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1" r:id="rId1"/>
  </p:sldMasterIdLst>
  <p:notesMasterIdLst>
    <p:notesMasterId r:id="rId18"/>
  </p:notesMasterIdLst>
  <p:handoutMasterIdLst>
    <p:handoutMasterId r:id="rId19"/>
  </p:handoutMasterIdLst>
  <p:sldIdLst>
    <p:sldId id="272" r:id="rId2"/>
    <p:sldId id="273" r:id="rId3"/>
    <p:sldId id="274" r:id="rId4"/>
    <p:sldId id="288" r:id="rId5"/>
    <p:sldId id="276" r:id="rId6"/>
    <p:sldId id="277" r:id="rId7"/>
    <p:sldId id="278" r:id="rId8"/>
    <p:sldId id="279" r:id="rId9"/>
    <p:sldId id="280" r:id="rId10"/>
    <p:sldId id="281" r:id="rId11"/>
    <p:sldId id="282" r:id="rId12"/>
    <p:sldId id="283" r:id="rId13"/>
    <p:sldId id="284" r:id="rId14"/>
    <p:sldId id="285" r:id="rId15"/>
    <p:sldId id="287" r:id="rId16"/>
    <p:sldId id="286" r:id="rId17"/>
  </p:sldIdLst>
  <p:sldSz cx="9144000" cy="6858000" type="screen4x3"/>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1D7EB"/>
    <a:srgbClr val="244A9F"/>
    <a:srgbClr val="CB9F5B"/>
    <a:srgbClr val="7A5F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7" autoAdjust="0"/>
    <p:restoredTop sz="94674"/>
  </p:normalViewPr>
  <p:slideViewPr>
    <p:cSldViewPr snapToGrid="0" snapToObjects="1">
      <p:cViewPr varScale="1">
        <p:scale>
          <a:sx n="105" d="100"/>
          <a:sy n="105" d="100"/>
        </p:scale>
        <p:origin x="1146"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5">
  <dgm:title val=""/>
  <dgm:desc val=""/>
  <dgm:catLst>
    <dgm:cat type="accent1" pri="11500"/>
  </dgm:catLst>
  <dgm:styleLbl name="node0">
    <dgm:fillClrLst meth="cycle">
      <a:schemeClr val="accent1">
        <a:alpha val="80000"/>
      </a:schemeClr>
    </dgm:fillClrLst>
    <dgm:linClrLst meth="repeat">
      <a:schemeClr val="lt1"/>
    </dgm:linClrLst>
    <dgm:effectClrLst/>
    <dgm:txLinClrLst/>
    <dgm:txFillClrLst/>
    <dgm:txEffectClrLst/>
  </dgm:styleLbl>
  <dgm:styleLbl name="node1">
    <dgm:fillClrLst>
      <a:schemeClr val="accent1">
        <a:alpha val="90000"/>
      </a:schemeClr>
      <a:schemeClr val="accent1">
        <a:alpha val="50000"/>
      </a:schemeClr>
    </dgm:fillClrLst>
    <dgm:linClrLst meth="repeat">
      <a:schemeClr val="lt1"/>
    </dgm:linClrLst>
    <dgm:effectClrLst/>
    <dgm:txLinClrLst/>
    <dgm:txFillClrLst/>
    <dgm:txEffectClrLst/>
  </dgm:styleLbl>
  <dgm:styleLbl name="alignNode1">
    <dgm:fillClrLst>
      <a:schemeClr val="accent1">
        <a:alpha val="90000"/>
      </a:schemeClr>
      <a:schemeClr val="accent1">
        <a:alpha val="50000"/>
      </a:schemeClr>
    </dgm:fillClrLst>
    <dgm:linClrLst>
      <a:schemeClr val="accent1">
        <a:alpha val="90000"/>
      </a:schemeClr>
      <a:schemeClr val="accent1">
        <a:alpha val="50000"/>
      </a:schemeClr>
    </dgm:linClrLst>
    <dgm:effectClrLst/>
    <dgm:txLinClrLst/>
    <dgm:txFillClrLst/>
    <dgm:txEffectClrLst/>
  </dgm:styleLbl>
  <dgm:styleLbl name="lnNode1">
    <dgm:fillClrLst>
      <a:schemeClr val="accent1">
        <a:shade val="90000"/>
      </a:schemeClr>
      <a:schemeClr val="accent1">
        <a:alpha val="50000"/>
        <a:tint val="50000"/>
      </a:schemeClr>
    </dgm:fillClrLst>
    <dgm:linClrLst meth="repeat">
      <a:schemeClr val="lt1"/>
    </dgm:linClrLst>
    <dgm:effectClrLst/>
    <dgm:txLinClrLst/>
    <dgm:txFillClrLst/>
    <dgm:txEffectClrLst/>
  </dgm:styleLbl>
  <dgm:styleLbl name="vennNode1">
    <dgm:fillClrLst>
      <a:schemeClr val="accent1">
        <a:shade val="80000"/>
        <a:alpha val="50000"/>
      </a:schemeClr>
      <a:schemeClr val="accent1">
        <a:alpha val="80000"/>
      </a:schemeClr>
    </dgm:fillClrLst>
    <dgm:linClrLst meth="repeat">
      <a:schemeClr val="lt1"/>
    </dgm:linClrLst>
    <dgm:effectClrLst/>
    <dgm:txLinClrLst/>
    <dgm:txFillClrLst/>
    <dgm:txEffectClrLst/>
  </dgm:styleLbl>
  <dgm:styleLbl name="node2">
    <dgm:fillClrLst>
      <a:schemeClr val="accent1">
        <a:alpha val="70000"/>
      </a:schemeClr>
    </dgm:fillClrLst>
    <dgm:linClrLst meth="repeat">
      <a:schemeClr val="lt1"/>
    </dgm:linClrLst>
    <dgm:effectClrLst/>
    <dgm:txLinClrLst/>
    <dgm:txFillClrLst/>
    <dgm:txEffectClrLst/>
  </dgm:styleLbl>
  <dgm:styleLbl name="node3">
    <dgm:fillClrLst>
      <a:schemeClr val="accent1">
        <a:alpha val="50000"/>
      </a:schemeClr>
    </dgm:fillClrLst>
    <dgm:linClrLst meth="repeat">
      <a:schemeClr val="lt1"/>
    </dgm:linClrLst>
    <dgm:effectClrLst/>
    <dgm:txLinClrLst/>
    <dgm:txFillClrLst/>
    <dgm:txEffectClrLst/>
  </dgm:styleLbl>
  <dgm:styleLbl name="node4">
    <dgm:fillClrLst>
      <a:schemeClr val="accent1">
        <a:alpha val="30000"/>
      </a:schemeClr>
    </dgm:fillClrLst>
    <dgm:linClrLst meth="repeat">
      <a:schemeClr val="lt1"/>
    </dgm:linClrLst>
    <dgm:effectClrLst/>
    <dgm:txLinClrLst/>
    <dgm:txFillClrLst/>
    <dgm:txEffectClrLst/>
  </dgm:styleLbl>
  <dgm:styleLbl name="fgImgPlace1">
    <dgm:fillClrLst>
      <a:schemeClr val="accent1">
        <a:tint val="50000"/>
        <a:alpha val="90000"/>
      </a:schemeClr>
      <a:schemeClr val="accent1">
        <a:tint val="20000"/>
        <a:alpha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f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bgSibTrans2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dgm:txEffectClrLst/>
  </dgm:styleLbl>
  <dgm:styleLbl name="sibTrans1D1">
    <dgm:fillClrLst>
      <a:schemeClr val="accent1">
        <a:shade val="90000"/>
      </a:schemeClr>
      <a:schemeClr val="accent1">
        <a:tint val="50000"/>
      </a:schemeClr>
    </dgm:fillClrLst>
    <dgm:linClrLst>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alpha val="90000"/>
      </a:schemeClr>
    </dgm:fillClrLst>
    <dgm:linClrLst meth="repeat">
      <a:schemeClr val="lt1"/>
    </dgm:linClrLst>
    <dgm:effectClrLst/>
    <dgm:txLinClrLst/>
    <dgm:txFillClrLst/>
    <dgm:txEffectClrLst/>
  </dgm:styleLbl>
  <dgm:styleLbl name="asst1">
    <dgm:fillClrLst meth="repeat">
      <a:schemeClr val="accent1">
        <a:alpha val="90000"/>
      </a:schemeClr>
    </dgm:fillClrLst>
    <dgm:linClrLst meth="repeat">
      <a:schemeClr val="lt1"/>
    </dgm:linClrLst>
    <dgm:effectClrLst/>
    <dgm:txLinClrLst/>
    <dgm:txFillClrLst/>
    <dgm:txEffectClrLst/>
  </dgm:styleLbl>
  <dgm:styleLbl name="asst2">
    <dgm:fillClrLst>
      <a:schemeClr val="accent1">
        <a:alpha val="90000"/>
      </a:schemeClr>
    </dgm:fillClrLst>
    <dgm:linClrLst meth="repeat">
      <a:schemeClr val="lt1"/>
    </dgm:linClrLst>
    <dgm:effectClrLst/>
    <dgm:txLinClrLst/>
    <dgm:txFillClrLst/>
    <dgm:txEffectClrLst/>
  </dgm:styleLbl>
  <dgm:styleLbl name="asst3">
    <dgm:fillClrLst>
      <a:schemeClr val="accent1">
        <a:alpha val="70000"/>
      </a:schemeClr>
    </dgm:fillClrLst>
    <dgm:linClrLst meth="repeat">
      <a:schemeClr val="lt1"/>
    </dgm:linClrLst>
    <dgm:effectClrLst/>
    <dgm:txLinClrLst/>
    <dgm:txFillClrLst/>
    <dgm:txEffectClrLst/>
  </dgm:styleLbl>
  <dgm:styleLbl name="asst4">
    <dgm:fillClrLst>
      <a:schemeClr val="accent1">
        <a:alpha val="50000"/>
      </a:schemeClr>
    </dgm:fillClrLst>
    <dgm:linClrLst meth="repeat">
      <a:schemeClr val="lt1"/>
    </dgm:linClrLst>
    <dgm:effectClrLst/>
    <dgm:txLinClrLst/>
    <dgm:txFillClrLst/>
    <dgm:txEffectClrLst/>
  </dgm:styleLbl>
  <dgm:styleLbl name="parChTrans2D1">
    <dgm:fillClrLst meth="repeat">
      <a:schemeClr val="accent1">
        <a:shade val="8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trAlignAcc1">
    <dgm:fillClrLst meth="repeat">
      <a:schemeClr val="lt1">
        <a:alpha val="4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bgAcc1">
    <dgm:fillClrLst meth="repeat">
      <a:schemeClr val="lt1">
        <a:alpha val="90000"/>
      </a:schemeClr>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FgAcc1">
    <dgm:fillClrLst meth="repeat">
      <a:schemeClr val="lt1"/>
    </dgm:fillClrLst>
    <dgm:linClrLst>
      <a:schemeClr val="accent1">
        <a:alpha val="90000"/>
      </a:schemeClr>
      <a:schemeClr val="accent1">
        <a:alpha val="5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a:schemeClr val="accent1">
        <a:alpha val="90000"/>
        <a:tint val="40000"/>
      </a:schemeClr>
      <a:schemeClr val="accent1">
        <a:alpha val="5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6224D94-F62A-41EA-8576-46D5CA3C60CF}" type="doc">
      <dgm:prSet loTypeId="urn:microsoft.com/office/officeart/2005/8/layout/chevron1" loCatId="process" qsTypeId="urn:microsoft.com/office/officeart/2005/8/quickstyle/simple4" qsCatId="simple" csTypeId="urn:microsoft.com/office/officeart/2005/8/colors/accent1_5" csCatId="accent1" phldr="1"/>
      <dgm:spPr/>
    </dgm:pt>
    <dgm:pt modelId="{5913C2EA-EC47-4BA6-978E-957F3FD46BE6}">
      <dgm:prSet phldrT="[Text]" custT="1"/>
      <dgm:spPr/>
      <dgm:t>
        <a:bodyPr/>
        <a:lstStyle/>
        <a:p>
          <a:r>
            <a:rPr lang="en-US" sz="2400" dirty="0" smtClean="0">
              <a:latin typeface="Calibri"/>
              <a:ea typeface="+mn-ea"/>
              <a:cs typeface="+mn-cs"/>
            </a:rPr>
            <a:t>2002 – 2005</a:t>
          </a:r>
          <a:endParaRPr lang="en-US" sz="2400" dirty="0"/>
        </a:p>
      </dgm:t>
    </dgm:pt>
    <dgm:pt modelId="{6D1D58BD-72C0-4FD8-A972-776372E0284C}" type="parTrans" cxnId="{892B03D6-91A5-4FAA-9598-1C92941BBAC3}">
      <dgm:prSet/>
      <dgm:spPr/>
      <dgm:t>
        <a:bodyPr/>
        <a:lstStyle/>
        <a:p>
          <a:endParaRPr lang="en-US"/>
        </a:p>
      </dgm:t>
    </dgm:pt>
    <dgm:pt modelId="{6193B906-F4AD-4581-8E9E-50C17389C3BF}" type="sibTrans" cxnId="{892B03D6-91A5-4FAA-9598-1C92941BBAC3}">
      <dgm:prSet/>
      <dgm:spPr/>
      <dgm:t>
        <a:bodyPr/>
        <a:lstStyle/>
        <a:p>
          <a:endParaRPr lang="en-US"/>
        </a:p>
      </dgm:t>
    </dgm:pt>
    <dgm:pt modelId="{72F17CAC-1C7F-4930-9E19-1F3BF59FE5C4}">
      <dgm:prSet phldrT="[Text]" custT="1"/>
      <dgm:spPr>
        <a:xfrm rot="17700000">
          <a:off x="2153288" y="1339948"/>
          <a:ext cx="1022729" cy="492876"/>
        </a:xfrm>
      </dgm:spPr>
      <dgm:t>
        <a:bodyPr/>
        <a:lstStyle/>
        <a:p>
          <a:r>
            <a:rPr lang="en-US" sz="2400" dirty="0" smtClean="0">
              <a:latin typeface="Calibri"/>
              <a:ea typeface="+mn-ea"/>
              <a:cs typeface="+mn-cs"/>
            </a:rPr>
            <a:t>2006 - 2009 </a:t>
          </a:r>
          <a:endParaRPr lang="en-US" sz="2400" dirty="0">
            <a:latin typeface="Calibri"/>
            <a:ea typeface="+mn-ea"/>
            <a:cs typeface="+mn-cs"/>
          </a:endParaRPr>
        </a:p>
      </dgm:t>
    </dgm:pt>
    <dgm:pt modelId="{8976591B-717E-41D3-AD4A-CFC1355538E0}" type="parTrans" cxnId="{FD9F1F95-3735-4AE4-A21B-787F6F65B5C3}">
      <dgm:prSet/>
      <dgm:spPr/>
      <dgm:t>
        <a:bodyPr/>
        <a:lstStyle/>
        <a:p>
          <a:endParaRPr lang="en-US"/>
        </a:p>
      </dgm:t>
    </dgm:pt>
    <dgm:pt modelId="{AD059E78-65D4-4D65-9648-8FB948D5E406}" type="sibTrans" cxnId="{FD9F1F95-3735-4AE4-A21B-787F6F65B5C3}">
      <dgm:prSet/>
      <dgm:spPr/>
      <dgm:t>
        <a:bodyPr/>
        <a:lstStyle/>
        <a:p>
          <a:endParaRPr lang="en-US"/>
        </a:p>
      </dgm:t>
    </dgm:pt>
    <dgm:pt modelId="{006E2FF4-3EF7-493B-9598-15FE9A6DDDE3}">
      <dgm:prSet phldrT="[Text]" custT="1"/>
      <dgm:spPr>
        <a:xfrm rot="17700000">
          <a:off x="3526988" y="1339948"/>
          <a:ext cx="1022729" cy="492876"/>
        </a:xfrm>
      </dgm:spPr>
      <dgm:t>
        <a:bodyPr/>
        <a:lstStyle/>
        <a:p>
          <a:r>
            <a:rPr lang="en-US" sz="2400" dirty="0" smtClean="0">
              <a:latin typeface="Calibri"/>
              <a:ea typeface="+mn-ea"/>
              <a:cs typeface="+mn-cs"/>
            </a:rPr>
            <a:t>2010-</a:t>
          </a:r>
        </a:p>
        <a:p>
          <a:r>
            <a:rPr lang="en-US" sz="2400" dirty="0" smtClean="0">
              <a:latin typeface="Calibri"/>
              <a:ea typeface="+mn-ea"/>
              <a:cs typeface="+mn-cs"/>
            </a:rPr>
            <a:t>2016</a:t>
          </a:r>
          <a:endParaRPr lang="en-US" sz="2400" dirty="0">
            <a:latin typeface="Calibri"/>
            <a:ea typeface="+mn-ea"/>
            <a:cs typeface="+mn-cs"/>
          </a:endParaRPr>
        </a:p>
      </dgm:t>
    </dgm:pt>
    <dgm:pt modelId="{F940CEB0-E33F-4845-B79A-CA302F2D071E}" type="parTrans" cxnId="{7F264E76-29EE-443A-A133-F3EC203F8320}">
      <dgm:prSet/>
      <dgm:spPr/>
      <dgm:t>
        <a:bodyPr/>
        <a:lstStyle/>
        <a:p>
          <a:endParaRPr lang="en-US"/>
        </a:p>
      </dgm:t>
    </dgm:pt>
    <dgm:pt modelId="{85E1301E-7C4E-4A27-A37A-0226E80CF09E}" type="sibTrans" cxnId="{7F264E76-29EE-443A-A133-F3EC203F8320}">
      <dgm:prSet/>
      <dgm:spPr/>
      <dgm:t>
        <a:bodyPr/>
        <a:lstStyle/>
        <a:p>
          <a:endParaRPr lang="en-US"/>
        </a:p>
      </dgm:t>
    </dgm:pt>
    <dgm:pt modelId="{48A83D95-B5FA-44C0-A83A-BAD9F284DC55}">
      <dgm:prSet phldrT="[Text]"/>
      <dgm:spPr>
        <a:xfrm rot="17700000">
          <a:off x="379667" y="2802844"/>
          <a:ext cx="884708" cy="426573"/>
        </a:xfrm>
      </dgm:spPr>
      <dgm:t>
        <a:bodyPr/>
        <a:lstStyle/>
        <a:p>
          <a:r>
            <a:rPr lang="en-US" dirty="0" smtClean="0"/>
            <a:t>Private landowner negotiations on case-by-case basis</a:t>
          </a:r>
          <a:br>
            <a:rPr lang="en-US" dirty="0" smtClean="0"/>
          </a:br>
          <a:endParaRPr lang="en-US" dirty="0">
            <a:latin typeface="Calibri"/>
            <a:ea typeface="+mn-ea"/>
            <a:cs typeface="+mn-cs"/>
          </a:endParaRPr>
        </a:p>
      </dgm:t>
    </dgm:pt>
    <dgm:pt modelId="{C9CC460A-3A0A-4E5A-8893-7B2265A55C6B}" type="parTrans" cxnId="{1F4D0442-E32C-48FD-8469-200DFC23EF07}">
      <dgm:prSet/>
      <dgm:spPr/>
      <dgm:t>
        <a:bodyPr/>
        <a:lstStyle/>
        <a:p>
          <a:endParaRPr lang="en-US"/>
        </a:p>
      </dgm:t>
    </dgm:pt>
    <dgm:pt modelId="{0CD0D338-1D0E-4707-B64C-7911481D4298}" type="sibTrans" cxnId="{1F4D0442-E32C-48FD-8469-200DFC23EF07}">
      <dgm:prSet/>
      <dgm:spPr/>
      <dgm:t>
        <a:bodyPr/>
        <a:lstStyle/>
        <a:p>
          <a:endParaRPr lang="en-US"/>
        </a:p>
      </dgm:t>
    </dgm:pt>
    <dgm:pt modelId="{120E4D31-2802-4AB3-A970-9BD693BF2084}">
      <dgm:prSet/>
      <dgm:spPr/>
      <dgm:t>
        <a:bodyPr/>
        <a:lstStyle/>
        <a:p>
          <a:r>
            <a:rPr lang="en-US" dirty="0" smtClean="0"/>
            <a:t>Floodplain infrastructure improvements</a:t>
          </a:r>
          <a:endParaRPr lang="en-US" dirty="0"/>
        </a:p>
      </dgm:t>
    </dgm:pt>
    <dgm:pt modelId="{4FF52571-F3BB-4E55-9364-58FF513A7C6E}" type="parTrans" cxnId="{C4E304B3-A460-4946-BF5C-A3DA04132DAE}">
      <dgm:prSet/>
      <dgm:spPr/>
      <dgm:t>
        <a:bodyPr/>
        <a:lstStyle/>
        <a:p>
          <a:endParaRPr lang="en-US"/>
        </a:p>
      </dgm:t>
    </dgm:pt>
    <dgm:pt modelId="{37E2D171-017B-4B00-AEE9-D505D8F4DB6F}" type="sibTrans" cxnId="{C4E304B3-A460-4946-BF5C-A3DA04132DAE}">
      <dgm:prSet/>
      <dgm:spPr/>
      <dgm:t>
        <a:bodyPr/>
        <a:lstStyle/>
        <a:p>
          <a:endParaRPr lang="en-US"/>
        </a:p>
      </dgm:t>
    </dgm:pt>
    <dgm:pt modelId="{C55B5CD7-8474-4F83-8EC5-DB1E5A9C85EF}">
      <dgm:prSet phldrT="[Text]"/>
      <dgm:spPr>
        <a:xfrm rot="17700000">
          <a:off x="2242314" y="2802844"/>
          <a:ext cx="884708" cy="426573"/>
        </a:xfrm>
      </dgm:spPr>
      <dgm:t>
        <a:bodyPr/>
        <a:lstStyle/>
        <a:p>
          <a:r>
            <a:rPr lang="en-US" dirty="0" smtClean="0">
              <a:latin typeface="Calibri"/>
              <a:ea typeface="+mn-ea"/>
              <a:cs typeface="+mn-cs"/>
            </a:rPr>
            <a:t>Well Grant Assistance Program</a:t>
          </a:r>
          <a:endParaRPr lang="en-US" dirty="0">
            <a:latin typeface="Calibri"/>
            <a:ea typeface="+mn-ea"/>
            <a:cs typeface="+mn-cs"/>
          </a:endParaRPr>
        </a:p>
      </dgm:t>
    </dgm:pt>
    <dgm:pt modelId="{1C38DC75-4F5D-406A-9B2D-DBAF60D5EC7C}" type="parTrans" cxnId="{273F2E9D-466C-4A64-B442-12C23CA9ED6D}">
      <dgm:prSet/>
      <dgm:spPr/>
      <dgm:t>
        <a:bodyPr/>
        <a:lstStyle/>
        <a:p>
          <a:endParaRPr lang="en-US"/>
        </a:p>
      </dgm:t>
    </dgm:pt>
    <dgm:pt modelId="{B8088C77-FDA9-4DB2-9246-240863DA5FFD}" type="sibTrans" cxnId="{273F2E9D-466C-4A64-B442-12C23CA9ED6D}">
      <dgm:prSet/>
      <dgm:spPr/>
      <dgm:t>
        <a:bodyPr/>
        <a:lstStyle/>
        <a:p>
          <a:endParaRPr lang="en-US"/>
        </a:p>
      </dgm:t>
    </dgm:pt>
    <dgm:pt modelId="{47ED5089-8CE9-40AC-AFF7-035F9D68B7C7}">
      <dgm:prSet phldrT="[Text]"/>
      <dgm:spPr>
        <a:xfrm rot="17700000">
          <a:off x="3616014" y="2802844"/>
          <a:ext cx="884708" cy="426573"/>
        </a:xfrm>
      </dgm:spPr>
      <dgm:t>
        <a:bodyPr/>
        <a:lstStyle/>
        <a:p>
          <a:r>
            <a:rPr lang="en-US" dirty="0" smtClean="0">
              <a:latin typeface="Calibri"/>
              <a:ea typeface="+mn-ea"/>
              <a:cs typeface="+mn-cs"/>
            </a:rPr>
            <a:t>Expanded Cooperative Agreement with Trinity County RCD</a:t>
          </a:r>
          <a:br>
            <a:rPr lang="en-US" dirty="0" smtClean="0">
              <a:latin typeface="Calibri"/>
              <a:ea typeface="+mn-ea"/>
              <a:cs typeface="+mn-cs"/>
            </a:rPr>
          </a:br>
          <a:endParaRPr lang="en-US" dirty="0">
            <a:latin typeface="Calibri"/>
            <a:ea typeface="+mn-ea"/>
            <a:cs typeface="+mn-cs"/>
          </a:endParaRPr>
        </a:p>
      </dgm:t>
    </dgm:pt>
    <dgm:pt modelId="{5ED2C2FA-E242-41C0-B096-D267D884E2E4}" type="parTrans" cxnId="{EECFD56F-9342-41F0-A08C-1B8E9A0809D6}">
      <dgm:prSet/>
      <dgm:spPr/>
      <dgm:t>
        <a:bodyPr/>
        <a:lstStyle/>
        <a:p>
          <a:endParaRPr lang="en-US"/>
        </a:p>
      </dgm:t>
    </dgm:pt>
    <dgm:pt modelId="{4C38B992-0D29-490A-9711-E678F9932185}" type="sibTrans" cxnId="{EECFD56F-9342-41F0-A08C-1B8E9A0809D6}">
      <dgm:prSet/>
      <dgm:spPr/>
      <dgm:t>
        <a:bodyPr/>
        <a:lstStyle/>
        <a:p>
          <a:endParaRPr lang="en-US"/>
        </a:p>
      </dgm:t>
    </dgm:pt>
    <dgm:pt modelId="{F4B4AC45-0199-4FE9-B695-DCAAF416B79F}">
      <dgm:prSet/>
      <dgm:spPr/>
      <dgm:t>
        <a:bodyPr/>
        <a:lstStyle/>
        <a:p>
          <a:r>
            <a:rPr lang="en-US" dirty="0" smtClean="0"/>
            <a:t>Community meetings facilitated by independent contractor</a:t>
          </a:r>
          <a:br>
            <a:rPr lang="en-US" dirty="0" smtClean="0"/>
          </a:br>
          <a:r>
            <a:rPr lang="en-US" dirty="0" smtClean="0"/>
            <a:t> </a:t>
          </a:r>
          <a:endParaRPr lang="en-US" dirty="0">
            <a:latin typeface="Calibri"/>
            <a:ea typeface="+mn-ea"/>
            <a:cs typeface="+mn-cs"/>
          </a:endParaRPr>
        </a:p>
      </dgm:t>
    </dgm:pt>
    <dgm:pt modelId="{55E68829-2CDA-4FC6-9C2B-9BBB7840A44F}" type="parTrans" cxnId="{13BECF2E-877E-4759-A8A4-8212AD7C65C2}">
      <dgm:prSet/>
      <dgm:spPr/>
      <dgm:t>
        <a:bodyPr/>
        <a:lstStyle/>
        <a:p>
          <a:endParaRPr lang="en-US"/>
        </a:p>
      </dgm:t>
    </dgm:pt>
    <dgm:pt modelId="{7218EC0B-4536-42D0-B6D0-691FA6B9D681}" type="sibTrans" cxnId="{13BECF2E-877E-4759-A8A4-8212AD7C65C2}">
      <dgm:prSet/>
      <dgm:spPr/>
      <dgm:t>
        <a:bodyPr/>
        <a:lstStyle/>
        <a:p>
          <a:endParaRPr lang="en-US"/>
        </a:p>
      </dgm:t>
    </dgm:pt>
    <dgm:pt modelId="{8E861409-05C7-4B6A-90BF-DFCE4565C015}">
      <dgm:prSet/>
      <dgm:spPr/>
      <dgm:t>
        <a:bodyPr/>
        <a:lstStyle/>
        <a:p>
          <a:r>
            <a:rPr lang="en-US" dirty="0" smtClean="0"/>
            <a:t>Process for stakeholder input on channel rehab designs</a:t>
          </a:r>
          <a:br>
            <a:rPr lang="en-US" dirty="0" smtClean="0"/>
          </a:br>
          <a:endParaRPr lang="en-US" dirty="0"/>
        </a:p>
      </dgm:t>
    </dgm:pt>
    <dgm:pt modelId="{6E3D62F4-8FCA-480E-AC15-86679A6D537C}" type="parTrans" cxnId="{DC6B4B2F-1A74-4DF6-9784-4FC4970CEB68}">
      <dgm:prSet/>
      <dgm:spPr/>
      <dgm:t>
        <a:bodyPr/>
        <a:lstStyle/>
        <a:p>
          <a:endParaRPr lang="en-US"/>
        </a:p>
      </dgm:t>
    </dgm:pt>
    <dgm:pt modelId="{6367F6D3-A931-424C-A974-2A2D092C3C70}" type="sibTrans" cxnId="{DC6B4B2F-1A74-4DF6-9784-4FC4970CEB68}">
      <dgm:prSet/>
      <dgm:spPr/>
      <dgm:t>
        <a:bodyPr/>
        <a:lstStyle/>
        <a:p>
          <a:endParaRPr lang="en-US"/>
        </a:p>
      </dgm:t>
    </dgm:pt>
    <dgm:pt modelId="{2929C8AD-2E65-4D31-90E6-C037AD377CDA}">
      <dgm:prSet/>
      <dgm:spPr/>
      <dgm:t>
        <a:bodyPr/>
        <a:lstStyle/>
        <a:p>
          <a:r>
            <a:rPr lang="en-US" dirty="0" smtClean="0"/>
            <a:t>Well Grant Assistance Program Reinitiated</a:t>
          </a:r>
          <a:endParaRPr lang="en-US" dirty="0"/>
        </a:p>
      </dgm:t>
    </dgm:pt>
    <dgm:pt modelId="{157687F1-4D1E-485A-B050-03C818B298C1}" type="parTrans" cxnId="{C117BC82-7897-422B-A19F-4228CA229267}">
      <dgm:prSet/>
      <dgm:spPr/>
      <dgm:t>
        <a:bodyPr/>
        <a:lstStyle/>
        <a:p>
          <a:endParaRPr lang="en-US"/>
        </a:p>
      </dgm:t>
    </dgm:pt>
    <dgm:pt modelId="{F52395AD-F14B-4D26-A7D6-B6916B42715E}" type="sibTrans" cxnId="{C117BC82-7897-422B-A19F-4228CA229267}">
      <dgm:prSet/>
      <dgm:spPr/>
      <dgm:t>
        <a:bodyPr/>
        <a:lstStyle/>
        <a:p>
          <a:endParaRPr lang="en-US"/>
        </a:p>
      </dgm:t>
    </dgm:pt>
    <dgm:pt modelId="{C91EA13C-2E07-46A1-AD91-0A9CB377555A}">
      <dgm:prSet phldrT="[Text]"/>
      <dgm:spPr>
        <a:xfrm rot="17700000">
          <a:off x="5478661" y="2802844"/>
          <a:ext cx="884708" cy="426573"/>
        </a:xfrm>
      </dgm:spPr>
      <dgm:t>
        <a:bodyPr/>
        <a:lstStyle/>
        <a:p>
          <a:r>
            <a:rPr lang="en-US" dirty="0" smtClean="0">
              <a:latin typeface="Calibri"/>
              <a:ea typeface="+mn-ea"/>
              <a:cs typeface="+mn-cs"/>
            </a:rPr>
            <a:t>New Cooperative Agreement (2016) with Trinity County RCD</a:t>
          </a:r>
          <a:endParaRPr lang="en-US" dirty="0">
            <a:latin typeface="Calibri"/>
            <a:ea typeface="+mn-ea"/>
            <a:cs typeface="+mn-cs"/>
          </a:endParaRPr>
        </a:p>
      </dgm:t>
    </dgm:pt>
    <dgm:pt modelId="{CA299CD5-7BB9-48A2-A286-09D9258915D0}" type="parTrans" cxnId="{A5230CE2-0BC3-41B4-B37E-86D3850C96C9}">
      <dgm:prSet/>
      <dgm:spPr/>
      <dgm:t>
        <a:bodyPr/>
        <a:lstStyle/>
        <a:p>
          <a:endParaRPr lang="en-US"/>
        </a:p>
      </dgm:t>
    </dgm:pt>
    <dgm:pt modelId="{07F9EF20-F5CE-4BA6-9E72-14353BA7A58D}" type="sibTrans" cxnId="{A5230CE2-0BC3-41B4-B37E-86D3850C96C9}">
      <dgm:prSet/>
      <dgm:spPr/>
      <dgm:t>
        <a:bodyPr/>
        <a:lstStyle/>
        <a:p>
          <a:endParaRPr lang="en-US"/>
        </a:p>
      </dgm:t>
    </dgm:pt>
    <dgm:pt modelId="{AD0A2F4C-7092-4A4C-A233-0FFBC19CF385}">
      <dgm:prSet phldrT="[Text]"/>
      <dgm:spPr>
        <a:xfrm rot="17700000">
          <a:off x="5478661" y="2802844"/>
          <a:ext cx="884708" cy="426573"/>
        </a:xfrm>
      </dgm:spPr>
      <dgm:t>
        <a:bodyPr/>
        <a:lstStyle/>
        <a:p>
          <a:r>
            <a:rPr lang="en-US" dirty="0" smtClean="0">
              <a:latin typeface="Calibri"/>
              <a:ea typeface="+mn-ea"/>
              <a:cs typeface="+mn-cs"/>
            </a:rPr>
            <a:t>Surveys to identify community knowledge gaps </a:t>
          </a:r>
          <a:endParaRPr lang="en-US" dirty="0">
            <a:latin typeface="Calibri"/>
            <a:ea typeface="+mn-ea"/>
            <a:cs typeface="+mn-cs"/>
          </a:endParaRPr>
        </a:p>
      </dgm:t>
    </dgm:pt>
    <dgm:pt modelId="{0C76EA89-B8FF-424E-AAC6-C29543C046B8}" type="parTrans" cxnId="{88F3E8FC-4602-49D5-925A-3F1F2EA20FF9}">
      <dgm:prSet/>
      <dgm:spPr/>
      <dgm:t>
        <a:bodyPr/>
        <a:lstStyle/>
        <a:p>
          <a:endParaRPr lang="en-US"/>
        </a:p>
      </dgm:t>
    </dgm:pt>
    <dgm:pt modelId="{E308EB1F-368F-44B9-AEA4-87D3AEDD2D55}" type="sibTrans" cxnId="{88F3E8FC-4602-49D5-925A-3F1F2EA20FF9}">
      <dgm:prSet/>
      <dgm:spPr/>
      <dgm:t>
        <a:bodyPr/>
        <a:lstStyle/>
        <a:p>
          <a:endParaRPr lang="en-US"/>
        </a:p>
      </dgm:t>
    </dgm:pt>
    <dgm:pt modelId="{32106F3C-9CF7-4EE1-8D28-0F377F69EC90}">
      <dgm:prSet phldrT="[Text]"/>
      <dgm:spPr>
        <a:xfrm rot="17700000">
          <a:off x="5478661" y="2802844"/>
          <a:ext cx="884708" cy="426573"/>
        </a:xfrm>
      </dgm:spPr>
      <dgm:t>
        <a:bodyPr/>
        <a:lstStyle/>
        <a:p>
          <a:endParaRPr lang="en-US" dirty="0">
            <a:latin typeface="Calibri"/>
            <a:ea typeface="+mn-ea"/>
            <a:cs typeface="+mn-cs"/>
          </a:endParaRPr>
        </a:p>
      </dgm:t>
    </dgm:pt>
    <dgm:pt modelId="{976304EB-96C8-4CD1-BB63-A0EFFB5198AB}" type="parTrans" cxnId="{F95BB204-379F-4E5F-B04D-EDC94E1958E6}">
      <dgm:prSet/>
      <dgm:spPr/>
      <dgm:t>
        <a:bodyPr/>
        <a:lstStyle/>
        <a:p>
          <a:endParaRPr lang="en-US"/>
        </a:p>
      </dgm:t>
    </dgm:pt>
    <dgm:pt modelId="{1BBCE2BB-5738-4B65-90DF-F809E92EF450}" type="sibTrans" cxnId="{F95BB204-379F-4E5F-B04D-EDC94E1958E6}">
      <dgm:prSet/>
      <dgm:spPr/>
      <dgm:t>
        <a:bodyPr/>
        <a:lstStyle/>
        <a:p>
          <a:endParaRPr lang="en-US"/>
        </a:p>
      </dgm:t>
    </dgm:pt>
    <dgm:pt modelId="{2557D5B7-BD15-47CA-9018-074855B8E5FE}">
      <dgm:prSet/>
      <dgm:spPr/>
      <dgm:t>
        <a:bodyPr/>
        <a:lstStyle/>
        <a:p>
          <a:r>
            <a:rPr lang="en-US" dirty="0" smtClean="0"/>
            <a:t>Mass Mail Notifications</a:t>
          </a:r>
          <a:br>
            <a:rPr lang="en-US" dirty="0" smtClean="0"/>
          </a:br>
          <a:endParaRPr lang="en-US" dirty="0"/>
        </a:p>
      </dgm:t>
    </dgm:pt>
    <dgm:pt modelId="{CC6E9EAC-4C57-4DEF-BD6F-37C2E8ECD2B0}" type="parTrans" cxnId="{757E9E36-8AAB-4665-BE7A-D918BC136EE6}">
      <dgm:prSet/>
      <dgm:spPr/>
      <dgm:t>
        <a:bodyPr/>
        <a:lstStyle/>
        <a:p>
          <a:endParaRPr lang="en-US"/>
        </a:p>
      </dgm:t>
    </dgm:pt>
    <dgm:pt modelId="{EB8F56DD-BAB6-4EF7-B503-4184CE2F98D7}" type="sibTrans" cxnId="{757E9E36-8AAB-4665-BE7A-D918BC136EE6}">
      <dgm:prSet/>
      <dgm:spPr/>
      <dgm:t>
        <a:bodyPr/>
        <a:lstStyle/>
        <a:p>
          <a:endParaRPr lang="en-US"/>
        </a:p>
      </dgm:t>
    </dgm:pt>
    <dgm:pt modelId="{CB052C27-F79F-9740-844E-F631A8A7F53E}">
      <dgm:prSet/>
      <dgm:spPr/>
      <dgm:t>
        <a:bodyPr/>
        <a:lstStyle/>
        <a:p>
          <a:r>
            <a:rPr lang="en-US" dirty="0" smtClean="0"/>
            <a:t>Coordination with Fishing Guide’s Association</a:t>
          </a:r>
          <a:br>
            <a:rPr lang="en-US" dirty="0" smtClean="0"/>
          </a:br>
          <a:endParaRPr lang="en-US" dirty="0"/>
        </a:p>
      </dgm:t>
    </dgm:pt>
    <dgm:pt modelId="{B6333154-D394-1E40-BB14-C9E612C9FB90}" type="parTrans" cxnId="{6712BEC3-D086-D74F-97DF-174C8480C83A}">
      <dgm:prSet/>
      <dgm:spPr/>
      <dgm:t>
        <a:bodyPr/>
        <a:lstStyle/>
        <a:p>
          <a:endParaRPr lang="en-US"/>
        </a:p>
      </dgm:t>
    </dgm:pt>
    <dgm:pt modelId="{0AC5E818-1CB5-1C4E-9038-9EE9F78A53D8}" type="sibTrans" cxnId="{6712BEC3-D086-D74F-97DF-174C8480C83A}">
      <dgm:prSet/>
      <dgm:spPr/>
      <dgm:t>
        <a:bodyPr/>
        <a:lstStyle/>
        <a:p>
          <a:endParaRPr lang="en-US"/>
        </a:p>
      </dgm:t>
    </dgm:pt>
    <dgm:pt modelId="{A3A55E51-0C79-2F49-9CA9-797EB468205E}">
      <dgm:prSet/>
      <dgm:spPr/>
      <dgm:t>
        <a:bodyPr/>
        <a:lstStyle/>
        <a:p>
          <a:endParaRPr lang="en-US" dirty="0"/>
        </a:p>
      </dgm:t>
    </dgm:pt>
    <dgm:pt modelId="{56ED797D-20E6-C64C-AB3C-343DE40280EB}" type="parTrans" cxnId="{5DAF95D1-97A9-724C-9B34-46EE1928DE7F}">
      <dgm:prSet/>
      <dgm:spPr/>
      <dgm:t>
        <a:bodyPr/>
        <a:lstStyle/>
        <a:p>
          <a:endParaRPr lang="en-US"/>
        </a:p>
      </dgm:t>
    </dgm:pt>
    <dgm:pt modelId="{80273EAE-8971-EB48-B740-35A50D6C140C}" type="sibTrans" cxnId="{5DAF95D1-97A9-724C-9B34-46EE1928DE7F}">
      <dgm:prSet/>
      <dgm:spPr/>
      <dgm:t>
        <a:bodyPr/>
        <a:lstStyle/>
        <a:p>
          <a:endParaRPr lang="en-US"/>
        </a:p>
      </dgm:t>
    </dgm:pt>
    <dgm:pt modelId="{33C24774-4A13-9646-9A41-7B54A26649A0}">
      <dgm:prSet/>
      <dgm:spPr/>
      <dgm:t>
        <a:bodyPr/>
        <a:lstStyle/>
        <a:p>
          <a:r>
            <a:rPr lang="en-US" dirty="0" smtClean="0">
              <a:latin typeface="Calibri"/>
              <a:ea typeface="+mn-ea"/>
              <a:cs typeface="+mn-cs"/>
            </a:rPr>
            <a:t>Science Symposium</a:t>
          </a:r>
          <a:endParaRPr lang="en-US" dirty="0">
            <a:latin typeface="Calibri"/>
            <a:ea typeface="+mn-ea"/>
            <a:cs typeface="+mn-cs"/>
          </a:endParaRPr>
        </a:p>
      </dgm:t>
    </dgm:pt>
    <dgm:pt modelId="{64D39D44-0592-BD4B-8E13-8A94344BD509}" type="parTrans" cxnId="{FCE98246-F87D-754E-A276-665D90F06290}">
      <dgm:prSet/>
      <dgm:spPr/>
      <dgm:t>
        <a:bodyPr/>
        <a:lstStyle/>
        <a:p>
          <a:endParaRPr lang="en-US"/>
        </a:p>
      </dgm:t>
    </dgm:pt>
    <dgm:pt modelId="{7CA0B413-73A2-7942-BE26-FC767251EDBA}" type="sibTrans" cxnId="{FCE98246-F87D-754E-A276-665D90F06290}">
      <dgm:prSet/>
      <dgm:spPr/>
      <dgm:t>
        <a:bodyPr/>
        <a:lstStyle/>
        <a:p>
          <a:endParaRPr lang="en-US"/>
        </a:p>
      </dgm:t>
    </dgm:pt>
    <dgm:pt modelId="{5BA5BECF-D1B4-CB45-BB70-ED2D74A875F3}">
      <dgm:prSet/>
      <dgm:spPr/>
      <dgm:t>
        <a:bodyPr/>
        <a:lstStyle/>
        <a:p>
          <a:endParaRPr lang="en-US" dirty="0"/>
        </a:p>
      </dgm:t>
    </dgm:pt>
    <dgm:pt modelId="{91696D91-7B59-1746-8B95-8111BED771C3}" type="parTrans" cxnId="{80B84BDA-6D0B-3C4D-B9FD-DAE806BBD61D}">
      <dgm:prSet/>
      <dgm:spPr/>
      <dgm:t>
        <a:bodyPr/>
        <a:lstStyle/>
        <a:p>
          <a:endParaRPr lang="en-US"/>
        </a:p>
      </dgm:t>
    </dgm:pt>
    <dgm:pt modelId="{A431CB7B-BC74-FE47-9B76-8A7AB8BE9BD7}" type="sibTrans" cxnId="{80B84BDA-6D0B-3C4D-B9FD-DAE806BBD61D}">
      <dgm:prSet/>
      <dgm:spPr/>
      <dgm:t>
        <a:bodyPr/>
        <a:lstStyle/>
        <a:p>
          <a:endParaRPr lang="en-US"/>
        </a:p>
      </dgm:t>
    </dgm:pt>
    <dgm:pt modelId="{4D557B28-3CA3-411E-B702-8EF91D9CC55A}">
      <dgm:prSet phldrT="[Text]" custT="1"/>
      <dgm:spPr>
        <a:xfrm rot="17700000">
          <a:off x="5478661" y="2802844"/>
          <a:ext cx="884708" cy="426573"/>
        </a:xfrm>
      </dgm:spPr>
      <dgm:t>
        <a:bodyPr/>
        <a:lstStyle/>
        <a:p>
          <a:r>
            <a:rPr lang="en-US" sz="2400" dirty="0" smtClean="0">
              <a:latin typeface="Calibri"/>
              <a:ea typeface="+mn-ea"/>
              <a:cs typeface="+mn-cs"/>
            </a:rPr>
            <a:t>2017 – Present </a:t>
          </a:r>
          <a:endParaRPr lang="en-US" sz="2400" dirty="0">
            <a:latin typeface="Calibri"/>
            <a:ea typeface="+mn-ea"/>
            <a:cs typeface="+mn-cs"/>
          </a:endParaRPr>
        </a:p>
      </dgm:t>
    </dgm:pt>
    <dgm:pt modelId="{290CA341-2492-4011-818C-CC551A668D5F}" type="sibTrans" cxnId="{F18A028E-FBA2-43ED-B58E-699453F21387}">
      <dgm:prSet/>
      <dgm:spPr/>
      <dgm:t>
        <a:bodyPr/>
        <a:lstStyle/>
        <a:p>
          <a:endParaRPr lang="en-US"/>
        </a:p>
      </dgm:t>
    </dgm:pt>
    <dgm:pt modelId="{230CE915-7083-4239-8702-4E2C31C2A252}" type="parTrans" cxnId="{F18A028E-FBA2-43ED-B58E-699453F21387}">
      <dgm:prSet/>
      <dgm:spPr/>
      <dgm:t>
        <a:bodyPr/>
        <a:lstStyle/>
        <a:p>
          <a:endParaRPr lang="en-US"/>
        </a:p>
      </dgm:t>
    </dgm:pt>
    <dgm:pt modelId="{42B284B7-C83E-0448-9F08-E77A3626FBED}">
      <dgm:prSet/>
      <dgm:spPr/>
      <dgm:t>
        <a:bodyPr/>
        <a:lstStyle/>
        <a:p>
          <a:endParaRPr lang="en-US" dirty="0">
            <a:latin typeface="Calibri"/>
            <a:ea typeface="+mn-ea"/>
            <a:cs typeface="+mn-cs"/>
          </a:endParaRPr>
        </a:p>
      </dgm:t>
    </dgm:pt>
    <dgm:pt modelId="{E9243ACF-C05A-8B4A-A138-5E6D00810AF1}" type="parTrans" cxnId="{334A632C-D1CF-664D-A05E-8AE238949758}">
      <dgm:prSet/>
      <dgm:spPr/>
      <dgm:t>
        <a:bodyPr/>
        <a:lstStyle/>
        <a:p>
          <a:endParaRPr lang="en-US"/>
        </a:p>
      </dgm:t>
    </dgm:pt>
    <dgm:pt modelId="{D1E1511D-A984-1F49-B477-F84C8DE62DC3}" type="sibTrans" cxnId="{334A632C-D1CF-664D-A05E-8AE238949758}">
      <dgm:prSet/>
      <dgm:spPr/>
      <dgm:t>
        <a:bodyPr/>
        <a:lstStyle/>
        <a:p>
          <a:endParaRPr lang="en-US"/>
        </a:p>
      </dgm:t>
    </dgm:pt>
    <dgm:pt modelId="{BA3E3928-6443-C34C-85CE-7C7707642B40}">
      <dgm:prSet/>
      <dgm:spPr/>
      <dgm:t>
        <a:bodyPr/>
        <a:lstStyle/>
        <a:p>
          <a:r>
            <a:rPr lang="en-US" dirty="0" smtClean="0">
              <a:latin typeface="Calibri"/>
              <a:ea typeface="+mn-ea"/>
              <a:cs typeface="+mn-cs"/>
            </a:rPr>
            <a:t>Updating Multi-media</a:t>
          </a:r>
          <a:endParaRPr lang="en-US" dirty="0">
            <a:latin typeface="Calibri"/>
            <a:ea typeface="+mn-ea"/>
            <a:cs typeface="+mn-cs"/>
          </a:endParaRPr>
        </a:p>
      </dgm:t>
    </dgm:pt>
    <dgm:pt modelId="{0F084201-D2DA-D94F-9009-CF1A732746F3}" type="parTrans" cxnId="{8040CD8F-582B-504C-85EE-FA8175032ED9}">
      <dgm:prSet/>
      <dgm:spPr/>
      <dgm:t>
        <a:bodyPr/>
        <a:lstStyle/>
        <a:p>
          <a:endParaRPr lang="en-US"/>
        </a:p>
      </dgm:t>
    </dgm:pt>
    <dgm:pt modelId="{5116E884-602D-E843-9340-2725EFC58DE2}" type="sibTrans" cxnId="{8040CD8F-582B-504C-85EE-FA8175032ED9}">
      <dgm:prSet/>
      <dgm:spPr/>
      <dgm:t>
        <a:bodyPr/>
        <a:lstStyle/>
        <a:p>
          <a:endParaRPr lang="en-US"/>
        </a:p>
      </dgm:t>
    </dgm:pt>
    <dgm:pt modelId="{73DAC0B5-C5F0-5249-A467-50E2E3D9D37D}">
      <dgm:prSet/>
      <dgm:spPr/>
      <dgm:t>
        <a:bodyPr/>
        <a:lstStyle/>
        <a:p>
          <a:endParaRPr lang="en-US" dirty="0">
            <a:latin typeface="Calibri"/>
            <a:ea typeface="+mn-ea"/>
            <a:cs typeface="+mn-cs"/>
          </a:endParaRPr>
        </a:p>
      </dgm:t>
    </dgm:pt>
    <dgm:pt modelId="{597DF891-42E4-D846-8D49-2B10DF551065}" type="parTrans" cxnId="{57148CEB-6B42-1B4D-827A-0117FC3C8881}">
      <dgm:prSet/>
      <dgm:spPr/>
      <dgm:t>
        <a:bodyPr/>
        <a:lstStyle/>
        <a:p>
          <a:endParaRPr lang="en-US"/>
        </a:p>
      </dgm:t>
    </dgm:pt>
    <dgm:pt modelId="{1E566369-4D89-4D45-AA22-97B43DCD23AC}" type="sibTrans" cxnId="{57148CEB-6B42-1B4D-827A-0117FC3C8881}">
      <dgm:prSet/>
      <dgm:spPr/>
      <dgm:t>
        <a:bodyPr/>
        <a:lstStyle/>
        <a:p>
          <a:endParaRPr lang="en-US"/>
        </a:p>
      </dgm:t>
    </dgm:pt>
    <dgm:pt modelId="{F6B53645-B237-8B46-926F-A05FABEAB98B}">
      <dgm:prSet/>
      <dgm:spPr/>
      <dgm:t>
        <a:bodyPr/>
        <a:lstStyle/>
        <a:p>
          <a:r>
            <a:rPr lang="en-US" dirty="0" smtClean="0">
              <a:latin typeface="Calibri"/>
              <a:ea typeface="+mn-ea"/>
              <a:cs typeface="+mn-cs"/>
            </a:rPr>
            <a:t>Updated TRRP Website</a:t>
          </a:r>
          <a:endParaRPr lang="en-US" dirty="0">
            <a:latin typeface="Calibri"/>
            <a:ea typeface="+mn-ea"/>
            <a:cs typeface="+mn-cs"/>
          </a:endParaRPr>
        </a:p>
      </dgm:t>
    </dgm:pt>
    <dgm:pt modelId="{A84FD2CA-4054-EB49-9497-BC57E6B85989}" type="parTrans" cxnId="{9AA08BF8-722A-0C42-9CD5-7FCD7B7CBC8D}">
      <dgm:prSet/>
      <dgm:spPr/>
      <dgm:t>
        <a:bodyPr/>
        <a:lstStyle/>
        <a:p>
          <a:endParaRPr lang="en-US"/>
        </a:p>
      </dgm:t>
    </dgm:pt>
    <dgm:pt modelId="{316261D5-F210-7047-AE57-C85F39ED4CEA}" type="sibTrans" cxnId="{9AA08BF8-722A-0C42-9CD5-7FCD7B7CBC8D}">
      <dgm:prSet/>
      <dgm:spPr/>
      <dgm:t>
        <a:bodyPr/>
        <a:lstStyle/>
        <a:p>
          <a:endParaRPr lang="en-US"/>
        </a:p>
      </dgm:t>
    </dgm:pt>
    <dgm:pt modelId="{4345FC1A-2426-6E49-A834-0973D9F387C5}">
      <dgm:prSet/>
      <dgm:spPr/>
      <dgm:t>
        <a:bodyPr/>
        <a:lstStyle/>
        <a:p>
          <a:endParaRPr lang="en-US" dirty="0">
            <a:latin typeface="Calibri"/>
            <a:ea typeface="+mn-ea"/>
            <a:cs typeface="+mn-cs"/>
          </a:endParaRPr>
        </a:p>
      </dgm:t>
    </dgm:pt>
    <dgm:pt modelId="{8FDDEF94-D817-674A-B0CB-D51B181A0127}" type="parTrans" cxnId="{FDBB5B29-BE25-384F-9D70-212B4E7EE3CC}">
      <dgm:prSet/>
      <dgm:spPr/>
      <dgm:t>
        <a:bodyPr/>
        <a:lstStyle/>
        <a:p>
          <a:endParaRPr lang="en-US"/>
        </a:p>
      </dgm:t>
    </dgm:pt>
    <dgm:pt modelId="{BDD75DAC-B78D-3A47-9A13-19DFCFB89929}" type="sibTrans" cxnId="{FDBB5B29-BE25-384F-9D70-212B4E7EE3CC}">
      <dgm:prSet/>
      <dgm:spPr/>
      <dgm:t>
        <a:bodyPr/>
        <a:lstStyle/>
        <a:p>
          <a:endParaRPr lang="en-US"/>
        </a:p>
      </dgm:t>
    </dgm:pt>
    <dgm:pt modelId="{CEC85A5E-0FFE-6242-992E-506EFD3FB241}">
      <dgm:prSet/>
      <dgm:spPr/>
      <dgm:t>
        <a:bodyPr/>
        <a:lstStyle/>
        <a:p>
          <a:r>
            <a:rPr lang="en-US" dirty="0" smtClean="0">
              <a:latin typeface="Calibri"/>
              <a:ea typeface="+mn-ea"/>
              <a:cs typeface="+mn-cs"/>
            </a:rPr>
            <a:t>Engage with outside groups </a:t>
          </a:r>
          <a:endParaRPr lang="en-US" dirty="0">
            <a:latin typeface="Calibri"/>
            <a:ea typeface="+mn-ea"/>
            <a:cs typeface="+mn-cs"/>
          </a:endParaRPr>
        </a:p>
      </dgm:t>
    </dgm:pt>
    <dgm:pt modelId="{B5A40A2A-3E44-CE45-9F43-9014C67FB1C2}" type="parTrans" cxnId="{24D53740-959A-0547-884B-AF9232C2AF57}">
      <dgm:prSet/>
      <dgm:spPr/>
      <dgm:t>
        <a:bodyPr/>
        <a:lstStyle/>
        <a:p>
          <a:endParaRPr lang="en-US"/>
        </a:p>
      </dgm:t>
    </dgm:pt>
    <dgm:pt modelId="{5CF000E4-CB24-DF43-B1E2-21B8012DE8F6}" type="sibTrans" cxnId="{24D53740-959A-0547-884B-AF9232C2AF57}">
      <dgm:prSet/>
      <dgm:spPr/>
      <dgm:t>
        <a:bodyPr/>
        <a:lstStyle/>
        <a:p>
          <a:endParaRPr lang="en-US"/>
        </a:p>
      </dgm:t>
    </dgm:pt>
    <dgm:pt modelId="{A6B97C35-9C6C-804E-8360-53564F544D99}">
      <dgm:prSet/>
      <dgm:spPr/>
      <dgm:t>
        <a:bodyPr/>
        <a:lstStyle/>
        <a:p>
          <a:endParaRPr lang="en-US" dirty="0">
            <a:latin typeface="Calibri"/>
            <a:ea typeface="+mn-ea"/>
            <a:cs typeface="+mn-cs"/>
          </a:endParaRPr>
        </a:p>
      </dgm:t>
    </dgm:pt>
    <dgm:pt modelId="{41DB1FFE-CA98-1C45-AE25-C3D76DD93F20}" type="parTrans" cxnId="{6CEC746F-BE7A-F74D-9278-14DFE626223E}">
      <dgm:prSet/>
      <dgm:spPr/>
      <dgm:t>
        <a:bodyPr/>
        <a:lstStyle/>
        <a:p>
          <a:endParaRPr lang="en-US"/>
        </a:p>
      </dgm:t>
    </dgm:pt>
    <dgm:pt modelId="{CC0A3046-C5AF-3245-A9C5-E28D239BDE44}" type="sibTrans" cxnId="{6CEC746F-BE7A-F74D-9278-14DFE626223E}">
      <dgm:prSet/>
      <dgm:spPr/>
      <dgm:t>
        <a:bodyPr/>
        <a:lstStyle/>
        <a:p>
          <a:endParaRPr lang="en-US"/>
        </a:p>
      </dgm:t>
    </dgm:pt>
    <dgm:pt modelId="{2918D5B3-72AC-E049-9B9D-2403E3B5A907}">
      <dgm:prSet/>
      <dgm:spPr/>
      <dgm:t>
        <a:bodyPr/>
        <a:lstStyle/>
        <a:p>
          <a:r>
            <a:rPr lang="en-US" dirty="0" smtClean="0">
              <a:latin typeface="Calibri"/>
              <a:ea typeface="+mn-ea"/>
              <a:cs typeface="+mn-cs"/>
            </a:rPr>
            <a:t>Strategic messaging to improve knowledge gaps</a:t>
          </a:r>
          <a:endParaRPr lang="en-US" dirty="0">
            <a:latin typeface="Calibri"/>
            <a:ea typeface="+mn-ea"/>
            <a:cs typeface="+mn-cs"/>
          </a:endParaRPr>
        </a:p>
      </dgm:t>
    </dgm:pt>
    <dgm:pt modelId="{2BD887D3-E9EF-E546-A354-7B907397E125}" type="parTrans" cxnId="{FE3CADCE-FE4C-2B45-8790-5C94B7BA2405}">
      <dgm:prSet/>
      <dgm:spPr/>
      <dgm:t>
        <a:bodyPr/>
        <a:lstStyle/>
        <a:p>
          <a:endParaRPr lang="en-US"/>
        </a:p>
      </dgm:t>
    </dgm:pt>
    <dgm:pt modelId="{76051837-5C7A-0F46-9B88-71EE01A0C87C}" type="sibTrans" cxnId="{FE3CADCE-FE4C-2B45-8790-5C94B7BA2405}">
      <dgm:prSet/>
      <dgm:spPr/>
      <dgm:t>
        <a:bodyPr/>
        <a:lstStyle/>
        <a:p>
          <a:endParaRPr lang="en-US"/>
        </a:p>
      </dgm:t>
    </dgm:pt>
    <dgm:pt modelId="{010BA91F-E2CE-49B0-AE6B-C72FA7EA68CA}">
      <dgm:prSet phldrT="[Text]"/>
      <dgm:spPr>
        <a:xfrm rot="17700000">
          <a:off x="2242314" y="2802844"/>
          <a:ext cx="884708" cy="426573"/>
        </a:xfrm>
      </dgm:spPr>
      <dgm:t>
        <a:bodyPr/>
        <a:lstStyle/>
        <a:p>
          <a:endParaRPr lang="en-US" dirty="0">
            <a:latin typeface="Calibri"/>
            <a:ea typeface="+mn-ea"/>
            <a:cs typeface="+mn-cs"/>
          </a:endParaRPr>
        </a:p>
      </dgm:t>
    </dgm:pt>
    <dgm:pt modelId="{D71BCEBC-E735-43D6-AD08-66B9AE67C407}" type="parTrans" cxnId="{E8D212A9-6022-4CE3-93A9-1B14492FFF28}">
      <dgm:prSet/>
      <dgm:spPr/>
      <dgm:t>
        <a:bodyPr/>
        <a:lstStyle/>
        <a:p>
          <a:endParaRPr lang="en-US"/>
        </a:p>
      </dgm:t>
    </dgm:pt>
    <dgm:pt modelId="{4991F371-EF63-4DD4-9ADD-49C357A12160}" type="sibTrans" cxnId="{E8D212A9-6022-4CE3-93A9-1B14492FFF28}">
      <dgm:prSet/>
      <dgm:spPr/>
      <dgm:t>
        <a:bodyPr/>
        <a:lstStyle/>
        <a:p>
          <a:endParaRPr lang="en-US"/>
        </a:p>
      </dgm:t>
    </dgm:pt>
    <dgm:pt modelId="{1C9B24D9-AA27-496B-ADBD-9D25D47E260D}">
      <dgm:prSet/>
      <dgm:spPr/>
      <dgm:t>
        <a:bodyPr/>
        <a:lstStyle/>
        <a:p>
          <a:r>
            <a:rPr lang="en-US" dirty="0" smtClean="0"/>
            <a:t>Floodplain infrastructure improvements</a:t>
          </a:r>
          <a:br>
            <a:rPr lang="en-US" dirty="0" smtClean="0"/>
          </a:br>
          <a:endParaRPr lang="en-US" dirty="0"/>
        </a:p>
      </dgm:t>
    </dgm:pt>
    <dgm:pt modelId="{8D3E1785-E263-40F5-B23F-1981C321DFD5}" type="parTrans" cxnId="{8A27FF17-AAFA-4860-A8B4-2278E02FF3F2}">
      <dgm:prSet/>
      <dgm:spPr/>
      <dgm:t>
        <a:bodyPr/>
        <a:lstStyle/>
        <a:p>
          <a:endParaRPr lang="en-US"/>
        </a:p>
      </dgm:t>
    </dgm:pt>
    <dgm:pt modelId="{990E435B-E03E-4ECF-B398-E158233AC2D3}" type="sibTrans" cxnId="{8A27FF17-AAFA-4860-A8B4-2278E02FF3F2}">
      <dgm:prSet/>
      <dgm:spPr/>
      <dgm:t>
        <a:bodyPr/>
        <a:lstStyle/>
        <a:p>
          <a:endParaRPr lang="en-US"/>
        </a:p>
      </dgm:t>
    </dgm:pt>
    <dgm:pt modelId="{E3FF69E3-F18B-4988-B59F-3ECB5D7C8371}">
      <dgm:prSet/>
      <dgm:spPr/>
      <dgm:t>
        <a:bodyPr/>
        <a:lstStyle/>
        <a:p>
          <a:r>
            <a:rPr lang="en-US" dirty="0" smtClean="0"/>
            <a:t>Trinity County’s Conservation Almanac </a:t>
          </a:r>
          <a:endParaRPr lang="en-US" dirty="0"/>
        </a:p>
      </dgm:t>
    </dgm:pt>
    <dgm:pt modelId="{A53D7D7F-BF92-44FE-A6D0-85FDF70D8335}" type="parTrans" cxnId="{556EE476-FEB3-470C-9FAB-C226107EF062}">
      <dgm:prSet/>
      <dgm:spPr/>
      <dgm:t>
        <a:bodyPr/>
        <a:lstStyle/>
        <a:p>
          <a:endParaRPr lang="en-US"/>
        </a:p>
      </dgm:t>
    </dgm:pt>
    <dgm:pt modelId="{90B5C705-6BAA-4FDB-99A5-302CE230F7CA}" type="sibTrans" cxnId="{556EE476-FEB3-470C-9FAB-C226107EF062}">
      <dgm:prSet/>
      <dgm:spPr/>
      <dgm:t>
        <a:bodyPr/>
        <a:lstStyle/>
        <a:p>
          <a:endParaRPr lang="en-US"/>
        </a:p>
      </dgm:t>
    </dgm:pt>
    <dgm:pt modelId="{5242DEB1-FF19-4BE8-9426-5455D9210CED}">
      <dgm:prSet/>
      <dgm:spPr/>
      <dgm:t>
        <a:bodyPr/>
        <a:lstStyle/>
        <a:p>
          <a:endParaRPr lang="en-US" dirty="0"/>
        </a:p>
      </dgm:t>
    </dgm:pt>
    <dgm:pt modelId="{976BB5DB-4AFF-4F5F-BFC7-7F3C2EC0540E}" type="parTrans" cxnId="{D49AE74B-C9E0-4B76-BB94-92EBB8E0AEDE}">
      <dgm:prSet/>
      <dgm:spPr/>
      <dgm:t>
        <a:bodyPr/>
        <a:lstStyle/>
        <a:p>
          <a:endParaRPr lang="en-US"/>
        </a:p>
      </dgm:t>
    </dgm:pt>
    <dgm:pt modelId="{DE5EB191-0A10-42BB-8DD5-31493404B2A3}" type="sibTrans" cxnId="{D49AE74B-C9E0-4B76-BB94-92EBB8E0AEDE}">
      <dgm:prSet/>
      <dgm:spPr/>
      <dgm:t>
        <a:bodyPr/>
        <a:lstStyle/>
        <a:p>
          <a:endParaRPr lang="en-US"/>
        </a:p>
      </dgm:t>
    </dgm:pt>
    <dgm:pt modelId="{8ADB07C7-3F7D-4F43-8024-81527F836D6E}">
      <dgm:prSet phldrT="[Text]"/>
      <dgm:spPr>
        <a:xfrm rot="17700000">
          <a:off x="3616014" y="2802844"/>
          <a:ext cx="884708" cy="426573"/>
        </a:xfrm>
      </dgm:spPr>
      <dgm:t>
        <a:bodyPr/>
        <a:lstStyle/>
        <a:p>
          <a:r>
            <a:rPr lang="en-US" dirty="0" smtClean="0">
              <a:latin typeface="Calibri"/>
              <a:ea typeface="+mn-ea"/>
              <a:cs typeface="+mn-cs"/>
            </a:rPr>
            <a:t>Professional aerial photos of the restoration reach</a:t>
          </a:r>
          <a:br>
            <a:rPr lang="en-US" dirty="0" smtClean="0">
              <a:latin typeface="Calibri"/>
              <a:ea typeface="+mn-ea"/>
              <a:cs typeface="+mn-cs"/>
            </a:rPr>
          </a:br>
          <a:r>
            <a:rPr lang="en-US" dirty="0" smtClean="0">
              <a:latin typeface="Calibri"/>
              <a:ea typeface="+mn-ea"/>
              <a:cs typeface="+mn-cs"/>
            </a:rPr>
            <a:t> </a:t>
          </a:r>
          <a:endParaRPr lang="en-US" dirty="0">
            <a:latin typeface="Calibri"/>
            <a:ea typeface="+mn-ea"/>
            <a:cs typeface="+mn-cs"/>
          </a:endParaRPr>
        </a:p>
      </dgm:t>
    </dgm:pt>
    <dgm:pt modelId="{0F4A6721-B33D-4FD1-ADC3-635B7C45E016}" type="parTrans" cxnId="{0ECF1E38-B5CB-4B93-BE8F-E2507750A55C}">
      <dgm:prSet/>
      <dgm:spPr/>
      <dgm:t>
        <a:bodyPr/>
        <a:lstStyle/>
        <a:p>
          <a:endParaRPr lang="en-US"/>
        </a:p>
      </dgm:t>
    </dgm:pt>
    <dgm:pt modelId="{500BEB25-78C4-420F-BFDF-76A53D4FBA26}" type="sibTrans" cxnId="{0ECF1E38-B5CB-4B93-BE8F-E2507750A55C}">
      <dgm:prSet/>
      <dgm:spPr/>
      <dgm:t>
        <a:bodyPr/>
        <a:lstStyle/>
        <a:p>
          <a:endParaRPr lang="en-US"/>
        </a:p>
      </dgm:t>
    </dgm:pt>
    <dgm:pt modelId="{65E8B622-6A6B-4174-992C-979A514E115A}">
      <dgm:prSet/>
      <dgm:spPr/>
      <dgm:t>
        <a:bodyPr/>
        <a:lstStyle/>
        <a:p>
          <a:r>
            <a:rPr lang="en-US" dirty="0" smtClean="0"/>
            <a:t>Interpretive Signs and Kiosk at Hatchery</a:t>
          </a:r>
          <a:br>
            <a:rPr lang="en-US" dirty="0" smtClean="0"/>
          </a:br>
          <a:endParaRPr lang="en-US" dirty="0"/>
        </a:p>
      </dgm:t>
    </dgm:pt>
    <dgm:pt modelId="{22DA0CBA-DC2A-4C63-9C12-332A3036B559}" type="parTrans" cxnId="{2533CE09-8488-46C1-9A2A-03ED03ED97E2}">
      <dgm:prSet/>
      <dgm:spPr/>
      <dgm:t>
        <a:bodyPr/>
        <a:lstStyle/>
        <a:p>
          <a:endParaRPr lang="en-US"/>
        </a:p>
      </dgm:t>
    </dgm:pt>
    <dgm:pt modelId="{E60EC58A-2B52-412F-BD71-80A5D116AE03}" type="sibTrans" cxnId="{2533CE09-8488-46C1-9A2A-03ED03ED97E2}">
      <dgm:prSet/>
      <dgm:spPr/>
      <dgm:t>
        <a:bodyPr/>
        <a:lstStyle/>
        <a:p>
          <a:endParaRPr lang="en-US"/>
        </a:p>
      </dgm:t>
    </dgm:pt>
    <dgm:pt modelId="{9FD92C19-ECC4-4C0B-AB52-77EF730CF9BF}">
      <dgm:prSet/>
      <dgm:spPr/>
      <dgm:t>
        <a:bodyPr/>
        <a:lstStyle/>
        <a:p>
          <a:r>
            <a:rPr lang="en-US" dirty="0" smtClean="0"/>
            <a:t>Community Meetings </a:t>
          </a:r>
          <a:br>
            <a:rPr lang="en-US" dirty="0" smtClean="0"/>
          </a:br>
          <a:r>
            <a:rPr lang="en-US" dirty="0" smtClean="0"/>
            <a:t>  </a:t>
          </a:r>
          <a:br>
            <a:rPr lang="en-US" dirty="0" smtClean="0"/>
          </a:br>
          <a:endParaRPr lang="en-US" dirty="0"/>
        </a:p>
      </dgm:t>
    </dgm:pt>
    <dgm:pt modelId="{9C56ED22-D2D0-4733-AEBA-63377AAAB095}" type="parTrans" cxnId="{03C2866C-66B2-44B7-848B-AEDAB67F5BA5}">
      <dgm:prSet/>
      <dgm:spPr/>
      <dgm:t>
        <a:bodyPr/>
        <a:lstStyle/>
        <a:p>
          <a:endParaRPr lang="en-US"/>
        </a:p>
      </dgm:t>
    </dgm:pt>
    <dgm:pt modelId="{0524B63C-78CD-4A55-A687-8F51E302812A}" type="sibTrans" cxnId="{03C2866C-66B2-44B7-848B-AEDAB67F5BA5}">
      <dgm:prSet/>
      <dgm:spPr/>
      <dgm:t>
        <a:bodyPr/>
        <a:lstStyle/>
        <a:p>
          <a:endParaRPr lang="en-US"/>
        </a:p>
      </dgm:t>
    </dgm:pt>
    <dgm:pt modelId="{767F2006-D279-4369-849E-C84C8D176B98}" type="pres">
      <dgm:prSet presAssocID="{66224D94-F62A-41EA-8576-46D5CA3C60CF}" presName="Name0" presStyleCnt="0">
        <dgm:presLayoutVars>
          <dgm:dir/>
          <dgm:animLvl val="lvl"/>
          <dgm:resizeHandles val="exact"/>
        </dgm:presLayoutVars>
      </dgm:prSet>
      <dgm:spPr/>
    </dgm:pt>
    <dgm:pt modelId="{46F1B564-5BA3-49D1-B7B6-39DED4A2EF71}" type="pres">
      <dgm:prSet presAssocID="{5913C2EA-EC47-4BA6-978E-957F3FD46BE6}" presName="composite" presStyleCnt="0"/>
      <dgm:spPr/>
    </dgm:pt>
    <dgm:pt modelId="{ADE2F27E-6741-44AF-9B5B-55E70DF92333}" type="pres">
      <dgm:prSet presAssocID="{5913C2EA-EC47-4BA6-978E-957F3FD46BE6}" presName="parTx" presStyleLbl="node1" presStyleIdx="0" presStyleCnt="4">
        <dgm:presLayoutVars>
          <dgm:chMax val="0"/>
          <dgm:chPref val="0"/>
          <dgm:bulletEnabled val="1"/>
        </dgm:presLayoutVars>
      </dgm:prSet>
      <dgm:spPr/>
      <dgm:t>
        <a:bodyPr/>
        <a:lstStyle/>
        <a:p>
          <a:endParaRPr lang="en-US"/>
        </a:p>
      </dgm:t>
    </dgm:pt>
    <dgm:pt modelId="{33632923-B5CC-4012-9230-E80CD1357A89}" type="pres">
      <dgm:prSet presAssocID="{5913C2EA-EC47-4BA6-978E-957F3FD46BE6}" presName="desTx" presStyleLbl="revTx" presStyleIdx="0" presStyleCnt="4">
        <dgm:presLayoutVars>
          <dgm:bulletEnabled val="1"/>
        </dgm:presLayoutVars>
      </dgm:prSet>
      <dgm:spPr/>
      <dgm:t>
        <a:bodyPr/>
        <a:lstStyle/>
        <a:p>
          <a:endParaRPr lang="en-US"/>
        </a:p>
      </dgm:t>
    </dgm:pt>
    <dgm:pt modelId="{65A6E976-807F-40B6-97A8-C0354385BAC8}" type="pres">
      <dgm:prSet presAssocID="{6193B906-F4AD-4581-8E9E-50C17389C3BF}" presName="space" presStyleCnt="0"/>
      <dgm:spPr/>
    </dgm:pt>
    <dgm:pt modelId="{B983423F-2215-4522-AEAB-F4C6E947CD3F}" type="pres">
      <dgm:prSet presAssocID="{72F17CAC-1C7F-4930-9E19-1F3BF59FE5C4}" presName="composite" presStyleCnt="0"/>
      <dgm:spPr/>
    </dgm:pt>
    <dgm:pt modelId="{140214F8-1F22-46EC-85BD-346BED084889}" type="pres">
      <dgm:prSet presAssocID="{72F17CAC-1C7F-4930-9E19-1F3BF59FE5C4}" presName="parTx" presStyleLbl="node1" presStyleIdx="1" presStyleCnt="4">
        <dgm:presLayoutVars>
          <dgm:chMax val="0"/>
          <dgm:chPref val="0"/>
          <dgm:bulletEnabled val="1"/>
        </dgm:presLayoutVars>
      </dgm:prSet>
      <dgm:spPr/>
      <dgm:t>
        <a:bodyPr/>
        <a:lstStyle/>
        <a:p>
          <a:endParaRPr lang="en-US"/>
        </a:p>
      </dgm:t>
    </dgm:pt>
    <dgm:pt modelId="{3BEBCDC4-1F5B-438E-ACB1-712010A3AF47}" type="pres">
      <dgm:prSet presAssocID="{72F17CAC-1C7F-4930-9E19-1F3BF59FE5C4}" presName="desTx" presStyleLbl="revTx" presStyleIdx="1" presStyleCnt="4">
        <dgm:presLayoutVars>
          <dgm:bulletEnabled val="1"/>
        </dgm:presLayoutVars>
      </dgm:prSet>
      <dgm:spPr/>
      <dgm:t>
        <a:bodyPr/>
        <a:lstStyle/>
        <a:p>
          <a:endParaRPr lang="en-US"/>
        </a:p>
      </dgm:t>
    </dgm:pt>
    <dgm:pt modelId="{0324881C-3C44-469D-8461-AEFA1F07502E}" type="pres">
      <dgm:prSet presAssocID="{AD059E78-65D4-4D65-9648-8FB948D5E406}" presName="space" presStyleCnt="0"/>
      <dgm:spPr/>
    </dgm:pt>
    <dgm:pt modelId="{C70F3B49-9C7D-4DE6-9C96-4811B5FACAA7}" type="pres">
      <dgm:prSet presAssocID="{006E2FF4-3EF7-493B-9598-15FE9A6DDDE3}" presName="composite" presStyleCnt="0"/>
      <dgm:spPr/>
    </dgm:pt>
    <dgm:pt modelId="{98C104A4-957C-4859-813D-FD6E50F20C6A}" type="pres">
      <dgm:prSet presAssocID="{006E2FF4-3EF7-493B-9598-15FE9A6DDDE3}" presName="parTx" presStyleLbl="node1" presStyleIdx="2" presStyleCnt="4">
        <dgm:presLayoutVars>
          <dgm:chMax val="0"/>
          <dgm:chPref val="0"/>
          <dgm:bulletEnabled val="1"/>
        </dgm:presLayoutVars>
      </dgm:prSet>
      <dgm:spPr/>
      <dgm:t>
        <a:bodyPr/>
        <a:lstStyle/>
        <a:p>
          <a:endParaRPr lang="en-US"/>
        </a:p>
      </dgm:t>
    </dgm:pt>
    <dgm:pt modelId="{9BE3FA39-9100-4080-9FC9-4932B5229A2A}" type="pres">
      <dgm:prSet presAssocID="{006E2FF4-3EF7-493B-9598-15FE9A6DDDE3}" presName="desTx" presStyleLbl="revTx" presStyleIdx="2" presStyleCnt="4">
        <dgm:presLayoutVars>
          <dgm:bulletEnabled val="1"/>
        </dgm:presLayoutVars>
      </dgm:prSet>
      <dgm:spPr/>
      <dgm:t>
        <a:bodyPr/>
        <a:lstStyle/>
        <a:p>
          <a:endParaRPr lang="en-US"/>
        </a:p>
      </dgm:t>
    </dgm:pt>
    <dgm:pt modelId="{AF1BE509-5E85-460E-8720-7B3335C06570}" type="pres">
      <dgm:prSet presAssocID="{85E1301E-7C4E-4A27-A37A-0226E80CF09E}" presName="space" presStyleCnt="0"/>
      <dgm:spPr/>
    </dgm:pt>
    <dgm:pt modelId="{15212497-6749-48A9-9288-C76A881AAE6A}" type="pres">
      <dgm:prSet presAssocID="{4D557B28-3CA3-411E-B702-8EF91D9CC55A}" presName="composite" presStyleCnt="0"/>
      <dgm:spPr/>
    </dgm:pt>
    <dgm:pt modelId="{F51DCB34-B109-49B2-A50B-6B3F773FB6AA}" type="pres">
      <dgm:prSet presAssocID="{4D557B28-3CA3-411E-B702-8EF91D9CC55A}" presName="parTx" presStyleLbl="node1" presStyleIdx="3" presStyleCnt="4">
        <dgm:presLayoutVars>
          <dgm:chMax val="0"/>
          <dgm:chPref val="0"/>
          <dgm:bulletEnabled val="1"/>
        </dgm:presLayoutVars>
      </dgm:prSet>
      <dgm:spPr/>
      <dgm:t>
        <a:bodyPr/>
        <a:lstStyle/>
        <a:p>
          <a:endParaRPr lang="en-US"/>
        </a:p>
      </dgm:t>
    </dgm:pt>
    <dgm:pt modelId="{697E5793-754B-44C0-A5C7-23047E2611D4}" type="pres">
      <dgm:prSet presAssocID="{4D557B28-3CA3-411E-B702-8EF91D9CC55A}" presName="desTx" presStyleLbl="revTx" presStyleIdx="3" presStyleCnt="4">
        <dgm:presLayoutVars>
          <dgm:bulletEnabled val="1"/>
        </dgm:presLayoutVars>
      </dgm:prSet>
      <dgm:spPr/>
      <dgm:t>
        <a:bodyPr/>
        <a:lstStyle/>
        <a:p>
          <a:endParaRPr lang="en-US"/>
        </a:p>
      </dgm:t>
    </dgm:pt>
  </dgm:ptLst>
  <dgm:cxnLst>
    <dgm:cxn modelId="{8A27FF17-AAFA-4860-A8B4-2278E02FF3F2}" srcId="{72F17CAC-1C7F-4930-9E19-1F3BF59FE5C4}" destId="{1C9B24D9-AA27-496B-ADBD-9D25D47E260D}" srcOrd="3" destOrd="0" parTransId="{8D3E1785-E263-40F5-B23F-1981C321DFD5}" sibTransId="{990E435B-E03E-4ECF-B398-E158233AC2D3}"/>
    <dgm:cxn modelId="{556EE476-FEB3-470C-9FAB-C226107EF062}" srcId="{5913C2EA-EC47-4BA6-978E-957F3FD46BE6}" destId="{E3FF69E3-F18B-4988-B59F-3ECB5D7C8371}" srcOrd="3" destOrd="0" parTransId="{A53D7D7F-BF92-44FE-A6D0-85FDF70D8335}" sibTransId="{90B5C705-6BAA-4FDB-99A5-302CE230F7CA}"/>
    <dgm:cxn modelId="{FDBB5B29-BE25-384F-9D70-212B4E7EE3CC}" srcId="{4D557B28-3CA3-411E-B702-8EF91D9CC55A}" destId="{4345FC1A-2426-6E49-A834-0973D9F387C5}" srcOrd="7" destOrd="0" parTransId="{8FDDEF94-D817-674A-B0CB-D51B181A0127}" sibTransId="{BDD75DAC-B78D-3A47-9A13-19DFCFB89929}"/>
    <dgm:cxn modelId="{81B0A7CF-1210-4A17-946A-8C9332022EC6}" type="presOf" srcId="{CEC85A5E-0FFE-6242-992E-506EFD3FB241}" destId="{697E5793-754B-44C0-A5C7-23047E2611D4}" srcOrd="0" destOrd="8" presId="urn:microsoft.com/office/officeart/2005/8/layout/chevron1"/>
    <dgm:cxn modelId="{409398B4-7972-42B5-8A91-677562A5B7DE}" type="presOf" srcId="{72F17CAC-1C7F-4930-9E19-1F3BF59FE5C4}" destId="{140214F8-1F22-46EC-85BD-346BED084889}" srcOrd="0" destOrd="0" presId="urn:microsoft.com/office/officeart/2005/8/layout/chevron1"/>
    <dgm:cxn modelId="{E8D212A9-6022-4CE3-93A9-1B14492FFF28}" srcId="{72F17CAC-1C7F-4930-9E19-1F3BF59FE5C4}" destId="{010BA91F-E2CE-49B0-AE6B-C72FA7EA68CA}" srcOrd="1" destOrd="0" parTransId="{D71BCEBC-E735-43D6-AD08-66B9AE67C407}" sibTransId="{4991F371-EF63-4DD4-9ADD-49C357A12160}"/>
    <dgm:cxn modelId="{EECFD56F-9342-41F0-A08C-1B8E9A0809D6}" srcId="{006E2FF4-3EF7-493B-9598-15FE9A6DDDE3}" destId="{47ED5089-8CE9-40AC-AFF7-035F9D68B7C7}" srcOrd="0" destOrd="0" parTransId="{5ED2C2FA-E242-41C0-B096-D267D884E2E4}" sibTransId="{4C38B992-0D29-490A-9711-E678F9932185}"/>
    <dgm:cxn modelId="{03C2866C-66B2-44B7-848B-AEDAB67F5BA5}" srcId="{72F17CAC-1C7F-4930-9E19-1F3BF59FE5C4}" destId="{9FD92C19-ECC4-4C0B-AB52-77EF730CF9BF}" srcOrd="4" destOrd="0" parTransId="{9C56ED22-D2D0-4733-AEBA-63377AAAB095}" sibTransId="{0524B63C-78CD-4A55-A687-8F51E302812A}"/>
    <dgm:cxn modelId="{C81F44E6-C6BE-4CE3-B5A8-28166C68CA9E}" type="presOf" srcId="{42B284B7-C83E-0448-9F08-E77A3626FBED}" destId="{697E5793-754B-44C0-A5C7-23047E2611D4}" srcOrd="0" destOrd="3" presId="urn:microsoft.com/office/officeart/2005/8/layout/chevron1"/>
    <dgm:cxn modelId="{B7B797B5-A5DF-4CDA-B761-4A757F98C344}" type="presOf" srcId="{47ED5089-8CE9-40AC-AFF7-035F9D68B7C7}" destId="{9BE3FA39-9100-4080-9FC9-4932B5229A2A}" srcOrd="0" destOrd="0" presId="urn:microsoft.com/office/officeart/2005/8/layout/chevron1"/>
    <dgm:cxn modelId="{C4E304B3-A460-4946-BF5C-A3DA04132DAE}" srcId="{5913C2EA-EC47-4BA6-978E-957F3FD46BE6}" destId="{120E4D31-2802-4AB3-A970-9BD693BF2084}" srcOrd="1" destOrd="0" parTransId="{4FF52571-F3BB-4E55-9364-58FF513A7C6E}" sibTransId="{37E2D171-017B-4B00-AEE9-D505D8F4DB6F}"/>
    <dgm:cxn modelId="{273F2E9D-466C-4A64-B442-12C23CA9ED6D}" srcId="{72F17CAC-1C7F-4930-9E19-1F3BF59FE5C4}" destId="{C55B5CD7-8474-4F83-8EC5-DB1E5A9C85EF}" srcOrd="0" destOrd="0" parTransId="{1C38DC75-4F5D-406A-9B2D-DBAF60D5EC7C}" sibTransId="{B8088C77-FDA9-4DB2-9246-240863DA5FFD}"/>
    <dgm:cxn modelId="{7299C971-BEA8-4FFA-9E6F-CF221796D916}" type="presOf" srcId="{2557D5B7-BD15-47CA-9018-074855B8E5FE}" destId="{3BEBCDC4-1F5B-438E-ACB1-712010A3AF47}" srcOrd="0" destOrd="2" presId="urn:microsoft.com/office/officeart/2005/8/layout/chevron1"/>
    <dgm:cxn modelId="{F146B8C7-3A9A-4877-9F41-FC4B64BF698F}" type="presOf" srcId="{010BA91F-E2CE-49B0-AE6B-C72FA7EA68CA}" destId="{3BEBCDC4-1F5B-438E-ACB1-712010A3AF47}" srcOrd="0" destOrd="1" presId="urn:microsoft.com/office/officeart/2005/8/layout/chevron1"/>
    <dgm:cxn modelId="{334A632C-D1CF-664D-A05E-8AE238949758}" srcId="{4D557B28-3CA3-411E-B702-8EF91D9CC55A}" destId="{42B284B7-C83E-0448-9F08-E77A3626FBED}" srcOrd="3" destOrd="0" parTransId="{E9243ACF-C05A-8B4A-A138-5E6D00810AF1}" sibTransId="{D1E1511D-A984-1F49-B477-F84C8DE62DC3}"/>
    <dgm:cxn modelId="{8600344C-1295-40BA-9BAC-4E0B1CFEF806}" type="presOf" srcId="{C55B5CD7-8474-4F83-8EC5-DB1E5A9C85EF}" destId="{3BEBCDC4-1F5B-438E-ACB1-712010A3AF47}" srcOrd="0" destOrd="0" presId="urn:microsoft.com/office/officeart/2005/8/layout/chevron1"/>
    <dgm:cxn modelId="{2ED25C7D-5513-4104-BDDD-A4F9EFF0EF50}" type="presOf" srcId="{2918D5B3-72AC-E049-9B9D-2403E3B5A907}" destId="{697E5793-754B-44C0-A5C7-23047E2611D4}" srcOrd="0" destOrd="10" presId="urn:microsoft.com/office/officeart/2005/8/layout/chevron1"/>
    <dgm:cxn modelId="{F18A028E-FBA2-43ED-B58E-699453F21387}" srcId="{66224D94-F62A-41EA-8576-46D5CA3C60CF}" destId="{4D557B28-3CA3-411E-B702-8EF91D9CC55A}" srcOrd="3" destOrd="0" parTransId="{230CE915-7083-4239-8702-4E2C31C2A252}" sibTransId="{290CA341-2492-4011-818C-CC551A668D5F}"/>
    <dgm:cxn modelId="{17C1112A-F231-4C95-A3C9-98CE64FAC700}" type="presOf" srcId="{48A83D95-B5FA-44C0-A83A-BAD9F284DC55}" destId="{33632923-B5CC-4012-9230-E80CD1357A89}" srcOrd="0" destOrd="0" presId="urn:microsoft.com/office/officeart/2005/8/layout/chevron1"/>
    <dgm:cxn modelId="{DC6B4B2F-1A74-4DF6-9784-4FC4970CEB68}" srcId="{006E2FF4-3EF7-493B-9598-15FE9A6DDDE3}" destId="{8E861409-05C7-4B6A-90BF-DFCE4565C015}" srcOrd="3" destOrd="0" parTransId="{6E3D62F4-8FCA-480E-AC15-86679A6D537C}" sibTransId="{6367F6D3-A931-424C-A974-2A2D092C3C70}"/>
    <dgm:cxn modelId="{1F4D0442-E32C-48FD-8469-200DFC23EF07}" srcId="{5913C2EA-EC47-4BA6-978E-957F3FD46BE6}" destId="{48A83D95-B5FA-44C0-A83A-BAD9F284DC55}" srcOrd="0" destOrd="0" parTransId="{C9CC460A-3A0A-4E5A-8893-7B2265A55C6B}" sibTransId="{0CD0D338-1D0E-4707-B64C-7911481D4298}"/>
    <dgm:cxn modelId="{5F2188CB-7413-4CD3-9442-6F32E6DE8B21}" type="presOf" srcId="{5913C2EA-EC47-4BA6-978E-957F3FD46BE6}" destId="{ADE2F27E-6741-44AF-9B5B-55E70DF92333}" srcOrd="0" destOrd="0" presId="urn:microsoft.com/office/officeart/2005/8/layout/chevron1"/>
    <dgm:cxn modelId="{D49AE74B-C9E0-4B76-BB94-92EBB8E0AEDE}" srcId="{5913C2EA-EC47-4BA6-978E-957F3FD46BE6}" destId="{5242DEB1-FF19-4BE8-9426-5455D9210CED}" srcOrd="2" destOrd="0" parTransId="{976BB5DB-4AFF-4F5F-BFC7-7F3C2EC0540E}" sibTransId="{DE5EB191-0A10-42BB-8DD5-31493404B2A3}"/>
    <dgm:cxn modelId="{7F264E76-29EE-443A-A133-F3EC203F8320}" srcId="{66224D94-F62A-41EA-8576-46D5CA3C60CF}" destId="{006E2FF4-3EF7-493B-9598-15FE9A6DDDE3}" srcOrd="2" destOrd="0" parTransId="{F940CEB0-E33F-4845-B79A-CA302F2D071E}" sibTransId="{85E1301E-7C4E-4A27-A37A-0226E80CF09E}"/>
    <dgm:cxn modelId="{1D09141C-A2F9-4F9B-9AAE-735FAE86C53B}" type="presOf" srcId="{4345FC1A-2426-6E49-A834-0973D9F387C5}" destId="{697E5793-754B-44C0-A5C7-23047E2611D4}" srcOrd="0" destOrd="7" presId="urn:microsoft.com/office/officeart/2005/8/layout/chevron1"/>
    <dgm:cxn modelId="{892B03D6-91A5-4FAA-9598-1C92941BBAC3}" srcId="{66224D94-F62A-41EA-8576-46D5CA3C60CF}" destId="{5913C2EA-EC47-4BA6-978E-957F3FD46BE6}" srcOrd="0" destOrd="0" parTransId="{6D1D58BD-72C0-4FD8-A972-776372E0284C}" sibTransId="{6193B906-F4AD-4581-8E9E-50C17389C3BF}"/>
    <dgm:cxn modelId="{C8775F06-7BEA-4A56-AAA3-1E364088C5EF}" type="presOf" srcId="{BA3E3928-6443-C34C-85CE-7C7707642B40}" destId="{697E5793-754B-44C0-A5C7-23047E2611D4}" srcOrd="0" destOrd="4" presId="urn:microsoft.com/office/officeart/2005/8/layout/chevron1"/>
    <dgm:cxn modelId="{7619BDA7-D455-4D25-BE2C-8AB6C322D9EA}" type="presOf" srcId="{8E861409-05C7-4B6A-90BF-DFCE4565C015}" destId="{9BE3FA39-9100-4080-9FC9-4932B5229A2A}" srcOrd="0" destOrd="3" presId="urn:microsoft.com/office/officeart/2005/8/layout/chevron1"/>
    <dgm:cxn modelId="{420E8DE6-E313-461B-8A1A-E24EA2494CD3}" type="presOf" srcId="{1C9B24D9-AA27-496B-ADBD-9D25D47E260D}" destId="{3BEBCDC4-1F5B-438E-ACB1-712010A3AF47}" srcOrd="0" destOrd="3" presId="urn:microsoft.com/office/officeart/2005/8/layout/chevron1"/>
    <dgm:cxn modelId="{FE3CADCE-FE4C-2B45-8790-5C94B7BA2405}" srcId="{4D557B28-3CA3-411E-B702-8EF91D9CC55A}" destId="{2918D5B3-72AC-E049-9B9D-2403E3B5A907}" srcOrd="10" destOrd="0" parTransId="{2BD887D3-E9EF-E546-A354-7B907397E125}" sibTransId="{76051837-5C7A-0F46-9B88-71EE01A0C87C}"/>
    <dgm:cxn modelId="{88F3E8FC-4602-49D5-925A-3F1F2EA20FF9}" srcId="{4D557B28-3CA3-411E-B702-8EF91D9CC55A}" destId="{AD0A2F4C-7092-4A4C-A233-0FFBC19CF385}" srcOrd="2" destOrd="0" parTransId="{0C76EA89-B8FF-424E-AAC6-C29543C046B8}" sibTransId="{E308EB1F-368F-44B9-AEA4-87D3AEDD2D55}"/>
    <dgm:cxn modelId="{565EE7B9-DB12-48DE-8D25-49CDC5A177CD}" type="presOf" srcId="{AD0A2F4C-7092-4A4C-A233-0FFBC19CF385}" destId="{697E5793-754B-44C0-A5C7-23047E2611D4}" srcOrd="0" destOrd="2" presId="urn:microsoft.com/office/officeart/2005/8/layout/chevron1"/>
    <dgm:cxn modelId="{8CE990E6-3B0B-44A2-AF25-471694339E99}" type="presOf" srcId="{2929C8AD-2E65-4D31-90E6-C037AD377CDA}" destId="{9BE3FA39-9100-4080-9FC9-4932B5229A2A}" srcOrd="0" destOrd="4" presId="urn:microsoft.com/office/officeart/2005/8/layout/chevron1"/>
    <dgm:cxn modelId="{24D53740-959A-0547-884B-AF9232C2AF57}" srcId="{4D557B28-3CA3-411E-B702-8EF91D9CC55A}" destId="{CEC85A5E-0FFE-6242-992E-506EFD3FB241}" srcOrd="8" destOrd="0" parTransId="{B5A40A2A-3E44-CE45-9F43-9014C67FB1C2}" sibTransId="{5CF000E4-CB24-DF43-B1E2-21B8012DE8F6}"/>
    <dgm:cxn modelId="{6712BEC3-D086-D74F-97DF-174C8480C83A}" srcId="{006E2FF4-3EF7-493B-9598-15FE9A6DDDE3}" destId="{CB052C27-F79F-9740-844E-F631A8A7F53E}" srcOrd="6" destOrd="0" parTransId="{B6333154-D394-1E40-BB14-C9E612C9FB90}" sibTransId="{0AC5E818-1CB5-1C4E-9038-9EE9F78A53D8}"/>
    <dgm:cxn modelId="{F95BB204-379F-4E5F-B04D-EDC94E1958E6}" srcId="{4D557B28-3CA3-411E-B702-8EF91D9CC55A}" destId="{32106F3C-9CF7-4EE1-8D28-0F377F69EC90}" srcOrd="1" destOrd="0" parTransId="{976304EB-96C8-4CD1-BB63-A0EFFB5198AB}" sibTransId="{1BBCE2BB-5738-4B65-90DF-F809E92EF450}"/>
    <dgm:cxn modelId="{80B84BDA-6D0B-3C4D-B9FD-DAE806BBD61D}" srcId="{006E2FF4-3EF7-493B-9598-15FE9A6DDDE3}" destId="{5BA5BECF-D1B4-CB45-BB70-ED2D74A875F3}" srcOrd="9" destOrd="0" parTransId="{91696D91-7B59-1746-8B95-8111BED771C3}" sibTransId="{A431CB7B-BC74-FE47-9B76-8A7AB8BE9BD7}"/>
    <dgm:cxn modelId="{FCE98246-F87D-754E-A276-665D90F06290}" srcId="{006E2FF4-3EF7-493B-9598-15FE9A6DDDE3}" destId="{33C24774-4A13-9646-9A41-7B54A26649A0}" srcOrd="8" destOrd="0" parTransId="{64D39D44-0592-BD4B-8E13-8A94344BD509}" sibTransId="{7CA0B413-73A2-7942-BE26-FC767251EDBA}"/>
    <dgm:cxn modelId="{8040CD8F-582B-504C-85EE-FA8175032ED9}" srcId="{4D557B28-3CA3-411E-B702-8EF91D9CC55A}" destId="{BA3E3928-6443-C34C-85CE-7C7707642B40}" srcOrd="4" destOrd="0" parTransId="{0F084201-D2DA-D94F-9009-CF1A732746F3}" sibTransId="{5116E884-602D-E843-9340-2725EFC58DE2}"/>
    <dgm:cxn modelId="{C117BC82-7897-422B-A19F-4228CA229267}" srcId="{006E2FF4-3EF7-493B-9598-15FE9A6DDDE3}" destId="{2929C8AD-2E65-4D31-90E6-C037AD377CDA}" srcOrd="4" destOrd="0" parTransId="{157687F1-4D1E-485A-B050-03C818B298C1}" sibTransId="{F52395AD-F14B-4D26-A7D6-B6916B42715E}"/>
    <dgm:cxn modelId="{B45FE170-8AE4-4612-9B90-8D715AF958DD}" type="presOf" srcId="{E3FF69E3-F18B-4988-B59F-3ECB5D7C8371}" destId="{33632923-B5CC-4012-9230-E80CD1357A89}" srcOrd="0" destOrd="3" presId="urn:microsoft.com/office/officeart/2005/8/layout/chevron1"/>
    <dgm:cxn modelId="{66943A63-653A-4D97-BFEA-7B2B7DDA25A4}" type="presOf" srcId="{8ADB07C7-3F7D-4F43-8024-81527F836D6E}" destId="{9BE3FA39-9100-4080-9FC9-4932B5229A2A}" srcOrd="0" destOrd="1" presId="urn:microsoft.com/office/officeart/2005/8/layout/chevron1"/>
    <dgm:cxn modelId="{28B9D394-2A1B-458B-AE1D-02EA0881660D}" type="presOf" srcId="{9FD92C19-ECC4-4C0B-AB52-77EF730CF9BF}" destId="{3BEBCDC4-1F5B-438E-ACB1-712010A3AF47}" srcOrd="0" destOrd="4" presId="urn:microsoft.com/office/officeart/2005/8/layout/chevron1"/>
    <dgm:cxn modelId="{42656047-0FA8-491D-A2C4-931044C33406}" type="presOf" srcId="{F4B4AC45-0199-4FE9-B695-DCAAF416B79F}" destId="{9BE3FA39-9100-4080-9FC9-4932B5229A2A}" srcOrd="0" destOrd="2" presId="urn:microsoft.com/office/officeart/2005/8/layout/chevron1"/>
    <dgm:cxn modelId="{03ABBDDD-5009-4283-BE1B-339B0157B44C}" type="presOf" srcId="{33C24774-4A13-9646-9A41-7B54A26649A0}" destId="{9BE3FA39-9100-4080-9FC9-4932B5229A2A}" srcOrd="0" destOrd="8" presId="urn:microsoft.com/office/officeart/2005/8/layout/chevron1"/>
    <dgm:cxn modelId="{57148CEB-6B42-1B4D-827A-0117FC3C8881}" srcId="{4D557B28-3CA3-411E-B702-8EF91D9CC55A}" destId="{73DAC0B5-C5F0-5249-A467-50E2E3D9D37D}" srcOrd="5" destOrd="0" parTransId="{597DF891-42E4-D846-8D49-2B10DF551065}" sibTransId="{1E566369-4D89-4D45-AA22-97B43DCD23AC}"/>
    <dgm:cxn modelId="{0ECF1E38-B5CB-4B93-BE8F-E2507750A55C}" srcId="{006E2FF4-3EF7-493B-9598-15FE9A6DDDE3}" destId="{8ADB07C7-3F7D-4F43-8024-81527F836D6E}" srcOrd="1" destOrd="0" parTransId="{0F4A6721-B33D-4FD1-ADC3-635B7C45E016}" sibTransId="{500BEB25-78C4-420F-BFDF-76A53D4FBA26}"/>
    <dgm:cxn modelId="{557DA0E7-6FEA-4A4B-B556-59450E82F475}" type="presOf" srcId="{120E4D31-2802-4AB3-A970-9BD693BF2084}" destId="{33632923-B5CC-4012-9230-E80CD1357A89}" srcOrd="0" destOrd="1" presId="urn:microsoft.com/office/officeart/2005/8/layout/chevron1"/>
    <dgm:cxn modelId="{6CEC746F-BE7A-F74D-9278-14DFE626223E}" srcId="{4D557B28-3CA3-411E-B702-8EF91D9CC55A}" destId="{A6B97C35-9C6C-804E-8360-53564F544D99}" srcOrd="9" destOrd="0" parTransId="{41DB1FFE-CA98-1C45-AE25-C3D76DD93F20}" sibTransId="{CC0A3046-C5AF-3245-A9C5-E28D239BDE44}"/>
    <dgm:cxn modelId="{A5230CE2-0BC3-41B4-B37E-86D3850C96C9}" srcId="{4D557B28-3CA3-411E-B702-8EF91D9CC55A}" destId="{C91EA13C-2E07-46A1-AD91-0A9CB377555A}" srcOrd="0" destOrd="0" parTransId="{CA299CD5-7BB9-48A2-A286-09D9258915D0}" sibTransId="{07F9EF20-F5CE-4BA6-9E72-14353BA7A58D}"/>
    <dgm:cxn modelId="{2DF72CC9-AE4B-41FC-B70C-6F5A4CE795BC}" type="presOf" srcId="{CB052C27-F79F-9740-844E-F631A8A7F53E}" destId="{9BE3FA39-9100-4080-9FC9-4932B5229A2A}" srcOrd="0" destOrd="6" presId="urn:microsoft.com/office/officeart/2005/8/layout/chevron1"/>
    <dgm:cxn modelId="{FDCF0F80-5A31-4EE5-9E26-7F542ADED7CE}" type="presOf" srcId="{66224D94-F62A-41EA-8576-46D5CA3C60CF}" destId="{767F2006-D279-4369-849E-C84C8D176B98}" srcOrd="0" destOrd="0" presId="urn:microsoft.com/office/officeart/2005/8/layout/chevron1"/>
    <dgm:cxn modelId="{B2AFC93F-E86E-4AD2-9299-7FD37FD068A4}" type="presOf" srcId="{73DAC0B5-C5F0-5249-A467-50E2E3D9D37D}" destId="{697E5793-754B-44C0-A5C7-23047E2611D4}" srcOrd="0" destOrd="5" presId="urn:microsoft.com/office/officeart/2005/8/layout/chevron1"/>
    <dgm:cxn modelId="{5DAF95D1-97A9-724C-9B34-46EE1928DE7F}" srcId="{006E2FF4-3EF7-493B-9598-15FE9A6DDDE3}" destId="{A3A55E51-0C79-2F49-9CA9-797EB468205E}" srcOrd="5" destOrd="0" parTransId="{56ED797D-20E6-C64C-AB3C-343DE40280EB}" sibTransId="{80273EAE-8971-EB48-B740-35A50D6C140C}"/>
    <dgm:cxn modelId="{D697AAB0-4CEE-4426-92A0-A8937E373487}" type="presOf" srcId="{A6B97C35-9C6C-804E-8360-53564F544D99}" destId="{697E5793-754B-44C0-A5C7-23047E2611D4}" srcOrd="0" destOrd="9" presId="urn:microsoft.com/office/officeart/2005/8/layout/chevron1"/>
    <dgm:cxn modelId="{4B17F9D6-A5BE-49A6-A06F-055F46D16DA4}" type="presOf" srcId="{65E8B622-6A6B-4174-992C-979A514E115A}" destId="{9BE3FA39-9100-4080-9FC9-4932B5229A2A}" srcOrd="0" destOrd="7" presId="urn:microsoft.com/office/officeart/2005/8/layout/chevron1"/>
    <dgm:cxn modelId="{B7944DFF-1191-492D-8F73-94CF7DBF0A6D}" type="presOf" srcId="{5BA5BECF-D1B4-CB45-BB70-ED2D74A875F3}" destId="{9BE3FA39-9100-4080-9FC9-4932B5229A2A}" srcOrd="0" destOrd="9" presId="urn:microsoft.com/office/officeart/2005/8/layout/chevron1"/>
    <dgm:cxn modelId="{13BECF2E-877E-4759-A8A4-8212AD7C65C2}" srcId="{006E2FF4-3EF7-493B-9598-15FE9A6DDDE3}" destId="{F4B4AC45-0199-4FE9-B695-DCAAF416B79F}" srcOrd="2" destOrd="0" parTransId="{55E68829-2CDA-4FC6-9C2B-9BBB7840A44F}" sibTransId="{7218EC0B-4536-42D0-B6D0-691FA6B9D681}"/>
    <dgm:cxn modelId="{FD9F1F95-3735-4AE4-A21B-787F6F65B5C3}" srcId="{66224D94-F62A-41EA-8576-46D5CA3C60CF}" destId="{72F17CAC-1C7F-4930-9E19-1F3BF59FE5C4}" srcOrd="1" destOrd="0" parTransId="{8976591B-717E-41D3-AD4A-CFC1355538E0}" sibTransId="{AD059E78-65D4-4D65-9648-8FB948D5E406}"/>
    <dgm:cxn modelId="{757E9E36-8AAB-4665-BE7A-D918BC136EE6}" srcId="{72F17CAC-1C7F-4930-9E19-1F3BF59FE5C4}" destId="{2557D5B7-BD15-47CA-9018-074855B8E5FE}" srcOrd="2" destOrd="0" parTransId="{CC6E9EAC-4C57-4DEF-BD6F-37C2E8ECD2B0}" sibTransId="{EB8F56DD-BAB6-4EF7-B503-4184CE2F98D7}"/>
    <dgm:cxn modelId="{7B33318B-1C99-4D59-9391-F7DAC4ECAE6B}" type="presOf" srcId="{006E2FF4-3EF7-493B-9598-15FE9A6DDDE3}" destId="{98C104A4-957C-4859-813D-FD6E50F20C6A}" srcOrd="0" destOrd="0" presId="urn:microsoft.com/office/officeart/2005/8/layout/chevron1"/>
    <dgm:cxn modelId="{10F9B3DC-4678-4BA6-9E1A-312AF918AFCA}" type="presOf" srcId="{32106F3C-9CF7-4EE1-8D28-0F377F69EC90}" destId="{697E5793-754B-44C0-A5C7-23047E2611D4}" srcOrd="0" destOrd="1" presId="urn:microsoft.com/office/officeart/2005/8/layout/chevron1"/>
    <dgm:cxn modelId="{C4903B14-C17D-4318-B02E-B67034C4FF97}" type="presOf" srcId="{F6B53645-B237-8B46-926F-A05FABEAB98B}" destId="{697E5793-754B-44C0-A5C7-23047E2611D4}" srcOrd="0" destOrd="6" presId="urn:microsoft.com/office/officeart/2005/8/layout/chevron1"/>
    <dgm:cxn modelId="{B86BECAE-B1EA-4584-99A8-796CA51B3E79}" type="presOf" srcId="{A3A55E51-0C79-2F49-9CA9-797EB468205E}" destId="{9BE3FA39-9100-4080-9FC9-4932B5229A2A}" srcOrd="0" destOrd="5" presId="urn:microsoft.com/office/officeart/2005/8/layout/chevron1"/>
    <dgm:cxn modelId="{2533CE09-8488-46C1-9A2A-03ED03ED97E2}" srcId="{006E2FF4-3EF7-493B-9598-15FE9A6DDDE3}" destId="{65E8B622-6A6B-4174-992C-979A514E115A}" srcOrd="7" destOrd="0" parTransId="{22DA0CBA-DC2A-4C63-9C12-332A3036B559}" sibTransId="{E60EC58A-2B52-412F-BD71-80A5D116AE03}"/>
    <dgm:cxn modelId="{400C2EBC-FA2D-4153-AEEE-5DB32D75B217}" type="presOf" srcId="{C91EA13C-2E07-46A1-AD91-0A9CB377555A}" destId="{697E5793-754B-44C0-A5C7-23047E2611D4}" srcOrd="0" destOrd="0" presId="urn:microsoft.com/office/officeart/2005/8/layout/chevron1"/>
    <dgm:cxn modelId="{9AA08BF8-722A-0C42-9CD5-7FCD7B7CBC8D}" srcId="{4D557B28-3CA3-411E-B702-8EF91D9CC55A}" destId="{F6B53645-B237-8B46-926F-A05FABEAB98B}" srcOrd="6" destOrd="0" parTransId="{A84FD2CA-4054-EB49-9497-BC57E6B85989}" sibTransId="{316261D5-F210-7047-AE57-C85F39ED4CEA}"/>
    <dgm:cxn modelId="{7D0F283F-678E-4A25-BAA8-853DBF9B7666}" type="presOf" srcId="{4D557B28-3CA3-411E-B702-8EF91D9CC55A}" destId="{F51DCB34-B109-49B2-A50B-6B3F773FB6AA}" srcOrd="0" destOrd="0" presId="urn:microsoft.com/office/officeart/2005/8/layout/chevron1"/>
    <dgm:cxn modelId="{71F4B8B8-5A2F-418D-AA91-0CC32A6F1815}" type="presOf" srcId="{5242DEB1-FF19-4BE8-9426-5455D9210CED}" destId="{33632923-B5CC-4012-9230-E80CD1357A89}" srcOrd="0" destOrd="2" presId="urn:microsoft.com/office/officeart/2005/8/layout/chevron1"/>
    <dgm:cxn modelId="{22A306FB-5DA6-4250-93F7-FCDEB19AEF39}" type="presParOf" srcId="{767F2006-D279-4369-849E-C84C8D176B98}" destId="{46F1B564-5BA3-49D1-B7B6-39DED4A2EF71}" srcOrd="0" destOrd="0" presId="urn:microsoft.com/office/officeart/2005/8/layout/chevron1"/>
    <dgm:cxn modelId="{85635143-475A-44DF-9DF2-BDBB62A37962}" type="presParOf" srcId="{46F1B564-5BA3-49D1-B7B6-39DED4A2EF71}" destId="{ADE2F27E-6741-44AF-9B5B-55E70DF92333}" srcOrd="0" destOrd="0" presId="urn:microsoft.com/office/officeart/2005/8/layout/chevron1"/>
    <dgm:cxn modelId="{5F5EE4EC-3B6A-43C1-B4E2-4A2E0E379750}" type="presParOf" srcId="{46F1B564-5BA3-49D1-B7B6-39DED4A2EF71}" destId="{33632923-B5CC-4012-9230-E80CD1357A89}" srcOrd="1" destOrd="0" presId="urn:microsoft.com/office/officeart/2005/8/layout/chevron1"/>
    <dgm:cxn modelId="{6E8F0E1C-BC26-4E26-B4CF-90F5AAF05981}" type="presParOf" srcId="{767F2006-D279-4369-849E-C84C8D176B98}" destId="{65A6E976-807F-40B6-97A8-C0354385BAC8}" srcOrd="1" destOrd="0" presId="urn:microsoft.com/office/officeart/2005/8/layout/chevron1"/>
    <dgm:cxn modelId="{C3B13813-2F27-4787-8E92-A6DF66244282}" type="presParOf" srcId="{767F2006-D279-4369-849E-C84C8D176B98}" destId="{B983423F-2215-4522-AEAB-F4C6E947CD3F}" srcOrd="2" destOrd="0" presId="urn:microsoft.com/office/officeart/2005/8/layout/chevron1"/>
    <dgm:cxn modelId="{DF508E5C-F3BD-4188-A69A-171F605BC168}" type="presParOf" srcId="{B983423F-2215-4522-AEAB-F4C6E947CD3F}" destId="{140214F8-1F22-46EC-85BD-346BED084889}" srcOrd="0" destOrd="0" presId="urn:microsoft.com/office/officeart/2005/8/layout/chevron1"/>
    <dgm:cxn modelId="{9B6FF388-6905-4556-892D-273768E22C79}" type="presParOf" srcId="{B983423F-2215-4522-AEAB-F4C6E947CD3F}" destId="{3BEBCDC4-1F5B-438E-ACB1-712010A3AF47}" srcOrd="1" destOrd="0" presId="urn:microsoft.com/office/officeart/2005/8/layout/chevron1"/>
    <dgm:cxn modelId="{C4A83674-0F67-4494-A0CA-6B61B6479E63}" type="presParOf" srcId="{767F2006-D279-4369-849E-C84C8D176B98}" destId="{0324881C-3C44-469D-8461-AEFA1F07502E}" srcOrd="3" destOrd="0" presId="urn:microsoft.com/office/officeart/2005/8/layout/chevron1"/>
    <dgm:cxn modelId="{0F04DB17-9A19-4856-8DBC-E92AAB0D76C8}" type="presParOf" srcId="{767F2006-D279-4369-849E-C84C8D176B98}" destId="{C70F3B49-9C7D-4DE6-9C96-4811B5FACAA7}" srcOrd="4" destOrd="0" presId="urn:microsoft.com/office/officeart/2005/8/layout/chevron1"/>
    <dgm:cxn modelId="{93266779-05ED-4474-AD64-A1466C557E98}" type="presParOf" srcId="{C70F3B49-9C7D-4DE6-9C96-4811B5FACAA7}" destId="{98C104A4-957C-4859-813D-FD6E50F20C6A}" srcOrd="0" destOrd="0" presId="urn:microsoft.com/office/officeart/2005/8/layout/chevron1"/>
    <dgm:cxn modelId="{7D18CA39-A20A-4ABC-8D9C-40BCB768D3C4}" type="presParOf" srcId="{C70F3B49-9C7D-4DE6-9C96-4811B5FACAA7}" destId="{9BE3FA39-9100-4080-9FC9-4932B5229A2A}" srcOrd="1" destOrd="0" presId="urn:microsoft.com/office/officeart/2005/8/layout/chevron1"/>
    <dgm:cxn modelId="{60C3D160-34FB-43ED-96D3-488A955C22C2}" type="presParOf" srcId="{767F2006-D279-4369-849E-C84C8D176B98}" destId="{AF1BE509-5E85-460E-8720-7B3335C06570}" srcOrd="5" destOrd="0" presId="urn:microsoft.com/office/officeart/2005/8/layout/chevron1"/>
    <dgm:cxn modelId="{59BABC6F-849D-4C11-A05E-328F995408C2}" type="presParOf" srcId="{767F2006-D279-4369-849E-C84C8D176B98}" destId="{15212497-6749-48A9-9288-C76A881AAE6A}" srcOrd="6" destOrd="0" presId="urn:microsoft.com/office/officeart/2005/8/layout/chevron1"/>
    <dgm:cxn modelId="{DE128D72-9BCA-44D7-9B91-1ECC06313F67}" type="presParOf" srcId="{15212497-6749-48A9-9288-C76A881AAE6A}" destId="{F51DCB34-B109-49B2-A50B-6B3F773FB6AA}" srcOrd="0" destOrd="0" presId="urn:microsoft.com/office/officeart/2005/8/layout/chevron1"/>
    <dgm:cxn modelId="{6E9CE286-88D9-42B9-A18E-2BB3A7071449}" type="presParOf" srcId="{15212497-6749-48A9-9288-C76A881AAE6A}" destId="{697E5793-754B-44C0-A5C7-23047E2611D4}" srcOrd="1" destOrd="0" presId="urn:microsoft.com/office/officeart/2005/8/layout/chevro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E2F27E-6741-44AF-9B5B-55E70DF92333}">
      <dsp:nvSpPr>
        <dsp:cNvPr id="0" name=""/>
        <dsp:cNvSpPr/>
      </dsp:nvSpPr>
      <dsp:spPr>
        <a:xfrm>
          <a:off x="6360" y="181814"/>
          <a:ext cx="2417589" cy="867337"/>
        </a:xfrm>
        <a:prstGeom prst="chevron">
          <a:avLst/>
        </a:prstGeom>
        <a:gradFill rotWithShape="0">
          <a:gsLst>
            <a:gs pos="0">
              <a:schemeClr val="accent1">
                <a:alpha val="90000"/>
                <a:hueOff val="0"/>
                <a:satOff val="0"/>
                <a:lumOff val="0"/>
                <a:alphaOff val="0"/>
                <a:satMod val="103000"/>
                <a:lumMod val="102000"/>
                <a:tint val="94000"/>
              </a:schemeClr>
            </a:gs>
            <a:gs pos="50000">
              <a:schemeClr val="accent1">
                <a:alpha val="90000"/>
                <a:hueOff val="0"/>
                <a:satOff val="0"/>
                <a:lumOff val="0"/>
                <a:alphaOff val="0"/>
                <a:satMod val="110000"/>
                <a:lumMod val="100000"/>
                <a:shade val="100000"/>
              </a:schemeClr>
            </a:gs>
            <a:gs pos="100000">
              <a:schemeClr val="accent1">
                <a:alpha val="90000"/>
                <a:hueOff val="0"/>
                <a:satOff val="0"/>
                <a:lumOff val="0"/>
                <a:alphaOff val="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en-US" sz="2400" kern="1200" dirty="0" smtClean="0">
              <a:latin typeface="Calibri"/>
              <a:ea typeface="+mn-ea"/>
              <a:cs typeface="+mn-cs"/>
            </a:rPr>
            <a:t>2002 – 2005</a:t>
          </a:r>
          <a:endParaRPr lang="en-US" sz="2400" kern="1200" dirty="0"/>
        </a:p>
      </dsp:txBody>
      <dsp:txXfrm>
        <a:off x="440029" y="181814"/>
        <a:ext cx="1550252" cy="867337"/>
      </dsp:txXfrm>
    </dsp:sp>
    <dsp:sp modelId="{33632923-B5CC-4012-9230-E80CD1357A89}">
      <dsp:nvSpPr>
        <dsp:cNvPr id="0" name=""/>
        <dsp:cNvSpPr/>
      </dsp:nvSpPr>
      <dsp:spPr>
        <a:xfrm>
          <a:off x="6360" y="1157568"/>
          <a:ext cx="1934071" cy="448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t>Private landowner negotiations on case-by-case basis</a:t>
          </a:r>
          <a:br>
            <a:rPr lang="en-US" sz="1200" kern="1200" dirty="0" smtClean="0"/>
          </a:br>
          <a:endParaRPr lang="en-US" sz="1200" kern="1200" dirty="0">
            <a:latin typeface="Calibri"/>
            <a:ea typeface="+mn-ea"/>
            <a:cs typeface="+mn-cs"/>
          </a:endParaRPr>
        </a:p>
        <a:p>
          <a:pPr marL="114300" lvl="1" indent="-114300" algn="l" defTabSz="533400">
            <a:lnSpc>
              <a:spcPct val="90000"/>
            </a:lnSpc>
            <a:spcBef>
              <a:spcPct val="0"/>
            </a:spcBef>
            <a:spcAft>
              <a:spcPct val="15000"/>
            </a:spcAft>
            <a:buChar char="••"/>
          </a:pPr>
          <a:r>
            <a:rPr lang="en-US" sz="1200" kern="1200" dirty="0" smtClean="0"/>
            <a:t>Floodplain infrastructure improvements</a:t>
          </a:r>
          <a:endParaRPr lang="en-US" sz="1200" kern="1200" dirty="0"/>
        </a:p>
        <a:p>
          <a:pPr marL="114300" lvl="1" indent="-114300" algn="l" defTabSz="533400">
            <a:lnSpc>
              <a:spcPct val="90000"/>
            </a:lnSpc>
            <a:spcBef>
              <a:spcPct val="0"/>
            </a:spcBef>
            <a:spcAft>
              <a:spcPct val="15000"/>
            </a:spcAft>
            <a:buChar char="••"/>
          </a:pPr>
          <a:endParaRPr lang="en-US" sz="1200" kern="1200" dirty="0"/>
        </a:p>
        <a:p>
          <a:pPr marL="114300" lvl="1" indent="-114300" algn="l" defTabSz="533400">
            <a:lnSpc>
              <a:spcPct val="90000"/>
            </a:lnSpc>
            <a:spcBef>
              <a:spcPct val="0"/>
            </a:spcBef>
            <a:spcAft>
              <a:spcPct val="15000"/>
            </a:spcAft>
            <a:buChar char="••"/>
          </a:pPr>
          <a:r>
            <a:rPr lang="en-US" sz="1200" kern="1200" dirty="0" smtClean="0"/>
            <a:t>Trinity County’s Conservation Almanac </a:t>
          </a:r>
          <a:endParaRPr lang="en-US" sz="1200" kern="1200" dirty="0"/>
        </a:p>
      </dsp:txBody>
      <dsp:txXfrm>
        <a:off x="6360" y="1157568"/>
        <a:ext cx="1934071" cy="4480312"/>
      </dsp:txXfrm>
    </dsp:sp>
    <dsp:sp modelId="{140214F8-1F22-46EC-85BD-346BED084889}">
      <dsp:nvSpPr>
        <dsp:cNvPr id="0" name=""/>
        <dsp:cNvSpPr/>
      </dsp:nvSpPr>
      <dsp:spPr>
        <a:xfrm>
          <a:off x="2207949" y="181814"/>
          <a:ext cx="2417589" cy="867337"/>
        </a:xfrm>
        <a:prstGeom prst="chevron">
          <a:avLst/>
        </a:prstGeom>
        <a:gradFill rotWithShape="0">
          <a:gsLst>
            <a:gs pos="0">
              <a:schemeClr val="accent1">
                <a:alpha val="90000"/>
                <a:hueOff val="0"/>
                <a:satOff val="0"/>
                <a:lumOff val="0"/>
                <a:alphaOff val="-13333"/>
                <a:satMod val="103000"/>
                <a:lumMod val="102000"/>
                <a:tint val="94000"/>
              </a:schemeClr>
            </a:gs>
            <a:gs pos="50000">
              <a:schemeClr val="accent1">
                <a:alpha val="90000"/>
                <a:hueOff val="0"/>
                <a:satOff val="0"/>
                <a:lumOff val="0"/>
                <a:alphaOff val="-13333"/>
                <a:satMod val="110000"/>
                <a:lumMod val="100000"/>
                <a:shade val="100000"/>
              </a:schemeClr>
            </a:gs>
            <a:gs pos="100000">
              <a:schemeClr val="accent1">
                <a:alpha val="90000"/>
                <a:hueOff val="0"/>
                <a:satOff val="0"/>
                <a:lumOff val="0"/>
                <a:alphaOff val="-13333"/>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en-US" sz="2400" kern="1200" dirty="0" smtClean="0">
              <a:latin typeface="Calibri"/>
              <a:ea typeface="+mn-ea"/>
              <a:cs typeface="+mn-cs"/>
            </a:rPr>
            <a:t>2006 - 2009 </a:t>
          </a:r>
          <a:endParaRPr lang="en-US" sz="2400" kern="1200" dirty="0">
            <a:latin typeface="Calibri"/>
            <a:ea typeface="+mn-ea"/>
            <a:cs typeface="+mn-cs"/>
          </a:endParaRPr>
        </a:p>
      </dsp:txBody>
      <dsp:txXfrm>
        <a:off x="2641618" y="181814"/>
        <a:ext cx="1550252" cy="867337"/>
      </dsp:txXfrm>
    </dsp:sp>
    <dsp:sp modelId="{3BEBCDC4-1F5B-438E-ACB1-712010A3AF47}">
      <dsp:nvSpPr>
        <dsp:cNvPr id="0" name=""/>
        <dsp:cNvSpPr/>
      </dsp:nvSpPr>
      <dsp:spPr>
        <a:xfrm>
          <a:off x="2207949" y="1157568"/>
          <a:ext cx="1934071" cy="448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latin typeface="Calibri"/>
              <a:ea typeface="+mn-ea"/>
              <a:cs typeface="+mn-cs"/>
            </a:rPr>
            <a:t>Well Grant Assistance Program</a:t>
          </a:r>
          <a:endParaRPr lang="en-US" sz="1200" kern="1200" dirty="0">
            <a:latin typeface="Calibri"/>
            <a:ea typeface="+mn-ea"/>
            <a:cs typeface="+mn-cs"/>
          </a:endParaRPr>
        </a:p>
        <a:p>
          <a:pPr marL="114300" lvl="1" indent="-114300" algn="l" defTabSz="533400">
            <a:lnSpc>
              <a:spcPct val="90000"/>
            </a:lnSpc>
            <a:spcBef>
              <a:spcPct val="0"/>
            </a:spcBef>
            <a:spcAft>
              <a:spcPct val="15000"/>
            </a:spcAft>
            <a:buChar char="••"/>
          </a:pPr>
          <a:endParaRPr lang="en-US" sz="1200" kern="1200" dirty="0">
            <a:latin typeface="Calibri"/>
            <a:ea typeface="+mn-ea"/>
            <a:cs typeface="+mn-cs"/>
          </a:endParaRPr>
        </a:p>
        <a:p>
          <a:pPr marL="114300" lvl="1" indent="-114300" algn="l" defTabSz="533400">
            <a:lnSpc>
              <a:spcPct val="90000"/>
            </a:lnSpc>
            <a:spcBef>
              <a:spcPct val="0"/>
            </a:spcBef>
            <a:spcAft>
              <a:spcPct val="15000"/>
            </a:spcAft>
            <a:buChar char="••"/>
          </a:pPr>
          <a:r>
            <a:rPr lang="en-US" sz="1200" kern="1200" dirty="0" smtClean="0"/>
            <a:t>Mass Mail Notifications</a:t>
          </a:r>
          <a:br>
            <a:rPr lang="en-US" sz="1200" kern="1200" dirty="0" smtClean="0"/>
          </a:br>
          <a:endParaRPr lang="en-US" sz="1200" kern="1200" dirty="0"/>
        </a:p>
        <a:p>
          <a:pPr marL="114300" lvl="1" indent="-114300" algn="l" defTabSz="533400">
            <a:lnSpc>
              <a:spcPct val="90000"/>
            </a:lnSpc>
            <a:spcBef>
              <a:spcPct val="0"/>
            </a:spcBef>
            <a:spcAft>
              <a:spcPct val="15000"/>
            </a:spcAft>
            <a:buChar char="••"/>
          </a:pPr>
          <a:r>
            <a:rPr lang="en-US" sz="1200" kern="1200" dirty="0" smtClean="0"/>
            <a:t>Floodplain infrastructure improvements</a:t>
          </a:r>
          <a:br>
            <a:rPr lang="en-US" sz="1200" kern="1200" dirty="0" smtClean="0"/>
          </a:br>
          <a:endParaRPr lang="en-US" sz="1200" kern="1200" dirty="0"/>
        </a:p>
        <a:p>
          <a:pPr marL="114300" lvl="1" indent="-114300" algn="l" defTabSz="533400">
            <a:lnSpc>
              <a:spcPct val="90000"/>
            </a:lnSpc>
            <a:spcBef>
              <a:spcPct val="0"/>
            </a:spcBef>
            <a:spcAft>
              <a:spcPct val="15000"/>
            </a:spcAft>
            <a:buChar char="••"/>
          </a:pPr>
          <a:r>
            <a:rPr lang="en-US" sz="1200" kern="1200" dirty="0" smtClean="0"/>
            <a:t>Community Meetings </a:t>
          </a:r>
          <a:br>
            <a:rPr lang="en-US" sz="1200" kern="1200" dirty="0" smtClean="0"/>
          </a:br>
          <a:r>
            <a:rPr lang="en-US" sz="1200" kern="1200" dirty="0" smtClean="0"/>
            <a:t>  </a:t>
          </a:r>
          <a:br>
            <a:rPr lang="en-US" sz="1200" kern="1200" dirty="0" smtClean="0"/>
          </a:br>
          <a:endParaRPr lang="en-US" sz="1200" kern="1200" dirty="0"/>
        </a:p>
      </dsp:txBody>
      <dsp:txXfrm>
        <a:off x="2207949" y="1157568"/>
        <a:ext cx="1934071" cy="4480312"/>
      </dsp:txXfrm>
    </dsp:sp>
    <dsp:sp modelId="{98C104A4-957C-4859-813D-FD6E50F20C6A}">
      <dsp:nvSpPr>
        <dsp:cNvPr id="0" name=""/>
        <dsp:cNvSpPr/>
      </dsp:nvSpPr>
      <dsp:spPr>
        <a:xfrm>
          <a:off x="4409539" y="181814"/>
          <a:ext cx="2417589" cy="867337"/>
        </a:xfrm>
        <a:prstGeom prst="chevron">
          <a:avLst/>
        </a:prstGeom>
        <a:gradFill rotWithShape="0">
          <a:gsLst>
            <a:gs pos="0">
              <a:schemeClr val="accent1">
                <a:alpha val="90000"/>
                <a:hueOff val="0"/>
                <a:satOff val="0"/>
                <a:lumOff val="0"/>
                <a:alphaOff val="-26667"/>
                <a:satMod val="103000"/>
                <a:lumMod val="102000"/>
                <a:tint val="94000"/>
              </a:schemeClr>
            </a:gs>
            <a:gs pos="50000">
              <a:schemeClr val="accent1">
                <a:alpha val="90000"/>
                <a:hueOff val="0"/>
                <a:satOff val="0"/>
                <a:lumOff val="0"/>
                <a:alphaOff val="-26667"/>
                <a:satMod val="110000"/>
                <a:lumMod val="100000"/>
                <a:shade val="100000"/>
              </a:schemeClr>
            </a:gs>
            <a:gs pos="100000">
              <a:schemeClr val="accent1">
                <a:alpha val="90000"/>
                <a:hueOff val="0"/>
                <a:satOff val="0"/>
                <a:lumOff val="0"/>
                <a:alphaOff val="-26667"/>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en-US" sz="2400" kern="1200" dirty="0" smtClean="0">
              <a:latin typeface="Calibri"/>
              <a:ea typeface="+mn-ea"/>
              <a:cs typeface="+mn-cs"/>
            </a:rPr>
            <a:t>2010-</a:t>
          </a:r>
        </a:p>
        <a:p>
          <a:pPr lvl="0" algn="ctr" defTabSz="1066800">
            <a:lnSpc>
              <a:spcPct val="90000"/>
            </a:lnSpc>
            <a:spcBef>
              <a:spcPct val="0"/>
            </a:spcBef>
            <a:spcAft>
              <a:spcPct val="35000"/>
            </a:spcAft>
          </a:pPr>
          <a:r>
            <a:rPr lang="en-US" sz="2400" kern="1200" dirty="0" smtClean="0">
              <a:latin typeface="Calibri"/>
              <a:ea typeface="+mn-ea"/>
              <a:cs typeface="+mn-cs"/>
            </a:rPr>
            <a:t>2016</a:t>
          </a:r>
          <a:endParaRPr lang="en-US" sz="2400" kern="1200" dirty="0">
            <a:latin typeface="Calibri"/>
            <a:ea typeface="+mn-ea"/>
            <a:cs typeface="+mn-cs"/>
          </a:endParaRPr>
        </a:p>
      </dsp:txBody>
      <dsp:txXfrm>
        <a:off x="4843208" y="181814"/>
        <a:ext cx="1550252" cy="867337"/>
      </dsp:txXfrm>
    </dsp:sp>
    <dsp:sp modelId="{9BE3FA39-9100-4080-9FC9-4932B5229A2A}">
      <dsp:nvSpPr>
        <dsp:cNvPr id="0" name=""/>
        <dsp:cNvSpPr/>
      </dsp:nvSpPr>
      <dsp:spPr>
        <a:xfrm>
          <a:off x="4409539" y="1157568"/>
          <a:ext cx="1934071" cy="448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latin typeface="Calibri"/>
              <a:ea typeface="+mn-ea"/>
              <a:cs typeface="+mn-cs"/>
            </a:rPr>
            <a:t>Expanded Cooperative Agreement with Trinity County RCD</a:t>
          </a:r>
          <a:br>
            <a:rPr lang="en-US" sz="1200" kern="1200" dirty="0" smtClean="0">
              <a:latin typeface="Calibri"/>
              <a:ea typeface="+mn-ea"/>
              <a:cs typeface="+mn-cs"/>
            </a:rPr>
          </a:br>
          <a:endParaRPr lang="en-US" sz="1200" kern="1200" dirty="0">
            <a:latin typeface="Calibri"/>
            <a:ea typeface="+mn-ea"/>
            <a:cs typeface="+mn-cs"/>
          </a:endParaRPr>
        </a:p>
        <a:p>
          <a:pPr marL="114300" lvl="1" indent="-114300" algn="l" defTabSz="533400">
            <a:lnSpc>
              <a:spcPct val="90000"/>
            </a:lnSpc>
            <a:spcBef>
              <a:spcPct val="0"/>
            </a:spcBef>
            <a:spcAft>
              <a:spcPct val="15000"/>
            </a:spcAft>
            <a:buChar char="••"/>
          </a:pPr>
          <a:r>
            <a:rPr lang="en-US" sz="1200" kern="1200" dirty="0" smtClean="0">
              <a:latin typeface="Calibri"/>
              <a:ea typeface="+mn-ea"/>
              <a:cs typeface="+mn-cs"/>
            </a:rPr>
            <a:t>Professional aerial photos of the restoration reach</a:t>
          </a:r>
          <a:br>
            <a:rPr lang="en-US" sz="1200" kern="1200" dirty="0" smtClean="0">
              <a:latin typeface="Calibri"/>
              <a:ea typeface="+mn-ea"/>
              <a:cs typeface="+mn-cs"/>
            </a:rPr>
          </a:br>
          <a:r>
            <a:rPr lang="en-US" sz="1200" kern="1200" dirty="0" smtClean="0">
              <a:latin typeface="Calibri"/>
              <a:ea typeface="+mn-ea"/>
              <a:cs typeface="+mn-cs"/>
            </a:rPr>
            <a:t> </a:t>
          </a:r>
          <a:endParaRPr lang="en-US" sz="1200" kern="1200" dirty="0">
            <a:latin typeface="Calibri"/>
            <a:ea typeface="+mn-ea"/>
            <a:cs typeface="+mn-cs"/>
          </a:endParaRPr>
        </a:p>
        <a:p>
          <a:pPr marL="114300" lvl="1" indent="-114300" algn="l" defTabSz="533400">
            <a:lnSpc>
              <a:spcPct val="90000"/>
            </a:lnSpc>
            <a:spcBef>
              <a:spcPct val="0"/>
            </a:spcBef>
            <a:spcAft>
              <a:spcPct val="15000"/>
            </a:spcAft>
            <a:buChar char="••"/>
          </a:pPr>
          <a:r>
            <a:rPr lang="en-US" sz="1200" kern="1200" dirty="0" smtClean="0"/>
            <a:t>Community meetings facilitated by independent contractor</a:t>
          </a:r>
          <a:br>
            <a:rPr lang="en-US" sz="1200" kern="1200" dirty="0" smtClean="0"/>
          </a:br>
          <a:r>
            <a:rPr lang="en-US" sz="1200" kern="1200" dirty="0" smtClean="0"/>
            <a:t> </a:t>
          </a:r>
          <a:endParaRPr lang="en-US" sz="1200" kern="1200" dirty="0">
            <a:latin typeface="Calibri"/>
            <a:ea typeface="+mn-ea"/>
            <a:cs typeface="+mn-cs"/>
          </a:endParaRPr>
        </a:p>
        <a:p>
          <a:pPr marL="114300" lvl="1" indent="-114300" algn="l" defTabSz="533400">
            <a:lnSpc>
              <a:spcPct val="90000"/>
            </a:lnSpc>
            <a:spcBef>
              <a:spcPct val="0"/>
            </a:spcBef>
            <a:spcAft>
              <a:spcPct val="15000"/>
            </a:spcAft>
            <a:buChar char="••"/>
          </a:pPr>
          <a:r>
            <a:rPr lang="en-US" sz="1200" kern="1200" dirty="0" smtClean="0"/>
            <a:t>Process for stakeholder input on channel rehab designs</a:t>
          </a:r>
          <a:br>
            <a:rPr lang="en-US" sz="1200" kern="1200" dirty="0" smtClean="0"/>
          </a:br>
          <a:endParaRPr lang="en-US" sz="1200" kern="1200" dirty="0"/>
        </a:p>
        <a:p>
          <a:pPr marL="114300" lvl="1" indent="-114300" algn="l" defTabSz="533400">
            <a:lnSpc>
              <a:spcPct val="90000"/>
            </a:lnSpc>
            <a:spcBef>
              <a:spcPct val="0"/>
            </a:spcBef>
            <a:spcAft>
              <a:spcPct val="15000"/>
            </a:spcAft>
            <a:buChar char="••"/>
          </a:pPr>
          <a:r>
            <a:rPr lang="en-US" sz="1200" kern="1200" dirty="0" smtClean="0"/>
            <a:t>Well Grant Assistance Program Reinitiated</a:t>
          </a:r>
          <a:endParaRPr lang="en-US" sz="1200" kern="1200" dirty="0"/>
        </a:p>
        <a:p>
          <a:pPr marL="114300" lvl="1" indent="-114300" algn="l" defTabSz="533400">
            <a:lnSpc>
              <a:spcPct val="90000"/>
            </a:lnSpc>
            <a:spcBef>
              <a:spcPct val="0"/>
            </a:spcBef>
            <a:spcAft>
              <a:spcPct val="15000"/>
            </a:spcAft>
            <a:buChar char="••"/>
          </a:pPr>
          <a:endParaRPr lang="en-US" sz="1200" kern="1200" dirty="0"/>
        </a:p>
        <a:p>
          <a:pPr marL="114300" lvl="1" indent="-114300" algn="l" defTabSz="533400">
            <a:lnSpc>
              <a:spcPct val="90000"/>
            </a:lnSpc>
            <a:spcBef>
              <a:spcPct val="0"/>
            </a:spcBef>
            <a:spcAft>
              <a:spcPct val="15000"/>
            </a:spcAft>
            <a:buChar char="••"/>
          </a:pPr>
          <a:r>
            <a:rPr lang="en-US" sz="1200" kern="1200" dirty="0" smtClean="0"/>
            <a:t>Coordination with Fishing Guide’s Association</a:t>
          </a:r>
          <a:br>
            <a:rPr lang="en-US" sz="1200" kern="1200" dirty="0" smtClean="0"/>
          </a:br>
          <a:endParaRPr lang="en-US" sz="1200" kern="1200" dirty="0"/>
        </a:p>
        <a:p>
          <a:pPr marL="114300" lvl="1" indent="-114300" algn="l" defTabSz="533400">
            <a:lnSpc>
              <a:spcPct val="90000"/>
            </a:lnSpc>
            <a:spcBef>
              <a:spcPct val="0"/>
            </a:spcBef>
            <a:spcAft>
              <a:spcPct val="15000"/>
            </a:spcAft>
            <a:buChar char="••"/>
          </a:pPr>
          <a:r>
            <a:rPr lang="en-US" sz="1200" kern="1200" dirty="0" smtClean="0"/>
            <a:t>Interpretive Signs and Kiosk at Hatchery</a:t>
          </a:r>
          <a:br>
            <a:rPr lang="en-US" sz="1200" kern="1200" dirty="0" smtClean="0"/>
          </a:br>
          <a:endParaRPr lang="en-US" sz="1200" kern="1200" dirty="0"/>
        </a:p>
        <a:p>
          <a:pPr marL="114300" lvl="1" indent="-114300" algn="l" defTabSz="533400">
            <a:lnSpc>
              <a:spcPct val="90000"/>
            </a:lnSpc>
            <a:spcBef>
              <a:spcPct val="0"/>
            </a:spcBef>
            <a:spcAft>
              <a:spcPct val="15000"/>
            </a:spcAft>
            <a:buChar char="••"/>
          </a:pPr>
          <a:r>
            <a:rPr lang="en-US" sz="1200" kern="1200" dirty="0" smtClean="0">
              <a:latin typeface="Calibri"/>
              <a:ea typeface="+mn-ea"/>
              <a:cs typeface="+mn-cs"/>
            </a:rPr>
            <a:t>Science Symposium</a:t>
          </a:r>
          <a:endParaRPr lang="en-US" sz="1200" kern="1200" dirty="0">
            <a:latin typeface="Calibri"/>
            <a:ea typeface="+mn-ea"/>
            <a:cs typeface="+mn-cs"/>
          </a:endParaRPr>
        </a:p>
        <a:p>
          <a:pPr marL="114300" lvl="1" indent="-114300" algn="l" defTabSz="533400">
            <a:lnSpc>
              <a:spcPct val="90000"/>
            </a:lnSpc>
            <a:spcBef>
              <a:spcPct val="0"/>
            </a:spcBef>
            <a:spcAft>
              <a:spcPct val="15000"/>
            </a:spcAft>
            <a:buChar char="••"/>
          </a:pPr>
          <a:endParaRPr lang="en-US" sz="1200" kern="1200" dirty="0"/>
        </a:p>
      </dsp:txBody>
      <dsp:txXfrm>
        <a:off x="4409539" y="1157568"/>
        <a:ext cx="1934071" cy="4480312"/>
      </dsp:txXfrm>
    </dsp:sp>
    <dsp:sp modelId="{F51DCB34-B109-49B2-A50B-6B3F773FB6AA}">
      <dsp:nvSpPr>
        <dsp:cNvPr id="0" name=""/>
        <dsp:cNvSpPr/>
      </dsp:nvSpPr>
      <dsp:spPr>
        <a:xfrm>
          <a:off x="6611128" y="181814"/>
          <a:ext cx="2417589" cy="867337"/>
        </a:xfrm>
        <a:prstGeom prst="chevron">
          <a:avLst/>
        </a:prstGeom>
        <a:gradFill rotWithShape="0">
          <a:gsLst>
            <a:gs pos="0">
              <a:schemeClr val="accent1">
                <a:alpha val="90000"/>
                <a:hueOff val="0"/>
                <a:satOff val="0"/>
                <a:lumOff val="0"/>
                <a:alphaOff val="-40000"/>
                <a:satMod val="103000"/>
                <a:lumMod val="102000"/>
                <a:tint val="94000"/>
              </a:schemeClr>
            </a:gs>
            <a:gs pos="50000">
              <a:schemeClr val="accent1">
                <a:alpha val="90000"/>
                <a:hueOff val="0"/>
                <a:satOff val="0"/>
                <a:lumOff val="0"/>
                <a:alphaOff val="-40000"/>
                <a:satMod val="110000"/>
                <a:lumMod val="100000"/>
                <a:shade val="100000"/>
              </a:schemeClr>
            </a:gs>
            <a:gs pos="100000">
              <a:schemeClr val="accent1">
                <a:alpha val="90000"/>
                <a:hueOff val="0"/>
                <a:satOff val="0"/>
                <a:lumOff val="0"/>
                <a:alphaOff val="-40000"/>
                <a:lumMod val="99000"/>
                <a:satMod val="120000"/>
                <a:shade val="78000"/>
              </a:schemeClr>
            </a:gs>
          </a:gsLst>
          <a:lin ang="5400000" scaled="0"/>
        </a:gradFill>
        <a:ln>
          <a:noFill/>
        </a:ln>
        <a:effectLst/>
      </dsp:spPr>
      <dsp:style>
        <a:lnRef idx="0">
          <a:scrgbClr r="0" g="0" b="0"/>
        </a:lnRef>
        <a:fillRef idx="3">
          <a:scrgbClr r="0" g="0" b="0"/>
        </a:fillRef>
        <a:effectRef idx="2">
          <a:scrgbClr r="0" g="0" b="0"/>
        </a:effectRef>
        <a:fontRef idx="minor">
          <a:schemeClr val="lt1"/>
        </a:fontRef>
      </dsp:style>
      <dsp:txBody>
        <a:bodyPr spcFirstLastPara="0" vert="horz" wrap="square" lIns="96012" tIns="32004" rIns="32004" bIns="32004" numCol="1" spcCol="1270" anchor="ctr" anchorCtr="0">
          <a:noAutofit/>
        </a:bodyPr>
        <a:lstStyle/>
        <a:p>
          <a:pPr lvl="0" algn="ctr" defTabSz="1066800">
            <a:lnSpc>
              <a:spcPct val="90000"/>
            </a:lnSpc>
            <a:spcBef>
              <a:spcPct val="0"/>
            </a:spcBef>
            <a:spcAft>
              <a:spcPct val="35000"/>
            </a:spcAft>
          </a:pPr>
          <a:r>
            <a:rPr lang="en-US" sz="2400" kern="1200" dirty="0" smtClean="0">
              <a:latin typeface="Calibri"/>
              <a:ea typeface="+mn-ea"/>
              <a:cs typeface="+mn-cs"/>
            </a:rPr>
            <a:t>2017 – Present </a:t>
          </a:r>
          <a:endParaRPr lang="en-US" sz="2400" kern="1200" dirty="0">
            <a:latin typeface="Calibri"/>
            <a:ea typeface="+mn-ea"/>
            <a:cs typeface="+mn-cs"/>
          </a:endParaRPr>
        </a:p>
      </dsp:txBody>
      <dsp:txXfrm>
        <a:off x="7044797" y="181814"/>
        <a:ext cx="1550252" cy="867337"/>
      </dsp:txXfrm>
    </dsp:sp>
    <dsp:sp modelId="{697E5793-754B-44C0-A5C7-23047E2611D4}">
      <dsp:nvSpPr>
        <dsp:cNvPr id="0" name=""/>
        <dsp:cNvSpPr/>
      </dsp:nvSpPr>
      <dsp:spPr>
        <a:xfrm>
          <a:off x="6611128" y="1157568"/>
          <a:ext cx="1934071" cy="44803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114300" lvl="1" indent="-114300" algn="l" defTabSz="533400">
            <a:lnSpc>
              <a:spcPct val="90000"/>
            </a:lnSpc>
            <a:spcBef>
              <a:spcPct val="0"/>
            </a:spcBef>
            <a:spcAft>
              <a:spcPct val="15000"/>
            </a:spcAft>
            <a:buChar char="••"/>
          </a:pPr>
          <a:r>
            <a:rPr lang="en-US" sz="1200" kern="1200" dirty="0" smtClean="0">
              <a:latin typeface="Calibri"/>
              <a:ea typeface="+mn-ea"/>
              <a:cs typeface="+mn-cs"/>
            </a:rPr>
            <a:t>New Cooperative Agreement (2016) with Trinity County RCD</a:t>
          </a:r>
          <a:endParaRPr lang="en-US" sz="1200" kern="1200" dirty="0">
            <a:latin typeface="Calibri"/>
            <a:ea typeface="+mn-ea"/>
            <a:cs typeface="+mn-cs"/>
          </a:endParaRPr>
        </a:p>
        <a:p>
          <a:pPr marL="114300" lvl="1" indent="-114300" algn="l" defTabSz="533400">
            <a:lnSpc>
              <a:spcPct val="90000"/>
            </a:lnSpc>
            <a:spcBef>
              <a:spcPct val="0"/>
            </a:spcBef>
            <a:spcAft>
              <a:spcPct val="15000"/>
            </a:spcAft>
            <a:buChar char="••"/>
          </a:pPr>
          <a:endParaRPr lang="en-US" sz="1200" kern="1200" dirty="0">
            <a:latin typeface="Calibri"/>
            <a:ea typeface="+mn-ea"/>
            <a:cs typeface="+mn-cs"/>
          </a:endParaRPr>
        </a:p>
        <a:p>
          <a:pPr marL="114300" lvl="1" indent="-114300" algn="l" defTabSz="533400">
            <a:lnSpc>
              <a:spcPct val="90000"/>
            </a:lnSpc>
            <a:spcBef>
              <a:spcPct val="0"/>
            </a:spcBef>
            <a:spcAft>
              <a:spcPct val="15000"/>
            </a:spcAft>
            <a:buChar char="••"/>
          </a:pPr>
          <a:r>
            <a:rPr lang="en-US" sz="1200" kern="1200" dirty="0" smtClean="0">
              <a:latin typeface="Calibri"/>
              <a:ea typeface="+mn-ea"/>
              <a:cs typeface="+mn-cs"/>
            </a:rPr>
            <a:t>Surveys to identify community knowledge gaps </a:t>
          </a:r>
          <a:endParaRPr lang="en-US" sz="1200" kern="1200" dirty="0">
            <a:latin typeface="Calibri"/>
            <a:ea typeface="+mn-ea"/>
            <a:cs typeface="+mn-cs"/>
          </a:endParaRPr>
        </a:p>
        <a:p>
          <a:pPr marL="114300" lvl="1" indent="-114300" algn="l" defTabSz="533400">
            <a:lnSpc>
              <a:spcPct val="90000"/>
            </a:lnSpc>
            <a:spcBef>
              <a:spcPct val="0"/>
            </a:spcBef>
            <a:spcAft>
              <a:spcPct val="15000"/>
            </a:spcAft>
            <a:buChar char="••"/>
          </a:pPr>
          <a:endParaRPr lang="en-US" sz="1200" kern="1200" dirty="0">
            <a:latin typeface="Calibri"/>
            <a:ea typeface="+mn-ea"/>
            <a:cs typeface="+mn-cs"/>
          </a:endParaRPr>
        </a:p>
        <a:p>
          <a:pPr marL="114300" lvl="1" indent="-114300" algn="l" defTabSz="533400">
            <a:lnSpc>
              <a:spcPct val="90000"/>
            </a:lnSpc>
            <a:spcBef>
              <a:spcPct val="0"/>
            </a:spcBef>
            <a:spcAft>
              <a:spcPct val="15000"/>
            </a:spcAft>
            <a:buChar char="••"/>
          </a:pPr>
          <a:r>
            <a:rPr lang="en-US" sz="1200" kern="1200" dirty="0" smtClean="0">
              <a:latin typeface="Calibri"/>
              <a:ea typeface="+mn-ea"/>
              <a:cs typeface="+mn-cs"/>
            </a:rPr>
            <a:t>Updating Multi-media</a:t>
          </a:r>
          <a:endParaRPr lang="en-US" sz="1200" kern="1200" dirty="0">
            <a:latin typeface="Calibri"/>
            <a:ea typeface="+mn-ea"/>
            <a:cs typeface="+mn-cs"/>
          </a:endParaRPr>
        </a:p>
        <a:p>
          <a:pPr marL="114300" lvl="1" indent="-114300" algn="l" defTabSz="533400">
            <a:lnSpc>
              <a:spcPct val="90000"/>
            </a:lnSpc>
            <a:spcBef>
              <a:spcPct val="0"/>
            </a:spcBef>
            <a:spcAft>
              <a:spcPct val="15000"/>
            </a:spcAft>
            <a:buChar char="••"/>
          </a:pPr>
          <a:endParaRPr lang="en-US" sz="1200" kern="1200" dirty="0">
            <a:latin typeface="Calibri"/>
            <a:ea typeface="+mn-ea"/>
            <a:cs typeface="+mn-cs"/>
          </a:endParaRPr>
        </a:p>
        <a:p>
          <a:pPr marL="114300" lvl="1" indent="-114300" algn="l" defTabSz="533400">
            <a:lnSpc>
              <a:spcPct val="90000"/>
            </a:lnSpc>
            <a:spcBef>
              <a:spcPct val="0"/>
            </a:spcBef>
            <a:spcAft>
              <a:spcPct val="15000"/>
            </a:spcAft>
            <a:buChar char="••"/>
          </a:pPr>
          <a:r>
            <a:rPr lang="en-US" sz="1200" kern="1200" dirty="0" smtClean="0">
              <a:latin typeface="Calibri"/>
              <a:ea typeface="+mn-ea"/>
              <a:cs typeface="+mn-cs"/>
            </a:rPr>
            <a:t>Updated TRRP Website</a:t>
          </a:r>
          <a:endParaRPr lang="en-US" sz="1200" kern="1200" dirty="0">
            <a:latin typeface="Calibri"/>
            <a:ea typeface="+mn-ea"/>
            <a:cs typeface="+mn-cs"/>
          </a:endParaRPr>
        </a:p>
        <a:p>
          <a:pPr marL="114300" lvl="1" indent="-114300" algn="l" defTabSz="533400">
            <a:lnSpc>
              <a:spcPct val="90000"/>
            </a:lnSpc>
            <a:spcBef>
              <a:spcPct val="0"/>
            </a:spcBef>
            <a:spcAft>
              <a:spcPct val="15000"/>
            </a:spcAft>
            <a:buChar char="••"/>
          </a:pPr>
          <a:endParaRPr lang="en-US" sz="1200" kern="1200" dirty="0">
            <a:latin typeface="Calibri"/>
            <a:ea typeface="+mn-ea"/>
            <a:cs typeface="+mn-cs"/>
          </a:endParaRPr>
        </a:p>
        <a:p>
          <a:pPr marL="114300" lvl="1" indent="-114300" algn="l" defTabSz="533400">
            <a:lnSpc>
              <a:spcPct val="90000"/>
            </a:lnSpc>
            <a:spcBef>
              <a:spcPct val="0"/>
            </a:spcBef>
            <a:spcAft>
              <a:spcPct val="15000"/>
            </a:spcAft>
            <a:buChar char="••"/>
          </a:pPr>
          <a:r>
            <a:rPr lang="en-US" sz="1200" kern="1200" dirty="0" smtClean="0">
              <a:latin typeface="Calibri"/>
              <a:ea typeface="+mn-ea"/>
              <a:cs typeface="+mn-cs"/>
            </a:rPr>
            <a:t>Engage with outside groups </a:t>
          </a:r>
          <a:endParaRPr lang="en-US" sz="1200" kern="1200" dirty="0">
            <a:latin typeface="Calibri"/>
            <a:ea typeface="+mn-ea"/>
            <a:cs typeface="+mn-cs"/>
          </a:endParaRPr>
        </a:p>
        <a:p>
          <a:pPr marL="114300" lvl="1" indent="-114300" algn="l" defTabSz="533400">
            <a:lnSpc>
              <a:spcPct val="90000"/>
            </a:lnSpc>
            <a:spcBef>
              <a:spcPct val="0"/>
            </a:spcBef>
            <a:spcAft>
              <a:spcPct val="15000"/>
            </a:spcAft>
            <a:buChar char="••"/>
          </a:pPr>
          <a:endParaRPr lang="en-US" sz="1200" kern="1200" dirty="0">
            <a:latin typeface="Calibri"/>
            <a:ea typeface="+mn-ea"/>
            <a:cs typeface="+mn-cs"/>
          </a:endParaRPr>
        </a:p>
        <a:p>
          <a:pPr marL="114300" lvl="1" indent="-114300" algn="l" defTabSz="533400">
            <a:lnSpc>
              <a:spcPct val="90000"/>
            </a:lnSpc>
            <a:spcBef>
              <a:spcPct val="0"/>
            </a:spcBef>
            <a:spcAft>
              <a:spcPct val="15000"/>
            </a:spcAft>
            <a:buChar char="••"/>
          </a:pPr>
          <a:r>
            <a:rPr lang="en-US" sz="1200" kern="1200" dirty="0" smtClean="0">
              <a:latin typeface="Calibri"/>
              <a:ea typeface="+mn-ea"/>
              <a:cs typeface="+mn-cs"/>
            </a:rPr>
            <a:t>Strategic messaging to improve knowledge gaps</a:t>
          </a:r>
          <a:endParaRPr lang="en-US" sz="1200" kern="1200" dirty="0">
            <a:latin typeface="Calibri"/>
            <a:ea typeface="+mn-ea"/>
            <a:cs typeface="+mn-cs"/>
          </a:endParaRPr>
        </a:p>
      </dsp:txBody>
      <dsp:txXfrm>
        <a:off x="6611128" y="1157568"/>
        <a:ext cx="1934071" cy="4480312"/>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sz="quarter" idx="1"/>
          </p:nvPr>
        </p:nvSpPr>
        <p:spPr>
          <a:xfrm>
            <a:off x="3936768" y="0"/>
            <a:ext cx="3011699" cy="463408"/>
          </a:xfrm>
          <a:prstGeom prst="rect">
            <a:avLst/>
          </a:prstGeom>
        </p:spPr>
        <p:txBody>
          <a:bodyPr vert="horz" lIns="92492" tIns="46246" rIns="92492" bIns="46246" rtlCol="0"/>
          <a:lstStyle>
            <a:lvl1pPr algn="r">
              <a:defRPr sz="1200"/>
            </a:lvl1pPr>
          </a:lstStyle>
          <a:p>
            <a:fld id="{2E904374-B963-4A77-B895-24914C8DC9E5}" type="datetimeFigureOut">
              <a:rPr lang="en-US" smtClean="0"/>
              <a:t>9/4/2018</a:t>
            </a:fld>
            <a:endParaRPr lang="en-US"/>
          </a:p>
        </p:txBody>
      </p:sp>
      <p:sp>
        <p:nvSpPr>
          <p:cNvPr id="4" name="Footer Placeholder 3"/>
          <p:cNvSpPr>
            <a:spLocks noGrp="1"/>
          </p:cNvSpPr>
          <p:nvPr>
            <p:ph type="ftr" sz="quarter" idx="2"/>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5" name="Slide Number Placeholder 4"/>
          <p:cNvSpPr>
            <a:spLocks noGrp="1"/>
          </p:cNvSpPr>
          <p:nvPr>
            <p:ph type="sldNum" sz="quarter" idx="3"/>
          </p:nvPr>
        </p:nvSpPr>
        <p:spPr>
          <a:xfrm>
            <a:off x="3936768" y="8772669"/>
            <a:ext cx="3011699" cy="463407"/>
          </a:xfrm>
          <a:prstGeom prst="rect">
            <a:avLst/>
          </a:prstGeom>
        </p:spPr>
        <p:txBody>
          <a:bodyPr vert="horz" lIns="92492" tIns="46246" rIns="92492" bIns="46246" rtlCol="0" anchor="b"/>
          <a:lstStyle>
            <a:lvl1pPr algn="r">
              <a:defRPr sz="1200"/>
            </a:lvl1pPr>
          </a:lstStyle>
          <a:p>
            <a:fld id="{C6DFC243-842E-4AB1-8B39-319A92472097}" type="slidenum">
              <a:rPr lang="en-US" smtClean="0"/>
              <a:t>‹#›</a:t>
            </a:fld>
            <a:endParaRPr lang="en-US"/>
          </a:p>
        </p:txBody>
      </p:sp>
    </p:spTree>
    <p:extLst>
      <p:ext uri="{BB962C8B-B14F-4D97-AF65-F5344CB8AC3E}">
        <p14:creationId xmlns:p14="http://schemas.microsoft.com/office/powerpoint/2010/main" val="24294933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61719A9F-38AC-6D41-A3AB-063BEB6D85DE}" type="datetimeFigureOut">
              <a:rPr lang="en-US" smtClean="0"/>
              <a:t>9/4/2018</a:t>
            </a:fld>
            <a:endParaRPr lang="en-US"/>
          </a:p>
        </p:txBody>
      </p:sp>
      <p:sp>
        <p:nvSpPr>
          <p:cNvPr id="4" name="Slide Image Placeholder 3"/>
          <p:cNvSpPr>
            <a:spLocks noGrp="1" noRot="1" noChangeAspect="1"/>
          </p:cNvSpPr>
          <p:nvPr>
            <p:ph type="sldImg" idx="2"/>
          </p:nvPr>
        </p:nvSpPr>
        <p:spPr>
          <a:xfrm>
            <a:off x="1397000" y="1154113"/>
            <a:ext cx="4156075"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06DD3B3B-75AC-574E-A42F-AEFC8DAFA0D7}" type="slidenum">
              <a:rPr lang="en-US" smtClean="0"/>
              <a:t>‹#›</a:t>
            </a:fld>
            <a:endParaRPr lang="en-US"/>
          </a:p>
        </p:txBody>
      </p:sp>
    </p:spTree>
    <p:extLst>
      <p:ext uri="{BB962C8B-B14F-4D97-AF65-F5344CB8AC3E}">
        <p14:creationId xmlns:p14="http://schemas.microsoft.com/office/powerpoint/2010/main" val="17491922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RCD partnership</a:t>
            </a:r>
            <a:r>
              <a:rPr lang="en-US" baseline="0" dirty="0" smtClean="0"/>
              <a:t> involves local constituents, leverages local networks and expands opportunities for joint public outreach and involvement </a:t>
            </a:r>
            <a:r>
              <a:rPr lang="en-US" baseline="0" dirty="0" err="1" smtClean="0"/>
              <a:t>activites</a:t>
            </a:r>
            <a:r>
              <a:rPr lang="en-US" baseline="0" dirty="0" smtClean="0"/>
              <a:t>.  </a:t>
            </a:r>
            <a:endParaRPr lang="en-US" dirty="0"/>
          </a:p>
        </p:txBody>
      </p:sp>
      <p:sp>
        <p:nvSpPr>
          <p:cNvPr id="4" name="Slide Number Placeholder 3"/>
          <p:cNvSpPr>
            <a:spLocks noGrp="1"/>
          </p:cNvSpPr>
          <p:nvPr>
            <p:ph type="sldNum" sz="quarter" idx="10"/>
          </p:nvPr>
        </p:nvSpPr>
        <p:spPr/>
        <p:txBody>
          <a:bodyPr/>
          <a:lstStyle/>
          <a:p>
            <a:fld id="{06DD3B3B-75AC-574E-A42F-AEFC8DAFA0D7}" type="slidenum">
              <a:rPr lang="en-US" smtClean="0"/>
              <a:t>5</a:t>
            </a:fld>
            <a:endParaRPr lang="en-US"/>
          </a:p>
        </p:txBody>
      </p:sp>
    </p:spTree>
    <p:extLst>
      <p:ext uri="{BB962C8B-B14F-4D97-AF65-F5344CB8AC3E}">
        <p14:creationId xmlns:p14="http://schemas.microsoft.com/office/powerpoint/2010/main" val="18444641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Online</a:t>
            </a:r>
          </a:p>
          <a:p>
            <a:r>
              <a:rPr lang="en-US" dirty="0" smtClean="0"/>
              <a:t>	TRRP. Net</a:t>
            </a:r>
          </a:p>
          <a:p>
            <a:r>
              <a:rPr lang="en-US" dirty="0" smtClean="0"/>
              <a:t>	TrinityRiver.org (RCD) </a:t>
            </a:r>
          </a:p>
          <a:p>
            <a:r>
              <a:rPr lang="en-US" dirty="0" smtClean="0"/>
              <a:t>	Facebook (RCD) </a:t>
            </a:r>
          </a:p>
          <a:p>
            <a:r>
              <a:rPr lang="en-US" dirty="0" smtClean="0"/>
              <a:t>Informational brochures</a:t>
            </a:r>
          </a:p>
          <a:p>
            <a:r>
              <a:rPr lang="en-US" dirty="0" smtClean="0"/>
              <a:t>Publications</a:t>
            </a:r>
          </a:p>
          <a:p>
            <a:r>
              <a:rPr lang="en-US" dirty="0" smtClean="0"/>
              <a:t>	Conservation Almanac</a:t>
            </a:r>
          </a:p>
          <a:p>
            <a:r>
              <a:rPr lang="en-US" dirty="0" smtClean="0"/>
              <a:t>	Fishing the California Alps</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06DD3B3B-75AC-574E-A42F-AEFC8DAFA0D7}" type="slidenum">
              <a:rPr lang="en-US" smtClean="0"/>
              <a:t>6</a:t>
            </a:fld>
            <a:endParaRPr lang="en-US"/>
          </a:p>
        </p:txBody>
      </p:sp>
    </p:spTree>
    <p:extLst>
      <p:ext uri="{BB962C8B-B14F-4D97-AF65-F5344CB8AC3E}">
        <p14:creationId xmlns:p14="http://schemas.microsoft.com/office/powerpoint/2010/main" val="4099917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7061FC5-45F0-4A39-944F-802E87CF476B}" type="slidenum">
              <a:rPr lang="en-US" smtClean="0"/>
              <a:t>8</a:t>
            </a:fld>
            <a:endParaRPr lang="en-US"/>
          </a:p>
        </p:txBody>
      </p:sp>
    </p:spTree>
    <p:extLst>
      <p:ext uri="{BB962C8B-B14F-4D97-AF65-F5344CB8AC3E}">
        <p14:creationId xmlns:p14="http://schemas.microsoft.com/office/powerpoint/2010/main" val="3265617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Meetings</a:t>
            </a:r>
            <a:r>
              <a:rPr lang="en-US" baseline="0" dirty="0" smtClean="0"/>
              <a:t> are followed with After Action Reviews to provide feedback on what worked well and what could be improved. List of common questions are prepared before each meeting in order to develop coordinated and consistent responses </a:t>
            </a:r>
            <a:endParaRPr lang="en-US" dirty="0"/>
          </a:p>
        </p:txBody>
      </p:sp>
      <p:sp>
        <p:nvSpPr>
          <p:cNvPr id="4" name="Slide Number Placeholder 3"/>
          <p:cNvSpPr>
            <a:spLocks noGrp="1"/>
          </p:cNvSpPr>
          <p:nvPr>
            <p:ph type="sldNum" sz="quarter" idx="10"/>
          </p:nvPr>
        </p:nvSpPr>
        <p:spPr/>
        <p:txBody>
          <a:bodyPr/>
          <a:lstStyle/>
          <a:p>
            <a:fld id="{06DD3B3B-75AC-574E-A42F-AEFC8DAFA0D7}" type="slidenum">
              <a:rPr lang="en-US" smtClean="0"/>
              <a:t>9</a:t>
            </a:fld>
            <a:endParaRPr lang="en-US"/>
          </a:p>
        </p:txBody>
      </p:sp>
    </p:spTree>
    <p:extLst>
      <p:ext uri="{BB962C8B-B14F-4D97-AF65-F5344CB8AC3E}">
        <p14:creationId xmlns:p14="http://schemas.microsoft.com/office/powerpoint/2010/main" val="29741452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lue Background 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78631" y="1350973"/>
            <a:ext cx="6858000" cy="2387600"/>
          </a:xfrm>
          <a:effectLst/>
        </p:spPr>
        <p:txBody>
          <a:bodyPr anchor="b"/>
          <a:lstStyle>
            <a:lvl1pPr algn="l">
              <a:defRPr sz="4500" b="1">
                <a:solidFill>
                  <a:schemeClr val="tx1"/>
                </a:solidFill>
                <a:latin typeface="Arial" charset="0"/>
                <a:ea typeface="Arial" charset="0"/>
                <a:cs typeface="Arial" charset="0"/>
              </a:defRPr>
            </a:lvl1pPr>
          </a:lstStyle>
          <a:p>
            <a:r>
              <a:rPr lang="en-US" dirty="0"/>
              <a:t>Title</a:t>
            </a:r>
            <a:br>
              <a:rPr lang="en-US" dirty="0"/>
            </a:br>
            <a:r>
              <a:rPr lang="en-US" dirty="0"/>
              <a:t>No more than two lines</a:t>
            </a:r>
          </a:p>
        </p:txBody>
      </p:sp>
      <p:sp>
        <p:nvSpPr>
          <p:cNvPr id="3" name="Subtitle 2"/>
          <p:cNvSpPr>
            <a:spLocks noGrp="1"/>
          </p:cNvSpPr>
          <p:nvPr>
            <p:ph type="subTitle" idx="1" hasCustomPrompt="1"/>
          </p:nvPr>
        </p:nvSpPr>
        <p:spPr>
          <a:xfrm>
            <a:off x="478631" y="3830648"/>
            <a:ext cx="6858000" cy="1655762"/>
          </a:xfrm>
          <a:effectLst/>
        </p:spPr>
        <p:txBody>
          <a:bodyPr>
            <a:noAutofit/>
          </a:bodyPr>
          <a:lstStyle>
            <a:lvl1pPr marL="0" indent="0" algn="l">
              <a:buNone/>
              <a:defRPr sz="2400" b="1" baseline="0">
                <a:solidFill>
                  <a:schemeClr val="tx1"/>
                </a:solidFill>
                <a:latin typeface="Arial" charset="0"/>
                <a:ea typeface="Arial" charset="0"/>
                <a:cs typeface="Arial"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Subtitle goes here</a:t>
            </a:r>
            <a:br>
              <a:rPr lang="en-US" dirty="0"/>
            </a:br>
            <a:r>
              <a:rPr lang="en-US" dirty="0"/>
              <a:t>No more than two lines</a:t>
            </a:r>
          </a:p>
          <a:p>
            <a:endParaRPr lang="en-US" dirty="0"/>
          </a:p>
          <a:p>
            <a:endParaRPr lang="en-US" dirty="0"/>
          </a:p>
          <a:p>
            <a:endParaRPr lang="en-US" dirty="0"/>
          </a:p>
        </p:txBody>
      </p:sp>
      <p:sp>
        <p:nvSpPr>
          <p:cNvPr id="4" name="Date Placeholder 3"/>
          <p:cNvSpPr>
            <a:spLocks noGrp="1"/>
          </p:cNvSpPr>
          <p:nvPr>
            <p:ph type="dt" sz="half" idx="10"/>
          </p:nvPr>
        </p:nvSpPr>
        <p:spPr>
          <a:xfrm>
            <a:off x="68580" y="6400801"/>
            <a:ext cx="2057400" cy="365125"/>
          </a:xfrm>
          <a:effectLst/>
        </p:spPr>
        <p:txBody>
          <a:bodyPr/>
          <a:lstStyle>
            <a:lvl1pPr>
              <a:defRPr b="1">
                <a:solidFill>
                  <a:schemeClr val="tx1"/>
                </a:solidFill>
                <a:latin typeface="Arial" charset="0"/>
                <a:ea typeface="Arial" charset="0"/>
                <a:cs typeface="Arial" charset="0"/>
              </a:defRPr>
            </a:lvl1pPr>
          </a:lstStyle>
          <a:p>
            <a:fld id="{12741A13-65EA-6347-BE27-A6636816D72F}" type="datetime1">
              <a:rPr lang="en-US" smtClean="0"/>
              <a:pPr/>
              <a:t>9/4/2018</a:t>
            </a:fld>
            <a:endParaRPr lang="en-US" dirty="0"/>
          </a:p>
        </p:txBody>
      </p:sp>
      <p:sp>
        <p:nvSpPr>
          <p:cNvPr id="5" name="Footer Placeholder 4"/>
          <p:cNvSpPr>
            <a:spLocks noGrp="1"/>
          </p:cNvSpPr>
          <p:nvPr>
            <p:ph type="ftr" sz="quarter" idx="11"/>
          </p:nvPr>
        </p:nvSpPr>
        <p:spPr>
          <a:xfrm>
            <a:off x="3028950" y="6400801"/>
            <a:ext cx="3086100" cy="365125"/>
          </a:xfrm>
          <a:effectLst/>
        </p:spPr>
        <p:txBody>
          <a:bodyPr/>
          <a:lstStyle>
            <a:lvl1pPr>
              <a:defRPr b="1">
                <a:solidFill>
                  <a:schemeClr val="tx1"/>
                </a:solidFill>
                <a:latin typeface="Arial" charset="0"/>
                <a:ea typeface="Arial" charset="0"/>
                <a:cs typeface="Arial" charset="0"/>
              </a:defRPr>
            </a:lvl1pPr>
          </a:lstStyle>
          <a:p>
            <a:endParaRPr lang="en-US" dirty="0"/>
          </a:p>
        </p:txBody>
      </p:sp>
      <p:sp>
        <p:nvSpPr>
          <p:cNvPr id="6" name="Slide Number Placeholder 5"/>
          <p:cNvSpPr>
            <a:spLocks noGrp="1"/>
          </p:cNvSpPr>
          <p:nvPr>
            <p:ph type="sldNum" sz="quarter" idx="12"/>
          </p:nvPr>
        </p:nvSpPr>
        <p:spPr>
          <a:xfrm>
            <a:off x="7029450" y="6400801"/>
            <a:ext cx="2057400" cy="365125"/>
          </a:xfrm>
          <a:effectLst/>
        </p:spPr>
        <p:txBody>
          <a:bodyPr/>
          <a:lstStyle>
            <a:lvl1pPr>
              <a:defRPr b="1">
                <a:solidFill>
                  <a:schemeClr val="tx1"/>
                </a:solidFill>
                <a:latin typeface="Arial" charset="0"/>
                <a:ea typeface="Arial" charset="0"/>
                <a:cs typeface="Arial" charset="0"/>
              </a:defRPr>
            </a:lvl1pPr>
          </a:lstStyle>
          <a:p>
            <a:fld id="{A1D9053B-8DB2-EA4A-A9CF-0F8FB54823AA}" type="slidenum">
              <a:rPr lang="en-US" smtClean="0"/>
              <a:pPr/>
              <a:t>‹#›</a:t>
            </a:fld>
            <a:endParaRPr lang="en-US" dirty="0"/>
          </a:p>
        </p:txBody>
      </p:sp>
    </p:spTree>
    <p:extLst>
      <p:ext uri="{BB962C8B-B14F-4D97-AF65-F5344CB8AC3E}">
        <p14:creationId xmlns:p14="http://schemas.microsoft.com/office/powerpoint/2010/main" val="14378617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400"/>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92DA61-96D0-3845-8C5E-0D209D24FDF3}" type="datetime1">
              <a:rPr lang="en-US" smtClean="0"/>
              <a:t>9/4/2018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1D9053B-8DB2-EA4A-A9CF-0F8FB54823AA}" type="slidenum">
              <a:rPr lang="en-US" smtClean="0"/>
              <a:t>‹#›</a:t>
            </a:fld>
            <a:endParaRPr lang="en-US"/>
          </a:p>
        </p:txBody>
      </p:sp>
    </p:spTree>
    <p:extLst>
      <p:ext uri="{BB962C8B-B14F-4D97-AF65-F5344CB8AC3E}">
        <p14:creationId xmlns:p14="http://schemas.microsoft.com/office/powerpoint/2010/main" val="2603931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ight Pho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1450" y="365126"/>
            <a:ext cx="4257675" cy="1325563"/>
          </a:xfrm>
        </p:spPr>
        <p:txBody>
          <a:bodyPr/>
          <a:lstStyle>
            <a:lvl1pPr>
              <a:defRPr sz="4400"/>
            </a:lvl1pPr>
          </a:lstStyle>
          <a:p>
            <a:r>
              <a:rPr lang="en-US" dirty="0"/>
              <a:t>Click to add title</a:t>
            </a:r>
          </a:p>
        </p:txBody>
      </p:sp>
      <p:sp>
        <p:nvSpPr>
          <p:cNvPr id="3" name="Content Placeholder 2"/>
          <p:cNvSpPr>
            <a:spLocks noGrp="1"/>
          </p:cNvSpPr>
          <p:nvPr>
            <p:ph sz="half" idx="1"/>
          </p:nvPr>
        </p:nvSpPr>
        <p:spPr>
          <a:xfrm>
            <a:off x="171450" y="1825625"/>
            <a:ext cx="4257675" cy="4351338"/>
          </a:xfr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AC26C5-41E0-A34F-8F2E-0A9A4D981DE1}" type="datetime1">
              <a:rPr lang="en-US" smtClean="0"/>
              <a:t>9/4/2018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D9053B-8DB2-EA4A-A9CF-0F8FB54823AA}" type="slidenum">
              <a:rPr lang="en-US" smtClean="0"/>
              <a:t>‹#›</a:t>
            </a:fld>
            <a:endParaRPr lang="en-US"/>
          </a:p>
        </p:txBody>
      </p:sp>
      <p:sp>
        <p:nvSpPr>
          <p:cNvPr id="8" name="Picture Placeholder 2"/>
          <p:cNvSpPr>
            <a:spLocks noGrp="1"/>
          </p:cNvSpPr>
          <p:nvPr>
            <p:ph type="pic" idx="13"/>
          </p:nvPr>
        </p:nvSpPr>
        <p:spPr>
          <a:xfrm>
            <a:off x="4514850" y="1"/>
            <a:ext cx="4629150" cy="685799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Tree>
    <p:extLst>
      <p:ext uri="{BB962C8B-B14F-4D97-AF65-F5344CB8AC3E}">
        <p14:creationId xmlns:p14="http://schemas.microsoft.com/office/powerpoint/2010/main" val="610428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ower Photo">
    <p:spTree>
      <p:nvGrpSpPr>
        <p:cNvPr id="1" name=""/>
        <p:cNvGrpSpPr/>
        <p:nvPr/>
      </p:nvGrpSpPr>
      <p:grpSpPr>
        <a:xfrm>
          <a:off x="0" y="0"/>
          <a:ext cx="0" cy="0"/>
          <a:chOff x="0" y="0"/>
          <a:chExt cx="0" cy="0"/>
        </a:xfrm>
      </p:grpSpPr>
      <p:sp>
        <p:nvSpPr>
          <p:cNvPr id="8" name="Picture Placeholder 2"/>
          <p:cNvSpPr>
            <a:spLocks noGrp="1"/>
          </p:cNvSpPr>
          <p:nvPr>
            <p:ph type="pic" idx="13"/>
          </p:nvPr>
        </p:nvSpPr>
        <p:spPr>
          <a:xfrm>
            <a:off x="0" y="3657600"/>
            <a:ext cx="9144000" cy="3686174"/>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5" name="Date Placeholder 4"/>
          <p:cNvSpPr>
            <a:spLocks noGrp="1"/>
          </p:cNvSpPr>
          <p:nvPr>
            <p:ph type="dt" sz="half" idx="10"/>
          </p:nvPr>
        </p:nvSpPr>
        <p:spPr/>
        <p:txBody>
          <a:bodyPr/>
          <a:lstStyle/>
          <a:p>
            <a:fld id="{8829FB3D-5B42-3F41-9DB2-19E39B4ABFB0}" type="datetime1">
              <a:rPr lang="en-US" smtClean="0"/>
              <a:t>9/4/2018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D9053B-8DB2-EA4A-A9CF-0F8FB54823AA}" type="slidenum">
              <a:rPr lang="en-US" smtClean="0"/>
              <a:t>‹#›</a:t>
            </a:fld>
            <a:endParaRPr lang="en-US"/>
          </a:p>
        </p:txBody>
      </p:sp>
      <p:sp>
        <p:nvSpPr>
          <p:cNvPr id="11" name="Title Placeholder 1"/>
          <p:cNvSpPr>
            <a:spLocks noGrp="1"/>
          </p:cNvSpPr>
          <p:nvPr>
            <p:ph type="title"/>
          </p:nvPr>
        </p:nvSpPr>
        <p:spPr>
          <a:xfrm>
            <a:off x="171450" y="365126"/>
            <a:ext cx="8778240" cy="763588"/>
          </a:xfrm>
          <a:prstGeom prst="rect">
            <a:avLst/>
          </a:prstGeom>
        </p:spPr>
        <p:txBody>
          <a:bodyPr vert="horz" lIns="91440" tIns="45720" rIns="91440" bIns="45720" rtlCol="0" anchor="ctr">
            <a:normAutofit/>
          </a:bodyPr>
          <a:lstStyle>
            <a:lvl1pPr>
              <a:defRPr sz="4400"/>
            </a:lvl1pPr>
          </a:lstStyle>
          <a:p>
            <a:r>
              <a:rPr lang="en-US"/>
              <a:t>Click to edit Master title style</a:t>
            </a:r>
            <a:endParaRPr lang="en-US" dirty="0"/>
          </a:p>
        </p:txBody>
      </p:sp>
      <p:sp>
        <p:nvSpPr>
          <p:cNvPr id="14" name="Content Placeholder 2"/>
          <p:cNvSpPr>
            <a:spLocks noGrp="1"/>
          </p:cNvSpPr>
          <p:nvPr>
            <p:ph idx="1"/>
          </p:nvPr>
        </p:nvSpPr>
        <p:spPr>
          <a:xfrm>
            <a:off x="182880" y="1282701"/>
            <a:ext cx="8778240" cy="2232025"/>
          </a:xfr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108264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p:cNvSpPr>
            <a:spLocks noGrp="1"/>
          </p:cNvSpPr>
          <p:nvPr>
            <p:ph type="title"/>
          </p:nvPr>
        </p:nvSpPr>
        <p:spPr>
          <a:xfrm>
            <a:off x="171450" y="365126"/>
            <a:ext cx="8778240" cy="1325563"/>
          </a:xfrm>
        </p:spPr>
        <p:txBody>
          <a:bodyPr/>
          <a:lstStyle>
            <a:lvl1pPr>
              <a:defRPr sz="4400"/>
            </a:lvl1pPr>
          </a:lstStyle>
          <a:p>
            <a:r>
              <a:rPr lang="en-US"/>
              <a:t>Click to edit Master title style</a:t>
            </a:r>
            <a:endParaRPr lang="en-US" dirty="0"/>
          </a:p>
        </p:txBody>
      </p:sp>
      <p:sp>
        <p:nvSpPr>
          <p:cNvPr id="7" name="Date Placeholder 6"/>
          <p:cNvSpPr>
            <a:spLocks noGrp="1"/>
          </p:cNvSpPr>
          <p:nvPr>
            <p:ph type="dt" sz="half" idx="10"/>
          </p:nvPr>
        </p:nvSpPr>
        <p:spPr/>
        <p:txBody>
          <a:bodyPr/>
          <a:lstStyle/>
          <a:p>
            <a:fld id="{707BFF84-80AF-0549-9F70-6A5CD81482A0}" type="datetime1">
              <a:rPr lang="en-US" smtClean="0"/>
              <a:t>9/4/2018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1D9053B-8DB2-EA4A-A9CF-0F8FB54823AA}" type="slidenum">
              <a:rPr lang="en-US" smtClean="0"/>
              <a:t>‹#›</a:t>
            </a:fld>
            <a:endParaRPr lang="en-US"/>
          </a:p>
        </p:txBody>
      </p:sp>
      <p:sp>
        <p:nvSpPr>
          <p:cNvPr id="10" name="Content Placeholder 2"/>
          <p:cNvSpPr>
            <a:spLocks noGrp="1"/>
          </p:cNvSpPr>
          <p:nvPr>
            <p:ph idx="1"/>
          </p:nvPr>
        </p:nvSpPr>
        <p:spPr>
          <a:xfrm>
            <a:off x="171450" y="1813717"/>
            <a:ext cx="4354830" cy="4343400"/>
          </a:xfr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3"/>
          </p:nvPr>
        </p:nvSpPr>
        <p:spPr>
          <a:xfrm>
            <a:off x="4594860" y="1813717"/>
            <a:ext cx="4354830" cy="4343400"/>
          </a:xfr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29991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400"/>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58C4F7B-192C-CC4D-B903-FD33AA908534}" type="datetime1">
              <a:rPr lang="en-US" smtClean="0"/>
              <a:t>9/4/2018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1D9053B-8DB2-EA4A-A9CF-0F8FB54823AA}" type="slidenum">
              <a:rPr lang="en-US" smtClean="0"/>
              <a:t>‹#›</a:t>
            </a:fld>
            <a:endParaRPr lang="en-US"/>
          </a:p>
        </p:txBody>
      </p:sp>
    </p:spTree>
    <p:extLst>
      <p:ext uri="{BB962C8B-B14F-4D97-AF65-F5344CB8AC3E}">
        <p14:creationId xmlns:p14="http://schemas.microsoft.com/office/powerpoint/2010/main" val="3518774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05750F-5D22-0D4A-945A-5017A5441769}" type="datetime1">
              <a:rPr lang="en-US" smtClean="0"/>
              <a:t>9/4/2018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D9053B-8DB2-EA4A-A9CF-0F8FB54823AA}" type="slidenum">
              <a:rPr lang="en-US" smtClean="0"/>
              <a:t>‹#›</a:t>
            </a:fld>
            <a:endParaRPr lang="en-US"/>
          </a:p>
        </p:txBody>
      </p:sp>
    </p:spTree>
    <p:extLst>
      <p:ext uri="{BB962C8B-B14F-4D97-AF65-F5344CB8AC3E}">
        <p14:creationId xmlns:p14="http://schemas.microsoft.com/office/powerpoint/2010/main" val="20063973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Picture Placeholder 2"/>
          <p:cNvSpPr>
            <a:spLocks noGrp="1"/>
          </p:cNvSpPr>
          <p:nvPr>
            <p:ph type="pic" idx="1"/>
          </p:nvPr>
        </p:nvSpPr>
        <p:spPr>
          <a:xfrm>
            <a:off x="3800475" y="0"/>
            <a:ext cx="5343525" cy="68580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BCA102D1-1D5E-FD43-8C0C-F1EFF7183237}" type="datetime1">
              <a:rPr lang="en-US" smtClean="0"/>
              <a:t>9/4/2018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1D9053B-8DB2-EA4A-A9CF-0F8FB54823AA}" type="slidenum">
              <a:rPr lang="en-US" smtClean="0"/>
              <a:t>‹#›</a:t>
            </a:fld>
            <a:endParaRPr lang="en-US"/>
          </a:p>
        </p:txBody>
      </p:sp>
    </p:spTree>
    <p:extLst>
      <p:ext uri="{BB962C8B-B14F-4D97-AF65-F5344CB8AC3E}">
        <p14:creationId xmlns:p14="http://schemas.microsoft.com/office/powerpoint/2010/main" val="1848608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inal Slide">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2C8285-8343-AA48-BD69-39A4FA2F6177}" type="datetime1">
              <a:rPr lang="en-US" smtClean="0"/>
              <a:t>9/4/2018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1D9053B-8DB2-EA4A-A9CF-0F8FB54823AA}" type="slidenum">
              <a:rPr lang="en-US" smtClean="0"/>
              <a:t>‹#›</a:t>
            </a:fld>
            <a:endParaRPr lang="en-US"/>
          </a:p>
        </p:txBody>
      </p:sp>
      <p:sp>
        <p:nvSpPr>
          <p:cNvPr id="5" name="Subtitle 2"/>
          <p:cNvSpPr>
            <a:spLocks noGrp="1"/>
          </p:cNvSpPr>
          <p:nvPr>
            <p:ph type="subTitle" idx="1" hasCustomPrompt="1"/>
          </p:nvPr>
        </p:nvSpPr>
        <p:spPr>
          <a:xfrm>
            <a:off x="803813" y="189981"/>
            <a:ext cx="6858000" cy="1994419"/>
          </a:xfrm>
          <a:effectLst>
            <a:outerShdw blurRad="50800" dist="38100" dir="2700000" algn="tl" rotWithShape="0">
              <a:schemeClr val="bg1">
                <a:alpha val="40000"/>
              </a:schemeClr>
            </a:outerShdw>
          </a:effectLst>
        </p:spPr>
        <p:txBody>
          <a:bodyPr>
            <a:noAutofit/>
          </a:bodyPr>
          <a:lstStyle>
            <a:lvl1pPr marL="0" indent="0" algn="l">
              <a:buNone/>
              <a:defRPr sz="2400" b="1" baseline="0">
                <a:solidFill>
                  <a:schemeClr val="tx1"/>
                </a:solidFill>
                <a:effectLst>
                  <a:outerShdw blurRad="38100" dist="38100" dir="2700000" algn="tl">
                    <a:srgbClr val="000000">
                      <a:alpha val="43137"/>
                    </a:srgbClr>
                  </a:outerShdw>
                </a:effectLst>
                <a:latin typeface="Arial" charset="0"/>
                <a:ea typeface="Arial" charset="0"/>
                <a:cs typeface="Arial"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Contact Information Goes Here</a:t>
            </a:r>
            <a:br>
              <a:rPr lang="en-US" dirty="0"/>
            </a:br>
            <a:r>
              <a:rPr lang="en-US" dirty="0"/>
              <a:t>No more than four lines</a:t>
            </a:r>
          </a:p>
          <a:p>
            <a:endParaRPr lang="en-US" dirty="0"/>
          </a:p>
          <a:p>
            <a:endParaRPr lang="en-US" dirty="0"/>
          </a:p>
          <a:p>
            <a:endParaRPr lang="en-US" dirty="0"/>
          </a:p>
        </p:txBody>
      </p:sp>
    </p:spTree>
    <p:extLst>
      <p:ext uri="{BB962C8B-B14F-4D97-AF65-F5344CB8AC3E}">
        <p14:creationId xmlns:p14="http://schemas.microsoft.com/office/powerpoint/2010/main" val="3453151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gif"/><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B1D7E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71450" y="365126"/>
            <a:ext cx="8778240" cy="1325563"/>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71450" y="1825625"/>
            <a:ext cx="8778240" cy="4351338"/>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 y="6400801"/>
            <a:ext cx="2057400" cy="365125"/>
          </a:xfrm>
          <a:prstGeom prst="rect">
            <a:avLst/>
          </a:prstGeom>
        </p:spPr>
        <p:txBody>
          <a:bodyPr vert="horz" lIns="91440" tIns="45720" rIns="91440" bIns="45720" rtlCol="0" anchor="ctr"/>
          <a:lstStyle>
            <a:lvl1pPr algn="l">
              <a:defRPr sz="900" b="1">
                <a:solidFill>
                  <a:schemeClr val="tx1"/>
                </a:solidFill>
                <a:latin typeface="Arial" charset="0"/>
                <a:ea typeface="Arial" charset="0"/>
                <a:cs typeface="Arial" charset="0"/>
              </a:defRPr>
            </a:lvl1pPr>
          </a:lstStyle>
          <a:p>
            <a:fld id="{9BA584D0-09CA-574D-B027-FFD2C80D9EBB}" type="datetime1">
              <a:rPr lang="en-US" smtClean="0"/>
              <a:pPr/>
              <a:t>9/4/2018</a:t>
            </a:fld>
            <a:endParaRPr lang="en-US"/>
          </a:p>
        </p:txBody>
      </p:sp>
      <p:sp>
        <p:nvSpPr>
          <p:cNvPr id="5" name="Footer Placeholder 4"/>
          <p:cNvSpPr>
            <a:spLocks noGrp="1"/>
          </p:cNvSpPr>
          <p:nvPr>
            <p:ph type="ftr" sz="quarter" idx="3"/>
          </p:nvPr>
        </p:nvSpPr>
        <p:spPr>
          <a:xfrm>
            <a:off x="3028950" y="6400801"/>
            <a:ext cx="3086100" cy="365125"/>
          </a:xfrm>
          <a:prstGeom prst="rect">
            <a:avLst/>
          </a:prstGeom>
        </p:spPr>
        <p:txBody>
          <a:bodyPr vert="horz" lIns="91440" tIns="45720" rIns="91440" bIns="45720" rtlCol="0" anchor="ctr"/>
          <a:lstStyle>
            <a:lvl1pPr algn="ctr">
              <a:defRPr sz="900" b="1">
                <a:solidFill>
                  <a:schemeClr val="tx1"/>
                </a:solidFill>
                <a:latin typeface="Arial" charset="0"/>
                <a:ea typeface="Arial" charset="0"/>
                <a:cs typeface="Arial" charset="0"/>
              </a:defRPr>
            </a:lvl1pPr>
          </a:lstStyle>
          <a:p>
            <a:endParaRPr lang="en-US" dirty="0"/>
          </a:p>
        </p:txBody>
      </p:sp>
      <p:sp>
        <p:nvSpPr>
          <p:cNvPr id="6" name="Slide Number Placeholder 5"/>
          <p:cNvSpPr>
            <a:spLocks noGrp="1"/>
          </p:cNvSpPr>
          <p:nvPr>
            <p:ph type="sldNum" sz="quarter" idx="4"/>
          </p:nvPr>
        </p:nvSpPr>
        <p:spPr>
          <a:xfrm>
            <a:off x="7029450" y="6400801"/>
            <a:ext cx="2057400" cy="365125"/>
          </a:xfrm>
          <a:prstGeom prst="rect">
            <a:avLst/>
          </a:prstGeom>
        </p:spPr>
        <p:txBody>
          <a:bodyPr vert="horz" lIns="91440" tIns="45720" rIns="91440" bIns="45720" rtlCol="0" anchor="ctr"/>
          <a:lstStyle>
            <a:lvl1pPr algn="r">
              <a:defRPr sz="900" b="1">
                <a:solidFill>
                  <a:schemeClr val="tx1"/>
                </a:solidFill>
                <a:latin typeface="Arial" charset="0"/>
                <a:ea typeface="Arial" charset="0"/>
                <a:cs typeface="Arial" charset="0"/>
              </a:defRPr>
            </a:lvl1pPr>
          </a:lstStyle>
          <a:p>
            <a:fld id="{A1D9053B-8DB2-EA4A-A9CF-0F8FB54823AA}" type="slidenum">
              <a:rPr lang="en-US" smtClean="0"/>
              <a:pPr/>
              <a:t>‹#›</a:t>
            </a:fld>
            <a:endParaRPr lang="en-US" dirty="0"/>
          </a:p>
        </p:txBody>
      </p:sp>
      <p:pic>
        <p:nvPicPr>
          <p:cNvPr id="8" name="Picture 7"/>
          <p:cNvPicPr>
            <a:picLocks noChangeAspect="1"/>
          </p:cNvPicPr>
          <p:nvPr userDrawn="1"/>
        </p:nvPicPr>
        <p:blipFill>
          <a:blip r:embed="rId11" cstate="screen">
            <a:extLst>
              <a:ext uri="{28A0092B-C50C-407E-A947-70E740481C1C}">
                <a14:useLocalDpi xmlns:a14="http://schemas.microsoft.com/office/drawing/2010/main"/>
              </a:ext>
            </a:extLst>
          </a:blip>
          <a:stretch>
            <a:fillRect/>
          </a:stretch>
        </p:blipFill>
        <p:spPr>
          <a:xfrm>
            <a:off x="7620567" y="5533978"/>
            <a:ext cx="1190882" cy="1231947"/>
          </a:xfrm>
          <a:prstGeom prst="rect">
            <a:avLst/>
          </a:prstGeom>
        </p:spPr>
      </p:pic>
    </p:spTree>
    <p:extLst>
      <p:ext uri="{BB962C8B-B14F-4D97-AF65-F5344CB8AC3E}">
        <p14:creationId xmlns:p14="http://schemas.microsoft.com/office/powerpoint/2010/main" val="57406497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Lst>
  <p:hf sldNum="0" hdr="0" ftr="0" dt="0"/>
  <p:txStyles>
    <p:titleStyle>
      <a:lvl1pPr algn="l" defTabSz="685800" rtl="0" eaLnBrk="1" latinLnBrk="0" hangingPunct="1">
        <a:lnSpc>
          <a:spcPct val="90000"/>
        </a:lnSpc>
        <a:spcBef>
          <a:spcPct val="0"/>
        </a:spcBef>
        <a:buNone/>
        <a:defRPr sz="4400" b="1" kern="1200">
          <a:solidFill>
            <a:schemeClr val="tx1"/>
          </a:solidFill>
          <a:latin typeface="Arial" charset="0"/>
          <a:ea typeface="Arial" charset="0"/>
          <a:cs typeface="Arial" charset="0"/>
        </a:defRPr>
      </a:lvl1pPr>
    </p:titleStyle>
    <p:bodyStyle>
      <a:lvl1pPr marL="171450" indent="-171450" algn="l" defTabSz="685800" rtl="0" eaLnBrk="1" latinLnBrk="0" hangingPunct="1">
        <a:lnSpc>
          <a:spcPct val="90000"/>
        </a:lnSpc>
        <a:spcBef>
          <a:spcPts val="750"/>
        </a:spcBef>
        <a:buFont typeface="Arial"/>
        <a:buChar char="•"/>
        <a:defRPr sz="2800" b="1" kern="1200">
          <a:solidFill>
            <a:schemeClr val="tx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a:buChar char="•"/>
        <a:defRPr sz="2400" b="1" kern="1200">
          <a:solidFill>
            <a:schemeClr val="tx1"/>
          </a:solidFill>
          <a:latin typeface="Arial" charset="0"/>
          <a:ea typeface="Arial" charset="0"/>
          <a:cs typeface="Arial" charset="0"/>
        </a:defRPr>
      </a:lvl2pPr>
      <a:lvl3pPr marL="857250" indent="-171450" algn="l" defTabSz="685800" rtl="0" eaLnBrk="1" latinLnBrk="0" hangingPunct="1">
        <a:lnSpc>
          <a:spcPct val="90000"/>
        </a:lnSpc>
        <a:spcBef>
          <a:spcPts val="375"/>
        </a:spcBef>
        <a:buFont typeface="Arial"/>
        <a:buChar char="•"/>
        <a:defRPr sz="2000" b="1" kern="1200">
          <a:solidFill>
            <a:schemeClr val="tx1"/>
          </a:solidFill>
          <a:latin typeface="Arial" charset="0"/>
          <a:ea typeface="Arial" charset="0"/>
          <a:cs typeface="Arial" charset="0"/>
        </a:defRPr>
      </a:lvl3pPr>
      <a:lvl4pPr marL="1200150" indent="-171450" algn="l" defTabSz="685800" rtl="0" eaLnBrk="1" latinLnBrk="0" hangingPunct="1">
        <a:lnSpc>
          <a:spcPct val="90000"/>
        </a:lnSpc>
        <a:spcBef>
          <a:spcPts val="375"/>
        </a:spcBef>
        <a:buFont typeface="Arial"/>
        <a:buChar char="•"/>
        <a:defRPr sz="1800" b="1" kern="1200">
          <a:solidFill>
            <a:schemeClr val="tx1"/>
          </a:solidFill>
          <a:latin typeface="Arial" charset="0"/>
          <a:ea typeface="Arial" charset="0"/>
          <a:cs typeface="Arial" charset="0"/>
        </a:defRPr>
      </a:lvl4pPr>
      <a:lvl5pPr marL="1543050" indent="-171450" algn="l" defTabSz="685800" rtl="0" eaLnBrk="1" latinLnBrk="0" hangingPunct="1">
        <a:lnSpc>
          <a:spcPct val="90000"/>
        </a:lnSpc>
        <a:spcBef>
          <a:spcPts val="375"/>
        </a:spcBef>
        <a:buFont typeface="Arial"/>
        <a:buChar char="•"/>
        <a:defRPr sz="1800" b="1" kern="1200">
          <a:solidFill>
            <a:schemeClr val="tx1"/>
          </a:solidFill>
          <a:latin typeface="Arial" charset="0"/>
          <a:ea typeface="Arial" charset="0"/>
          <a:cs typeface="Arial" charset="0"/>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7.xml"/><Relationship Id="rId4" Type="http://schemas.openxmlformats.org/officeDocument/2006/relationships/image" Target="../media/image29.jpeg"/></Relationships>
</file>

<file path=ppt/slides/_rels/slide11.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7.xml"/><Relationship Id="rId4" Type="http://schemas.openxmlformats.org/officeDocument/2006/relationships/image" Target="../media/image32.jpeg"/></Relationships>
</file>

<file path=ppt/slides/_rels/slide1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7.xml"/><Relationship Id="rId4" Type="http://schemas.openxmlformats.org/officeDocument/2006/relationships/image" Target="../media/image35.png"/></Relationships>
</file>

<file path=ppt/slides/_rels/slide1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7.xml"/><Relationship Id="rId4" Type="http://schemas.openxmlformats.org/officeDocument/2006/relationships/image" Target="../media/image38.jpeg"/></Relationships>
</file>

<file path=ppt/slides/_rels/slide14.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7.xml"/><Relationship Id="rId5" Type="http://schemas.openxmlformats.org/officeDocument/2006/relationships/image" Target="../media/image42.jpeg"/><Relationship Id="rId4" Type="http://schemas.openxmlformats.org/officeDocument/2006/relationships/image" Target="../media/image41.jpeg"/></Relationships>
</file>

<file path=ppt/slides/_rels/slide15.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7.xml"/><Relationship Id="rId5" Type="http://schemas.openxmlformats.org/officeDocument/2006/relationships/image" Target="../media/image18.JPG"/><Relationship Id="rId4" Type="http://schemas.openxmlformats.org/officeDocument/2006/relationships/image" Target="../media/image17.jpg"/></Relationships>
</file>

<file path=ppt/slides/_rels/slide8.xml.rels><?xml version="1.0" encoding="UTF-8" standalone="yes"?>
<Relationships xmlns="http://schemas.openxmlformats.org/package/2006/relationships"><Relationship Id="rId8" Type="http://schemas.microsoft.com/office/2007/relationships/hdphoto" Target="../media/hdphoto2.wdp"/><Relationship Id="rId3" Type="http://schemas.openxmlformats.org/officeDocument/2006/relationships/image" Target="../media/image19.png"/><Relationship Id="rId7" Type="http://schemas.openxmlformats.org/officeDocument/2006/relationships/image" Target="../media/image22.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microsoft.com/office/2007/relationships/hdphoto" Target="../media/hdphoto1.wdp"/><Relationship Id="rId11" Type="http://schemas.openxmlformats.org/officeDocument/2006/relationships/image" Target="../media/image24.JPG"/><Relationship Id="rId5" Type="http://schemas.openxmlformats.org/officeDocument/2006/relationships/image" Target="../media/image21.png"/><Relationship Id="rId10" Type="http://schemas.microsoft.com/office/2007/relationships/hdphoto" Target="../media/hdphoto3.wdp"/><Relationship Id="rId4" Type="http://schemas.openxmlformats.org/officeDocument/2006/relationships/image" Target="../media/image20.jpeg"/><Relationship Id="rId9" Type="http://schemas.openxmlformats.org/officeDocument/2006/relationships/image" Target="../media/image23.png"/></Relationships>
</file>

<file path=ppt/slides/_rels/slide9.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 y="4823505"/>
            <a:ext cx="9144000" cy="1200329"/>
          </a:xfrm>
          <a:prstGeom prst="rect">
            <a:avLst/>
          </a:prstGeom>
          <a:noFill/>
        </p:spPr>
        <p:txBody>
          <a:bodyPr wrap="square" rtlCol="0">
            <a:spAutoFit/>
          </a:bodyPr>
          <a:lstStyle/>
          <a:p>
            <a:pPr algn="ctr"/>
            <a:r>
              <a:rPr lang="en-US" i="1" dirty="0"/>
              <a:t>“to restore and maintain the Trinity River's anadromous fishery resources“</a:t>
            </a:r>
          </a:p>
          <a:p>
            <a:pPr algn="ctr"/>
            <a:r>
              <a:rPr lang="en-US" dirty="0"/>
              <a:t>[by]</a:t>
            </a:r>
          </a:p>
          <a:p>
            <a:pPr algn="ctr"/>
            <a:r>
              <a:rPr lang="en-US" i="1" dirty="0"/>
              <a:t>“rehabilitating the river itself, restoring the attributes that produce a healthy, </a:t>
            </a:r>
            <a:br>
              <a:rPr lang="en-US" i="1" dirty="0"/>
            </a:br>
            <a:r>
              <a:rPr lang="en-US" i="1" dirty="0"/>
              <a:t>functioning alluvial river system”</a:t>
            </a:r>
            <a:endParaRPr lang="en-US" dirty="0"/>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625772" y="857250"/>
            <a:ext cx="5892457" cy="3705002"/>
          </a:xfrm>
          <a:prstGeom prst="rect">
            <a:avLst/>
          </a:prstGeom>
        </p:spPr>
      </p:pic>
      <p:sp>
        <p:nvSpPr>
          <p:cNvPr id="5" name="TextBox 4"/>
          <p:cNvSpPr txBox="1"/>
          <p:nvPr/>
        </p:nvSpPr>
        <p:spPr>
          <a:xfrm>
            <a:off x="3011380" y="4425221"/>
            <a:ext cx="3121240" cy="369332"/>
          </a:xfrm>
          <a:prstGeom prst="rect">
            <a:avLst/>
          </a:prstGeom>
          <a:noFill/>
        </p:spPr>
        <p:txBody>
          <a:bodyPr wrap="none" rtlCol="0">
            <a:spAutoFit/>
          </a:bodyPr>
          <a:lstStyle/>
          <a:p>
            <a:pPr algn="ctr"/>
            <a:r>
              <a:rPr lang="en-US" dirty="0">
                <a:solidFill>
                  <a:srgbClr val="3457C7"/>
                </a:solidFill>
              </a:rPr>
              <a:t>Record of Decision (ROD), 2000</a:t>
            </a:r>
          </a:p>
        </p:txBody>
      </p:sp>
    </p:spTree>
    <p:extLst>
      <p:ext uri="{BB962C8B-B14F-4D97-AF65-F5344CB8AC3E}">
        <p14:creationId xmlns:p14="http://schemas.microsoft.com/office/powerpoint/2010/main" val="12983085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4640" y="241675"/>
            <a:ext cx="9296244" cy="1754326"/>
          </a:xfrm>
          <a:prstGeom prst="rect">
            <a:avLst/>
          </a:prstGeom>
          <a:noFill/>
        </p:spPr>
        <p:txBody>
          <a:bodyPr wrap="square" rtlCol="0">
            <a:spAutoFit/>
          </a:bodyPr>
          <a:lstStyle/>
          <a:p>
            <a:r>
              <a:rPr lang="en-US" sz="3600" dirty="0" smtClean="0"/>
              <a:t>Goal 2: Build Awareness of Benefits - Youth Environmental Education and Watershed Stewardship </a:t>
            </a:r>
            <a:endParaRPr lang="en-US" sz="3600" dirty="0"/>
          </a:p>
        </p:txBody>
      </p:sp>
      <p:sp>
        <p:nvSpPr>
          <p:cNvPr id="4" name="TextBox 3"/>
          <p:cNvSpPr txBox="1"/>
          <p:nvPr/>
        </p:nvSpPr>
        <p:spPr>
          <a:xfrm>
            <a:off x="513746" y="1685712"/>
            <a:ext cx="5172891" cy="2585323"/>
          </a:xfrm>
          <a:prstGeom prst="rect">
            <a:avLst/>
          </a:prstGeom>
          <a:noFill/>
        </p:spPr>
        <p:txBody>
          <a:bodyPr wrap="square" rtlCol="0">
            <a:spAutoFit/>
          </a:bodyPr>
          <a:lstStyle/>
          <a:p>
            <a:endParaRPr lang="en-US" dirty="0" smtClean="0"/>
          </a:p>
          <a:p>
            <a:pPr marL="285750" indent="-285750">
              <a:buFont typeface="Arial" panose="020B0604020202020204" pitchFamily="34" charset="0"/>
              <a:buChar char="•"/>
            </a:pPr>
            <a:r>
              <a:rPr lang="en-US" dirty="0" smtClean="0"/>
              <a:t>Environmental Summer Day Camp</a:t>
            </a:r>
          </a:p>
          <a:p>
            <a:r>
              <a:rPr lang="en-US" dirty="0" smtClean="0"/>
              <a:t> </a:t>
            </a:r>
          </a:p>
          <a:p>
            <a:pPr marL="285750" indent="-285750">
              <a:buFont typeface="Arial" panose="020B0604020202020204" pitchFamily="34" charset="0"/>
              <a:buChar char="•"/>
            </a:pPr>
            <a:r>
              <a:rPr lang="en-US" dirty="0" smtClean="0"/>
              <a:t>Environmental Camp at Bar 717 Ranch</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Day at the Wetlands</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Student Environmental Field Trips  </a:t>
            </a:r>
          </a:p>
          <a:p>
            <a:pPr marL="285750" indent="-285750">
              <a:buFont typeface="Arial" panose="020B0604020202020204" pitchFamily="34" charset="0"/>
              <a:buChar char="•"/>
            </a:pPr>
            <a:endParaRPr lang="en-US" dirty="0"/>
          </a:p>
        </p:txBody>
      </p:sp>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35669" y="3912358"/>
            <a:ext cx="3742467" cy="2806850"/>
          </a:xfrm>
          <a:prstGeom prst="rect">
            <a:avLst/>
          </a:prstGeom>
        </p:spPr>
      </p:pic>
      <p:pic>
        <p:nvPicPr>
          <p:cNvPr id="5" name="Picture 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25028" y="1557769"/>
            <a:ext cx="3049616" cy="2287212"/>
          </a:xfrm>
          <a:prstGeom prst="rect">
            <a:avLst/>
          </a:prstGeom>
        </p:spPr>
      </p:pic>
      <p:pic>
        <p:nvPicPr>
          <p:cNvPr id="3" name="Picture 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78136" y="3461658"/>
            <a:ext cx="4343400" cy="3257550"/>
          </a:xfrm>
          <a:prstGeom prst="rect">
            <a:avLst/>
          </a:prstGeom>
        </p:spPr>
      </p:pic>
    </p:spTree>
    <p:extLst>
      <p:ext uri="{BB962C8B-B14F-4D97-AF65-F5344CB8AC3E}">
        <p14:creationId xmlns:p14="http://schemas.microsoft.com/office/powerpoint/2010/main" val="121527891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4640" y="241675"/>
            <a:ext cx="8429971" cy="1200329"/>
          </a:xfrm>
          <a:prstGeom prst="rect">
            <a:avLst/>
          </a:prstGeom>
          <a:noFill/>
        </p:spPr>
        <p:txBody>
          <a:bodyPr wrap="square" rtlCol="0">
            <a:spAutoFit/>
          </a:bodyPr>
          <a:lstStyle/>
          <a:p>
            <a:r>
              <a:rPr lang="en-US" sz="3600" dirty="0" smtClean="0"/>
              <a:t>Goal 2: Build Awareness of Benefits - Engage Public in Experiential Learning</a:t>
            </a:r>
            <a:endParaRPr lang="en-US" sz="3600" dirty="0"/>
          </a:p>
        </p:txBody>
      </p:sp>
      <p:sp>
        <p:nvSpPr>
          <p:cNvPr id="4" name="TextBox 3"/>
          <p:cNvSpPr txBox="1"/>
          <p:nvPr/>
        </p:nvSpPr>
        <p:spPr>
          <a:xfrm>
            <a:off x="234614" y="934214"/>
            <a:ext cx="5172891" cy="2862322"/>
          </a:xfrm>
          <a:prstGeom prst="rect">
            <a:avLst/>
          </a:prstGeom>
          <a:noFill/>
        </p:spPr>
        <p:txBody>
          <a:bodyPr wrap="square" rtlCol="0">
            <a:spAutoFit/>
          </a:bodyPr>
          <a:lstStyle/>
          <a:p>
            <a:endParaRPr lang="en-US" dirty="0" smtClean="0"/>
          </a:p>
          <a:p>
            <a:endParaRPr lang="en-US" dirty="0" smtClean="0"/>
          </a:p>
          <a:p>
            <a:r>
              <a:rPr lang="en-US" dirty="0" smtClean="0"/>
              <a:t> </a:t>
            </a:r>
          </a:p>
          <a:p>
            <a:pPr marL="285750" indent="-285750">
              <a:buFont typeface="Arial" panose="020B0604020202020204" pitchFamily="34" charset="0"/>
              <a:buChar char="•"/>
            </a:pPr>
            <a:r>
              <a:rPr lang="en-US" dirty="0" smtClean="0"/>
              <a:t>Nature Hikes and Channel Rehabilitation Tours</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Rafting Trips w/Program Staff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River quizzes and </a:t>
            </a:r>
            <a:r>
              <a:rPr lang="en-US" dirty="0" err="1" smtClean="0"/>
              <a:t>givaways</a:t>
            </a:r>
            <a:r>
              <a:rPr lang="en-US" dirty="0" smtClean="0"/>
              <a:t/>
            </a:r>
            <a:br>
              <a:rPr lang="en-US" dirty="0" smtClean="0"/>
            </a:br>
            <a:endParaRPr lang="en-US" dirty="0"/>
          </a:p>
          <a:p>
            <a:pPr marL="285750" indent="-285750">
              <a:buFont typeface="Arial" panose="020B0604020202020204" pitchFamily="34" charset="0"/>
              <a:buChar char="•"/>
            </a:pPr>
            <a:r>
              <a:rPr lang="en-US" dirty="0" err="1" smtClean="0"/>
              <a:t>Hyampom</a:t>
            </a:r>
            <a:r>
              <a:rPr lang="en-US" dirty="0" smtClean="0"/>
              <a:t> Salmon Day  </a:t>
            </a:r>
          </a:p>
        </p:txBody>
      </p:sp>
      <p:pic>
        <p:nvPicPr>
          <p:cNvPr id="10" name="Picture 9"/>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43173" y="3718025"/>
            <a:ext cx="3984859" cy="2988644"/>
          </a:xfrm>
          <a:prstGeom prst="rect">
            <a:avLst/>
          </a:prstGeom>
        </p:spPr>
      </p:pic>
      <p:pic>
        <p:nvPicPr>
          <p:cNvPr id="7" name="Picture 6"/>
          <p:cNvPicPr>
            <a:picLocks noChangeAspect="1"/>
          </p:cNvPicPr>
          <p:nvPr/>
        </p:nvPicPr>
        <p:blipFill rotWithShape="1">
          <a:blip r:embed="rId3" cstate="screen">
            <a:extLst>
              <a:ext uri="{28A0092B-C50C-407E-A947-70E740481C1C}">
                <a14:useLocalDpi xmlns:a14="http://schemas.microsoft.com/office/drawing/2010/main"/>
              </a:ext>
            </a:extLst>
          </a:blip>
          <a:srcRect b="-974"/>
          <a:stretch/>
        </p:blipFill>
        <p:spPr>
          <a:xfrm>
            <a:off x="5298778" y="1388648"/>
            <a:ext cx="3649211" cy="4183267"/>
          </a:xfrm>
          <a:prstGeom prst="rect">
            <a:avLst/>
          </a:prstGeom>
        </p:spPr>
      </p:pic>
      <p:pic>
        <p:nvPicPr>
          <p:cNvPr id="9" name="Picture 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828032" y="4006877"/>
            <a:ext cx="4315968" cy="2846384"/>
          </a:xfrm>
          <a:prstGeom prst="rect">
            <a:avLst/>
          </a:prstGeom>
        </p:spPr>
      </p:pic>
    </p:spTree>
    <p:extLst>
      <p:ext uri="{BB962C8B-B14F-4D97-AF65-F5344CB8AC3E}">
        <p14:creationId xmlns:p14="http://schemas.microsoft.com/office/powerpoint/2010/main" val="28426451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4640" y="241675"/>
            <a:ext cx="8429971" cy="646331"/>
          </a:xfrm>
          <a:prstGeom prst="rect">
            <a:avLst/>
          </a:prstGeom>
          <a:noFill/>
        </p:spPr>
        <p:txBody>
          <a:bodyPr wrap="square" rtlCol="0">
            <a:spAutoFit/>
          </a:bodyPr>
          <a:lstStyle/>
          <a:p>
            <a:r>
              <a:rPr lang="en-US" sz="3600" dirty="0" smtClean="0"/>
              <a:t>Goal 3: Build Program Identity</a:t>
            </a:r>
            <a:endParaRPr lang="en-US" sz="3600" dirty="0"/>
          </a:p>
        </p:txBody>
      </p:sp>
      <p:sp>
        <p:nvSpPr>
          <p:cNvPr id="4" name="TextBox 3"/>
          <p:cNvSpPr txBox="1"/>
          <p:nvPr/>
        </p:nvSpPr>
        <p:spPr>
          <a:xfrm>
            <a:off x="403948" y="431294"/>
            <a:ext cx="5172891" cy="3139321"/>
          </a:xfrm>
          <a:prstGeom prst="rect">
            <a:avLst/>
          </a:prstGeom>
          <a:noFill/>
        </p:spPr>
        <p:txBody>
          <a:bodyPr wrap="square" rtlCol="0">
            <a:spAutoFit/>
          </a:bodyPr>
          <a:lstStyle/>
          <a:p>
            <a:endParaRPr lang="en-US" dirty="0" smtClean="0"/>
          </a:p>
          <a:p>
            <a:endParaRPr lang="en-US" dirty="0" smtClean="0"/>
          </a:p>
          <a:p>
            <a:r>
              <a:rPr lang="en-US" dirty="0" smtClean="0"/>
              <a:t> </a:t>
            </a:r>
          </a:p>
          <a:p>
            <a:pPr marL="285750" indent="-285750">
              <a:buFont typeface="Arial" panose="020B0604020202020204" pitchFamily="34" charset="0"/>
              <a:buChar char="•"/>
            </a:pPr>
            <a:r>
              <a:rPr lang="en-US" dirty="0" smtClean="0"/>
              <a:t>Emphasize Collaborative Nature of Program</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Mailings for public meetings and restoration flow notifications</a:t>
            </a:r>
          </a:p>
          <a:p>
            <a:pPr marL="285750" indent="-285750">
              <a:buFont typeface="Arial" panose="020B0604020202020204" pitchFamily="34" charset="0"/>
              <a:buChar char="•"/>
            </a:pPr>
            <a:endParaRPr lang="en-US" dirty="0" smtClean="0"/>
          </a:p>
          <a:p>
            <a:pPr marL="285750" indent="-285750">
              <a:buFont typeface="Arial" panose="020B0604020202020204" pitchFamily="34" charset="0"/>
              <a:buChar char="•"/>
            </a:pPr>
            <a:r>
              <a:rPr lang="en-US" dirty="0" smtClean="0"/>
              <a:t>Art and photography contests </a:t>
            </a:r>
          </a:p>
          <a:p>
            <a:pPr marL="285750" indent="-285750">
              <a:buFont typeface="Arial" panose="020B0604020202020204" pitchFamily="34" charset="0"/>
              <a:buChar char="•"/>
            </a:pPr>
            <a:endParaRPr lang="en-US" dirty="0"/>
          </a:p>
          <a:p>
            <a:pPr marL="285750" indent="-285750">
              <a:buFont typeface="Arial" panose="020B0604020202020204" pitchFamily="34" charset="0"/>
              <a:buChar char="•"/>
            </a:pPr>
            <a:r>
              <a:rPr lang="en-US" dirty="0" smtClean="0"/>
              <a:t>Use existing and new multimedia  </a:t>
            </a:r>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619009" y="3570615"/>
            <a:ext cx="5524991" cy="3140979"/>
          </a:xfrm>
          <a:prstGeom prst="rect">
            <a:avLst/>
          </a:prstGeom>
        </p:spPr>
      </p:pic>
      <p:pic>
        <p:nvPicPr>
          <p:cNvPr id="6" name="Picture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01753" y="4045833"/>
            <a:ext cx="3964166" cy="2554526"/>
          </a:xfrm>
          <a:prstGeom prst="rect">
            <a:avLst/>
          </a:prstGeom>
        </p:spPr>
      </p:pic>
      <p:pic>
        <p:nvPicPr>
          <p:cNvPr id="7" name="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12883" y="1234066"/>
            <a:ext cx="3165684" cy="1990488"/>
          </a:xfrm>
          <a:prstGeom prst="rect">
            <a:avLst/>
          </a:prstGeom>
        </p:spPr>
      </p:pic>
    </p:spTree>
    <p:extLst>
      <p:ext uri="{BB962C8B-B14F-4D97-AF65-F5344CB8AC3E}">
        <p14:creationId xmlns:p14="http://schemas.microsoft.com/office/powerpoint/2010/main" val="22322200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1" y="166685"/>
            <a:ext cx="7824650" cy="646331"/>
          </a:xfrm>
          <a:prstGeom prst="rect">
            <a:avLst/>
          </a:prstGeom>
          <a:noFill/>
        </p:spPr>
        <p:txBody>
          <a:bodyPr wrap="square" rtlCol="0">
            <a:spAutoFit/>
          </a:bodyPr>
          <a:lstStyle/>
          <a:p>
            <a:r>
              <a:rPr lang="en-US" sz="3600" dirty="0" smtClean="0"/>
              <a:t>Private Landowner Interactions  </a:t>
            </a:r>
            <a:endParaRPr lang="en-US" sz="3600" dirty="0"/>
          </a:p>
        </p:txBody>
      </p:sp>
      <p:pic>
        <p:nvPicPr>
          <p:cNvPr id="3" name="Picture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4960" y="3403532"/>
            <a:ext cx="4387379" cy="3290534"/>
          </a:xfrm>
          <a:prstGeom prst="rect">
            <a:avLst/>
          </a:prstGeom>
        </p:spPr>
      </p:pic>
      <p:sp>
        <p:nvSpPr>
          <p:cNvPr id="4" name="Rectangle 3"/>
          <p:cNvSpPr/>
          <p:nvPr/>
        </p:nvSpPr>
        <p:spPr>
          <a:xfrm>
            <a:off x="482563" y="772344"/>
            <a:ext cx="4572000" cy="2308324"/>
          </a:xfrm>
          <a:prstGeom prst="rect">
            <a:avLst/>
          </a:prstGeom>
        </p:spPr>
        <p:txBody>
          <a:bodyPr>
            <a:spAutoFit/>
          </a:bodyPr>
          <a:lstStyle/>
          <a:p>
            <a:r>
              <a:rPr lang="en-US" dirty="0"/>
              <a:t>Technical Assistance to </a:t>
            </a:r>
            <a:r>
              <a:rPr lang="en-US" dirty="0" smtClean="0"/>
              <a:t>private river-front property owners</a:t>
            </a:r>
          </a:p>
          <a:p>
            <a:endParaRPr lang="en-US" dirty="0" smtClean="0"/>
          </a:p>
          <a:p>
            <a:r>
              <a:rPr lang="en-US" dirty="0" smtClean="0"/>
              <a:t>Agreements with private landowners within channel rehab project areas </a:t>
            </a:r>
          </a:p>
          <a:p>
            <a:endParaRPr lang="en-US" dirty="0" smtClean="0"/>
          </a:p>
          <a:p>
            <a:r>
              <a:rPr lang="en-US" dirty="0" smtClean="0"/>
              <a:t>Agreements with river-front private property owners for access to continue monitoring </a:t>
            </a:r>
            <a:endParaRPr lang="en-US" dirty="0"/>
          </a:p>
        </p:txBody>
      </p:sp>
      <p:sp>
        <p:nvSpPr>
          <p:cNvPr id="6" name="TextBox 5"/>
          <p:cNvSpPr txBox="1"/>
          <p:nvPr/>
        </p:nvSpPr>
        <p:spPr>
          <a:xfrm>
            <a:off x="184960" y="3916168"/>
            <a:ext cx="2062480" cy="369332"/>
          </a:xfrm>
          <a:prstGeom prst="rect">
            <a:avLst/>
          </a:prstGeom>
          <a:noFill/>
        </p:spPr>
        <p:txBody>
          <a:bodyPr wrap="square" rtlCol="0">
            <a:spAutoFit/>
          </a:bodyPr>
          <a:lstStyle/>
          <a:p>
            <a:r>
              <a:rPr lang="en-US" dirty="0" smtClean="0">
                <a:solidFill>
                  <a:schemeClr val="bg1"/>
                </a:solidFill>
              </a:rPr>
              <a:t>Bank Erosion </a:t>
            </a:r>
            <a:endParaRPr lang="en-US" dirty="0">
              <a:solidFill>
                <a:schemeClr val="bg1"/>
              </a:solidFill>
            </a:endParaRPr>
          </a:p>
        </p:txBody>
      </p:sp>
      <p:pic>
        <p:nvPicPr>
          <p:cNvPr id="7" name="Content Placeholder 3" descr="2011-05-04_13-36-16.jpg"/>
          <p:cNvPicPr>
            <a:picLocks noChangeAspect="1"/>
          </p:cNvPicPr>
          <p:nvPr/>
        </p:nvPicPr>
        <p:blipFill>
          <a:blip r:embed="rId3" cstate="screen"/>
          <a:srcRect/>
          <a:stretch>
            <a:fillRect/>
          </a:stretch>
        </p:blipFill>
        <p:spPr bwMode="auto">
          <a:xfrm>
            <a:off x="4495800" y="4204866"/>
            <a:ext cx="4648200" cy="2438400"/>
          </a:xfrm>
          <a:prstGeom prst="rect">
            <a:avLst/>
          </a:prstGeom>
          <a:noFill/>
          <a:ln w="9525">
            <a:noFill/>
            <a:miter lim="800000"/>
            <a:headEnd/>
            <a:tailEnd/>
          </a:ln>
        </p:spPr>
      </p:pic>
      <p:sp>
        <p:nvSpPr>
          <p:cNvPr id="8" name="TextBox 7"/>
          <p:cNvSpPr txBox="1"/>
          <p:nvPr/>
        </p:nvSpPr>
        <p:spPr>
          <a:xfrm>
            <a:off x="4495800" y="4501363"/>
            <a:ext cx="2062480" cy="369332"/>
          </a:xfrm>
          <a:prstGeom prst="rect">
            <a:avLst/>
          </a:prstGeom>
          <a:noFill/>
        </p:spPr>
        <p:txBody>
          <a:bodyPr wrap="square" rtlCol="0">
            <a:spAutoFit/>
          </a:bodyPr>
          <a:lstStyle/>
          <a:p>
            <a:r>
              <a:rPr lang="en-US" dirty="0" smtClean="0">
                <a:solidFill>
                  <a:schemeClr val="bg1"/>
                </a:solidFill>
              </a:rPr>
              <a:t>Domestic Wells  </a:t>
            </a:r>
            <a:endParaRPr lang="en-US" dirty="0">
              <a:solidFill>
                <a:schemeClr val="bg1"/>
              </a:solidFill>
            </a:endParaRPr>
          </a:p>
        </p:txBody>
      </p:sp>
      <p:pic>
        <p:nvPicPr>
          <p:cNvPr id="9" name="Picture 8"/>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24314" y="743377"/>
            <a:ext cx="3771872" cy="3657277"/>
          </a:xfrm>
          <a:prstGeom prst="rect">
            <a:avLst/>
          </a:prstGeom>
          <a:solidFill>
            <a:schemeClr val="bg2">
              <a:lumMod val="20000"/>
              <a:lumOff val="80000"/>
            </a:schemeClr>
          </a:solidFill>
        </p:spPr>
      </p:pic>
      <p:sp>
        <p:nvSpPr>
          <p:cNvPr id="10" name="TextBox 9"/>
          <p:cNvSpPr txBox="1"/>
          <p:nvPr/>
        </p:nvSpPr>
        <p:spPr>
          <a:xfrm>
            <a:off x="5084812" y="815604"/>
            <a:ext cx="2357122" cy="369332"/>
          </a:xfrm>
          <a:prstGeom prst="rect">
            <a:avLst/>
          </a:prstGeom>
          <a:noFill/>
        </p:spPr>
        <p:txBody>
          <a:bodyPr wrap="square" rtlCol="0">
            <a:spAutoFit/>
          </a:bodyPr>
          <a:lstStyle/>
          <a:p>
            <a:r>
              <a:rPr lang="en-US" dirty="0" smtClean="0">
                <a:solidFill>
                  <a:schemeClr val="bg1"/>
                </a:solidFill>
              </a:rPr>
              <a:t>Construction Impacts   </a:t>
            </a:r>
            <a:endParaRPr lang="en-US" dirty="0">
              <a:solidFill>
                <a:schemeClr val="bg1"/>
              </a:solidFill>
            </a:endParaRPr>
          </a:p>
        </p:txBody>
      </p:sp>
    </p:spTree>
    <p:extLst>
      <p:ext uri="{BB962C8B-B14F-4D97-AF65-F5344CB8AC3E}">
        <p14:creationId xmlns:p14="http://schemas.microsoft.com/office/powerpoint/2010/main" val="27706735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25893" y="3619099"/>
            <a:ext cx="4618107" cy="3067250"/>
          </a:xfrm>
          <a:prstGeom prst="rect">
            <a:avLst/>
          </a:prstGeom>
          <a:noFill/>
          <a:ln>
            <a:noFill/>
          </a:ln>
        </p:spPr>
      </p:pic>
      <p:pic>
        <p:nvPicPr>
          <p:cNvPr id="3" name="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45431" y="1418464"/>
            <a:ext cx="2296887" cy="2296887"/>
          </a:xfrm>
          <a:prstGeom prst="rect">
            <a:avLst/>
          </a:prstGeom>
        </p:spPr>
      </p:pic>
      <p:pic>
        <p:nvPicPr>
          <p:cNvPr id="4" name="Picture 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8382" y="813016"/>
            <a:ext cx="5958038" cy="3351396"/>
          </a:xfrm>
          <a:prstGeom prst="rect">
            <a:avLst/>
          </a:prstGeom>
        </p:spPr>
      </p:pic>
      <p:pic>
        <p:nvPicPr>
          <p:cNvPr id="5" name="Picture 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0888" y="3619099"/>
            <a:ext cx="4089667" cy="3067250"/>
          </a:xfrm>
          <a:prstGeom prst="rect">
            <a:avLst/>
          </a:prstGeom>
        </p:spPr>
      </p:pic>
      <p:sp>
        <p:nvSpPr>
          <p:cNvPr id="6" name="TextBox 5"/>
          <p:cNvSpPr txBox="1"/>
          <p:nvPr/>
        </p:nvSpPr>
        <p:spPr>
          <a:xfrm>
            <a:off x="139822" y="146244"/>
            <a:ext cx="7824650" cy="646331"/>
          </a:xfrm>
          <a:prstGeom prst="rect">
            <a:avLst/>
          </a:prstGeom>
          <a:noFill/>
        </p:spPr>
        <p:txBody>
          <a:bodyPr wrap="square" rtlCol="0">
            <a:spAutoFit/>
          </a:bodyPr>
          <a:lstStyle/>
          <a:p>
            <a:r>
              <a:rPr lang="en-US" sz="3600" dirty="0" smtClean="0"/>
              <a:t>Persistent Issues  </a:t>
            </a:r>
            <a:endParaRPr lang="en-US" sz="3600" dirty="0"/>
          </a:p>
        </p:txBody>
      </p:sp>
    </p:spTree>
    <p:extLst>
      <p:ext uri="{BB962C8B-B14F-4D97-AF65-F5344CB8AC3E}">
        <p14:creationId xmlns:p14="http://schemas.microsoft.com/office/powerpoint/2010/main" val="23175002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35813" y="773428"/>
            <a:ext cx="8725307" cy="5824606"/>
          </a:xfrm>
          <a:prstGeom prst="rect">
            <a:avLst/>
          </a:prstGeom>
        </p:spPr>
      </p:pic>
      <p:sp>
        <p:nvSpPr>
          <p:cNvPr id="3" name="TextBox 2"/>
          <p:cNvSpPr txBox="1"/>
          <p:nvPr/>
        </p:nvSpPr>
        <p:spPr>
          <a:xfrm>
            <a:off x="121921" y="166685"/>
            <a:ext cx="7824650" cy="646331"/>
          </a:xfrm>
          <a:prstGeom prst="rect">
            <a:avLst/>
          </a:prstGeom>
          <a:noFill/>
        </p:spPr>
        <p:txBody>
          <a:bodyPr wrap="square" rtlCol="0">
            <a:spAutoFit/>
          </a:bodyPr>
          <a:lstStyle/>
          <a:p>
            <a:r>
              <a:rPr lang="en-US" sz="3600" dirty="0" smtClean="0"/>
              <a:t>Design Team Meetings w/Fishing Guides </a:t>
            </a:r>
            <a:endParaRPr lang="en-US" sz="3600" dirty="0"/>
          </a:p>
        </p:txBody>
      </p:sp>
    </p:spTree>
    <p:extLst>
      <p:ext uri="{BB962C8B-B14F-4D97-AF65-F5344CB8AC3E}">
        <p14:creationId xmlns:p14="http://schemas.microsoft.com/office/powerpoint/2010/main" val="20840478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Mike Dixon, Ph.D.</a:t>
            </a:r>
          </a:p>
        </p:txBody>
      </p:sp>
      <p:sp>
        <p:nvSpPr>
          <p:cNvPr id="3" name="Subtitle 2"/>
          <p:cNvSpPr>
            <a:spLocks noGrp="1"/>
          </p:cNvSpPr>
          <p:nvPr>
            <p:ph type="subTitle" idx="1"/>
          </p:nvPr>
        </p:nvSpPr>
        <p:spPr/>
        <p:txBody>
          <a:bodyPr/>
          <a:lstStyle/>
          <a:p>
            <a:r>
              <a:rPr lang="en-US" dirty="0"/>
              <a:t>Restoration Construction Branch Chief</a:t>
            </a:r>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 y="0"/>
            <a:ext cx="9144000" cy="6858000"/>
          </a:xfrm>
          <a:prstGeom prst="rect">
            <a:avLst/>
          </a:prstGeom>
        </p:spPr>
      </p:pic>
      <p:sp>
        <p:nvSpPr>
          <p:cNvPr id="5" name="TextBox 4"/>
          <p:cNvSpPr txBox="1"/>
          <p:nvPr/>
        </p:nvSpPr>
        <p:spPr>
          <a:xfrm>
            <a:off x="1320450" y="5908554"/>
            <a:ext cx="6775766" cy="830997"/>
          </a:xfrm>
          <a:prstGeom prst="rect">
            <a:avLst/>
          </a:prstGeom>
          <a:noFill/>
        </p:spPr>
        <p:txBody>
          <a:bodyPr wrap="none" rtlCol="0">
            <a:spAutoFit/>
          </a:bodyPr>
          <a:lstStyle/>
          <a:p>
            <a:pPr algn="ctr"/>
            <a:r>
              <a:rPr lang="en-US" sz="4800" dirty="0">
                <a:solidFill>
                  <a:schemeClr val="bg1"/>
                </a:solidFill>
                <a:effectLst>
                  <a:outerShdw blurRad="38100" dist="38100" dir="2700000" algn="tl">
                    <a:srgbClr val="000000">
                      <a:alpha val="43137"/>
                    </a:srgbClr>
                  </a:outerShdw>
                </a:effectLst>
              </a:rPr>
              <a:t>Come join us for </a:t>
            </a:r>
            <a:r>
              <a:rPr lang="en-US" sz="4800" dirty="0" smtClean="0">
                <a:solidFill>
                  <a:schemeClr val="bg1"/>
                </a:solidFill>
                <a:effectLst>
                  <a:outerShdw blurRad="38100" dist="38100" dir="2700000" algn="tl">
                    <a:srgbClr val="000000">
                      <a:alpha val="43137"/>
                    </a:srgbClr>
                  </a:outerShdw>
                </a:effectLst>
              </a:rPr>
              <a:t>an event!</a:t>
            </a:r>
            <a:endParaRPr lang="en-US" sz="4800" dirty="0">
              <a:solidFill>
                <a:schemeClr val="bg1"/>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400158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842725" y="2490021"/>
            <a:ext cx="6858000" cy="1168658"/>
          </a:xfrm>
        </p:spPr>
        <p:txBody>
          <a:bodyPr>
            <a:noAutofit/>
          </a:bodyPr>
          <a:lstStyle/>
          <a:p>
            <a:pPr algn="l"/>
            <a:r>
              <a:rPr lang="en-US" sz="4400" dirty="0" smtClean="0">
                <a:solidFill>
                  <a:schemeClr val="accent4">
                    <a:lumMod val="10000"/>
                  </a:schemeClr>
                </a:solidFill>
              </a:rPr>
              <a:t>Community Engagement:  Overview </a:t>
            </a:r>
            <a:endParaRPr lang="en-US" sz="4400" b="1" dirty="0">
              <a:solidFill>
                <a:schemeClr val="accent4">
                  <a:lumMod val="10000"/>
                </a:schemeClr>
              </a:solidFill>
            </a:endParaRPr>
          </a:p>
        </p:txBody>
      </p:sp>
      <p:sp>
        <p:nvSpPr>
          <p:cNvPr id="3" name="Subtitle 2"/>
          <p:cNvSpPr>
            <a:spLocks noGrp="1"/>
          </p:cNvSpPr>
          <p:nvPr>
            <p:ph type="subTitle" idx="1"/>
          </p:nvPr>
        </p:nvSpPr>
        <p:spPr>
          <a:xfrm>
            <a:off x="237309" y="5421224"/>
            <a:ext cx="6858000" cy="1241822"/>
          </a:xfrm>
          <a:solidFill>
            <a:schemeClr val="bg1"/>
          </a:solidFill>
        </p:spPr>
        <p:txBody>
          <a:bodyPr>
            <a:normAutofit fontScale="92500" lnSpcReduction="20000"/>
          </a:bodyPr>
          <a:lstStyle/>
          <a:p>
            <a:pPr algn="l"/>
            <a:r>
              <a:rPr lang="en-US" sz="2100" dirty="0" smtClean="0">
                <a:solidFill>
                  <a:schemeClr val="accent4">
                    <a:lumMod val="10000"/>
                  </a:schemeClr>
                </a:solidFill>
              </a:rPr>
              <a:t>Kevin Held</a:t>
            </a:r>
          </a:p>
          <a:p>
            <a:pPr algn="l"/>
            <a:r>
              <a:rPr lang="en-US" sz="2100" dirty="0" smtClean="0">
                <a:solidFill>
                  <a:schemeClr val="accent4">
                    <a:lumMod val="10000"/>
                  </a:schemeClr>
                </a:solidFill>
              </a:rPr>
              <a:t>Mike Dixon, PhD </a:t>
            </a:r>
            <a:endParaRPr lang="en-US" sz="2100" dirty="0">
              <a:solidFill>
                <a:schemeClr val="accent4">
                  <a:lumMod val="10000"/>
                </a:schemeClr>
              </a:solidFill>
            </a:endParaRPr>
          </a:p>
          <a:p>
            <a:pPr algn="l"/>
            <a:r>
              <a:rPr lang="en-US" sz="2100" dirty="0" smtClean="0">
                <a:solidFill>
                  <a:schemeClr val="accent4">
                    <a:lumMod val="10000"/>
                  </a:schemeClr>
                </a:solidFill>
              </a:rPr>
              <a:t>September 5, 2018</a:t>
            </a:r>
          </a:p>
          <a:p>
            <a:pPr algn="l"/>
            <a:r>
              <a:rPr lang="en-US" sz="2100" dirty="0" smtClean="0">
                <a:solidFill>
                  <a:schemeClr val="accent4">
                    <a:lumMod val="10000"/>
                  </a:schemeClr>
                </a:solidFill>
              </a:rPr>
              <a:t>TMC – </a:t>
            </a:r>
            <a:r>
              <a:rPr lang="en-US" sz="2100" dirty="0" err="1" smtClean="0">
                <a:solidFill>
                  <a:schemeClr val="accent4">
                    <a:lumMod val="10000"/>
                  </a:schemeClr>
                </a:solidFill>
              </a:rPr>
              <a:t>Weitchpec</a:t>
            </a:r>
            <a:r>
              <a:rPr lang="en-US" sz="2100" dirty="0" smtClean="0">
                <a:solidFill>
                  <a:schemeClr val="accent4">
                    <a:lumMod val="10000"/>
                  </a:schemeClr>
                </a:solidFill>
              </a:rPr>
              <a:t>, CA  </a:t>
            </a:r>
            <a:endParaRPr lang="en-US" sz="2100" dirty="0">
              <a:solidFill>
                <a:schemeClr val="accent4">
                  <a:lumMod val="10000"/>
                </a:schemeClr>
              </a:solidFill>
            </a:endParaRPr>
          </a:p>
        </p:txBody>
      </p:sp>
      <p:pic>
        <p:nvPicPr>
          <p:cNvPr id="5" name="Picture 4" descr="Revised Basic Seal - RGB"/>
          <p:cNvPicPr>
            <a:picLocks noChangeAspect="1"/>
          </p:cNvPicPr>
          <p:nvPr/>
        </p:nvPicPr>
        <p:blipFill>
          <a:blip r:embed="rId2" cstate="print"/>
          <a:srcRect/>
          <a:stretch>
            <a:fillRect/>
          </a:stretch>
        </p:blipFill>
        <p:spPr bwMode="auto">
          <a:xfrm>
            <a:off x="131291" y="919676"/>
            <a:ext cx="1711434" cy="1772555"/>
          </a:xfrm>
          <a:prstGeom prst="rect">
            <a:avLst/>
          </a:prstGeom>
          <a:noFill/>
          <a:ln w="9525">
            <a:noFill/>
            <a:miter lim="800000"/>
            <a:headEnd/>
            <a:tailEnd/>
          </a:ln>
        </p:spPr>
      </p:pic>
      <p:pic>
        <p:nvPicPr>
          <p:cNvPr id="6" name="Picture 5" descr="Water Line - RGB"/>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746936" y="2117639"/>
            <a:ext cx="8295446" cy="92676"/>
          </a:xfrm>
          <a:prstGeom prst="rect">
            <a:avLst/>
          </a:prstGeom>
          <a:noFill/>
          <a:ln w="9525">
            <a:noFill/>
            <a:miter lim="800000"/>
            <a:headEnd/>
            <a:tailEnd/>
          </a:ln>
        </p:spPr>
      </p:pic>
    </p:spTree>
    <p:extLst>
      <p:ext uri="{BB962C8B-B14F-4D97-AF65-F5344CB8AC3E}">
        <p14:creationId xmlns:p14="http://schemas.microsoft.com/office/powerpoint/2010/main" val="369520934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50" y="39687"/>
            <a:ext cx="8778240" cy="1325563"/>
          </a:xfrm>
        </p:spPr>
        <p:txBody>
          <a:bodyPr/>
          <a:lstStyle/>
          <a:p>
            <a:r>
              <a:rPr lang="en-US" sz="3600" b="0" dirty="0" smtClean="0">
                <a:latin typeface="+mn-lt"/>
              </a:rPr>
              <a:t>Community Outreach Overview</a:t>
            </a:r>
            <a:endParaRPr lang="en-US" sz="3600" b="0" dirty="0">
              <a:latin typeface="+mn-lt"/>
            </a:endParaRPr>
          </a:p>
        </p:txBody>
      </p:sp>
      <p:sp>
        <p:nvSpPr>
          <p:cNvPr id="3" name="Content Placeholder 2"/>
          <p:cNvSpPr>
            <a:spLocks noGrp="1"/>
          </p:cNvSpPr>
          <p:nvPr>
            <p:ph idx="1"/>
          </p:nvPr>
        </p:nvSpPr>
        <p:spPr>
          <a:xfrm>
            <a:off x="646938" y="1365250"/>
            <a:ext cx="8778240" cy="4351338"/>
          </a:xfrm>
        </p:spPr>
        <p:txBody>
          <a:bodyPr/>
          <a:lstStyle/>
          <a:p>
            <a:pPr marL="0" indent="0">
              <a:buNone/>
            </a:pPr>
            <a:r>
              <a:rPr lang="en-US" b="0" dirty="0" smtClean="0">
                <a:latin typeface="+mn-lt"/>
              </a:rPr>
              <a:t>Previous Outreach </a:t>
            </a:r>
            <a:br>
              <a:rPr lang="en-US" b="0" dirty="0" smtClean="0">
                <a:latin typeface="+mn-lt"/>
              </a:rPr>
            </a:br>
            <a:endParaRPr lang="en-US" b="0" dirty="0" smtClean="0">
              <a:latin typeface="+mn-lt"/>
            </a:endParaRPr>
          </a:p>
          <a:p>
            <a:pPr marL="0" indent="0">
              <a:buNone/>
            </a:pPr>
            <a:r>
              <a:rPr lang="en-US" b="0" dirty="0" smtClean="0">
                <a:latin typeface="+mn-lt"/>
              </a:rPr>
              <a:t>Community Outreach Goals</a:t>
            </a:r>
            <a:br>
              <a:rPr lang="en-US" b="0" dirty="0" smtClean="0">
                <a:latin typeface="+mn-lt"/>
              </a:rPr>
            </a:br>
            <a:endParaRPr lang="en-US" b="0" dirty="0" smtClean="0">
              <a:latin typeface="+mn-lt"/>
            </a:endParaRPr>
          </a:p>
          <a:p>
            <a:pPr lvl="1"/>
            <a:r>
              <a:rPr lang="en-US" b="0" dirty="0">
                <a:latin typeface="+mn-lt"/>
              </a:rPr>
              <a:t>Goal 1: Build Community Support and Trust  </a:t>
            </a:r>
            <a:endParaRPr lang="en-US" b="0" dirty="0" smtClean="0">
              <a:latin typeface="+mn-lt"/>
            </a:endParaRPr>
          </a:p>
          <a:p>
            <a:pPr lvl="1"/>
            <a:r>
              <a:rPr lang="en-US" b="0" dirty="0">
                <a:latin typeface="+mn-lt"/>
              </a:rPr>
              <a:t>Goal 2: Build Community Awareness of the Benefits of Restoration </a:t>
            </a:r>
          </a:p>
          <a:p>
            <a:pPr lvl="1"/>
            <a:r>
              <a:rPr lang="en-US" b="0" dirty="0" smtClean="0">
                <a:latin typeface="+mn-lt"/>
              </a:rPr>
              <a:t>Goal </a:t>
            </a:r>
            <a:r>
              <a:rPr lang="en-US" b="0" dirty="0">
                <a:latin typeface="+mn-lt"/>
              </a:rPr>
              <a:t>3: Build Program Identity </a:t>
            </a:r>
            <a:endParaRPr lang="en-US" b="0" dirty="0" smtClean="0">
              <a:latin typeface="+mn-lt"/>
            </a:endParaRPr>
          </a:p>
          <a:p>
            <a:pPr marL="342900" lvl="1" indent="0">
              <a:buNone/>
            </a:pPr>
            <a:endParaRPr lang="en-US" b="0" dirty="0">
              <a:latin typeface="+mn-lt"/>
            </a:endParaRPr>
          </a:p>
          <a:p>
            <a:pPr marL="0" indent="0">
              <a:buNone/>
            </a:pPr>
            <a:r>
              <a:rPr lang="en-US" b="0" dirty="0" smtClean="0">
                <a:latin typeface="+mn-lt"/>
              </a:rPr>
              <a:t>Efforts Towards Community Outreach Goals </a:t>
            </a:r>
            <a:br>
              <a:rPr lang="en-US" b="0" dirty="0" smtClean="0">
                <a:latin typeface="+mn-lt"/>
              </a:rPr>
            </a:br>
            <a:endParaRPr lang="en-US" b="0" dirty="0">
              <a:latin typeface="+mn-lt"/>
            </a:endParaRPr>
          </a:p>
          <a:p>
            <a:pPr marL="0" indent="0">
              <a:buNone/>
            </a:pPr>
            <a:r>
              <a:rPr lang="en-US" b="0" dirty="0" smtClean="0">
                <a:latin typeface="+mn-lt"/>
              </a:rPr>
              <a:t>Persistent Issues </a:t>
            </a:r>
          </a:p>
          <a:p>
            <a:pPr marL="342900" lvl="1" indent="0">
              <a:buNone/>
            </a:pPr>
            <a:endParaRPr lang="en-US" dirty="0"/>
          </a:p>
          <a:p>
            <a:pPr lvl="1"/>
            <a:endParaRPr lang="en-US" dirty="0" smtClean="0"/>
          </a:p>
          <a:p>
            <a:pPr lvl="1"/>
            <a:endParaRPr lang="en-US" dirty="0"/>
          </a:p>
        </p:txBody>
      </p:sp>
    </p:spTree>
    <p:extLst>
      <p:ext uri="{BB962C8B-B14F-4D97-AF65-F5344CB8AC3E}">
        <p14:creationId xmlns:p14="http://schemas.microsoft.com/office/powerpoint/2010/main" val="11326884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descr="Basic Chevron Process" title="SmartArt"/>
          <p:cNvGraphicFramePr>
            <a:graphicFrameLocks noGrp="1"/>
          </p:cNvGraphicFramePr>
          <p:nvPr>
            <p:ph idx="1"/>
            <p:extLst>
              <p:ext uri="{D42A27DB-BD31-4B8C-83A1-F6EECF244321}">
                <p14:modId xmlns:p14="http://schemas.microsoft.com/office/powerpoint/2010/main" val="2334139937"/>
              </p:ext>
            </p:extLst>
          </p:nvPr>
        </p:nvGraphicFramePr>
        <p:xfrm>
          <a:off x="108922" y="937721"/>
          <a:ext cx="9035078" cy="581969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TextBox 6"/>
          <p:cNvSpPr txBox="1"/>
          <p:nvPr/>
        </p:nvSpPr>
        <p:spPr>
          <a:xfrm>
            <a:off x="0" y="26214"/>
            <a:ext cx="7824650" cy="646331"/>
          </a:xfrm>
          <a:prstGeom prst="rect">
            <a:avLst/>
          </a:prstGeom>
          <a:noFill/>
        </p:spPr>
        <p:txBody>
          <a:bodyPr wrap="square" rtlCol="0">
            <a:spAutoFit/>
          </a:bodyPr>
          <a:lstStyle/>
          <a:p>
            <a:r>
              <a:rPr lang="en-US" sz="3600" dirty="0" smtClean="0"/>
              <a:t>Previous Community Outreach </a:t>
            </a:r>
            <a:endParaRPr lang="en-US" sz="3600" dirty="0"/>
          </a:p>
        </p:txBody>
      </p:sp>
    </p:spTree>
    <p:extLst>
      <p:ext uri="{BB962C8B-B14F-4D97-AF65-F5344CB8AC3E}">
        <p14:creationId xmlns:p14="http://schemas.microsoft.com/office/powerpoint/2010/main" val="11858283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5748" y="122802"/>
            <a:ext cx="9089136" cy="1200329"/>
          </a:xfrm>
          <a:prstGeom prst="rect">
            <a:avLst/>
          </a:prstGeom>
          <a:noFill/>
        </p:spPr>
        <p:txBody>
          <a:bodyPr wrap="square" rtlCol="0">
            <a:spAutoFit/>
          </a:bodyPr>
          <a:lstStyle/>
          <a:p>
            <a:r>
              <a:rPr lang="en-US" sz="3600" dirty="0" smtClean="0"/>
              <a:t>Cooperative Outreach Agreement – Trinity County RCD </a:t>
            </a:r>
            <a:endParaRPr lang="en-US" sz="3600" dirty="0"/>
          </a:p>
        </p:txBody>
      </p:sp>
      <p:sp>
        <p:nvSpPr>
          <p:cNvPr id="3" name="TextBox 2"/>
          <p:cNvSpPr txBox="1"/>
          <p:nvPr/>
        </p:nvSpPr>
        <p:spPr>
          <a:xfrm>
            <a:off x="6733610" y="1740889"/>
            <a:ext cx="2410390" cy="646331"/>
          </a:xfrm>
          <a:prstGeom prst="rect">
            <a:avLst/>
          </a:prstGeom>
          <a:noFill/>
        </p:spPr>
        <p:txBody>
          <a:bodyPr wrap="square" rtlCol="0">
            <a:spAutoFit/>
          </a:bodyPr>
          <a:lstStyle/>
          <a:p>
            <a:r>
              <a:rPr lang="en-US" dirty="0" smtClean="0"/>
              <a:t>Goal 3: Build Program Identity </a:t>
            </a:r>
            <a:endParaRPr lang="en-US" dirty="0"/>
          </a:p>
        </p:txBody>
      </p:sp>
      <p:sp>
        <p:nvSpPr>
          <p:cNvPr id="4" name="TextBox 3"/>
          <p:cNvSpPr txBox="1"/>
          <p:nvPr/>
        </p:nvSpPr>
        <p:spPr>
          <a:xfrm>
            <a:off x="175081" y="6172687"/>
            <a:ext cx="5172891" cy="646331"/>
          </a:xfrm>
          <a:prstGeom prst="rect">
            <a:avLst/>
          </a:prstGeom>
          <a:noFill/>
        </p:spPr>
        <p:txBody>
          <a:bodyPr wrap="square" rtlCol="0">
            <a:spAutoFit/>
          </a:bodyPr>
          <a:lstStyle/>
          <a:p>
            <a:r>
              <a:rPr lang="en-US" dirty="0" smtClean="0"/>
              <a:t>Goal 2: Build Community Awareness of the Benefits of Restoration </a:t>
            </a:r>
            <a:endParaRPr lang="en-US" dirty="0"/>
          </a:p>
        </p:txBody>
      </p:sp>
      <p:sp>
        <p:nvSpPr>
          <p:cNvPr id="5" name="TextBox 4"/>
          <p:cNvSpPr txBox="1"/>
          <p:nvPr/>
        </p:nvSpPr>
        <p:spPr>
          <a:xfrm>
            <a:off x="175081" y="3939390"/>
            <a:ext cx="6533166" cy="369332"/>
          </a:xfrm>
          <a:prstGeom prst="rect">
            <a:avLst/>
          </a:prstGeom>
          <a:noFill/>
        </p:spPr>
        <p:txBody>
          <a:bodyPr wrap="square" rtlCol="0">
            <a:spAutoFit/>
          </a:bodyPr>
          <a:lstStyle/>
          <a:p>
            <a:r>
              <a:rPr lang="en-US" dirty="0" smtClean="0"/>
              <a:t>Goal 1: Build Community Support and Trust   </a:t>
            </a:r>
            <a:endParaRPr lang="en-US" dirty="0"/>
          </a:p>
        </p:txBody>
      </p:sp>
      <p:sp>
        <p:nvSpPr>
          <p:cNvPr id="11" name="TextBox 10"/>
          <p:cNvSpPr txBox="1"/>
          <p:nvPr/>
        </p:nvSpPr>
        <p:spPr>
          <a:xfrm>
            <a:off x="4438728" y="4362834"/>
            <a:ext cx="3591852" cy="1938992"/>
          </a:xfrm>
          <a:prstGeom prst="rect">
            <a:avLst/>
          </a:prstGeom>
          <a:noFill/>
        </p:spPr>
        <p:txBody>
          <a:bodyPr wrap="square" rtlCol="0">
            <a:spAutoFit/>
          </a:bodyPr>
          <a:lstStyle/>
          <a:p>
            <a:pPr algn="ctr"/>
            <a:r>
              <a:rPr lang="en-US" sz="2000" i="1" dirty="0" smtClean="0">
                <a:solidFill>
                  <a:srgbClr val="002060"/>
                </a:solidFill>
              </a:rPr>
              <a:t>A cooperative agreement with </a:t>
            </a:r>
            <a:r>
              <a:rPr lang="en-US" sz="2000" b="1" i="1" dirty="0" smtClean="0">
                <a:solidFill>
                  <a:srgbClr val="002060"/>
                </a:solidFill>
              </a:rPr>
              <a:t>Trinity County Resource Conservation District </a:t>
            </a:r>
            <a:r>
              <a:rPr lang="en-US" sz="2000" i="1" dirty="0" smtClean="0">
                <a:solidFill>
                  <a:srgbClr val="002060"/>
                </a:solidFill>
              </a:rPr>
              <a:t>to expand public knowledge and improve the likelihood of restoration success.</a:t>
            </a:r>
            <a:endParaRPr lang="en-US" sz="2000" i="1" dirty="0">
              <a:solidFill>
                <a:srgbClr val="002060"/>
              </a:solidFill>
            </a:endParaRPr>
          </a:p>
        </p:txBody>
      </p:sp>
      <p:pic>
        <p:nvPicPr>
          <p:cNvPr id="15" name="Picture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80565" y="2511796"/>
            <a:ext cx="3243652" cy="1741620"/>
          </a:xfrm>
          <a:prstGeom prst="rect">
            <a:avLst/>
          </a:prstGeom>
        </p:spPr>
      </p:pic>
      <p:pic>
        <p:nvPicPr>
          <p:cNvPr id="6" name="Picture 5"/>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59091" y="1474350"/>
            <a:ext cx="1949156" cy="1759823"/>
          </a:xfrm>
          <a:prstGeom prst="rect">
            <a:avLst/>
          </a:prstGeom>
        </p:spPr>
      </p:pic>
      <p:pic>
        <p:nvPicPr>
          <p:cNvPr id="16" name="Picture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40384" y="4298044"/>
            <a:ext cx="2563212" cy="1922408"/>
          </a:xfrm>
          <a:prstGeom prst="rect">
            <a:avLst/>
          </a:prstGeom>
        </p:spPr>
      </p:pic>
      <p:pic>
        <p:nvPicPr>
          <p:cNvPr id="9" name="Picture 8"/>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06649" y="1621565"/>
            <a:ext cx="3025640" cy="2269230"/>
          </a:xfrm>
          <a:prstGeom prst="rect">
            <a:avLst/>
          </a:prstGeom>
        </p:spPr>
      </p:pic>
      <p:pic>
        <p:nvPicPr>
          <p:cNvPr id="14" name="Picture 13"/>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72781" y="1914816"/>
            <a:ext cx="2229286" cy="1671965"/>
          </a:xfrm>
          <a:prstGeom prst="rect">
            <a:avLst/>
          </a:prstGeom>
        </p:spPr>
      </p:pic>
    </p:spTree>
    <p:extLst>
      <p:ext uri="{BB962C8B-B14F-4D97-AF65-F5344CB8AC3E}">
        <p14:creationId xmlns:p14="http://schemas.microsoft.com/office/powerpoint/2010/main" val="414023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3053" y="143704"/>
            <a:ext cx="8435518" cy="1200329"/>
          </a:xfrm>
          <a:prstGeom prst="rect">
            <a:avLst/>
          </a:prstGeom>
          <a:noFill/>
        </p:spPr>
        <p:txBody>
          <a:bodyPr wrap="square" rtlCol="0">
            <a:spAutoFit/>
          </a:bodyPr>
          <a:lstStyle/>
          <a:p>
            <a:r>
              <a:rPr lang="en-US" sz="3600" dirty="0" smtClean="0"/>
              <a:t>Goal 1: Build Community Support and Trust  - Strategic Messaging</a:t>
            </a:r>
            <a:endParaRPr lang="en-US" sz="3600" dirty="0"/>
          </a:p>
        </p:txBody>
      </p:sp>
      <p:sp>
        <p:nvSpPr>
          <p:cNvPr id="13" name="TextBox 12"/>
          <p:cNvSpPr txBox="1"/>
          <p:nvPr/>
        </p:nvSpPr>
        <p:spPr>
          <a:xfrm>
            <a:off x="596464" y="3021697"/>
            <a:ext cx="5172891" cy="646331"/>
          </a:xfrm>
          <a:prstGeom prst="rect">
            <a:avLst/>
          </a:prstGeom>
          <a:noFill/>
        </p:spPr>
        <p:txBody>
          <a:bodyPr wrap="square" rtlCol="0">
            <a:spAutoFit/>
          </a:bodyPr>
          <a:lstStyle/>
          <a:p>
            <a:r>
              <a:rPr lang="en-US" dirty="0"/>
              <a:t>	</a:t>
            </a:r>
            <a:endParaRPr lang="en-US" dirty="0" smtClean="0"/>
          </a:p>
          <a:p>
            <a:r>
              <a:rPr lang="en-US" dirty="0"/>
              <a:t>	</a:t>
            </a:r>
          </a:p>
        </p:txBody>
      </p:sp>
      <p:sp>
        <p:nvSpPr>
          <p:cNvPr id="14" name="TextBox 13"/>
          <p:cNvSpPr txBox="1"/>
          <p:nvPr/>
        </p:nvSpPr>
        <p:spPr>
          <a:xfrm>
            <a:off x="-682079" y="4004165"/>
            <a:ext cx="5172891" cy="369332"/>
          </a:xfrm>
          <a:prstGeom prst="rect">
            <a:avLst/>
          </a:prstGeom>
          <a:noFill/>
        </p:spPr>
        <p:txBody>
          <a:bodyPr wrap="square" rtlCol="0">
            <a:spAutoFit/>
          </a:bodyPr>
          <a:lstStyle/>
          <a:p>
            <a:r>
              <a:rPr lang="en-US" dirty="0"/>
              <a:t>	</a:t>
            </a:r>
          </a:p>
        </p:txBody>
      </p:sp>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66120" y="1248700"/>
            <a:ext cx="3284157" cy="2537758"/>
          </a:xfrm>
          <a:prstGeom prst="rect">
            <a:avLst/>
          </a:prstGeom>
        </p:spPr>
      </p:pic>
      <p:pic>
        <p:nvPicPr>
          <p:cNvPr id="5" name="Picture 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395" y="1634705"/>
            <a:ext cx="5698384" cy="2690359"/>
          </a:xfrm>
          <a:prstGeom prst="rect">
            <a:avLst/>
          </a:prstGeom>
        </p:spPr>
      </p:pic>
      <p:pic>
        <p:nvPicPr>
          <p:cNvPr id="4" name="Picture 3"/>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52258" y="3211571"/>
            <a:ext cx="5472885" cy="3531386"/>
          </a:xfrm>
          <a:prstGeom prst="rect">
            <a:avLst/>
          </a:prstGeom>
        </p:spPr>
      </p:pic>
      <p:pic>
        <p:nvPicPr>
          <p:cNvPr id="3" name="Picture 2"/>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73053" y="3594849"/>
            <a:ext cx="3852252" cy="2764830"/>
          </a:xfrm>
          <a:prstGeom prst="rect">
            <a:avLst/>
          </a:prstGeom>
        </p:spPr>
      </p:pic>
    </p:spTree>
    <p:extLst>
      <p:ext uri="{BB962C8B-B14F-4D97-AF65-F5344CB8AC3E}">
        <p14:creationId xmlns:p14="http://schemas.microsoft.com/office/powerpoint/2010/main" val="3372428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9226" y="61184"/>
            <a:ext cx="9089528" cy="1200329"/>
          </a:xfrm>
          <a:prstGeom prst="rect">
            <a:avLst/>
          </a:prstGeom>
          <a:noFill/>
        </p:spPr>
        <p:txBody>
          <a:bodyPr wrap="square" rtlCol="0">
            <a:spAutoFit/>
          </a:bodyPr>
          <a:lstStyle/>
          <a:p>
            <a:r>
              <a:rPr lang="en-US" sz="3600" dirty="0" smtClean="0"/>
              <a:t>Goal 1: Build Community Support and Trust - Community Meetings &amp; Public Outreach Events </a:t>
            </a:r>
            <a:endParaRPr lang="en-US" sz="3600" dirty="0"/>
          </a:p>
        </p:txBody>
      </p:sp>
      <p:sp>
        <p:nvSpPr>
          <p:cNvPr id="5" name="TextBox 4"/>
          <p:cNvSpPr txBox="1"/>
          <p:nvPr/>
        </p:nvSpPr>
        <p:spPr>
          <a:xfrm>
            <a:off x="402887" y="1286453"/>
            <a:ext cx="4434290" cy="2585323"/>
          </a:xfrm>
          <a:prstGeom prst="rect">
            <a:avLst/>
          </a:prstGeom>
          <a:noFill/>
        </p:spPr>
        <p:txBody>
          <a:bodyPr wrap="square" rtlCol="0">
            <a:spAutoFit/>
          </a:bodyPr>
          <a:lstStyle/>
          <a:p>
            <a:r>
              <a:rPr lang="en-US" dirty="0" smtClean="0"/>
              <a:t>Trinity County Salmon Festival</a:t>
            </a:r>
          </a:p>
          <a:p>
            <a:endParaRPr lang="en-US" dirty="0" smtClean="0"/>
          </a:p>
          <a:p>
            <a:r>
              <a:rPr lang="en-US" dirty="0" smtClean="0"/>
              <a:t>Volunteer </a:t>
            </a:r>
            <a:r>
              <a:rPr lang="en-US" dirty="0"/>
              <a:t>river clean-up events </a:t>
            </a:r>
          </a:p>
          <a:p>
            <a:endParaRPr lang="en-US" dirty="0" smtClean="0"/>
          </a:p>
          <a:p>
            <a:r>
              <a:rPr lang="en-US" dirty="0" smtClean="0"/>
              <a:t>Public </a:t>
            </a:r>
            <a:r>
              <a:rPr lang="en-US" dirty="0"/>
              <a:t>Open Houses </a:t>
            </a:r>
            <a:endParaRPr lang="en-US" dirty="0" smtClean="0"/>
          </a:p>
          <a:p>
            <a:endParaRPr lang="en-US" dirty="0"/>
          </a:p>
          <a:p>
            <a:r>
              <a:rPr lang="en-US" dirty="0" smtClean="0"/>
              <a:t>Formal and informal meetings for restoration actions</a:t>
            </a:r>
          </a:p>
          <a:p>
            <a:r>
              <a:rPr lang="en-US" dirty="0"/>
              <a:t>	</a:t>
            </a:r>
          </a:p>
        </p:txBody>
      </p:sp>
      <p:pic>
        <p:nvPicPr>
          <p:cNvPr id="4" name="Picture 3"/>
          <p:cNvPicPr>
            <a:picLocks noChangeAspect="1"/>
          </p:cNvPicPr>
          <p:nvPr/>
        </p:nvPicPr>
        <p:blipFill rotWithShape="1">
          <a:blip r:embed="rId2" cstate="screen">
            <a:extLst>
              <a:ext uri="{28A0092B-C50C-407E-A947-70E740481C1C}">
                <a14:useLocalDpi xmlns:a14="http://schemas.microsoft.com/office/drawing/2010/main"/>
              </a:ext>
            </a:extLst>
          </a:blip>
          <a:srcRect t="-622" b="-1"/>
          <a:stretch/>
        </p:blipFill>
        <p:spPr>
          <a:xfrm>
            <a:off x="189226" y="3746746"/>
            <a:ext cx="3525344" cy="2872663"/>
          </a:xfrm>
          <a:prstGeom prst="rect">
            <a:avLst/>
          </a:prstGeom>
        </p:spPr>
      </p:pic>
      <p:pic>
        <p:nvPicPr>
          <p:cNvPr id="8" name="Picture 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81470" y="3770329"/>
            <a:ext cx="2727848" cy="2843784"/>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53000" y="1170868"/>
            <a:ext cx="3958336" cy="2968752"/>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400000">
            <a:off x="5876258" y="3587997"/>
            <a:ext cx="3464472" cy="2598353"/>
          </a:xfrm>
          <a:prstGeom prst="rect">
            <a:avLst/>
          </a:prstGeom>
        </p:spPr>
      </p:pic>
    </p:spTree>
    <p:extLst>
      <p:ext uri="{BB962C8B-B14F-4D97-AF65-F5344CB8AC3E}">
        <p14:creationId xmlns:p14="http://schemas.microsoft.com/office/powerpoint/2010/main" val="27479181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a:spLocks noChangeAspect="1"/>
          </p:cNvSpPr>
          <p:nvPr/>
        </p:nvSpPr>
        <p:spPr>
          <a:xfrm>
            <a:off x="85725" y="3429000"/>
            <a:ext cx="4148484" cy="2458467"/>
          </a:xfrm>
          <a:prstGeom prst="rect">
            <a:avLst/>
          </a:prstGeom>
          <a:solidFill>
            <a:srgbClr val="73C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dirty="0">
              <a:solidFill>
                <a:prstClr val="white"/>
              </a:solidFill>
            </a:endParaRPr>
          </a:p>
        </p:txBody>
      </p:sp>
      <p:sp>
        <p:nvSpPr>
          <p:cNvPr id="13" name="Rectangle 12"/>
          <p:cNvSpPr/>
          <p:nvPr/>
        </p:nvSpPr>
        <p:spPr>
          <a:xfrm>
            <a:off x="4333875" y="2203354"/>
            <a:ext cx="4724400" cy="3683096"/>
          </a:xfrm>
          <a:prstGeom prst="rect">
            <a:avLst/>
          </a:prstGeom>
          <a:solidFill>
            <a:srgbClr val="73C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17" name="TextBox 16"/>
          <p:cNvSpPr txBox="1"/>
          <p:nvPr/>
        </p:nvSpPr>
        <p:spPr>
          <a:xfrm>
            <a:off x="5039139" y="1718606"/>
            <a:ext cx="4019136" cy="923330"/>
          </a:xfrm>
          <a:prstGeom prst="rect">
            <a:avLst/>
          </a:prstGeom>
          <a:noFill/>
          <a:effectLst>
            <a:outerShdw blurRad="76200" dist="25400" dir="2700000" algn="tl" rotWithShape="0">
              <a:prstClr val="black">
                <a:alpha val="21000"/>
              </a:prstClr>
            </a:outerShdw>
          </a:effectLst>
        </p:spPr>
        <p:txBody>
          <a:bodyPr wrap="square" rtlCol="0">
            <a:spAutoFit/>
          </a:bodyPr>
          <a:lstStyle/>
          <a:p>
            <a:r>
              <a:rPr lang="en-US" sz="2700" b="1" dirty="0">
                <a:solidFill>
                  <a:srgbClr val="0F9848"/>
                </a:solidFill>
              </a:rPr>
              <a:t>TRRP OPEN HOUSE - </a:t>
            </a:r>
            <a:r>
              <a:rPr lang="en-US" sz="2700" b="1" dirty="0">
                <a:solidFill>
                  <a:srgbClr val="FF0000"/>
                </a:solidFill>
              </a:rPr>
              <a:t>STAFF</a:t>
            </a:r>
          </a:p>
          <a:p>
            <a:endParaRPr lang="en-US" sz="2700" b="1" dirty="0">
              <a:solidFill>
                <a:srgbClr val="0F9848"/>
              </a:solidFill>
            </a:endParaRPr>
          </a:p>
        </p:txBody>
      </p:sp>
      <p:pic>
        <p:nvPicPr>
          <p:cNvPr id="18" name="Picture 17" descr="Trinity Logo - RGB - 150 DPI"/>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338940" y="1036805"/>
            <a:ext cx="956546" cy="987638"/>
          </a:xfrm>
          <a:prstGeom prst="rect">
            <a:avLst/>
          </a:prstGeom>
          <a:noFill/>
          <a:effectLst>
            <a:outerShdw blurRad="50800" dist="38100" dir="2700000" algn="tl" rotWithShape="0">
              <a:prstClr val="black">
                <a:alpha val="40000"/>
              </a:prstClr>
            </a:outerShdw>
          </a:effectLst>
        </p:spPr>
      </p:pic>
      <p:sp>
        <p:nvSpPr>
          <p:cNvPr id="11" name="Rectangle 10"/>
          <p:cNvSpPr/>
          <p:nvPr/>
        </p:nvSpPr>
        <p:spPr>
          <a:xfrm>
            <a:off x="5400217" y="962025"/>
            <a:ext cx="3658058" cy="746743"/>
          </a:xfrm>
          <a:prstGeom prst="rect">
            <a:avLst/>
          </a:prstGeom>
          <a:solidFill>
            <a:srgbClr val="73C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sp>
        <p:nvSpPr>
          <p:cNvPr id="14" name="Rectangle 13"/>
          <p:cNvSpPr>
            <a:spLocks noChangeAspect="1"/>
          </p:cNvSpPr>
          <p:nvPr/>
        </p:nvSpPr>
        <p:spPr>
          <a:xfrm>
            <a:off x="85725" y="962026"/>
            <a:ext cx="4148484" cy="2371724"/>
          </a:xfrm>
          <a:prstGeom prst="rect">
            <a:avLst/>
          </a:prstGeom>
          <a:solidFill>
            <a:srgbClr val="73C7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prstClr val="white"/>
              </a:solidFill>
            </a:endParaRPr>
          </a:p>
        </p:txBody>
      </p:sp>
      <p:pic>
        <p:nvPicPr>
          <p:cNvPr id="5" name="Picture 4"/>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0212" y="1082361"/>
            <a:ext cx="1843451" cy="2131052"/>
          </a:xfrm>
          <a:prstGeom prst="rect">
            <a:avLst/>
          </a:prstGeom>
          <a:effectLst>
            <a:outerShdw blurRad="50800" dist="38100" dir="2700000" algn="tl" rotWithShape="0">
              <a:prstClr val="black">
                <a:alpha val="40000"/>
              </a:prstClr>
            </a:outerShdw>
          </a:effectLst>
        </p:spPr>
      </p:pic>
      <p:pic>
        <p:nvPicPr>
          <p:cNvPr id="7" name="Picture 6"/>
          <p:cNvPicPr>
            <a:picLocks noChangeAspect="1"/>
          </p:cNvPicPr>
          <p:nvPr/>
        </p:nvPicPr>
        <p:blipFill rotWithShape="1">
          <a:blip r:embed="rId5" cstate="screen">
            <a:extLst>
              <a:ext uri="{BEBA8EAE-BF5A-486C-A8C5-ECC9F3942E4B}">
                <a14:imgProps xmlns:a14="http://schemas.microsoft.com/office/drawing/2010/main">
                  <a14:imgLayer r:embed="rId6">
                    <a14:imgEffect>
                      <a14:sharpenSoften amount="4000"/>
                    </a14:imgEffect>
                    <a14:imgEffect>
                      <a14:brightnessContrast bright="14000"/>
                    </a14:imgEffect>
                  </a14:imgLayer>
                </a14:imgProps>
              </a:ext>
              <a:ext uri="{28A0092B-C50C-407E-A947-70E740481C1C}">
                <a14:useLocalDpi xmlns:a14="http://schemas.microsoft.com/office/drawing/2010/main"/>
              </a:ext>
            </a:extLst>
          </a:blip>
          <a:srcRect t="20000"/>
          <a:stretch/>
        </p:blipFill>
        <p:spPr>
          <a:xfrm>
            <a:off x="4346134" y="2796620"/>
            <a:ext cx="1793133" cy="2459611"/>
          </a:xfrm>
          <a:prstGeom prst="rect">
            <a:avLst/>
          </a:prstGeom>
          <a:effectLst>
            <a:outerShdw blurRad="50800" dist="38100" dir="2700000" algn="tl" rotWithShape="0">
              <a:prstClr val="black">
                <a:alpha val="40000"/>
              </a:prstClr>
            </a:outerShdw>
          </a:effectLst>
        </p:spPr>
      </p:pic>
      <p:pic>
        <p:nvPicPr>
          <p:cNvPr id="19" name="Picture 18"/>
          <p:cNvPicPr>
            <a:picLocks noChangeAspect="1"/>
          </p:cNvPicPr>
          <p:nvPr/>
        </p:nvPicPr>
        <p:blipFill rotWithShape="1">
          <a:blip r:embed="rId7" cstate="screen">
            <a:extLst>
              <a:ext uri="{BEBA8EAE-BF5A-486C-A8C5-ECC9F3942E4B}">
                <a14:imgProps xmlns:a14="http://schemas.microsoft.com/office/drawing/2010/main">
                  <a14:imgLayer r:embed="rId8">
                    <a14:imgEffect>
                      <a14:sharpenSoften amount="36000"/>
                    </a14:imgEffect>
                    <a14:imgEffect>
                      <a14:brightnessContrast bright="9000"/>
                    </a14:imgEffect>
                  </a14:imgLayer>
                </a14:imgProps>
              </a:ext>
              <a:ext uri="{28A0092B-C50C-407E-A947-70E740481C1C}">
                <a14:useLocalDpi xmlns:a14="http://schemas.microsoft.com/office/drawing/2010/main"/>
              </a:ext>
            </a:extLst>
          </a:blip>
          <a:srcRect l="4667" t="20371"/>
          <a:stretch/>
        </p:blipFill>
        <p:spPr>
          <a:xfrm>
            <a:off x="188121" y="3541668"/>
            <a:ext cx="1827633" cy="2251207"/>
          </a:xfrm>
          <a:prstGeom prst="rect">
            <a:avLst/>
          </a:prstGeom>
          <a:effectLst>
            <a:outerShdw blurRad="50800" dist="38100" dir="2700000" algn="tl" rotWithShape="0">
              <a:prstClr val="black">
                <a:alpha val="40000"/>
              </a:prstClr>
            </a:outerShdw>
          </a:effectLst>
        </p:spPr>
      </p:pic>
      <p:pic>
        <p:nvPicPr>
          <p:cNvPr id="21" name="Picture 20"/>
          <p:cNvPicPr>
            <a:picLocks noChangeAspect="1"/>
          </p:cNvPicPr>
          <p:nvPr/>
        </p:nvPicPr>
        <p:blipFill rotWithShape="1">
          <a:blip r:embed="rId9" cstate="screen">
            <a:extLst>
              <a:ext uri="{BEBA8EAE-BF5A-486C-A8C5-ECC9F3942E4B}">
                <a14:imgProps xmlns:a14="http://schemas.microsoft.com/office/drawing/2010/main">
                  <a14:imgLayer r:embed="rId10">
                    <a14:imgEffect>
                      <a14:sharpenSoften amount="31000"/>
                    </a14:imgEffect>
                    <a14:imgEffect>
                      <a14:brightnessContrast bright="13000"/>
                    </a14:imgEffect>
                  </a14:imgLayer>
                </a14:imgProps>
              </a:ext>
              <a:ext uri="{28A0092B-C50C-407E-A947-70E740481C1C}">
                <a14:useLocalDpi xmlns:a14="http://schemas.microsoft.com/office/drawing/2010/main"/>
              </a:ext>
            </a:extLst>
          </a:blip>
          <a:srcRect l="5414" t="3492" r="2947" b="6959"/>
          <a:stretch/>
        </p:blipFill>
        <p:spPr>
          <a:xfrm>
            <a:off x="2385353" y="2024443"/>
            <a:ext cx="1705731" cy="2309028"/>
          </a:xfrm>
          <a:prstGeom prst="rect">
            <a:avLst/>
          </a:prstGeom>
          <a:effectLst>
            <a:outerShdw blurRad="50800" dist="38100" dir="2700000" algn="tl" rotWithShape="0">
              <a:prstClr val="black">
                <a:alpha val="40000"/>
              </a:prstClr>
            </a:outerShdw>
          </a:effectLst>
        </p:spPr>
      </p:pic>
      <p:sp>
        <p:nvSpPr>
          <p:cNvPr id="22" name="TextBox 21"/>
          <p:cNvSpPr txBox="1"/>
          <p:nvPr/>
        </p:nvSpPr>
        <p:spPr>
          <a:xfrm>
            <a:off x="2529408" y="4286816"/>
            <a:ext cx="1592812" cy="369332"/>
          </a:xfrm>
          <a:prstGeom prst="rect">
            <a:avLst/>
          </a:prstGeom>
          <a:noFill/>
          <a:effectLst>
            <a:outerShdw blurRad="76200" dist="25400" dir="2700000" sx="79000" sy="79000" algn="tl" rotWithShape="0">
              <a:prstClr val="black">
                <a:alpha val="40000"/>
              </a:prstClr>
            </a:outerShdw>
          </a:effectLst>
        </p:spPr>
        <p:txBody>
          <a:bodyPr wrap="square" rtlCol="0">
            <a:spAutoFit/>
          </a:bodyPr>
          <a:lstStyle/>
          <a:p>
            <a:pPr algn="r"/>
            <a:r>
              <a:rPr lang="en-US" b="1" dirty="0">
                <a:solidFill>
                  <a:srgbClr val="FF0000"/>
                </a:solidFill>
              </a:rPr>
              <a:t>Yurok Tribe</a:t>
            </a:r>
          </a:p>
        </p:txBody>
      </p:sp>
      <p:sp>
        <p:nvSpPr>
          <p:cNvPr id="23" name="TextBox 22"/>
          <p:cNvSpPr txBox="1"/>
          <p:nvPr/>
        </p:nvSpPr>
        <p:spPr>
          <a:xfrm>
            <a:off x="2015703" y="5514743"/>
            <a:ext cx="1592812" cy="369332"/>
          </a:xfrm>
          <a:prstGeom prst="rect">
            <a:avLst/>
          </a:prstGeom>
          <a:noFill/>
          <a:effectLst>
            <a:outerShdw blurRad="76200" dist="25400" dir="2700000" sx="79000" sy="79000" algn="tl" rotWithShape="0">
              <a:prstClr val="black">
                <a:alpha val="21000"/>
              </a:prstClr>
            </a:outerShdw>
          </a:effectLst>
        </p:spPr>
        <p:txBody>
          <a:bodyPr wrap="square" rtlCol="0">
            <a:spAutoFit/>
          </a:bodyPr>
          <a:lstStyle/>
          <a:p>
            <a:r>
              <a:rPr lang="en-US" b="1" dirty="0">
                <a:solidFill>
                  <a:srgbClr val="FA0000"/>
                </a:solidFill>
              </a:rPr>
              <a:t>CA DWR</a:t>
            </a:r>
          </a:p>
        </p:txBody>
      </p:sp>
      <p:sp>
        <p:nvSpPr>
          <p:cNvPr id="25" name="TextBox 24"/>
          <p:cNvSpPr txBox="1"/>
          <p:nvPr/>
        </p:nvSpPr>
        <p:spPr>
          <a:xfrm>
            <a:off x="4322278" y="2474152"/>
            <a:ext cx="1592812" cy="369332"/>
          </a:xfrm>
          <a:prstGeom prst="rect">
            <a:avLst/>
          </a:prstGeom>
          <a:noFill/>
          <a:effectLst>
            <a:outerShdw blurRad="76200" dist="25400" dir="2700000" algn="tl" rotWithShape="0">
              <a:prstClr val="black">
                <a:alpha val="21000"/>
              </a:prstClr>
            </a:outerShdw>
          </a:effectLst>
        </p:spPr>
        <p:txBody>
          <a:bodyPr wrap="square" rtlCol="0">
            <a:spAutoFit/>
          </a:bodyPr>
          <a:lstStyle/>
          <a:p>
            <a:r>
              <a:rPr lang="en-US" b="1" dirty="0">
                <a:solidFill>
                  <a:srgbClr val="FA0000"/>
                </a:solidFill>
              </a:rPr>
              <a:t>Forest Service</a:t>
            </a:r>
          </a:p>
        </p:txBody>
      </p:sp>
      <p:sp>
        <p:nvSpPr>
          <p:cNvPr id="26" name="TextBox 25"/>
          <p:cNvSpPr txBox="1"/>
          <p:nvPr/>
        </p:nvSpPr>
        <p:spPr>
          <a:xfrm>
            <a:off x="7863061" y="5542736"/>
            <a:ext cx="896432" cy="369332"/>
          </a:xfrm>
          <a:prstGeom prst="rect">
            <a:avLst/>
          </a:prstGeom>
          <a:noFill/>
          <a:effectLst>
            <a:outerShdw blurRad="76200" dist="25400" dir="2700000" algn="tl" rotWithShape="0">
              <a:prstClr val="black">
                <a:alpha val="21000"/>
              </a:prstClr>
            </a:outerShdw>
          </a:effectLst>
        </p:spPr>
        <p:txBody>
          <a:bodyPr wrap="square" rtlCol="0">
            <a:spAutoFit/>
          </a:bodyPr>
          <a:lstStyle/>
          <a:p>
            <a:pPr algn="r"/>
            <a:r>
              <a:rPr lang="en-US" b="1" dirty="0">
                <a:solidFill>
                  <a:srgbClr val="FA0000"/>
                </a:solidFill>
              </a:rPr>
              <a:t>CDFW</a:t>
            </a:r>
          </a:p>
        </p:txBody>
      </p:sp>
      <p:sp>
        <p:nvSpPr>
          <p:cNvPr id="20" name="TextBox 19"/>
          <p:cNvSpPr txBox="1"/>
          <p:nvPr/>
        </p:nvSpPr>
        <p:spPr>
          <a:xfrm>
            <a:off x="2005753" y="1036936"/>
            <a:ext cx="1999717" cy="369332"/>
          </a:xfrm>
          <a:prstGeom prst="rect">
            <a:avLst/>
          </a:prstGeom>
          <a:noFill/>
          <a:effectLst>
            <a:outerShdw blurRad="76200" dist="25400" dir="2700000" sx="79000" sy="79000" algn="tl" rotWithShape="0">
              <a:prstClr val="black">
                <a:alpha val="40000"/>
              </a:prstClr>
            </a:outerShdw>
          </a:effectLst>
        </p:spPr>
        <p:txBody>
          <a:bodyPr wrap="square" rtlCol="0">
            <a:spAutoFit/>
          </a:bodyPr>
          <a:lstStyle/>
          <a:p>
            <a:r>
              <a:rPr lang="en-US" b="1" dirty="0">
                <a:solidFill>
                  <a:srgbClr val="FF0000"/>
                </a:solidFill>
              </a:rPr>
              <a:t>Hoopa Valley Tribe</a:t>
            </a:r>
          </a:p>
        </p:txBody>
      </p:sp>
      <p:sp>
        <p:nvSpPr>
          <p:cNvPr id="24" name="TextBox 23"/>
          <p:cNvSpPr txBox="1"/>
          <p:nvPr/>
        </p:nvSpPr>
        <p:spPr>
          <a:xfrm>
            <a:off x="4873864" y="5211065"/>
            <a:ext cx="1595380" cy="369332"/>
          </a:xfrm>
          <a:prstGeom prst="rect">
            <a:avLst/>
          </a:prstGeom>
          <a:noFill/>
          <a:effectLst>
            <a:outerShdw blurRad="76200" dist="25400" dir="2700000" algn="tl" rotWithShape="0">
              <a:prstClr val="black">
                <a:alpha val="21000"/>
              </a:prstClr>
            </a:outerShdw>
          </a:effectLst>
        </p:spPr>
        <p:txBody>
          <a:bodyPr wrap="square" rtlCol="0">
            <a:spAutoFit/>
          </a:bodyPr>
          <a:lstStyle/>
          <a:p>
            <a:r>
              <a:rPr lang="en-US" b="1" dirty="0">
                <a:solidFill>
                  <a:srgbClr val="FA0000"/>
                </a:solidFill>
              </a:rPr>
              <a:t>Reclamation</a:t>
            </a:r>
          </a:p>
        </p:txBody>
      </p:sp>
      <p:pic>
        <p:nvPicPr>
          <p:cNvPr id="2" name="Picture 1"/>
          <p:cNvPicPr>
            <a:picLocks noChangeAspect="1"/>
          </p:cNvPicPr>
          <p:nvPr/>
        </p:nvPicPr>
        <p:blipFill>
          <a:blip r:embed="rId11">
            <a:extLst>
              <a:ext uri="{28A0092B-C50C-407E-A947-70E740481C1C}">
                <a14:useLocalDpi xmlns:a14="http://schemas.microsoft.com/office/drawing/2010/main"/>
              </a:ext>
            </a:extLst>
          </a:blip>
          <a:stretch>
            <a:fillRect/>
          </a:stretch>
        </p:blipFill>
        <p:spPr>
          <a:xfrm>
            <a:off x="6455786" y="2593501"/>
            <a:ext cx="2344669" cy="3002080"/>
          </a:xfrm>
          <a:prstGeom prst="rect">
            <a:avLst/>
          </a:prstGeom>
        </p:spPr>
      </p:pic>
      <p:sp>
        <p:nvSpPr>
          <p:cNvPr id="27" name="TextBox 26"/>
          <p:cNvSpPr txBox="1"/>
          <p:nvPr/>
        </p:nvSpPr>
        <p:spPr>
          <a:xfrm>
            <a:off x="6241860" y="2284567"/>
            <a:ext cx="717527" cy="369332"/>
          </a:xfrm>
          <a:prstGeom prst="rect">
            <a:avLst/>
          </a:prstGeom>
          <a:noFill/>
          <a:effectLst>
            <a:outerShdw blurRad="76200" dist="25400" dir="2700000" algn="tl" rotWithShape="0">
              <a:prstClr val="black">
                <a:alpha val="21000"/>
              </a:prstClr>
            </a:outerShdw>
          </a:effectLst>
        </p:spPr>
        <p:txBody>
          <a:bodyPr wrap="square" rtlCol="0">
            <a:spAutoFit/>
          </a:bodyPr>
          <a:lstStyle/>
          <a:p>
            <a:pPr algn="r"/>
            <a:r>
              <a:rPr lang="en-US" b="1" dirty="0">
                <a:solidFill>
                  <a:srgbClr val="FA0000"/>
                </a:solidFill>
              </a:rPr>
              <a:t>FWS</a:t>
            </a:r>
          </a:p>
        </p:txBody>
      </p:sp>
      <p:sp>
        <p:nvSpPr>
          <p:cNvPr id="28" name="TextBox 27"/>
          <p:cNvSpPr txBox="1"/>
          <p:nvPr/>
        </p:nvSpPr>
        <p:spPr>
          <a:xfrm>
            <a:off x="189226" y="61184"/>
            <a:ext cx="9089528" cy="646331"/>
          </a:xfrm>
          <a:prstGeom prst="rect">
            <a:avLst/>
          </a:prstGeom>
          <a:noFill/>
        </p:spPr>
        <p:txBody>
          <a:bodyPr wrap="square" rtlCol="0">
            <a:spAutoFit/>
          </a:bodyPr>
          <a:lstStyle/>
          <a:p>
            <a:r>
              <a:rPr lang="en-US" sz="3600" dirty="0" smtClean="0"/>
              <a:t>Community Meetings &amp; Events </a:t>
            </a:r>
            <a:endParaRPr lang="en-US" sz="3600" dirty="0"/>
          </a:p>
        </p:txBody>
      </p:sp>
    </p:spTree>
    <p:extLst>
      <p:ext uri="{BB962C8B-B14F-4D97-AF65-F5344CB8AC3E}">
        <p14:creationId xmlns:p14="http://schemas.microsoft.com/office/powerpoint/2010/main" val="15361957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50" y="0"/>
            <a:ext cx="8778240" cy="1325563"/>
          </a:xfrm>
        </p:spPr>
        <p:txBody>
          <a:bodyPr/>
          <a:lstStyle/>
          <a:p>
            <a:r>
              <a:rPr lang="en-US" sz="3600" b="0" dirty="0" smtClean="0">
                <a:latin typeface="+mn-lt"/>
              </a:rPr>
              <a:t>Public Informational Meetings </a:t>
            </a:r>
            <a:endParaRPr lang="en-US" sz="3600" b="0" dirty="0">
              <a:latin typeface="+mn-lt"/>
            </a:endParaRPr>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r="25792" b="-317"/>
          <a:stretch/>
        </p:blipFill>
        <p:spPr>
          <a:xfrm>
            <a:off x="5007610" y="2675371"/>
            <a:ext cx="3942080" cy="3996789"/>
          </a:xfrm>
          <a:prstGeom prst="rect">
            <a:avLst/>
          </a:prstGeom>
        </p:spPr>
      </p:pic>
      <p:pic>
        <p:nvPicPr>
          <p:cNvPr id="4" name="Content Placeholder 3"/>
          <p:cNvPicPr>
            <a:picLocks noGrp="1" noChangeAspect="1"/>
          </p:cNvPicPr>
          <p:nvPr>
            <p:ph idx="1"/>
          </p:nvPr>
        </p:nvPicPr>
        <p:blipFill>
          <a:blip r:embed="rId4">
            <a:extLst>
              <a:ext uri="{28A0092B-C50C-407E-A947-70E740481C1C}">
                <a14:useLocalDpi xmlns:a14="http://schemas.microsoft.com/office/drawing/2010/main"/>
              </a:ext>
            </a:extLst>
          </a:blip>
          <a:stretch>
            <a:fillRect/>
          </a:stretch>
        </p:blipFill>
        <p:spPr>
          <a:xfrm>
            <a:off x="171450" y="1551520"/>
            <a:ext cx="6325337" cy="4520096"/>
          </a:xfrm>
          <a:prstGeom prst="rect">
            <a:avLst/>
          </a:prstGeom>
        </p:spPr>
      </p:pic>
    </p:spTree>
    <p:extLst>
      <p:ext uri="{BB962C8B-B14F-4D97-AF65-F5344CB8AC3E}">
        <p14:creationId xmlns:p14="http://schemas.microsoft.com/office/powerpoint/2010/main" val="626968998"/>
      </p:ext>
    </p:extLst>
  </p:cSld>
  <p:clrMapOvr>
    <a:masterClrMapping/>
  </p:clrMapOvr>
</p:sld>
</file>

<file path=ppt/theme/theme1.xml><?xml version="1.0" encoding="utf-8"?>
<a:theme xmlns:a="http://schemas.openxmlformats.org/drawingml/2006/main" name="1_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clamation Blue 4x3" id="{B8DC9A36-7222-3445-AC5A-51CF31BD51C8}" vid="{012FD949-2979-C84A-ADFE-DFD529C7394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Reclamation Blue 4x3</Template>
  <TotalTime>391</TotalTime>
  <Words>508</Words>
  <Application>Microsoft Office PowerPoint</Application>
  <PresentationFormat>On-screen Show (4:3)</PresentationFormat>
  <Paragraphs>133</Paragraphs>
  <Slides>16</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1_Office Theme</vt:lpstr>
      <vt:lpstr>PowerPoint Presentation</vt:lpstr>
      <vt:lpstr>Community Engagement:  Overview </vt:lpstr>
      <vt:lpstr>Community Outreach Overview</vt:lpstr>
      <vt:lpstr>PowerPoint Presentation</vt:lpstr>
      <vt:lpstr>PowerPoint Presentation</vt:lpstr>
      <vt:lpstr>PowerPoint Presentation</vt:lpstr>
      <vt:lpstr>PowerPoint Presentation</vt:lpstr>
      <vt:lpstr>PowerPoint Presentation</vt:lpstr>
      <vt:lpstr>Public Informational Meetings </vt:lpstr>
      <vt:lpstr>PowerPoint Presentation</vt:lpstr>
      <vt:lpstr>PowerPoint Presentation</vt:lpstr>
      <vt:lpstr>PowerPoint Presentation</vt:lpstr>
      <vt:lpstr>PowerPoint Presentation</vt:lpstr>
      <vt:lpstr>PowerPoint Presentation</vt:lpstr>
      <vt:lpstr>PowerPoint Presentation</vt:lpstr>
      <vt:lpstr>Mike Dixon, Ph.D.</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No more than two lines</dc:title>
  <dc:subject/>
  <dc:creator>Peterson, Eric B</dc:creator>
  <cp:keywords/>
  <dc:description/>
  <cp:lastModifiedBy>Held, Kevin Michael</cp:lastModifiedBy>
  <cp:revision>52</cp:revision>
  <cp:lastPrinted>2018-08-31T21:20:31Z</cp:lastPrinted>
  <dcterms:created xsi:type="dcterms:W3CDTF">2018-04-05T19:04:54Z</dcterms:created>
  <dcterms:modified xsi:type="dcterms:W3CDTF">2018-09-04T18:10:20Z</dcterms:modified>
  <cp:category/>
</cp:coreProperties>
</file>