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16" r:id="rId5"/>
  </p:sldMasterIdLst>
  <p:notesMasterIdLst>
    <p:notesMasterId r:id="rId15"/>
  </p:notesMasterIdLst>
  <p:sldIdLst>
    <p:sldId id="332" r:id="rId6"/>
    <p:sldId id="4239" r:id="rId7"/>
    <p:sldId id="4238" r:id="rId8"/>
    <p:sldId id="4240" r:id="rId9"/>
    <p:sldId id="4241" r:id="rId10"/>
    <p:sldId id="4242" r:id="rId11"/>
    <p:sldId id="4243" r:id="rId12"/>
    <p:sldId id="4244" r:id="rId13"/>
    <p:sldId id="1050" r:id="rId14"/>
  </p:sldIdLst>
  <p:sldSz cx="12192000" cy="6858000"/>
  <p:notesSz cx="7315200" cy="96012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ヒラギノ角ゴ Pro W3" pitchFamily="-10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ヒラギノ角ゴ Pro W3" pitchFamily="-10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ヒラギノ角ゴ Pro W3" pitchFamily="-10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ヒラギノ角ゴ Pro W3" pitchFamily="-10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ヒラギノ角ゴ Pro W3" pitchFamily="-104" charset="-128"/>
        <a:cs typeface="+mn-cs"/>
      </a:defRPr>
    </a:lvl5pPr>
    <a:lvl6pPr marL="2286000" algn="l" defTabSz="914400" rtl="0" eaLnBrk="1" latinLnBrk="0" hangingPunct="1">
      <a:defRPr sz="2400" kern="1200">
        <a:solidFill>
          <a:schemeClr val="tx1"/>
        </a:solidFill>
        <a:latin typeface="Arial" panose="020B0604020202020204" pitchFamily="34" charset="0"/>
        <a:ea typeface="ヒラギノ角ゴ Pro W3" pitchFamily="-104" charset="-128"/>
        <a:cs typeface="+mn-cs"/>
      </a:defRPr>
    </a:lvl6pPr>
    <a:lvl7pPr marL="2743200" algn="l" defTabSz="914400" rtl="0" eaLnBrk="1" latinLnBrk="0" hangingPunct="1">
      <a:defRPr sz="2400" kern="1200">
        <a:solidFill>
          <a:schemeClr val="tx1"/>
        </a:solidFill>
        <a:latin typeface="Arial" panose="020B0604020202020204" pitchFamily="34" charset="0"/>
        <a:ea typeface="ヒラギノ角ゴ Pro W3" pitchFamily="-104" charset="-128"/>
        <a:cs typeface="+mn-cs"/>
      </a:defRPr>
    </a:lvl7pPr>
    <a:lvl8pPr marL="3200400" algn="l" defTabSz="914400" rtl="0" eaLnBrk="1" latinLnBrk="0" hangingPunct="1">
      <a:defRPr sz="2400" kern="1200">
        <a:solidFill>
          <a:schemeClr val="tx1"/>
        </a:solidFill>
        <a:latin typeface="Arial" panose="020B0604020202020204" pitchFamily="34" charset="0"/>
        <a:ea typeface="ヒラギノ角ゴ Pro W3" pitchFamily="-104" charset="-128"/>
        <a:cs typeface="+mn-cs"/>
      </a:defRPr>
    </a:lvl8pPr>
    <a:lvl9pPr marL="3657600" algn="l" defTabSz="914400" rtl="0" eaLnBrk="1" latinLnBrk="0" hangingPunct="1">
      <a:defRPr sz="2400" kern="1200">
        <a:solidFill>
          <a:schemeClr val="tx1"/>
        </a:solidFill>
        <a:latin typeface="Arial" panose="020B0604020202020204" pitchFamily="34" charset="0"/>
        <a:ea typeface="ヒラギノ角ゴ Pro W3" pitchFamily="-104" charset="-128"/>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E40"/>
    <a:srgbClr val="CCFF66"/>
    <a:srgbClr val="FFCC99"/>
    <a:srgbClr val="339966"/>
    <a:srgbClr val="94C9F4"/>
    <a:srgbClr val="99CC00"/>
    <a:srgbClr val="98A82C"/>
    <a:srgbClr val="B2BB1E"/>
    <a:srgbClr val="54767F"/>
    <a:srgbClr val="8DD7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5695" autoAdjust="0"/>
    <p:restoredTop sz="93557" autoAdjust="0"/>
  </p:normalViewPr>
  <p:slideViewPr>
    <p:cSldViewPr>
      <p:cViewPr varScale="1">
        <p:scale>
          <a:sx n="64" d="100"/>
          <a:sy n="64" d="100"/>
        </p:scale>
        <p:origin x="1104" y="4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63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1825" cy="481013"/>
          </a:xfrm>
          <a:prstGeom prst="rect">
            <a:avLst/>
          </a:prstGeom>
          <a:noFill/>
          <a:ln w="9525">
            <a:noFill/>
            <a:miter lim="800000"/>
            <a:headEnd/>
            <a:tailEnd/>
          </a:ln>
        </p:spPr>
        <p:txBody>
          <a:bodyPr vert="horz" wrap="square" lIns="97218" tIns="48609" rIns="97218" bIns="48609" numCol="1" anchor="t" anchorCtr="0" compatLnSpc="1">
            <a:prstTxWarp prst="textNoShape">
              <a:avLst/>
            </a:prstTxWarp>
          </a:bodyPr>
          <a:lstStyle>
            <a:lvl1pPr>
              <a:defRPr sz="1200">
                <a:latin typeface="Arial" charset="0"/>
                <a:ea typeface="ヒラギノ角ゴ Pro W3" pitchFamily="1" charset="-128"/>
                <a:cs typeface="+mn-cs"/>
              </a:defRPr>
            </a:lvl1pPr>
          </a:lstStyle>
          <a:p>
            <a:pPr>
              <a:defRPr/>
            </a:pPr>
            <a:endParaRPr lang="en-US"/>
          </a:p>
        </p:txBody>
      </p:sp>
      <p:sp>
        <p:nvSpPr>
          <p:cNvPr id="4099" name="Rectangle 3"/>
          <p:cNvSpPr>
            <a:spLocks noGrp="1" noChangeArrowheads="1"/>
          </p:cNvSpPr>
          <p:nvPr>
            <p:ph type="dt" idx="1"/>
          </p:nvPr>
        </p:nvSpPr>
        <p:spPr bwMode="auto">
          <a:xfrm>
            <a:off x="4143375" y="0"/>
            <a:ext cx="3171825" cy="481013"/>
          </a:xfrm>
          <a:prstGeom prst="rect">
            <a:avLst/>
          </a:prstGeom>
          <a:noFill/>
          <a:ln w="9525">
            <a:noFill/>
            <a:miter lim="800000"/>
            <a:headEnd/>
            <a:tailEnd/>
          </a:ln>
        </p:spPr>
        <p:txBody>
          <a:bodyPr vert="horz" wrap="square" lIns="97218" tIns="48609" rIns="97218" bIns="48609" numCol="1" anchor="t" anchorCtr="0" compatLnSpc="1">
            <a:prstTxWarp prst="textNoShape">
              <a:avLst/>
            </a:prstTxWarp>
          </a:bodyPr>
          <a:lstStyle>
            <a:lvl1pPr algn="r">
              <a:defRPr sz="1200">
                <a:latin typeface="Arial" charset="0"/>
                <a:ea typeface="ヒラギノ角ゴ Pro W3" pitchFamily="1" charset="-128"/>
                <a:cs typeface="+mn-cs"/>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457200" y="719138"/>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76313" y="4559300"/>
            <a:ext cx="5362575" cy="4322763"/>
          </a:xfrm>
          <a:prstGeom prst="rect">
            <a:avLst/>
          </a:prstGeom>
          <a:noFill/>
          <a:ln w="9525">
            <a:noFill/>
            <a:miter lim="800000"/>
            <a:headEnd/>
            <a:tailEnd/>
          </a:ln>
        </p:spPr>
        <p:txBody>
          <a:bodyPr vert="horz" wrap="square" lIns="97218" tIns="48609" rIns="97218" bIns="4860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9120188"/>
            <a:ext cx="3171825" cy="481012"/>
          </a:xfrm>
          <a:prstGeom prst="rect">
            <a:avLst/>
          </a:prstGeom>
          <a:noFill/>
          <a:ln w="9525">
            <a:noFill/>
            <a:miter lim="800000"/>
            <a:headEnd/>
            <a:tailEnd/>
          </a:ln>
        </p:spPr>
        <p:txBody>
          <a:bodyPr vert="horz" wrap="square" lIns="97218" tIns="48609" rIns="97218" bIns="48609" numCol="1" anchor="b" anchorCtr="0" compatLnSpc="1">
            <a:prstTxWarp prst="textNoShape">
              <a:avLst/>
            </a:prstTxWarp>
          </a:bodyPr>
          <a:lstStyle>
            <a:lvl1pPr>
              <a:defRPr sz="1200">
                <a:latin typeface="Arial" charset="0"/>
                <a:ea typeface="ヒラギノ角ゴ Pro W3" pitchFamily="1" charset="-128"/>
                <a:cs typeface="+mn-cs"/>
              </a:defRPr>
            </a:lvl1pPr>
          </a:lstStyle>
          <a:p>
            <a:pPr>
              <a:defRPr/>
            </a:pPr>
            <a:endParaRPr lang="en-US"/>
          </a:p>
        </p:txBody>
      </p:sp>
      <p:sp>
        <p:nvSpPr>
          <p:cNvPr id="4103" name="Rectangle 7"/>
          <p:cNvSpPr>
            <a:spLocks noGrp="1" noChangeArrowheads="1"/>
          </p:cNvSpPr>
          <p:nvPr>
            <p:ph type="sldNum" sz="quarter" idx="5"/>
          </p:nvPr>
        </p:nvSpPr>
        <p:spPr bwMode="auto">
          <a:xfrm>
            <a:off x="4143375" y="9120188"/>
            <a:ext cx="3171825" cy="481012"/>
          </a:xfrm>
          <a:prstGeom prst="rect">
            <a:avLst/>
          </a:prstGeom>
          <a:noFill/>
          <a:ln w="9525">
            <a:noFill/>
            <a:miter lim="800000"/>
            <a:headEnd/>
            <a:tailEnd/>
          </a:ln>
        </p:spPr>
        <p:txBody>
          <a:bodyPr vert="horz" wrap="square" lIns="97218" tIns="48609" rIns="97218" bIns="48609" numCol="1" anchor="b" anchorCtr="0" compatLnSpc="1">
            <a:prstTxWarp prst="textNoShape">
              <a:avLst/>
            </a:prstTxWarp>
          </a:bodyPr>
          <a:lstStyle>
            <a:lvl1pPr algn="r">
              <a:defRPr sz="1200"/>
            </a:lvl1pPr>
          </a:lstStyle>
          <a:p>
            <a:pPr>
              <a:defRPr/>
            </a:pPr>
            <a:fld id="{5C86BC63-2796-4BB2-962C-1CA01D083E8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ヒラギノ角ゴ Pro W3" pitchFamily="1" charset="-128"/>
        <a:cs typeface="ヒラギノ角ゴ Pro W3" charset="0"/>
      </a:defRPr>
    </a:lvl1pPr>
    <a:lvl2pPr marL="457200" algn="l" rtl="0" eaLnBrk="0" fontAlgn="base" hangingPunct="0">
      <a:spcBef>
        <a:spcPct val="30000"/>
      </a:spcBef>
      <a:spcAft>
        <a:spcPct val="0"/>
      </a:spcAft>
      <a:defRPr sz="1200" kern="1200">
        <a:solidFill>
          <a:schemeClr val="tx1"/>
        </a:solidFill>
        <a:latin typeface="Arial" charset="0"/>
        <a:ea typeface="ヒラギノ角ゴ Pro W3" pitchFamily="1" charset="-128"/>
        <a:cs typeface="ヒラギノ角ゴ Pro W3" charset="0"/>
      </a:defRPr>
    </a:lvl2pPr>
    <a:lvl3pPr marL="914400" algn="l" rtl="0" eaLnBrk="0" fontAlgn="base" hangingPunct="0">
      <a:spcBef>
        <a:spcPct val="30000"/>
      </a:spcBef>
      <a:spcAft>
        <a:spcPct val="0"/>
      </a:spcAft>
      <a:defRPr sz="1200" kern="1200">
        <a:solidFill>
          <a:schemeClr val="tx1"/>
        </a:solidFill>
        <a:latin typeface="Arial" charset="0"/>
        <a:ea typeface="ヒラギノ角ゴ Pro W3" pitchFamily="1" charset="-128"/>
        <a:cs typeface="ヒラギノ角ゴ Pro W3" charset="0"/>
      </a:defRPr>
    </a:lvl3pPr>
    <a:lvl4pPr marL="1371600" algn="l" rtl="0" eaLnBrk="0" fontAlgn="base" hangingPunct="0">
      <a:spcBef>
        <a:spcPct val="30000"/>
      </a:spcBef>
      <a:spcAft>
        <a:spcPct val="0"/>
      </a:spcAft>
      <a:defRPr sz="1200" kern="1200">
        <a:solidFill>
          <a:schemeClr val="tx1"/>
        </a:solidFill>
        <a:latin typeface="Arial" charset="0"/>
        <a:ea typeface="ヒラギノ角ゴ Pro W3" pitchFamily="1" charset="-128"/>
        <a:cs typeface="ヒラギノ角ゴ Pro W3" charset="0"/>
      </a:defRPr>
    </a:lvl4pPr>
    <a:lvl5pPr marL="1828800" algn="l" rtl="0" eaLnBrk="0" fontAlgn="base" hangingPunct="0">
      <a:spcBef>
        <a:spcPct val="30000"/>
      </a:spcBef>
      <a:spcAft>
        <a:spcPct val="0"/>
      </a:spcAft>
      <a:defRPr sz="1200" kern="1200">
        <a:solidFill>
          <a:schemeClr val="tx1"/>
        </a:solidFill>
        <a:latin typeface="Arial" charset="0"/>
        <a:ea typeface="ヒラギノ角ゴ Pro W3" pitchFamily="1" charset="-128"/>
        <a:cs typeface="ヒラギノ角ゴ Pro W3"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 typeface="Arial"/>
              <a:buChar char="•"/>
            </a:pPr>
            <a:endParaRPr lang="en-US" dirty="0">
              <a:cs typeface="Calibri"/>
            </a:endParaRPr>
          </a:p>
          <a:p>
            <a:pPr marL="181240" indent="-181240">
              <a:buFont typeface="Arial"/>
              <a:buChar char="•"/>
            </a:pPr>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36175767-35D4-4A06-871F-D8DA806A457B}"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9</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87958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5"/>
          <p:cNvSpPr>
            <a:spLocks noChangeArrowheads="1"/>
          </p:cNvSpPr>
          <p:nvPr userDrawn="1"/>
        </p:nvSpPr>
        <p:spPr bwMode="auto">
          <a:xfrm>
            <a:off x="0" y="3505200"/>
            <a:ext cx="12192000" cy="3352800"/>
          </a:xfrm>
          <a:prstGeom prst="rect">
            <a:avLst/>
          </a:prstGeom>
          <a:solidFill>
            <a:srgbClr val="19306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sz="2400">
                <a:solidFill>
                  <a:schemeClr val="tx1"/>
                </a:solidFill>
                <a:latin typeface="Arial" pitchFamily="34" charset="0"/>
                <a:ea typeface="ヒラギノ角ゴ Pro W3" charset="-128"/>
              </a:defRPr>
            </a:lvl1pPr>
            <a:lvl2pPr marL="742950" indent="-285750">
              <a:defRPr sz="2400">
                <a:solidFill>
                  <a:schemeClr val="tx1"/>
                </a:solidFill>
                <a:latin typeface="Arial" pitchFamily="34" charset="0"/>
                <a:ea typeface="ヒラギノ角ゴ Pro W3" charset="-128"/>
              </a:defRPr>
            </a:lvl2pPr>
            <a:lvl3pPr marL="1143000" indent="-228600">
              <a:defRPr sz="2400">
                <a:solidFill>
                  <a:schemeClr val="tx1"/>
                </a:solidFill>
                <a:latin typeface="Arial" pitchFamily="34" charset="0"/>
                <a:ea typeface="ヒラギノ角ゴ Pro W3" charset="-128"/>
              </a:defRPr>
            </a:lvl3pPr>
            <a:lvl4pPr marL="1600200" indent="-228600">
              <a:defRPr sz="2400">
                <a:solidFill>
                  <a:schemeClr val="tx1"/>
                </a:solidFill>
                <a:latin typeface="Arial" pitchFamily="34" charset="0"/>
                <a:ea typeface="ヒラギノ角ゴ Pro W3" charset="-128"/>
              </a:defRPr>
            </a:lvl4pPr>
            <a:lvl5pPr marL="2057400" indent="-228600">
              <a:defRPr sz="24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 W3" charset="-128"/>
              </a:defRPr>
            </a:lvl9pPr>
          </a:lstStyle>
          <a:p>
            <a:pPr>
              <a:defRPr/>
            </a:pPr>
            <a:endParaRPr lang="en-US" altLang="en-US" dirty="0">
              <a:solidFill>
                <a:srgbClr val="000000"/>
              </a:solidFill>
            </a:endParaRPr>
          </a:p>
        </p:txBody>
      </p:sp>
      <p:pic>
        <p:nvPicPr>
          <p:cNvPr id="5" name="Picture 6" descr="Bracket.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486400" y="3657600"/>
            <a:ext cx="8128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userDrawn="1"/>
        </p:nvSpPr>
        <p:spPr bwMode="auto">
          <a:xfrm>
            <a:off x="0" y="0"/>
            <a:ext cx="12192000" cy="381000"/>
          </a:xfrm>
          <a:prstGeom prst="rect">
            <a:avLst/>
          </a:prstGeom>
          <a:solidFill>
            <a:srgbClr val="98A8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sz="2400">
                <a:solidFill>
                  <a:schemeClr val="tx1"/>
                </a:solidFill>
                <a:latin typeface="Arial" pitchFamily="34" charset="0"/>
                <a:ea typeface="ヒラギノ角ゴ Pro W3" charset="-128"/>
              </a:defRPr>
            </a:lvl1pPr>
            <a:lvl2pPr marL="742950" indent="-285750">
              <a:defRPr sz="2400">
                <a:solidFill>
                  <a:schemeClr val="tx1"/>
                </a:solidFill>
                <a:latin typeface="Arial" pitchFamily="34" charset="0"/>
                <a:ea typeface="ヒラギノ角ゴ Pro W3" charset="-128"/>
              </a:defRPr>
            </a:lvl2pPr>
            <a:lvl3pPr marL="1143000" indent="-228600">
              <a:defRPr sz="2400">
                <a:solidFill>
                  <a:schemeClr val="tx1"/>
                </a:solidFill>
                <a:latin typeface="Arial" pitchFamily="34" charset="0"/>
                <a:ea typeface="ヒラギノ角ゴ Pro W3" charset="-128"/>
              </a:defRPr>
            </a:lvl3pPr>
            <a:lvl4pPr marL="1600200" indent="-228600">
              <a:defRPr sz="2400">
                <a:solidFill>
                  <a:schemeClr val="tx1"/>
                </a:solidFill>
                <a:latin typeface="Arial" pitchFamily="34" charset="0"/>
                <a:ea typeface="ヒラギノ角ゴ Pro W3" charset="-128"/>
              </a:defRPr>
            </a:lvl4pPr>
            <a:lvl5pPr marL="2057400" indent="-228600">
              <a:defRPr sz="24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 W3" charset="-128"/>
              </a:defRPr>
            </a:lvl9pPr>
          </a:lstStyle>
          <a:p>
            <a:pPr>
              <a:defRPr/>
            </a:pPr>
            <a:endParaRPr lang="en-US" altLang="en-US" dirty="0">
              <a:solidFill>
                <a:srgbClr val="000000"/>
              </a:solidFill>
            </a:endParaRPr>
          </a:p>
        </p:txBody>
      </p:sp>
      <p:sp>
        <p:nvSpPr>
          <p:cNvPr id="7" name="Rectangle 6"/>
          <p:cNvSpPr>
            <a:spLocks noChangeArrowheads="1"/>
          </p:cNvSpPr>
          <p:nvPr userDrawn="1"/>
        </p:nvSpPr>
        <p:spPr bwMode="auto">
          <a:xfrm>
            <a:off x="0" y="5562600"/>
            <a:ext cx="12192000" cy="1295400"/>
          </a:xfrm>
          <a:prstGeom prst="rect">
            <a:avLst/>
          </a:prstGeom>
          <a:solidFill>
            <a:srgbClr val="98A8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sz="2400">
                <a:solidFill>
                  <a:schemeClr val="tx1"/>
                </a:solidFill>
                <a:latin typeface="Arial" pitchFamily="34" charset="0"/>
                <a:ea typeface="ヒラギノ角ゴ Pro W3" charset="-128"/>
              </a:defRPr>
            </a:lvl1pPr>
            <a:lvl2pPr marL="742950" indent="-285750">
              <a:defRPr sz="2400">
                <a:solidFill>
                  <a:schemeClr val="tx1"/>
                </a:solidFill>
                <a:latin typeface="Arial" pitchFamily="34" charset="0"/>
                <a:ea typeface="ヒラギノ角ゴ Pro W3" charset="-128"/>
              </a:defRPr>
            </a:lvl2pPr>
            <a:lvl3pPr marL="1143000" indent="-228600">
              <a:defRPr sz="2400">
                <a:solidFill>
                  <a:schemeClr val="tx1"/>
                </a:solidFill>
                <a:latin typeface="Arial" pitchFamily="34" charset="0"/>
                <a:ea typeface="ヒラギノ角ゴ Pro W3" charset="-128"/>
              </a:defRPr>
            </a:lvl3pPr>
            <a:lvl4pPr marL="1600200" indent="-228600">
              <a:defRPr sz="2400">
                <a:solidFill>
                  <a:schemeClr val="tx1"/>
                </a:solidFill>
                <a:latin typeface="Arial" pitchFamily="34" charset="0"/>
                <a:ea typeface="ヒラギノ角ゴ Pro W3" charset="-128"/>
              </a:defRPr>
            </a:lvl4pPr>
            <a:lvl5pPr marL="2057400" indent="-228600">
              <a:defRPr sz="24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 W3" charset="-128"/>
              </a:defRPr>
            </a:lvl9pPr>
          </a:lstStyle>
          <a:p>
            <a:pPr>
              <a:defRPr/>
            </a:pPr>
            <a:endParaRPr lang="en-US" altLang="en-US" dirty="0">
              <a:solidFill>
                <a:srgbClr val="000000"/>
              </a:solidFill>
            </a:endParaRPr>
          </a:p>
        </p:txBody>
      </p:sp>
      <p:pic>
        <p:nvPicPr>
          <p:cNvPr id="8" name="Picture 8" descr="NFWF- New Logo_kgav_blue.eps"/>
          <p:cNvPicPr>
            <a:picLocks noChangeAspect="1"/>
          </p:cNvPicPr>
          <p:nvPr userDrawn="1"/>
        </p:nvPicPr>
        <p:blipFill>
          <a:blip r:embed="rId4">
            <a:extLst>
              <a:ext uri="{28A0092B-C50C-407E-A947-70E740481C1C}">
                <a14:useLocalDpi xmlns:a14="http://schemas.microsoft.com/office/drawing/2010/main" val="0"/>
              </a:ext>
            </a:extLst>
          </a:blip>
          <a:srcRect l="11250" t="1360" b="57175"/>
          <a:stretch>
            <a:fillRect/>
          </a:stretch>
        </p:blipFill>
        <p:spPr bwMode="auto">
          <a:xfrm>
            <a:off x="7416800" y="5668963"/>
            <a:ext cx="5181600"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7391400" y="5638800"/>
            <a:ext cx="4572000" cy="1143000"/>
          </a:xfrm>
          <a:prstGeom prst="rect">
            <a:avLst/>
          </a:prstGeom>
          <a:solidFill>
            <a:srgbClr val="98A82C"/>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a:solidFill>
                  <a:schemeClr val="tx1"/>
                </a:solidFill>
                <a:latin typeface="Arial" panose="020B0604020202020204" pitchFamily="34" charset="0"/>
                <a:ea typeface="ヒラギノ角ゴ Pro W3" pitchFamily="-104" charset="-128"/>
              </a:defRPr>
            </a:lvl1pPr>
            <a:lvl2pPr marL="742950" indent="-285750">
              <a:defRPr sz="2400">
                <a:solidFill>
                  <a:schemeClr val="tx1"/>
                </a:solidFill>
                <a:latin typeface="Arial" panose="020B0604020202020204" pitchFamily="34" charset="0"/>
                <a:ea typeface="ヒラギノ角ゴ Pro W3" pitchFamily="-104" charset="-128"/>
              </a:defRPr>
            </a:lvl2pPr>
            <a:lvl3pPr marL="1143000" indent="-228600">
              <a:defRPr sz="2400">
                <a:solidFill>
                  <a:schemeClr val="tx1"/>
                </a:solidFill>
                <a:latin typeface="Arial" panose="020B0604020202020204" pitchFamily="34" charset="0"/>
                <a:ea typeface="ヒラギノ角ゴ Pro W3" pitchFamily="-104" charset="-128"/>
              </a:defRPr>
            </a:lvl3pPr>
            <a:lvl4pPr marL="1600200" indent="-228600">
              <a:defRPr sz="2400">
                <a:solidFill>
                  <a:schemeClr val="tx1"/>
                </a:solidFill>
                <a:latin typeface="Arial" panose="020B0604020202020204" pitchFamily="34" charset="0"/>
                <a:ea typeface="ヒラギノ角ゴ Pro W3" pitchFamily="-104" charset="-128"/>
              </a:defRPr>
            </a:lvl4pPr>
            <a:lvl5pPr marL="2057400" indent="-228600">
              <a:defRPr sz="2400">
                <a:solidFill>
                  <a:schemeClr val="tx1"/>
                </a:solidFill>
                <a:latin typeface="Arial" panose="020B0604020202020204" pitchFamily="34" charset="0"/>
                <a:ea typeface="ヒラギノ角ゴ Pro W3" pitchFamily="-1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9pPr>
          </a:lstStyle>
          <a:p>
            <a:pPr>
              <a:defRPr/>
            </a:pPr>
            <a:endParaRPr lang="en-US" altLang="en-US"/>
          </a:p>
        </p:txBody>
      </p:sp>
      <p:pic>
        <p:nvPicPr>
          <p:cNvPr id="10" name="Picture 12"/>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8816975" y="5700713"/>
            <a:ext cx="307022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09600" y="3810000"/>
            <a:ext cx="4978400" cy="1143000"/>
          </a:xfrm>
        </p:spPr>
        <p:txBody>
          <a:bodyPr anchor="ctr"/>
          <a:lstStyle>
            <a:lvl1pPr algn="r">
              <a:defRPr b="0" i="0">
                <a:solidFill>
                  <a:schemeClr val="bg1"/>
                </a:solidFill>
                <a:latin typeface="Helvetica" pitchFamily="34" charset="0"/>
                <a:cs typeface="Arial"/>
              </a:defRPr>
            </a:lvl1pPr>
          </a:lstStyle>
          <a:p>
            <a:r>
              <a:rPr lang="en-US" dirty="0"/>
              <a:t>Click to edit Master title style</a:t>
            </a:r>
          </a:p>
        </p:txBody>
      </p:sp>
      <p:sp>
        <p:nvSpPr>
          <p:cNvPr id="3075" name="Rectangle 3"/>
          <p:cNvSpPr>
            <a:spLocks noGrp="1" noChangeArrowheads="1"/>
          </p:cNvSpPr>
          <p:nvPr>
            <p:ph type="subTitle" idx="1"/>
          </p:nvPr>
        </p:nvSpPr>
        <p:spPr>
          <a:xfrm>
            <a:off x="6197600" y="3987800"/>
            <a:ext cx="4978400" cy="838200"/>
          </a:xfrm>
        </p:spPr>
        <p:txBody>
          <a:bodyPr anchor="ctr"/>
          <a:lstStyle>
            <a:lvl1pPr marL="0" indent="0">
              <a:buFontTx/>
              <a:buNone/>
              <a:defRPr>
                <a:solidFill>
                  <a:schemeClr val="bg1"/>
                </a:solidFill>
              </a:defRPr>
            </a:lvl1pPr>
          </a:lstStyle>
          <a:p>
            <a:r>
              <a:rPr lang="en-US" dirty="0"/>
              <a:t>Click to edit Master subtitle style</a:t>
            </a:r>
          </a:p>
        </p:txBody>
      </p:sp>
    </p:spTree>
    <p:extLst>
      <p:ext uri="{BB962C8B-B14F-4D97-AF65-F5344CB8AC3E}">
        <p14:creationId xmlns:p14="http://schemas.microsoft.com/office/powerpoint/2010/main" val="140079911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0" y="228600"/>
            <a:ext cx="12192000" cy="533400"/>
          </a:xfrm>
        </p:spPr>
        <p:txBody>
          <a:bodyPr/>
          <a:lstStyle>
            <a:lvl1pPr>
              <a:defRPr b="1">
                <a:solidFill>
                  <a:srgbClr val="004990"/>
                </a:solidFill>
                <a:latin typeface="Helvetica" pitchFamily="34" charset="0"/>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9128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963084" y="4406901"/>
            <a:ext cx="10363200" cy="1362075"/>
          </a:xfrm>
        </p:spPr>
        <p:txBody>
          <a:bodyPr anchor="t"/>
          <a:lstStyle>
            <a:lvl1pPr algn="l">
              <a:defRPr sz="4000" b="1" cap="all">
                <a:solidFill>
                  <a:srgbClr val="004990"/>
                </a:solidFill>
              </a:defRPr>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Tree>
    <p:extLst>
      <p:ext uri="{BB962C8B-B14F-4D97-AF65-F5344CB8AC3E}">
        <p14:creationId xmlns:p14="http://schemas.microsoft.com/office/powerpoint/2010/main" val="2315762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0" y="274638"/>
            <a:ext cx="12192000" cy="487362"/>
          </a:xfrm>
        </p:spPr>
        <p:txBody>
          <a:bodyPr/>
          <a:lstStyle>
            <a:lvl1pPr>
              <a:defRPr b="1">
                <a:solidFill>
                  <a:srgbClr val="004990"/>
                </a:solidFill>
                <a:latin typeface="Helvetica" pitchFamily="34" charset="0"/>
              </a:defRPr>
            </a:lvl1pPr>
          </a:lstStyle>
          <a:p>
            <a:r>
              <a:rPr lang="en-US" dirty="0"/>
              <a:t>Click to edit Master title style</a:t>
            </a:r>
          </a:p>
        </p:txBody>
      </p:sp>
      <p:sp>
        <p:nvSpPr>
          <p:cNvPr id="3" name="Text Placeholder 2"/>
          <p:cNvSpPr>
            <a:spLocks noGrp="1"/>
          </p:cNvSpPr>
          <p:nvPr>
            <p:ph type="body" idx="1"/>
          </p:nvPr>
        </p:nvSpPr>
        <p:spPr>
          <a:xfrm>
            <a:off x="609600" y="1066800"/>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09600" y="1676401"/>
            <a:ext cx="5386917"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97601" y="1066800"/>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93368" y="1676401"/>
            <a:ext cx="5389033"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36432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5"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0" y="274638"/>
            <a:ext cx="12192000" cy="487362"/>
          </a:xfrm>
        </p:spPr>
        <p:txBody>
          <a:bodyPr/>
          <a:lstStyle>
            <a:lvl1pPr>
              <a:defRPr b="1">
                <a:solidFill>
                  <a:srgbClr val="004990"/>
                </a:solidFill>
                <a:latin typeface="Helvetica" pitchFamily="34" charset="0"/>
              </a:defRPr>
            </a:lvl1pPr>
          </a:lstStyle>
          <a:p>
            <a:r>
              <a:rPr lang="en-US" dirty="0"/>
              <a:t>Click to edit Master title style</a:t>
            </a:r>
          </a:p>
        </p:txBody>
      </p:sp>
      <p:sp>
        <p:nvSpPr>
          <p:cNvPr id="4" name="Content Placeholder 3"/>
          <p:cNvSpPr>
            <a:spLocks noGrp="1"/>
          </p:cNvSpPr>
          <p:nvPr>
            <p:ph sz="half" idx="2"/>
          </p:nvPr>
        </p:nvSpPr>
        <p:spPr>
          <a:xfrm>
            <a:off x="609600" y="1066801"/>
            <a:ext cx="5386917" cy="5059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p:cNvSpPr>
            <a:spLocks noGrp="1"/>
          </p:cNvSpPr>
          <p:nvPr>
            <p:ph sz="quarter" idx="4"/>
          </p:nvPr>
        </p:nvSpPr>
        <p:spPr>
          <a:xfrm>
            <a:off x="6193368" y="1066801"/>
            <a:ext cx="5389033" cy="5059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86835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0" y="304800"/>
            <a:ext cx="12192000" cy="457200"/>
          </a:xfrm>
        </p:spPr>
        <p:txBody>
          <a:bodyPr/>
          <a:lstStyle>
            <a:lvl1pPr>
              <a:defRPr b="1">
                <a:solidFill>
                  <a:srgbClr val="004990"/>
                </a:solidFill>
                <a:latin typeface="Helvetica" pitchFamily="34" charset="0"/>
              </a:defRPr>
            </a:lvl1pPr>
          </a:lstStyle>
          <a:p>
            <a:r>
              <a:rPr lang="en-US" dirty="0"/>
              <a:t>Click to edit Master title style</a:t>
            </a:r>
          </a:p>
        </p:txBody>
      </p:sp>
    </p:spTree>
    <p:extLst>
      <p:ext uri="{BB962C8B-B14F-4D97-AF65-F5344CB8AC3E}">
        <p14:creationId xmlns:p14="http://schemas.microsoft.com/office/powerpoint/2010/main" val="288835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Tree>
    <p:extLst>
      <p:ext uri="{BB962C8B-B14F-4D97-AF65-F5344CB8AC3E}">
        <p14:creationId xmlns:p14="http://schemas.microsoft.com/office/powerpoint/2010/main" val="3704547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609601" y="273050"/>
            <a:ext cx="4011084" cy="1162050"/>
          </a:xfrm>
        </p:spPr>
        <p:txBody>
          <a:bodyPr/>
          <a:lstStyle>
            <a:lvl1pPr algn="l">
              <a:defRPr sz="2000" b="1">
                <a:solidFill>
                  <a:srgbClr val="004990"/>
                </a:solidFill>
              </a:defRPr>
            </a:lvl1pPr>
          </a:lstStyle>
          <a:p>
            <a:r>
              <a:rPr lang="en-US" dirty="0"/>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Tree>
    <p:extLst>
      <p:ext uri="{BB962C8B-B14F-4D97-AF65-F5344CB8AC3E}">
        <p14:creationId xmlns:p14="http://schemas.microsoft.com/office/powerpoint/2010/main" val="513029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2389717" y="4800600"/>
            <a:ext cx="7315200" cy="566738"/>
          </a:xfrm>
        </p:spPr>
        <p:txBody>
          <a:bodyPr/>
          <a:lstStyle>
            <a:lvl1pPr algn="l">
              <a:defRPr sz="2000" b="1">
                <a:solidFill>
                  <a:srgbClr val="004990"/>
                </a:solidFill>
              </a:defRPr>
            </a:lvl1pPr>
          </a:lstStyle>
          <a:p>
            <a:r>
              <a:rPr lang="en-US" dirty="0"/>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57582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Title 1"/>
          <p:cNvSpPr>
            <a:spLocks noGrp="1"/>
          </p:cNvSpPr>
          <p:nvPr>
            <p:ph type="title"/>
          </p:nvPr>
        </p:nvSpPr>
        <p:spPr>
          <a:xfrm>
            <a:off x="0" y="304800"/>
            <a:ext cx="12192000" cy="533400"/>
          </a:xfrm>
        </p:spPr>
        <p:txBody>
          <a:bodyPr/>
          <a:lstStyle>
            <a:lvl1pPr>
              <a:defRPr b="1">
                <a:solidFill>
                  <a:srgbClr val="004990"/>
                </a:solidFill>
                <a:latin typeface="Helvetica" pitchFamily="34" charset="0"/>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7908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8"/>
          <p:cNvSpPr>
            <a:spLocks noChangeArrowheads="1"/>
          </p:cNvSpPr>
          <p:nvPr userDrawn="1"/>
        </p:nvSpPr>
        <p:spPr bwMode="auto">
          <a:xfrm>
            <a:off x="0" y="0"/>
            <a:ext cx="12192000" cy="182563"/>
          </a:xfrm>
          <a:prstGeom prst="rect">
            <a:avLst/>
          </a:prstGeom>
          <a:solidFill>
            <a:srgbClr val="004990">
              <a:alpha val="9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en-US" altLang="en-US" sz="2400">
              <a:latin typeface="Arial" pitchFamily="34" charset="0"/>
              <a:ea typeface="Osaka" pitchFamily="-104" charset="-128"/>
            </a:endParaRPr>
          </a:p>
        </p:txBody>
      </p:sp>
      <p:sp>
        <p:nvSpPr>
          <p:cNvPr id="2" name="Vertical Title 1"/>
          <p:cNvSpPr>
            <a:spLocks noGrp="1"/>
          </p:cNvSpPr>
          <p:nvPr>
            <p:ph type="title" orient="vert"/>
          </p:nvPr>
        </p:nvSpPr>
        <p:spPr>
          <a:xfrm>
            <a:off x="8686800" y="609600"/>
            <a:ext cx="2590800" cy="5486400"/>
          </a:xfrm>
        </p:spPr>
        <p:txBody>
          <a:bodyPr vert="eaVert"/>
          <a:lstStyle>
            <a:lvl1pPr>
              <a:defRPr>
                <a:solidFill>
                  <a:srgbClr val="004990"/>
                </a:solidFill>
              </a:defRPr>
            </a:lvl1pPr>
          </a:lstStyle>
          <a:p>
            <a:r>
              <a:rPr lang="en-US" dirty="0"/>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9339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Picture 1" descr="TemplateLogoGraphic.pn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5256213"/>
            <a:ext cx="12192000"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Rectangle 1"/>
          <p:cNvSpPr>
            <a:spLocks noChangeArrowheads="1"/>
          </p:cNvSpPr>
          <p:nvPr userDrawn="1"/>
        </p:nvSpPr>
        <p:spPr bwMode="auto">
          <a:xfrm>
            <a:off x="8686800" y="5670550"/>
            <a:ext cx="3352800" cy="91440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a:solidFill>
                  <a:schemeClr val="tx1"/>
                </a:solidFill>
                <a:latin typeface="Arial" panose="020B0604020202020204" pitchFamily="34" charset="0"/>
                <a:ea typeface="ヒラギノ角ゴ Pro W3" pitchFamily="-104" charset="-128"/>
              </a:defRPr>
            </a:lvl1pPr>
            <a:lvl2pPr marL="742950" indent="-285750">
              <a:defRPr sz="2400">
                <a:solidFill>
                  <a:schemeClr val="tx1"/>
                </a:solidFill>
                <a:latin typeface="Arial" panose="020B0604020202020204" pitchFamily="34" charset="0"/>
                <a:ea typeface="ヒラギノ角ゴ Pro W3" pitchFamily="-104" charset="-128"/>
              </a:defRPr>
            </a:lvl2pPr>
            <a:lvl3pPr marL="1143000" indent="-228600">
              <a:defRPr sz="2400">
                <a:solidFill>
                  <a:schemeClr val="tx1"/>
                </a:solidFill>
                <a:latin typeface="Arial" panose="020B0604020202020204" pitchFamily="34" charset="0"/>
                <a:ea typeface="ヒラギノ角ゴ Pro W3" pitchFamily="-104" charset="-128"/>
              </a:defRPr>
            </a:lvl3pPr>
            <a:lvl4pPr marL="1600200" indent="-228600">
              <a:defRPr sz="2400">
                <a:solidFill>
                  <a:schemeClr val="tx1"/>
                </a:solidFill>
                <a:latin typeface="Arial" panose="020B0604020202020204" pitchFamily="34" charset="0"/>
                <a:ea typeface="ヒラギノ角ゴ Pro W3" pitchFamily="-104" charset="-128"/>
              </a:defRPr>
            </a:lvl4pPr>
            <a:lvl5pPr marL="2057400" indent="-228600">
              <a:defRPr sz="2400">
                <a:solidFill>
                  <a:schemeClr val="tx1"/>
                </a:solidFill>
                <a:latin typeface="Arial" panose="020B0604020202020204" pitchFamily="34" charset="0"/>
                <a:ea typeface="ヒラギノ角ゴ Pro W3" pitchFamily="-1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pitchFamily="-104" charset="-128"/>
              </a:defRPr>
            </a:lvl9pPr>
          </a:lstStyle>
          <a:p>
            <a:pPr>
              <a:defRPr/>
            </a:pPr>
            <a:endParaRPr lang="en-US" altLang="en-US"/>
          </a:p>
        </p:txBody>
      </p:sp>
      <p:pic>
        <p:nvPicPr>
          <p:cNvPr id="1030" name="Picture 2"/>
          <p:cNvPicPr>
            <a:picLocks noChangeAspect="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8839200" y="5491163"/>
            <a:ext cx="3048000"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8385" r:id="rId1"/>
    <p:sldLayoutId id="2147488386" r:id="rId2"/>
    <p:sldLayoutId id="2147488387" r:id="rId3"/>
    <p:sldLayoutId id="2147488388" r:id="rId4"/>
    <p:sldLayoutId id="2147488389" r:id="rId5"/>
    <p:sldLayoutId id="2147488390" r:id="rId6"/>
    <p:sldLayoutId id="2147488391" r:id="rId7"/>
    <p:sldLayoutId id="2147488392" r:id="rId8"/>
    <p:sldLayoutId id="2147488393" r:id="rId9"/>
    <p:sldLayoutId id="2147488394" r:id="rId10"/>
    <p:sldLayoutId id="2147488395" r:id="rId11"/>
  </p:sldLayoutIdLst>
  <p:txStyles>
    <p:titleStyle>
      <a:lvl1pPr algn="l" rtl="0" eaLnBrk="0" fontAlgn="base" hangingPunct="0">
        <a:spcBef>
          <a:spcPct val="0"/>
        </a:spcBef>
        <a:spcAft>
          <a:spcPct val="0"/>
        </a:spcAft>
        <a:defRPr sz="2800" b="1">
          <a:solidFill>
            <a:srgbClr val="004990"/>
          </a:solidFill>
          <a:latin typeface="Helvetica" pitchFamily="34" charset="0"/>
          <a:ea typeface="+mj-ea"/>
          <a:cs typeface="Arial"/>
        </a:defRPr>
      </a:lvl1pPr>
      <a:lvl2pPr algn="l" rtl="0" eaLnBrk="0" fontAlgn="base" hangingPunct="0">
        <a:spcBef>
          <a:spcPct val="0"/>
        </a:spcBef>
        <a:spcAft>
          <a:spcPct val="0"/>
        </a:spcAft>
        <a:defRPr sz="2800" b="1">
          <a:solidFill>
            <a:srgbClr val="004990"/>
          </a:solidFill>
          <a:latin typeface="Helvetica" pitchFamily="34" charset="0"/>
          <a:ea typeface="ヒラギノ角ゴ Pro W3" pitchFamily="1" charset="-128"/>
          <a:cs typeface="Arial" pitchFamily="34" charset="0"/>
        </a:defRPr>
      </a:lvl2pPr>
      <a:lvl3pPr algn="l" rtl="0" eaLnBrk="0" fontAlgn="base" hangingPunct="0">
        <a:spcBef>
          <a:spcPct val="0"/>
        </a:spcBef>
        <a:spcAft>
          <a:spcPct val="0"/>
        </a:spcAft>
        <a:defRPr sz="2800" b="1">
          <a:solidFill>
            <a:srgbClr val="004990"/>
          </a:solidFill>
          <a:latin typeface="Helvetica" pitchFamily="34" charset="0"/>
          <a:ea typeface="ヒラギノ角ゴ Pro W3" pitchFamily="1" charset="-128"/>
          <a:cs typeface="Arial" pitchFamily="34" charset="0"/>
        </a:defRPr>
      </a:lvl3pPr>
      <a:lvl4pPr algn="l" rtl="0" eaLnBrk="0" fontAlgn="base" hangingPunct="0">
        <a:spcBef>
          <a:spcPct val="0"/>
        </a:spcBef>
        <a:spcAft>
          <a:spcPct val="0"/>
        </a:spcAft>
        <a:defRPr sz="2800" b="1">
          <a:solidFill>
            <a:srgbClr val="004990"/>
          </a:solidFill>
          <a:latin typeface="Helvetica" pitchFamily="34" charset="0"/>
          <a:ea typeface="ヒラギノ角ゴ Pro W3" pitchFamily="1" charset="-128"/>
          <a:cs typeface="Arial" pitchFamily="34" charset="0"/>
        </a:defRPr>
      </a:lvl4pPr>
      <a:lvl5pPr algn="l" rtl="0" eaLnBrk="0" fontAlgn="base" hangingPunct="0">
        <a:spcBef>
          <a:spcPct val="0"/>
        </a:spcBef>
        <a:spcAft>
          <a:spcPct val="0"/>
        </a:spcAft>
        <a:defRPr sz="2800" b="1">
          <a:solidFill>
            <a:srgbClr val="004990"/>
          </a:solidFill>
          <a:latin typeface="Helvetica" pitchFamily="34" charset="0"/>
          <a:ea typeface="ヒラギノ角ゴ Pro W3" pitchFamily="1" charset="-128"/>
          <a:cs typeface="Arial" pitchFamily="34" charset="0"/>
        </a:defRPr>
      </a:lvl5pPr>
      <a:lvl6pPr marL="457200" algn="l" rtl="0" fontAlgn="base">
        <a:spcBef>
          <a:spcPct val="0"/>
        </a:spcBef>
        <a:spcAft>
          <a:spcPct val="0"/>
        </a:spcAft>
        <a:defRPr sz="2800">
          <a:solidFill>
            <a:srgbClr val="054D92"/>
          </a:solidFill>
          <a:latin typeface="Georgia" pitchFamily="1" charset="0"/>
          <a:ea typeface="ヒラギノ角ゴ Pro W3" pitchFamily="1" charset="-128"/>
        </a:defRPr>
      </a:lvl6pPr>
      <a:lvl7pPr marL="914400" algn="l" rtl="0" fontAlgn="base">
        <a:spcBef>
          <a:spcPct val="0"/>
        </a:spcBef>
        <a:spcAft>
          <a:spcPct val="0"/>
        </a:spcAft>
        <a:defRPr sz="2800">
          <a:solidFill>
            <a:srgbClr val="054D92"/>
          </a:solidFill>
          <a:latin typeface="Georgia" pitchFamily="1" charset="0"/>
          <a:ea typeface="ヒラギノ角ゴ Pro W3" pitchFamily="1" charset="-128"/>
        </a:defRPr>
      </a:lvl7pPr>
      <a:lvl8pPr marL="1371600" algn="l" rtl="0" fontAlgn="base">
        <a:spcBef>
          <a:spcPct val="0"/>
        </a:spcBef>
        <a:spcAft>
          <a:spcPct val="0"/>
        </a:spcAft>
        <a:defRPr sz="2800">
          <a:solidFill>
            <a:srgbClr val="054D92"/>
          </a:solidFill>
          <a:latin typeface="Georgia" pitchFamily="1" charset="0"/>
          <a:ea typeface="ヒラギノ角ゴ Pro W3" pitchFamily="1" charset="-128"/>
        </a:defRPr>
      </a:lvl8pPr>
      <a:lvl9pPr marL="1828800" algn="l" rtl="0" fontAlgn="base">
        <a:spcBef>
          <a:spcPct val="0"/>
        </a:spcBef>
        <a:spcAft>
          <a:spcPct val="0"/>
        </a:spcAft>
        <a:defRPr sz="2800">
          <a:solidFill>
            <a:srgbClr val="054D92"/>
          </a:solidFill>
          <a:latin typeface="Georgia" pitchFamily="1" charset="0"/>
          <a:ea typeface="ヒラギノ角ゴ Pro W3" pitchFamily="1" charset="-128"/>
        </a:defRPr>
      </a:lvl9pPr>
    </p:titleStyle>
    <p:bodyStyle>
      <a:lvl1pPr marL="173038" indent="-173038" algn="l" rtl="0" eaLnBrk="0" fontAlgn="base" hangingPunct="0">
        <a:spcBef>
          <a:spcPct val="20000"/>
        </a:spcBef>
        <a:spcAft>
          <a:spcPct val="0"/>
        </a:spcAft>
        <a:buChar char="•"/>
        <a:defRPr sz="2000">
          <a:solidFill>
            <a:schemeClr val="tx2"/>
          </a:solidFill>
          <a:latin typeface="Calibri" panose="020F0502020204030204" pitchFamily="34" charset="0"/>
          <a:ea typeface="+mn-ea"/>
          <a:cs typeface="Calibri" panose="020F0502020204030204" pitchFamily="34" charset="0"/>
        </a:defRPr>
      </a:lvl1pPr>
      <a:lvl2pPr marL="684213" indent="-227013" algn="l" rtl="0" eaLnBrk="0" fontAlgn="base" hangingPunct="0">
        <a:spcBef>
          <a:spcPct val="20000"/>
        </a:spcBef>
        <a:spcAft>
          <a:spcPct val="0"/>
        </a:spcAft>
        <a:buChar char="–"/>
        <a:defRPr>
          <a:solidFill>
            <a:schemeClr val="tx2"/>
          </a:solidFill>
          <a:latin typeface="Calibri" panose="020F0502020204030204" pitchFamily="34" charset="0"/>
          <a:ea typeface="+mn-ea"/>
          <a:cs typeface="Calibri" panose="020F0502020204030204" pitchFamily="34" charset="0"/>
        </a:defRPr>
      </a:lvl2pPr>
      <a:lvl3pPr marL="1089025" indent="-174625" algn="l" rtl="0" eaLnBrk="0" fontAlgn="base" hangingPunct="0">
        <a:spcBef>
          <a:spcPct val="20000"/>
        </a:spcBef>
        <a:spcAft>
          <a:spcPct val="0"/>
        </a:spcAft>
        <a:buChar char="•"/>
        <a:defRPr sz="1600">
          <a:solidFill>
            <a:schemeClr val="tx2"/>
          </a:solidFill>
          <a:latin typeface="Calibri" panose="020F0502020204030204" pitchFamily="34" charset="0"/>
          <a:ea typeface="+mn-ea"/>
          <a:cs typeface="Calibri" panose="020F0502020204030204" pitchFamily="34" charset="0"/>
        </a:defRPr>
      </a:lvl3pPr>
      <a:lvl4pPr marL="1549400" indent="-228600" algn="l" rtl="0" eaLnBrk="0" fontAlgn="base" hangingPunct="0">
        <a:spcBef>
          <a:spcPct val="20000"/>
        </a:spcBef>
        <a:spcAft>
          <a:spcPct val="0"/>
        </a:spcAft>
        <a:buChar char="–"/>
        <a:defRPr sz="1600">
          <a:solidFill>
            <a:schemeClr val="tx2"/>
          </a:solidFill>
          <a:latin typeface="Calibri" panose="020F0502020204030204" pitchFamily="34" charset="0"/>
          <a:ea typeface="+mn-ea"/>
          <a:cs typeface="Calibri" panose="020F0502020204030204" pitchFamily="34" charset="0"/>
        </a:defRPr>
      </a:lvl4pPr>
      <a:lvl5pPr marL="1949450" indent="-176213" algn="l" rtl="0" eaLnBrk="0" fontAlgn="base" hangingPunct="0">
        <a:spcBef>
          <a:spcPct val="20000"/>
        </a:spcBef>
        <a:spcAft>
          <a:spcPct val="0"/>
        </a:spcAft>
        <a:buChar char="»"/>
        <a:defRPr sz="1400">
          <a:solidFill>
            <a:schemeClr val="tx2"/>
          </a:solidFill>
          <a:latin typeface="Calibri" panose="020F0502020204030204" pitchFamily="34" charset="0"/>
          <a:ea typeface="+mn-ea"/>
          <a:cs typeface="Calibri" panose="020F0502020204030204" pitchFamily="34" charset="0"/>
        </a:defRPr>
      </a:lvl5pPr>
      <a:lvl6pPr marL="2406650" indent="-176213" algn="l" rtl="0" fontAlgn="base">
        <a:spcBef>
          <a:spcPct val="20000"/>
        </a:spcBef>
        <a:spcAft>
          <a:spcPct val="0"/>
        </a:spcAft>
        <a:buChar char="»"/>
        <a:defRPr sz="1400">
          <a:solidFill>
            <a:schemeClr val="tx2"/>
          </a:solidFill>
          <a:latin typeface="+mn-lt"/>
          <a:ea typeface="+mn-ea"/>
        </a:defRPr>
      </a:lvl6pPr>
      <a:lvl7pPr marL="2863850" indent="-176213" algn="l" rtl="0" fontAlgn="base">
        <a:spcBef>
          <a:spcPct val="20000"/>
        </a:spcBef>
        <a:spcAft>
          <a:spcPct val="0"/>
        </a:spcAft>
        <a:buChar char="»"/>
        <a:defRPr sz="1400">
          <a:solidFill>
            <a:schemeClr val="tx2"/>
          </a:solidFill>
          <a:latin typeface="+mn-lt"/>
          <a:ea typeface="+mn-ea"/>
        </a:defRPr>
      </a:lvl7pPr>
      <a:lvl8pPr marL="3321050" indent="-176213" algn="l" rtl="0" fontAlgn="base">
        <a:spcBef>
          <a:spcPct val="20000"/>
        </a:spcBef>
        <a:spcAft>
          <a:spcPct val="0"/>
        </a:spcAft>
        <a:buChar char="»"/>
        <a:defRPr sz="1400">
          <a:solidFill>
            <a:schemeClr val="tx2"/>
          </a:solidFill>
          <a:latin typeface="+mn-lt"/>
          <a:ea typeface="+mn-ea"/>
        </a:defRPr>
      </a:lvl8pPr>
      <a:lvl9pPr marL="3778250" indent="-176213" algn="l" rtl="0" fontAlgn="base">
        <a:spcBef>
          <a:spcPct val="20000"/>
        </a:spcBef>
        <a:spcAft>
          <a:spcPct val="0"/>
        </a:spcAft>
        <a:buChar char="»"/>
        <a:defRPr sz="1400">
          <a:solidFill>
            <a:schemeClr val="tx2"/>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 y="152400"/>
            <a:ext cx="2439988"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Box 5"/>
          <p:cNvSpPr txBox="1">
            <a:spLocks noChangeArrowheads="1"/>
          </p:cNvSpPr>
          <p:nvPr/>
        </p:nvSpPr>
        <p:spPr bwMode="auto">
          <a:xfrm>
            <a:off x="8763000" y="6400800"/>
            <a:ext cx="3276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Calibri" panose="020F0502020204030204" pitchFamily="34" charset="0"/>
                <a:ea typeface="ヒラギノ角ゴ Pro W3" pitchFamily="-104" charset="-128"/>
                <a:cs typeface="Calibri" panose="020F0502020204030204" pitchFamily="34" charset="0"/>
              </a:defRPr>
            </a:lvl1pPr>
            <a:lvl2pPr marL="742950" indent="-285750">
              <a:spcBef>
                <a:spcPct val="20000"/>
              </a:spcBef>
              <a:buChar char="–"/>
              <a:defRPr>
                <a:solidFill>
                  <a:schemeClr val="tx2"/>
                </a:solidFill>
                <a:latin typeface="Calibri" panose="020F0502020204030204" pitchFamily="34" charset="0"/>
                <a:ea typeface="ヒラギノ角ゴ Pro W3" pitchFamily="-104" charset="-128"/>
                <a:cs typeface="Calibri" panose="020F0502020204030204" pitchFamily="34" charset="0"/>
              </a:defRPr>
            </a:lvl2pPr>
            <a:lvl3pPr marL="1143000" indent="-228600">
              <a:spcBef>
                <a:spcPct val="20000"/>
              </a:spcBef>
              <a:buChar char="•"/>
              <a:defRPr sz="1600">
                <a:solidFill>
                  <a:schemeClr val="tx2"/>
                </a:solidFill>
                <a:latin typeface="Calibri" panose="020F0502020204030204" pitchFamily="34" charset="0"/>
                <a:ea typeface="ヒラギノ角ゴ Pro W3" pitchFamily="-104" charset="-128"/>
                <a:cs typeface="Calibri" panose="020F0502020204030204" pitchFamily="34" charset="0"/>
              </a:defRPr>
            </a:lvl3pPr>
            <a:lvl4pPr marL="1600200" indent="-228600">
              <a:spcBef>
                <a:spcPct val="20000"/>
              </a:spcBef>
              <a:buChar char="–"/>
              <a:defRPr sz="1600">
                <a:solidFill>
                  <a:schemeClr val="tx2"/>
                </a:solidFill>
                <a:latin typeface="Calibri" panose="020F0502020204030204" pitchFamily="34" charset="0"/>
                <a:ea typeface="ヒラギノ角ゴ Pro W3" pitchFamily="-104" charset="-128"/>
                <a:cs typeface="Calibri" panose="020F0502020204030204" pitchFamily="34" charset="0"/>
              </a:defRPr>
            </a:lvl4pPr>
            <a:lvl5pPr marL="2057400" indent="-228600">
              <a:spcBef>
                <a:spcPct val="20000"/>
              </a:spcBef>
              <a:buChar char="»"/>
              <a:defRPr sz="1400">
                <a:solidFill>
                  <a:schemeClr val="tx2"/>
                </a:solidFill>
                <a:latin typeface="Calibri" panose="020F0502020204030204" pitchFamily="34" charset="0"/>
                <a:ea typeface="ヒラギノ角ゴ Pro W3" pitchFamily="-104" charset="-128"/>
                <a:cs typeface="Calibri" panose="020F0502020204030204" pitchFamily="34" charset="0"/>
              </a:defRPr>
            </a:lvl5pPr>
            <a:lvl6pPr marL="2514600" indent="-228600" eaLnBrk="0" fontAlgn="base" hangingPunct="0">
              <a:spcBef>
                <a:spcPct val="20000"/>
              </a:spcBef>
              <a:spcAft>
                <a:spcPct val="0"/>
              </a:spcAft>
              <a:buChar char="»"/>
              <a:defRPr sz="1400">
                <a:solidFill>
                  <a:schemeClr val="tx2"/>
                </a:solidFill>
                <a:latin typeface="Calibri" panose="020F0502020204030204" pitchFamily="34" charset="0"/>
                <a:ea typeface="ヒラギノ角ゴ Pro W3" pitchFamily="-104" charset="-128"/>
                <a:cs typeface="Calibri" panose="020F0502020204030204" pitchFamily="34" charset="0"/>
              </a:defRPr>
            </a:lvl6pPr>
            <a:lvl7pPr marL="2971800" indent="-228600" eaLnBrk="0" fontAlgn="base" hangingPunct="0">
              <a:spcBef>
                <a:spcPct val="20000"/>
              </a:spcBef>
              <a:spcAft>
                <a:spcPct val="0"/>
              </a:spcAft>
              <a:buChar char="»"/>
              <a:defRPr sz="1400">
                <a:solidFill>
                  <a:schemeClr val="tx2"/>
                </a:solidFill>
                <a:latin typeface="Calibri" panose="020F0502020204030204" pitchFamily="34" charset="0"/>
                <a:ea typeface="ヒラギノ角ゴ Pro W3" pitchFamily="-104" charset="-128"/>
                <a:cs typeface="Calibri" panose="020F0502020204030204" pitchFamily="34" charset="0"/>
              </a:defRPr>
            </a:lvl7pPr>
            <a:lvl8pPr marL="3429000" indent="-228600" eaLnBrk="0" fontAlgn="base" hangingPunct="0">
              <a:spcBef>
                <a:spcPct val="20000"/>
              </a:spcBef>
              <a:spcAft>
                <a:spcPct val="0"/>
              </a:spcAft>
              <a:buChar char="»"/>
              <a:defRPr sz="1400">
                <a:solidFill>
                  <a:schemeClr val="tx2"/>
                </a:solidFill>
                <a:latin typeface="Calibri" panose="020F0502020204030204" pitchFamily="34" charset="0"/>
                <a:ea typeface="ヒラギノ角ゴ Pro W3" pitchFamily="-104" charset="-128"/>
                <a:cs typeface="Calibri" panose="020F0502020204030204" pitchFamily="34" charset="0"/>
              </a:defRPr>
            </a:lvl8pPr>
            <a:lvl9pPr marL="3886200" indent="-228600" eaLnBrk="0" fontAlgn="base" hangingPunct="0">
              <a:spcBef>
                <a:spcPct val="20000"/>
              </a:spcBef>
              <a:spcAft>
                <a:spcPct val="0"/>
              </a:spcAft>
              <a:buChar char="»"/>
              <a:defRPr sz="1400">
                <a:solidFill>
                  <a:schemeClr val="tx2"/>
                </a:solidFill>
                <a:latin typeface="Calibri" panose="020F0502020204030204" pitchFamily="34" charset="0"/>
                <a:ea typeface="ヒラギノ角ゴ Pro W3" pitchFamily="-104" charset="-128"/>
                <a:cs typeface="Calibri" panose="020F0502020204030204" pitchFamily="34" charset="0"/>
              </a:defRPr>
            </a:lvl9pPr>
          </a:lstStyle>
          <a:p>
            <a:pPr algn="r">
              <a:spcBef>
                <a:spcPct val="0"/>
              </a:spcBef>
              <a:buFontTx/>
              <a:buNone/>
            </a:pPr>
            <a:r>
              <a:rPr lang="en-US" altLang="en-US" sz="1200" dirty="0">
                <a:solidFill>
                  <a:schemeClr val="bg1"/>
                </a:solidFill>
                <a:latin typeface="Arial" panose="020B0604020202020204" pitchFamily="34" charset="0"/>
              </a:rPr>
              <a:t>Orcas in Puget Sound</a:t>
            </a:r>
          </a:p>
        </p:txBody>
      </p:sp>
      <p:pic>
        <p:nvPicPr>
          <p:cNvPr id="2050" name="Picture 2">
            <a:extLst>
              <a:ext uri="{FF2B5EF4-FFF2-40B4-BE49-F238E27FC236}">
                <a16:creationId xmlns:a16="http://schemas.microsoft.com/office/drawing/2014/main" id="{43724C5D-275E-4B26-A781-461C7D8762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0975"/>
            <a:ext cx="12192000" cy="6472237"/>
          </a:xfrm>
          <a:prstGeom prst="rect">
            <a:avLst/>
          </a:prstGeom>
          <a:noFill/>
          <a:extLst>
            <a:ext uri="{909E8E84-426E-40DD-AFC4-6F175D3DCCD1}">
              <a14:hiddenFill xmlns:a14="http://schemas.microsoft.com/office/drawing/2010/main">
                <a:solidFill>
                  <a:srgbClr val="FFFFFF"/>
                </a:solidFill>
              </a14:hiddenFill>
            </a:ext>
          </a:extLst>
        </p:spPr>
      </p:pic>
      <p:sp>
        <p:nvSpPr>
          <p:cNvPr id="13316" name="Rectangle 7"/>
          <p:cNvSpPr>
            <a:spLocks noChangeArrowheads="1"/>
          </p:cNvSpPr>
          <p:nvPr/>
        </p:nvSpPr>
        <p:spPr bwMode="auto">
          <a:xfrm>
            <a:off x="0" y="5237440"/>
            <a:ext cx="12192000" cy="1415772"/>
          </a:xfrm>
          <a:prstGeom prst="rect">
            <a:avLst/>
          </a:prstGeom>
          <a:solidFill>
            <a:srgbClr val="253E40">
              <a:alpha val="61000"/>
            </a:srgbClr>
          </a:solidFill>
          <a:ln>
            <a:noFill/>
          </a:ln>
        </p:spPr>
        <p:txBody>
          <a:bodyPr wrap="square">
            <a:spAutoFit/>
          </a:bodyPr>
          <a:lstStyle>
            <a:lvl1pPr>
              <a:spcBef>
                <a:spcPct val="20000"/>
              </a:spcBef>
              <a:buChar char="•"/>
              <a:defRPr sz="2000">
                <a:solidFill>
                  <a:schemeClr val="tx2"/>
                </a:solidFill>
                <a:latin typeface="Calibri" pitchFamily="34" charset="0"/>
                <a:ea typeface="ヒラギノ角ゴ Pro W3" pitchFamily="-104" charset="-128"/>
                <a:cs typeface="Calibri" pitchFamily="34" charset="0"/>
              </a:defRPr>
            </a:lvl1pPr>
            <a:lvl2pPr marL="742950" indent="-285750">
              <a:spcBef>
                <a:spcPct val="20000"/>
              </a:spcBef>
              <a:buChar char="–"/>
              <a:defRPr>
                <a:solidFill>
                  <a:schemeClr val="tx2"/>
                </a:solidFill>
                <a:latin typeface="Calibri" pitchFamily="34" charset="0"/>
                <a:ea typeface="ヒラギノ角ゴ Pro W3" pitchFamily="-104" charset="-128"/>
                <a:cs typeface="Calibri" pitchFamily="34" charset="0"/>
              </a:defRPr>
            </a:lvl2pPr>
            <a:lvl3pPr marL="1143000" indent="-228600">
              <a:spcBef>
                <a:spcPct val="20000"/>
              </a:spcBef>
              <a:buChar char="•"/>
              <a:defRPr sz="1600">
                <a:solidFill>
                  <a:schemeClr val="tx2"/>
                </a:solidFill>
                <a:latin typeface="Calibri" pitchFamily="34" charset="0"/>
                <a:ea typeface="ヒラギノ角ゴ Pro W3" pitchFamily="-104" charset="-128"/>
                <a:cs typeface="Calibri" pitchFamily="34" charset="0"/>
              </a:defRPr>
            </a:lvl3pPr>
            <a:lvl4pPr marL="1600200" indent="-228600">
              <a:spcBef>
                <a:spcPct val="20000"/>
              </a:spcBef>
              <a:buChar char="–"/>
              <a:defRPr sz="1600">
                <a:solidFill>
                  <a:schemeClr val="tx2"/>
                </a:solidFill>
                <a:latin typeface="Calibri" pitchFamily="34" charset="0"/>
                <a:ea typeface="ヒラギノ角ゴ Pro W3" pitchFamily="-104" charset="-128"/>
                <a:cs typeface="Calibri" pitchFamily="34" charset="0"/>
              </a:defRPr>
            </a:lvl4pPr>
            <a:lvl5pPr marL="2057400" indent="-228600">
              <a:spcBef>
                <a:spcPct val="20000"/>
              </a:spcBef>
              <a:buChar char="»"/>
              <a:defRPr sz="1400">
                <a:solidFill>
                  <a:schemeClr val="tx2"/>
                </a:solidFill>
                <a:latin typeface="Calibri" pitchFamily="34" charset="0"/>
                <a:ea typeface="ヒラギノ角ゴ Pro W3" pitchFamily="-104" charset="-128"/>
                <a:cs typeface="Calibri" pitchFamily="34" charset="0"/>
              </a:defRPr>
            </a:lvl5pPr>
            <a:lvl6pPr marL="2514600" indent="-228600" eaLnBrk="0" fontAlgn="base" hangingPunct="0">
              <a:spcBef>
                <a:spcPct val="20000"/>
              </a:spcBef>
              <a:spcAft>
                <a:spcPct val="0"/>
              </a:spcAft>
              <a:buChar char="»"/>
              <a:defRPr sz="1400">
                <a:solidFill>
                  <a:schemeClr val="tx2"/>
                </a:solidFill>
                <a:latin typeface="Calibri" pitchFamily="34" charset="0"/>
                <a:ea typeface="ヒラギノ角ゴ Pro W3" pitchFamily="-104" charset="-128"/>
                <a:cs typeface="Calibri" pitchFamily="34" charset="0"/>
              </a:defRPr>
            </a:lvl6pPr>
            <a:lvl7pPr marL="2971800" indent="-228600" eaLnBrk="0" fontAlgn="base" hangingPunct="0">
              <a:spcBef>
                <a:spcPct val="20000"/>
              </a:spcBef>
              <a:spcAft>
                <a:spcPct val="0"/>
              </a:spcAft>
              <a:buChar char="»"/>
              <a:defRPr sz="1400">
                <a:solidFill>
                  <a:schemeClr val="tx2"/>
                </a:solidFill>
                <a:latin typeface="Calibri" pitchFamily="34" charset="0"/>
                <a:ea typeface="ヒラギノ角ゴ Pro W3" pitchFamily="-104" charset="-128"/>
                <a:cs typeface="Calibri" pitchFamily="34" charset="0"/>
              </a:defRPr>
            </a:lvl7pPr>
            <a:lvl8pPr marL="3429000" indent="-228600" eaLnBrk="0" fontAlgn="base" hangingPunct="0">
              <a:spcBef>
                <a:spcPct val="20000"/>
              </a:spcBef>
              <a:spcAft>
                <a:spcPct val="0"/>
              </a:spcAft>
              <a:buChar char="»"/>
              <a:defRPr sz="1400">
                <a:solidFill>
                  <a:schemeClr val="tx2"/>
                </a:solidFill>
                <a:latin typeface="Calibri" pitchFamily="34" charset="0"/>
                <a:ea typeface="ヒラギノ角ゴ Pro W3" pitchFamily="-104" charset="-128"/>
                <a:cs typeface="Calibri" pitchFamily="34" charset="0"/>
              </a:defRPr>
            </a:lvl8pPr>
            <a:lvl9pPr marL="3886200" indent="-228600" eaLnBrk="0" fontAlgn="base" hangingPunct="0">
              <a:spcBef>
                <a:spcPct val="20000"/>
              </a:spcBef>
              <a:spcAft>
                <a:spcPct val="0"/>
              </a:spcAft>
              <a:buChar char="»"/>
              <a:defRPr sz="1400">
                <a:solidFill>
                  <a:schemeClr val="tx2"/>
                </a:solidFill>
                <a:latin typeface="Calibri" pitchFamily="34" charset="0"/>
                <a:ea typeface="ヒラギノ角ゴ Pro W3" pitchFamily="-104" charset="-128"/>
                <a:cs typeface="Calibri" pitchFamily="34" charset="0"/>
              </a:defRPr>
            </a:lvl9pPr>
          </a:lstStyle>
          <a:p>
            <a:pPr eaLnBrk="1" hangingPunct="1">
              <a:spcBef>
                <a:spcPct val="0"/>
              </a:spcBef>
              <a:buFontTx/>
              <a:buNone/>
              <a:defRPr/>
            </a:pPr>
            <a:r>
              <a:rPr lang="en-US" altLang="en-US" sz="2800" b="1" dirty="0">
                <a:solidFill>
                  <a:schemeClr val="bg1"/>
                </a:solidFill>
                <a:effectLst>
                  <a:outerShdw blurRad="50800" dist="38100" dir="18900000" algn="bl" rotWithShape="0">
                    <a:prstClr val="black">
                      <a:alpha val="40000"/>
                    </a:prstClr>
                  </a:outerShdw>
                </a:effectLst>
                <a:latin typeface="Whitney Light"/>
                <a:ea typeface="Whitney Light"/>
                <a:cs typeface="Whitney Light"/>
              </a:rPr>
              <a:t>Klamath Basin Salmon Restoration Grantmaking Program – Year One </a:t>
            </a:r>
          </a:p>
          <a:p>
            <a:pPr eaLnBrk="1" hangingPunct="1">
              <a:spcBef>
                <a:spcPct val="0"/>
              </a:spcBef>
              <a:buNone/>
              <a:defRPr/>
            </a:pPr>
            <a:r>
              <a:rPr lang="en-US" altLang="en-US" b="1" dirty="0">
                <a:solidFill>
                  <a:schemeClr val="bg1"/>
                </a:solidFill>
                <a:latin typeface="Whitney Light"/>
                <a:ea typeface="Whitney Light"/>
                <a:cs typeface="Whitney Light"/>
              </a:rPr>
              <a:t>Femke Freiberg – Program Director, Western Water</a:t>
            </a:r>
          </a:p>
          <a:p>
            <a:pPr eaLnBrk="1" hangingPunct="1">
              <a:spcBef>
                <a:spcPct val="0"/>
              </a:spcBef>
              <a:buNone/>
              <a:defRPr/>
            </a:pPr>
            <a:r>
              <a:rPr lang="en-US" altLang="en-US" b="1" dirty="0">
                <a:solidFill>
                  <a:schemeClr val="bg1"/>
                </a:solidFill>
                <a:latin typeface="Whitney Light"/>
                <a:ea typeface="Whitney Light"/>
                <a:cs typeface="Whitney Light"/>
              </a:rPr>
              <a:t>July 27, 2022</a:t>
            </a:r>
            <a:endParaRPr lang="en-US" altLang="en-US" b="1" i="1" dirty="0">
              <a:solidFill>
                <a:schemeClr val="bg1"/>
              </a:solidFill>
              <a:latin typeface="Whitney Light"/>
              <a:ea typeface="Whitney Light"/>
              <a:cs typeface="Whitney Light"/>
            </a:endParaRPr>
          </a:p>
          <a:p>
            <a:pPr eaLnBrk="1" hangingPunct="1">
              <a:spcBef>
                <a:spcPct val="0"/>
              </a:spcBef>
              <a:buFontTx/>
              <a:buNone/>
              <a:defRPr/>
            </a:pPr>
            <a:endParaRPr lang="en-US" altLang="en-US" sz="1800" i="1" dirty="0">
              <a:solidFill>
                <a:schemeClr val="bg1"/>
              </a:solidFill>
              <a:effectLst>
                <a:outerShdw blurRad="50800" dist="38100" dir="18900000" algn="bl" rotWithShape="0">
                  <a:prstClr val="black">
                    <a:alpha val="40000"/>
                  </a:prstClr>
                </a:outerShdw>
              </a:effectLst>
              <a:latin typeface="Whitney Light"/>
              <a:ea typeface="Whitney Light"/>
              <a:cs typeface="Whitney Light"/>
            </a:endParaRPr>
          </a:p>
        </p:txBody>
      </p:sp>
      <p:pic>
        <p:nvPicPr>
          <p:cNvPr id="6" name="Picture 5">
            <a:extLst>
              <a:ext uri="{FF2B5EF4-FFF2-40B4-BE49-F238E27FC236}">
                <a16:creationId xmlns:a16="http://schemas.microsoft.com/office/drawing/2014/main" id="{0A9FE9AA-B5C3-F659-C3EF-584B4CB7CC15}"/>
              </a:ext>
            </a:extLst>
          </p:cNvPr>
          <p:cNvPicPr>
            <a:picLocks noChangeAspect="1"/>
          </p:cNvPicPr>
          <p:nvPr/>
        </p:nvPicPr>
        <p:blipFill>
          <a:blip r:embed="rId4"/>
          <a:stretch>
            <a:fillRect/>
          </a:stretch>
        </p:blipFill>
        <p:spPr>
          <a:xfrm>
            <a:off x="304800" y="227979"/>
            <a:ext cx="2438611" cy="810838"/>
          </a:xfrm>
          <a:prstGeom prst="rect">
            <a:avLst/>
          </a:prstGeom>
        </p:spPr>
      </p:pic>
      <p:sp>
        <p:nvSpPr>
          <p:cNvPr id="7" name="TextBox 6">
            <a:extLst>
              <a:ext uri="{FF2B5EF4-FFF2-40B4-BE49-F238E27FC236}">
                <a16:creationId xmlns:a16="http://schemas.microsoft.com/office/drawing/2014/main" id="{0BB6BB38-652E-ED54-CC1F-81BD924A8A86}"/>
              </a:ext>
            </a:extLst>
          </p:cNvPr>
          <p:cNvSpPr txBox="1"/>
          <p:nvPr/>
        </p:nvSpPr>
        <p:spPr>
          <a:xfrm>
            <a:off x="8409801" y="6611779"/>
            <a:ext cx="3629799" cy="246221"/>
          </a:xfrm>
          <a:prstGeom prst="rect">
            <a:avLst/>
          </a:prstGeom>
          <a:noFill/>
        </p:spPr>
        <p:txBody>
          <a:bodyPr wrap="square" rtlCol="0">
            <a:spAutoFit/>
          </a:bodyPr>
          <a:lstStyle/>
          <a:p>
            <a:pPr algn="r"/>
            <a:r>
              <a:rPr lang="en-US" sz="1000" dirty="0">
                <a:solidFill>
                  <a:schemeClr val="bg1"/>
                </a:solidFill>
              </a:rPr>
              <a:t>Trinity River, California</a:t>
            </a:r>
          </a:p>
        </p:txBody>
      </p:sp>
    </p:spTree>
    <p:extLst>
      <p:ext uri="{BB962C8B-B14F-4D97-AF65-F5344CB8AC3E}">
        <p14:creationId xmlns:p14="http://schemas.microsoft.com/office/powerpoint/2010/main" val="288588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Joint Request for Proposals Overview</a:t>
            </a:r>
          </a:p>
        </p:txBody>
      </p:sp>
      <p:sp>
        <p:nvSpPr>
          <p:cNvPr id="7" name="TextBox 6">
            <a:extLst>
              <a:ext uri="{FF2B5EF4-FFF2-40B4-BE49-F238E27FC236}">
                <a16:creationId xmlns:a16="http://schemas.microsoft.com/office/drawing/2014/main" id="{8C0CCC43-61AB-46C3-AC6C-313D218C4E51}"/>
              </a:ext>
            </a:extLst>
          </p:cNvPr>
          <p:cNvSpPr txBox="1"/>
          <p:nvPr/>
        </p:nvSpPr>
        <p:spPr>
          <a:xfrm>
            <a:off x="407624" y="955143"/>
            <a:ext cx="5257800" cy="4401205"/>
          </a:xfrm>
          <a:prstGeom prst="rect">
            <a:avLst/>
          </a:prstGeom>
          <a:ln>
            <a:solidFill>
              <a:srgbClr val="B2BB1E"/>
            </a:solidFill>
          </a:ln>
        </p:spPr>
        <p:style>
          <a:lnRef idx="2">
            <a:schemeClr val="dk1"/>
          </a:lnRef>
          <a:fillRef idx="1">
            <a:schemeClr val="lt1"/>
          </a:fillRef>
          <a:effectRef idx="0">
            <a:schemeClr val="dk1"/>
          </a:effectRef>
          <a:fontRef idx="minor">
            <a:schemeClr val="dk1"/>
          </a:fontRef>
        </p:style>
        <p:txBody>
          <a:bodyPr wrap="square" numCol="1">
            <a:spAutoFit/>
          </a:bodyPr>
          <a:lstStyle/>
          <a:p>
            <a:pPr algn="l"/>
            <a:r>
              <a:rPr lang="en-US" sz="2000" b="1" i="0" dirty="0">
                <a:solidFill>
                  <a:srgbClr val="171717"/>
                </a:solidFill>
                <a:effectLst/>
                <a:latin typeface="Calibri" panose="020F0502020204030204" pitchFamily="34" charset="0"/>
                <a:cs typeface="Calibri" panose="020F0502020204030204" pitchFamily="34" charset="0"/>
              </a:rPr>
              <a:t>Klamath River Coho Program: </a:t>
            </a:r>
            <a:endParaRPr lang="en-US" sz="2000" b="1" dirty="0">
              <a:solidFill>
                <a:srgbClr val="171717"/>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0" i="0" dirty="0">
                <a:solidFill>
                  <a:srgbClr val="171717"/>
                </a:solidFill>
                <a:effectLst/>
                <a:latin typeface="Calibri" panose="020F0502020204030204" pitchFamily="34" charset="0"/>
                <a:cs typeface="Calibri" panose="020F0502020204030204" pitchFamily="34" charset="0"/>
              </a:rPr>
              <a:t>Reclamation Klamath Basin Area Office</a:t>
            </a:r>
            <a:br>
              <a:rPr lang="en-US" sz="2000" b="0" i="0" dirty="0">
                <a:solidFill>
                  <a:srgbClr val="171717"/>
                </a:solidFill>
                <a:effectLst/>
                <a:latin typeface="Calibri" panose="020F0502020204030204" pitchFamily="34" charset="0"/>
                <a:cs typeface="Calibri" panose="020F0502020204030204" pitchFamily="34" charset="0"/>
              </a:rPr>
            </a:br>
            <a:endParaRPr lang="en-US" sz="2000" b="0" i="0" dirty="0">
              <a:solidFill>
                <a:srgbClr val="171717"/>
              </a:solidFill>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0" i="0" dirty="0">
                <a:solidFill>
                  <a:srgbClr val="171717"/>
                </a:solidFill>
                <a:effectLst/>
                <a:latin typeface="Calibri" panose="020F0502020204030204" pitchFamily="34" charset="0"/>
                <a:cs typeface="Calibri" panose="020F0502020204030204" pitchFamily="34" charset="0"/>
              </a:rPr>
              <a:t>On-the-ground activities that improve degraded habitat and assist in enhancing natural populations of SONCC coho salmon.</a:t>
            </a:r>
            <a:br>
              <a:rPr lang="en-US" sz="2000" b="0" i="0" dirty="0">
                <a:solidFill>
                  <a:srgbClr val="171717"/>
                </a:solidFill>
                <a:effectLst/>
                <a:latin typeface="Calibri" panose="020F0502020204030204" pitchFamily="34" charset="0"/>
                <a:cs typeface="Calibri" panose="020F0502020204030204" pitchFamily="34" charset="0"/>
              </a:rPr>
            </a:br>
            <a:endParaRPr lang="en-US" sz="2000" b="0" i="0" dirty="0">
              <a:solidFill>
                <a:srgbClr val="171717"/>
              </a:solidFill>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0" i="0" dirty="0">
                <a:solidFill>
                  <a:srgbClr val="171717"/>
                </a:solidFill>
                <a:effectLst/>
                <a:latin typeface="Calibri" panose="020F0502020204030204" pitchFamily="34" charset="0"/>
                <a:cs typeface="Calibri" panose="020F0502020204030204" pitchFamily="34" charset="0"/>
              </a:rPr>
              <a:t>Mainstem Klamath River and tributaries </a:t>
            </a:r>
            <a:r>
              <a:rPr lang="en-US" sz="2000" i="0" dirty="0">
                <a:solidFill>
                  <a:srgbClr val="171717"/>
                </a:solidFill>
                <a:effectLst/>
                <a:latin typeface="Calibri" panose="020F0502020204030204" pitchFamily="34" charset="0"/>
                <a:cs typeface="Calibri" panose="020F0502020204030204" pitchFamily="34" charset="0"/>
              </a:rPr>
              <a:t>between Iron Gate Dam (IGD) to the Klamath River mouth excluding the Trinity River. </a:t>
            </a:r>
            <a:br>
              <a:rPr lang="en-US" sz="2000" i="0" dirty="0">
                <a:solidFill>
                  <a:srgbClr val="171717"/>
                </a:solidFill>
                <a:effectLst/>
                <a:latin typeface="Calibri" panose="020F0502020204030204" pitchFamily="34" charset="0"/>
                <a:cs typeface="Calibri" panose="020F0502020204030204" pitchFamily="34" charset="0"/>
              </a:rPr>
            </a:br>
            <a:endParaRPr lang="en-US" sz="2000" i="0" dirty="0">
              <a:solidFill>
                <a:srgbClr val="171717"/>
              </a:solidFill>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i="0" dirty="0">
                <a:solidFill>
                  <a:srgbClr val="171717"/>
                </a:solidFill>
                <a:effectLst/>
                <a:latin typeface="Calibri" panose="020F0502020204030204" pitchFamily="34" charset="0"/>
                <a:cs typeface="Calibri" panose="020F0502020204030204" pitchFamily="34" charset="0"/>
              </a:rPr>
              <a:t>Required by NMFS 2019 </a:t>
            </a:r>
            <a:r>
              <a:rPr lang="en-US" sz="2000" i="0" dirty="0" err="1">
                <a:solidFill>
                  <a:srgbClr val="171717"/>
                </a:solidFill>
                <a:effectLst/>
                <a:latin typeface="Calibri" panose="020F0502020204030204" pitchFamily="34" charset="0"/>
                <a:cs typeface="Calibri" panose="020F0502020204030204" pitchFamily="34" charset="0"/>
              </a:rPr>
              <a:t>BiOp</a:t>
            </a:r>
            <a:r>
              <a:rPr lang="en-US" sz="2000" i="0" dirty="0">
                <a:solidFill>
                  <a:srgbClr val="171717"/>
                </a:solidFill>
                <a:effectLst/>
                <a:latin typeface="Calibri" panose="020F0502020204030204" pitchFamily="34" charset="0"/>
                <a:cs typeface="Calibri" panose="020F0502020204030204" pitchFamily="34" charset="0"/>
              </a:rPr>
              <a:t>.</a:t>
            </a:r>
            <a:br>
              <a:rPr lang="en-US" sz="2000" i="0" dirty="0">
                <a:solidFill>
                  <a:srgbClr val="171717"/>
                </a:solidFill>
                <a:effectLst/>
                <a:latin typeface="Calibri" panose="020F0502020204030204" pitchFamily="34" charset="0"/>
                <a:cs typeface="Calibri" panose="020F0502020204030204" pitchFamily="34" charset="0"/>
              </a:rPr>
            </a:br>
            <a:endParaRPr lang="en-US" sz="2000" i="0" dirty="0">
              <a:solidFill>
                <a:srgbClr val="171717"/>
              </a:solidFill>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latin typeface="Calibri" panose="020F0502020204030204" pitchFamily="34" charset="0"/>
                <a:cs typeface="Calibri" panose="020F0502020204030204" pitchFamily="34" charset="0"/>
              </a:rPr>
              <a:t>Up to $1,409,500 available in 2022.</a:t>
            </a:r>
            <a:endParaRPr lang="en-US" sz="2000" i="0" dirty="0">
              <a:solidFill>
                <a:srgbClr val="171717"/>
              </a:solidFill>
              <a:effectLst/>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31299219-AFB4-4AB1-B179-E534A2F45C45}"/>
              </a:ext>
            </a:extLst>
          </p:cNvPr>
          <p:cNvSpPr txBox="1"/>
          <p:nvPr/>
        </p:nvSpPr>
        <p:spPr>
          <a:xfrm>
            <a:off x="6321848" y="967822"/>
            <a:ext cx="5715000" cy="4401205"/>
          </a:xfrm>
          <a:prstGeom prst="rect">
            <a:avLst/>
          </a:prstGeom>
          <a:ln>
            <a:solidFill>
              <a:srgbClr val="B2BB1E"/>
            </a:solidFill>
          </a:ln>
        </p:spPr>
        <p:style>
          <a:lnRef idx="2">
            <a:schemeClr val="dk1"/>
          </a:lnRef>
          <a:fillRef idx="1">
            <a:schemeClr val="lt1"/>
          </a:fillRef>
          <a:effectRef idx="0">
            <a:schemeClr val="dk1"/>
          </a:effectRef>
          <a:fontRef idx="minor">
            <a:schemeClr val="dk1"/>
          </a:fontRef>
        </p:style>
        <p:txBody>
          <a:bodyPr wrap="square" numCol="1">
            <a:spAutoFit/>
          </a:bodyPr>
          <a:lstStyle>
            <a:defPPr>
              <a:defRPr lang="en-US"/>
            </a:defPPr>
            <a:lvl1pPr>
              <a:defRPr sz="2000" b="1" i="0">
                <a:solidFill>
                  <a:srgbClr val="171717"/>
                </a:solidFill>
                <a:effectLst/>
                <a:latin typeface="Calibri" panose="020F0502020204030204" pitchFamily="34" charset="0"/>
                <a:cs typeface="Calibri" panose="020F0502020204030204" pitchFamily="34" charset="0"/>
              </a:defRPr>
            </a:lvl1pPr>
          </a:lstStyle>
          <a:p>
            <a:r>
              <a:rPr lang="en-US" dirty="0"/>
              <a:t>Trinity River Restoration Program:</a:t>
            </a:r>
          </a:p>
          <a:p>
            <a:pPr marL="342900" indent="-342900">
              <a:buFont typeface="Arial" panose="020B0604020202020204" pitchFamily="34" charset="0"/>
              <a:buChar char="•"/>
            </a:pPr>
            <a:r>
              <a:rPr lang="en-US" b="0" dirty="0"/>
              <a:t>Reclamation Northern California Area Office </a:t>
            </a:r>
            <a:br>
              <a:rPr lang="en-US" b="0" dirty="0"/>
            </a:br>
            <a:endParaRPr lang="en-US" b="0" dirty="0"/>
          </a:p>
          <a:p>
            <a:pPr marL="342900" indent="-342900">
              <a:buFont typeface="Arial" panose="020B0604020202020204" pitchFamily="34" charset="0"/>
              <a:buChar char="•"/>
            </a:pPr>
            <a:r>
              <a:rPr lang="en-US" b="0" dirty="0"/>
              <a:t>Actions that reduce fine sediment delivery in degraded watersheds or improve habitat connectivity.</a:t>
            </a:r>
            <a:br>
              <a:rPr lang="en-US" b="0" dirty="0"/>
            </a:br>
            <a:endParaRPr lang="en-US" b="0" dirty="0"/>
          </a:p>
          <a:p>
            <a:pPr marL="342900" indent="-342900">
              <a:buFont typeface="Arial" panose="020B0604020202020204" pitchFamily="34" charset="0"/>
              <a:buChar char="•"/>
            </a:pPr>
            <a:r>
              <a:rPr lang="en-US" b="0" dirty="0"/>
              <a:t>Tributary watersheds of the Trinity River between Lewiston Dam and Weitchpec, including the South Fork Trinity River and its tributaries.</a:t>
            </a:r>
            <a:br>
              <a:rPr lang="en-US" b="0" dirty="0"/>
            </a:br>
            <a:endParaRPr lang="en-US" b="0" dirty="0"/>
          </a:p>
          <a:p>
            <a:pPr marL="342900" indent="-342900">
              <a:buFont typeface="Arial" panose="020B0604020202020204" pitchFamily="34" charset="0"/>
              <a:buChar char="•"/>
            </a:pPr>
            <a:r>
              <a:rPr lang="en-US" b="0" dirty="0"/>
              <a:t>Required by DOI 2000 Record of Decision.</a:t>
            </a:r>
            <a:br>
              <a:rPr lang="en-US" b="0" dirty="0"/>
            </a:br>
            <a:endParaRPr lang="en-US" b="0" dirty="0"/>
          </a:p>
          <a:p>
            <a:pPr marL="342900" indent="-342900">
              <a:buFont typeface="Arial" panose="020B0604020202020204" pitchFamily="34" charset="0"/>
              <a:buChar char="•"/>
            </a:pPr>
            <a:r>
              <a:rPr lang="en-US" b="0" dirty="0"/>
              <a:t>Up to $972,500 available in 2022.</a:t>
            </a:r>
          </a:p>
        </p:txBody>
      </p:sp>
      <p:sp>
        <p:nvSpPr>
          <p:cNvPr id="11" name="TextBox 10">
            <a:extLst>
              <a:ext uri="{FF2B5EF4-FFF2-40B4-BE49-F238E27FC236}">
                <a16:creationId xmlns:a16="http://schemas.microsoft.com/office/drawing/2014/main" id="{B570159D-64DB-4CA9-89ED-760E629919CB}"/>
              </a:ext>
            </a:extLst>
          </p:cNvPr>
          <p:cNvSpPr txBox="1"/>
          <p:nvPr/>
        </p:nvSpPr>
        <p:spPr>
          <a:xfrm>
            <a:off x="-592156" y="5561142"/>
            <a:ext cx="6163936" cy="1015663"/>
          </a:xfrm>
          <a:prstGeom prst="rect">
            <a:avLst/>
          </a:prstGeom>
          <a:noFill/>
        </p:spPr>
        <p:txBody>
          <a:bodyPr wrap="square">
            <a:spAutoFit/>
          </a:bodyPr>
          <a:lstStyle/>
          <a:p>
            <a:pPr marL="0" indent="0" algn="ctr">
              <a:buNone/>
            </a:pPr>
            <a:r>
              <a:rPr lang="en-US" sz="2000" dirty="0">
                <a:latin typeface="Calibri" panose="020F0502020204030204" pitchFamily="34" charset="0"/>
                <a:cs typeface="Calibri" panose="020F0502020204030204" pitchFamily="34" charset="0"/>
              </a:rPr>
              <a:t>Grant size range: $10,000 - $500,000.</a:t>
            </a:r>
          </a:p>
          <a:p>
            <a:pPr algn="ctr"/>
            <a:r>
              <a:rPr lang="en-US" sz="2000" dirty="0">
                <a:latin typeface="Calibri" panose="020F0502020204030204" pitchFamily="34" charset="0"/>
                <a:cs typeface="Calibri" panose="020F0502020204030204" pitchFamily="34" charset="0"/>
              </a:rPr>
              <a:t>Match encouraged.</a:t>
            </a:r>
          </a:p>
          <a:p>
            <a:pPr marL="0" indent="0">
              <a:buNone/>
            </a:pPr>
            <a:endParaRPr lang="en-US" sz="2000" dirty="0">
              <a:latin typeface="Calibri" panose="020F0502020204030204" pitchFamily="34" charset="0"/>
              <a:cs typeface="Calibri" panose="020F0502020204030204" pitchFamily="34" charset="0"/>
            </a:endParaRPr>
          </a:p>
        </p:txBody>
      </p:sp>
      <p:pic>
        <p:nvPicPr>
          <p:cNvPr id="8" name="Picture 2" descr="Bureau of Reclamation - Logos">
            <a:extLst>
              <a:ext uri="{FF2B5EF4-FFF2-40B4-BE49-F238E27FC236}">
                <a16:creationId xmlns:a16="http://schemas.microsoft.com/office/drawing/2014/main" id="{DD93FF68-C31F-D77B-6C99-D2E37895EE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739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D3980-FA4F-B1A6-3945-4691E73E46E6}"/>
              </a:ext>
            </a:extLst>
          </p:cNvPr>
          <p:cNvSpPr>
            <a:spLocks noGrp="1"/>
          </p:cNvSpPr>
          <p:nvPr>
            <p:ph type="title"/>
          </p:nvPr>
        </p:nvSpPr>
        <p:spPr/>
        <p:txBody>
          <a:bodyPr/>
          <a:lstStyle/>
          <a:p>
            <a:r>
              <a:rPr lang="en-US" dirty="0"/>
              <a:t>FY22 Program Timeline</a:t>
            </a:r>
          </a:p>
        </p:txBody>
      </p:sp>
      <p:pic>
        <p:nvPicPr>
          <p:cNvPr id="2050" name="Picture 2" descr="Bureau of Reclamation - Logos">
            <a:extLst>
              <a:ext uri="{FF2B5EF4-FFF2-40B4-BE49-F238E27FC236}">
                <a16:creationId xmlns:a16="http://schemas.microsoft.com/office/drawing/2014/main" id="{AE13C2A2-D1E5-2EBE-AC24-7B024AEFE9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604766E-99FD-2E7B-0AEE-6A99FBCEC77F}"/>
              </a:ext>
            </a:extLst>
          </p:cNvPr>
          <p:cNvSpPr txBox="1"/>
          <p:nvPr/>
        </p:nvSpPr>
        <p:spPr>
          <a:xfrm>
            <a:off x="762000" y="878165"/>
            <a:ext cx="10668000" cy="4199611"/>
          </a:xfrm>
          <a:prstGeom prst="rect">
            <a:avLst/>
          </a:prstGeom>
          <a:noFill/>
        </p:spPr>
        <p:txBody>
          <a:bodyPr wrap="square">
            <a:spAutoFit/>
          </a:bodyPr>
          <a:lstStyle/>
          <a:p>
            <a:pPr marL="0" indent="0">
              <a:lnSpc>
                <a:spcPct val="150000"/>
              </a:lnSpc>
              <a:buNone/>
            </a:pPr>
            <a:r>
              <a:rPr lang="en-US" sz="2000" i="1" dirty="0">
                <a:latin typeface="Calibri" panose="020F0502020204030204" pitchFamily="34" charset="0"/>
                <a:cs typeface="Calibri" panose="020F0502020204030204" pitchFamily="34" charset="0"/>
              </a:rPr>
              <a:t>RFP Launch: February 28</a:t>
            </a:r>
            <a:r>
              <a:rPr lang="en-US" sz="2000" i="1" baseline="30000" dirty="0">
                <a:latin typeface="Calibri" panose="020F0502020204030204" pitchFamily="34" charset="0"/>
                <a:cs typeface="Calibri" panose="020F0502020204030204" pitchFamily="34" charset="0"/>
              </a:rPr>
              <a:t>th</a:t>
            </a:r>
          </a:p>
          <a:p>
            <a:pPr marL="0" indent="0">
              <a:lnSpc>
                <a:spcPct val="150000"/>
              </a:lnSpc>
              <a:buNone/>
            </a:pPr>
            <a:r>
              <a:rPr lang="en-US" sz="2000" i="1" dirty="0">
                <a:latin typeface="Calibri" panose="020F0502020204030204" pitchFamily="34" charset="0"/>
                <a:cs typeface="Calibri" panose="020F0502020204030204" pitchFamily="34" charset="0"/>
              </a:rPr>
              <a:t>Applicant Webinar: March 10th </a:t>
            </a:r>
          </a:p>
          <a:p>
            <a:pPr marL="0" indent="0">
              <a:lnSpc>
                <a:spcPct val="150000"/>
              </a:lnSpc>
              <a:buNone/>
            </a:pPr>
            <a:r>
              <a:rPr lang="en-US" sz="2000" i="1" dirty="0">
                <a:latin typeface="Calibri" panose="020F0502020204030204" pitchFamily="34" charset="0"/>
                <a:cs typeface="Calibri" panose="020F0502020204030204" pitchFamily="34" charset="0"/>
              </a:rPr>
              <a:t>Pre-Proposal Due Date: March 28</a:t>
            </a:r>
            <a:r>
              <a:rPr lang="en-US" sz="2000" i="1" baseline="30000" dirty="0">
                <a:latin typeface="Calibri" panose="020F0502020204030204" pitchFamily="34" charset="0"/>
                <a:cs typeface="Calibri" panose="020F0502020204030204" pitchFamily="34" charset="0"/>
              </a:rPr>
              <a:t>th </a:t>
            </a:r>
            <a:r>
              <a:rPr lang="en-US" sz="2000" i="1" dirty="0">
                <a:latin typeface="Calibri" panose="020F0502020204030204" pitchFamily="34" charset="0"/>
                <a:cs typeface="Calibri" panose="020F0502020204030204" pitchFamily="34" charset="0"/>
              </a:rPr>
              <a:t>(5 pre-proposals received)</a:t>
            </a:r>
          </a:p>
          <a:p>
            <a:pPr>
              <a:lnSpc>
                <a:spcPct val="150000"/>
              </a:lnSpc>
            </a:pPr>
            <a:r>
              <a:rPr lang="en-US" sz="2000" i="1" dirty="0">
                <a:latin typeface="Calibri" panose="020F0502020204030204" pitchFamily="34" charset="0"/>
                <a:cs typeface="Calibri" panose="020F0502020204030204" pitchFamily="34" charset="0"/>
              </a:rPr>
              <a:t>Pre-Proposal Review Meeting: April 25</a:t>
            </a:r>
            <a:r>
              <a:rPr lang="en-US" sz="2000" i="1" baseline="30000" dirty="0">
                <a:latin typeface="Calibri" panose="020F0502020204030204" pitchFamily="34" charset="0"/>
                <a:cs typeface="Calibri" panose="020F0502020204030204" pitchFamily="34" charset="0"/>
              </a:rPr>
              <a:t>th </a:t>
            </a:r>
            <a:r>
              <a:rPr lang="en-US" sz="2000" i="1" dirty="0">
                <a:latin typeface="Calibri" panose="020F0502020204030204" pitchFamily="34" charset="0"/>
                <a:cs typeface="Calibri" panose="020F0502020204030204" pitchFamily="34" charset="0"/>
              </a:rPr>
              <a:t>(4 projects invited to full)</a:t>
            </a:r>
          </a:p>
          <a:p>
            <a:pPr marL="0" indent="0">
              <a:lnSpc>
                <a:spcPct val="150000"/>
              </a:lnSpc>
              <a:buNone/>
            </a:pPr>
            <a:r>
              <a:rPr lang="en-US" sz="2000" i="1" dirty="0">
                <a:latin typeface="Calibri" panose="020F0502020204030204" pitchFamily="34" charset="0"/>
                <a:cs typeface="Calibri" panose="020F0502020204030204" pitchFamily="34" charset="0"/>
              </a:rPr>
              <a:t>Full Proposal Due Date: May 23</a:t>
            </a:r>
            <a:r>
              <a:rPr lang="en-US" sz="2000" i="1" baseline="30000" dirty="0">
                <a:latin typeface="Calibri" panose="020F0502020204030204" pitchFamily="34" charset="0"/>
                <a:cs typeface="Calibri" panose="020F0502020204030204" pitchFamily="34" charset="0"/>
              </a:rPr>
              <a:t>rd </a:t>
            </a:r>
            <a:endParaRPr lang="en-US" sz="2000" i="1" dirty="0">
              <a:latin typeface="Calibri" panose="020F0502020204030204" pitchFamily="34" charset="0"/>
              <a:cs typeface="Calibri" panose="020F0502020204030204" pitchFamily="34" charset="0"/>
            </a:endParaRPr>
          </a:p>
          <a:p>
            <a:pPr marL="0" indent="0">
              <a:lnSpc>
                <a:spcPct val="150000"/>
              </a:lnSpc>
              <a:buNone/>
            </a:pPr>
            <a:r>
              <a:rPr lang="en-US" sz="2000" i="1" dirty="0">
                <a:latin typeface="Calibri" panose="020F0502020204030204" pitchFamily="34" charset="0"/>
                <a:cs typeface="Calibri" panose="020F0502020204030204" pitchFamily="34" charset="0"/>
              </a:rPr>
              <a:t>Full Proposal Review Meeting: June 13</a:t>
            </a:r>
            <a:r>
              <a:rPr lang="en-US" sz="2000" i="1" baseline="30000" dirty="0">
                <a:latin typeface="Calibri" panose="020F0502020204030204" pitchFamily="34" charset="0"/>
                <a:cs typeface="Calibri" panose="020F0502020204030204" pitchFamily="34" charset="0"/>
              </a:rPr>
              <a:t>th</a:t>
            </a:r>
            <a:r>
              <a:rPr lang="en-US" sz="2000" i="1" dirty="0">
                <a:latin typeface="Calibri" panose="020F0502020204030204" pitchFamily="34" charset="0"/>
                <a:cs typeface="Calibri" panose="020F0502020204030204" pitchFamily="34" charset="0"/>
              </a:rPr>
              <a:t> (3 projects recommended for funding)</a:t>
            </a:r>
          </a:p>
          <a:p>
            <a:pPr>
              <a:lnSpc>
                <a:spcPct val="150000"/>
              </a:lnSpc>
            </a:pPr>
            <a:r>
              <a:rPr lang="en-US" sz="2000" i="1" dirty="0">
                <a:latin typeface="Calibri" panose="020F0502020204030204" pitchFamily="34" charset="0"/>
                <a:cs typeface="Calibri" panose="020F0502020204030204" pitchFamily="34" charset="0"/>
              </a:rPr>
              <a:t>NFWF BOD Recommendation Submitted: June 22</a:t>
            </a:r>
            <a:r>
              <a:rPr lang="en-US" sz="2000" i="1" baseline="30000" dirty="0">
                <a:latin typeface="Calibri" panose="020F0502020204030204" pitchFamily="34" charset="0"/>
                <a:cs typeface="Calibri" panose="020F0502020204030204" pitchFamily="34" charset="0"/>
              </a:rPr>
              <a:t>nd</a:t>
            </a:r>
            <a:r>
              <a:rPr lang="en-US" sz="2000" i="1" dirty="0">
                <a:latin typeface="Calibri" panose="020F0502020204030204" pitchFamily="34" charset="0"/>
                <a:cs typeface="Calibri" panose="020F0502020204030204" pitchFamily="34" charset="0"/>
              </a:rPr>
              <a:t> </a:t>
            </a:r>
          </a:p>
          <a:p>
            <a:pPr marL="0" indent="0">
              <a:lnSpc>
                <a:spcPct val="150000"/>
              </a:lnSpc>
              <a:buNone/>
            </a:pPr>
            <a:r>
              <a:rPr lang="en-US" sz="2000" i="1" dirty="0">
                <a:latin typeface="Calibri" panose="020F0502020204030204" pitchFamily="34" charset="0"/>
                <a:cs typeface="Calibri" panose="020F0502020204030204" pitchFamily="34" charset="0"/>
              </a:rPr>
              <a:t>Congressional Notification Submitted: June 27</a:t>
            </a:r>
            <a:r>
              <a:rPr lang="en-US" sz="2000" i="1" baseline="30000" dirty="0">
                <a:latin typeface="Calibri" panose="020F0502020204030204" pitchFamily="34" charset="0"/>
                <a:cs typeface="Calibri" panose="020F0502020204030204" pitchFamily="34" charset="0"/>
              </a:rPr>
              <a:t>th</a:t>
            </a:r>
            <a:r>
              <a:rPr lang="en-US" sz="2000" i="1" dirty="0">
                <a:latin typeface="Calibri" panose="020F0502020204030204" pitchFamily="34" charset="0"/>
                <a:cs typeface="Calibri" panose="020F0502020204030204" pitchFamily="34" charset="0"/>
              </a:rPr>
              <a:t> </a:t>
            </a:r>
          </a:p>
          <a:p>
            <a:pPr marL="0" indent="0">
              <a:lnSpc>
                <a:spcPct val="150000"/>
              </a:lnSpc>
              <a:buNone/>
            </a:pPr>
            <a:r>
              <a:rPr lang="en-US" sz="2000" b="1" dirty="0">
                <a:latin typeface="Calibri" panose="020F0502020204030204" pitchFamily="34" charset="0"/>
                <a:cs typeface="Calibri" panose="020F0502020204030204" pitchFamily="34" charset="0"/>
              </a:rPr>
              <a:t>Planned Award Announcements: August 1</a:t>
            </a:r>
            <a:r>
              <a:rPr lang="en-US" sz="2000" b="1" baseline="30000" dirty="0">
                <a:latin typeface="Calibri" panose="020F0502020204030204" pitchFamily="34" charset="0"/>
                <a:cs typeface="Calibri" panose="020F0502020204030204" pitchFamily="34" charset="0"/>
              </a:rPr>
              <a:t>st</a:t>
            </a:r>
            <a:r>
              <a:rPr lang="en-US" sz="2000" b="1"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938636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7E660-C425-BE13-4919-CC320CE558A2}"/>
              </a:ext>
            </a:extLst>
          </p:cNvPr>
          <p:cNvSpPr>
            <a:spLocks noGrp="1"/>
          </p:cNvSpPr>
          <p:nvPr>
            <p:ph type="title"/>
          </p:nvPr>
        </p:nvSpPr>
        <p:spPr/>
        <p:txBody>
          <a:bodyPr/>
          <a:lstStyle/>
          <a:p>
            <a:r>
              <a:rPr lang="en-US" dirty="0"/>
              <a:t>Review Committee </a:t>
            </a:r>
          </a:p>
        </p:txBody>
      </p:sp>
      <p:sp>
        <p:nvSpPr>
          <p:cNvPr id="3" name="Content Placeholder 2">
            <a:extLst>
              <a:ext uri="{FF2B5EF4-FFF2-40B4-BE49-F238E27FC236}">
                <a16:creationId xmlns:a16="http://schemas.microsoft.com/office/drawing/2014/main" id="{E3D13D20-A6AC-D94C-8512-CE9D635435E5}"/>
              </a:ext>
            </a:extLst>
          </p:cNvPr>
          <p:cNvSpPr>
            <a:spLocks noGrp="1"/>
          </p:cNvSpPr>
          <p:nvPr>
            <p:ph idx="1"/>
          </p:nvPr>
        </p:nvSpPr>
        <p:spPr>
          <a:xfrm>
            <a:off x="533400" y="914400"/>
            <a:ext cx="10363200" cy="4114800"/>
          </a:xfrm>
        </p:spPr>
        <p:txBody>
          <a:bodyPr/>
          <a:lstStyle/>
          <a:p>
            <a:pPr marL="0" indent="0">
              <a:buNone/>
            </a:pPr>
            <a:endParaRPr lang="en-US" dirty="0"/>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Western Water Program Director, NFWF</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Science Director, Aquatic Conservation, NFWF</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Executive Director, Trinity River Restoration Program, Bureau of Reclamation </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Implementation Branch Chief, Trinity River Restoration Program, Bureau of Reclamation</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Hydrologist, U.S. Forest Service </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Fish and Wildlife Biologist, U.S. Fish and Wildlife Service</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Engineer, California Natural Resources Agency, Department of Water Resources </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Fisheries Biologist, Yurok Tribe</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Habitat Division Lead, Hoopa Tribal Fisheries</a:t>
            </a:r>
            <a:endParaRPr lang="en-US" dirty="0">
              <a:effectLst/>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dirty="0">
                <a:solidFill>
                  <a:srgbClr val="000000"/>
                </a:solidFill>
                <a:effectLst/>
                <a:ea typeface="Calibri" panose="020F0502020204030204" pitchFamily="34" charset="0"/>
              </a:rPr>
              <a:t>Trinity County Supervisor, District 3 </a:t>
            </a:r>
            <a:endParaRPr lang="en-US" dirty="0">
              <a:effectLst/>
              <a:ea typeface="Calibri" panose="020F0502020204030204" pitchFamily="34" charset="0"/>
            </a:endParaRPr>
          </a:p>
        </p:txBody>
      </p:sp>
      <p:pic>
        <p:nvPicPr>
          <p:cNvPr id="5" name="Picture 2" descr="Bureau of Reclamation - Logos">
            <a:extLst>
              <a:ext uri="{FF2B5EF4-FFF2-40B4-BE49-F238E27FC236}">
                <a16:creationId xmlns:a16="http://schemas.microsoft.com/office/drawing/2014/main" id="{E530E4A0-F887-A24C-07FD-106D1FA536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264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4621-AC67-E67D-D62C-A9E62F36B9A2}"/>
              </a:ext>
            </a:extLst>
          </p:cNvPr>
          <p:cNvSpPr>
            <a:spLocks noGrp="1"/>
          </p:cNvSpPr>
          <p:nvPr>
            <p:ph type="title"/>
          </p:nvPr>
        </p:nvSpPr>
        <p:spPr/>
        <p:txBody>
          <a:bodyPr/>
          <a:lstStyle/>
          <a:p>
            <a:r>
              <a:rPr lang="en-US" dirty="0"/>
              <a:t>Recommended Trinity River Grant Slate </a:t>
            </a:r>
          </a:p>
        </p:txBody>
      </p:sp>
      <p:graphicFrame>
        <p:nvGraphicFramePr>
          <p:cNvPr id="10" name="Table 9">
            <a:extLst>
              <a:ext uri="{FF2B5EF4-FFF2-40B4-BE49-F238E27FC236}">
                <a16:creationId xmlns:a16="http://schemas.microsoft.com/office/drawing/2014/main" id="{18672C34-1EA4-8A57-8615-198C8C9404D9}"/>
              </a:ext>
            </a:extLst>
          </p:cNvPr>
          <p:cNvGraphicFramePr>
            <a:graphicFrameLocks noGrp="1"/>
          </p:cNvGraphicFramePr>
          <p:nvPr>
            <p:extLst>
              <p:ext uri="{D42A27DB-BD31-4B8C-83A1-F6EECF244321}">
                <p14:modId xmlns:p14="http://schemas.microsoft.com/office/powerpoint/2010/main" val="3833719659"/>
              </p:ext>
            </p:extLst>
          </p:nvPr>
        </p:nvGraphicFramePr>
        <p:xfrm>
          <a:off x="685800" y="1066800"/>
          <a:ext cx="9220200" cy="4021014"/>
        </p:xfrm>
        <a:graphic>
          <a:graphicData uri="http://schemas.openxmlformats.org/drawingml/2006/table">
            <a:tbl>
              <a:tblPr>
                <a:tableStyleId>{16D9F66E-5EB9-4882-86FB-DCBF35E3C3E4}</a:tableStyleId>
              </a:tblPr>
              <a:tblGrid>
                <a:gridCol w="5512022">
                  <a:extLst>
                    <a:ext uri="{9D8B030D-6E8A-4147-A177-3AD203B41FA5}">
                      <a16:colId xmlns:a16="http://schemas.microsoft.com/office/drawing/2014/main" val="1195865674"/>
                    </a:ext>
                  </a:extLst>
                </a:gridCol>
                <a:gridCol w="3708178">
                  <a:extLst>
                    <a:ext uri="{9D8B030D-6E8A-4147-A177-3AD203B41FA5}">
                      <a16:colId xmlns:a16="http://schemas.microsoft.com/office/drawing/2014/main" val="2673940007"/>
                    </a:ext>
                  </a:extLst>
                </a:gridCol>
              </a:tblGrid>
              <a:tr h="302709">
                <a:tc gridSpan="2">
                  <a:txBody>
                    <a:bodyPr/>
                    <a:lstStyle/>
                    <a:p>
                      <a:pPr marL="0" marR="0">
                        <a:spcBef>
                          <a:spcPts val="0"/>
                        </a:spcBef>
                        <a:spcAft>
                          <a:spcPts val="0"/>
                        </a:spcAft>
                      </a:pPr>
                      <a:r>
                        <a:rPr lang="en-US" sz="1800" dirty="0">
                          <a:effectLst/>
                        </a:rPr>
                        <a:t>1. Resiliency in the Greater Trinity River Watershed (CA)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957916367"/>
                  </a:ext>
                </a:extLst>
              </a:tr>
              <a:tr h="302709">
                <a:tc gridSpan="2">
                  <a:txBody>
                    <a:bodyPr/>
                    <a:lstStyle/>
                    <a:p>
                      <a:pPr marL="0" marR="0">
                        <a:spcBef>
                          <a:spcPts val="0"/>
                        </a:spcBef>
                        <a:spcAft>
                          <a:spcPts val="0"/>
                        </a:spcAft>
                        <a:tabLst>
                          <a:tab pos="-713105" algn="l"/>
                          <a:tab pos="-457200" algn="l"/>
                          <a:tab pos="0" algn="l"/>
                          <a:tab pos="457200" algn="l"/>
                          <a:tab pos="914400" algn="l"/>
                          <a:tab pos="1371600" algn="l"/>
                          <a:tab pos="1828800" algn="l"/>
                          <a:tab pos="2286000" algn="l"/>
                          <a:tab pos="2743200" algn="l"/>
                          <a:tab pos="3200400" algn="r"/>
                          <a:tab pos="3657600" algn="l"/>
                          <a:tab pos="4114800" algn="l"/>
                          <a:tab pos="4572000" algn="l"/>
                          <a:tab pos="5029200" algn="l"/>
                          <a:tab pos="5486400" algn="l"/>
                          <a:tab pos="5943600" algn="l"/>
                          <a:tab pos="6400800" algn="l"/>
                          <a:tab pos="6858000" algn="l"/>
                          <a:tab pos="7315200" algn="l"/>
                        </a:tabLst>
                      </a:pPr>
                      <a:r>
                        <a:rPr lang="en-US" sz="1800">
                          <a:effectLst/>
                        </a:rPr>
                        <a:t>Watershed Research and Training Center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3244026596"/>
                  </a:ext>
                </a:extLst>
              </a:tr>
              <a:tr h="302709">
                <a:tc gridSpan="2">
                  <a:txBody>
                    <a:bodyPr/>
                    <a:lstStyle/>
                    <a:p>
                      <a:pPr marL="0" marR="0">
                        <a:spcBef>
                          <a:spcPts val="0"/>
                        </a:spcBef>
                        <a:spcAft>
                          <a:spcPts val="0"/>
                        </a:spcAft>
                      </a:pPr>
                      <a:r>
                        <a:rPr lang="en-US" sz="1800">
                          <a:effectLst/>
                        </a:rPr>
                        <a:t>Easygrants No. 75213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4106302130"/>
                  </a:ext>
                </a:extLst>
              </a:tr>
              <a:tr h="302709">
                <a:tc gridSpan="2">
                  <a:txBody>
                    <a:bodyPr/>
                    <a:lstStyle/>
                    <a:p>
                      <a:pPr marL="0" marR="0">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925604347"/>
                  </a:ext>
                </a:extLst>
              </a:tr>
              <a:tr h="388504">
                <a:tc>
                  <a:txBody>
                    <a:bodyPr/>
                    <a:lstStyle/>
                    <a:p>
                      <a:pPr marL="0" marR="0">
                        <a:spcBef>
                          <a:spcPts val="0"/>
                        </a:spcBef>
                        <a:spcAft>
                          <a:spcPts val="0"/>
                        </a:spcAft>
                      </a:pPr>
                      <a:r>
                        <a:rPr lang="en-US" sz="1800" dirty="0">
                          <a:effectLst/>
                        </a:rPr>
                        <a:t>NFWF Coop. Federal Funds (BOR):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$439,542.39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4967826"/>
                  </a:ext>
                </a:extLst>
              </a:tr>
              <a:tr h="302709">
                <a:tc>
                  <a:txBody>
                    <a:bodyPr/>
                    <a:lstStyle/>
                    <a:p>
                      <a:pPr marL="0" marR="0">
                        <a:spcBef>
                          <a:spcPts val="0"/>
                        </a:spcBef>
                        <a:spcAft>
                          <a:spcPts val="0"/>
                        </a:spcAft>
                      </a:pPr>
                      <a:r>
                        <a:rPr lang="en-US" sz="1800">
                          <a:effectLst/>
                        </a:rPr>
                        <a:t>NFWF Subtotal (Indirect):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$439,542.39 (18.8%)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5129258"/>
                  </a:ext>
                </a:extLst>
              </a:tr>
              <a:tr h="302709">
                <a:tc>
                  <a:txBody>
                    <a:bodyPr/>
                    <a:lstStyle/>
                    <a:p>
                      <a:pPr marL="0" marR="0">
                        <a:spcBef>
                          <a:spcPts val="0"/>
                        </a:spcBef>
                        <a:spcAft>
                          <a:spcPts val="0"/>
                        </a:spcAft>
                      </a:pPr>
                      <a:r>
                        <a:rPr lang="en-US" sz="1800">
                          <a:effectLst/>
                        </a:rPr>
                        <a:t>Matching Funds: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$156,960.00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81222545"/>
                  </a:ext>
                </a:extLst>
              </a:tr>
              <a:tr h="302709">
                <a:tc>
                  <a:txBody>
                    <a:bodyPr/>
                    <a:lstStyle/>
                    <a:p>
                      <a:pPr marL="0" marR="0">
                        <a:spcBef>
                          <a:spcPts val="0"/>
                        </a:spcBef>
                        <a:spcAft>
                          <a:spcPts val="0"/>
                        </a:spcAft>
                      </a:pPr>
                      <a:r>
                        <a:rPr lang="en-US" sz="1800">
                          <a:effectLst/>
                        </a:rPr>
                        <a:t>Total Project: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$596,502.39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14914063"/>
                  </a:ext>
                </a:extLst>
              </a:tr>
              <a:tr h="1513547">
                <a:tc gridSpan="2">
                  <a:txBody>
                    <a:bodyPr/>
                    <a:lstStyle/>
                    <a:p>
                      <a:pPr marL="0" marR="0">
                        <a:spcBef>
                          <a:spcPts val="0"/>
                        </a:spcBef>
                        <a:spcAft>
                          <a:spcPts val="0"/>
                        </a:spcAft>
                      </a:pPr>
                      <a:r>
                        <a:rPr lang="en-US" sz="1800" dirty="0">
                          <a:effectLst/>
                        </a:rPr>
                        <a:t>Plan and implement four storage tank arrays and establish long-term forbearance agreements to reduce annual water withdrawals from key tributaries to the Trinity River during the summer low-flow period. Project will increase the quality and quantity of natural temporal habitats crucial to the survival of anadromous fishes and aquatic organisms in the Trinity River Watershed.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3247234483"/>
                  </a:ext>
                </a:extLst>
              </a:tr>
            </a:tbl>
          </a:graphicData>
        </a:graphic>
      </p:graphicFrame>
      <p:pic>
        <p:nvPicPr>
          <p:cNvPr id="13" name="Picture 2" descr="Bureau of Reclamation - Logos">
            <a:extLst>
              <a:ext uri="{FF2B5EF4-FFF2-40B4-BE49-F238E27FC236}">
                <a16:creationId xmlns:a16="http://schemas.microsoft.com/office/drawing/2014/main" id="{B5055B62-C183-A462-0487-1AD686B192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792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AFCD9-BEBA-91B6-DD16-8185813FB5C1}"/>
              </a:ext>
            </a:extLst>
          </p:cNvPr>
          <p:cNvSpPr>
            <a:spLocks noGrp="1"/>
          </p:cNvSpPr>
          <p:nvPr>
            <p:ph type="title"/>
          </p:nvPr>
        </p:nvSpPr>
        <p:spPr/>
        <p:txBody>
          <a:bodyPr/>
          <a:lstStyle/>
          <a:p>
            <a:r>
              <a:rPr lang="en-US" dirty="0"/>
              <a:t>Recommended Trinity River Grant Slate </a:t>
            </a:r>
          </a:p>
        </p:txBody>
      </p:sp>
      <p:graphicFrame>
        <p:nvGraphicFramePr>
          <p:cNvPr id="4" name="Table 3">
            <a:extLst>
              <a:ext uri="{FF2B5EF4-FFF2-40B4-BE49-F238E27FC236}">
                <a16:creationId xmlns:a16="http://schemas.microsoft.com/office/drawing/2014/main" id="{C1DE390F-D07E-309F-30A5-6B9AC76976EF}"/>
              </a:ext>
            </a:extLst>
          </p:cNvPr>
          <p:cNvGraphicFramePr>
            <a:graphicFrameLocks noGrp="1"/>
          </p:cNvGraphicFramePr>
          <p:nvPr>
            <p:extLst>
              <p:ext uri="{D42A27DB-BD31-4B8C-83A1-F6EECF244321}">
                <p14:modId xmlns:p14="http://schemas.microsoft.com/office/powerpoint/2010/main" val="2538588303"/>
              </p:ext>
            </p:extLst>
          </p:nvPr>
        </p:nvGraphicFramePr>
        <p:xfrm>
          <a:off x="533400" y="1097280"/>
          <a:ext cx="9677400" cy="4206240"/>
        </p:xfrm>
        <a:graphic>
          <a:graphicData uri="http://schemas.openxmlformats.org/drawingml/2006/table">
            <a:tbl>
              <a:tblPr>
                <a:tableStyleId>{16D9F66E-5EB9-4882-86FB-DCBF35E3C3E4}</a:tableStyleId>
              </a:tblPr>
              <a:tblGrid>
                <a:gridCol w="5785344">
                  <a:extLst>
                    <a:ext uri="{9D8B030D-6E8A-4147-A177-3AD203B41FA5}">
                      <a16:colId xmlns:a16="http://schemas.microsoft.com/office/drawing/2014/main" val="2676741969"/>
                    </a:ext>
                  </a:extLst>
                </a:gridCol>
                <a:gridCol w="3892056">
                  <a:extLst>
                    <a:ext uri="{9D8B030D-6E8A-4147-A177-3AD203B41FA5}">
                      <a16:colId xmlns:a16="http://schemas.microsoft.com/office/drawing/2014/main" val="3730917278"/>
                    </a:ext>
                  </a:extLst>
                </a:gridCol>
              </a:tblGrid>
              <a:tr h="62230">
                <a:tc gridSpan="2">
                  <a:txBody>
                    <a:bodyPr/>
                    <a:lstStyle/>
                    <a:p>
                      <a:pPr marL="0" marR="0" algn="l" defTabSz="914400" rtl="0" eaLnBrk="1" latinLnBrk="0" hangingPunct="1">
                        <a:spcBef>
                          <a:spcPts val="0"/>
                        </a:spcBef>
                        <a:spcAft>
                          <a:spcPts val="0"/>
                        </a:spcAft>
                      </a:pPr>
                      <a:r>
                        <a:rPr lang="en-US" sz="1800" kern="1200" dirty="0">
                          <a:solidFill>
                            <a:schemeClr val="dk1"/>
                          </a:solidFill>
                          <a:effectLst/>
                        </a:rPr>
                        <a:t>2. Oregon Gulch Culvert Replacement Planning Project (CA)</a:t>
                      </a:r>
                      <a:endParaRPr lang="en-US" sz="1800" kern="1200" dirty="0">
                        <a:solidFill>
                          <a:schemeClr val="dk1"/>
                        </a:solidFill>
                        <a:effectLst/>
                        <a:latin typeface="+mn-lt"/>
                        <a:ea typeface="+mn-ea"/>
                        <a:cs typeface="+mn-cs"/>
                      </a:endParaRPr>
                    </a:p>
                  </a:txBody>
                  <a:tcPr marL="68580" marR="68580" marT="0" marB="0"/>
                </a:tc>
                <a:tc hMerge="1">
                  <a:txBody>
                    <a:bodyPr/>
                    <a:lstStyle/>
                    <a:p>
                      <a:endParaRPr lang="en-US"/>
                    </a:p>
                  </a:txBody>
                  <a:tcPr/>
                </a:tc>
                <a:extLst>
                  <a:ext uri="{0D108BD9-81ED-4DB2-BD59-A6C34878D82A}">
                    <a16:rowId xmlns:a16="http://schemas.microsoft.com/office/drawing/2014/main" val="420748598"/>
                  </a:ext>
                </a:extLst>
              </a:tr>
              <a:tr h="44450">
                <a:tc gridSpan="2">
                  <a:txBody>
                    <a:bodyPr/>
                    <a:lstStyle/>
                    <a:p>
                      <a:pPr marL="0" marR="0" algn="l" defTabSz="914400" rtl="0" eaLnBrk="1" latinLnBrk="0" hangingPunct="1">
                        <a:spcBef>
                          <a:spcPts val="0"/>
                        </a:spcBef>
                        <a:spcAft>
                          <a:spcPts val="0"/>
                        </a:spcAft>
                        <a:tabLst>
                          <a:tab pos="-713105" algn="l"/>
                          <a:tab pos="-457200" algn="l"/>
                          <a:tab pos="0" algn="l"/>
                          <a:tab pos="457200" algn="l"/>
                          <a:tab pos="914400" algn="l"/>
                          <a:tab pos="1371600" algn="l"/>
                          <a:tab pos="1828800" algn="l"/>
                          <a:tab pos="2286000" algn="l"/>
                          <a:tab pos="2743200" algn="l"/>
                          <a:tab pos="3200400" algn="r"/>
                          <a:tab pos="3657600" algn="l"/>
                          <a:tab pos="4114800" algn="l"/>
                          <a:tab pos="4572000" algn="l"/>
                          <a:tab pos="5029200" algn="l"/>
                          <a:tab pos="5486400" algn="l"/>
                          <a:tab pos="5943600" algn="l"/>
                          <a:tab pos="6400800" algn="l"/>
                          <a:tab pos="6858000" algn="l"/>
                          <a:tab pos="7315200" algn="l"/>
                        </a:tabLst>
                      </a:pPr>
                      <a:r>
                        <a:rPr lang="en-US" sz="1800" kern="1200" dirty="0">
                          <a:solidFill>
                            <a:schemeClr val="dk1"/>
                          </a:solidFill>
                          <a:effectLst/>
                        </a:rPr>
                        <a:t>Yurok Tribe</a:t>
                      </a:r>
                      <a:endParaRPr lang="en-US" sz="1800" kern="1200" dirty="0">
                        <a:solidFill>
                          <a:schemeClr val="dk1"/>
                        </a:solidFill>
                        <a:effectLst/>
                        <a:latin typeface="+mn-lt"/>
                        <a:ea typeface="+mn-ea"/>
                        <a:cs typeface="+mn-cs"/>
                      </a:endParaRPr>
                    </a:p>
                  </a:txBody>
                  <a:tcPr marL="68580" marR="68580" marT="0" marB="0"/>
                </a:tc>
                <a:tc hMerge="1">
                  <a:txBody>
                    <a:bodyPr/>
                    <a:lstStyle/>
                    <a:p>
                      <a:endParaRPr lang="en-US"/>
                    </a:p>
                  </a:txBody>
                  <a:tcPr/>
                </a:tc>
                <a:extLst>
                  <a:ext uri="{0D108BD9-81ED-4DB2-BD59-A6C34878D82A}">
                    <a16:rowId xmlns:a16="http://schemas.microsoft.com/office/drawing/2014/main" val="3752894321"/>
                  </a:ext>
                </a:extLst>
              </a:tr>
              <a:tr h="44450">
                <a:tc gridSpan="2">
                  <a:txBody>
                    <a:bodyPr/>
                    <a:lstStyle/>
                    <a:p>
                      <a:pPr marL="0" marR="0" algn="l" defTabSz="914400" rtl="0" eaLnBrk="1" latinLnBrk="0" hangingPunct="1">
                        <a:spcBef>
                          <a:spcPts val="0"/>
                        </a:spcBef>
                        <a:spcAft>
                          <a:spcPts val="0"/>
                        </a:spcAft>
                      </a:pPr>
                      <a:r>
                        <a:rPr lang="en-US" sz="1800" kern="1200">
                          <a:solidFill>
                            <a:schemeClr val="dk1"/>
                          </a:solidFill>
                          <a:effectLst/>
                        </a:rPr>
                        <a:t>Easygrants No. 75429</a:t>
                      </a:r>
                      <a:endParaRPr lang="en-US" sz="1800" kern="1200">
                        <a:solidFill>
                          <a:schemeClr val="dk1"/>
                        </a:solidFill>
                        <a:effectLst/>
                        <a:latin typeface="+mn-lt"/>
                        <a:ea typeface="+mn-ea"/>
                        <a:cs typeface="+mn-cs"/>
                      </a:endParaRPr>
                    </a:p>
                  </a:txBody>
                  <a:tcPr marL="68580" marR="68580" marT="0" marB="0"/>
                </a:tc>
                <a:tc hMerge="1">
                  <a:txBody>
                    <a:bodyPr/>
                    <a:lstStyle/>
                    <a:p>
                      <a:endParaRPr lang="en-US"/>
                    </a:p>
                  </a:txBody>
                  <a:tcPr/>
                </a:tc>
                <a:extLst>
                  <a:ext uri="{0D108BD9-81ED-4DB2-BD59-A6C34878D82A}">
                    <a16:rowId xmlns:a16="http://schemas.microsoft.com/office/drawing/2014/main" val="387414826"/>
                  </a:ext>
                </a:extLst>
              </a:tr>
              <a:tr h="44450">
                <a:tc gridSpan="2">
                  <a:txBody>
                    <a:bodyPr/>
                    <a:lstStyle/>
                    <a:p>
                      <a:pPr marL="0" marR="0" algn="l" defTabSz="914400" rtl="0" eaLnBrk="1" latinLnBrk="0" hangingPunct="1">
                        <a:spcBef>
                          <a:spcPts val="0"/>
                        </a:spcBef>
                        <a:spcAft>
                          <a:spcPts val="0"/>
                        </a:spcAft>
                      </a:pPr>
                      <a:r>
                        <a:rPr lang="en-US" sz="1800" kern="1200" dirty="0">
                          <a:solidFill>
                            <a:schemeClr val="dk1"/>
                          </a:solidFill>
                          <a:effectLst/>
                        </a:rPr>
                        <a:t> </a:t>
                      </a:r>
                      <a:endParaRPr lang="en-US" sz="1800" kern="1200" dirty="0">
                        <a:solidFill>
                          <a:schemeClr val="dk1"/>
                        </a:solidFill>
                        <a:effectLst/>
                        <a:latin typeface="+mn-lt"/>
                        <a:ea typeface="+mn-ea"/>
                        <a:cs typeface="+mn-cs"/>
                      </a:endParaRPr>
                    </a:p>
                  </a:txBody>
                  <a:tcPr marL="68580" marR="68580" marT="0" marB="0"/>
                </a:tc>
                <a:tc hMerge="1">
                  <a:txBody>
                    <a:bodyPr/>
                    <a:lstStyle/>
                    <a:p>
                      <a:endParaRPr lang="en-US"/>
                    </a:p>
                  </a:txBody>
                  <a:tcPr/>
                </a:tc>
                <a:extLst>
                  <a:ext uri="{0D108BD9-81ED-4DB2-BD59-A6C34878D82A}">
                    <a16:rowId xmlns:a16="http://schemas.microsoft.com/office/drawing/2014/main" val="3395327793"/>
                  </a:ext>
                </a:extLst>
              </a:tr>
              <a:tr h="365760">
                <a:tc>
                  <a:txBody>
                    <a:bodyPr/>
                    <a:lstStyle/>
                    <a:p>
                      <a:pPr marL="0" marR="0" algn="l" defTabSz="914400" rtl="0" eaLnBrk="1" latinLnBrk="0" hangingPunct="1">
                        <a:spcBef>
                          <a:spcPts val="0"/>
                        </a:spcBef>
                        <a:spcAft>
                          <a:spcPts val="0"/>
                        </a:spcAft>
                      </a:pPr>
                      <a:r>
                        <a:rPr lang="en-US" sz="1800" kern="1200">
                          <a:solidFill>
                            <a:schemeClr val="dk1"/>
                          </a:solidFill>
                          <a:effectLst/>
                        </a:rPr>
                        <a:t>NFWF Coop. Federal Funds (BOR):</a:t>
                      </a:r>
                      <a:endParaRPr lang="en-US" sz="1800" kern="1200">
                        <a:solidFill>
                          <a:schemeClr val="dk1"/>
                        </a:solidFill>
                        <a:effectLst/>
                        <a:latin typeface="+mn-lt"/>
                        <a:ea typeface="+mn-ea"/>
                        <a:cs typeface="+mn-cs"/>
                      </a:endParaRPr>
                    </a:p>
                  </a:txBody>
                  <a:tcPr marL="68580" marR="68580" marT="0" marB="0"/>
                </a:tc>
                <a:tc>
                  <a:txBody>
                    <a:bodyPr/>
                    <a:lstStyle/>
                    <a:p>
                      <a:pPr marL="0" marR="0" algn="l" defTabSz="914400" rtl="0" eaLnBrk="1" latinLnBrk="0" hangingPunct="1">
                        <a:spcBef>
                          <a:spcPts val="0"/>
                        </a:spcBef>
                        <a:spcAft>
                          <a:spcPts val="0"/>
                        </a:spcAft>
                      </a:pPr>
                      <a:r>
                        <a:rPr lang="en-US" sz="1800" kern="1200">
                          <a:solidFill>
                            <a:schemeClr val="dk1"/>
                          </a:solidFill>
                          <a:effectLst/>
                        </a:rPr>
                        <a:t>$104,182.67</a:t>
                      </a:r>
                      <a:endParaRPr lang="en-US" sz="1800" kern="120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587966432"/>
                  </a:ext>
                </a:extLst>
              </a:tr>
              <a:tr h="44450">
                <a:tc>
                  <a:txBody>
                    <a:bodyPr/>
                    <a:lstStyle/>
                    <a:p>
                      <a:pPr marL="0" marR="0" algn="l" defTabSz="914400" rtl="0" eaLnBrk="1" latinLnBrk="0" hangingPunct="1">
                        <a:spcBef>
                          <a:spcPts val="0"/>
                        </a:spcBef>
                        <a:spcAft>
                          <a:spcPts val="0"/>
                        </a:spcAft>
                      </a:pPr>
                      <a:r>
                        <a:rPr lang="en-US" sz="1800" kern="1200" dirty="0">
                          <a:solidFill>
                            <a:schemeClr val="dk1"/>
                          </a:solidFill>
                          <a:effectLst/>
                        </a:rPr>
                        <a:t>NFWF Subtotal (Indirect):</a:t>
                      </a:r>
                      <a:endParaRPr lang="en-US" sz="1800" kern="1200" dirty="0">
                        <a:solidFill>
                          <a:schemeClr val="dk1"/>
                        </a:solidFill>
                        <a:effectLst/>
                        <a:latin typeface="+mn-lt"/>
                        <a:ea typeface="+mn-ea"/>
                        <a:cs typeface="+mn-cs"/>
                      </a:endParaRPr>
                    </a:p>
                  </a:txBody>
                  <a:tcPr marL="68580" marR="68580" marT="0" marB="0"/>
                </a:tc>
                <a:tc>
                  <a:txBody>
                    <a:bodyPr/>
                    <a:lstStyle/>
                    <a:p>
                      <a:pPr marL="0" marR="0" algn="l" defTabSz="914400" rtl="0" eaLnBrk="1" latinLnBrk="0" hangingPunct="1">
                        <a:spcBef>
                          <a:spcPts val="0"/>
                        </a:spcBef>
                        <a:spcAft>
                          <a:spcPts val="0"/>
                        </a:spcAft>
                      </a:pPr>
                      <a:r>
                        <a:rPr lang="en-US" sz="1800" kern="1200">
                          <a:solidFill>
                            <a:schemeClr val="dk1"/>
                          </a:solidFill>
                          <a:effectLst/>
                        </a:rPr>
                        <a:t>$104,182.67 (16.8%)</a:t>
                      </a:r>
                      <a:endParaRPr lang="en-US" sz="1800" kern="120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189648399"/>
                  </a:ext>
                </a:extLst>
              </a:tr>
              <a:tr h="44450">
                <a:tc>
                  <a:txBody>
                    <a:bodyPr/>
                    <a:lstStyle/>
                    <a:p>
                      <a:pPr marL="0" marR="0" algn="l" defTabSz="914400" rtl="0" eaLnBrk="1" latinLnBrk="0" hangingPunct="1">
                        <a:spcBef>
                          <a:spcPts val="0"/>
                        </a:spcBef>
                        <a:spcAft>
                          <a:spcPts val="0"/>
                        </a:spcAft>
                      </a:pPr>
                      <a:r>
                        <a:rPr lang="en-US" sz="1800" kern="1200">
                          <a:solidFill>
                            <a:schemeClr val="dk1"/>
                          </a:solidFill>
                          <a:effectLst/>
                        </a:rPr>
                        <a:t>Matching Funds:</a:t>
                      </a:r>
                      <a:endParaRPr lang="en-US" sz="1800" kern="1200">
                        <a:solidFill>
                          <a:schemeClr val="dk1"/>
                        </a:solidFill>
                        <a:effectLst/>
                        <a:latin typeface="+mn-lt"/>
                        <a:ea typeface="+mn-ea"/>
                        <a:cs typeface="+mn-cs"/>
                      </a:endParaRPr>
                    </a:p>
                  </a:txBody>
                  <a:tcPr marL="68580" marR="68580" marT="0" marB="0"/>
                </a:tc>
                <a:tc>
                  <a:txBody>
                    <a:bodyPr/>
                    <a:lstStyle/>
                    <a:p>
                      <a:pPr marL="0" marR="0" algn="l" defTabSz="914400" rtl="0" eaLnBrk="1" latinLnBrk="0" hangingPunct="1">
                        <a:spcBef>
                          <a:spcPts val="0"/>
                        </a:spcBef>
                        <a:spcAft>
                          <a:spcPts val="0"/>
                        </a:spcAft>
                      </a:pPr>
                      <a:r>
                        <a:rPr lang="en-US" sz="1800" kern="1200" dirty="0">
                          <a:solidFill>
                            <a:schemeClr val="dk1"/>
                          </a:solidFill>
                          <a:effectLst/>
                        </a:rPr>
                        <a:t>$0</a:t>
                      </a:r>
                      <a:endParaRPr lang="en-US" sz="18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786808194"/>
                  </a:ext>
                </a:extLst>
              </a:tr>
              <a:tr h="125095">
                <a:tc>
                  <a:txBody>
                    <a:bodyPr/>
                    <a:lstStyle/>
                    <a:p>
                      <a:pPr marL="0" marR="0" algn="l" defTabSz="914400" rtl="0" eaLnBrk="1" latinLnBrk="0" hangingPunct="1">
                        <a:spcBef>
                          <a:spcPts val="0"/>
                        </a:spcBef>
                        <a:spcAft>
                          <a:spcPts val="0"/>
                        </a:spcAft>
                      </a:pPr>
                      <a:r>
                        <a:rPr lang="en-US" sz="1800" kern="1200">
                          <a:solidFill>
                            <a:schemeClr val="dk1"/>
                          </a:solidFill>
                          <a:effectLst/>
                        </a:rPr>
                        <a:t>Total Project:</a:t>
                      </a:r>
                      <a:endParaRPr lang="en-US" sz="1800" kern="1200">
                        <a:solidFill>
                          <a:schemeClr val="dk1"/>
                        </a:solidFill>
                        <a:effectLst/>
                        <a:latin typeface="+mn-lt"/>
                        <a:ea typeface="+mn-ea"/>
                        <a:cs typeface="+mn-cs"/>
                      </a:endParaRPr>
                    </a:p>
                  </a:txBody>
                  <a:tcPr marL="68580" marR="68580" marT="0" marB="0"/>
                </a:tc>
                <a:tc>
                  <a:txBody>
                    <a:bodyPr/>
                    <a:lstStyle/>
                    <a:p>
                      <a:pPr marL="0" marR="0" algn="l" defTabSz="914400" rtl="0" eaLnBrk="1" latinLnBrk="0" hangingPunct="1">
                        <a:spcBef>
                          <a:spcPts val="0"/>
                        </a:spcBef>
                        <a:spcAft>
                          <a:spcPts val="0"/>
                        </a:spcAft>
                      </a:pPr>
                      <a:r>
                        <a:rPr lang="en-US" sz="1800" kern="1200">
                          <a:solidFill>
                            <a:schemeClr val="dk1"/>
                          </a:solidFill>
                          <a:effectLst/>
                        </a:rPr>
                        <a:t>$104,182.67</a:t>
                      </a:r>
                      <a:endParaRPr lang="en-US" sz="1800" kern="120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777768828"/>
                  </a:ext>
                </a:extLst>
              </a:tr>
              <a:tr h="44450">
                <a:tc gridSpan="2">
                  <a:txBody>
                    <a:bodyPr/>
                    <a:lstStyle/>
                    <a:p>
                      <a:pPr marL="0" marR="0" algn="l" defTabSz="914400" rtl="0" eaLnBrk="1" latinLnBrk="0" hangingPunct="1">
                        <a:spcBef>
                          <a:spcPts val="0"/>
                        </a:spcBef>
                        <a:spcAft>
                          <a:spcPts val="0"/>
                        </a:spcAft>
                      </a:pPr>
                      <a:r>
                        <a:rPr lang="en-US" sz="1800" kern="1200" dirty="0">
                          <a:solidFill>
                            <a:schemeClr val="dk1"/>
                          </a:solidFill>
                          <a:effectLst/>
                        </a:rPr>
                        <a:t>The Yurok Tribe will complete 100% design plans and obtain environmental approvals to replace the Oregon Gulch culvert under Sky Ranch Road in Junction City. The Project will open over five miles of suitable salmonid spawning and rearing habitat. The grantee will collect existing conditions data, complete technical modeling and draft design, and complete a design report. The grantee will coordinate with other regulatory and conservation agencies and organizations in the Trinity River Basin including the Trinity County Department of Transportation (TCDOT).</a:t>
                      </a:r>
                      <a:endParaRPr lang="en-US" sz="1800" kern="1200" dirty="0">
                        <a:solidFill>
                          <a:schemeClr val="dk1"/>
                        </a:solidFill>
                        <a:effectLst/>
                        <a:latin typeface="+mn-lt"/>
                        <a:ea typeface="+mn-ea"/>
                        <a:cs typeface="+mn-cs"/>
                      </a:endParaRPr>
                    </a:p>
                  </a:txBody>
                  <a:tcPr marL="68580" marR="68580" marT="0" marB="0"/>
                </a:tc>
                <a:tc hMerge="1">
                  <a:txBody>
                    <a:bodyPr/>
                    <a:lstStyle/>
                    <a:p>
                      <a:endParaRPr lang="en-US"/>
                    </a:p>
                  </a:txBody>
                  <a:tcPr/>
                </a:tc>
                <a:extLst>
                  <a:ext uri="{0D108BD9-81ED-4DB2-BD59-A6C34878D82A}">
                    <a16:rowId xmlns:a16="http://schemas.microsoft.com/office/drawing/2014/main" val="3215166638"/>
                  </a:ext>
                </a:extLst>
              </a:tr>
            </a:tbl>
          </a:graphicData>
        </a:graphic>
      </p:graphicFrame>
      <p:pic>
        <p:nvPicPr>
          <p:cNvPr id="5" name="Picture 2" descr="Bureau of Reclamation - Logos">
            <a:extLst>
              <a:ext uri="{FF2B5EF4-FFF2-40B4-BE49-F238E27FC236}">
                <a16:creationId xmlns:a16="http://schemas.microsoft.com/office/drawing/2014/main" id="{612FBC81-777C-AA5F-8F60-7D956E452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042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5FF70-42B1-66D6-ED46-70300662BEAA}"/>
              </a:ext>
            </a:extLst>
          </p:cNvPr>
          <p:cNvSpPr>
            <a:spLocks noGrp="1"/>
          </p:cNvSpPr>
          <p:nvPr>
            <p:ph type="title"/>
          </p:nvPr>
        </p:nvSpPr>
        <p:spPr/>
        <p:txBody>
          <a:bodyPr/>
          <a:lstStyle/>
          <a:p>
            <a:r>
              <a:rPr lang="en-US" dirty="0"/>
              <a:t>Recommended Trinity River Grant Slate </a:t>
            </a:r>
          </a:p>
        </p:txBody>
      </p:sp>
      <p:graphicFrame>
        <p:nvGraphicFramePr>
          <p:cNvPr id="4" name="Table 3">
            <a:extLst>
              <a:ext uri="{FF2B5EF4-FFF2-40B4-BE49-F238E27FC236}">
                <a16:creationId xmlns:a16="http://schemas.microsoft.com/office/drawing/2014/main" id="{660384E1-28E9-2ED0-949D-E83BCF7C2F73}"/>
              </a:ext>
            </a:extLst>
          </p:cNvPr>
          <p:cNvGraphicFramePr>
            <a:graphicFrameLocks noGrp="1"/>
          </p:cNvGraphicFramePr>
          <p:nvPr>
            <p:extLst>
              <p:ext uri="{D42A27DB-BD31-4B8C-83A1-F6EECF244321}">
                <p14:modId xmlns:p14="http://schemas.microsoft.com/office/powerpoint/2010/main" val="44723642"/>
              </p:ext>
            </p:extLst>
          </p:nvPr>
        </p:nvGraphicFramePr>
        <p:xfrm>
          <a:off x="609600" y="1371600"/>
          <a:ext cx="8686800" cy="3383280"/>
        </p:xfrm>
        <a:graphic>
          <a:graphicData uri="http://schemas.openxmlformats.org/drawingml/2006/table">
            <a:tbl>
              <a:tblPr>
                <a:tableStyleId>{16D9F66E-5EB9-4882-86FB-DCBF35E3C3E4}</a:tableStyleId>
              </a:tblPr>
              <a:tblGrid>
                <a:gridCol w="5193144">
                  <a:extLst>
                    <a:ext uri="{9D8B030D-6E8A-4147-A177-3AD203B41FA5}">
                      <a16:colId xmlns:a16="http://schemas.microsoft.com/office/drawing/2014/main" val="1008908450"/>
                    </a:ext>
                  </a:extLst>
                </a:gridCol>
                <a:gridCol w="3493656">
                  <a:extLst>
                    <a:ext uri="{9D8B030D-6E8A-4147-A177-3AD203B41FA5}">
                      <a16:colId xmlns:a16="http://schemas.microsoft.com/office/drawing/2014/main" val="1289690017"/>
                    </a:ext>
                  </a:extLst>
                </a:gridCol>
              </a:tblGrid>
              <a:tr h="62230">
                <a:tc gridSpan="2">
                  <a:txBody>
                    <a:bodyPr/>
                    <a:lstStyle/>
                    <a:p>
                      <a:pPr marL="0" marR="0">
                        <a:spcBef>
                          <a:spcPts val="0"/>
                        </a:spcBef>
                        <a:spcAft>
                          <a:spcPts val="0"/>
                        </a:spcAft>
                      </a:pPr>
                      <a:r>
                        <a:rPr lang="en-US" sz="1800">
                          <a:effectLst/>
                        </a:rPr>
                        <a:t>3. East Branch East Weaver Creek Migration Barrier Removal (CA)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4818913"/>
                  </a:ext>
                </a:extLst>
              </a:tr>
              <a:tr h="44450">
                <a:tc gridSpan="2">
                  <a:txBody>
                    <a:bodyPr/>
                    <a:lstStyle/>
                    <a:p>
                      <a:pPr marL="0" marR="0">
                        <a:spcBef>
                          <a:spcPts val="0"/>
                        </a:spcBef>
                        <a:spcAft>
                          <a:spcPts val="0"/>
                        </a:spcAft>
                        <a:tabLst>
                          <a:tab pos="-713105" algn="l"/>
                          <a:tab pos="-457200" algn="l"/>
                          <a:tab pos="0" algn="l"/>
                          <a:tab pos="457200" algn="l"/>
                          <a:tab pos="914400" algn="l"/>
                          <a:tab pos="1371600" algn="l"/>
                          <a:tab pos="1828800" algn="l"/>
                          <a:tab pos="2286000" algn="l"/>
                          <a:tab pos="2743200" algn="l"/>
                          <a:tab pos="3200400" algn="r"/>
                          <a:tab pos="3657600" algn="l"/>
                          <a:tab pos="4114800" algn="l"/>
                          <a:tab pos="4572000" algn="l"/>
                          <a:tab pos="5029200" algn="l"/>
                          <a:tab pos="5486400" algn="l"/>
                          <a:tab pos="5943600" algn="l"/>
                          <a:tab pos="6400800" algn="l"/>
                          <a:tab pos="6858000" algn="l"/>
                          <a:tab pos="7315200" algn="l"/>
                        </a:tabLst>
                      </a:pPr>
                      <a:r>
                        <a:rPr lang="en-US" sz="1800">
                          <a:effectLst/>
                        </a:rPr>
                        <a:t>Northwest California Resource Conservation &amp; Development Council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849751807"/>
                  </a:ext>
                </a:extLst>
              </a:tr>
              <a:tr h="44450">
                <a:tc gridSpan="2">
                  <a:txBody>
                    <a:bodyPr/>
                    <a:lstStyle/>
                    <a:p>
                      <a:pPr marL="0" marR="0">
                        <a:spcBef>
                          <a:spcPts val="0"/>
                        </a:spcBef>
                        <a:spcAft>
                          <a:spcPts val="0"/>
                        </a:spcAft>
                      </a:pPr>
                      <a:r>
                        <a:rPr lang="en-US" sz="1800">
                          <a:effectLst/>
                        </a:rPr>
                        <a:t>Easygrants No. 75458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2492639220"/>
                  </a:ext>
                </a:extLst>
              </a:tr>
              <a:tr h="44450">
                <a:tc gridSpan="2">
                  <a:txBody>
                    <a:bodyPr/>
                    <a:lstStyle/>
                    <a:p>
                      <a:pPr marL="0" marR="0">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2241033897"/>
                  </a:ext>
                </a:extLst>
              </a:tr>
              <a:tr h="365760">
                <a:tc>
                  <a:txBody>
                    <a:bodyPr/>
                    <a:lstStyle/>
                    <a:p>
                      <a:pPr marL="0" marR="0">
                        <a:spcBef>
                          <a:spcPts val="0"/>
                        </a:spcBef>
                        <a:spcAft>
                          <a:spcPts val="0"/>
                        </a:spcAft>
                      </a:pPr>
                      <a:r>
                        <a:rPr lang="en-US" sz="1800">
                          <a:effectLst/>
                        </a:rPr>
                        <a:t>NFWF Coop. Federal Funds (BOR):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$265,582.08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53986339"/>
                  </a:ext>
                </a:extLst>
              </a:tr>
              <a:tr h="44450">
                <a:tc>
                  <a:txBody>
                    <a:bodyPr/>
                    <a:lstStyle/>
                    <a:p>
                      <a:pPr marL="0" marR="0">
                        <a:spcBef>
                          <a:spcPts val="0"/>
                        </a:spcBef>
                        <a:spcAft>
                          <a:spcPts val="0"/>
                        </a:spcAft>
                      </a:pPr>
                      <a:r>
                        <a:rPr lang="en-US" sz="1800">
                          <a:effectLst/>
                        </a:rPr>
                        <a:t>NFWF Subtotal (Indirect):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$265,582.08 (5.8%)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6471379"/>
                  </a:ext>
                </a:extLst>
              </a:tr>
              <a:tr h="44450">
                <a:tc>
                  <a:txBody>
                    <a:bodyPr/>
                    <a:lstStyle/>
                    <a:p>
                      <a:pPr marL="0" marR="0">
                        <a:spcBef>
                          <a:spcPts val="0"/>
                        </a:spcBef>
                        <a:spcAft>
                          <a:spcPts val="0"/>
                        </a:spcAft>
                      </a:pPr>
                      <a:r>
                        <a:rPr lang="en-US" sz="1800" dirty="0">
                          <a:effectLst/>
                        </a:rPr>
                        <a:t>Matching Funds: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$107,910.00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1381720"/>
                  </a:ext>
                </a:extLst>
              </a:tr>
              <a:tr h="125095">
                <a:tc>
                  <a:txBody>
                    <a:bodyPr/>
                    <a:lstStyle/>
                    <a:p>
                      <a:pPr marL="0" marR="0">
                        <a:spcBef>
                          <a:spcPts val="0"/>
                        </a:spcBef>
                        <a:spcAft>
                          <a:spcPts val="0"/>
                        </a:spcAft>
                      </a:pPr>
                      <a:r>
                        <a:rPr lang="en-US" sz="1800">
                          <a:effectLst/>
                        </a:rPr>
                        <a:t>Total Project: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800">
                          <a:effectLst/>
                        </a:rPr>
                        <a:t>$373,492.08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5362435"/>
                  </a:ext>
                </a:extLst>
              </a:tr>
              <a:tr h="44450">
                <a:tc gridSpan="2">
                  <a:txBody>
                    <a:bodyPr/>
                    <a:lstStyle/>
                    <a:p>
                      <a:pPr marL="0" marR="0">
                        <a:spcBef>
                          <a:spcPts val="0"/>
                        </a:spcBef>
                        <a:spcAft>
                          <a:spcPts val="0"/>
                        </a:spcAft>
                      </a:pPr>
                      <a:r>
                        <a:rPr lang="en-US" sz="1800" dirty="0">
                          <a:effectLst/>
                        </a:rPr>
                        <a:t>Replace a road crossing with an arch culvert at a USFS campground and community trail system in order to open a migration pathway for anadromous fish. Project will restore access to 1.2 miles of good quality habitat to all life stages of salmonid species.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3752506353"/>
                  </a:ext>
                </a:extLst>
              </a:tr>
            </a:tbl>
          </a:graphicData>
        </a:graphic>
      </p:graphicFrame>
      <p:pic>
        <p:nvPicPr>
          <p:cNvPr id="5" name="Picture 2" descr="Bureau of Reclamation - Logos">
            <a:extLst>
              <a:ext uri="{FF2B5EF4-FFF2-40B4-BE49-F238E27FC236}">
                <a16:creationId xmlns:a16="http://schemas.microsoft.com/office/drawing/2014/main" id="{9F32D2EA-56C6-F9FA-1E73-07E1C39EFC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5479161"/>
            <a:ext cx="3352800" cy="106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688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F1AA1-8E8E-9D32-E34C-82169F822C53}"/>
              </a:ext>
            </a:extLst>
          </p:cNvPr>
          <p:cNvSpPr>
            <a:spLocks noGrp="1"/>
          </p:cNvSpPr>
          <p:nvPr>
            <p:ph type="title"/>
          </p:nvPr>
        </p:nvSpPr>
        <p:spPr/>
        <p:txBody>
          <a:bodyPr/>
          <a:lstStyle/>
          <a:p>
            <a:r>
              <a:rPr lang="en-US" dirty="0"/>
              <a:t>Total FY22 Investment </a:t>
            </a:r>
          </a:p>
        </p:txBody>
      </p:sp>
      <p:sp>
        <p:nvSpPr>
          <p:cNvPr id="3" name="Content Placeholder 2">
            <a:extLst>
              <a:ext uri="{FF2B5EF4-FFF2-40B4-BE49-F238E27FC236}">
                <a16:creationId xmlns:a16="http://schemas.microsoft.com/office/drawing/2014/main" id="{F9B17CB2-44F8-32F1-3441-9B805DBE0023}"/>
              </a:ext>
            </a:extLst>
          </p:cNvPr>
          <p:cNvSpPr>
            <a:spLocks noGrp="1"/>
          </p:cNvSpPr>
          <p:nvPr>
            <p:ph idx="1"/>
          </p:nvPr>
        </p:nvSpPr>
        <p:spPr>
          <a:xfrm>
            <a:off x="990600" y="1905000"/>
            <a:ext cx="10363200" cy="4114800"/>
          </a:xfrm>
        </p:spPr>
        <p:txBody>
          <a:bodyPr/>
          <a:lstStyle/>
          <a:p>
            <a:pPr marL="0" indent="0">
              <a:buNone/>
            </a:pPr>
            <a:r>
              <a:rPr lang="en-US" sz="2400" dirty="0"/>
              <a:t>Total recommended TRRP funding: 	$809,307</a:t>
            </a:r>
          </a:p>
          <a:p>
            <a:pPr marL="0" indent="0">
              <a:buNone/>
            </a:pPr>
            <a:r>
              <a:rPr lang="en-US" sz="2400" u="sng" dirty="0"/>
              <a:t>Total match: 				$264,870</a:t>
            </a:r>
          </a:p>
          <a:p>
            <a:pPr marL="0" indent="0">
              <a:buNone/>
            </a:pPr>
            <a:r>
              <a:rPr lang="en-US" sz="2400" b="1" dirty="0"/>
              <a:t>Total conservation impact: 		$</a:t>
            </a:r>
            <a:r>
              <a:rPr lang="en-US" sz="2400" b="1" i="0" u="none" strike="noStrike" dirty="0">
                <a:solidFill>
                  <a:srgbClr val="000000"/>
                </a:solidFill>
                <a:effectLst/>
              </a:rPr>
              <a:t>1,074,177</a:t>
            </a:r>
            <a:r>
              <a:rPr lang="en-US" sz="2400" b="1" dirty="0"/>
              <a:t> </a:t>
            </a:r>
          </a:p>
        </p:txBody>
      </p:sp>
    </p:spTree>
    <p:extLst>
      <p:ext uri="{BB962C8B-B14F-4D97-AF65-F5344CB8AC3E}">
        <p14:creationId xmlns:p14="http://schemas.microsoft.com/office/powerpoint/2010/main" val="3042941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5B86B3-8A49-4A66-8FD7-9C0132790CB4}"/>
              </a:ext>
            </a:extLst>
          </p:cNvPr>
          <p:cNvSpPr/>
          <p:nvPr/>
        </p:nvSpPr>
        <p:spPr bwMode="auto">
          <a:xfrm>
            <a:off x="0" y="6518723"/>
            <a:ext cx="12192000" cy="113603"/>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ヒラギノ角ゴ Pro W3" pitchFamily="1" charset="-128"/>
              <a:cs typeface="+mn-cs"/>
            </a:endParaRPr>
          </a:p>
        </p:txBody>
      </p:sp>
      <p:sp>
        <p:nvSpPr>
          <p:cNvPr id="2" name="Title 1">
            <a:extLst>
              <a:ext uri="{FF2B5EF4-FFF2-40B4-BE49-F238E27FC236}">
                <a16:creationId xmlns:a16="http://schemas.microsoft.com/office/drawing/2014/main" id="{826FC833-755A-4A85-BD71-DEC582C87E51}"/>
              </a:ext>
            </a:extLst>
          </p:cNvPr>
          <p:cNvSpPr>
            <a:spLocks noGrp="1"/>
          </p:cNvSpPr>
          <p:nvPr>
            <p:ph type="title"/>
          </p:nvPr>
        </p:nvSpPr>
        <p:spPr>
          <a:xfrm>
            <a:off x="10015" y="280076"/>
            <a:ext cx="12192000" cy="457200"/>
          </a:xfrm>
        </p:spPr>
        <p:txBody>
          <a:bodyPr/>
          <a:lstStyle/>
          <a:p>
            <a:r>
              <a:rPr lang="en-US" dirty="0">
                <a:latin typeface="Helvetica"/>
              </a:rPr>
              <a:t>Next Steps</a:t>
            </a:r>
            <a:endParaRPr lang="en-US" dirty="0"/>
          </a:p>
        </p:txBody>
      </p:sp>
      <p:sp>
        <p:nvSpPr>
          <p:cNvPr id="8" name="TextBox 7">
            <a:extLst>
              <a:ext uri="{FF2B5EF4-FFF2-40B4-BE49-F238E27FC236}">
                <a16:creationId xmlns:a16="http://schemas.microsoft.com/office/drawing/2014/main" id="{D5F69E2B-A0FD-4173-A6EE-75004AEC8292}"/>
              </a:ext>
            </a:extLst>
          </p:cNvPr>
          <p:cNvSpPr txBox="1"/>
          <p:nvPr/>
        </p:nvSpPr>
        <p:spPr>
          <a:xfrm>
            <a:off x="262306" y="1376077"/>
            <a:ext cx="5833694" cy="3367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spcBef>
                <a:spcPct val="20000"/>
              </a:spcBef>
              <a:buNone/>
              <a:defRPr sz="2800">
                <a:solidFill>
                  <a:schemeClr val="tx2"/>
                </a:solidFill>
                <a:latin typeface="Calibri" panose="020F0502020204030204" pitchFamily="34" charset="0"/>
                <a:ea typeface="+mn-ea"/>
                <a:cs typeface="Calibri" panose="020F0502020204030204" pitchFamily="34" charset="0"/>
              </a:defRPr>
            </a:lvl1pPr>
            <a:lvl2pPr marL="684213" indent="-227013">
              <a:spcBef>
                <a:spcPct val="20000"/>
              </a:spcBef>
              <a:buChar char="–"/>
              <a:defRPr>
                <a:solidFill>
                  <a:schemeClr val="tx2"/>
                </a:solidFill>
                <a:latin typeface="Calibri" panose="020F0502020204030204" pitchFamily="34" charset="0"/>
                <a:ea typeface="+mn-ea"/>
                <a:cs typeface="Calibri" panose="020F0502020204030204" pitchFamily="34" charset="0"/>
              </a:defRPr>
            </a:lvl2pPr>
            <a:lvl3pPr marL="1089025" indent="-174625">
              <a:spcBef>
                <a:spcPct val="20000"/>
              </a:spcBef>
              <a:buChar char="•"/>
              <a:defRPr sz="1600">
                <a:solidFill>
                  <a:schemeClr val="tx2"/>
                </a:solidFill>
                <a:latin typeface="Calibri" panose="020F0502020204030204" pitchFamily="34" charset="0"/>
                <a:ea typeface="+mn-ea"/>
                <a:cs typeface="Calibri" panose="020F0502020204030204" pitchFamily="34" charset="0"/>
              </a:defRPr>
            </a:lvl3pPr>
            <a:lvl4pPr marL="1549400" indent="-228600">
              <a:spcBef>
                <a:spcPct val="20000"/>
              </a:spcBef>
              <a:buChar char="–"/>
              <a:defRPr sz="1600">
                <a:solidFill>
                  <a:schemeClr val="tx2"/>
                </a:solidFill>
                <a:latin typeface="Calibri" panose="020F0502020204030204" pitchFamily="34" charset="0"/>
                <a:ea typeface="+mn-ea"/>
                <a:cs typeface="Calibri" panose="020F0502020204030204" pitchFamily="34" charset="0"/>
              </a:defRPr>
            </a:lvl4pPr>
            <a:lvl5pPr marL="1949450" indent="-176213">
              <a:spcBef>
                <a:spcPct val="20000"/>
              </a:spcBef>
              <a:buChar char="»"/>
              <a:defRPr sz="1400">
                <a:solidFill>
                  <a:schemeClr val="tx2"/>
                </a:solidFill>
                <a:latin typeface="Calibri" panose="020F0502020204030204" pitchFamily="34" charset="0"/>
                <a:ea typeface="+mn-ea"/>
                <a:cs typeface="Calibri" panose="020F0502020204030204" pitchFamily="34" charset="0"/>
              </a:defRPr>
            </a:lvl5pPr>
            <a:lvl6pPr marL="2406650" indent="-176213" fontAlgn="base">
              <a:spcBef>
                <a:spcPct val="20000"/>
              </a:spcBef>
              <a:spcAft>
                <a:spcPct val="0"/>
              </a:spcAft>
              <a:buChar char="»"/>
              <a:defRPr sz="1400">
                <a:solidFill>
                  <a:schemeClr val="tx2"/>
                </a:solidFill>
                <a:latin typeface="+mn-lt"/>
                <a:ea typeface="+mn-ea"/>
              </a:defRPr>
            </a:lvl6pPr>
            <a:lvl7pPr marL="2863850" indent="-176213" fontAlgn="base">
              <a:spcBef>
                <a:spcPct val="20000"/>
              </a:spcBef>
              <a:spcAft>
                <a:spcPct val="0"/>
              </a:spcAft>
              <a:buChar char="»"/>
              <a:defRPr sz="1400">
                <a:solidFill>
                  <a:schemeClr val="tx2"/>
                </a:solidFill>
                <a:latin typeface="+mn-lt"/>
                <a:ea typeface="+mn-ea"/>
              </a:defRPr>
            </a:lvl7pPr>
            <a:lvl8pPr marL="3321050" indent="-176213" fontAlgn="base">
              <a:spcBef>
                <a:spcPct val="20000"/>
              </a:spcBef>
              <a:spcAft>
                <a:spcPct val="0"/>
              </a:spcAft>
              <a:buChar char="»"/>
              <a:defRPr sz="1400">
                <a:solidFill>
                  <a:schemeClr val="tx2"/>
                </a:solidFill>
                <a:latin typeface="+mn-lt"/>
                <a:ea typeface="+mn-ea"/>
              </a:defRPr>
            </a:lvl8pPr>
            <a:lvl9pPr marL="3778250" indent="-176213" fontAlgn="base">
              <a:spcBef>
                <a:spcPct val="20000"/>
              </a:spcBef>
              <a:spcAft>
                <a:spcPct val="0"/>
              </a:spcAft>
              <a:buChar char="»"/>
              <a:defRPr sz="1400">
                <a:solidFill>
                  <a:schemeClr val="tx2"/>
                </a:solidFill>
                <a:latin typeface="+mn-lt"/>
                <a:ea typeface="+mn-ea"/>
              </a:defRPr>
            </a:lvl9pPr>
          </a:lstStyle>
          <a:p>
            <a:pPr marL="457200" indent="-457200">
              <a:buFont typeface="Arial" panose="020B0604020202020204" pitchFamily="34" charset="0"/>
              <a:buChar char="•"/>
            </a:pPr>
            <a:r>
              <a:rPr lang="en-US" sz="2400" dirty="0"/>
              <a:t>Announce awards week of August 1st</a:t>
            </a:r>
          </a:p>
          <a:p>
            <a:pPr marL="457200" indent="-457200">
              <a:buFont typeface="Arial" panose="020B0604020202020204" pitchFamily="34" charset="0"/>
              <a:buChar char="•"/>
            </a:pPr>
            <a:r>
              <a:rPr lang="en-US" sz="2400" dirty="0"/>
              <a:t>Onboard Hamer Environmental for compliance support</a:t>
            </a:r>
          </a:p>
          <a:p>
            <a:pPr marL="457200" indent="-457200">
              <a:buFont typeface="Arial" panose="020B0604020202020204" pitchFamily="34" charset="0"/>
              <a:buChar char="•"/>
            </a:pPr>
            <a:r>
              <a:rPr lang="en-US" sz="2400" dirty="0"/>
              <a:t>Hold kick-off meetings with grantees </a:t>
            </a:r>
          </a:p>
          <a:p>
            <a:pPr marL="457200" indent="-457200">
              <a:buFont typeface="Arial" panose="020B0604020202020204" pitchFamily="34" charset="0"/>
              <a:buChar char="•"/>
            </a:pPr>
            <a:r>
              <a:rPr lang="en-US" sz="2400" dirty="0"/>
              <a:t>Begin planning next RFP – potential for late Fall launch</a:t>
            </a:r>
          </a:p>
        </p:txBody>
      </p:sp>
      <p:pic>
        <p:nvPicPr>
          <p:cNvPr id="9" name="Picture 8">
            <a:extLst>
              <a:ext uri="{FF2B5EF4-FFF2-40B4-BE49-F238E27FC236}">
                <a16:creationId xmlns:a16="http://schemas.microsoft.com/office/drawing/2014/main" id="{8199FF1E-B6B2-A064-61FC-416753B445CC}"/>
              </a:ext>
            </a:extLst>
          </p:cNvPr>
          <p:cNvPicPr>
            <a:picLocks noChangeAspect="1"/>
          </p:cNvPicPr>
          <p:nvPr/>
        </p:nvPicPr>
        <p:blipFill>
          <a:blip r:embed="rId3"/>
          <a:stretch>
            <a:fillRect/>
          </a:stretch>
        </p:blipFill>
        <p:spPr>
          <a:xfrm>
            <a:off x="6204859" y="1211851"/>
            <a:ext cx="5638800" cy="3759200"/>
          </a:xfrm>
          <a:prstGeom prst="rect">
            <a:avLst/>
          </a:prstGeom>
        </p:spPr>
      </p:pic>
      <p:sp>
        <p:nvSpPr>
          <p:cNvPr id="12" name="TextBox 11">
            <a:extLst>
              <a:ext uri="{FF2B5EF4-FFF2-40B4-BE49-F238E27FC236}">
                <a16:creationId xmlns:a16="http://schemas.microsoft.com/office/drawing/2014/main" id="{9FB50F7A-2027-4ABA-B731-4F18605F64B0}"/>
              </a:ext>
            </a:extLst>
          </p:cNvPr>
          <p:cNvSpPr txBox="1"/>
          <p:nvPr/>
        </p:nvSpPr>
        <p:spPr>
          <a:xfrm>
            <a:off x="7916406" y="4640402"/>
            <a:ext cx="3927253" cy="30777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ヒラギノ角ゴ Pro W3"/>
                <a:cs typeface="+mn-cs"/>
              </a:rPr>
              <a:t>Coho salmon</a:t>
            </a:r>
          </a:p>
        </p:txBody>
      </p:sp>
    </p:spTree>
    <p:extLst>
      <p:ext uri="{BB962C8B-B14F-4D97-AF65-F5344CB8AC3E}">
        <p14:creationId xmlns:p14="http://schemas.microsoft.com/office/powerpoint/2010/main" val="712049998"/>
      </p:ext>
    </p:extLst>
  </p:cSld>
  <p:clrMapOvr>
    <a:masterClrMapping/>
  </p:clrMapOvr>
</p:sld>
</file>

<file path=ppt/theme/theme1.xml><?xml version="1.0" encoding="utf-8"?>
<a:theme xmlns:a="http://schemas.openxmlformats.org/drawingml/2006/main" name="2_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Georgia"/>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78D80B238CF74F9599C12541011EBE" ma:contentTypeVersion="2" ma:contentTypeDescription="Create a new document." ma:contentTypeScope="" ma:versionID="75b81d20c1beb729ff01668eadb97353">
  <xsd:schema xmlns:xsd="http://www.w3.org/2001/XMLSchema" xmlns:xs="http://www.w3.org/2001/XMLSchema" xmlns:p="http://schemas.microsoft.com/office/2006/metadata/properties" xmlns:ns2="7156ca46-5437-4985-8e01-bc5c1ebfd14b" xmlns:ns3="1423240a-6bd0-41e0-ba3c-b00f5a651ea9" targetNamespace="http://schemas.microsoft.com/office/2006/metadata/properties" ma:root="true" ma:fieldsID="40eb9bbf6b057199d88d18a3496a1f06" ns2:_="" ns3:_="">
    <xsd:import namespace="7156ca46-5437-4985-8e01-bc5c1ebfd14b"/>
    <xsd:import namespace="1423240a-6bd0-41e0-ba3c-b00f5a651ea9"/>
    <xsd:element name="properties">
      <xsd:complexType>
        <xsd:sequence>
          <xsd:element name="documentManagement">
            <xsd:complexType>
              <xsd:all>
                <xsd:element ref="ns2:Communications_x0020_Area" minOccurs="0"/>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56ca46-5437-4985-8e01-bc5c1ebfd14b" elementFormDefault="qualified">
    <xsd:import namespace="http://schemas.microsoft.com/office/2006/documentManagement/types"/>
    <xsd:import namespace="http://schemas.microsoft.com/office/infopath/2007/PartnerControls"/>
    <xsd:element name="Communications_x0020_Area" ma:index="8" nillable="true" ma:displayName="Communications Area" ma:format="RadioButtons" ma:internalName="Communications_x0020_Area">
      <xsd:simpleType>
        <xsd:restriction base="dms:Choice">
          <xsd:enumeration value="Branding"/>
          <xsd:enumeration value="Digital Communications"/>
          <xsd:enumeration value="Marketing"/>
          <xsd:enumeration value="Video"/>
        </xsd:restriction>
      </xsd:simpleType>
    </xsd:element>
  </xsd:schema>
  <xsd:schema xmlns:xsd="http://www.w3.org/2001/XMLSchema" xmlns:xs="http://www.w3.org/2001/XMLSchema" xmlns:dms="http://schemas.microsoft.com/office/2006/documentManagement/types" xmlns:pc="http://schemas.microsoft.com/office/infopath/2007/PartnerControls" targetNamespace="1423240a-6bd0-41e0-ba3c-b00f5a651ea9" elementFormDefault="qualified">
    <xsd:import namespace="http://schemas.microsoft.com/office/2006/documentManagement/types"/>
    <xsd:import namespace="http://schemas.microsoft.com/office/infopath/2007/PartnerControls"/>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Communications_x0020_Area xmlns="7156ca46-5437-4985-8e01-bc5c1ebfd14b">Digital Communications</Communications_x0020_Area>
  </documentManagement>
</p:properties>
</file>

<file path=customXml/itemProps1.xml><?xml version="1.0" encoding="utf-8"?>
<ds:datastoreItem xmlns:ds="http://schemas.openxmlformats.org/officeDocument/2006/customXml" ds:itemID="{85DDB353-94D7-491D-9447-BA6CF2086B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56ca46-5437-4985-8e01-bc5c1ebfd14b"/>
    <ds:schemaRef ds:uri="1423240a-6bd0-41e0-ba3c-b00f5a651e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AC96743-46F1-4DA8-A748-E4F86C564F45}">
  <ds:schemaRefs>
    <ds:schemaRef ds:uri="http://schemas.microsoft.com/office/2006/metadata/longProperties"/>
  </ds:schemaRefs>
</ds:datastoreItem>
</file>

<file path=customXml/itemProps3.xml><?xml version="1.0" encoding="utf-8"?>
<ds:datastoreItem xmlns:ds="http://schemas.openxmlformats.org/officeDocument/2006/customXml" ds:itemID="{25745E13-9490-4D99-A994-A7C012F3948F}">
  <ds:schemaRefs>
    <ds:schemaRef ds:uri="http://schemas.microsoft.com/sharepoint/v3/contenttype/forms"/>
  </ds:schemaRefs>
</ds:datastoreItem>
</file>

<file path=customXml/itemProps4.xml><?xml version="1.0" encoding="utf-8"?>
<ds:datastoreItem xmlns:ds="http://schemas.openxmlformats.org/officeDocument/2006/customXml" ds:itemID="{5988090F-C451-41DC-B84D-04F101069DCE}">
  <ds:schemaRefs>
    <ds:schemaRef ds:uri="http://schemas.microsoft.com/office/2006/metadata/properties"/>
    <ds:schemaRef ds:uri="http://schemas.microsoft.com/office/2006/documentManagement/types"/>
    <ds:schemaRef ds:uri="http://purl.org/dc/dcmitype/"/>
    <ds:schemaRef ds:uri="7156ca46-5437-4985-8e01-bc5c1ebfd14b"/>
    <ds:schemaRef ds:uri="http://purl.org/dc/elements/1.1/"/>
    <ds:schemaRef ds:uri="http://schemas.microsoft.com/office/infopath/2007/PartnerControls"/>
    <ds:schemaRef ds:uri="http://www.w3.org/XML/1998/namespace"/>
    <ds:schemaRef ds:uri="http://schemas.openxmlformats.org/package/2006/metadata/core-properties"/>
    <ds:schemaRef ds:uri="1423240a-6bd0-41e0-ba3c-b00f5a651ea9"/>
    <ds:schemaRef ds:uri="http://purl.org/dc/terms/"/>
  </ds:schemaRefs>
</ds:datastoreItem>
</file>

<file path=docProps/app.xml><?xml version="1.0" encoding="utf-8"?>
<Properties xmlns="http://schemas.openxmlformats.org/officeDocument/2006/extended-properties" xmlns:vt="http://schemas.openxmlformats.org/officeDocument/2006/docPropsVTypes">
  <Template>themedata</Template>
  <TotalTime>7433</TotalTime>
  <Words>768</Words>
  <Application>Microsoft Office PowerPoint</Application>
  <PresentationFormat>Widescreen</PresentationFormat>
  <Paragraphs>95</Paragraphs>
  <Slides>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Georgia</vt:lpstr>
      <vt:lpstr>Helvetica</vt:lpstr>
      <vt:lpstr>Symbol</vt:lpstr>
      <vt:lpstr>Whitney Light</vt:lpstr>
      <vt:lpstr>2_Blank Presentation</vt:lpstr>
      <vt:lpstr>PowerPoint Presentation</vt:lpstr>
      <vt:lpstr>Joint Request for Proposals Overview</vt:lpstr>
      <vt:lpstr>FY22 Program Timeline</vt:lpstr>
      <vt:lpstr>Review Committee </vt:lpstr>
      <vt:lpstr>Recommended Trinity River Grant Slate </vt:lpstr>
      <vt:lpstr>Recommended Trinity River Grant Slate </vt:lpstr>
      <vt:lpstr>Recommended Trinity River Grant Slate </vt:lpstr>
      <vt:lpstr>Total FY22 Investment </vt:lpstr>
      <vt:lpstr>Next Steps</vt:lpstr>
    </vt:vector>
  </TitlesOfParts>
  <Company>Emily Christenson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NFWF 101 PowerPoint Presentation</dc:title>
  <dc:creator>Emily Christenson</dc:creator>
  <cp:lastModifiedBy>Femke Freiberg</cp:lastModifiedBy>
  <cp:revision>384</cp:revision>
  <cp:lastPrinted>2020-03-05T17:50:12Z</cp:lastPrinted>
  <dcterms:created xsi:type="dcterms:W3CDTF">2007-06-14T12:52:35Z</dcterms:created>
  <dcterms:modified xsi:type="dcterms:W3CDTF">2022-07-25T23:18:49Z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
    <vt:lpwstr>Document</vt:lpwstr>
  </property>
  <property fmtid="{D5CDD505-2E9C-101B-9397-08002B2CF9AE}" pid="3" name="Award Date">
    <vt:lpwstr/>
  </property>
  <property fmtid="{D5CDD505-2E9C-101B-9397-08002B2CF9AE}" pid="4" name="Timeframe">
    <vt:lpwstr/>
  </property>
  <property fmtid="{D5CDD505-2E9C-101B-9397-08002B2CF9AE}" pid="5" name="Content">
    <vt:lpwstr/>
  </property>
  <property fmtid="{D5CDD505-2E9C-101B-9397-08002B2CF9AE}" pid="6" name="Staff Lead">
    <vt:lpwstr/>
  </property>
  <property fmtid="{D5CDD505-2E9C-101B-9397-08002B2CF9AE}" pid="7" name="Notes0">
    <vt:lpwstr/>
  </property>
  <property fmtid="{D5CDD505-2E9C-101B-9397-08002B2CF9AE}" pid="8" name="Funding Source #">
    <vt:lpwstr/>
  </property>
  <property fmtid="{D5CDD505-2E9C-101B-9397-08002B2CF9AE}" pid="9" name="Interim Reports Due">
    <vt:lpwstr/>
  </property>
  <property fmtid="{D5CDD505-2E9C-101B-9397-08002B2CF9AE}" pid="10" name="Ops $">
    <vt:lpwstr/>
  </property>
  <property fmtid="{D5CDD505-2E9C-101B-9397-08002B2CF9AE}" pid="11" name="Final Report Due">
    <vt:lpwstr/>
  </property>
  <property fmtid="{D5CDD505-2E9C-101B-9397-08002B2CF9AE}" pid="12" name="Program $">
    <vt:lpwstr/>
  </property>
  <property fmtid="{D5CDD505-2E9C-101B-9397-08002B2CF9AE}" pid="13" name="Payment Schedule">
    <vt:lpwstr/>
  </property>
  <property fmtid="{D5CDD505-2E9C-101B-9397-08002B2CF9AE}" pid="14" name="ContentTypeId">
    <vt:lpwstr>0x0101008178D80B238CF74F9599C12541011EBE</vt:lpwstr>
  </property>
</Properties>
</file>