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1" r:id="rId1"/>
  </p:sldMasterIdLst>
  <p:notesMasterIdLst>
    <p:notesMasterId r:id="rId20"/>
  </p:notesMasterIdLst>
  <p:sldIdLst>
    <p:sldId id="276" r:id="rId2"/>
    <p:sldId id="277" r:id="rId3"/>
    <p:sldId id="279" r:id="rId4"/>
    <p:sldId id="278" r:id="rId5"/>
    <p:sldId id="286" r:id="rId6"/>
    <p:sldId id="290" r:id="rId7"/>
    <p:sldId id="287" r:id="rId8"/>
    <p:sldId id="288" r:id="rId9"/>
    <p:sldId id="284" r:id="rId10"/>
    <p:sldId id="283" r:id="rId11"/>
    <p:sldId id="282" r:id="rId12"/>
    <p:sldId id="292" r:id="rId13"/>
    <p:sldId id="291" r:id="rId14"/>
    <p:sldId id="296" r:id="rId15"/>
    <p:sldId id="293" r:id="rId16"/>
    <p:sldId id="298" r:id="rId17"/>
    <p:sldId id="295" r:id="rId18"/>
    <p:sldId id="299"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D7EB"/>
    <a:srgbClr val="244A9F"/>
    <a:srgbClr val="CB9F5B"/>
    <a:srgbClr val="7A5F3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7" autoAdjust="0"/>
    <p:restoredTop sz="94674"/>
  </p:normalViewPr>
  <p:slideViewPr>
    <p:cSldViewPr snapToGrid="0" snapToObjects="1">
      <p:cViewPr varScale="1">
        <p:scale>
          <a:sx n="110" d="100"/>
          <a:sy n="110" d="100"/>
        </p:scale>
        <p:origin x="1680" y="10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1719A9F-38AC-6D41-A3AB-063BEB6D85DE}" type="datetimeFigureOut">
              <a:rPr lang="en-US" smtClean="0"/>
              <a:t>9/4/2018</a:t>
            </a:fld>
            <a:endParaRPr lang="en-US" dirty="0"/>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DD3B3B-75AC-574E-A42F-AEFC8DAFA0D7}" type="slidenum">
              <a:rPr lang="en-US" smtClean="0"/>
              <a:t>‹#›</a:t>
            </a:fld>
            <a:endParaRPr lang="en-US" dirty="0"/>
          </a:p>
        </p:txBody>
      </p:sp>
    </p:spTree>
    <p:extLst>
      <p:ext uri="{BB962C8B-B14F-4D97-AF65-F5344CB8AC3E}">
        <p14:creationId xmlns:p14="http://schemas.microsoft.com/office/powerpoint/2010/main" val="17491922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During and after the peak flow release on May 23, 2006, the Trinity River Restoration Program (TRRP) received more than a dozen phone calls from landowners who had lost their potable water systems due to the high flows.  After discussion with the Department of the Interior Solicitor’s Office, it was determined that lack of water is a life, health and safety issue, and that the TRRP was authorized to reimburse landowners for the least cost fix to their potable water systems. </a:t>
            </a:r>
            <a:endParaRPr lang="en-US" dirty="0"/>
          </a:p>
        </p:txBody>
      </p:sp>
      <p:sp>
        <p:nvSpPr>
          <p:cNvPr id="4" name="Slide Number Placeholder 3"/>
          <p:cNvSpPr>
            <a:spLocks noGrp="1"/>
          </p:cNvSpPr>
          <p:nvPr>
            <p:ph type="sldNum" sz="quarter" idx="10"/>
          </p:nvPr>
        </p:nvSpPr>
        <p:spPr/>
        <p:txBody>
          <a:bodyPr/>
          <a:lstStyle/>
          <a:p>
            <a:fld id="{06DD3B3B-75AC-574E-A42F-AEFC8DAFA0D7}" type="slidenum">
              <a:rPr lang="en-US" smtClean="0"/>
              <a:t>5</a:t>
            </a:fld>
            <a:endParaRPr lang="en-US" dirty="0"/>
          </a:p>
        </p:txBody>
      </p:sp>
    </p:spTree>
    <p:extLst>
      <p:ext uri="{BB962C8B-B14F-4D97-AF65-F5344CB8AC3E}">
        <p14:creationId xmlns:p14="http://schemas.microsoft.com/office/powerpoint/2010/main" val="1541613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During and after the peak flow release on May 23, 2006, the Trinity River Restoration Program (TRRP) received more than a dozen phone calls from landowners who had lost their potable water systems due to the high flows.  After discussion with the Department of the Interior Solicitor’s Office, it was determined that lack of water is a life, health and safety issue, and that the TRRP was authorized to reimburse landowners for the least cost fix to their potable water systems. </a:t>
            </a:r>
            <a:endParaRPr lang="en-US" dirty="0"/>
          </a:p>
        </p:txBody>
      </p:sp>
      <p:sp>
        <p:nvSpPr>
          <p:cNvPr id="4" name="Slide Number Placeholder 3"/>
          <p:cNvSpPr>
            <a:spLocks noGrp="1"/>
          </p:cNvSpPr>
          <p:nvPr>
            <p:ph type="sldNum" sz="quarter" idx="10"/>
          </p:nvPr>
        </p:nvSpPr>
        <p:spPr/>
        <p:txBody>
          <a:bodyPr/>
          <a:lstStyle/>
          <a:p>
            <a:fld id="{06DD3B3B-75AC-574E-A42F-AEFC8DAFA0D7}" type="slidenum">
              <a:rPr lang="en-US" smtClean="0"/>
              <a:t>6</a:t>
            </a:fld>
            <a:endParaRPr lang="en-US" dirty="0"/>
          </a:p>
        </p:txBody>
      </p:sp>
    </p:spTree>
    <p:extLst>
      <p:ext uri="{BB962C8B-B14F-4D97-AF65-F5344CB8AC3E}">
        <p14:creationId xmlns:p14="http://schemas.microsoft.com/office/powerpoint/2010/main" val="325627411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lue Background 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478631" y="1350973"/>
            <a:ext cx="6858000" cy="2387600"/>
          </a:xfrm>
          <a:effectLst/>
        </p:spPr>
        <p:txBody>
          <a:bodyPr anchor="b"/>
          <a:lstStyle>
            <a:lvl1pPr algn="l">
              <a:defRPr sz="4500" b="1">
                <a:solidFill>
                  <a:schemeClr val="tx1"/>
                </a:solidFill>
                <a:latin typeface="Arial" charset="0"/>
                <a:ea typeface="Arial" charset="0"/>
                <a:cs typeface="Arial" charset="0"/>
              </a:defRPr>
            </a:lvl1pPr>
          </a:lstStyle>
          <a:p>
            <a:r>
              <a:rPr lang="en-US" dirty="0"/>
              <a:t>Title</a:t>
            </a:r>
            <a:br>
              <a:rPr lang="en-US" dirty="0"/>
            </a:br>
            <a:r>
              <a:rPr lang="en-US" dirty="0"/>
              <a:t>No more than two lines</a:t>
            </a:r>
          </a:p>
        </p:txBody>
      </p:sp>
      <p:sp>
        <p:nvSpPr>
          <p:cNvPr id="3" name="Subtitle 2"/>
          <p:cNvSpPr>
            <a:spLocks noGrp="1"/>
          </p:cNvSpPr>
          <p:nvPr>
            <p:ph type="subTitle" idx="1" hasCustomPrompt="1"/>
          </p:nvPr>
        </p:nvSpPr>
        <p:spPr>
          <a:xfrm>
            <a:off x="478631" y="3830648"/>
            <a:ext cx="6858000" cy="1655762"/>
          </a:xfrm>
          <a:effectLst/>
        </p:spPr>
        <p:txBody>
          <a:bodyPr>
            <a:noAutofit/>
          </a:bodyPr>
          <a:lstStyle>
            <a:lvl1pPr marL="0" indent="0" algn="l">
              <a:buNone/>
              <a:defRPr sz="2400" b="1" baseline="0">
                <a:solidFill>
                  <a:schemeClr val="tx1"/>
                </a:solidFill>
                <a:latin typeface="Arial" charset="0"/>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Subtitle goes here</a:t>
            </a:r>
            <a:br>
              <a:rPr lang="en-US" dirty="0"/>
            </a:br>
            <a:r>
              <a:rPr lang="en-US" dirty="0"/>
              <a:t>No more than two lines</a:t>
            </a:r>
          </a:p>
          <a:p>
            <a:endParaRPr lang="en-US" dirty="0"/>
          </a:p>
          <a:p>
            <a:endParaRPr lang="en-US" dirty="0"/>
          </a:p>
          <a:p>
            <a:endParaRPr lang="en-US" dirty="0"/>
          </a:p>
        </p:txBody>
      </p:sp>
      <p:sp>
        <p:nvSpPr>
          <p:cNvPr id="4" name="Date Placeholder 3"/>
          <p:cNvSpPr>
            <a:spLocks noGrp="1"/>
          </p:cNvSpPr>
          <p:nvPr>
            <p:ph type="dt" sz="half" idx="10"/>
          </p:nvPr>
        </p:nvSpPr>
        <p:spPr>
          <a:xfrm>
            <a:off x="68580" y="6400801"/>
            <a:ext cx="2057400" cy="365125"/>
          </a:xfrm>
          <a:effectLst/>
        </p:spPr>
        <p:txBody>
          <a:bodyPr/>
          <a:lstStyle>
            <a:lvl1pPr>
              <a:defRPr b="1">
                <a:solidFill>
                  <a:schemeClr val="tx1"/>
                </a:solidFill>
                <a:latin typeface="Arial" charset="0"/>
                <a:ea typeface="Arial" charset="0"/>
                <a:cs typeface="Arial" charset="0"/>
              </a:defRPr>
            </a:lvl1pPr>
          </a:lstStyle>
          <a:p>
            <a:fld id="{12741A13-65EA-6347-BE27-A6636816D72F}" type="datetime1">
              <a:rPr lang="en-US" smtClean="0"/>
              <a:pPr/>
              <a:t>9/4/2018</a:t>
            </a:fld>
            <a:endParaRPr lang="en-US" dirty="0"/>
          </a:p>
        </p:txBody>
      </p:sp>
      <p:sp>
        <p:nvSpPr>
          <p:cNvPr id="5" name="Footer Placeholder 4"/>
          <p:cNvSpPr>
            <a:spLocks noGrp="1"/>
          </p:cNvSpPr>
          <p:nvPr>
            <p:ph type="ftr" sz="quarter" idx="11"/>
          </p:nvPr>
        </p:nvSpPr>
        <p:spPr>
          <a:xfrm>
            <a:off x="3028950" y="6400801"/>
            <a:ext cx="3086100" cy="365125"/>
          </a:xfrm>
          <a:effectLst/>
        </p:spPr>
        <p:txBody>
          <a:bodyPr/>
          <a:lstStyle>
            <a:lvl1pPr>
              <a:defRPr b="1">
                <a:solidFill>
                  <a:schemeClr val="tx1"/>
                </a:solidFill>
                <a:latin typeface="Arial" charset="0"/>
                <a:ea typeface="Arial" charset="0"/>
                <a:cs typeface="Arial" charset="0"/>
              </a:defRPr>
            </a:lvl1pPr>
          </a:lstStyle>
          <a:p>
            <a:endParaRPr lang="en-US" dirty="0"/>
          </a:p>
        </p:txBody>
      </p:sp>
      <p:sp>
        <p:nvSpPr>
          <p:cNvPr id="6" name="Slide Number Placeholder 5"/>
          <p:cNvSpPr>
            <a:spLocks noGrp="1"/>
          </p:cNvSpPr>
          <p:nvPr>
            <p:ph type="sldNum" sz="quarter" idx="12"/>
          </p:nvPr>
        </p:nvSpPr>
        <p:spPr>
          <a:xfrm>
            <a:off x="7029450" y="6400801"/>
            <a:ext cx="2057400" cy="365125"/>
          </a:xfrm>
          <a:effectLst/>
        </p:spPr>
        <p:txBody>
          <a:bodyPr/>
          <a:lstStyle>
            <a:lvl1pPr>
              <a:defRPr b="1">
                <a:solidFill>
                  <a:schemeClr val="tx1"/>
                </a:solidFill>
                <a:latin typeface="Arial" charset="0"/>
                <a:ea typeface="Arial" charset="0"/>
                <a:cs typeface="Arial" charset="0"/>
              </a:defRPr>
            </a:lvl1pPr>
          </a:lstStyle>
          <a:p>
            <a:fld id="{A1D9053B-8DB2-EA4A-A9CF-0F8FB54823AA}" type="slidenum">
              <a:rPr lang="en-US" smtClean="0"/>
              <a:pPr/>
              <a:t>‹#›</a:t>
            </a:fld>
            <a:endParaRPr lang="en-US" dirty="0"/>
          </a:p>
        </p:txBody>
      </p:sp>
    </p:spTree>
    <p:extLst>
      <p:ext uri="{BB962C8B-B14F-4D97-AF65-F5344CB8AC3E}">
        <p14:creationId xmlns:p14="http://schemas.microsoft.com/office/powerpoint/2010/main" val="1437861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828800" y="274638"/>
            <a:ext cx="7132638"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1828800" y="1600200"/>
            <a:ext cx="3489325" cy="4754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5470525" y="1600200"/>
            <a:ext cx="3490913" cy="47545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1828800" y="6381750"/>
            <a:ext cx="2133600" cy="476250"/>
          </a:xfrm>
        </p:spPr>
        <p:txBody>
          <a:bodyPr/>
          <a:lstStyle>
            <a:lvl1pPr>
              <a:defRPr/>
            </a:lvl1pPr>
          </a:lstStyle>
          <a:p>
            <a:endParaRPr lang="en-US" altLang="en-US" dirty="0"/>
          </a:p>
        </p:txBody>
      </p:sp>
      <p:sp>
        <p:nvSpPr>
          <p:cNvPr id="6" name="Footer Placeholder 5"/>
          <p:cNvSpPr>
            <a:spLocks noGrp="1"/>
          </p:cNvSpPr>
          <p:nvPr>
            <p:ph type="ftr" sz="quarter" idx="11"/>
          </p:nvPr>
        </p:nvSpPr>
        <p:spPr>
          <a:xfrm>
            <a:off x="3932238" y="6381750"/>
            <a:ext cx="2895600" cy="476250"/>
          </a:xfrm>
        </p:spPr>
        <p:txBody>
          <a:bodyPr/>
          <a:lstStyle>
            <a:lvl1pPr>
              <a:defRPr/>
            </a:lvl1pPr>
          </a:lstStyle>
          <a:p>
            <a:endParaRPr lang="en-US" altLang="en-US" dirty="0"/>
          </a:p>
        </p:txBody>
      </p:sp>
      <p:sp>
        <p:nvSpPr>
          <p:cNvPr id="7" name="Slide Number Placeholder 6"/>
          <p:cNvSpPr>
            <a:spLocks noGrp="1"/>
          </p:cNvSpPr>
          <p:nvPr>
            <p:ph type="sldNum" sz="quarter" idx="12"/>
          </p:nvPr>
        </p:nvSpPr>
        <p:spPr>
          <a:xfrm>
            <a:off x="6858000" y="6381750"/>
            <a:ext cx="2133600" cy="476250"/>
          </a:xfrm>
        </p:spPr>
        <p:txBody>
          <a:bodyPr/>
          <a:lstStyle>
            <a:lvl1pPr>
              <a:defRPr/>
            </a:lvl1pPr>
          </a:lstStyle>
          <a:p>
            <a:fld id="{BDD47082-D035-4097-8DA3-D8FC0F3BCE37}" type="slidenum">
              <a:rPr lang="en-US" altLang="en-US"/>
              <a:pPr/>
              <a:t>‹#›</a:t>
            </a:fld>
            <a:endParaRPr lang="en-US" altLang="en-US" dirty="0"/>
          </a:p>
        </p:txBody>
      </p:sp>
    </p:spTree>
    <p:extLst>
      <p:ext uri="{BB962C8B-B14F-4D97-AF65-F5344CB8AC3E}">
        <p14:creationId xmlns:p14="http://schemas.microsoft.com/office/powerpoint/2010/main" val="4730342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smtClean="0"/>
            </a:lvl1pPr>
          </a:lstStyle>
          <a:p>
            <a:pPr>
              <a:defRPr/>
            </a:pPr>
            <a:endParaRPr lang="en-US" dirty="0"/>
          </a:p>
        </p:txBody>
      </p:sp>
      <p:sp>
        <p:nvSpPr>
          <p:cNvPr id="7" name="Footer Placeholder 6"/>
          <p:cNvSpPr>
            <a:spLocks noGrp="1"/>
          </p:cNvSpPr>
          <p:nvPr>
            <p:ph type="ftr" sz="quarter" idx="11"/>
          </p:nvPr>
        </p:nvSpPr>
        <p:spPr>
          <a:xfrm>
            <a:off x="3124200" y="6245225"/>
            <a:ext cx="2895600" cy="476250"/>
          </a:xfrm>
        </p:spPr>
        <p:txBody>
          <a:bodyPr/>
          <a:lstStyle>
            <a:lvl1pPr>
              <a:defRPr smtClean="0"/>
            </a:lvl1pPr>
          </a:lstStyle>
          <a:p>
            <a:pPr>
              <a:defRPr/>
            </a:pPr>
            <a:r>
              <a:rPr lang="en-US" dirty="0"/>
              <a:t>Trinity River Restoration Program July 2008</a:t>
            </a:r>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90A36585-3688-444D-A209-B4B0B084FEAA}" type="slidenum">
              <a:rPr lang="en-US" altLang="en-US"/>
              <a:pPr/>
              <a:t>‹#›</a:t>
            </a:fld>
            <a:endParaRPr lang="en-US" altLang="en-US" dirty="0"/>
          </a:p>
        </p:txBody>
      </p:sp>
    </p:spTree>
    <p:extLst>
      <p:ext uri="{BB962C8B-B14F-4D97-AF65-F5344CB8AC3E}">
        <p14:creationId xmlns:p14="http://schemas.microsoft.com/office/powerpoint/2010/main" val="31034422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92DA61-96D0-3845-8C5E-0D209D24FDF3}" type="datetime1">
              <a:rPr lang="en-US" smtClean="0"/>
              <a:t>9/4/2018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D9053B-8DB2-EA4A-A9CF-0F8FB54823AA}" type="slidenum">
              <a:rPr lang="en-US" smtClean="0"/>
              <a:t>‹#›</a:t>
            </a:fld>
            <a:endParaRPr lang="en-US" dirty="0"/>
          </a:p>
        </p:txBody>
      </p:sp>
    </p:spTree>
    <p:extLst>
      <p:ext uri="{BB962C8B-B14F-4D97-AF65-F5344CB8AC3E}">
        <p14:creationId xmlns:p14="http://schemas.microsoft.com/office/powerpoint/2010/main" val="26039315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Right Photo">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71450" y="365126"/>
            <a:ext cx="4257675" cy="1325563"/>
          </a:xfrm>
        </p:spPr>
        <p:txBody>
          <a:bodyPr/>
          <a:lstStyle>
            <a:lvl1pPr>
              <a:defRPr sz="4400"/>
            </a:lvl1pPr>
          </a:lstStyle>
          <a:p>
            <a:r>
              <a:rPr lang="en-US" dirty="0"/>
              <a:t>Click to add title</a:t>
            </a:r>
          </a:p>
        </p:txBody>
      </p:sp>
      <p:sp>
        <p:nvSpPr>
          <p:cNvPr id="3" name="Content Placeholder 2"/>
          <p:cNvSpPr>
            <a:spLocks noGrp="1"/>
          </p:cNvSpPr>
          <p:nvPr>
            <p:ph sz="half" idx="1"/>
          </p:nvPr>
        </p:nvSpPr>
        <p:spPr>
          <a:xfrm>
            <a:off x="171450" y="1825625"/>
            <a:ext cx="4257675" cy="4351338"/>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DAC26C5-41E0-A34F-8F2E-0A9A4D981DE1}" type="datetime1">
              <a:rPr lang="en-US" smtClean="0"/>
              <a:t>9/4/2018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dirty="0"/>
          </a:p>
        </p:txBody>
      </p:sp>
      <p:sp>
        <p:nvSpPr>
          <p:cNvPr id="8" name="Picture Placeholder 2"/>
          <p:cNvSpPr>
            <a:spLocks noGrp="1"/>
          </p:cNvSpPr>
          <p:nvPr>
            <p:ph type="pic" idx="13"/>
          </p:nvPr>
        </p:nvSpPr>
        <p:spPr>
          <a:xfrm>
            <a:off x="4514850" y="1"/>
            <a:ext cx="4629150" cy="6857999"/>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Tree>
    <p:extLst>
      <p:ext uri="{BB962C8B-B14F-4D97-AF65-F5344CB8AC3E}">
        <p14:creationId xmlns:p14="http://schemas.microsoft.com/office/powerpoint/2010/main" val="610428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ower Photo">
    <p:spTree>
      <p:nvGrpSpPr>
        <p:cNvPr id="1" name=""/>
        <p:cNvGrpSpPr/>
        <p:nvPr/>
      </p:nvGrpSpPr>
      <p:grpSpPr>
        <a:xfrm>
          <a:off x="0" y="0"/>
          <a:ext cx="0" cy="0"/>
          <a:chOff x="0" y="0"/>
          <a:chExt cx="0" cy="0"/>
        </a:xfrm>
      </p:grpSpPr>
      <p:sp>
        <p:nvSpPr>
          <p:cNvPr id="8" name="Picture Placeholder 2"/>
          <p:cNvSpPr>
            <a:spLocks noGrp="1"/>
          </p:cNvSpPr>
          <p:nvPr>
            <p:ph type="pic" idx="13"/>
          </p:nvPr>
        </p:nvSpPr>
        <p:spPr>
          <a:xfrm>
            <a:off x="0" y="3657600"/>
            <a:ext cx="9144000" cy="3686174"/>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5" name="Date Placeholder 4"/>
          <p:cNvSpPr>
            <a:spLocks noGrp="1"/>
          </p:cNvSpPr>
          <p:nvPr>
            <p:ph type="dt" sz="half" idx="10"/>
          </p:nvPr>
        </p:nvSpPr>
        <p:spPr/>
        <p:txBody>
          <a:bodyPr/>
          <a:lstStyle/>
          <a:p>
            <a:fld id="{8829FB3D-5B42-3F41-9DB2-19E39B4ABFB0}" type="datetime1">
              <a:rPr lang="en-US" smtClean="0"/>
              <a:t>9/4/2018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dirty="0"/>
          </a:p>
        </p:txBody>
      </p:sp>
      <p:sp>
        <p:nvSpPr>
          <p:cNvPr id="11" name="Title Placeholder 1"/>
          <p:cNvSpPr>
            <a:spLocks noGrp="1"/>
          </p:cNvSpPr>
          <p:nvPr>
            <p:ph type="title"/>
          </p:nvPr>
        </p:nvSpPr>
        <p:spPr>
          <a:xfrm>
            <a:off x="171450" y="365126"/>
            <a:ext cx="8778240" cy="763588"/>
          </a:xfrm>
          <a:prstGeom prst="rect">
            <a:avLst/>
          </a:prstGeom>
        </p:spPr>
        <p:txBody>
          <a:bodyPr vert="horz" lIns="91440" tIns="45720" rIns="91440" bIns="45720" rtlCol="0" anchor="ctr">
            <a:normAutofit/>
          </a:bodyPr>
          <a:lstStyle>
            <a:lvl1pPr>
              <a:defRPr sz="4400"/>
            </a:lvl1pPr>
          </a:lstStyle>
          <a:p>
            <a:r>
              <a:rPr lang="en-US"/>
              <a:t>Click to edit Master title style</a:t>
            </a:r>
            <a:endParaRPr lang="en-US" dirty="0"/>
          </a:p>
        </p:txBody>
      </p:sp>
      <p:sp>
        <p:nvSpPr>
          <p:cNvPr id="14" name="Content Placeholder 2"/>
          <p:cNvSpPr>
            <a:spLocks noGrp="1"/>
          </p:cNvSpPr>
          <p:nvPr>
            <p:ph idx="1"/>
          </p:nvPr>
        </p:nvSpPr>
        <p:spPr>
          <a:xfrm>
            <a:off x="182880" y="1282701"/>
            <a:ext cx="8778240" cy="2232025"/>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10826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
    <p:spTree>
      <p:nvGrpSpPr>
        <p:cNvPr id="1" name=""/>
        <p:cNvGrpSpPr/>
        <p:nvPr/>
      </p:nvGrpSpPr>
      <p:grpSpPr>
        <a:xfrm>
          <a:off x="0" y="0"/>
          <a:ext cx="0" cy="0"/>
          <a:chOff x="0" y="0"/>
          <a:chExt cx="0" cy="0"/>
        </a:xfrm>
      </p:grpSpPr>
      <p:sp>
        <p:nvSpPr>
          <p:cNvPr id="2" name="Title 1"/>
          <p:cNvSpPr>
            <a:spLocks noGrp="1"/>
          </p:cNvSpPr>
          <p:nvPr>
            <p:ph type="title"/>
          </p:nvPr>
        </p:nvSpPr>
        <p:spPr>
          <a:xfrm>
            <a:off x="171450" y="365126"/>
            <a:ext cx="8778240" cy="1325563"/>
          </a:xfrm>
        </p:spPr>
        <p:txBody>
          <a:bodyPr/>
          <a:lstStyle>
            <a:lvl1pPr>
              <a:defRPr sz="4400"/>
            </a:lvl1pPr>
          </a:lstStyle>
          <a:p>
            <a:r>
              <a:rPr lang="en-US"/>
              <a:t>Click to edit Master title style</a:t>
            </a:r>
            <a:endParaRPr lang="en-US" dirty="0"/>
          </a:p>
        </p:txBody>
      </p:sp>
      <p:sp>
        <p:nvSpPr>
          <p:cNvPr id="7" name="Date Placeholder 6"/>
          <p:cNvSpPr>
            <a:spLocks noGrp="1"/>
          </p:cNvSpPr>
          <p:nvPr>
            <p:ph type="dt" sz="half" idx="10"/>
          </p:nvPr>
        </p:nvSpPr>
        <p:spPr/>
        <p:txBody>
          <a:bodyPr/>
          <a:lstStyle/>
          <a:p>
            <a:fld id="{707BFF84-80AF-0549-9F70-6A5CD81482A0}" type="datetime1">
              <a:rPr lang="en-US" smtClean="0"/>
              <a:t>9/4/2018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1D9053B-8DB2-EA4A-A9CF-0F8FB54823AA}" type="slidenum">
              <a:rPr lang="en-US" smtClean="0"/>
              <a:t>‹#›</a:t>
            </a:fld>
            <a:endParaRPr lang="en-US" dirty="0"/>
          </a:p>
        </p:txBody>
      </p:sp>
      <p:sp>
        <p:nvSpPr>
          <p:cNvPr id="10" name="Content Placeholder 2"/>
          <p:cNvSpPr>
            <a:spLocks noGrp="1"/>
          </p:cNvSpPr>
          <p:nvPr>
            <p:ph idx="1"/>
          </p:nvPr>
        </p:nvSpPr>
        <p:spPr>
          <a:xfrm>
            <a:off x="171450" y="1813717"/>
            <a:ext cx="4354830" cy="4343400"/>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Content Placeholder 2"/>
          <p:cNvSpPr>
            <a:spLocks noGrp="1"/>
          </p:cNvSpPr>
          <p:nvPr>
            <p:ph idx="13"/>
          </p:nvPr>
        </p:nvSpPr>
        <p:spPr>
          <a:xfrm>
            <a:off x="4594860" y="1813717"/>
            <a:ext cx="4354830" cy="4343400"/>
          </a:xfrm>
        </p:spPr>
        <p:txBody>
          <a:bodyPr/>
          <a:lstStyle>
            <a:lvl1pPr>
              <a:defRPr sz="2800"/>
            </a:lvl1pPr>
            <a:lvl2pPr>
              <a:defRPr sz="2400"/>
            </a:lvl2pPr>
            <a:lvl3pPr>
              <a:defRPr sz="2000"/>
            </a:lvl3pPr>
            <a:lvl4pPr>
              <a:defRPr sz="1800"/>
            </a:lvl4pPr>
            <a:lvl5pPr>
              <a:defRPr sz="18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729991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400"/>
            </a:lvl1p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E58C4F7B-192C-CC4D-B903-FD33AA908534}" type="datetime1">
              <a:rPr lang="en-US" smtClean="0"/>
              <a:t>9/4/2018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1D9053B-8DB2-EA4A-A9CF-0F8FB54823AA}" type="slidenum">
              <a:rPr lang="en-US" smtClean="0"/>
              <a:t>‹#›</a:t>
            </a:fld>
            <a:endParaRPr lang="en-US" dirty="0"/>
          </a:p>
        </p:txBody>
      </p:sp>
    </p:spTree>
    <p:extLst>
      <p:ext uri="{BB962C8B-B14F-4D97-AF65-F5344CB8AC3E}">
        <p14:creationId xmlns:p14="http://schemas.microsoft.com/office/powerpoint/2010/main" val="3518774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05750F-5D22-0D4A-945A-5017A5441769}" type="datetime1">
              <a:rPr lang="en-US" smtClean="0"/>
              <a:t>9/4/2018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1D9053B-8DB2-EA4A-A9CF-0F8FB54823AA}" type="slidenum">
              <a:rPr lang="en-US" smtClean="0"/>
              <a:t>‹#›</a:t>
            </a:fld>
            <a:endParaRPr lang="en-US" dirty="0"/>
          </a:p>
        </p:txBody>
      </p:sp>
    </p:spTree>
    <p:extLst>
      <p:ext uri="{BB962C8B-B14F-4D97-AF65-F5344CB8AC3E}">
        <p14:creationId xmlns:p14="http://schemas.microsoft.com/office/powerpoint/2010/main" val="20063973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US" dirty="0"/>
          </a:p>
        </p:txBody>
      </p:sp>
      <p:sp>
        <p:nvSpPr>
          <p:cNvPr id="3" name="Picture Placeholder 2"/>
          <p:cNvSpPr>
            <a:spLocks noGrp="1"/>
          </p:cNvSpPr>
          <p:nvPr>
            <p:ph type="pic" idx="1"/>
          </p:nvPr>
        </p:nvSpPr>
        <p:spPr>
          <a:xfrm>
            <a:off x="3800475" y="0"/>
            <a:ext cx="5343525" cy="68580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dirty="0"/>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p:cNvSpPr>
            <a:spLocks noGrp="1"/>
          </p:cNvSpPr>
          <p:nvPr>
            <p:ph type="dt" sz="half" idx="10"/>
          </p:nvPr>
        </p:nvSpPr>
        <p:spPr/>
        <p:txBody>
          <a:bodyPr/>
          <a:lstStyle/>
          <a:p>
            <a:fld id="{BCA102D1-1D5E-FD43-8C0C-F1EFF7183237}" type="datetime1">
              <a:rPr lang="en-US" smtClean="0"/>
              <a:t>9/4/2018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D9053B-8DB2-EA4A-A9CF-0F8FB54823AA}" type="slidenum">
              <a:rPr lang="en-US" smtClean="0"/>
              <a:t>‹#›</a:t>
            </a:fld>
            <a:endParaRPr lang="en-US" dirty="0"/>
          </a:p>
        </p:txBody>
      </p:sp>
    </p:spTree>
    <p:extLst>
      <p:ext uri="{BB962C8B-B14F-4D97-AF65-F5344CB8AC3E}">
        <p14:creationId xmlns:p14="http://schemas.microsoft.com/office/powerpoint/2010/main" val="18486084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inal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02C8285-8343-AA48-BD69-39A4FA2F6177}" type="datetime1">
              <a:rPr lang="en-US" smtClean="0"/>
              <a:t>9/4/2018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1D9053B-8DB2-EA4A-A9CF-0F8FB54823AA}" type="slidenum">
              <a:rPr lang="en-US" smtClean="0"/>
              <a:t>‹#›</a:t>
            </a:fld>
            <a:endParaRPr lang="en-US" dirty="0"/>
          </a:p>
        </p:txBody>
      </p:sp>
      <p:sp>
        <p:nvSpPr>
          <p:cNvPr id="5" name="Subtitle 2"/>
          <p:cNvSpPr>
            <a:spLocks noGrp="1"/>
          </p:cNvSpPr>
          <p:nvPr>
            <p:ph type="subTitle" idx="1" hasCustomPrompt="1"/>
          </p:nvPr>
        </p:nvSpPr>
        <p:spPr>
          <a:xfrm>
            <a:off x="803813" y="189981"/>
            <a:ext cx="6858000" cy="1994419"/>
          </a:xfrm>
          <a:effectLst>
            <a:outerShdw blurRad="50800" dist="38100" dir="2700000" algn="tl" rotWithShape="0">
              <a:schemeClr val="bg1">
                <a:alpha val="40000"/>
              </a:schemeClr>
            </a:outerShdw>
          </a:effectLst>
        </p:spPr>
        <p:txBody>
          <a:bodyPr>
            <a:noAutofit/>
          </a:bodyPr>
          <a:lstStyle>
            <a:lvl1pPr marL="0" indent="0" algn="l">
              <a:buNone/>
              <a:defRPr sz="2400" b="1" baseline="0">
                <a:solidFill>
                  <a:schemeClr val="tx1"/>
                </a:solidFill>
                <a:effectLst>
                  <a:outerShdw blurRad="38100" dist="38100" dir="2700000" algn="tl">
                    <a:srgbClr val="000000">
                      <a:alpha val="43137"/>
                    </a:srgbClr>
                  </a:outerShdw>
                </a:effectLst>
                <a:latin typeface="Arial" charset="0"/>
                <a:ea typeface="Arial" charset="0"/>
                <a:cs typeface="Arial"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Contact Information Goes Here</a:t>
            </a:r>
            <a:br>
              <a:rPr lang="en-US" dirty="0"/>
            </a:br>
            <a:r>
              <a:rPr lang="en-US" dirty="0"/>
              <a:t>No more than four lines</a:t>
            </a:r>
          </a:p>
          <a:p>
            <a:endParaRPr lang="en-US" dirty="0"/>
          </a:p>
          <a:p>
            <a:endParaRPr lang="en-US" dirty="0"/>
          </a:p>
          <a:p>
            <a:endParaRPr lang="en-US" dirty="0"/>
          </a:p>
        </p:txBody>
      </p:sp>
    </p:spTree>
    <p:extLst>
      <p:ext uri="{BB962C8B-B14F-4D97-AF65-F5344CB8AC3E}">
        <p14:creationId xmlns:p14="http://schemas.microsoft.com/office/powerpoint/2010/main" val="34531512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gi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1D7EB"/>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71450" y="365126"/>
            <a:ext cx="8778240" cy="1325563"/>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171450" y="1825625"/>
            <a:ext cx="8778240" cy="4351338"/>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 y="6400801"/>
            <a:ext cx="2057400" cy="365125"/>
          </a:xfrm>
          <a:prstGeom prst="rect">
            <a:avLst/>
          </a:prstGeom>
        </p:spPr>
        <p:txBody>
          <a:bodyPr vert="horz" lIns="91440" tIns="45720" rIns="91440" bIns="45720" rtlCol="0" anchor="ctr"/>
          <a:lstStyle>
            <a:lvl1pPr algn="l">
              <a:defRPr sz="900" b="1">
                <a:solidFill>
                  <a:schemeClr val="tx1"/>
                </a:solidFill>
                <a:latin typeface="Arial" charset="0"/>
                <a:ea typeface="Arial" charset="0"/>
                <a:cs typeface="Arial" charset="0"/>
              </a:defRPr>
            </a:lvl1pPr>
          </a:lstStyle>
          <a:p>
            <a:fld id="{9BA584D0-09CA-574D-B027-FFD2C80D9EBB}" type="datetime1">
              <a:rPr lang="en-US" smtClean="0"/>
              <a:pPr/>
              <a:t>9/4/2018</a:t>
            </a:fld>
            <a:endParaRPr lang="en-US" dirty="0"/>
          </a:p>
        </p:txBody>
      </p:sp>
      <p:sp>
        <p:nvSpPr>
          <p:cNvPr id="5" name="Footer Placeholder 4"/>
          <p:cNvSpPr>
            <a:spLocks noGrp="1"/>
          </p:cNvSpPr>
          <p:nvPr>
            <p:ph type="ftr" sz="quarter" idx="3"/>
          </p:nvPr>
        </p:nvSpPr>
        <p:spPr>
          <a:xfrm>
            <a:off x="3028950" y="6400801"/>
            <a:ext cx="3086100" cy="365125"/>
          </a:xfrm>
          <a:prstGeom prst="rect">
            <a:avLst/>
          </a:prstGeom>
        </p:spPr>
        <p:txBody>
          <a:bodyPr vert="horz" lIns="91440" tIns="45720" rIns="91440" bIns="45720" rtlCol="0" anchor="ctr"/>
          <a:lstStyle>
            <a:lvl1pPr algn="ctr">
              <a:defRPr sz="900" b="1">
                <a:solidFill>
                  <a:schemeClr val="tx1"/>
                </a:solidFill>
                <a:latin typeface="Arial" charset="0"/>
                <a:ea typeface="Arial" charset="0"/>
                <a:cs typeface="Arial" charset="0"/>
              </a:defRPr>
            </a:lvl1pPr>
          </a:lstStyle>
          <a:p>
            <a:endParaRPr lang="en-US" dirty="0"/>
          </a:p>
        </p:txBody>
      </p:sp>
      <p:sp>
        <p:nvSpPr>
          <p:cNvPr id="6" name="Slide Number Placeholder 5"/>
          <p:cNvSpPr>
            <a:spLocks noGrp="1"/>
          </p:cNvSpPr>
          <p:nvPr>
            <p:ph type="sldNum" sz="quarter" idx="4"/>
          </p:nvPr>
        </p:nvSpPr>
        <p:spPr>
          <a:xfrm>
            <a:off x="7029450" y="6400801"/>
            <a:ext cx="2057400" cy="365125"/>
          </a:xfrm>
          <a:prstGeom prst="rect">
            <a:avLst/>
          </a:prstGeom>
        </p:spPr>
        <p:txBody>
          <a:bodyPr vert="horz" lIns="91440" tIns="45720" rIns="91440" bIns="45720" rtlCol="0" anchor="ctr"/>
          <a:lstStyle>
            <a:lvl1pPr algn="r">
              <a:defRPr sz="900" b="1">
                <a:solidFill>
                  <a:schemeClr val="tx1"/>
                </a:solidFill>
                <a:latin typeface="Arial" charset="0"/>
                <a:ea typeface="Arial" charset="0"/>
                <a:cs typeface="Arial" charset="0"/>
              </a:defRPr>
            </a:lvl1pPr>
          </a:lstStyle>
          <a:p>
            <a:fld id="{A1D9053B-8DB2-EA4A-A9CF-0F8FB54823AA}" type="slidenum">
              <a:rPr lang="en-US" smtClean="0"/>
              <a:pPr/>
              <a:t>‹#›</a:t>
            </a:fld>
            <a:endParaRPr lang="en-US" dirty="0"/>
          </a:p>
        </p:txBody>
      </p:sp>
      <p:pic>
        <p:nvPicPr>
          <p:cNvPr id="8" name="Picture 7"/>
          <p:cNvPicPr>
            <a:picLocks noChangeAspect="1"/>
          </p:cNvPicPr>
          <p:nvPr userDrawn="1"/>
        </p:nvPicPr>
        <p:blipFill>
          <a:blip r:embed="rId13"/>
          <a:stretch>
            <a:fillRect/>
          </a:stretch>
        </p:blipFill>
        <p:spPr>
          <a:xfrm>
            <a:off x="7620567" y="5533978"/>
            <a:ext cx="1190882" cy="1231947"/>
          </a:xfrm>
          <a:prstGeom prst="rect">
            <a:avLst/>
          </a:prstGeom>
        </p:spPr>
      </p:pic>
    </p:spTree>
    <p:extLst>
      <p:ext uri="{BB962C8B-B14F-4D97-AF65-F5344CB8AC3E}">
        <p14:creationId xmlns:p14="http://schemas.microsoft.com/office/powerpoint/2010/main" val="574064977"/>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lvl1pPr algn="l" defTabSz="685800" rtl="0" eaLnBrk="1" latinLnBrk="0" hangingPunct="1">
        <a:lnSpc>
          <a:spcPct val="90000"/>
        </a:lnSpc>
        <a:spcBef>
          <a:spcPct val="0"/>
        </a:spcBef>
        <a:buNone/>
        <a:defRPr sz="4400" b="1" kern="1200">
          <a:solidFill>
            <a:schemeClr val="tx1"/>
          </a:solidFill>
          <a:latin typeface="Arial" charset="0"/>
          <a:ea typeface="Arial" charset="0"/>
          <a:cs typeface="Arial" charset="0"/>
        </a:defRPr>
      </a:lvl1pPr>
    </p:titleStyle>
    <p:bodyStyle>
      <a:lvl1pPr marL="171450" indent="-171450" algn="l" defTabSz="685800" rtl="0" eaLnBrk="1" latinLnBrk="0" hangingPunct="1">
        <a:lnSpc>
          <a:spcPct val="90000"/>
        </a:lnSpc>
        <a:spcBef>
          <a:spcPts val="750"/>
        </a:spcBef>
        <a:buFont typeface="Arial"/>
        <a:buChar char="•"/>
        <a:defRPr sz="2800" b="1" kern="120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2400" b="1" kern="120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Font typeface="Arial"/>
        <a:buChar char="•"/>
        <a:defRPr sz="2000" b="1" kern="120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17.emf"/><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192796" y="3129169"/>
            <a:ext cx="6858000" cy="1168658"/>
          </a:xfrm>
        </p:spPr>
        <p:txBody>
          <a:bodyPr>
            <a:noAutofit/>
          </a:bodyPr>
          <a:lstStyle/>
          <a:p>
            <a:pPr algn="l"/>
            <a:r>
              <a:rPr lang="en-US" sz="4400" dirty="0" smtClean="0">
                <a:solidFill>
                  <a:schemeClr val="accent4">
                    <a:lumMod val="10000"/>
                  </a:schemeClr>
                </a:solidFill>
              </a:rPr>
              <a:t>Overview of Landowner Interactions in TRRP</a:t>
            </a:r>
            <a:endParaRPr lang="en-US" sz="4400" b="1" dirty="0">
              <a:solidFill>
                <a:schemeClr val="accent4">
                  <a:lumMod val="10000"/>
                </a:schemeClr>
              </a:solidFill>
            </a:endParaRPr>
          </a:p>
        </p:txBody>
      </p:sp>
      <p:pic>
        <p:nvPicPr>
          <p:cNvPr id="5" name="Picture 4" descr="Revised Basic Seal - RGB"/>
          <p:cNvPicPr>
            <a:picLocks noChangeAspect="1"/>
          </p:cNvPicPr>
          <p:nvPr/>
        </p:nvPicPr>
        <p:blipFill>
          <a:blip r:embed="rId2" cstate="print"/>
          <a:srcRect/>
          <a:stretch>
            <a:fillRect/>
          </a:stretch>
        </p:blipFill>
        <p:spPr bwMode="auto">
          <a:xfrm>
            <a:off x="131291" y="919676"/>
            <a:ext cx="1711434" cy="1772555"/>
          </a:xfrm>
          <a:prstGeom prst="rect">
            <a:avLst/>
          </a:prstGeom>
          <a:noFill/>
          <a:ln w="9525">
            <a:noFill/>
            <a:miter lim="800000"/>
            <a:headEnd/>
            <a:tailEnd/>
          </a:ln>
        </p:spPr>
      </p:pic>
      <p:pic>
        <p:nvPicPr>
          <p:cNvPr id="6" name="Picture 5" descr="Water Line - RGB"/>
          <p:cNvPicPr>
            <a:picLocks noChangeAspect="1"/>
          </p:cNvPicPr>
          <p:nvPr/>
        </p:nvPicPr>
        <p:blipFill>
          <a:blip r:embed="rId3" cstate="screen">
            <a:extLst>
              <a:ext uri="{28A0092B-C50C-407E-A947-70E740481C1C}">
                <a14:useLocalDpi xmlns:a14="http://schemas.microsoft.com/office/drawing/2010/main" val="0"/>
              </a:ext>
            </a:extLst>
          </a:blip>
          <a:srcRect/>
          <a:stretch>
            <a:fillRect/>
          </a:stretch>
        </p:blipFill>
        <p:spPr bwMode="auto">
          <a:xfrm>
            <a:off x="1842725" y="1759615"/>
            <a:ext cx="8295446" cy="92676"/>
          </a:xfrm>
          <a:prstGeom prst="rect">
            <a:avLst/>
          </a:prstGeom>
          <a:noFill/>
          <a:ln w="9525">
            <a:noFill/>
            <a:miter lim="800000"/>
            <a:headEnd/>
            <a:tailEnd/>
          </a:ln>
        </p:spPr>
      </p:pic>
      <p:sp>
        <p:nvSpPr>
          <p:cNvPr id="4" name="Subtitle 3"/>
          <p:cNvSpPr>
            <a:spLocks noGrp="1"/>
          </p:cNvSpPr>
          <p:nvPr>
            <p:ph type="subTitle" idx="1"/>
          </p:nvPr>
        </p:nvSpPr>
        <p:spPr>
          <a:xfrm>
            <a:off x="131291" y="6232141"/>
            <a:ext cx="6858000" cy="726924"/>
          </a:xfrm>
        </p:spPr>
        <p:txBody>
          <a:bodyPr/>
          <a:lstStyle/>
          <a:p>
            <a:r>
              <a:rPr lang="en-US" dirty="0" smtClean="0"/>
              <a:t>September 5, 2018</a:t>
            </a:r>
            <a:endParaRPr lang="en-US" dirty="0"/>
          </a:p>
        </p:txBody>
      </p:sp>
    </p:spTree>
    <p:extLst>
      <p:ext uri="{BB962C8B-B14F-4D97-AF65-F5344CB8AC3E}">
        <p14:creationId xmlns:p14="http://schemas.microsoft.com/office/powerpoint/2010/main" val="28020922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04800" y="457200"/>
            <a:ext cx="8229600" cy="1538354"/>
          </a:xfrm>
          <a:prstGeom prst="rect">
            <a:avLst/>
          </a:prstGeom>
        </p:spPr>
        <p:txBody>
          <a:bodyPr>
            <a:normAutofit fontScale="97500"/>
          </a:bodyPr>
          <a:lstStyle/>
          <a:p>
            <a:pPr algn="ctr" fontAlgn="auto">
              <a:spcAft>
                <a:spcPts val="0"/>
              </a:spcAft>
              <a:defRPr/>
            </a:pPr>
            <a:r>
              <a:rPr lang="en-US" sz="3600" b="1" dirty="0">
                <a:latin typeface="+mj-lt"/>
                <a:ea typeface="+mj-ea"/>
                <a:cs typeface="+mj-cs"/>
              </a:rPr>
              <a:t>Landowner Agreements: </a:t>
            </a:r>
            <a:br>
              <a:rPr lang="en-US" sz="3600" b="1" dirty="0">
                <a:latin typeface="+mj-lt"/>
                <a:ea typeface="+mj-ea"/>
                <a:cs typeface="+mj-cs"/>
              </a:rPr>
            </a:br>
            <a:r>
              <a:rPr lang="en-US" sz="3600" b="1" dirty="0">
                <a:latin typeface="+mj-lt"/>
                <a:ea typeface="+mj-ea"/>
                <a:cs typeface="+mj-cs"/>
              </a:rPr>
              <a:t> Floodplain Infrastructure Relocation</a:t>
            </a:r>
          </a:p>
          <a:p>
            <a:pPr algn="ctr" fontAlgn="auto">
              <a:spcAft>
                <a:spcPts val="0"/>
              </a:spcAft>
              <a:defRPr/>
            </a:pPr>
            <a:r>
              <a:rPr lang="en-US" sz="2400" dirty="0" smtClean="0">
                <a:latin typeface="+mj-lt"/>
                <a:ea typeface="+mj-ea"/>
                <a:cs typeface="+mj-cs"/>
              </a:rPr>
              <a:t>(</a:t>
            </a:r>
            <a:r>
              <a:rPr lang="en-US" sz="2400" i="1" dirty="0" smtClean="0">
                <a:latin typeface="+mj-lt"/>
                <a:ea typeface="+mj-ea"/>
                <a:cs typeface="+mj-cs"/>
              </a:rPr>
              <a:t>different than well grant Program</a:t>
            </a:r>
            <a:r>
              <a:rPr lang="en-US" sz="2400" dirty="0" smtClean="0">
                <a:latin typeface="+mj-lt"/>
                <a:ea typeface="+mj-ea"/>
                <a:cs typeface="+mj-cs"/>
              </a:rPr>
              <a:t>)</a:t>
            </a:r>
            <a:endParaRPr lang="en-US" sz="2500" dirty="0">
              <a:latin typeface="+mj-lt"/>
              <a:ea typeface="+mj-ea"/>
              <a:cs typeface="+mj-cs"/>
            </a:endParaRPr>
          </a:p>
          <a:p>
            <a:pPr algn="ctr" fontAlgn="auto">
              <a:spcAft>
                <a:spcPts val="0"/>
              </a:spcAft>
              <a:defRPr/>
            </a:pPr>
            <a:endParaRPr lang="en-US" sz="3600" dirty="0">
              <a:latin typeface="+mj-lt"/>
              <a:ea typeface="+mj-ea"/>
              <a:cs typeface="+mj-cs"/>
            </a:endParaRPr>
          </a:p>
        </p:txBody>
      </p:sp>
      <p:pic>
        <p:nvPicPr>
          <p:cNvPr id="5123"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4800" y="2133649"/>
            <a:ext cx="7543800" cy="1243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025-630-2900_Guidotti 10100cf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8919" y="3719274"/>
            <a:ext cx="3611563"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25" name="AutoShape 9"/>
          <p:cNvSpPr>
            <a:spLocks noChangeArrowheads="1"/>
          </p:cNvSpPr>
          <p:nvPr/>
        </p:nvSpPr>
        <p:spPr bwMode="auto">
          <a:xfrm>
            <a:off x="1752600" y="4572000"/>
            <a:ext cx="1295400" cy="382588"/>
          </a:xfrm>
          <a:prstGeom prst="rightArrow">
            <a:avLst>
              <a:gd name="adj1" fmla="val 50000"/>
              <a:gd name="adj2" fmla="val 88409"/>
            </a:avLst>
          </a:prstGeom>
          <a:solidFill>
            <a:srgbClr val="0099FF"/>
          </a:solidFill>
          <a:ln w="12700" cap="sq">
            <a:solidFill>
              <a:schemeClr val="tx1"/>
            </a:solidFill>
            <a:miter lim="800000"/>
            <a:headEnd type="none" w="sm" len="sm"/>
            <a:tailEnd type="none" w="sm" len="sm"/>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altLang="en-US" sz="1400" b="1" dirty="0"/>
              <a:t>Pump house</a:t>
            </a:r>
          </a:p>
        </p:txBody>
      </p:sp>
      <p:pic>
        <p:nvPicPr>
          <p:cNvPr id="5126" name="Picture 11" descr="025-630-2900_Guidotti 10100cfs_minicro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22594" y="4296569"/>
            <a:ext cx="1755775" cy="1316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7840212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Rectangle 2"/>
          <p:cNvSpPr>
            <a:spLocks noGrp="1" noChangeArrowheads="1"/>
          </p:cNvSpPr>
          <p:nvPr>
            <p:ph type="title"/>
          </p:nvPr>
        </p:nvSpPr>
        <p:spPr>
          <a:xfrm>
            <a:off x="331670" y="181675"/>
            <a:ext cx="7772400" cy="762000"/>
          </a:xfrm>
        </p:spPr>
        <p:txBody>
          <a:bodyPr/>
          <a:lstStyle/>
          <a:p>
            <a:r>
              <a:rPr lang="en-US" altLang="en-US" b="0" dirty="0" smtClean="0">
                <a:latin typeface="+mn-lt"/>
              </a:rPr>
              <a:t>Bridge Replacement Costs</a:t>
            </a:r>
            <a:endParaRPr lang="en-US" altLang="en-US" b="0" dirty="0">
              <a:latin typeface="+mn-lt"/>
            </a:endParaRPr>
          </a:p>
        </p:txBody>
      </p:sp>
      <p:graphicFrame>
        <p:nvGraphicFramePr>
          <p:cNvPr id="336048" name="Group 176"/>
          <p:cNvGraphicFramePr>
            <a:graphicFrameLocks noGrp="1"/>
          </p:cNvGraphicFramePr>
          <p:nvPr>
            <p:ph sz="half" idx="2"/>
            <p:extLst>
              <p:ext uri="{D42A27DB-BD31-4B8C-83A1-F6EECF244321}">
                <p14:modId xmlns:p14="http://schemas.microsoft.com/office/powerpoint/2010/main" val="1899365082"/>
              </p:ext>
            </p:extLst>
          </p:nvPr>
        </p:nvGraphicFramePr>
        <p:xfrm>
          <a:off x="517359" y="2043361"/>
          <a:ext cx="7086600" cy="4712336"/>
        </p:xfrm>
        <a:graphic>
          <a:graphicData uri="http://schemas.openxmlformats.org/drawingml/2006/table">
            <a:tbl>
              <a:tblPr/>
              <a:tblGrid>
                <a:gridCol w="3543300"/>
                <a:gridCol w="3543300"/>
              </a:tblGrid>
              <a:tr h="99536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Construction Contract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$ 2,095,000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44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Design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$ 245,000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281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Construction Management</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$ 146,000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281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Geology and Contracting</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$ 45,000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12813">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Total</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800" b="0" i="0" u="none" strike="noStrike" cap="none" normalizeH="0" baseline="0" dirty="0" smtClean="0">
                          <a:ln>
                            <a:noFill/>
                          </a:ln>
                          <a:solidFill>
                            <a:schemeClr val="tx1"/>
                          </a:solidFill>
                          <a:effectLst/>
                          <a:latin typeface="Arial" panose="020B0604020202020204" pitchFamily="34" charset="0"/>
                        </a:rPr>
                        <a:t>$ 2,531,000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36024" name="Text Box 152"/>
          <p:cNvSpPr txBox="1">
            <a:spLocks noChangeArrowheads="1"/>
          </p:cNvSpPr>
          <p:nvPr/>
        </p:nvSpPr>
        <p:spPr bwMode="auto">
          <a:xfrm>
            <a:off x="457200" y="5638800"/>
            <a:ext cx="8305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en-US" altLang="en-US" dirty="0"/>
          </a:p>
        </p:txBody>
      </p:sp>
      <p:sp>
        <p:nvSpPr>
          <p:cNvPr id="336025" name="Text Box 153"/>
          <p:cNvSpPr txBox="1">
            <a:spLocks noChangeArrowheads="1"/>
          </p:cNvSpPr>
          <p:nvPr/>
        </p:nvSpPr>
        <p:spPr bwMode="auto">
          <a:xfrm>
            <a:off x="674570" y="1003900"/>
            <a:ext cx="7086600" cy="946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2800" dirty="0">
                <a:solidFill>
                  <a:schemeClr val="tx1"/>
                </a:solidFill>
              </a:rPr>
              <a:t>Funding through Reclamation ($ 1,600,000) and Trinity County ($ 931,000)</a:t>
            </a:r>
          </a:p>
        </p:txBody>
      </p:sp>
    </p:spTree>
    <p:extLst>
      <p:ext uri="{BB962C8B-B14F-4D97-AF65-F5344CB8AC3E}">
        <p14:creationId xmlns:p14="http://schemas.microsoft.com/office/powerpoint/2010/main" val="19167992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General </a:t>
            </a:r>
            <a:r>
              <a:rPr lang="en-US" dirty="0" smtClean="0"/>
              <a:t>Landowner Concepts </a:t>
            </a:r>
            <a:r>
              <a:rPr lang="en-US" dirty="0" smtClean="0"/>
              <a:t>from </a:t>
            </a:r>
            <a:r>
              <a:rPr lang="en-US" dirty="0"/>
              <a:t>R</a:t>
            </a:r>
            <a:r>
              <a:rPr lang="en-US" dirty="0" smtClean="0"/>
              <a:t>esearch </a:t>
            </a:r>
            <a:r>
              <a:rPr lang="en-US" dirty="0" smtClean="0"/>
              <a:t>of TRRP Files</a:t>
            </a:r>
            <a:endParaRPr lang="en-US" dirty="0"/>
          </a:p>
        </p:txBody>
      </p:sp>
      <p:sp>
        <p:nvSpPr>
          <p:cNvPr id="3" name="Content Placeholder 2"/>
          <p:cNvSpPr>
            <a:spLocks noGrp="1"/>
          </p:cNvSpPr>
          <p:nvPr>
            <p:ph idx="1"/>
          </p:nvPr>
        </p:nvSpPr>
        <p:spPr/>
        <p:txBody>
          <a:bodyPr/>
          <a:lstStyle/>
          <a:p>
            <a:endParaRPr lang="en-US" dirty="0" smtClean="0"/>
          </a:p>
          <a:p>
            <a:pPr marL="0" indent="0">
              <a:buNone/>
            </a:pPr>
            <a:r>
              <a:rPr lang="en-US" dirty="0" smtClean="0"/>
              <a:t>Information is from files, informal conversations, email records, meeting notes and other sources</a:t>
            </a:r>
          </a:p>
          <a:p>
            <a:pPr marL="0" indent="0">
              <a:buNone/>
            </a:pPr>
            <a:r>
              <a:rPr lang="en-US" dirty="0" smtClean="0"/>
              <a:t> </a:t>
            </a:r>
            <a:endParaRPr lang="en-US" dirty="0"/>
          </a:p>
          <a:p>
            <a:pPr marL="0" indent="0">
              <a:buNone/>
            </a:pPr>
            <a:r>
              <a:rPr lang="en-US" dirty="0" smtClean="0"/>
              <a:t>The topics presented are </a:t>
            </a:r>
            <a:r>
              <a:rPr lang="en-US" sz="3200" dirty="0" smtClean="0"/>
              <a:t>not</a:t>
            </a:r>
            <a:r>
              <a:rPr lang="en-US" dirty="0" smtClean="0"/>
              <a:t> to be considered a legal opinion.</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5027952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Flows</a:t>
            </a:r>
            <a:br>
              <a:rPr lang="en-US" dirty="0" smtClean="0"/>
            </a:br>
            <a:endParaRPr lang="en-US" dirty="0"/>
          </a:p>
        </p:txBody>
      </p:sp>
      <p:sp>
        <p:nvSpPr>
          <p:cNvPr id="3" name="Content Placeholder 2"/>
          <p:cNvSpPr>
            <a:spLocks noGrp="1"/>
          </p:cNvSpPr>
          <p:nvPr>
            <p:ph idx="1"/>
          </p:nvPr>
        </p:nvSpPr>
        <p:spPr>
          <a:xfrm>
            <a:off x="171450" y="1601084"/>
            <a:ext cx="8778240" cy="1709466"/>
          </a:xfrm>
        </p:spPr>
        <p:txBody>
          <a:bodyPr/>
          <a:lstStyle/>
          <a:p>
            <a:r>
              <a:rPr lang="en-US" dirty="0"/>
              <a:t>Hydrologic records indicate flood events exceeded 70,000 cfs in the Trinity prior to construction of the TRD; TRRP maximum release is 11,000 cfs</a:t>
            </a:r>
          </a:p>
          <a:p>
            <a:endParaRPr lang="en-US" dirty="0" smtClean="0"/>
          </a:p>
          <a:p>
            <a:r>
              <a:rPr lang="en-US" dirty="0" smtClean="0"/>
              <a:t>Trinity </a:t>
            </a:r>
            <a:r>
              <a:rPr lang="en-US" dirty="0" smtClean="0"/>
              <a:t>Dam is not a flood control dam; no obligation to provide flood </a:t>
            </a:r>
            <a:r>
              <a:rPr lang="en-US" dirty="0" smtClean="0"/>
              <a:t>control – Reclamation is therefore not required to prevent flood impacts below dam, including from restoration releases</a:t>
            </a:r>
          </a:p>
          <a:p>
            <a:endParaRPr lang="en-US" dirty="0" smtClean="0"/>
          </a:p>
          <a:p>
            <a:endParaRPr lang="en-US" dirty="0"/>
          </a:p>
          <a:p>
            <a:endParaRPr lang="en-US" dirty="0"/>
          </a:p>
          <a:p>
            <a:pPr marL="0" indent="0">
              <a:buNone/>
            </a:pPr>
            <a:endParaRPr lang="en-US" dirty="0"/>
          </a:p>
          <a:p>
            <a:pPr marL="0" indent="0">
              <a:buNone/>
            </a:pPr>
            <a:endParaRPr lang="en-US" dirty="0" smtClean="0"/>
          </a:p>
          <a:p>
            <a:pPr marL="0" indent="0">
              <a:buNone/>
            </a:pPr>
            <a:endParaRPr lang="en-US" dirty="0"/>
          </a:p>
        </p:txBody>
      </p:sp>
    </p:spTree>
    <p:extLst>
      <p:ext uri="{BB962C8B-B14F-4D97-AF65-F5344CB8AC3E}">
        <p14:creationId xmlns:p14="http://schemas.microsoft.com/office/powerpoint/2010/main" val="163719996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71450" y="1285693"/>
            <a:ext cx="8778240" cy="4351338"/>
          </a:xfrm>
        </p:spPr>
        <p:txBody>
          <a:bodyPr/>
          <a:lstStyle/>
          <a:p>
            <a:pPr marL="0" indent="0">
              <a:buNone/>
            </a:pPr>
            <a:r>
              <a:rPr lang="en-US" dirty="0"/>
              <a:t>Concept:  the federal discretionary action </a:t>
            </a:r>
            <a:r>
              <a:rPr lang="en-US" dirty="0" smtClean="0"/>
              <a:t>is “holding </a:t>
            </a:r>
            <a:r>
              <a:rPr lang="en-US" dirty="0"/>
              <a:t>back” the water by the dam; </a:t>
            </a:r>
            <a:r>
              <a:rPr lang="en-US" dirty="0" smtClean="0"/>
              <a:t>flood events, including from flow releases, </a:t>
            </a:r>
            <a:r>
              <a:rPr lang="en-US" dirty="0"/>
              <a:t>are the natural occurrence </a:t>
            </a:r>
          </a:p>
          <a:p>
            <a:pPr marL="0" indent="0">
              <a:buNone/>
            </a:pPr>
            <a:endParaRPr lang="en-US" dirty="0"/>
          </a:p>
          <a:p>
            <a:pPr marL="0" indent="0">
              <a:buNone/>
            </a:pPr>
            <a:r>
              <a:rPr lang="en-US" dirty="0" smtClean="0"/>
              <a:t>As restoration flow management </a:t>
            </a:r>
            <a:r>
              <a:rPr lang="en-US" dirty="0"/>
              <a:t>returns the river to a more natural </a:t>
            </a:r>
            <a:r>
              <a:rPr lang="en-US" dirty="0" smtClean="0"/>
              <a:t>system, r</a:t>
            </a:r>
            <a:r>
              <a:rPr lang="en-US" dirty="0" smtClean="0"/>
              <a:t>iparian </a:t>
            </a:r>
            <a:r>
              <a:rPr lang="en-US" dirty="0"/>
              <a:t>property owners are </a:t>
            </a:r>
            <a:r>
              <a:rPr lang="en-US" dirty="0" smtClean="0"/>
              <a:t>“losing” </a:t>
            </a:r>
            <a:r>
              <a:rPr lang="en-US" dirty="0"/>
              <a:t>the temporary benefit </a:t>
            </a:r>
            <a:r>
              <a:rPr lang="en-US" dirty="0" smtClean="0"/>
              <a:t>associated </a:t>
            </a:r>
            <a:r>
              <a:rPr lang="en-US" dirty="0"/>
              <a:t>with the ineffective past </a:t>
            </a:r>
            <a:r>
              <a:rPr lang="en-US" dirty="0" smtClean="0"/>
              <a:t>fishery </a:t>
            </a:r>
            <a:r>
              <a:rPr lang="en-US" dirty="0"/>
              <a:t>management practices of the federal </a:t>
            </a:r>
            <a:r>
              <a:rPr lang="en-US" dirty="0" smtClean="0"/>
              <a:t>government (year round low flows)</a:t>
            </a:r>
            <a:endParaRPr lang="en-US" dirty="0"/>
          </a:p>
        </p:txBody>
      </p:sp>
    </p:spTree>
    <p:extLst>
      <p:ext uri="{BB962C8B-B14F-4D97-AF65-F5344CB8AC3E}">
        <p14:creationId xmlns:p14="http://schemas.microsoft.com/office/powerpoint/2010/main" val="38229731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Benefits of restoration flows</a:t>
            </a:r>
            <a:endParaRPr lang="en-US" dirty="0"/>
          </a:p>
        </p:txBody>
      </p:sp>
      <p:sp>
        <p:nvSpPr>
          <p:cNvPr id="3" name="Content Placeholder 2"/>
          <p:cNvSpPr>
            <a:spLocks noGrp="1"/>
          </p:cNvSpPr>
          <p:nvPr>
            <p:ph idx="1"/>
          </p:nvPr>
        </p:nvSpPr>
        <p:spPr/>
        <p:txBody>
          <a:bodyPr/>
          <a:lstStyle/>
          <a:p>
            <a:r>
              <a:rPr lang="en-US" dirty="0"/>
              <a:t>Flow releases allow improved storage flexibility for Safety of Dams</a:t>
            </a:r>
          </a:p>
          <a:p>
            <a:endParaRPr lang="en-US" dirty="0"/>
          </a:p>
          <a:p>
            <a:r>
              <a:rPr lang="en-US" dirty="0" smtClean="0"/>
              <a:t>The </a:t>
            </a:r>
            <a:r>
              <a:rPr lang="en-US" dirty="0"/>
              <a:t>magnitude of flows under the implementation of the Program continue to remain </a:t>
            </a:r>
            <a:r>
              <a:rPr lang="en-US" u="sng" dirty="0"/>
              <a:t>below</a:t>
            </a:r>
            <a:r>
              <a:rPr lang="en-US" dirty="0"/>
              <a:t> the peak Safety of Dams releases experienced within the historic record of operation of the </a:t>
            </a:r>
            <a:r>
              <a:rPr lang="en-US" dirty="0" smtClean="0"/>
              <a:t>TRD and well below natural historic flow</a:t>
            </a:r>
            <a:endParaRPr lang="en-US" dirty="0" smtClean="0"/>
          </a:p>
          <a:p>
            <a:endParaRPr lang="en-US" dirty="0"/>
          </a:p>
          <a:p>
            <a:endParaRPr lang="en-US" dirty="0" smtClean="0"/>
          </a:p>
        </p:txBody>
      </p:sp>
    </p:spTree>
    <p:extLst>
      <p:ext uri="{BB962C8B-B14F-4D97-AF65-F5344CB8AC3E}">
        <p14:creationId xmlns:p14="http://schemas.microsoft.com/office/powerpoint/2010/main" val="4152879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905691" y="1062446"/>
            <a:ext cx="7437120" cy="4524315"/>
          </a:xfrm>
          <a:prstGeom prst="rect">
            <a:avLst/>
          </a:prstGeom>
        </p:spPr>
        <p:txBody>
          <a:bodyPr wrap="square">
            <a:spAutoFit/>
          </a:bodyPr>
          <a:lstStyle/>
          <a:p>
            <a:r>
              <a:rPr lang="en-US" sz="2400" dirty="0">
                <a:solidFill>
                  <a:srgbClr val="222222"/>
                </a:solidFill>
                <a:latin typeface="Times New Roman" panose="02020603050405020304" pitchFamily="18" charset="0"/>
              </a:rPr>
              <a:t>"the magnitude of flows under the implementation of the program continue to remain below the peak Safety of Dams releases experienced within the historic record of operation of the TRD, and that the </a:t>
            </a:r>
            <a:r>
              <a:rPr lang="en-US" sz="2400" b="1" dirty="0">
                <a:solidFill>
                  <a:srgbClr val="222222"/>
                </a:solidFill>
                <a:latin typeface="Times New Roman" panose="02020603050405020304" pitchFamily="18" charset="0"/>
              </a:rPr>
              <a:t>riparian owners should not reasonably expect to be able to develop or add fixtures within those areas on their parcels subject to such flows</a:t>
            </a:r>
            <a:r>
              <a:rPr lang="en-US" sz="2400" dirty="0">
                <a:solidFill>
                  <a:srgbClr val="222222"/>
                </a:solidFill>
                <a:latin typeface="Times New Roman" panose="02020603050405020304" pitchFamily="18" charset="0"/>
              </a:rPr>
              <a:t>.  As such, their use of the riparian parcels is only slightly impaired, while at the same time </a:t>
            </a:r>
            <a:r>
              <a:rPr lang="en-US" sz="2400" b="1" dirty="0">
                <a:solidFill>
                  <a:srgbClr val="222222"/>
                </a:solidFill>
                <a:latin typeface="Times New Roman" panose="02020603050405020304" pitchFamily="18" charset="0"/>
              </a:rPr>
              <a:t>realizing not just continued, but additional flood protection benefit from the increased storage space that will result behind Trinity Dam from the increased releases downstream in the spring</a:t>
            </a:r>
            <a:r>
              <a:rPr lang="en-US" sz="2400" dirty="0">
                <a:solidFill>
                  <a:srgbClr val="222222"/>
                </a:solidFill>
                <a:latin typeface="Times New Roman" panose="02020603050405020304" pitchFamily="18" charset="0"/>
              </a:rPr>
              <a:t>."</a:t>
            </a:r>
            <a:endParaRPr lang="en-US" sz="2400" dirty="0"/>
          </a:p>
        </p:txBody>
      </p:sp>
    </p:spTree>
    <p:extLst>
      <p:ext uri="{BB962C8B-B14F-4D97-AF65-F5344CB8AC3E}">
        <p14:creationId xmlns:p14="http://schemas.microsoft.com/office/powerpoint/2010/main" val="14528905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Tort Claims</a:t>
            </a:r>
            <a:endParaRPr lang="en-US" dirty="0"/>
          </a:p>
        </p:txBody>
      </p:sp>
      <p:sp>
        <p:nvSpPr>
          <p:cNvPr id="3" name="Content Placeholder 2"/>
          <p:cNvSpPr>
            <a:spLocks noGrp="1"/>
          </p:cNvSpPr>
          <p:nvPr>
            <p:ph idx="1"/>
          </p:nvPr>
        </p:nvSpPr>
        <p:spPr/>
        <p:txBody>
          <a:bodyPr/>
          <a:lstStyle/>
          <a:p>
            <a:r>
              <a:rPr lang="en-US" dirty="0" smtClean="0"/>
              <a:t>Landowners </a:t>
            </a:r>
            <a:r>
              <a:rPr lang="en-US" dirty="0" smtClean="0"/>
              <a:t>can file a tort claim if they believe they’ve been harmed</a:t>
            </a:r>
          </a:p>
          <a:p>
            <a:endParaRPr lang="en-US" dirty="0"/>
          </a:p>
          <a:p>
            <a:r>
              <a:rPr lang="en-US" dirty="0" smtClean="0"/>
              <a:t>This </a:t>
            </a:r>
            <a:r>
              <a:rPr lang="en-US" dirty="0" smtClean="0"/>
              <a:t>information </a:t>
            </a:r>
            <a:r>
              <a:rPr lang="en-US" dirty="0" smtClean="0"/>
              <a:t>shared with landowners when informal resolution of issues not met</a:t>
            </a:r>
          </a:p>
          <a:p>
            <a:endParaRPr lang="en-US" dirty="0"/>
          </a:p>
          <a:p>
            <a:r>
              <a:rPr lang="en-US" dirty="0" smtClean="0"/>
              <a:t>Can </a:t>
            </a:r>
            <a:r>
              <a:rPr lang="en-US" dirty="0" smtClean="0"/>
              <a:t>only </a:t>
            </a:r>
            <a:r>
              <a:rPr lang="en-US" dirty="0" smtClean="0"/>
              <a:t>find evidence that two were ever </a:t>
            </a:r>
            <a:r>
              <a:rPr lang="en-US" dirty="0" smtClean="0"/>
              <a:t>paid by the Program</a:t>
            </a:r>
          </a:p>
          <a:p>
            <a:endParaRPr lang="en-US" dirty="0" smtClean="0"/>
          </a:p>
          <a:p>
            <a:endParaRPr lang="en-US" dirty="0"/>
          </a:p>
          <a:p>
            <a:endParaRPr lang="en-US" dirty="0"/>
          </a:p>
        </p:txBody>
      </p:sp>
    </p:spTree>
    <p:extLst>
      <p:ext uri="{BB962C8B-B14F-4D97-AF65-F5344CB8AC3E}">
        <p14:creationId xmlns:p14="http://schemas.microsoft.com/office/powerpoint/2010/main" val="207434670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bottom line</a:t>
            </a:r>
            <a:endParaRPr lang="en-US" dirty="0"/>
          </a:p>
        </p:txBody>
      </p:sp>
      <p:sp>
        <p:nvSpPr>
          <p:cNvPr id="3" name="Content Placeholder 2"/>
          <p:cNvSpPr>
            <a:spLocks noGrp="1"/>
          </p:cNvSpPr>
          <p:nvPr>
            <p:ph idx="1"/>
          </p:nvPr>
        </p:nvSpPr>
        <p:spPr>
          <a:xfrm>
            <a:off x="171450" y="1616620"/>
            <a:ext cx="8778240" cy="4351338"/>
          </a:xfrm>
        </p:spPr>
        <p:txBody>
          <a:bodyPr/>
          <a:lstStyle/>
          <a:p>
            <a:r>
              <a:rPr lang="en-US" dirty="0" smtClean="0"/>
              <a:t>TRRP is only responsible for life, health and safety issues and livable structures</a:t>
            </a:r>
          </a:p>
          <a:p>
            <a:endParaRPr lang="en-US" dirty="0"/>
          </a:p>
          <a:p>
            <a:r>
              <a:rPr lang="en-US" dirty="0" smtClean="0"/>
              <a:t>No legal responsibility for flows with the exception of a “taking” defined as a flow that would render a property uninhabitable</a:t>
            </a:r>
          </a:p>
          <a:p>
            <a:endParaRPr lang="en-US" dirty="0"/>
          </a:p>
          <a:p>
            <a:r>
              <a:rPr lang="en-US" dirty="0"/>
              <a:t>TRRP can opt to do a</a:t>
            </a:r>
            <a:r>
              <a:rPr lang="en-US" dirty="0" smtClean="0"/>
              <a:t> </a:t>
            </a:r>
            <a:r>
              <a:rPr lang="en-US" dirty="0"/>
              <a:t>good neighbor </a:t>
            </a:r>
            <a:r>
              <a:rPr lang="en-US" dirty="0" smtClean="0"/>
              <a:t>policy (such as the previous well grant policy)</a:t>
            </a:r>
            <a:endParaRPr lang="en-US" dirty="0"/>
          </a:p>
          <a:p>
            <a:endParaRPr lang="en-US" dirty="0"/>
          </a:p>
        </p:txBody>
      </p:sp>
    </p:spTree>
    <p:extLst>
      <p:ext uri="{BB962C8B-B14F-4D97-AF65-F5344CB8AC3E}">
        <p14:creationId xmlns:p14="http://schemas.microsoft.com/office/powerpoint/2010/main" val="1813405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8452" y="239997"/>
            <a:ext cx="8778240" cy="1325563"/>
          </a:xfrm>
        </p:spPr>
        <p:txBody>
          <a:bodyPr/>
          <a:lstStyle/>
          <a:p>
            <a:r>
              <a:rPr lang="en-US" sz="3600" b="0" dirty="0" smtClean="0">
                <a:latin typeface="+mn-lt"/>
              </a:rPr>
              <a:t>Requirement </a:t>
            </a:r>
            <a:endParaRPr lang="en-US" sz="3600" b="0" dirty="0">
              <a:latin typeface="+mn-lt"/>
            </a:endParaRPr>
          </a:p>
        </p:txBody>
      </p:sp>
      <p:sp>
        <p:nvSpPr>
          <p:cNvPr id="3" name="Content Placeholder 2"/>
          <p:cNvSpPr>
            <a:spLocks noGrp="1"/>
          </p:cNvSpPr>
          <p:nvPr>
            <p:ph idx="1"/>
          </p:nvPr>
        </p:nvSpPr>
        <p:spPr>
          <a:xfrm>
            <a:off x="144379" y="3972058"/>
            <a:ext cx="8778240" cy="4351338"/>
          </a:xfrm>
        </p:spPr>
        <p:txBody>
          <a:bodyPr/>
          <a:lstStyle/>
          <a:p>
            <a:pPr marL="0" indent="0">
              <a:buNone/>
            </a:pPr>
            <a:r>
              <a:rPr lang="en-US" b="0" i="1" dirty="0" smtClean="0">
                <a:latin typeface="+mn-lt"/>
              </a:rPr>
              <a:t>“…Reclamation will take appropriate steps in a timely manner to ensure that affected bridges, houses and outbuildings are structurally improved or relocated or otherwise addressed before implementing peak releases…” </a:t>
            </a:r>
          </a:p>
          <a:p>
            <a:pPr marL="0" indent="0">
              <a:buNone/>
            </a:pPr>
            <a:endParaRPr lang="en-US" b="0" dirty="0">
              <a:latin typeface="+mn-lt"/>
            </a:endParaRPr>
          </a:p>
          <a:p>
            <a:pPr marL="0" indent="0">
              <a:buNone/>
            </a:pPr>
            <a:r>
              <a:rPr lang="en-US" b="0" dirty="0" smtClean="0">
                <a:latin typeface="+mn-lt"/>
              </a:rPr>
              <a:t>			- Record of Decision (DOI, 2000) </a:t>
            </a:r>
            <a:endParaRPr lang="en-US" b="0" dirty="0">
              <a:latin typeface="+mn-lt"/>
            </a:endParaRPr>
          </a:p>
        </p:txBody>
      </p:sp>
      <p:pic>
        <p:nvPicPr>
          <p:cNvPr id="4" name="Picture 2" descr="DCIC_InundationExst1"/>
          <p:cNvPicPr>
            <a:picLocks noChangeAspect="1" noChangeArrowheads="1"/>
          </p:cNvPicPr>
          <p:nvPr/>
        </p:nvPicPr>
        <p:blipFill rotWithShape="1">
          <a:blip r:embed="rId2">
            <a:extLst>
              <a:ext uri="{28A0092B-C50C-407E-A947-70E740481C1C}">
                <a14:useLocalDpi xmlns:a14="http://schemas.microsoft.com/office/drawing/2010/main" val="0"/>
              </a:ext>
            </a:extLst>
          </a:blip>
          <a:srcRect b="16417"/>
          <a:stretch/>
        </p:blipFill>
        <p:spPr bwMode="auto">
          <a:xfrm>
            <a:off x="2916454" y="381678"/>
            <a:ext cx="5919537" cy="3437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76162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8827" y="278499"/>
            <a:ext cx="8778240" cy="1325563"/>
          </a:xfrm>
        </p:spPr>
        <p:txBody>
          <a:bodyPr/>
          <a:lstStyle/>
          <a:p>
            <a:r>
              <a:rPr lang="en-US" b="0" dirty="0" smtClean="0">
                <a:latin typeface="+mn-lt"/>
              </a:rPr>
              <a:t>Floodplain Modifications</a:t>
            </a:r>
            <a:endParaRPr lang="en-US" b="0" dirty="0">
              <a:latin typeface="+mn-lt"/>
            </a:endParaRPr>
          </a:p>
        </p:txBody>
      </p:sp>
      <p:sp>
        <p:nvSpPr>
          <p:cNvPr id="3" name="Content Placeholder 2"/>
          <p:cNvSpPr>
            <a:spLocks noGrp="1"/>
          </p:cNvSpPr>
          <p:nvPr>
            <p:ph idx="1"/>
          </p:nvPr>
        </p:nvSpPr>
        <p:spPr>
          <a:xfrm>
            <a:off x="365760" y="1495008"/>
            <a:ext cx="8778240" cy="4351338"/>
          </a:xfrm>
        </p:spPr>
        <p:txBody>
          <a:bodyPr/>
          <a:lstStyle/>
          <a:p>
            <a:r>
              <a:rPr lang="en-US" b="0" dirty="0" smtClean="0">
                <a:latin typeface="+mn-lt"/>
              </a:rPr>
              <a:t>Private Bridges </a:t>
            </a:r>
          </a:p>
          <a:p>
            <a:endParaRPr lang="en-US" b="0" dirty="0" smtClean="0">
              <a:latin typeface="+mn-lt"/>
            </a:endParaRPr>
          </a:p>
          <a:p>
            <a:r>
              <a:rPr lang="en-US" b="0" dirty="0" smtClean="0">
                <a:latin typeface="+mn-lt"/>
              </a:rPr>
              <a:t>Poker Bar Road</a:t>
            </a:r>
          </a:p>
          <a:p>
            <a:endParaRPr lang="en-US" b="0" dirty="0" smtClean="0">
              <a:latin typeface="+mn-lt"/>
            </a:endParaRPr>
          </a:p>
          <a:p>
            <a:r>
              <a:rPr lang="en-US" b="0" dirty="0" smtClean="0">
                <a:latin typeface="+mn-lt"/>
              </a:rPr>
              <a:t>Single home in Indian Creek</a:t>
            </a:r>
          </a:p>
          <a:p>
            <a:pPr marL="0" indent="0">
              <a:buNone/>
            </a:pPr>
            <a:r>
              <a:rPr lang="en-US" b="0" dirty="0" smtClean="0">
                <a:latin typeface="+mn-lt"/>
              </a:rPr>
              <a:t> </a:t>
            </a:r>
          </a:p>
          <a:p>
            <a:r>
              <a:rPr lang="en-US" b="0" dirty="0" smtClean="0">
                <a:latin typeface="+mn-lt"/>
              </a:rPr>
              <a:t>Pump house relocations</a:t>
            </a:r>
          </a:p>
          <a:p>
            <a:endParaRPr lang="en-US" b="0" dirty="0" smtClean="0">
              <a:latin typeface="+mn-lt"/>
            </a:endParaRPr>
          </a:p>
          <a:p>
            <a:r>
              <a:rPr lang="en-US" b="0" dirty="0" smtClean="0">
                <a:latin typeface="+mn-lt"/>
              </a:rPr>
              <a:t>Well and Septic Grant Assistance Program </a:t>
            </a:r>
            <a:endParaRPr lang="en-US" b="0" dirty="0">
              <a:latin typeface="+mn-lt"/>
            </a:endParaRPr>
          </a:p>
        </p:txBody>
      </p:sp>
      <p:pic>
        <p:nvPicPr>
          <p:cNvPr id="4" name="Picture 4" descr="025-630-2900_Guidotti 10100cf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99585" y="1903863"/>
            <a:ext cx="3611563" cy="271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679592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1450" y="-85593"/>
            <a:ext cx="8778240" cy="1325563"/>
          </a:xfrm>
        </p:spPr>
        <p:txBody>
          <a:bodyPr/>
          <a:lstStyle/>
          <a:p>
            <a:r>
              <a:rPr lang="en-US" b="0" dirty="0" smtClean="0">
                <a:latin typeface="+mn-lt"/>
              </a:rPr>
              <a:t>Private Bridge Replacement </a:t>
            </a:r>
            <a:endParaRPr lang="en-US" b="0" dirty="0">
              <a:latin typeface="+mn-lt"/>
            </a:endParaRPr>
          </a:p>
        </p:txBody>
      </p:sp>
      <p:sp>
        <p:nvSpPr>
          <p:cNvPr id="3" name="Content Placeholder 2"/>
          <p:cNvSpPr>
            <a:spLocks noGrp="1"/>
          </p:cNvSpPr>
          <p:nvPr>
            <p:ph idx="1"/>
          </p:nvPr>
        </p:nvSpPr>
        <p:spPr>
          <a:xfrm>
            <a:off x="910294" y="899664"/>
            <a:ext cx="8778240" cy="4351338"/>
          </a:xfrm>
        </p:spPr>
        <p:txBody>
          <a:bodyPr/>
          <a:lstStyle/>
          <a:p>
            <a:pPr marL="0" indent="0">
              <a:buNone/>
            </a:pPr>
            <a:r>
              <a:rPr lang="en-US" b="0" dirty="0" smtClean="0">
                <a:latin typeface="+mn-lt"/>
              </a:rPr>
              <a:t>Treadwell Bridge </a:t>
            </a:r>
            <a:endParaRPr lang="en-US" b="0" dirty="0">
              <a:latin typeface="+mn-lt"/>
            </a:endParaRPr>
          </a:p>
        </p:txBody>
      </p:sp>
      <p:pic>
        <p:nvPicPr>
          <p:cNvPr id="4" name="Picture 3" descr="Treadwell Bridg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a:xfrm>
            <a:off x="697774" y="1417160"/>
            <a:ext cx="2889250" cy="2185988"/>
          </a:xfrm>
          <a:prstGeom prst="rect">
            <a:avLst/>
          </a:prstGeom>
          <a:noFill/>
          <a:ln w="38100">
            <a:solidFill>
              <a:srgbClr val="9933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5" name="Content Placeholder 2"/>
          <p:cNvSpPr txBox="1">
            <a:spLocks/>
          </p:cNvSpPr>
          <p:nvPr/>
        </p:nvSpPr>
        <p:spPr>
          <a:xfrm>
            <a:off x="5657561" y="899664"/>
            <a:ext cx="8778240" cy="435133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a:buChar char="•"/>
              <a:defRPr sz="2800" b="1" kern="120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2400" b="1" kern="120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Font typeface="Arial"/>
              <a:buChar char="•"/>
              <a:defRPr sz="2000" b="1" kern="120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buNone/>
            </a:pPr>
            <a:r>
              <a:rPr lang="en-US" b="0" dirty="0" smtClean="0">
                <a:latin typeface="+mn-lt"/>
              </a:rPr>
              <a:t>Salt Flat Bridge </a:t>
            </a:r>
            <a:endParaRPr lang="en-US" b="0" dirty="0">
              <a:latin typeface="+mn-lt"/>
            </a:endParaRPr>
          </a:p>
        </p:txBody>
      </p:sp>
      <p:sp>
        <p:nvSpPr>
          <p:cNvPr id="6" name="Content Placeholder 2"/>
          <p:cNvSpPr txBox="1">
            <a:spLocks/>
          </p:cNvSpPr>
          <p:nvPr/>
        </p:nvSpPr>
        <p:spPr>
          <a:xfrm>
            <a:off x="444945" y="6383938"/>
            <a:ext cx="8778240" cy="435133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a:buChar char="•"/>
              <a:defRPr sz="2800" b="1" kern="120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2400" b="1" kern="120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Font typeface="Arial"/>
              <a:buChar char="•"/>
              <a:defRPr sz="2000" b="1" kern="120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buNone/>
            </a:pPr>
            <a:r>
              <a:rPr lang="en-US" b="0" dirty="0" smtClean="0">
                <a:latin typeface="+mn-lt"/>
              </a:rPr>
              <a:t>Poker Bar Bridge  </a:t>
            </a:r>
            <a:endParaRPr lang="en-US" b="0" dirty="0">
              <a:latin typeface="+mn-lt"/>
            </a:endParaRPr>
          </a:p>
        </p:txBody>
      </p:sp>
      <p:pic>
        <p:nvPicPr>
          <p:cNvPr id="7" name="Picture 9" descr="Poker Bar Brid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171450" y="3760564"/>
            <a:ext cx="3536472" cy="2652835"/>
          </a:xfrm>
          <a:prstGeom prst="rect">
            <a:avLst/>
          </a:prstGeom>
          <a:noFill/>
          <a:ln w="38100">
            <a:solidFill>
              <a:srgbClr val="9933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8" name="Picture 4" descr="Salt Flat Brid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a:xfrm>
            <a:off x="5068418" y="1394059"/>
            <a:ext cx="3359218" cy="2519414"/>
          </a:xfrm>
          <a:prstGeom prst="rect">
            <a:avLst/>
          </a:prstGeom>
          <a:noFill/>
          <a:ln w="38100">
            <a:solidFill>
              <a:srgbClr val="993300"/>
            </a:solidFill>
            <a:miter lim="800000"/>
            <a:headEnd/>
            <a:tailEnd/>
          </a:ln>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9" name="Content Placeholder 2"/>
          <p:cNvSpPr txBox="1">
            <a:spLocks/>
          </p:cNvSpPr>
          <p:nvPr/>
        </p:nvSpPr>
        <p:spPr>
          <a:xfrm>
            <a:off x="5107560" y="6350580"/>
            <a:ext cx="8778240" cy="4351338"/>
          </a:xfrm>
          <a:prstGeom prst="rect">
            <a:avLst/>
          </a:prstGeom>
        </p:spPr>
        <p:txBody>
          <a:bodyPr vert="horz" lIns="91440" tIns="45720" rIns="91440" bIns="45720" rtlCol="0">
            <a:noAutofit/>
          </a:bodyPr>
          <a:lstStyle>
            <a:lvl1pPr marL="171450" indent="-171450" algn="l" defTabSz="685800" rtl="0" eaLnBrk="1" latinLnBrk="0" hangingPunct="1">
              <a:lnSpc>
                <a:spcPct val="90000"/>
              </a:lnSpc>
              <a:spcBef>
                <a:spcPts val="750"/>
              </a:spcBef>
              <a:buFont typeface="Arial"/>
              <a:buChar char="•"/>
              <a:defRPr sz="2800" b="1" kern="1200">
                <a:solidFill>
                  <a:schemeClr val="tx1"/>
                </a:solidFill>
                <a:latin typeface="Arial" charset="0"/>
                <a:ea typeface="Arial" charset="0"/>
                <a:cs typeface="Arial" charset="0"/>
              </a:defRPr>
            </a:lvl1pPr>
            <a:lvl2pPr marL="514350" indent="-171450" algn="l" defTabSz="685800" rtl="0" eaLnBrk="1" latinLnBrk="0" hangingPunct="1">
              <a:lnSpc>
                <a:spcPct val="90000"/>
              </a:lnSpc>
              <a:spcBef>
                <a:spcPts val="375"/>
              </a:spcBef>
              <a:buFont typeface="Arial"/>
              <a:buChar char="•"/>
              <a:defRPr sz="2400" b="1" kern="1200">
                <a:solidFill>
                  <a:schemeClr val="tx1"/>
                </a:solidFill>
                <a:latin typeface="Arial" charset="0"/>
                <a:ea typeface="Arial" charset="0"/>
                <a:cs typeface="Arial" charset="0"/>
              </a:defRPr>
            </a:lvl2pPr>
            <a:lvl3pPr marL="857250" indent="-171450" algn="l" defTabSz="685800" rtl="0" eaLnBrk="1" latinLnBrk="0" hangingPunct="1">
              <a:lnSpc>
                <a:spcPct val="90000"/>
              </a:lnSpc>
              <a:spcBef>
                <a:spcPts val="375"/>
              </a:spcBef>
              <a:buFont typeface="Arial"/>
              <a:buChar char="•"/>
              <a:defRPr sz="2000" b="1" kern="1200">
                <a:solidFill>
                  <a:schemeClr val="tx1"/>
                </a:solidFill>
                <a:latin typeface="Arial" charset="0"/>
                <a:ea typeface="Arial" charset="0"/>
                <a:cs typeface="Arial" charset="0"/>
              </a:defRPr>
            </a:lvl3pPr>
            <a:lvl4pPr marL="12001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4pPr>
            <a:lvl5pPr marL="1543050" indent="-171450" algn="l" defTabSz="685800" rtl="0" eaLnBrk="1" latinLnBrk="0" hangingPunct="1">
              <a:lnSpc>
                <a:spcPct val="90000"/>
              </a:lnSpc>
              <a:spcBef>
                <a:spcPts val="375"/>
              </a:spcBef>
              <a:buFont typeface="Arial"/>
              <a:buChar char="•"/>
              <a:defRPr sz="1800" b="1" kern="1200">
                <a:solidFill>
                  <a:schemeClr val="tx1"/>
                </a:solidFill>
                <a:latin typeface="Arial" charset="0"/>
                <a:ea typeface="Arial" charset="0"/>
                <a:cs typeface="Arial" charset="0"/>
              </a:defRPr>
            </a:lvl5pPr>
            <a:lvl6pPr marL="18859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a:buChar char="•"/>
              <a:defRPr sz="1350" kern="1200">
                <a:solidFill>
                  <a:schemeClr val="tx1"/>
                </a:solidFill>
                <a:latin typeface="+mn-lt"/>
                <a:ea typeface="+mn-ea"/>
                <a:cs typeface="+mn-cs"/>
              </a:defRPr>
            </a:lvl9pPr>
          </a:lstStyle>
          <a:p>
            <a:pPr marL="0" indent="0">
              <a:buNone/>
            </a:pPr>
            <a:r>
              <a:rPr lang="en-US" b="0" dirty="0" smtClean="0">
                <a:latin typeface="+mn-lt"/>
              </a:rPr>
              <a:t>Biggers Bridge   </a:t>
            </a:r>
            <a:endParaRPr lang="en-US" b="0" dirty="0">
              <a:latin typeface="+mn-lt"/>
            </a:endParaRPr>
          </a:p>
        </p:txBody>
      </p:sp>
      <p:pic>
        <p:nvPicPr>
          <p:cNvPr id="10" name="Picture 6" descr="BRhammerFrm2"/>
          <p:cNvPicPr>
            <a:picLocks noChangeAspect="1" noChangeArrowheads="1"/>
          </p:cNvPicPr>
          <p:nvPr/>
        </p:nvPicPr>
        <p:blipFill>
          <a:blip r:embed="rId5">
            <a:extLst>
              <a:ext uri="{28A0092B-C50C-407E-A947-70E740481C1C}">
                <a14:useLocalDpi xmlns:a14="http://schemas.microsoft.com/office/drawing/2010/main" val="0"/>
              </a:ext>
            </a:extLst>
          </a:blip>
          <a:srcRect l="14355" t="32639" r="9743" b="13789"/>
          <a:stretch>
            <a:fillRect/>
          </a:stretch>
        </p:blipFill>
        <p:spPr bwMode="auto">
          <a:xfrm>
            <a:off x="4446766" y="4046314"/>
            <a:ext cx="4321175" cy="2287587"/>
          </a:xfrm>
          <a:prstGeom prst="rect">
            <a:avLst/>
          </a:prstGeom>
          <a:noFill/>
          <a:ln w="38100">
            <a:solidFill>
              <a:srgbClr val="C00000"/>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8401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Text Box 7"/>
          <p:cNvSpPr txBox="1">
            <a:spLocks noChangeArrowheads="1"/>
          </p:cNvSpPr>
          <p:nvPr/>
        </p:nvSpPr>
        <p:spPr bwMode="auto">
          <a:xfrm>
            <a:off x="179388" y="1690689"/>
            <a:ext cx="8424862" cy="48936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defRPr>
            </a:lvl1pPr>
            <a:lvl2pPr marL="171450">
              <a:defRPr kumimoji="1" sz="2400">
                <a:solidFill>
                  <a:schemeClr val="tx1"/>
                </a:solidFill>
                <a:latin typeface="Times New Roman" panose="02020603050405020304" pitchFamily="18" charset="0"/>
              </a:defRPr>
            </a:lvl2pPr>
            <a:lvl3pPr marL="514350">
              <a:defRPr kumimoji="1" sz="2400">
                <a:solidFill>
                  <a:schemeClr val="tx1"/>
                </a:solidFill>
                <a:latin typeface="Times New Roman" panose="02020603050405020304" pitchFamily="18" charset="0"/>
              </a:defRPr>
            </a:lvl3pPr>
            <a:lvl4pPr>
              <a:defRPr kumimoji="1" sz="2400">
                <a:solidFill>
                  <a:schemeClr val="tx1"/>
                </a:solidFill>
                <a:latin typeface="Times New Roman" panose="02020603050405020304" pitchFamily="18" charset="0"/>
              </a:defRPr>
            </a:lvl4pPr>
            <a:lvl5pPr>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a:spcBef>
                <a:spcPct val="50000"/>
              </a:spcBef>
            </a:pPr>
            <a:r>
              <a:rPr kumimoji="0" lang="en-US" altLang="en-US" sz="2000" b="1" dirty="0">
                <a:latin typeface="+mn-lt"/>
              </a:rPr>
              <a:t>Purpose</a:t>
            </a:r>
            <a:r>
              <a:rPr kumimoji="0" lang="en-US" altLang="en-US" sz="2000" dirty="0">
                <a:latin typeface="+mn-lt"/>
              </a:rPr>
              <a:t>:  to allow qualifying landowners to receive financial assistance to relocate, replace, modify, or otherwise improve their existing potable water and sewage systems to better resist damage from fishery flows.</a:t>
            </a:r>
            <a:r>
              <a:rPr kumimoji="0" lang="en-US" altLang="en-US" sz="1800" dirty="0">
                <a:latin typeface="+mn-lt"/>
              </a:rPr>
              <a:t>  </a:t>
            </a:r>
          </a:p>
          <a:p>
            <a:pPr>
              <a:spcBef>
                <a:spcPct val="50000"/>
              </a:spcBef>
            </a:pPr>
            <a:endParaRPr kumimoji="0" lang="en-US" altLang="en-US" sz="1000" dirty="0">
              <a:latin typeface="Arial" panose="020B0604020202020204" pitchFamily="34" charset="0"/>
            </a:endParaRPr>
          </a:p>
          <a:p>
            <a:pPr lvl="1">
              <a:spcBef>
                <a:spcPct val="50000"/>
              </a:spcBef>
              <a:buClr>
                <a:schemeClr val="hlink"/>
              </a:buClr>
              <a:buFont typeface="Wingdings" panose="05000000000000000000" pitchFamily="2" charset="2"/>
              <a:buChar char="v"/>
            </a:pPr>
            <a:r>
              <a:rPr kumimoji="0" lang="en-US" altLang="en-US" sz="2000" dirty="0" smtClean="0">
                <a:latin typeface="Arial" panose="020B0604020202020204" pitchFamily="34" charset="0"/>
              </a:rPr>
              <a:t>Unique in federal government- </a:t>
            </a:r>
          </a:p>
          <a:p>
            <a:pPr lvl="1">
              <a:spcBef>
                <a:spcPct val="50000"/>
              </a:spcBef>
              <a:buClr>
                <a:schemeClr val="hlink"/>
              </a:buClr>
            </a:pPr>
            <a:r>
              <a:rPr kumimoji="0" lang="en-US" altLang="en-US" sz="2000" dirty="0">
                <a:latin typeface="Arial" panose="020B0604020202020204" pitchFamily="34" charset="0"/>
              </a:rPr>
              <a:t> </a:t>
            </a:r>
            <a:r>
              <a:rPr kumimoji="0" lang="en-US" altLang="en-US" sz="2000" dirty="0" smtClean="0">
                <a:latin typeface="Arial" panose="020B0604020202020204" pitchFamily="34" charset="0"/>
              </a:rPr>
              <a:t>   precedent setting</a:t>
            </a:r>
            <a:endParaRPr kumimoji="0" lang="en-US" altLang="en-US" sz="2000" dirty="0">
              <a:latin typeface="Arial" panose="020B0604020202020204" pitchFamily="34" charset="0"/>
            </a:endParaRPr>
          </a:p>
          <a:p>
            <a:pPr lvl="1">
              <a:spcBef>
                <a:spcPct val="50000"/>
              </a:spcBef>
              <a:buClr>
                <a:schemeClr val="hlink"/>
              </a:buClr>
              <a:buFont typeface="Wingdings" panose="05000000000000000000" pitchFamily="2" charset="2"/>
              <a:buChar char="v"/>
            </a:pPr>
            <a:r>
              <a:rPr kumimoji="0" lang="en-US" altLang="en-US" sz="2000" dirty="0">
                <a:latin typeface="Arial" panose="020B0604020202020204" pitchFamily="34" charset="0"/>
              </a:rPr>
              <a:t> </a:t>
            </a:r>
            <a:r>
              <a:rPr kumimoji="0" lang="en-US" altLang="en-US" sz="2000" dirty="0" smtClean="0">
                <a:latin typeface="Arial" panose="020B0604020202020204" pitchFamily="34" charset="0"/>
              </a:rPr>
              <a:t>Benefits – removed TRRP </a:t>
            </a:r>
          </a:p>
          <a:p>
            <a:pPr lvl="1">
              <a:spcBef>
                <a:spcPct val="50000"/>
              </a:spcBef>
              <a:buClr>
                <a:schemeClr val="hlink"/>
              </a:buClr>
            </a:pPr>
            <a:r>
              <a:rPr kumimoji="0" lang="en-US" altLang="en-US" sz="2000" dirty="0">
                <a:latin typeface="Arial" panose="020B0604020202020204" pitchFamily="34" charset="0"/>
              </a:rPr>
              <a:t> </a:t>
            </a:r>
            <a:r>
              <a:rPr kumimoji="0" lang="en-US" altLang="en-US" sz="2000" dirty="0" smtClean="0">
                <a:latin typeface="Arial" panose="020B0604020202020204" pitchFamily="34" charset="0"/>
              </a:rPr>
              <a:t>   from liability</a:t>
            </a:r>
            <a:endParaRPr kumimoji="0" lang="en-US" altLang="en-US" sz="2000" dirty="0">
              <a:latin typeface="Arial" panose="020B0604020202020204" pitchFamily="34" charset="0"/>
            </a:endParaRPr>
          </a:p>
          <a:p>
            <a:pPr lvl="1">
              <a:spcBef>
                <a:spcPct val="50000"/>
              </a:spcBef>
              <a:buClr>
                <a:schemeClr val="hlink"/>
              </a:buClr>
              <a:buFont typeface="Wingdings" panose="05000000000000000000" pitchFamily="2" charset="2"/>
              <a:buChar char="v"/>
            </a:pPr>
            <a:r>
              <a:rPr kumimoji="0" lang="en-US" altLang="en-US" sz="2000" dirty="0">
                <a:latin typeface="Arial" panose="020B0604020202020204" pitchFamily="34" charset="0"/>
              </a:rPr>
              <a:t> </a:t>
            </a:r>
            <a:r>
              <a:rPr kumimoji="0" lang="en-US" altLang="en-US" sz="2000" dirty="0" smtClean="0">
                <a:latin typeface="Arial" panose="020B0604020202020204" pitchFamily="34" charset="0"/>
              </a:rPr>
              <a:t>Multi-year program</a:t>
            </a:r>
          </a:p>
          <a:p>
            <a:pPr lvl="1">
              <a:spcBef>
                <a:spcPct val="50000"/>
              </a:spcBef>
              <a:buClr>
                <a:schemeClr val="hlink"/>
              </a:buClr>
              <a:buFont typeface="Wingdings" panose="05000000000000000000" pitchFamily="2" charset="2"/>
              <a:buChar char="v"/>
            </a:pPr>
            <a:r>
              <a:rPr kumimoji="0" lang="en-US" altLang="en-US" sz="2000" dirty="0" smtClean="0">
                <a:latin typeface="Arial" panose="020B0604020202020204" pitchFamily="34" charset="0"/>
              </a:rPr>
              <a:t>Trinity </a:t>
            </a:r>
            <a:r>
              <a:rPr kumimoji="0" lang="en-US" altLang="en-US" sz="2000" dirty="0">
                <a:latin typeface="Arial" panose="020B0604020202020204" pitchFamily="34" charset="0"/>
              </a:rPr>
              <a:t>County </a:t>
            </a:r>
            <a:r>
              <a:rPr kumimoji="0" lang="en-US" altLang="en-US" sz="2000" dirty="0" smtClean="0">
                <a:latin typeface="Arial" panose="020B0604020202020204" pitchFamily="34" charset="0"/>
              </a:rPr>
              <a:t>administration</a:t>
            </a:r>
            <a:endParaRPr kumimoji="0" lang="en-US" altLang="en-US" sz="2000" dirty="0">
              <a:latin typeface="Arial" panose="020B0604020202020204" pitchFamily="34" charset="0"/>
            </a:endParaRPr>
          </a:p>
          <a:p>
            <a:pPr>
              <a:spcBef>
                <a:spcPct val="50000"/>
              </a:spcBef>
            </a:pPr>
            <a:endParaRPr kumimoji="0" lang="en-US" altLang="en-US" sz="2000" dirty="0">
              <a:latin typeface="Arial" panose="020B0604020202020204" pitchFamily="34" charset="0"/>
            </a:endParaRPr>
          </a:p>
          <a:p>
            <a:pPr>
              <a:spcBef>
                <a:spcPct val="50000"/>
              </a:spcBef>
            </a:pPr>
            <a:endParaRPr kumimoji="0" lang="en-US" altLang="en-US" sz="1800" dirty="0">
              <a:latin typeface="Arial" panose="020B0604020202020204" pitchFamily="34" charset="0"/>
            </a:endParaRPr>
          </a:p>
        </p:txBody>
      </p:sp>
      <p:pic>
        <p:nvPicPr>
          <p:cNvPr id="9225" name="Picture 9" descr="015-330-0300_Kuraisa irrigation pum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9612" y="3044334"/>
            <a:ext cx="4909997" cy="3682071"/>
          </a:xfrm>
          <a:prstGeom prst="rect">
            <a:avLst/>
          </a:prstGeom>
          <a:noFill/>
          <a:extLst>
            <a:ext uri="{909E8E84-426E-40DD-AFC4-6F175D3DCCD1}">
              <a14:hiddenFill xmlns:a14="http://schemas.microsoft.com/office/drawing/2010/main">
                <a:solidFill>
                  <a:srgbClr val="FFFFFF"/>
                </a:solidFill>
              </a14:hiddenFill>
            </a:ext>
          </a:extLst>
        </p:spPr>
      </p:pic>
      <p:sp>
        <p:nvSpPr>
          <p:cNvPr id="9220" name="Rectangle 4"/>
          <p:cNvSpPr>
            <a:spLocks noGrp="1" noChangeArrowheads="1"/>
          </p:cNvSpPr>
          <p:nvPr>
            <p:ph type="title"/>
          </p:nvPr>
        </p:nvSpPr>
        <p:spPr/>
        <p:txBody>
          <a:bodyPr/>
          <a:lstStyle/>
          <a:p>
            <a:r>
              <a:rPr lang="en-US" altLang="en-US" sz="3600" b="0" dirty="0">
                <a:latin typeface="+mn-lt"/>
              </a:rPr>
              <a:t>Potable Water and Sewage Disposal System </a:t>
            </a:r>
            <a:r>
              <a:rPr lang="en-US" altLang="en-US" sz="3600" b="0" dirty="0" smtClean="0">
                <a:latin typeface="+mn-lt"/>
              </a:rPr>
              <a:t>(Well Grant) Assistance </a:t>
            </a:r>
            <a:r>
              <a:rPr lang="en-US" altLang="en-US" sz="3600" b="0" dirty="0">
                <a:latin typeface="+mn-lt"/>
              </a:rPr>
              <a:t>Program</a:t>
            </a:r>
          </a:p>
        </p:txBody>
      </p:sp>
    </p:spTree>
    <p:extLst>
      <p:ext uri="{BB962C8B-B14F-4D97-AF65-F5344CB8AC3E}">
        <p14:creationId xmlns:p14="http://schemas.microsoft.com/office/powerpoint/2010/main" val="39850402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3" name="Text Box 7"/>
          <p:cNvSpPr txBox="1">
            <a:spLocks noChangeArrowheads="1"/>
          </p:cNvSpPr>
          <p:nvPr/>
        </p:nvSpPr>
        <p:spPr bwMode="auto">
          <a:xfrm>
            <a:off x="425141" y="1858764"/>
            <a:ext cx="8424862" cy="715580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cap="sq">
                <a:solidFill>
                  <a:schemeClr val="tx1"/>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kumimoji="1" sz="2400">
                <a:solidFill>
                  <a:schemeClr val="tx1"/>
                </a:solidFill>
                <a:latin typeface="Times New Roman" panose="02020603050405020304" pitchFamily="18" charset="0"/>
              </a:defRPr>
            </a:lvl1pPr>
            <a:lvl2pPr marL="171450">
              <a:defRPr kumimoji="1" sz="2400">
                <a:solidFill>
                  <a:schemeClr val="tx1"/>
                </a:solidFill>
                <a:latin typeface="Times New Roman" panose="02020603050405020304" pitchFamily="18" charset="0"/>
              </a:defRPr>
            </a:lvl2pPr>
            <a:lvl3pPr marL="514350">
              <a:defRPr kumimoji="1" sz="2400">
                <a:solidFill>
                  <a:schemeClr val="tx1"/>
                </a:solidFill>
                <a:latin typeface="Times New Roman" panose="02020603050405020304" pitchFamily="18" charset="0"/>
              </a:defRPr>
            </a:lvl3pPr>
            <a:lvl4pPr>
              <a:defRPr kumimoji="1" sz="2400">
                <a:solidFill>
                  <a:schemeClr val="tx1"/>
                </a:solidFill>
                <a:latin typeface="Times New Roman" panose="02020603050405020304" pitchFamily="18" charset="0"/>
              </a:defRPr>
            </a:lvl4pPr>
            <a:lvl5pPr>
              <a:defRPr kumimoji="1" sz="2400">
                <a:solidFill>
                  <a:schemeClr val="tx1"/>
                </a:solidFill>
                <a:latin typeface="Times New Roman" panose="02020603050405020304" pitchFamily="18" charset="0"/>
              </a:defRPr>
            </a:lvl5pPr>
            <a:lvl6pPr fontAlgn="base">
              <a:spcBef>
                <a:spcPct val="0"/>
              </a:spcBef>
              <a:spcAft>
                <a:spcPct val="0"/>
              </a:spcAft>
              <a:defRPr kumimoji="1" sz="2400">
                <a:solidFill>
                  <a:schemeClr val="tx1"/>
                </a:solidFill>
                <a:latin typeface="Times New Roman" panose="02020603050405020304" pitchFamily="18" charset="0"/>
              </a:defRPr>
            </a:lvl6pPr>
            <a:lvl7pPr fontAlgn="base">
              <a:spcBef>
                <a:spcPct val="0"/>
              </a:spcBef>
              <a:spcAft>
                <a:spcPct val="0"/>
              </a:spcAft>
              <a:defRPr kumimoji="1" sz="2400">
                <a:solidFill>
                  <a:schemeClr val="tx1"/>
                </a:solidFill>
                <a:latin typeface="Times New Roman" panose="02020603050405020304" pitchFamily="18" charset="0"/>
              </a:defRPr>
            </a:lvl7pPr>
            <a:lvl8pPr fontAlgn="base">
              <a:spcBef>
                <a:spcPct val="0"/>
              </a:spcBef>
              <a:spcAft>
                <a:spcPct val="0"/>
              </a:spcAft>
              <a:defRPr kumimoji="1" sz="2400">
                <a:solidFill>
                  <a:schemeClr val="tx1"/>
                </a:solidFill>
                <a:latin typeface="Times New Roman" panose="02020603050405020304" pitchFamily="18" charset="0"/>
              </a:defRPr>
            </a:lvl8pPr>
            <a:lvl9pPr fontAlgn="base">
              <a:spcBef>
                <a:spcPct val="0"/>
              </a:spcBef>
              <a:spcAft>
                <a:spcPct val="0"/>
              </a:spcAft>
              <a:defRPr kumimoji="1" sz="2400">
                <a:solidFill>
                  <a:schemeClr val="tx1"/>
                </a:solidFill>
                <a:latin typeface="Times New Roman" panose="02020603050405020304" pitchFamily="18" charset="0"/>
              </a:defRPr>
            </a:lvl9pPr>
          </a:lstStyle>
          <a:p>
            <a:pPr marL="342900" indent="-342900">
              <a:spcBef>
                <a:spcPct val="50000"/>
              </a:spcBef>
              <a:buFont typeface="Arial" panose="020B0604020202020204" pitchFamily="34" charset="0"/>
              <a:buChar char="•"/>
            </a:pPr>
            <a:r>
              <a:rPr kumimoji="0" lang="en-US" altLang="en-US" b="1" dirty="0" smtClean="0">
                <a:latin typeface="+mn-lt"/>
              </a:rPr>
              <a:t>Initially </a:t>
            </a:r>
            <a:r>
              <a:rPr kumimoji="0" lang="en-US" altLang="en-US" b="1" dirty="0">
                <a:latin typeface="+mn-lt"/>
              </a:rPr>
              <a:t>3 year program (Sept. </a:t>
            </a:r>
            <a:r>
              <a:rPr kumimoji="0" lang="en-US" altLang="en-US" b="1" dirty="0" smtClean="0">
                <a:latin typeface="+mn-lt"/>
              </a:rPr>
              <a:t>2006 </a:t>
            </a:r>
            <a:r>
              <a:rPr kumimoji="0" lang="en-US" altLang="en-US" b="1" dirty="0">
                <a:latin typeface="+mn-lt"/>
              </a:rPr>
              <a:t>– Sept. 2009</a:t>
            </a:r>
            <a:r>
              <a:rPr kumimoji="0" lang="en-US" altLang="en-US" b="1" dirty="0" smtClean="0">
                <a:latin typeface="+mn-lt"/>
              </a:rPr>
              <a:t>)</a:t>
            </a:r>
          </a:p>
          <a:p>
            <a:pPr marL="342900" indent="-342900">
              <a:spcBef>
                <a:spcPct val="50000"/>
              </a:spcBef>
              <a:buFont typeface="Arial" panose="020B0604020202020204" pitchFamily="34" charset="0"/>
              <a:buChar char="•"/>
            </a:pPr>
            <a:r>
              <a:rPr kumimoji="0" lang="en-US" altLang="en-US" b="1" dirty="0" smtClean="0">
                <a:latin typeface="+mn-lt"/>
              </a:rPr>
              <a:t>Re-opened in 2011 for “special cases”</a:t>
            </a:r>
          </a:p>
          <a:p>
            <a:pPr>
              <a:spcBef>
                <a:spcPct val="50000"/>
              </a:spcBef>
            </a:pPr>
            <a:endParaRPr kumimoji="0" lang="en-US" altLang="en-US" dirty="0" smtClean="0">
              <a:latin typeface="+mn-lt"/>
            </a:endParaRPr>
          </a:p>
          <a:p>
            <a:pPr>
              <a:spcBef>
                <a:spcPct val="50000"/>
              </a:spcBef>
            </a:pPr>
            <a:r>
              <a:rPr kumimoji="0" lang="en-US" altLang="en-US" dirty="0" smtClean="0">
                <a:latin typeface="+mn-lt"/>
              </a:rPr>
              <a:t>Letters </a:t>
            </a:r>
            <a:r>
              <a:rPr kumimoji="0" lang="en-US" altLang="en-US" dirty="0">
                <a:latin typeface="+mn-lt"/>
              </a:rPr>
              <a:t>sent to 422 private landowners in Sept. 2006</a:t>
            </a:r>
            <a:br>
              <a:rPr kumimoji="0" lang="en-US" altLang="en-US" dirty="0">
                <a:latin typeface="+mn-lt"/>
              </a:rPr>
            </a:br>
            <a:endParaRPr kumimoji="0" lang="en-US" altLang="en-US" dirty="0">
              <a:latin typeface="+mn-lt"/>
            </a:endParaRPr>
          </a:p>
          <a:p>
            <a:pPr>
              <a:spcBef>
                <a:spcPct val="50000"/>
              </a:spcBef>
            </a:pPr>
            <a:r>
              <a:rPr kumimoji="0" lang="en-US" altLang="en-US" dirty="0">
                <a:latin typeface="+mn-lt"/>
              </a:rPr>
              <a:t>$10,000 for potable water systems; $5,000 available for septic systems</a:t>
            </a:r>
            <a:br>
              <a:rPr kumimoji="0" lang="en-US" altLang="en-US" dirty="0">
                <a:latin typeface="+mn-lt"/>
              </a:rPr>
            </a:br>
            <a:endParaRPr kumimoji="0" lang="en-US" altLang="en-US" dirty="0">
              <a:latin typeface="+mn-lt"/>
            </a:endParaRPr>
          </a:p>
          <a:p>
            <a:pPr>
              <a:spcBef>
                <a:spcPct val="50000"/>
              </a:spcBef>
            </a:pPr>
            <a:r>
              <a:rPr kumimoji="0" lang="en-US" altLang="en-US" dirty="0">
                <a:latin typeface="+mn-lt"/>
              </a:rPr>
              <a:t> 2004-2005 inventory of </a:t>
            </a:r>
            <a:r>
              <a:rPr kumimoji="0" lang="en-US" altLang="en-US" b="1" dirty="0">
                <a:latin typeface="+mn-lt"/>
              </a:rPr>
              <a:t>224 </a:t>
            </a:r>
            <a:r>
              <a:rPr kumimoji="0" lang="en-US" altLang="en-US" dirty="0">
                <a:latin typeface="+mn-lt"/>
              </a:rPr>
              <a:t>water systems within the restoration reach </a:t>
            </a:r>
            <a:r>
              <a:rPr kumimoji="0" lang="en-US" altLang="en-US" dirty="0"/>
              <a:t/>
            </a:r>
            <a:br>
              <a:rPr kumimoji="0" lang="en-US" altLang="en-US" dirty="0"/>
            </a:br>
            <a:endParaRPr kumimoji="0" lang="en-US" altLang="en-US" dirty="0"/>
          </a:p>
          <a:p>
            <a:pPr marL="342900" indent="-342900">
              <a:spcBef>
                <a:spcPct val="50000"/>
              </a:spcBef>
              <a:buFont typeface="Arial" panose="020B0604020202020204" pitchFamily="34" charset="0"/>
              <a:buChar char="•"/>
            </a:pPr>
            <a:endParaRPr kumimoji="0" lang="en-US" altLang="en-US" b="1" dirty="0">
              <a:latin typeface="+mn-lt"/>
            </a:endParaRPr>
          </a:p>
          <a:p>
            <a:pPr marL="342900" indent="-342900">
              <a:spcBef>
                <a:spcPct val="50000"/>
              </a:spcBef>
              <a:buFont typeface="Arial" panose="020B0604020202020204" pitchFamily="34" charset="0"/>
              <a:buChar char="•"/>
            </a:pPr>
            <a:endParaRPr kumimoji="0" lang="en-US" altLang="en-US" b="1" dirty="0" smtClean="0">
              <a:latin typeface="+mn-lt"/>
            </a:endParaRPr>
          </a:p>
          <a:p>
            <a:pPr>
              <a:spcBef>
                <a:spcPct val="50000"/>
              </a:spcBef>
            </a:pPr>
            <a:endParaRPr kumimoji="0" lang="en-US" altLang="en-US" b="1" dirty="0" smtClean="0"/>
          </a:p>
          <a:p>
            <a:pPr>
              <a:spcBef>
                <a:spcPct val="50000"/>
              </a:spcBef>
            </a:pPr>
            <a:endParaRPr kumimoji="0" lang="en-US" altLang="en-US" sz="1800" dirty="0">
              <a:latin typeface="Arial" panose="020B0604020202020204" pitchFamily="34" charset="0"/>
            </a:endParaRPr>
          </a:p>
        </p:txBody>
      </p:sp>
      <p:sp>
        <p:nvSpPr>
          <p:cNvPr id="9220" name="Rectangle 4"/>
          <p:cNvSpPr>
            <a:spLocks noGrp="1" noChangeArrowheads="1"/>
          </p:cNvSpPr>
          <p:nvPr>
            <p:ph type="title"/>
          </p:nvPr>
        </p:nvSpPr>
        <p:spPr/>
        <p:txBody>
          <a:bodyPr/>
          <a:lstStyle/>
          <a:p>
            <a:r>
              <a:rPr lang="en-US" altLang="en-US" sz="3600" b="0" dirty="0">
                <a:latin typeface="+mn-lt"/>
              </a:rPr>
              <a:t>Potable Water and Sewage Disposal System </a:t>
            </a:r>
            <a:r>
              <a:rPr lang="en-US" altLang="en-US" sz="3600" b="0" dirty="0" smtClean="0">
                <a:latin typeface="+mn-lt"/>
              </a:rPr>
              <a:t>(Well Grant) Assistance Program:  2006-2009</a:t>
            </a:r>
            <a:endParaRPr lang="en-US" altLang="en-US" sz="3600" b="0" dirty="0">
              <a:latin typeface="+mn-lt"/>
            </a:endParaRPr>
          </a:p>
        </p:txBody>
      </p:sp>
    </p:spTree>
    <p:extLst>
      <p:ext uri="{BB962C8B-B14F-4D97-AF65-F5344CB8AC3E}">
        <p14:creationId xmlns:p14="http://schemas.microsoft.com/office/powerpoint/2010/main" val="17952615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92" descr="015-330-1100_McElroy DomIrr well1"/>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a:xfrm>
            <a:off x="9363257" y="873125"/>
            <a:ext cx="3884612" cy="2913063"/>
          </a:xfrm>
          <a:noFill/>
        </p:spPr>
      </p:pic>
      <p:sp>
        <p:nvSpPr>
          <p:cNvPr id="10244" name="Rectangle 4"/>
          <p:cNvSpPr>
            <a:spLocks noGrp="1" noChangeArrowheads="1"/>
          </p:cNvSpPr>
          <p:nvPr>
            <p:ph type="title"/>
          </p:nvPr>
        </p:nvSpPr>
        <p:spPr>
          <a:xfrm>
            <a:off x="292510" y="206375"/>
            <a:ext cx="8229600" cy="666750"/>
          </a:xfrm>
        </p:spPr>
        <p:txBody>
          <a:bodyPr rtlCol="0">
            <a:normAutofit/>
          </a:bodyPr>
          <a:lstStyle/>
          <a:p>
            <a:pPr fontAlgn="auto">
              <a:spcAft>
                <a:spcPts val="0"/>
              </a:spcAft>
              <a:defRPr/>
            </a:pPr>
            <a:r>
              <a:rPr lang="en-US" sz="4000" b="0" dirty="0" smtClean="0">
                <a:latin typeface="+mn-lt"/>
              </a:rPr>
              <a:t>Initial Grant Assistance Program</a:t>
            </a:r>
          </a:p>
        </p:txBody>
      </p:sp>
      <p:graphicFrame>
        <p:nvGraphicFramePr>
          <p:cNvPr id="10344" name="Group 104"/>
          <p:cNvGraphicFramePr>
            <a:graphicFrameLocks noGrp="1"/>
          </p:cNvGraphicFramePr>
          <p:nvPr>
            <p:ph sz="half" idx="1"/>
            <p:extLst>
              <p:ext uri="{D42A27DB-BD31-4B8C-83A1-F6EECF244321}">
                <p14:modId xmlns:p14="http://schemas.microsoft.com/office/powerpoint/2010/main" val="2366128393"/>
              </p:ext>
            </p:extLst>
          </p:nvPr>
        </p:nvGraphicFramePr>
        <p:xfrm>
          <a:off x="135106" y="2724867"/>
          <a:ext cx="8807577" cy="2439614"/>
        </p:xfrm>
        <a:graphic>
          <a:graphicData uri="http://schemas.openxmlformats.org/drawingml/2006/table">
            <a:tbl>
              <a:tblPr/>
              <a:tblGrid>
                <a:gridCol w="2504985"/>
                <a:gridCol w="1337300"/>
                <a:gridCol w="1297858"/>
                <a:gridCol w="1258529"/>
                <a:gridCol w="1170039"/>
                <a:gridCol w="1238866"/>
              </a:tblGrid>
              <a:tr h="399707">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0" i="0" u="none" strike="noStrike" cap="none" normalizeH="0" baseline="0" dirty="0" smtClean="0">
                        <a:ln>
                          <a:noFill/>
                        </a:ln>
                        <a:solidFill>
                          <a:schemeClr val="tx1"/>
                        </a:solidFill>
                        <a:effectLst/>
                        <a:latin typeface="Arial" charset="0"/>
                      </a:endParaRP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2007</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2008</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2009</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2010</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2011</a:t>
                      </a:r>
                    </a:p>
                  </a:txBody>
                  <a:tcPr marT="45724" marB="4572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99707">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Potable Water</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31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47</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41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3</a:t>
                      </a:r>
                    </a:p>
                  </a:txBody>
                  <a:tcPr marT="45724" marB="4572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33325">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Sewage Disposal</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0" i="0" u="none" strike="noStrike" cap="none" normalizeH="0" baseline="0" dirty="0" smtClean="0">
                        <a:ln>
                          <a:noFill/>
                        </a:ln>
                        <a:solidFill>
                          <a:schemeClr val="tx1"/>
                        </a:solidFill>
                        <a:effectLst/>
                        <a:latin typeface="Arial" charset="0"/>
                      </a:endParaRP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0" i="0" u="none" strike="noStrike" cap="none" normalizeH="0" baseline="0" dirty="0" smtClean="0">
                        <a:ln>
                          <a:noFill/>
                        </a:ln>
                        <a:solidFill>
                          <a:schemeClr val="tx1"/>
                        </a:solidFill>
                        <a:effectLst/>
                        <a:latin typeface="Arial" charset="0"/>
                      </a:endParaRP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0" i="0" u="none" strike="noStrike" cap="none" normalizeH="0" baseline="0" dirty="0" smtClean="0">
                        <a:ln>
                          <a:noFill/>
                        </a:ln>
                        <a:solidFill>
                          <a:schemeClr val="tx1"/>
                        </a:solidFill>
                        <a:effectLst/>
                        <a:latin typeface="Arial" charset="0"/>
                      </a:endParaRPr>
                    </a:p>
                  </a:txBody>
                  <a:tcPr marT="45724" marB="4572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99707">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     Total</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32</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47</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42</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3</a:t>
                      </a:r>
                    </a:p>
                  </a:txBody>
                  <a:tcPr marT="45724" marB="4572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707168">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Funding by Program</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$276,551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$433,953</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$429,282</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$10,000</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$26,208</a:t>
                      </a:r>
                    </a:p>
                  </a:txBody>
                  <a:tcPr marT="45724" marB="45724"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pic>
        <p:nvPicPr>
          <p:cNvPr id="5156" name="Picture 93" descr="024-320-0400 Catalinotto_5"/>
          <p:cNvPicPr>
            <a:picLocks noGrp="1" noChangeAspect="1" noChangeArrowheads="1"/>
          </p:cNvPicPr>
          <p:nvPr>
            <p:ph sz="quarter" idx="3"/>
          </p:nvPr>
        </p:nvPicPr>
        <p:blipFill>
          <a:blip r:embed="rId3">
            <a:extLst>
              <a:ext uri="{28A0092B-C50C-407E-A947-70E740481C1C}">
                <a14:useLocalDpi xmlns:a14="http://schemas.microsoft.com/office/drawing/2010/main" val="0"/>
              </a:ext>
            </a:extLst>
          </a:blip>
          <a:srcRect/>
          <a:stretch>
            <a:fillRect/>
          </a:stretch>
        </p:blipFill>
        <p:spPr>
          <a:xfrm>
            <a:off x="9714402" y="3944674"/>
            <a:ext cx="3889375" cy="2846388"/>
          </a:xfrm>
          <a:noFill/>
        </p:spPr>
      </p:pic>
      <p:sp>
        <p:nvSpPr>
          <p:cNvPr id="3" name="TextBox 2"/>
          <p:cNvSpPr txBox="1"/>
          <p:nvPr/>
        </p:nvSpPr>
        <p:spPr>
          <a:xfrm>
            <a:off x="1574468" y="1418225"/>
            <a:ext cx="5928852" cy="461665"/>
          </a:xfrm>
          <a:prstGeom prst="rect">
            <a:avLst/>
          </a:prstGeom>
          <a:noFill/>
        </p:spPr>
        <p:txBody>
          <a:bodyPr wrap="square" rtlCol="0">
            <a:spAutoFit/>
          </a:bodyPr>
          <a:lstStyle/>
          <a:p>
            <a:r>
              <a:rPr lang="en-US" sz="2400" b="1" dirty="0" smtClean="0"/>
              <a:t>125 Grants provided at a cost of $1.17 million</a:t>
            </a:r>
            <a:endParaRPr lang="en-US" sz="2400" b="1" dirty="0"/>
          </a:p>
        </p:txBody>
      </p:sp>
    </p:spTree>
    <p:extLst>
      <p:ext uri="{BB962C8B-B14F-4D97-AF65-F5344CB8AC3E}">
        <p14:creationId xmlns:p14="http://schemas.microsoft.com/office/powerpoint/2010/main" val="856150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6943" y="277813"/>
            <a:ext cx="8229600" cy="1139825"/>
          </a:xfrm>
        </p:spPr>
        <p:txBody>
          <a:bodyPr/>
          <a:lstStyle/>
          <a:p>
            <a:r>
              <a:rPr lang="en-US" b="0" dirty="0" smtClean="0">
                <a:latin typeface="+mn-lt"/>
              </a:rPr>
              <a:t>Re-initiation of Grant Program: 2012 - 2013</a:t>
            </a:r>
            <a:endParaRPr lang="en-US" b="0" dirty="0">
              <a:latin typeface="+mn-lt"/>
            </a:endParaRPr>
          </a:p>
        </p:txBody>
      </p:sp>
      <p:sp>
        <p:nvSpPr>
          <p:cNvPr id="3" name="Content Placeholder 2"/>
          <p:cNvSpPr>
            <a:spLocks noGrp="1"/>
          </p:cNvSpPr>
          <p:nvPr>
            <p:ph sz="half" idx="1"/>
          </p:nvPr>
        </p:nvSpPr>
        <p:spPr>
          <a:xfrm>
            <a:off x="418698" y="1541418"/>
            <a:ext cx="8590547" cy="2886204"/>
          </a:xfrm>
        </p:spPr>
        <p:txBody>
          <a:bodyPr/>
          <a:lstStyle/>
          <a:p>
            <a:pPr marL="0" indent="0">
              <a:buNone/>
            </a:pPr>
            <a:endParaRPr lang="en-US" sz="2000" b="0" dirty="0" smtClean="0">
              <a:latin typeface="+mn-lt"/>
            </a:endParaRPr>
          </a:p>
          <a:p>
            <a:r>
              <a:rPr lang="en-US" sz="2000" b="0" dirty="0" smtClean="0">
                <a:latin typeface="+mn-lt"/>
              </a:rPr>
              <a:t>2011 was the first maximum 11,000 cfs peak flow release</a:t>
            </a:r>
          </a:p>
          <a:p>
            <a:r>
              <a:rPr lang="en-US" sz="2000" b="0" dirty="0" smtClean="0">
                <a:latin typeface="+mn-lt"/>
              </a:rPr>
              <a:t>Letters sent to remaining eligible applicants from 2009 – 2011 waiting list</a:t>
            </a:r>
          </a:p>
          <a:p>
            <a:r>
              <a:rPr lang="en-US" sz="2000" b="0" dirty="0" smtClean="0">
                <a:latin typeface="+mn-lt"/>
              </a:rPr>
              <a:t>Administered on a first-come, first-served basis </a:t>
            </a:r>
          </a:p>
        </p:txBody>
      </p:sp>
      <p:graphicFrame>
        <p:nvGraphicFramePr>
          <p:cNvPr id="6" name="Group 104"/>
          <p:cNvGraphicFramePr>
            <a:graphicFrameLocks noGrp="1"/>
          </p:cNvGraphicFramePr>
          <p:nvPr>
            <p:ph sz="half" idx="1"/>
            <p:extLst>
              <p:ext uri="{D42A27DB-BD31-4B8C-83A1-F6EECF244321}">
                <p14:modId xmlns:p14="http://schemas.microsoft.com/office/powerpoint/2010/main" val="2812486316"/>
              </p:ext>
            </p:extLst>
          </p:nvPr>
        </p:nvGraphicFramePr>
        <p:xfrm>
          <a:off x="1593127" y="3335935"/>
          <a:ext cx="5457232" cy="2723301"/>
        </p:xfrm>
        <a:graphic>
          <a:graphicData uri="http://schemas.openxmlformats.org/drawingml/2006/table">
            <a:tbl>
              <a:tblPr/>
              <a:tblGrid>
                <a:gridCol w="2544135"/>
                <a:gridCol w="1474267"/>
                <a:gridCol w="1438830"/>
              </a:tblGrid>
              <a:tr h="353611">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endParaRPr kumimoji="0" lang="en-US" sz="2000" b="0" i="0" u="none" strike="noStrike" cap="none" normalizeH="0" baseline="0" dirty="0" smtClean="0">
                        <a:ln>
                          <a:noFill/>
                        </a:ln>
                        <a:solidFill>
                          <a:schemeClr val="tx1"/>
                        </a:solidFill>
                        <a:effectLst/>
                        <a:latin typeface="Arial" charset="0"/>
                      </a:endParaRP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2012</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2013</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53611">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Total Applicants</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25</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21</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528709">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Eligible Applicants</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22</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18</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348561">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Qualified Applicants </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16</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16</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noFill/>
                  </a:tcPr>
                </a:tc>
              </a:tr>
              <a:tr h="678934">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Reimbursed by Program</a:t>
                      </a:r>
                    </a:p>
                  </a:txBody>
                  <a:tcPr marT="45724" marB="45724"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$131,826</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
                          <a:schemeClr val="hlink"/>
                        </a:buClr>
                        <a:buSzPct val="80000"/>
                        <a:buFont typeface="Wingdings" pitchFamily="2" charset="2"/>
                        <a:buNone/>
                        <a:tabLst/>
                      </a:pPr>
                      <a:r>
                        <a:rPr kumimoji="0" lang="en-US" sz="1600" b="0" i="0" u="none" strike="noStrike" cap="none" normalizeH="0" baseline="0" dirty="0" smtClean="0">
                          <a:ln>
                            <a:noFill/>
                          </a:ln>
                          <a:solidFill>
                            <a:schemeClr val="tx1"/>
                          </a:solidFill>
                          <a:effectLst/>
                          <a:latin typeface="Arial" charset="0"/>
                        </a:rPr>
                        <a:t>$152,480</a:t>
                      </a:r>
                    </a:p>
                  </a:txBody>
                  <a:tcPr marT="45724" marB="45724"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noFill/>
                  </a:tcPr>
                </a:tc>
              </a:tr>
            </a:tbl>
          </a:graphicData>
        </a:graphic>
      </p:graphicFrame>
    </p:spTree>
    <p:extLst>
      <p:ext uri="{BB962C8B-B14F-4D97-AF65-F5344CB8AC3E}">
        <p14:creationId xmlns:p14="http://schemas.microsoft.com/office/powerpoint/2010/main" val="39451402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p:cNvSpPr>
          <p:nvPr/>
        </p:nvSpPr>
        <p:spPr>
          <a:xfrm>
            <a:off x="304799" y="457200"/>
            <a:ext cx="9214585" cy="1063592"/>
          </a:xfrm>
          <a:prstGeom prst="rect">
            <a:avLst/>
          </a:prstGeom>
        </p:spPr>
        <p:txBody>
          <a:bodyPr>
            <a:normAutofit fontScale="97500" lnSpcReduction="10000"/>
          </a:bodyPr>
          <a:lstStyle/>
          <a:p>
            <a:pPr fontAlgn="auto">
              <a:spcAft>
                <a:spcPts val="0"/>
              </a:spcAft>
              <a:defRPr/>
            </a:pPr>
            <a:r>
              <a:rPr lang="en-US" sz="3600" dirty="0">
                <a:ea typeface="+mj-ea"/>
                <a:cs typeface="+mj-cs"/>
              </a:rPr>
              <a:t>Landowner </a:t>
            </a:r>
            <a:r>
              <a:rPr lang="en-US" sz="3600" dirty="0" smtClean="0">
                <a:ea typeface="+mj-ea"/>
                <a:cs typeface="+mj-cs"/>
              </a:rPr>
              <a:t>Agreements:  Floodplain </a:t>
            </a:r>
            <a:r>
              <a:rPr lang="en-US" sz="3600" dirty="0">
                <a:ea typeface="+mj-ea"/>
                <a:cs typeface="+mj-cs"/>
              </a:rPr>
              <a:t>Infrastructure Relocation</a:t>
            </a:r>
          </a:p>
          <a:p>
            <a:pPr algn="ctr" fontAlgn="auto">
              <a:spcAft>
                <a:spcPts val="0"/>
              </a:spcAft>
              <a:defRPr/>
            </a:pPr>
            <a:endParaRPr lang="en-US" sz="3600" dirty="0">
              <a:latin typeface="+mj-lt"/>
              <a:ea typeface="+mj-ea"/>
              <a:cs typeface="+mj-cs"/>
            </a:endParaRPr>
          </a:p>
          <a:p>
            <a:pPr algn="ctr" fontAlgn="auto">
              <a:spcAft>
                <a:spcPts val="0"/>
              </a:spcAft>
              <a:defRPr/>
            </a:pPr>
            <a:endParaRPr lang="en-US" sz="3600" dirty="0">
              <a:latin typeface="+mj-lt"/>
              <a:ea typeface="+mj-ea"/>
              <a:cs typeface="+mj-cs"/>
            </a:endParaRPr>
          </a:p>
        </p:txBody>
      </p:sp>
      <p:pic>
        <p:nvPicPr>
          <p:cNvPr id="6149"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810000"/>
            <a:ext cx="2514600" cy="188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3733800"/>
            <a:ext cx="2628900"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4241538"/>
            <a:ext cx="2743200" cy="2057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4"/>
          <p:cNvSpPr txBox="1">
            <a:spLocks noChangeArrowheads="1"/>
          </p:cNvSpPr>
          <p:nvPr/>
        </p:nvSpPr>
        <p:spPr bwMode="auto">
          <a:xfrm>
            <a:off x="304799" y="1617658"/>
            <a:ext cx="7696200"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smtClean="0">
                <a:latin typeface="Calibri" panose="020F0502020204030204" pitchFamily="34" charset="0"/>
              </a:rPr>
              <a:t>Trinity River Potable Water and Sewage Disposal System Assistance Program</a:t>
            </a:r>
          </a:p>
          <a:p>
            <a:pPr eaLnBrk="1" hangingPunct="1"/>
            <a:endParaRPr lang="en-US" altLang="en-US" b="1" dirty="0" smtClean="0">
              <a:latin typeface="Calibri" panose="020F0502020204030204" pitchFamily="34" charset="0"/>
            </a:endParaRPr>
          </a:p>
          <a:p>
            <a:pPr eaLnBrk="1" hangingPunct="1"/>
            <a:r>
              <a:rPr lang="en-US" altLang="en-US" dirty="0" smtClean="0">
                <a:latin typeface="Calibri" panose="020F0502020204030204" pitchFamily="34" charset="0"/>
              </a:rPr>
              <a:t>Sept. 1, 2006 – Sept. 30, 2009: </a:t>
            </a:r>
            <a:r>
              <a:rPr lang="en-US" altLang="en-US" b="1" dirty="0" smtClean="0">
                <a:latin typeface="Calibri" panose="020F0502020204030204" pitchFamily="34" charset="0"/>
              </a:rPr>
              <a:t>122 </a:t>
            </a:r>
          </a:p>
          <a:p>
            <a:pPr eaLnBrk="1" hangingPunct="1"/>
            <a:r>
              <a:rPr lang="en-US" altLang="en-US" dirty="0" smtClean="0">
                <a:latin typeface="Calibri" panose="020F0502020204030204" pitchFamily="34" charset="0"/>
              </a:rPr>
              <a:t>Oct. 1, 2009 – Sept. 30, 2011:  </a:t>
            </a:r>
            <a:r>
              <a:rPr lang="en-US" altLang="en-US" b="1" dirty="0" smtClean="0">
                <a:latin typeface="Calibri" panose="020F0502020204030204" pitchFamily="34" charset="0"/>
              </a:rPr>
              <a:t>3 </a:t>
            </a:r>
          </a:p>
          <a:p>
            <a:pPr eaLnBrk="1" hangingPunct="1"/>
            <a:r>
              <a:rPr lang="en-US" altLang="en-US" dirty="0" smtClean="0">
                <a:latin typeface="Calibri" panose="020F0502020204030204" pitchFamily="34" charset="0"/>
              </a:rPr>
              <a:t>Oct. 1, 2011 – Sept. 30 2013: </a:t>
            </a:r>
            <a:r>
              <a:rPr lang="en-US" altLang="en-US" b="1" dirty="0" smtClean="0">
                <a:latin typeface="Calibri" panose="020F0502020204030204" pitchFamily="34" charset="0"/>
              </a:rPr>
              <a:t>32</a:t>
            </a:r>
            <a:endParaRPr lang="en-US" altLang="en-US" b="1" dirty="0">
              <a:latin typeface="Calibri" panose="020F0502020204030204" pitchFamily="34" charset="0"/>
            </a:endParaRPr>
          </a:p>
        </p:txBody>
      </p:sp>
      <p:sp>
        <p:nvSpPr>
          <p:cNvPr id="9" name="TextBox 4"/>
          <p:cNvSpPr txBox="1">
            <a:spLocks noChangeArrowheads="1"/>
          </p:cNvSpPr>
          <p:nvPr/>
        </p:nvSpPr>
        <p:spPr bwMode="auto">
          <a:xfrm>
            <a:off x="304799" y="3109789"/>
            <a:ext cx="840285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dirty="0">
                <a:latin typeface="Calibri" panose="020F0502020204030204" pitchFamily="34" charset="0"/>
              </a:rPr>
              <a:t>Total </a:t>
            </a:r>
            <a:r>
              <a:rPr lang="en-US" altLang="en-US" dirty="0" smtClean="0">
                <a:latin typeface="Calibri" panose="020F0502020204030204" pitchFamily="34" charset="0"/>
              </a:rPr>
              <a:t>Grants for Landowner </a:t>
            </a:r>
            <a:r>
              <a:rPr lang="en-US" altLang="en-US" dirty="0">
                <a:latin typeface="Calibri" panose="020F0502020204030204" pitchFamily="34" charset="0"/>
              </a:rPr>
              <a:t>Agreements for Floodplain Infrastructure Relocation  =  </a:t>
            </a:r>
            <a:r>
              <a:rPr lang="en-US" altLang="en-US" sz="2400" b="1" dirty="0" smtClean="0">
                <a:latin typeface="Calibri" panose="020F0502020204030204" pitchFamily="34" charset="0"/>
              </a:rPr>
              <a:t>157</a:t>
            </a:r>
            <a:endParaRPr lang="en-US" altLang="en-US" sz="2400" b="1" dirty="0">
              <a:latin typeface="Calibri" panose="020F0502020204030204" pitchFamily="34" charset="0"/>
            </a:endParaRPr>
          </a:p>
        </p:txBody>
      </p:sp>
    </p:spTree>
    <p:extLst>
      <p:ext uri="{BB962C8B-B14F-4D97-AF65-F5344CB8AC3E}">
        <p14:creationId xmlns:p14="http://schemas.microsoft.com/office/powerpoint/2010/main" val="1769942286"/>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Grayscale">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Reclamation Blue 4x3" id="{B8DC9A36-7222-3445-AC5A-51CF31BD51C8}" vid="{012FD949-2979-C84A-ADFE-DFD529C7394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Reclamation Blue 4x3</Template>
  <TotalTime>3933</TotalTime>
  <Words>930</Words>
  <Application>Microsoft Office PowerPoint</Application>
  <PresentationFormat>On-screen Show (4:3)</PresentationFormat>
  <Paragraphs>146</Paragraphs>
  <Slides>18</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Calibri</vt:lpstr>
      <vt:lpstr>Calibri Light</vt:lpstr>
      <vt:lpstr>Times New Roman</vt:lpstr>
      <vt:lpstr>Wingdings</vt:lpstr>
      <vt:lpstr>1_Office Theme</vt:lpstr>
      <vt:lpstr>Overview of Landowner Interactions in TRRP</vt:lpstr>
      <vt:lpstr>Requirement </vt:lpstr>
      <vt:lpstr>Floodplain Modifications</vt:lpstr>
      <vt:lpstr>Private Bridge Replacement </vt:lpstr>
      <vt:lpstr>Potable Water and Sewage Disposal System (Well Grant) Assistance Program</vt:lpstr>
      <vt:lpstr>Potable Water and Sewage Disposal System (Well Grant) Assistance Program:  2006-2009</vt:lpstr>
      <vt:lpstr>Initial Grant Assistance Program</vt:lpstr>
      <vt:lpstr>Re-initiation of Grant Program: 2012 - 2013</vt:lpstr>
      <vt:lpstr>PowerPoint Presentation</vt:lpstr>
      <vt:lpstr>PowerPoint Presentation</vt:lpstr>
      <vt:lpstr>Bridge Replacement Costs</vt:lpstr>
      <vt:lpstr>General Landowner Concepts from Research of TRRP Files</vt:lpstr>
      <vt:lpstr>Flows </vt:lpstr>
      <vt:lpstr>PowerPoint Presentation</vt:lpstr>
      <vt:lpstr>Benefits of restoration flows</vt:lpstr>
      <vt:lpstr>PowerPoint Presentation</vt:lpstr>
      <vt:lpstr>Tort Claims</vt:lpstr>
      <vt:lpstr>The bottom line</vt:lpstr>
    </vt:vector>
  </TitlesOfParts>
  <Manager/>
  <Company/>
  <LinksUpToDate>false</LinksUpToDate>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Title No more than two lines</dc:title>
  <dc:subject/>
  <dc:creator>Peterson, Eric B</dc:creator>
  <cp:keywords/>
  <dc:description/>
  <cp:lastModifiedBy>Huntt DeCarlo, Caryn</cp:lastModifiedBy>
  <cp:revision>126</cp:revision>
  <dcterms:created xsi:type="dcterms:W3CDTF">2018-04-05T19:04:54Z</dcterms:created>
  <dcterms:modified xsi:type="dcterms:W3CDTF">2018-09-05T04:19:15Z</dcterms:modified>
  <cp:category/>
</cp:coreProperties>
</file>