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BBBD8-DF16-4DE0-94BC-B712419E86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6EBC67A-98A1-4E43-A86D-6F3C352B51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C74D87B-587F-45E7-B264-CDE10088C5CA}"/>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5" name="Footer Placeholder 4">
            <a:extLst>
              <a:ext uri="{FF2B5EF4-FFF2-40B4-BE49-F238E27FC236}">
                <a16:creationId xmlns:a16="http://schemas.microsoft.com/office/drawing/2014/main" id="{4EBBCBCD-9CD0-43D4-A436-397C2CA811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E0F021-639F-4826-A0F8-534205DCDD7E}"/>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4292272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EE7DF-EA4C-4F1F-BD27-4A015118E49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A678BF1-2737-400D-ACB2-B038EFBB14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481317-1A5C-45A6-9FED-6BBE50355E33}"/>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5" name="Footer Placeholder 4">
            <a:extLst>
              <a:ext uri="{FF2B5EF4-FFF2-40B4-BE49-F238E27FC236}">
                <a16:creationId xmlns:a16="http://schemas.microsoft.com/office/drawing/2014/main" id="{BB3D9DA4-2B71-4986-9C3D-4427B3394B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4335D8-65C2-4CDB-B942-BFB7272506AE}"/>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1611498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790C5-6EB3-4E10-8468-D8F8A2EFCA9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7DD5DC2-302A-4018-9098-853F7ACE886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C47FF4-770A-4A6F-826C-863F2010A486}"/>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5" name="Footer Placeholder 4">
            <a:extLst>
              <a:ext uri="{FF2B5EF4-FFF2-40B4-BE49-F238E27FC236}">
                <a16:creationId xmlns:a16="http://schemas.microsoft.com/office/drawing/2014/main" id="{D51291CB-0660-42BE-8EC8-838F2F5C81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9E2A2C-5DE5-4BCF-87EA-72D488EA9C1C}"/>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3059995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4559D-3922-4C00-9CFA-490C6419C2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B3EB08-A9DF-4ED2-BD88-EEAC432D1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A2EA099-361F-479A-8F2C-F846A7E54F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5511436-FE16-427C-BE8C-A20A8DAAA683}"/>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6" name="Footer Placeholder 5">
            <a:extLst>
              <a:ext uri="{FF2B5EF4-FFF2-40B4-BE49-F238E27FC236}">
                <a16:creationId xmlns:a16="http://schemas.microsoft.com/office/drawing/2014/main" id="{CA20D54D-3C35-4855-9403-659ABAC790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99D128-54C0-4B69-B59C-0D1E7C305D90}"/>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439739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6B002-F6B2-4C1E-BE3F-08A1BD0B6B9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ABF1472-A4D4-4C6F-873E-C6D2C1A2DE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87E9A8-7D45-44E5-BB79-5D09B259A7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D811421-323D-434C-870C-B5EFDC756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3C91B7-8248-4903-8A05-6B3149674A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72B326-F882-4412-BC10-6FFD2CB4203F}"/>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8" name="Footer Placeholder 7">
            <a:extLst>
              <a:ext uri="{FF2B5EF4-FFF2-40B4-BE49-F238E27FC236}">
                <a16:creationId xmlns:a16="http://schemas.microsoft.com/office/drawing/2014/main" id="{8E45FC28-984D-4493-9B79-3EA6D03FCBA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8A2628-10B0-4802-8FEE-32354022CB71}"/>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2976872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0A146-8560-4AB7-8990-B77C353270E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E8DB02F-83A2-4699-B61E-E73FD1DE5D94}"/>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4" name="Footer Placeholder 3">
            <a:extLst>
              <a:ext uri="{FF2B5EF4-FFF2-40B4-BE49-F238E27FC236}">
                <a16:creationId xmlns:a16="http://schemas.microsoft.com/office/drawing/2014/main" id="{F44DB9C7-01D8-4A7F-AC5D-4C99EE3B84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64DAAB-A0A6-451A-BE5B-512E088D003D}"/>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1167488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9A6256-1397-410A-8DE0-B7723C4F31CF}"/>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3" name="Footer Placeholder 2">
            <a:extLst>
              <a:ext uri="{FF2B5EF4-FFF2-40B4-BE49-F238E27FC236}">
                <a16:creationId xmlns:a16="http://schemas.microsoft.com/office/drawing/2014/main" id="{026F7CED-EC99-496E-92D0-345299520AD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34A58E2-D333-439A-8A86-BF1CAE76EECA}"/>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2151456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9BD34-3490-41D4-99A6-2EC602D843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29F60FA-4D06-4A60-8722-3F836F528C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167B16D-FB7E-42C5-B916-3A058CA0F3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D5AB84-1041-42D1-B18A-029FF865E868}"/>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6" name="Footer Placeholder 5">
            <a:extLst>
              <a:ext uri="{FF2B5EF4-FFF2-40B4-BE49-F238E27FC236}">
                <a16:creationId xmlns:a16="http://schemas.microsoft.com/office/drawing/2014/main" id="{B41158F0-9C22-493A-ABD8-C50920F8F7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D0E88C-E764-45F7-AD27-14B0982E1A43}"/>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3228609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5AA3B-AC67-4684-BCB0-05A071C93B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19816E1-E8D3-4587-A375-8D7E3FB551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EE40B39-627D-403C-8FA7-3FBE2C35CC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DA8A7E-E8DF-41C3-BE49-236E8118CCEF}"/>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6" name="Footer Placeholder 5">
            <a:extLst>
              <a:ext uri="{FF2B5EF4-FFF2-40B4-BE49-F238E27FC236}">
                <a16:creationId xmlns:a16="http://schemas.microsoft.com/office/drawing/2014/main" id="{02EF5CB2-20A1-4FCB-9A93-7E3D7E4C26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8C40C1-D063-457D-A481-697284AA224A}"/>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26566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3297B-6993-400B-8273-C5891D946D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D0FB0C4-6947-466F-AF75-FC7196F484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BD7D74-CE10-41EF-82BD-616C718D24F9}"/>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5" name="Footer Placeholder 4">
            <a:extLst>
              <a:ext uri="{FF2B5EF4-FFF2-40B4-BE49-F238E27FC236}">
                <a16:creationId xmlns:a16="http://schemas.microsoft.com/office/drawing/2014/main" id="{AFB010BC-E537-4DB7-B12A-14015A7197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CEF4E5-555C-477A-9EAA-05D9436B004D}"/>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3230876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5292E0-7428-4544-B935-305CB148513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F839B54-1DE3-421E-960A-B5A2F8E6932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E03798-82CB-4703-8587-A87021022D0D}"/>
              </a:ext>
            </a:extLst>
          </p:cNvPr>
          <p:cNvSpPr>
            <a:spLocks noGrp="1"/>
          </p:cNvSpPr>
          <p:nvPr>
            <p:ph type="dt" sz="half" idx="10"/>
          </p:nvPr>
        </p:nvSpPr>
        <p:spPr/>
        <p:txBody>
          <a:bodyPr/>
          <a:lstStyle/>
          <a:p>
            <a:fld id="{A3D9D8B9-E330-466A-BFD4-A87F5710C5CE}" type="datetimeFigureOut">
              <a:rPr lang="en-US" smtClean="0"/>
              <a:t>7/17/2020</a:t>
            </a:fld>
            <a:endParaRPr lang="en-US"/>
          </a:p>
        </p:txBody>
      </p:sp>
      <p:sp>
        <p:nvSpPr>
          <p:cNvPr id="5" name="Footer Placeholder 4">
            <a:extLst>
              <a:ext uri="{FF2B5EF4-FFF2-40B4-BE49-F238E27FC236}">
                <a16:creationId xmlns:a16="http://schemas.microsoft.com/office/drawing/2014/main" id="{10CAA670-9CFD-4E1A-9517-AF3CC8DF4E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A0412C-3070-48D0-B5A1-3245C709F00A}"/>
              </a:ext>
            </a:extLst>
          </p:cNvPr>
          <p:cNvSpPr>
            <a:spLocks noGrp="1"/>
          </p:cNvSpPr>
          <p:nvPr>
            <p:ph type="sldNum" sz="quarter" idx="12"/>
          </p:nvPr>
        </p:nvSpPr>
        <p:spPr/>
        <p:txBody>
          <a:bodyPr/>
          <a:lstStyle/>
          <a:p>
            <a:fld id="{53CE97A7-4CE2-45AF-85F6-E788FB43D145}" type="slidenum">
              <a:rPr lang="en-US" smtClean="0"/>
              <a:t>‹#›</a:t>
            </a:fld>
            <a:endParaRPr lang="en-US"/>
          </a:p>
        </p:txBody>
      </p:sp>
    </p:spTree>
    <p:extLst>
      <p:ext uri="{BB962C8B-B14F-4D97-AF65-F5344CB8AC3E}">
        <p14:creationId xmlns:p14="http://schemas.microsoft.com/office/powerpoint/2010/main" val="3604440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5C70938-D8B7-4497-B653-D05C79D2E1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7606E1D-CACA-4583-BC08-8D75A44D02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2E32D-6D4C-43E4-9923-6C277B5F3D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D9D8B9-E330-466A-BFD4-A87F5710C5CE}" type="datetimeFigureOut">
              <a:rPr lang="en-US" smtClean="0"/>
              <a:t>7/17/2020</a:t>
            </a:fld>
            <a:endParaRPr lang="en-US"/>
          </a:p>
        </p:txBody>
      </p:sp>
      <p:sp>
        <p:nvSpPr>
          <p:cNvPr id="5" name="Footer Placeholder 4">
            <a:extLst>
              <a:ext uri="{FF2B5EF4-FFF2-40B4-BE49-F238E27FC236}">
                <a16:creationId xmlns:a16="http://schemas.microsoft.com/office/drawing/2014/main" id="{7F3E3CB3-7914-4294-8DDF-2E75466B2C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11A4DFD-268C-42CB-9977-0061824632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CE97A7-4CE2-45AF-85F6-E788FB43D145}" type="slidenum">
              <a:rPr lang="en-US" smtClean="0"/>
              <a:t>‹#›</a:t>
            </a:fld>
            <a:endParaRPr lang="en-US"/>
          </a:p>
        </p:txBody>
      </p:sp>
    </p:spTree>
    <p:extLst>
      <p:ext uri="{BB962C8B-B14F-4D97-AF65-F5344CB8AC3E}">
        <p14:creationId xmlns:p14="http://schemas.microsoft.com/office/powerpoint/2010/main" val="15008642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AB951E8-B228-4A3B-983D-85B43921BA9C}"/>
              </a:ext>
            </a:extLst>
          </p:cNvPr>
          <p:cNvSpPr>
            <a:spLocks noGrp="1"/>
          </p:cNvSpPr>
          <p:nvPr>
            <p:ph type="title"/>
          </p:nvPr>
        </p:nvSpPr>
        <p:spPr>
          <a:xfrm>
            <a:off x="838200" y="365125"/>
            <a:ext cx="10515600" cy="756309"/>
          </a:xfrm>
        </p:spPr>
        <p:txBody>
          <a:bodyPr/>
          <a:lstStyle/>
          <a:p>
            <a:r>
              <a:rPr lang="en-US" dirty="0"/>
              <a:t>Physical Metrics: Active Bar Area</a:t>
            </a:r>
          </a:p>
        </p:txBody>
      </p:sp>
      <p:sp>
        <p:nvSpPr>
          <p:cNvPr id="5" name="Content Placeholder 4">
            <a:extLst>
              <a:ext uri="{FF2B5EF4-FFF2-40B4-BE49-F238E27FC236}">
                <a16:creationId xmlns:a16="http://schemas.microsoft.com/office/drawing/2014/main" id="{568C87F6-7B2A-4F7F-9BFF-C5890C4CE3FC}"/>
              </a:ext>
            </a:extLst>
          </p:cNvPr>
          <p:cNvSpPr>
            <a:spLocks noGrp="1"/>
          </p:cNvSpPr>
          <p:nvPr>
            <p:ph idx="1"/>
          </p:nvPr>
        </p:nvSpPr>
        <p:spPr>
          <a:xfrm>
            <a:off x="355124" y="957527"/>
            <a:ext cx="10515600" cy="4874374"/>
          </a:xfrm>
        </p:spPr>
        <p:txBody>
          <a:bodyPr>
            <a:normAutofit/>
          </a:bodyPr>
          <a:lstStyle/>
          <a:p>
            <a:r>
              <a:rPr lang="en-US" sz="2400" dirty="0"/>
              <a:t>Need: coarse sediment </a:t>
            </a:r>
            <a:r>
              <a:rPr lang="en-US" sz="2400" u="sng" dirty="0"/>
              <a:t>storage</a:t>
            </a:r>
            <a:r>
              <a:rPr lang="en-US" sz="2400" dirty="0"/>
              <a:t> (should a better relationship between physical process and geomorphic/fish habitat objectives)</a:t>
            </a:r>
          </a:p>
          <a:p>
            <a:r>
              <a:rPr lang="en-US" sz="2400" dirty="0"/>
              <a:t>Underlying assumption: more active bar area (per length of Trinity River) indicates more gravel storage</a:t>
            </a:r>
          </a:p>
          <a:p>
            <a:r>
              <a:rPr lang="en-US" sz="2400" dirty="0"/>
              <a:t>Why Active Bar Area? </a:t>
            </a:r>
            <a:r>
              <a:rPr lang="en-US" sz="2400" dirty="0">
                <a:sym typeface="Wingdings" panose="05000000000000000000" pitchFamily="2" charset="2"/>
              </a:rPr>
              <a:t> We can consistently measure it in the field</a:t>
            </a:r>
          </a:p>
          <a:p>
            <a:r>
              <a:rPr lang="en-US" sz="2400" dirty="0">
                <a:sym typeface="Wingdings" panose="05000000000000000000" pitchFamily="2" charset="2"/>
              </a:rPr>
              <a:t>How is it measured?  lower boundary is defined by 450 </a:t>
            </a:r>
            <a:r>
              <a:rPr lang="en-US" sz="2400" dirty="0" err="1">
                <a:sym typeface="Wingdings" panose="05000000000000000000" pitchFamily="2" charset="2"/>
              </a:rPr>
              <a:t>cfs</a:t>
            </a:r>
            <a:r>
              <a:rPr lang="en-US" sz="2400" dirty="0">
                <a:sym typeface="Wingdings" panose="05000000000000000000" pitchFamily="2" charset="2"/>
              </a:rPr>
              <a:t> summer water surface elevation, upper boundary is defined by 1) edge of vegetation, 2) imbrication of gravels (recent movement), 3) transition of gravel to sands, and/or 4) edge of post-ROD deposition </a:t>
            </a:r>
            <a:endParaRPr lang="en-US" sz="2400" dirty="0"/>
          </a:p>
        </p:txBody>
      </p:sp>
      <p:pic>
        <p:nvPicPr>
          <p:cNvPr id="6" name="Picture 5">
            <a:extLst>
              <a:ext uri="{FF2B5EF4-FFF2-40B4-BE49-F238E27FC236}">
                <a16:creationId xmlns:a16="http://schemas.microsoft.com/office/drawing/2014/main" id="{3100728D-D7C7-4186-87FF-F7E89E6E87E7}"/>
              </a:ext>
            </a:extLst>
          </p:cNvPr>
          <p:cNvPicPr/>
          <p:nvPr/>
        </p:nvPicPr>
        <p:blipFill>
          <a:blip r:embed="rId2" cstate="screen">
            <a:extLst>
              <a:ext uri="{28A0092B-C50C-407E-A947-70E740481C1C}">
                <a14:useLocalDpi xmlns:a14="http://schemas.microsoft.com/office/drawing/2010/main"/>
              </a:ext>
            </a:extLst>
          </a:blip>
          <a:stretch>
            <a:fillRect/>
          </a:stretch>
        </p:blipFill>
        <p:spPr>
          <a:xfrm>
            <a:off x="4765964" y="4215089"/>
            <a:ext cx="3830884" cy="2642911"/>
          </a:xfrm>
          <a:prstGeom prst="rect">
            <a:avLst/>
          </a:prstGeom>
        </p:spPr>
      </p:pic>
      <p:grpSp>
        <p:nvGrpSpPr>
          <p:cNvPr id="7" name="Group 6">
            <a:extLst>
              <a:ext uri="{FF2B5EF4-FFF2-40B4-BE49-F238E27FC236}">
                <a16:creationId xmlns:a16="http://schemas.microsoft.com/office/drawing/2014/main" id="{EF230A68-771C-4407-9016-DADE6163814E}"/>
              </a:ext>
            </a:extLst>
          </p:cNvPr>
          <p:cNvGrpSpPr/>
          <p:nvPr/>
        </p:nvGrpSpPr>
        <p:grpSpPr>
          <a:xfrm>
            <a:off x="8688164" y="4216679"/>
            <a:ext cx="3503836" cy="2627745"/>
            <a:chOff x="3922200" y="4505804"/>
            <a:chExt cx="3136261" cy="2352196"/>
          </a:xfrm>
        </p:grpSpPr>
        <p:pic>
          <p:nvPicPr>
            <p:cNvPr id="8" name="Picture 7">
              <a:extLst>
                <a:ext uri="{FF2B5EF4-FFF2-40B4-BE49-F238E27FC236}">
                  <a16:creationId xmlns:a16="http://schemas.microsoft.com/office/drawing/2014/main" id="{9C7EC297-5312-49D7-A8D8-F966BB09B718}"/>
                </a:ext>
              </a:extLst>
            </p:cNvPr>
            <p:cNvPicPr/>
            <p:nvPr/>
          </p:nvPicPr>
          <p:blipFill>
            <a:blip r:embed="rId3" cstate="screen">
              <a:extLst>
                <a:ext uri="{28A0092B-C50C-407E-A947-70E740481C1C}">
                  <a14:useLocalDpi xmlns:a14="http://schemas.microsoft.com/office/drawing/2010/main"/>
                </a:ext>
              </a:extLst>
            </a:blip>
            <a:stretch>
              <a:fillRect/>
            </a:stretch>
          </p:blipFill>
          <p:spPr>
            <a:xfrm>
              <a:off x="3922200" y="4505804"/>
              <a:ext cx="3136261" cy="2352196"/>
            </a:xfrm>
            <a:prstGeom prst="rect">
              <a:avLst/>
            </a:prstGeom>
          </p:spPr>
        </p:pic>
        <p:sp>
          <p:nvSpPr>
            <p:cNvPr id="9" name="Freeform 5">
              <a:extLst>
                <a:ext uri="{FF2B5EF4-FFF2-40B4-BE49-F238E27FC236}">
                  <a16:creationId xmlns:a16="http://schemas.microsoft.com/office/drawing/2014/main" id="{E8EF6617-EC69-465C-9C1A-BBA8FD89F16C}"/>
                </a:ext>
              </a:extLst>
            </p:cNvPr>
            <p:cNvSpPr/>
            <p:nvPr/>
          </p:nvSpPr>
          <p:spPr>
            <a:xfrm>
              <a:off x="4378569" y="5143500"/>
              <a:ext cx="1274885" cy="1696915"/>
            </a:xfrm>
            <a:custGeom>
              <a:avLst/>
              <a:gdLst>
                <a:gd name="connsiteX0" fmla="*/ 1107831 w 1274885"/>
                <a:gd name="connsiteY0" fmla="*/ 0 h 1688123"/>
                <a:gd name="connsiteX1" fmla="*/ 1222131 w 1274885"/>
                <a:gd name="connsiteY1" fmla="*/ 96716 h 1688123"/>
                <a:gd name="connsiteX2" fmla="*/ 1274885 w 1274885"/>
                <a:gd name="connsiteY2" fmla="*/ 211016 h 1688123"/>
                <a:gd name="connsiteX3" fmla="*/ 1266093 w 1274885"/>
                <a:gd name="connsiteY3" fmla="*/ 439616 h 1688123"/>
                <a:gd name="connsiteX4" fmla="*/ 1204546 w 1274885"/>
                <a:gd name="connsiteY4" fmla="*/ 729762 h 1688123"/>
                <a:gd name="connsiteX5" fmla="*/ 1028700 w 1274885"/>
                <a:gd name="connsiteY5" fmla="*/ 975946 h 1688123"/>
                <a:gd name="connsiteX6" fmla="*/ 703385 w 1274885"/>
                <a:gd name="connsiteY6" fmla="*/ 1195754 h 1688123"/>
                <a:gd name="connsiteX7" fmla="*/ 290146 w 1274885"/>
                <a:gd name="connsiteY7" fmla="*/ 1529862 h 1688123"/>
                <a:gd name="connsiteX8" fmla="*/ 0 w 1274885"/>
                <a:gd name="connsiteY8" fmla="*/ 1679331 h 1688123"/>
                <a:gd name="connsiteX9" fmla="*/ 8793 w 1274885"/>
                <a:gd name="connsiteY9" fmla="*/ 1688123 h 1688123"/>
                <a:gd name="connsiteX0" fmla="*/ 1107831 w 1274885"/>
                <a:gd name="connsiteY0" fmla="*/ 0 h 1688123"/>
                <a:gd name="connsiteX1" fmla="*/ 1222131 w 1274885"/>
                <a:gd name="connsiteY1" fmla="*/ 96716 h 1688123"/>
                <a:gd name="connsiteX2" fmla="*/ 1274885 w 1274885"/>
                <a:gd name="connsiteY2" fmla="*/ 211016 h 1688123"/>
                <a:gd name="connsiteX3" fmla="*/ 1266093 w 1274885"/>
                <a:gd name="connsiteY3" fmla="*/ 439616 h 1688123"/>
                <a:gd name="connsiteX4" fmla="*/ 1204546 w 1274885"/>
                <a:gd name="connsiteY4" fmla="*/ 729762 h 1688123"/>
                <a:gd name="connsiteX5" fmla="*/ 1028700 w 1274885"/>
                <a:gd name="connsiteY5" fmla="*/ 975946 h 1688123"/>
                <a:gd name="connsiteX6" fmla="*/ 712178 w 1274885"/>
                <a:gd name="connsiteY6" fmla="*/ 1239715 h 1688123"/>
                <a:gd name="connsiteX7" fmla="*/ 290146 w 1274885"/>
                <a:gd name="connsiteY7" fmla="*/ 1529862 h 1688123"/>
                <a:gd name="connsiteX8" fmla="*/ 0 w 1274885"/>
                <a:gd name="connsiteY8" fmla="*/ 1679331 h 1688123"/>
                <a:gd name="connsiteX9" fmla="*/ 8793 w 1274885"/>
                <a:gd name="connsiteY9" fmla="*/ 1688123 h 1688123"/>
                <a:gd name="connsiteX0" fmla="*/ 1055078 w 1274885"/>
                <a:gd name="connsiteY0" fmla="*/ 0 h 1696915"/>
                <a:gd name="connsiteX1" fmla="*/ 1222131 w 1274885"/>
                <a:gd name="connsiteY1" fmla="*/ 105508 h 1696915"/>
                <a:gd name="connsiteX2" fmla="*/ 1274885 w 1274885"/>
                <a:gd name="connsiteY2" fmla="*/ 219808 h 1696915"/>
                <a:gd name="connsiteX3" fmla="*/ 1266093 w 1274885"/>
                <a:gd name="connsiteY3" fmla="*/ 448408 h 1696915"/>
                <a:gd name="connsiteX4" fmla="*/ 1204546 w 1274885"/>
                <a:gd name="connsiteY4" fmla="*/ 738554 h 1696915"/>
                <a:gd name="connsiteX5" fmla="*/ 1028700 w 1274885"/>
                <a:gd name="connsiteY5" fmla="*/ 984738 h 1696915"/>
                <a:gd name="connsiteX6" fmla="*/ 712178 w 1274885"/>
                <a:gd name="connsiteY6" fmla="*/ 1248507 h 1696915"/>
                <a:gd name="connsiteX7" fmla="*/ 290146 w 1274885"/>
                <a:gd name="connsiteY7" fmla="*/ 1538654 h 1696915"/>
                <a:gd name="connsiteX8" fmla="*/ 0 w 1274885"/>
                <a:gd name="connsiteY8" fmla="*/ 1688123 h 1696915"/>
                <a:gd name="connsiteX9" fmla="*/ 8793 w 1274885"/>
                <a:gd name="connsiteY9" fmla="*/ 1696915 h 1696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4885" h="1696915">
                  <a:moveTo>
                    <a:pt x="1055078" y="0"/>
                  </a:moveTo>
                  <a:lnTo>
                    <a:pt x="1222131" y="105508"/>
                  </a:lnTo>
                  <a:lnTo>
                    <a:pt x="1274885" y="219808"/>
                  </a:lnTo>
                  <a:lnTo>
                    <a:pt x="1266093" y="448408"/>
                  </a:lnTo>
                  <a:lnTo>
                    <a:pt x="1204546" y="738554"/>
                  </a:lnTo>
                  <a:lnTo>
                    <a:pt x="1028700" y="984738"/>
                  </a:lnTo>
                  <a:lnTo>
                    <a:pt x="712178" y="1248507"/>
                  </a:lnTo>
                  <a:lnTo>
                    <a:pt x="290146" y="1538654"/>
                  </a:lnTo>
                  <a:lnTo>
                    <a:pt x="0" y="1688123"/>
                  </a:lnTo>
                  <a:lnTo>
                    <a:pt x="8793" y="1696915"/>
                  </a:lnTo>
                </a:path>
              </a:pathLst>
            </a:cu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112476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5417E-807D-4FB0-8425-B7A981B52D0C}"/>
              </a:ext>
            </a:extLst>
          </p:cNvPr>
          <p:cNvSpPr>
            <a:spLocks noGrp="1"/>
          </p:cNvSpPr>
          <p:nvPr>
            <p:ph type="title"/>
          </p:nvPr>
        </p:nvSpPr>
        <p:spPr>
          <a:xfrm>
            <a:off x="838200" y="365126"/>
            <a:ext cx="10515600" cy="842574"/>
          </a:xfrm>
        </p:spPr>
        <p:txBody>
          <a:bodyPr/>
          <a:lstStyle/>
          <a:p>
            <a:r>
              <a:rPr lang="en-US" dirty="0"/>
              <a:t>What does it mean?</a:t>
            </a:r>
          </a:p>
        </p:txBody>
      </p:sp>
      <p:sp>
        <p:nvSpPr>
          <p:cNvPr id="3" name="Content Placeholder 2">
            <a:extLst>
              <a:ext uri="{FF2B5EF4-FFF2-40B4-BE49-F238E27FC236}">
                <a16:creationId xmlns:a16="http://schemas.microsoft.com/office/drawing/2014/main" id="{2C0E9F2A-A875-42CF-86C8-83EE9E04BE3A}"/>
              </a:ext>
            </a:extLst>
          </p:cNvPr>
          <p:cNvSpPr>
            <a:spLocks noGrp="1"/>
          </p:cNvSpPr>
          <p:nvPr>
            <p:ph idx="1"/>
          </p:nvPr>
        </p:nvSpPr>
        <p:spPr>
          <a:xfrm>
            <a:off x="484517" y="1052423"/>
            <a:ext cx="10515600" cy="5546785"/>
          </a:xfrm>
        </p:spPr>
        <p:txBody>
          <a:bodyPr>
            <a:normAutofit fontScale="92500" lnSpcReduction="10000"/>
          </a:bodyPr>
          <a:lstStyle/>
          <a:p>
            <a:r>
              <a:rPr lang="en-US" dirty="0"/>
              <a:t>In 1989 when we were looking for post-dam active/exposed gravel bars for geomorphic study sites, there were virtually none.</a:t>
            </a:r>
          </a:p>
          <a:p>
            <a:r>
              <a:rPr lang="en-US" dirty="0"/>
              <a:t>Flow Study, ROD, and 2007 Coarse Sediment Management Plan objective was to increase coarse sediment storage (short-term transfusion), then maintain that increased storage with long-term coarse sediment augmentation.</a:t>
            </a:r>
          </a:p>
          <a:p>
            <a:r>
              <a:rPr lang="en-US" dirty="0"/>
              <a:t>Unfortunately, none of those documents provided a coarse sediment storage target (how much coarse sediment storage do we need?)</a:t>
            </a:r>
          </a:p>
          <a:p>
            <a:r>
              <a:rPr lang="en-US" dirty="0"/>
              <a:t>Potential considerations for a storage target: </a:t>
            </a:r>
          </a:p>
          <a:p>
            <a:pPr lvl="1"/>
            <a:r>
              <a:rPr lang="en-US" dirty="0"/>
              <a:t>More gravel bars</a:t>
            </a:r>
            <a:r>
              <a:rPr lang="en-US" dirty="0">
                <a:sym typeface="Wingdings" panose="05000000000000000000" pitchFamily="2" charset="2"/>
              </a:rPr>
              <a:t> more fry rearing habitat and spawning habitat (eliminate dip in flow-habitat curve)</a:t>
            </a:r>
          </a:p>
          <a:p>
            <a:pPr lvl="1"/>
            <a:r>
              <a:rPr lang="en-US" dirty="0">
                <a:sym typeface="Wingdings" panose="05000000000000000000" pitchFamily="2" charset="2"/>
              </a:rPr>
              <a:t>More gravel bars achieving a scaled-down, dynamic alluvial river</a:t>
            </a:r>
          </a:p>
          <a:p>
            <a:pPr lvl="1"/>
            <a:r>
              <a:rPr lang="en-US" dirty="0">
                <a:sym typeface="Wingdings" panose="05000000000000000000" pitchFamily="2" charset="2"/>
              </a:rPr>
              <a:t>More gravel bars more channel complexity, and more hydraulic complexity over a range of flows</a:t>
            </a:r>
          </a:p>
          <a:p>
            <a:pPr lvl="1"/>
            <a:r>
              <a:rPr lang="en-US" dirty="0">
                <a:sym typeface="Wingdings" panose="05000000000000000000" pitchFamily="2" charset="2"/>
              </a:rPr>
              <a:t>More gravel bars more lateral channel dynamics (expansion, migration, complexity)</a:t>
            </a:r>
            <a:endParaRPr lang="en-US" dirty="0"/>
          </a:p>
        </p:txBody>
      </p:sp>
    </p:spTree>
    <p:extLst>
      <p:ext uri="{BB962C8B-B14F-4D97-AF65-F5344CB8AC3E}">
        <p14:creationId xmlns:p14="http://schemas.microsoft.com/office/powerpoint/2010/main" val="144694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2EF53-AF6F-4286-A203-CE4497ACCB72}"/>
              </a:ext>
            </a:extLst>
          </p:cNvPr>
          <p:cNvSpPr>
            <a:spLocks noGrp="1"/>
          </p:cNvSpPr>
          <p:nvPr>
            <p:ph type="title"/>
          </p:nvPr>
        </p:nvSpPr>
        <p:spPr/>
        <p:txBody>
          <a:bodyPr/>
          <a:lstStyle/>
          <a:p>
            <a:r>
              <a:rPr lang="en-US" dirty="0"/>
              <a:t>Trends</a:t>
            </a:r>
          </a:p>
        </p:txBody>
      </p:sp>
      <p:sp>
        <p:nvSpPr>
          <p:cNvPr id="3" name="Content Placeholder 2">
            <a:extLst>
              <a:ext uri="{FF2B5EF4-FFF2-40B4-BE49-F238E27FC236}">
                <a16:creationId xmlns:a16="http://schemas.microsoft.com/office/drawing/2014/main" id="{A8FA6C11-7A48-4AC2-9E7E-02574231C929}"/>
              </a:ext>
            </a:extLst>
          </p:cNvPr>
          <p:cNvSpPr>
            <a:spLocks noGrp="1"/>
          </p:cNvSpPr>
          <p:nvPr>
            <p:ph idx="1"/>
          </p:nvPr>
        </p:nvSpPr>
        <p:spPr>
          <a:xfrm>
            <a:off x="838200" y="1337094"/>
            <a:ext cx="10515600" cy="4839869"/>
          </a:xfrm>
        </p:spPr>
        <p:txBody>
          <a:bodyPr/>
          <a:lstStyle/>
          <a:p>
            <a:r>
              <a:rPr lang="en-US" dirty="0"/>
              <a:t>No field mapping performed in 1989, but very few active gravel bars</a:t>
            </a:r>
          </a:p>
          <a:p>
            <a:r>
              <a:rPr lang="en-US" dirty="0"/>
              <a:t>Field mapping performed in summer 2014, none since, so no trends</a:t>
            </a:r>
          </a:p>
          <a:p>
            <a:r>
              <a:rPr lang="en-US" dirty="0"/>
              <a:t>1989-2014 qualitative trend is that there are many more active gravel bars on the Trinity River now than 1989</a:t>
            </a:r>
          </a:p>
          <a:p>
            <a:r>
              <a:rPr lang="en-US" dirty="0"/>
              <a:t>Would be a relatively easy metric to monitor (every 5 years).</a:t>
            </a:r>
          </a:p>
          <a:p>
            <a:r>
              <a:rPr lang="en-US" dirty="0"/>
              <a:t>Would take a trained 2-person field crew approximately 2-3 weeks to complete mapping over upper 40 miles using RTK GPS</a:t>
            </a:r>
          </a:p>
        </p:txBody>
      </p:sp>
    </p:spTree>
    <p:extLst>
      <p:ext uri="{BB962C8B-B14F-4D97-AF65-F5344CB8AC3E}">
        <p14:creationId xmlns:p14="http://schemas.microsoft.com/office/powerpoint/2010/main" val="4206633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19D9E-BAC5-496F-BAC5-0F76C3B6415C}"/>
              </a:ext>
            </a:extLst>
          </p:cNvPr>
          <p:cNvSpPr>
            <a:spLocks noGrp="1"/>
          </p:cNvSpPr>
          <p:nvPr>
            <p:ph type="title"/>
          </p:nvPr>
        </p:nvSpPr>
        <p:spPr>
          <a:xfrm>
            <a:off x="838200" y="365125"/>
            <a:ext cx="10885098" cy="1325563"/>
          </a:xfrm>
        </p:spPr>
        <p:txBody>
          <a:bodyPr/>
          <a:lstStyle/>
          <a:p>
            <a:r>
              <a:rPr lang="en-US" dirty="0"/>
              <a:t>How would we use the metric in management?</a:t>
            </a:r>
          </a:p>
        </p:txBody>
      </p:sp>
      <p:sp>
        <p:nvSpPr>
          <p:cNvPr id="3" name="Content Placeholder 2">
            <a:extLst>
              <a:ext uri="{FF2B5EF4-FFF2-40B4-BE49-F238E27FC236}">
                <a16:creationId xmlns:a16="http://schemas.microsoft.com/office/drawing/2014/main" id="{4BE9423D-8C2E-478D-8090-A83F921FA7EF}"/>
              </a:ext>
            </a:extLst>
          </p:cNvPr>
          <p:cNvSpPr>
            <a:spLocks noGrp="1"/>
          </p:cNvSpPr>
          <p:nvPr>
            <p:ph idx="1"/>
          </p:nvPr>
        </p:nvSpPr>
        <p:spPr>
          <a:xfrm>
            <a:off x="838200" y="1276709"/>
            <a:ext cx="10515600" cy="4900254"/>
          </a:xfrm>
        </p:spPr>
        <p:txBody>
          <a:bodyPr/>
          <a:lstStyle/>
          <a:p>
            <a:r>
              <a:rPr lang="en-US" dirty="0"/>
              <a:t>If we are able to develop Active Bar Area targets (e.g., 360 m</a:t>
            </a:r>
            <a:r>
              <a:rPr lang="en-US" baseline="30000" dirty="0"/>
              <a:t>2</a:t>
            </a:r>
            <a:r>
              <a:rPr lang="en-US" dirty="0"/>
              <a:t>/m) for key geomorphic reaches, we can use that metric to inform annual coarse sediment augmentation: which sites, where to place at sites, how much in each reach, how much at each site. </a:t>
            </a:r>
          </a:p>
          <a:p>
            <a:r>
              <a:rPr lang="en-US" dirty="0"/>
              <a:t>We can also look at other restoration mechanisms to create Active Bar Area that may not require coarse sediment augmentation, such as large wood placement, large boulder placement, and other forms of obstructions that induce coarse sediment deposition and higher residency time</a:t>
            </a:r>
          </a:p>
        </p:txBody>
      </p:sp>
      <p:pic>
        <p:nvPicPr>
          <p:cNvPr id="4" name="Picture 3">
            <a:extLst>
              <a:ext uri="{FF2B5EF4-FFF2-40B4-BE49-F238E27FC236}">
                <a16:creationId xmlns:a16="http://schemas.microsoft.com/office/drawing/2014/main" id="{7F5FFAF7-3D3E-4CA0-B056-769A23A2B86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1807"/>
          <a:stretch/>
        </p:blipFill>
        <p:spPr>
          <a:xfrm>
            <a:off x="8013940" y="4463341"/>
            <a:ext cx="4083307" cy="2394659"/>
          </a:xfrm>
          <a:prstGeom prst="rect">
            <a:avLst/>
          </a:prstGeom>
        </p:spPr>
      </p:pic>
    </p:spTree>
    <p:extLst>
      <p:ext uri="{BB962C8B-B14F-4D97-AF65-F5344CB8AC3E}">
        <p14:creationId xmlns:p14="http://schemas.microsoft.com/office/powerpoint/2010/main" val="1966710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7D32C-BB67-4D56-B972-A94905DC5ADE}"/>
              </a:ext>
            </a:extLst>
          </p:cNvPr>
          <p:cNvSpPr>
            <a:spLocks noGrp="1"/>
          </p:cNvSpPr>
          <p:nvPr>
            <p:ph type="title"/>
          </p:nvPr>
        </p:nvSpPr>
        <p:spPr/>
        <p:txBody>
          <a:bodyPr/>
          <a:lstStyle/>
          <a:p>
            <a:r>
              <a:rPr lang="en-US" dirty="0"/>
              <a:t>Potential Metric</a:t>
            </a:r>
          </a:p>
        </p:txBody>
      </p:sp>
      <p:sp>
        <p:nvSpPr>
          <p:cNvPr id="3" name="Content Placeholder 2">
            <a:extLst>
              <a:ext uri="{FF2B5EF4-FFF2-40B4-BE49-F238E27FC236}">
                <a16:creationId xmlns:a16="http://schemas.microsoft.com/office/drawing/2014/main" id="{4FA2B571-2BF2-45FF-8803-54CAF31F29E6}"/>
              </a:ext>
            </a:extLst>
          </p:cNvPr>
          <p:cNvSpPr>
            <a:spLocks noGrp="1"/>
          </p:cNvSpPr>
          <p:nvPr>
            <p:ph idx="1"/>
          </p:nvPr>
        </p:nvSpPr>
        <p:spPr/>
        <p:txBody>
          <a:bodyPr/>
          <a:lstStyle/>
          <a:p>
            <a:r>
              <a:rPr lang="en-US" dirty="0"/>
              <a:t>Active Bar Area density in Reach 5 exceeds 6.5 ft</a:t>
            </a:r>
            <a:r>
              <a:rPr lang="en-US" baseline="30000" dirty="0"/>
              <a:t>2</a:t>
            </a:r>
            <a:r>
              <a:rPr lang="en-US" dirty="0"/>
              <a:t>/linear ft of channel</a:t>
            </a:r>
          </a:p>
          <a:p>
            <a:r>
              <a:rPr lang="en-US"/>
              <a:t>Assess using targets </a:t>
            </a:r>
            <a:r>
              <a:rPr lang="en-US" dirty="0"/>
              <a:t>based on Active Bar Area density recommendations in soon-to-be released draft report.</a:t>
            </a:r>
          </a:p>
          <a:p>
            <a:r>
              <a:rPr lang="en-US" dirty="0"/>
              <a:t>Monitoring - Conduct Active Bar Area mapping every 5 years (approximately 2-3 weeks of field work by a 2-person crew) </a:t>
            </a:r>
          </a:p>
        </p:txBody>
      </p:sp>
    </p:spTree>
    <p:extLst>
      <p:ext uri="{BB962C8B-B14F-4D97-AF65-F5344CB8AC3E}">
        <p14:creationId xmlns:p14="http://schemas.microsoft.com/office/powerpoint/2010/main" val="226860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BC40F-A2EA-424C-BC04-173379B42BD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76F0F91-3985-4D7F-8098-5DF124076C64}"/>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9752596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510</Words>
  <Application>Microsoft Office PowerPoint</Application>
  <PresentationFormat>Widescreen</PresentationFormat>
  <Paragraphs>27</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Physical Metrics: Active Bar Area</vt:lpstr>
      <vt:lpstr>What does it mean?</vt:lpstr>
      <vt:lpstr>Trends</vt:lpstr>
      <vt:lpstr>How would we use the metric in management?</vt:lpstr>
      <vt:lpstr>Potential Metric</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Physical Metrics: Active Bar Area</dc:title>
  <dc:creator>Scott McBain</dc:creator>
  <cp:lastModifiedBy>Smokey Pittman</cp:lastModifiedBy>
  <cp:revision>13</cp:revision>
  <dcterms:created xsi:type="dcterms:W3CDTF">2019-09-09T15:41:14Z</dcterms:created>
  <dcterms:modified xsi:type="dcterms:W3CDTF">2020-07-17T15:24:05Z</dcterms:modified>
</cp:coreProperties>
</file>