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8"/>
  </p:notesMasterIdLst>
  <p:sldIdLst>
    <p:sldId id="603" r:id="rId3"/>
    <p:sldId id="581" r:id="rId4"/>
    <p:sldId id="580" r:id="rId5"/>
    <p:sldId id="583" r:id="rId6"/>
    <p:sldId id="585" r:id="rId7"/>
    <p:sldId id="588" r:id="rId8"/>
    <p:sldId id="605" r:id="rId9"/>
    <p:sldId id="606" r:id="rId10"/>
    <p:sldId id="607" r:id="rId11"/>
    <p:sldId id="608" r:id="rId12"/>
    <p:sldId id="609" r:id="rId13"/>
    <p:sldId id="604" r:id="rId14"/>
    <p:sldId id="597" r:id="rId15"/>
    <p:sldId id="599" r:id="rId16"/>
    <p:sldId id="600" r:id="rId17"/>
  </p:sldIdLst>
  <p:sldSz cx="12192000" cy="6858000"/>
  <p:notesSz cx="6950075"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BC32DF-82D7-4B74-A30F-EF0DCC78A70A}" v="83" dt="2023-03-27T12:11:46.0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5297" autoAdjust="0"/>
  </p:normalViewPr>
  <p:slideViewPr>
    <p:cSldViewPr snapToGrid="0">
      <p:cViewPr varScale="1">
        <p:scale>
          <a:sx n="102" d="100"/>
          <a:sy n="102" d="100"/>
        </p:scale>
        <p:origin x="88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dirty="0"/>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64B89935-6693-4B77-BBD0-31B135F476BA}" type="datetimeFigureOut">
              <a:rPr lang="en-US" smtClean="0"/>
              <a:t>3/27/2023</a:t>
            </a:fld>
            <a:endParaRPr lang="en-US" dirty="0"/>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dirty="0"/>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95DC0C63-99DB-411D-BC8E-3F33CB21EADD}" type="slidenum">
              <a:rPr lang="en-US" smtClean="0"/>
              <a:t>‹#›</a:t>
            </a:fld>
            <a:endParaRPr lang="en-US" dirty="0"/>
          </a:p>
        </p:txBody>
      </p:sp>
    </p:spTree>
    <p:extLst>
      <p:ext uri="{BB962C8B-B14F-4D97-AF65-F5344CB8AC3E}">
        <p14:creationId xmlns:p14="http://schemas.microsoft.com/office/powerpoint/2010/main" val="358649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061FC5-45F0-4A39-944F-802E87CF476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5492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061FC5-45F0-4A39-944F-802E87CF476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8441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061FC5-45F0-4A39-944F-802E87CF476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890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BE3937-3095-418E-AD6F-C29DF028FB1B}" type="datetime1">
              <a:rPr lang="en-US" smtClean="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022763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5DB0A5-F1D7-4278-AA8F-17282A0DF4AC}" type="datetime1">
              <a:rPr lang="en-US" smtClean="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3938429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A6D74C-97B2-4048-8105-CBFDC4874D33}" type="datetime1">
              <a:rPr lang="en-US" smtClean="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088856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41126D-FF8D-4EA8-8AC9-CE23CDDC23FC}" type="datetime1">
              <a:rPr lang="en-US" smtClean="0"/>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893438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11CE08-CB61-43B5-B1DE-A96A689BD37E}" type="datetime1">
              <a:rPr lang="en-US" smtClean="0"/>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76629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4419F6-EE89-4334-940E-E6588AEC6848}" type="datetime1">
              <a:rPr lang="en-US" smtClean="0"/>
              <a:t>3/27/2023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087536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F42116-BC8F-4B64-8BEC-62C2B768F964}" type="datetime1">
              <a:rPr lang="en-US" smtClean="0"/>
              <a:t>3/27/2023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008940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EC0AB2-62E3-4044-A13F-3F04D961675D}" type="datetime1">
              <a:rPr lang="en-US" smtClean="0"/>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163458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89384B-6CF0-4C71-861A-5346B3D3CEAA}" type="datetime1">
              <a:rPr lang="en-US" smtClean="0"/>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563708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6C8CDF-1F43-4638-885B-F0EA9EE47C66}" type="datetime1">
              <a:rPr lang="en-US" smtClean="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768910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3D3E6F-F890-45D3-B1C4-48638DED8758}" type="datetime1">
              <a:rPr lang="en-US" smtClean="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604784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420205-38AD-438A-9A5C-3F752E55756B}"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3697545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420205-38AD-438A-9A5C-3F752E55756B}"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15336459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420205-38AD-438A-9A5C-3F752E55756B}"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1196351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420205-38AD-438A-9A5C-3F752E55756B}" type="datetimeFigureOut">
              <a:rPr lang="en-US" smtClean="0"/>
              <a:t>3/27/2023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2516035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420205-38AD-438A-9A5C-3F752E55756B}" type="datetimeFigureOut">
              <a:rPr lang="en-US" smtClean="0"/>
              <a:t>3/27/2023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553750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420205-38AD-438A-9A5C-3F752E55756B}" type="datetimeFigureOut">
              <a:rPr lang="en-US" smtClean="0"/>
              <a:t>3/27/2023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38015593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420205-38AD-438A-9A5C-3F752E55756B}" type="datetimeFigureOut">
              <a:rPr lang="en-US" smtClean="0"/>
              <a:t>3/27/2023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34882803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420205-38AD-438A-9A5C-3F752E55756B}" type="datetimeFigureOut">
              <a:rPr lang="en-US" smtClean="0"/>
              <a:t>3/27/2023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31700032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420205-38AD-438A-9A5C-3F752E55756B}" type="datetimeFigureOut">
              <a:rPr lang="en-US" smtClean="0"/>
              <a:t>3/27/2023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28061892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420205-38AD-438A-9A5C-3F752E55756B}"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39927890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420205-38AD-438A-9A5C-3F752E55756B}" type="datetimeFigureOut">
              <a:rPr lang="en-US" smtClean="0"/>
              <a:t>3/27/2023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EB596-F45C-41AA-AAA0-5FC393CA7F41}" type="slidenum">
              <a:rPr lang="en-US" smtClean="0"/>
              <a:t>‹#›</a:t>
            </a:fld>
            <a:endParaRPr lang="en-US"/>
          </a:p>
        </p:txBody>
      </p:sp>
    </p:spTree>
    <p:extLst>
      <p:ext uri="{BB962C8B-B14F-4D97-AF65-F5344CB8AC3E}">
        <p14:creationId xmlns:p14="http://schemas.microsoft.com/office/powerpoint/2010/main" val="1734085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03D033-20BA-4B71-A663-1F22E8AECFBD}" type="datetime1">
              <a:rPr lang="en-US" smtClean="0"/>
              <a:t>3/27/2023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94C14E-AF83-4D16-94BD-501D5E9EC7D7}" type="slidenum">
              <a:rPr lang="en-US" smtClean="0"/>
              <a:t>‹#›</a:t>
            </a:fld>
            <a:endParaRPr lang="en-US" dirty="0"/>
          </a:p>
        </p:txBody>
      </p:sp>
    </p:spTree>
    <p:extLst>
      <p:ext uri="{BB962C8B-B14F-4D97-AF65-F5344CB8AC3E}">
        <p14:creationId xmlns:p14="http://schemas.microsoft.com/office/powerpoint/2010/main" val="29162124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420205-38AD-438A-9A5C-3F752E55756B}" type="datetimeFigureOut">
              <a:rPr lang="en-US" smtClean="0"/>
              <a:t>3/27/2023</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9EB596-F45C-41AA-AAA0-5FC393CA7F41}" type="slidenum">
              <a:rPr lang="en-US" smtClean="0"/>
              <a:t>‹#›</a:t>
            </a:fld>
            <a:endParaRPr lang="en-US"/>
          </a:p>
        </p:txBody>
      </p:sp>
    </p:spTree>
    <p:extLst>
      <p:ext uri="{BB962C8B-B14F-4D97-AF65-F5344CB8AC3E}">
        <p14:creationId xmlns:p14="http://schemas.microsoft.com/office/powerpoint/2010/main" val="407874791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1284258" y="278535"/>
            <a:ext cx="9623480" cy="1033669"/>
          </a:xfrm>
          <a:prstGeom prst="rect">
            <a:avLst/>
          </a:prstGeom>
        </p:spPr>
        <p:txBody>
          <a:bodyPr vert="horz" lIns="91440" tIns="45720" rIns="91440" bIns="4572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TRRP Refinements – Science Plan Approval</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3" y="6492875"/>
            <a:ext cx="445913"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a:t>
            </a:fld>
            <a:endPar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2" name="TextBox 1">
            <a:extLst>
              <a:ext uri="{FF2B5EF4-FFF2-40B4-BE49-F238E27FC236}">
                <a16:creationId xmlns:a16="http://schemas.microsoft.com/office/drawing/2014/main" id="{1380F9F5-BBC3-3B13-459C-26584F501B22}"/>
              </a:ext>
            </a:extLst>
          </p:cNvPr>
          <p:cNvSpPr txBox="1"/>
          <p:nvPr/>
        </p:nvSpPr>
        <p:spPr>
          <a:xfrm>
            <a:off x="823031" y="2198543"/>
            <a:ext cx="10545934" cy="3231654"/>
          </a:xfrm>
          <a:prstGeom prst="rect">
            <a:avLst/>
          </a:prstGeom>
          <a:noFill/>
        </p:spPr>
        <p:txBody>
          <a:bodyPr wrap="square" rtlCol="0">
            <a:spAutoFit/>
          </a:bodyPr>
          <a:lstStyle/>
          <a:p>
            <a:pPr algn="ctr">
              <a:defRPr/>
            </a:pPr>
            <a:r>
              <a:rPr lang="en-US" sz="3600" b="1" dirty="0">
                <a:solidFill>
                  <a:srgbClr val="0070C0"/>
                </a:solidFill>
                <a:cs typeface="Arial" panose="020B0604020202020204" pitchFamily="34" charset="0"/>
              </a:rPr>
              <a:t>Trinity Management Council (TMC) Quarterly Meeting</a:t>
            </a:r>
          </a:p>
          <a:p>
            <a:pPr algn="ctr">
              <a:defRPr/>
            </a:pPr>
            <a:endParaRPr lang="en-US" sz="2400" b="1" i="1" dirty="0">
              <a:solidFill>
                <a:prstClr val="black"/>
              </a:solidFill>
              <a:cs typeface="Arial" panose="020B0604020202020204" pitchFamily="34" charset="0"/>
            </a:endParaRPr>
          </a:p>
          <a:p>
            <a:pPr algn="ctr">
              <a:defRPr/>
            </a:pPr>
            <a:r>
              <a:rPr lang="en-US" sz="2400" dirty="0">
                <a:solidFill>
                  <a:prstClr val="black"/>
                </a:solidFill>
                <a:cs typeface="Arial" panose="020B0604020202020204" pitchFamily="34" charset="0"/>
              </a:rPr>
              <a:t>March 29, 2023</a:t>
            </a:r>
          </a:p>
          <a:p>
            <a:pPr algn="ctr">
              <a:defRPr/>
            </a:pPr>
            <a:r>
              <a:rPr lang="en-US" sz="2400" dirty="0">
                <a:solidFill>
                  <a:prstClr val="black"/>
                </a:solidFill>
                <a:cs typeface="Arial" panose="020B0604020202020204" pitchFamily="34" charset="0"/>
              </a:rPr>
              <a:t>Weaverville, CA</a:t>
            </a:r>
          </a:p>
          <a:p>
            <a:pPr algn="ctr">
              <a:defRPr/>
            </a:pPr>
            <a:endParaRPr lang="en-US" sz="2400" dirty="0">
              <a:solidFill>
                <a:prstClr val="black"/>
              </a:solidFill>
              <a:cs typeface="Arial" panose="020B0604020202020204" pitchFamily="34" charset="0"/>
            </a:endParaRPr>
          </a:p>
          <a:p>
            <a:pPr algn="ctr">
              <a:defRPr/>
            </a:pPr>
            <a:r>
              <a:rPr lang="en-US" sz="2400" b="1" i="1" dirty="0">
                <a:solidFill>
                  <a:prstClr val="black"/>
                </a:solidFill>
                <a:cs typeface="Arial" panose="020B0604020202020204" pitchFamily="34" charset="0"/>
              </a:rPr>
              <a:t>Refinements Team:</a:t>
            </a:r>
          </a:p>
          <a:p>
            <a:pPr algn="ctr">
              <a:defRPr/>
            </a:pPr>
            <a:r>
              <a:rPr lang="en-US" sz="2400" dirty="0">
                <a:solidFill>
                  <a:prstClr val="black"/>
                </a:solidFill>
                <a:cs typeface="Arial" panose="020B0604020202020204" pitchFamily="34" charset="0"/>
              </a:rPr>
              <a:t>Chadwin Smith, Ph.D. (Headwaters Corporation) – Refinements Coordinator</a:t>
            </a:r>
          </a:p>
          <a:p>
            <a:pPr algn="ctr">
              <a:defRPr/>
            </a:pPr>
            <a:r>
              <a:rPr lang="en-US" sz="2400" dirty="0">
                <a:solidFill>
                  <a:prstClr val="black"/>
                </a:solidFill>
                <a:cs typeface="Arial" panose="020B0604020202020204" pitchFamily="34" charset="0"/>
              </a:rPr>
              <a:t>Darcy Pickard (ESSA, Pickard Environmental Consulting) – Co-Facilitator</a:t>
            </a:r>
          </a:p>
        </p:txBody>
      </p:sp>
    </p:spTree>
    <p:extLst>
      <p:ext uri="{BB962C8B-B14F-4D97-AF65-F5344CB8AC3E}">
        <p14:creationId xmlns:p14="http://schemas.microsoft.com/office/powerpoint/2010/main" val="487013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95D24BE-91A4-46B0-9911-A56C65159629}"/>
              </a:ext>
            </a:extLst>
          </p:cNvPr>
          <p:cNvSpPr txBox="1"/>
          <p:nvPr/>
        </p:nvSpPr>
        <p:spPr>
          <a:xfrm>
            <a:off x="3114980" y="278535"/>
            <a:ext cx="5962036" cy="1033669"/>
          </a:xfrm>
          <a:prstGeom prst="rect">
            <a:avLst/>
          </a:prstGeom>
        </p:spPr>
        <p:txBody>
          <a:bodyPr vert="horz" lIns="91440" tIns="45720" rIns="91440" bIns="45720" rtlCol="0" anchor="ctr">
            <a:noAutofit/>
          </a:bodyPr>
          <a:lstStyle/>
          <a:p>
            <a:pPr marL="0" marR="0" lvl="0" indent="0" defTabSz="914400" fontAlgn="auto">
              <a:lnSpc>
                <a:spcPct val="90000"/>
              </a:lnSpc>
              <a:spcBef>
                <a:spcPct val="0"/>
              </a:spcBef>
              <a:spcAft>
                <a:spcPts val="600"/>
              </a:spcAft>
              <a:buClrTx/>
              <a:buSzTx/>
              <a:tabLst/>
              <a:defRPr/>
            </a:pPr>
            <a:r>
              <a:rPr kumimoji="0" lang="en-US" sz="4000" b="1" i="0" u="none" strike="noStrike" kern="1200" cap="none" spc="0" normalizeH="0" baseline="0" noProof="0" dirty="0">
                <a:ln>
                  <a:noFill/>
                </a:ln>
                <a:solidFill>
                  <a:srgbClr val="FFFFFF"/>
                </a:solidFill>
                <a:effectLst/>
                <a:uLnTx/>
                <a:uFillTx/>
                <a:ea typeface="+mj-ea"/>
                <a:cs typeface="+mj-cs"/>
              </a:rPr>
              <a:t>TRRP Refinements Phase 1</a:t>
            </a:r>
          </a:p>
        </p:txBody>
      </p:sp>
      <p:sp>
        <p:nvSpPr>
          <p:cNvPr id="3" name="TextBox 2">
            <a:extLst>
              <a:ext uri="{FF2B5EF4-FFF2-40B4-BE49-F238E27FC236}">
                <a16:creationId xmlns:a16="http://schemas.microsoft.com/office/drawing/2014/main" id="{5B5BED87-634F-ED45-4E21-05B587B92100}"/>
              </a:ext>
            </a:extLst>
          </p:cNvPr>
          <p:cNvSpPr txBox="1"/>
          <p:nvPr/>
        </p:nvSpPr>
        <p:spPr>
          <a:xfrm>
            <a:off x="643030" y="2162887"/>
            <a:ext cx="11061290" cy="4116276"/>
          </a:xfrm>
          <a:prstGeom prst="rect">
            <a:avLst/>
          </a:prstGeom>
        </p:spPr>
        <p:txBody>
          <a:bodyPr vert="horz" lIns="91440" tIns="45720" rIns="91440" bIns="45720" rtlCol="0" anchor="ctr">
            <a:noAutofit/>
          </a:bodyPr>
          <a:lstStyle/>
          <a:p>
            <a:pPr marL="342900" marR="0" lvl="0" indent="-228600" defTabSz="914400">
              <a:lnSpc>
                <a:spcPct val="90000"/>
              </a:lnSpc>
              <a:spcBef>
                <a:spcPts val="0"/>
              </a:spcBef>
              <a:spcAft>
                <a:spcPts val="600"/>
              </a:spcAft>
              <a:buFont typeface="Arial" panose="020B0604020202020204" pitchFamily="34" charset="0"/>
              <a:buChar char="•"/>
            </a:pPr>
            <a:r>
              <a:rPr lang="en-US" sz="2000" b="1" dirty="0"/>
              <a:t>Timing – </a:t>
            </a:r>
            <a:r>
              <a:rPr lang="en-US" sz="2000" dirty="0"/>
              <a:t>June 2017 through September 2019; initiated after Tribes ask for review, idea of “Joint Directorate”</a:t>
            </a:r>
          </a:p>
          <a:p>
            <a:pPr marR="0" lvl="0" indent="-228600" defTabSz="914400">
              <a:lnSpc>
                <a:spcPct val="90000"/>
              </a:lnSpc>
              <a:spcBef>
                <a:spcPts val="0"/>
              </a:spcBef>
              <a:spcAft>
                <a:spcPts val="600"/>
              </a:spcAft>
              <a:buFont typeface="Arial" panose="020B0604020202020204" pitchFamily="34" charset="0"/>
              <a:buChar char="•"/>
            </a:pPr>
            <a:endParaRPr lang="en-US" sz="1000" b="1" dirty="0"/>
          </a:p>
          <a:p>
            <a:pPr marL="342900" marR="0" lvl="0" indent="-228600" defTabSz="914400">
              <a:lnSpc>
                <a:spcPct val="90000"/>
              </a:lnSpc>
              <a:spcBef>
                <a:spcPts val="0"/>
              </a:spcBef>
              <a:spcAft>
                <a:spcPts val="600"/>
              </a:spcAft>
              <a:buFont typeface="Arial" panose="020B0604020202020204" pitchFamily="34" charset="0"/>
              <a:buChar char="•"/>
            </a:pPr>
            <a:r>
              <a:rPr lang="en-US" sz="2000" b="1" dirty="0"/>
              <a:t>P</a:t>
            </a:r>
            <a:r>
              <a:rPr lang="en-US" sz="2000" b="1" dirty="0">
                <a:effectLst/>
              </a:rPr>
              <a:t>urpose – </a:t>
            </a:r>
            <a:r>
              <a:rPr lang="en-US" sz="2000" dirty="0"/>
              <a:t>r</a:t>
            </a:r>
            <a:r>
              <a:rPr lang="en-US" sz="2000" dirty="0">
                <a:effectLst/>
              </a:rPr>
              <a:t>eview goals and mandates of the Trinity River Flow Evaluation Study (TRFE) and Record of Decision (ROD), identify refinements to TRRP management and functions that will better serve those goals and mandates, and assist the Department of the Interior (DOI) in implementing the refinements.</a:t>
            </a:r>
          </a:p>
          <a:p>
            <a:pPr marL="342900" marR="0" lvl="0" indent="-228600" defTabSz="914400">
              <a:lnSpc>
                <a:spcPct val="90000"/>
              </a:lnSpc>
              <a:spcBef>
                <a:spcPts val="0"/>
              </a:spcBef>
              <a:spcAft>
                <a:spcPts val="600"/>
              </a:spcAft>
              <a:buFont typeface="Arial" panose="020B0604020202020204" pitchFamily="34" charset="0"/>
              <a:buChar char="•"/>
            </a:pPr>
            <a:endParaRPr lang="en-US" sz="1000" dirty="0">
              <a:effectLst/>
            </a:endParaRPr>
          </a:p>
          <a:p>
            <a:pPr marL="342900" marR="0" lvl="0" indent="-228600" defTabSz="914400">
              <a:lnSpc>
                <a:spcPct val="90000"/>
              </a:lnSpc>
              <a:spcBef>
                <a:spcPts val="0"/>
              </a:spcBef>
              <a:spcAft>
                <a:spcPts val="600"/>
              </a:spcAft>
              <a:buFont typeface="Arial" panose="020B0604020202020204" pitchFamily="34" charset="0"/>
              <a:buChar char="•"/>
            </a:pPr>
            <a:r>
              <a:rPr lang="en-US" sz="2000" b="1" dirty="0"/>
              <a:t>Process – </a:t>
            </a:r>
            <a:r>
              <a:rPr lang="en-US" sz="2000" dirty="0"/>
              <a:t>TRRP document(18) review; electronic (56) &amp; in-person interviews (31); application of Adaptive Management Program Evaluation Framework (AMPEF)</a:t>
            </a:r>
            <a:endParaRPr lang="en-US" sz="2000" dirty="0">
              <a:effectLst/>
            </a:endParaRPr>
          </a:p>
          <a:p>
            <a:pPr marL="342900" marR="0" lvl="0" indent="-228600" defTabSz="914400">
              <a:lnSpc>
                <a:spcPct val="90000"/>
              </a:lnSpc>
              <a:spcBef>
                <a:spcPts val="0"/>
              </a:spcBef>
              <a:spcAft>
                <a:spcPts val="600"/>
              </a:spcAft>
              <a:buFont typeface="Arial" panose="020B0604020202020204" pitchFamily="34" charset="0"/>
              <a:buChar char="•"/>
            </a:pPr>
            <a:endParaRPr lang="en-US" sz="1000" dirty="0">
              <a:effectLst/>
            </a:endParaRPr>
          </a:p>
          <a:p>
            <a:pPr marL="342900" marR="0" lvl="0" indent="-228600" defTabSz="914400">
              <a:lnSpc>
                <a:spcPct val="90000"/>
              </a:lnSpc>
              <a:spcBef>
                <a:spcPts val="0"/>
              </a:spcBef>
              <a:spcAft>
                <a:spcPts val="600"/>
              </a:spcAft>
              <a:buFont typeface="Arial" panose="020B0604020202020204" pitchFamily="34" charset="0"/>
              <a:buChar char="•"/>
            </a:pPr>
            <a:r>
              <a:rPr lang="en-US" sz="2000" b="1" dirty="0">
                <a:effectLst/>
              </a:rPr>
              <a:t>Recommendations:</a:t>
            </a:r>
          </a:p>
          <a:p>
            <a:pPr marL="1028700" lvl="1" indent="-342900" defTabSz="914400">
              <a:lnSpc>
                <a:spcPct val="90000"/>
              </a:lnSpc>
              <a:spcAft>
                <a:spcPts val="600"/>
              </a:spcAft>
              <a:buFont typeface="Courier New" panose="02070309020205020404" pitchFamily="49" charset="0"/>
              <a:buChar char="o"/>
            </a:pPr>
            <a:r>
              <a:rPr lang="en-US" sz="2000" i="1" dirty="0"/>
              <a:t>Cooperative Agreement – </a:t>
            </a:r>
            <a:r>
              <a:rPr lang="en-US" sz="2000" dirty="0"/>
              <a:t>high-level support to negotiate a new way forward (structure &amp; function)</a:t>
            </a:r>
          </a:p>
          <a:p>
            <a:pPr marL="1028700" lvl="1" indent="-342900" defTabSz="914400">
              <a:lnSpc>
                <a:spcPct val="90000"/>
              </a:lnSpc>
              <a:spcAft>
                <a:spcPts val="600"/>
              </a:spcAft>
              <a:buFont typeface="Courier New" panose="02070309020205020404" pitchFamily="49" charset="0"/>
              <a:buChar char="o"/>
            </a:pPr>
            <a:r>
              <a:rPr lang="en-US" sz="2000" i="1" u="sng" dirty="0"/>
              <a:t>Program Document</a:t>
            </a:r>
            <a:r>
              <a:rPr lang="en-US" sz="2000" i="1" dirty="0"/>
              <a:t> – </a:t>
            </a:r>
            <a:r>
              <a:rPr lang="en-US" sz="2000" dirty="0"/>
              <a:t>single foundational document; purpose, goals, decision-making, budgeting, etc.</a:t>
            </a:r>
          </a:p>
          <a:p>
            <a:pPr marL="1028700" lvl="1" indent="-342900" defTabSz="914400">
              <a:lnSpc>
                <a:spcPct val="90000"/>
              </a:lnSpc>
              <a:spcAft>
                <a:spcPts val="600"/>
              </a:spcAft>
              <a:buFont typeface="Courier New" panose="02070309020205020404" pitchFamily="49" charset="0"/>
              <a:buChar char="o"/>
            </a:pPr>
            <a:r>
              <a:rPr lang="en-US" sz="2000" i="1" u="sng" dirty="0"/>
              <a:t>Adaptive Management Plan</a:t>
            </a:r>
            <a:r>
              <a:rPr lang="en-US" sz="2000" i="1" dirty="0"/>
              <a:t> – </a:t>
            </a:r>
            <a:r>
              <a:rPr lang="en-US" sz="2000" dirty="0"/>
              <a:t>negotiated, agreed-upon plan for Program science (became Science Plan)</a:t>
            </a:r>
            <a:endParaRPr lang="en-US" sz="2000" i="1" dirty="0"/>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R="0" lvl="0" indent="0" defTabSz="914400" fontAlgn="auto">
              <a:spcBef>
                <a:spcPts val="0"/>
              </a:spcBef>
              <a:spcAft>
                <a:spcPts val="600"/>
              </a:spcAft>
              <a:buClrTx/>
              <a:buSzTx/>
              <a:buFontTx/>
              <a:buNone/>
              <a:tabLst/>
              <a:defRPr/>
            </a:pPr>
            <a:fld id="{6B94C14E-AF83-4D16-94BD-501D5E9EC7D7}" type="slidenum">
              <a:rPr kumimoji="0" lang="en-US" sz="800" b="0" i="0" u="none" strike="noStrike" cap="none" spc="0" normalizeH="0" baseline="0" noProof="0">
                <a:ln>
                  <a:noFill/>
                </a:ln>
                <a:solidFill>
                  <a:schemeClr val="tx1">
                    <a:lumMod val="50000"/>
                    <a:lumOff val="50000"/>
                  </a:schemeClr>
                </a:solidFill>
                <a:effectLst/>
                <a:uLnTx/>
                <a:uFillTx/>
              </a:rPr>
              <a:pPr marR="0" lvl="0" indent="0" defTabSz="914400" fontAlgn="auto">
                <a:spcBef>
                  <a:spcPts val="0"/>
                </a:spcBef>
                <a:spcAft>
                  <a:spcPts val="600"/>
                </a:spcAft>
                <a:buClrTx/>
                <a:buSzTx/>
                <a:buFontTx/>
                <a:buNone/>
                <a:tabLst/>
                <a:defRPr/>
              </a:pPr>
              <a:t>2</a:t>
            </a:fld>
            <a:endParaRPr kumimoji="0" lang="en-US" sz="800" b="0" i="0" u="none" strike="noStrike" cap="none" spc="0" normalizeH="0" baseline="0" noProof="0" dirty="0">
              <a:ln>
                <a:noFill/>
              </a:ln>
              <a:solidFill>
                <a:schemeClr val="tx1">
                  <a:lumMod val="50000"/>
                  <a:lumOff val="50000"/>
                </a:schemeClr>
              </a:solidFill>
              <a:effectLst/>
              <a:uLnTx/>
              <a:uFillTx/>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490110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95D24BE-91A4-46B0-9911-A56C65159629}"/>
              </a:ext>
            </a:extLst>
          </p:cNvPr>
          <p:cNvSpPr txBox="1"/>
          <p:nvPr/>
        </p:nvSpPr>
        <p:spPr>
          <a:xfrm>
            <a:off x="3172745" y="278535"/>
            <a:ext cx="5846506" cy="1033669"/>
          </a:xfrm>
          <a:prstGeom prst="rect">
            <a:avLst/>
          </a:prstGeom>
        </p:spPr>
        <p:txBody>
          <a:bodyPr vert="horz" lIns="91440" tIns="45720" rIns="91440" bIns="45720" rtlCol="0" anchor="ctr">
            <a:noAutofit/>
          </a:bodyPr>
          <a:lstStyle/>
          <a:p>
            <a:pPr marL="0" marR="0" lvl="0" indent="0" defTabSz="914400" fontAlgn="auto">
              <a:lnSpc>
                <a:spcPct val="90000"/>
              </a:lnSpc>
              <a:spcBef>
                <a:spcPct val="0"/>
              </a:spcBef>
              <a:spcAft>
                <a:spcPts val="600"/>
              </a:spcAft>
              <a:buClrTx/>
              <a:buSzTx/>
              <a:tabLst/>
              <a:defRPr/>
            </a:pPr>
            <a:r>
              <a:rPr kumimoji="0" lang="en-US" sz="4000" b="1" i="0" u="none" strike="noStrike" kern="1200" cap="none" spc="0" normalizeH="0" baseline="0" noProof="0" dirty="0">
                <a:ln>
                  <a:noFill/>
                </a:ln>
                <a:solidFill>
                  <a:srgbClr val="FFFFFF"/>
                </a:solidFill>
                <a:effectLst/>
                <a:uLnTx/>
                <a:uFillTx/>
                <a:ea typeface="+mj-ea"/>
                <a:cs typeface="+mj-cs"/>
              </a:rPr>
              <a:t>TRRP Refinements Phase 2</a:t>
            </a:r>
          </a:p>
        </p:txBody>
      </p:sp>
      <p:sp>
        <p:nvSpPr>
          <p:cNvPr id="3" name="TextBox 2">
            <a:extLst>
              <a:ext uri="{FF2B5EF4-FFF2-40B4-BE49-F238E27FC236}">
                <a16:creationId xmlns:a16="http://schemas.microsoft.com/office/drawing/2014/main" id="{5B5BED87-634F-ED45-4E21-05B587B92100}"/>
              </a:ext>
            </a:extLst>
          </p:cNvPr>
          <p:cNvSpPr txBox="1"/>
          <p:nvPr/>
        </p:nvSpPr>
        <p:spPr>
          <a:xfrm>
            <a:off x="642044" y="1879360"/>
            <a:ext cx="10907907" cy="4099790"/>
          </a:xfrm>
          <a:prstGeom prst="rect">
            <a:avLst/>
          </a:prstGeom>
        </p:spPr>
        <p:txBody>
          <a:bodyPr vert="horz" lIns="91440" tIns="45720" rIns="91440" bIns="45720" rtlCol="0" anchor="ctr">
            <a:noAutofit/>
          </a:bodyPr>
          <a:lstStyle/>
          <a:p>
            <a:pPr marL="342900" marR="0" lvl="0" indent="-228600" defTabSz="914400">
              <a:lnSpc>
                <a:spcPct val="90000"/>
              </a:lnSpc>
              <a:spcBef>
                <a:spcPts val="0"/>
              </a:spcBef>
              <a:spcAft>
                <a:spcPts val="600"/>
              </a:spcAft>
              <a:buFont typeface="Arial" panose="020B0604020202020204" pitchFamily="34" charset="0"/>
              <a:buChar char="•"/>
            </a:pPr>
            <a:r>
              <a:rPr lang="en-US" sz="2000" b="1" dirty="0"/>
              <a:t>Timing – </a:t>
            </a:r>
            <a:r>
              <a:rPr lang="en-US" sz="2000" dirty="0"/>
              <a:t>May 2020 through May 2023</a:t>
            </a:r>
          </a:p>
          <a:p>
            <a:pPr marR="0" lvl="0" indent="-228600" defTabSz="914400">
              <a:lnSpc>
                <a:spcPct val="90000"/>
              </a:lnSpc>
              <a:spcBef>
                <a:spcPts val="0"/>
              </a:spcBef>
              <a:spcAft>
                <a:spcPts val="600"/>
              </a:spcAft>
              <a:buFont typeface="Arial" panose="020B0604020202020204" pitchFamily="34" charset="0"/>
              <a:buChar char="•"/>
            </a:pPr>
            <a:endParaRPr lang="en-US" sz="1000" b="1" dirty="0"/>
          </a:p>
          <a:p>
            <a:pPr marL="342900" marR="0" lvl="0" indent="-228600" defTabSz="914400">
              <a:lnSpc>
                <a:spcPct val="90000"/>
              </a:lnSpc>
              <a:spcBef>
                <a:spcPts val="0"/>
              </a:spcBef>
              <a:spcAft>
                <a:spcPts val="600"/>
              </a:spcAft>
              <a:buFont typeface="Arial" panose="020B0604020202020204" pitchFamily="34" charset="0"/>
              <a:buChar char="•"/>
            </a:pPr>
            <a:r>
              <a:rPr lang="en-US" sz="2000" b="1" dirty="0"/>
              <a:t>P</a:t>
            </a:r>
            <a:r>
              <a:rPr lang="en-US" sz="2000" b="1" dirty="0">
                <a:effectLst/>
              </a:rPr>
              <a:t>urpose – </a:t>
            </a:r>
            <a:r>
              <a:rPr lang="en-US" sz="2000" dirty="0">
                <a:effectLst/>
              </a:rPr>
              <a:t>facilitate work with the TMC to develop a Program Document (PD) that addresses key attributes of TRRP organizational structure and function, and a Science Plan (SP) that provides a focused roadmap for adaptive management (AM) and other TRRP science learning activities.</a:t>
            </a:r>
          </a:p>
          <a:p>
            <a:pPr marL="342900" marR="0" lvl="0" indent="-228600" defTabSz="914400">
              <a:lnSpc>
                <a:spcPct val="90000"/>
              </a:lnSpc>
              <a:spcBef>
                <a:spcPts val="0"/>
              </a:spcBef>
              <a:spcAft>
                <a:spcPts val="600"/>
              </a:spcAft>
              <a:buFont typeface="Arial" panose="020B0604020202020204" pitchFamily="34" charset="0"/>
              <a:buChar char="•"/>
            </a:pPr>
            <a:endParaRPr lang="en-US" sz="1000" dirty="0">
              <a:effectLst/>
            </a:endParaRPr>
          </a:p>
          <a:p>
            <a:pPr marL="342900" marR="0" lvl="0" indent="-228600" defTabSz="914400">
              <a:lnSpc>
                <a:spcPct val="90000"/>
              </a:lnSpc>
              <a:spcBef>
                <a:spcPts val="0"/>
              </a:spcBef>
              <a:spcAft>
                <a:spcPts val="600"/>
              </a:spcAft>
              <a:buFont typeface="Arial" panose="020B0604020202020204" pitchFamily="34" charset="0"/>
              <a:buChar char="•"/>
            </a:pPr>
            <a:r>
              <a:rPr lang="en-US" sz="2000" b="1" dirty="0"/>
              <a:t>Collaboration/Trust Building – </a:t>
            </a:r>
            <a:r>
              <a:rPr lang="en-US" sz="2000" dirty="0">
                <a:effectLst/>
              </a:rPr>
              <a:t>small TMC-appointed work groups (the Program Document Drafting Committee and the Science Plan Drafting Committee) with regular check-ins with the full TMC and the public; dozens of meetings (virtual).</a:t>
            </a:r>
          </a:p>
          <a:p>
            <a:pPr marL="342900" marR="0" lvl="0" indent="-228600" defTabSz="914400">
              <a:lnSpc>
                <a:spcPct val="90000"/>
              </a:lnSpc>
              <a:spcBef>
                <a:spcPts val="0"/>
              </a:spcBef>
              <a:spcAft>
                <a:spcPts val="600"/>
              </a:spcAft>
              <a:buFont typeface="Arial" panose="020B0604020202020204" pitchFamily="34" charset="0"/>
              <a:buChar char="•"/>
            </a:pPr>
            <a:endParaRPr lang="en-US" sz="1000" dirty="0">
              <a:effectLst/>
            </a:endParaRPr>
          </a:p>
          <a:p>
            <a:pPr marL="342900" marR="0" lvl="0" indent="-228600" defTabSz="914400">
              <a:lnSpc>
                <a:spcPct val="90000"/>
              </a:lnSpc>
              <a:spcBef>
                <a:spcPts val="0"/>
              </a:spcBef>
              <a:spcAft>
                <a:spcPts val="600"/>
              </a:spcAft>
              <a:buFont typeface="Arial" panose="020B0604020202020204" pitchFamily="34" charset="0"/>
              <a:buChar char="•"/>
            </a:pPr>
            <a:r>
              <a:rPr lang="en-US" sz="2000" b="1" dirty="0"/>
              <a:t>C</a:t>
            </a:r>
            <a:r>
              <a:rPr lang="en-US" sz="2000" b="1" dirty="0">
                <a:effectLst/>
              </a:rPr>
              <a:t>onsensus – </a:t>
            </a:r>
            <a:r>
              <a:rPr lang="en-US" sz="2000" dirty="0">
                <a:effectLst/>
              </a:rPr>
              <a:t>intent was to get </a:t>
            </a:r>
            <a:r>
              <a:rPr lang="en-US" sz="2000" dirty="0"/>
              <a:t>TMC consensus on the PD and SP then present those documents </a:t>
            </a:r>
            <a:r>
              <a:rPr lang="en-US" sz="2000" dirty="0">
                <a:effectLst/>
              </a:rPr>
              <a:t>to the </a:t>
            </a:r>
            <a:r>
              <a:rPr lang="en-US" sz="2000" b="1" dirty="0">
                <a:effectLst/>
              </a:rPr>
              <a:t>Regional Directors </a:t>
            </a:r>
            <a:r>
              <a:rPr lang="en-US" sz="2000" dirty="0">
                <a:effectLst/>
              </a:rPr>
              <a:t>for Reclamation and the Service for review, discussion, and concurrence.</a:t>
            </a:r>
          </a:p>
          <a:p>
            <a:pPr marL="342900" marR="0" lvl="0" indent="-228600" defTabSz="914400">
              <a:lnSpc>
                <a:spcPct val="90000"/>
              </a:lnSpc>
              <a:spcBef>
                <a:spcPts val="0"/>
              </a:spcBef>
              <a:spcAft>
                <a:spcPts val="600"/>
              </a:spcAft>
              <a:buFont typeface="Arial" panose="020B0604020202020204" pitchFamily="34" charset="0"/>
              <a:buChar char="•"/>
            </a:pPr>
            <a:endParaRPr lang="en-US" sz="1000" dirty="0">
              <a:effectLst/>
            </a:endParaRPr>
          </a:p>
          <a:p>
            <a:pPr marL="342900" marR="0" lvl="0" indent="-228600" defTabSz="914400">
              <a:lnSpc>
                <a:spcPct val="90000"/>
              </a:lnSpc>
              <a:spcBef>
                <a:spcPts val="0"/>
              </a:spcBef>
              <a:spcAft>
                <a:spcPts val="600"/>
              </a:spcAft>
              <a:buFont typeface="Arial" panose="020B0604020202020204" pitchFamily="34" charset="0"/>
              <a:buChar char="•"/>
            </a:pPr>
            <a:r>
              <a:rPr lang="en-US" sz="2000" b="1" dirty="0">
                <a:effectLst/>
              </a:rPr>
              <a:t>Implement – </a:t>
            </a:r>
            <a:r>
              <a:rPr lang="en-US" sz="2000" dirty="0">
                <a:effectLst/>
              </a:rPr>
              <a:t>TMC begin implementation of the PD and SP in 2023 as a new way forward.</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3" y="6492875"/>
            <a:ext cx="445913" cy="365125"/>
          </a:xfrm>
        </p:spPr>
        <p:txBody>
          <a:bodyPr vert="horz" lIns="91440" tIns="45720" rIns="91440" bIns="45720" rtlCol="0" anchor="ctr">
            <a:normAutofit/>
          </a:bodyPr>
          <a:lstStyle/>
          <a:p>
            <a:pPr marR="0" lvl="0" indent="0" defTabSz="914400" fontAlgn="auto">
              <a:spcBef>
                <a:spcPts val="0"/>
              </a:spcBef>
              <a:spcAft>
                <a:spcPts val="600"/>
              </a:spcAft>
              <a:buClrTx/>
              <a:buSzTx/>
              <a:buFontTx/>
              <a:buNone/>
              <a:tabLst/>
              <a:defRPr/>
            </a:pPr>
            <a:fld id="{6B94C14E-AF83-4D16-94BD-501D5E9EC7D7}" type="slidenum">
              <a:rPr kumimoji="0" lang="en-US" sz="800" b="0" i="0" u="none" strike="noStrike" cap="none" spc="0" normalizeH="0" baseline="0" noProof="0">
                <a:ln>
                  <a:noFill/>
                </a:ln>
                <a:solidFill>
                  <a:schemeClr val="tx1">
                    <a:lumMod val="50000"/>
                    <a:lumOff val="50000"/>
                  </a:schemeClr>
                </a:solidFill>
                <a:effectLst/>
                <a:uLnTx/>
                <a:uFillTx/>
              </a:rPr>
              <a:pPr marR="0" lvl="0" indent="0" defTabSz="914400" fontAlgn="auto">
                <a:spcBef>
                  <a:spcPts val="0"/>
                </a:spcBef>
                <a:spcAft>
                  <a:spcPts val="600"/>
                </a:spcAft>
                <a:buClrTx/>
                <a:buSzTx/>
                <a:buFontTx/>
                <a:buNone/>
                <a:tabLst/>
                <a:defRPr/>
              </a:pPr>
              <a:t>3</a:t>
            </a:fld>
            <a:endParaRPr kumimoji="0" lang="en-US" sz="800" b="0" i="0" u="none" strike="noStrike" cap="none" spc="0" normalizeH="0" baseline="0" noProof="0" dirty="0">
              <a:ln>
                <a:noFill/>
              </a:ln>
              <a:solidFill>
                <a:schemeClr val="tx1">
                  <a:lumMod val="50000"/>
                  <a:lumOff val="50000"/>
                </a:schemeClr>
              </a:solidFill>
              <a:effectLst/>
              <a:uLnTx/>
              <a:uFillTx/>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2524490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95D24BE-91A4-46B0-9911-A56C65159629}"/>
              </a:ext>
            </a:extLst>
          </p:cNvPr>
          <p:cNvSpPr txBox="1"/>
          <p:nvPr/>
        </p:nvSpPr>
        <p:spPr>
          <a:xfrm>
            <a:off x="868976" y="278535"/>
            <a:ext cx="10454043" cy="1033669"/>
          </a:xfrm>
          <a:prstGeom prst="rect">
            <a:avLst/>
          </a:prstGeom>
        </p:spPr>
        <p:txBody>
          <a:bodyPr vert="horz" lIns="91440" tIns="45720" rIns="91440" bIns="45720" rtlCol="0" anchor="ctr">
            <a:noAutofit/>
          </a:bodyPr>
          <a:lstStyle/>
          <a:p>
            <a:pPr marL="0" marR="0" lvl="0" indent="0" defTabSz="914400" fontAlgn="auto">
              <a:lnSpc>
                <a:spcPct val="90000"/>
              </a:lnSpc>
              <a:spcBef>
                <a:spcPct val="0"/>
              </a:spcBef>
              <a:spcAft>
                <a:spcPts val="600"/>
              </a:spcAft>
              <a:buClrTx/>
              <a:buSzTx/>
              <a:tabLst/>
              <a:defRPr/>
            </a:pPr>
            <a:r>
              <a:rPr kumimoji="0" lang="en-US" sz="4000" b="1" i="0" u="none" strike="noStrike" kern="1200" cap="none" spc="0" normalizeH="0" baseline="0" noProof="0" dirty="0">
                <a:ln>
                  <a:noFill/>
                </a:ln>
                <a:solidFill>
                  <a:srgbClr val="FFFFFF"/>
                </a:solidFill>
                <a:effectLst/>
                <a:uLnTx/>
                <a:uFillTx/>
                <a:ea typeface="+mj-ea"/>
                <a:cs typeface="+mj-cs"/>
              </a:rPr>
              <a:t>TRRP Refinements Phase 2 – Program Document</a:t>
            </a:r>
          </a:p>
        </p:txBody>
      </p:sp>
      <p:sp>
        <p:nvSpPr>
          <p:cNvPr id="3" name="TextBox 2">
            <a:extLst>
              <a:ext uri="{FF2B5EF4-FFF2-40B4-BE49-F238E27FC236}">
                <a16:creationId xmlns:a16="http://schemas.microsoft.com/office/drawing/2014/main" id="{5B5BED87-634F-ED45-4E21-05B587B92100}"/>
              </a:ext>
            </a:extLst>
          </p:cNvPr>
          <p:cNvSpPr txBox="1"/>
          <p:nvPr/>
        </p:nvSpPr>
        <p:spPr>
          <a:xfrm>
            <a:off x="1001589" y="1875967"/>
            <a:ext cx="10187521" cy="4507052"/>
          </a:xfrm>
          <a:prstGeom prst="rect">
            <a:avLst/>
          </a:prstGeom>
        </p:spPr>
        <p:txBody>
          <a:bodyPr vert="horz" lIns="91440" tIns="45720" rIns="91440" bIns="45720" rtlCol="0" anchor="ctr">
            <a:noAutofit/>
          </a:bodyPr>
          <a:lstStyle/>
          <a:p>
            <a:pPr marR="0" lvl="0" defTabSz="914400">
              <a:lnSpc>
                <a:spcPct val="90000"/>
              </a:lnSpc>
              <a:spcBef>
                <a:spcPts val="0"/>
              </a:spcBef>
              <a:spcAft>
                <a:spcPts val="600"/>
              </a:spcAft>
            </a:pPr>
            <a:r>
              <a:rPr lang="en-US" sz="2000" b="1" dirty="0">
                <a:effectLst/>
              </a:rPr>
              <a:t>Boundaries:</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t>ROD is the “box” the Program can play in – limited options for management actions and change</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t>Keep overall major structural components</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effectLst/>
              </a:rPr>
              <a:t>Warned that TRRP/TMC “cannot refine itself”</a:t>
            </a:r>
          </a:p>
          <a:p>
            <a:pPr marR="0" lvl="0" indent="-228600" defTabSz="914400">
              <a:lnSpc>
                <a:spcPct val="90000"/>
              </a:lnSpc>
              <a:spcBef>
                <a:spcPts val="0"/>
              </a:spcBef>
              <a:spcAft>
                <a:spcPts val="600"/>
              </a:spcAft>
              <a:buFont typeface="Arial" panose="020B0604020202020204" pitchFamily="34" charset="0"/>
              <a:buChar char="•"/>
            </a:pPr>
            <a:endParaRPr lang="en-US" sz="1100" dirty="0"/>
          </a:p>
          <a:p>
            <a:pPr marR="0" lvl="0" defTabSz="914400">
              <a:lnSpc>
                <a:spcPct val="90000"/>
              </a:lnSpc>
              <a:spcBef>
                <a:spcPts val="0"/>
              </a:spcBef>
              <a:spcAft>
                <a:spcPts val="600"/>
              </a:spcAft>
            </a:pPr>
            <a:r>
              <a:rPr lang="en-US" sz="2000" b="1" dirty="0">
                <a:effectLst/>
              </a:rPr>
              <a:t>Outcomes = PROGRESS!</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effectLst/>
              </a:rPr>
              <a:t>Program Purpose and Goals – </a:t>
            </a:r>
            <a:r>
              <a:rPr lang="en-US" sz="2000" i="1" dirty="0"/>
              <a:t>form, function, fish, harvest</a:t>
            </a:r>
            <a:r>
              <a:rPr lang="en-US" sz="2000" dirty="0"/>
              <a:t>; </a:t>
            </a:r>
            <a:r>
              <a:rPr lang="en-US" sz="2000" dirty="0">
                <a:effectLst/>
              </a:rPr>
              <a:t>agreed to by TMC in late 2019/early 2020</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effectLst/>
              </a:rPr>
              <a:t>Implementation Priorities – ROD management actions</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t>Science Priorities – Key Uncertainties, Core Activities, Path Forward (synced with Science Plan)</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t>Organizational Structure and Process Guidance – slightly revised org. chart, </a:t>
            </a:r>
            <a:r>
              <a:rPr lang="en-US" sz="2000" b="1" dirty="0"/>
              <a:t>TMC bylaws</a:t>
            </a:r>
            <a:r>
              <a:rPr lang="en-US" sz="2000" dirty="0"/>
              <a:t>, IDT charter, SAB charter, TSAC charter</a:t>
            </a:r>
          </a:p>
          <a:p>
            <a:pPr marL="342900" marR="0" lvl="0" indent="-228600" defTabSz="914400">
              <a:lnSpc>
                <a:spcPct val="90000"/>
              </a:lnSpc>
              <a:spcBef>
                <a:spcPts val="0"/>
              </a:spcBef>
              <a:spcAft>
                <a:spcPts val="600"/>
              </a:spcAft>
              <a:buFont typeface="Arial" panose="020B0604020202020204" pitchFamily="34" charset="0"/>
              <a:buChar char="•"/>
            </a:pPr>
            <a:r>
              <a:rPr lang="en-US" sz="2000" dirty="0"/>
              <a:t>Budgeting Guidance – </a:t>
            </a:r>
            <a:r>
              <a:rPr lang="en-US" sz="2000" b="1" dirty="0"/>
              <a:t>“Conflict of Interest”</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R="0" lvl="0" indent="0" defTabSz="914400" fontAlgn="auto">
              <a:spcBef>
                <a:spcPts val="0"/>
              </a:spcBef>
              <a:spcAft>
                <a:spcPts val="600"/>
              </a:spcAft>
              <a:buClrTx/>
              <a:buSzTx/>
              <a:buFontTx/>
              <a:buNone/>
              <a:tabLst/>
              <a:defRPr/>
            </a:pPr>
            <a:fld id="{6B94C14E-AF83-4D16-94BD-501D5E9EC7D7}" type="slidenum">
              <a:rPr kumimoji="0" lang="en-US" sz="800" b="0" i="0" u="none" strike="noStrike" cap="none" spc="0" normalizeH="0" baseline="0" noProof="0">
                <a:ln>
                  <a:noFill/>
                </a:ln>
                <a:solidFill>
                  <a:schemeClr val="tx1">
                    <a:lumMod val="50000"/>
                    <a:lumOff val="50000"/>
                  </a:schemeClr>
                </a:solidFill>
                <a:effectLst/>
                <a:uLnTx/>
                <a:uFillTx/>
              </a:rPr>
              <a:pPr marR="0" lvl="0" indent="0" defTabSz="914400" fontAlgn="auto">
                <a:spcBef>
                  <a:spcPts val="0"/>
                </a:spcBef>
                <a:spcAft>
                  <a:spcPts val="600"/>
                </a:spcAft>
                <a:buClrTx/>
                <a:buSzTx/>
                <a:buFontTx/>
                <a:buNone/>
                <a:tabLst/>
                <a:defRPr/>
              </a:pPr>
              <a:t>4</a:t>
            </a:fld>
            <a:endParaRPr kumimoji="0" lang="en-US" sz="800" b="0" i="0" u="none" strike="noStrike" cap="none" spc="0" normalizeH="0" baseline="0" noProof="0" dirty="0">
              <a:ln>
                <a:noFill/>
              </a:ln>
              <a:solidFill>
                <a:schemeClr val="tx1">
                  <a:lumMod val="50000"/>
                  <a:lumOff val="50000"/>
                </a:schemeClr>
              </a:solidFill>
              <a:effectLst/>
              <a:uLnTx/>
              <a:uFillTx/>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537736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95D24BE-91A4-46B0-9911-A56C65159629}"/>
              </a:ext>
            </a:extLst>
          </p:cNvPr>
          <p:cNvSpPr txBox="1"/>
          <p:nvPr/>
        </p:nvSpPr>
        <p:spPr>
          <a:xfrm>
            <a:off x="622963" y="278535"/>
            <a:ext cx="11405420" cy="1033669"/>
          </a:xfrm>
          <a:prstGeom prst="rect">
            <a:avLst/>
          </a:prstGeom>
        </p:spPr>
        <p:txBody>
          <a:bodyPr vert="horz" lIns="91440" tIns="45720" rIns="91440" bIns="45720" rtlCol="0" anchor="ctr">
            <a:noAutofit/>
          </a:bodyPr>
          <a:lstStyle/>
          <a:p>
            <a:pPr marL="0" marR="0" lvl="0" indent="0" defTabSz="914400" fontAlgn="auto">
              <a:lnSpc>
                <a:spcPct val="90000"/>
              </a:lnSpc>
              <a:spcBef>
                <a:spcPct val="0"/>
              </a:spcBef>
              <a:spcAft>
                <a:spcPts val="600"/>
              </a:spcAft>
              <a:buClrTx/>
              <a:buSzTx/>
              <a:tabLst/>
              <a:defRPr/>
            </a:pPr>
            <a:r>
              <a:rPr kumimoji="0" lang="en-US" sz="4000" b="1" i="0" u="none" strike="noStrike" kern="1200" cap="none" spc="0" normalizeH="0" baseline="0" noProof="0" dirty="0">
                <a:ln>
                  <a:noFill/>
                </a:ln>
                <a:solidFill>
                  <a:srgbClr val="FFFFFF"/>
                </a:solidFill>
                <a:effectLst/>
                <a:uLnTx/>
                <a:uFillTx/>
                <a:ea typeface="+mj-ea"/>
                <a:cs typeface="+mj-cs"/>
              </a:rPr>
              <a:t>TRRP Refinements Phase 2 – Key Outstanding Issues</a:t>
            </a:r>
          </a:p>
        </p:txBody>
      </p:sp>
      <p:sp>
        <p:nvSpPr>
          <p:cNvPr id="3" name="TextBox 2">
            <a:extLst>
              <a:ext uri="{FF2B5EF4-FFF2-40B4-BE49-F238E27FC236}">
                <a16:creationId xmlns:a16="http://schemas.microsoft.com/office/drawing/2014/main" id="{5B5BED87-634F-ED45-4E21-05B587B92100}"/>
              </a:ext>
            </a:extLst>
          </p:cNvPr>
          <p:cNvSpPr txBox="1"/>
          <p:nvPr/>
        </p:nvSpPr>
        <p:spPr>
          <a:xfrm>
            <a:off x="771831" y="1785556"/>
            <a:ext cx="10648334" cy="4669875"/>
          </a:xfrm>
          <a:prstGeom prst="rect">
            <a:avLst/>
          </a:prstGeom>
        </p:spPr>
        <p:txBody>
          <a:bodyPr vert="horz" lIns="91440" tIns="45720" rIns="91440" bIns="45720" rtlCol="0" anchor="ctr">
            <a:noAutofit/>
          </a:bodyPr>
          <a:lstStyle/>
          <a:p>
            <a:pPr marL="342900" marR="0" lvl="0" indent="-228600" defTabSz="914400" fontAlgn="auto">
              <a:lnSpc>
                <a:spcPct val="90000"/>
              </a:lnSpc>
              <a:spcBef>
                <a:spcPts val="0"/>
              </a:spcBef>
              <a:spcAft>
                <a:spcPts val="600"/>
              </a:spcAft>
              <a:buClrTx/>
              <a:buSzTx/>
              <a:buFont typeface="Arial" panose="020B0604020202020204" pitchFamily="34" charset="0"/>
              <a:buChar char="•"/>
              <a:tabLst/>
              <a:defRPr/>
            </a:pPr>
            <a:r>
              <a:rPr kumimoji="0" lang="en-US" sz="2800" b="0" i="0" u="none" strike="noStrike" cap="none" spc="0" normalizeH="0" baseline="0" noProof="0" dirty="0">
                <a:ln>
                  <a:noFill/>
                </a:ln>
                <a:effectLst/>
                <a:uLnTx/>
                <a:uFillTx/>
              </a:rPr>
              <a:t>SP provides strong forward direction, but:</a:t>
            </a:r>
          </a:p>
          <a:p>
            <a:pPr marL="114300" marR="0" lvl="0" defTabSz="914400" fontAlgn="auto">
              <a:lnSpc>
                <a:spcPct val="90000"/>
              </a:lnSpc>
              <a:spcBef>
                <a:spcPts val="0"/>
              </a:spcBef>
              <a:spcAft>
                <a:spcPts val="600"/>
              </a:spcAft>
              <a:buClrTx/>
              <a:buSzTx/>
              <a:tabLst/>
              <a:defRPr/>
            </a:pPr>
            <a:endParaRPr lang="en-US" sz="2800" dirty="0"/>
          </a:p>
          <a:p>
            <a:pPr marL="342900" marR="0" lvl="0" indent="-228600" defTabSz="914400" fontAlgn="auto">
              <a:lnSpc>
                <a:spcPct val="90000"/>
              </a:lnSpc>
              <a:spcBef>
                <a:spcPts val="0"/>
              </a:spcBef>
              <a:spcAft>
                <a:spcPts val="600"/>
              </a:spcAft>
              <a:buClrTx/>
              <a:buSzTx/>
              <a:buFont typeface="Arial" panose="020B0604020202020204" pitchFamily="34" charset="0"/>
              <a:buChar char="•"/>
              <a:tabLst/>
              <a:defRPr/>
            </a:pPr>
            <a:r>
              <a:rPr lang="en-US" sz="2800" dirty="0"/>
              <a:t>A few outstanding issues related </a:t>
            </a:r>
            <a:r>
              <a:rPr kumimoji="0" lang="en-US" sz="2800" b="0" i="0" u="none" strike="noStrike" cap="none" spc="0" normalizeH="0" baseline="0" noProof="0" dirty="0">
                <a:ln>
                  <a:noFill/>
                </a:ln>
                <a:effectLst/>
                <a:uLnTx/>
                <a:uFillTx/>
              </a:rPr>
              <a:t>to the PD and overall function of the TRRP/TMC, which </a:t>
            </a:r>
            <a:r>
              <a:rPr lang="en-US" sz="2800" dirty="0"/>
              <a:t>directly </a:t>
            </a:r>
            <a:r>
              <a:rPr kumimoji="0" lang="en-US" sz="2800" b="0" i="0" u="none" strike="noStrike" cap="none" spc="0" normalizeH="0" baseline="0" noProof="0" dirty="0">
                <a:ln>
                  <a:noFill/>
                </a:ln>
                <a:effectLst/>
                <a:uLnTx/>
                <a:uFillTx/>
              </a:rPr>
              <a:t>relate to the Program’s ability to successfully implement the SP:</a:t>
            </a:r>
          </a:p>
          <a:p>
            <a:pPr marL="914400" lvl="1" indent="-342900" defTabSz="914400">
              <a:lnSpc>
                <a:spcPct val="90000"/>
              </a:lnSpc>
              <a:spcAft>
                <a:spcPts val="600"/>
              </a:spcAft>
              <a:buFont typeface="Courier New" panose="02070309020205020404" pitchFamily="49" charset="0"/>
              <a:buChar char="o"/>
              <a:defRPr/>
            </a:pPr>
            <a:r>
              <a:rPr kumimoji="0" lang="en-US" sz="2800" i="0" u="none" strike="noStrike" cap="none" spc="0" normalizeH="0" baseline="0" noProof="0" dirty="0">
                <a:ln>
                  <a:noFill/>
                </a:ln>
                <a:effectLst/>
                <a:uLnTx/>
                <a:uFillTx/>
              </a:rPr>
              <a:t>Role of the TMC</a:t>
            </a:r>
          </a:p>
          <a:p>
            <a:pPr marL="914400" lvl="1" indent="-342900" defTabSz="914400">
              <a:lnSpc>
                <a:spcPct val="90000"/>
              </a:lnSpc>
              <a:spcAft>
                <a:spcPts val="600"/>
              </a:spcAft>
              <a:buFont typeface="Courier New" panose="02070309020205020404" pitchFamily="49" charset="0"/>
              <a:buChar char="o"/>
              <a:defRPr/>
            </a:pPr>
            <a:r>
              <a:rPr kumimoji="0" lang="en-US" sz="2800" i="0" u="none" strike="noStrike" cap="none" spc="0" normalizeH="0" baseline="0" noProof="0" dirty="0">
                <a:ln>
                  <a:noFill/>
                </a:ln>
                <a:effectLst/>
                <a:uLnTx/>
                <a:uFillTx/>
              </a:rPr>
              <a:t>TMC bylaw changes – on tomorrow’s agenda!</a:t>
            </a:r>
            <a:endParaRPr lang="en-US" sz="2800" dirty="0"/>
          </a:p>
          <a:p>
            <a:pPr marL="914400" lvl="1" indent="-342900" defTabSz="914400">
              <a:lnSpc>
                <a:spcPct val="90000"/>
              </a:lnSpc>
              <a:spcAft>
                <a:spcPts val="600"/>
              </a:spcAft>
              <a:buFont typeface="Courier New" panose="02070309020205020404" pitchFamily="49" charset="0"/>
              <a:buChar char="o"/>
              <a:defRPr/>
            </a:pPr>
            <a:r>
              <a:rPr kumimoji="0" lang="en-US" sz="2800" i="0" u="none" strike="noStrike" cap="none" spc="0" normalizeH="0" baseline="0" noProof="0" dirty="0">
                <a:ln>
                  <a:noFill/>
                </a:ln>
                <a:effectLst/>
                <a:uLnTx/>
                <a:uFillTx/>
              </a:rPr>
              <a:t>Conflict of Interest</a:t>
            </a:r>
            <a:endParaRPr lang="en-US" sz="2800" dirty="0"/>
          </a:p>
          <a:p>
            <a:pPr marL="914400" lvl="1" indent="-342900" defTabSz="914400">
              <a:lnSpc>
                <a:spcPct val="90000"/>
              </a:lnSpc>
              <a:spcAft>
                <a:spcPts val="600"/>
              </a:spcAft>
              <a:buFont typeface="Courier New" panose="02070309020205020404" pitchFamily="49" charset="0"/>
              <a:buChar char="o"/>
              <a:defRPr/>
            </a:pPr>
            <a:r>
              <a:rPr kumimoji="0" lang="en-US" sz="2800" i="0" u="none" strike="noStrike" cap="none" spc="0" normalizeH="0" baseline="0" noProof="0" dirty="0">
                <a:ln>
                  <a:noFill/>
                </a:ln>
                <a:effectLst/>
                <a:uLnTx/>
                <a:uFillTx/>
              </a:rPr>
              <a:t>TRRP Stakeholder Advisory Committee (TSAC)</a:t>
            </a:r>
            <a:endParaRPr lang="en-US" sz="2800" dirty="0"/>
          </a:p>
          <a:p>
            <a:pPr marL="914400" lvl="1" indent="-342900" defTabSz="914400">
              <a:lnSpc>
                <a:spcPct val="90000"/>
              </a:lnSpc>
              <a:spcAft>
                <a:spcPts val="600"/>
              </a:spcAft>
              <a:buFont typeface="Courier New" panose="02070309020205020404" pitchFamily="49" charset="0"/>
              <a:buChar char="o"/>
              <a:defRPr/>
            </a:pPr>
            <a:r>
              <a:rPr kumimoji="0" lang="en-US" sz="2800" i="0" u="none" strike="noStrike" cap="none" spc="0" normalizeH="0" baseline="0" noProof="0" dirty="0">
                <a:ln>
                  <a:noFill/>
                </a:ln>
                <a:effectLst/>
                <a:uLnTx/>
                <a:uFillTx/>
              </a:rPr>
              <a:t>Science Advisory Board (SAB)</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3" y="6492875"/>
            <a:ext cx="445913" cy="365125"/>
          </a:xfrm>
        </p:spPr>
        <p:txBody>
          <a:bodyPr vert="horz" lIns="91440" tIns="45720" rIns="91440" bIns="45720" rtlCol="0" anchor="ctr">
            <a:normAutofit/>
          </a:bodyPr>
          <a:lstStyle/>
          <a:p>
            <a:pPr marR="0" lvl="0" indent="0" defTabSz="914400" fontAlgn="auto">
              <a:spcBef>
                <a:spcPts val="0"/>
              </a:spcBef>
              <a:spcAft>
                <a:spcPts val="600"/>
              </a:spcAft>
              <a:buClrTx/>
              <a:buSzTx/>
              <a:buFontTx/>
              <a:buNone/>
              <a:tabLst/>
              <a:defRPr/>
            </a:pPr>
            <a:fld id="{6B94C14E-AF83-4D16-94BD-501D5E9EC7D7}" type="slidenum">
              <a:rPr kumimoji="0" lang="en-US" sz="800" b="0" i="0" u="none" strike="noStrike" cap="none" spc="0" normalizeH="0" baseline="0" noProof="0">
                <a:ln>
                  <a:noFill/>
                </a:ln>
                <a:solidFill>
                  <a:schemeClr val="tx1">
                    <a:lumMod val="50000"/>
                    <a:lumOff val="50000"/>
                  </a:schemeClr>
                </a:solidFill>
                <a:effectLst/>
                <a:uLnTx/>
                <a:uFillTx/>
              </a:rPr>
              <a:pPr marR="0" lvl="0" indent="0" defTabSz="914400" fontAlgn="auto">
                <a:spcBef>
                  <a:spcPts val="0"/>
                </a:spcBef>
                <a:spcAft>
                  <a:spcPts val="600"/>
                </a:spcAft>
                <a:buClrTx/>
                <a:buSzTx/>
                <a:buFontTx/>
                <a:buNone/>
                <a:tabLst/>
                <a:defRPr/>
              </a:pPr>
              <a:t>5</a:t>
            </a:fld>
            <a:endParaRPr kumimoji="0" lang="en-US" sz="800" b="0" i="0" u="none" strike="noStrike" cap="none" spc="0" normalizeH="0" baseline="0" noProof="0" dirty="0">
              <a:ln>
                <a:noFill/>
              </a:ln>
              <a:solidFill>
                <a:schemeClr val="tx1">
                  <a:lumMod val="50000"/>
                  <a:lumOff val="50000"/>
                </a:schemeClr>
              </a:solidFill>
              <a:effectLst/>
              <a:uLnTx/>
              <a:uFillTx/>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2070223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95D24BE-91A4-46B0-9911-A56C65159629}"/>
              </a:ext>
            </a:extLst>
          </p:cNvPr>
          <p:cNvSpPr txBox="1"/>
          <p:nvPr/>
        </p:nvSpPr>
        <p:spPr>
          <a:xfrm>
            <a:off x="2197352" y="278535"/>
            <a:ext cx="8256641" cy="1033669"/>
          </a:xfrm>
          <a:prstGeom prst="rect">
            <a:avLst/>
          </a:prstGeom>
        </p:spPr>
        <p:txBody>
          <a:bodyPr vert="horz" lIns="91440" tIns="45720" rIns="91440" bIns="45720" rtlCol="0" anchor="ctr">
            <a:normAutofit fontScale="92500"/>
          </a:bodyPr>
          <a:lstStyle/>
          <a:p>
            <a:pPr marL="0" marR="0" lvl="0" indent="0" defTabSz="914400" fontAlgn="auto">
              <a:lnSpc>
                <a:spcPct val="90000"/>
              </a:lnSpc>
              <a:spcBef>
                <a:spcPct val="0"/>
              </a:spcBef>
              <a:spcAft>
                <a:spcPts val="600"/>
              </a:spcAft>
              <a:buClrTx/>
              <a:buSzTx/>
              <a:tabLst/>
              <a:defRPr/>
            </a:pPr>
            <a:r>
              <a:rPr kumimoji="0" lang="en-US" sz="4000" b="1" i="0" u="none" strike="noStrike" kern="1200" cap="none" spc="0" normalizeH="0" baseline="0" noProof="0" dirty="0">
                <a:ln>
                  <a:noFill/>
                </a:ln>
                <a:solidFill>
                  <a:srgbClr val="FFFFFF"/>
                </a:solidFill>
                <a:effectLst/>
                <a:uLnTx/>
                <a:uFillTx/>
                <a:ea typeface="+mj-ea"/>
                <a:cs typeface="+mj-cs"/>
              </a:rPr>
              <a:t>TRRP Refinements Phase 2 – Science Plan</a:t>
            </a:r>
          </a:p>
        </p:txBody>
      </p:sp>
      <p:sp>
        <p:nvSpPr>
          <p:cNvPr id="3" name="TextBox 2">
            <a:extLst>
              <a:ext uri="{FF2B5EF4-FFF2-40B4-BE49-F238E27FC236}">
                <a16:creationId xmlns:a16="http://schemas.microsoft.com/office/drawing/2014/main" id="{5B5BED87-634F-ED45-4E21-05B587B92100}"/>
              </a:ext>
            </a:extLst>
          </p:cNvPr>
          <p:cNvSpPr txBox="1"/>
          <p:nvPr/>
        </p:nvSpPr>
        <p:spPr>
          <a:xfrm>
            <a:off x="732502" y="1843148"/>
            <a:ext cx="10726992" cy="4736317"/>
          </a:xfrm>
          <a:prstGeom prst="rect">
            <a:avLst/>
          </a:prstGeom>
        </p:spPr>
        <p:txBody>
          <a:bodyPr vert="horz" lIns="91440" tIns="45720" rIns="91440" bIns="45720" rtlCol="0" anchor="ctr">
            <a:noAutofit/>
          </a:bodyPr>
          <a:lstStyle/>
          <a:p>
            <a:pPr marL="114300" marR="0" lvl="0" defTabSz="914400" fontAlgn="auto">
              <a:lnSpc>
                <a:spcPct val="90000"/>
              </a:lnSpc>
              <a:spcBef>
                <a:spcPts val="0"/>
              </a:spcBef>
              <a:spcAft>
                <a:spcPts val="600"/>
              </a:spcAft>
              <a:buClrTx/>
              <a:buSzTx/>
              <a:tabLst/>
              <a:defRPr/>
            </a:pPr>
            <a:r>
              <a:rPr lang="en-US" sz="2400" b="1" dirty="0"/>
              <a:t>Accomplishments – Process / Outcomes:</a:t>
            </a:r>
            <a:endParaRPr kumimoji="0" lang="en-US" sz="2400" b="1" i="0" u="none" strike="noStrike" cap="none" spc="0" normalizeH="0" baseline="0" noProof="0" dirty="0">
              <a:ln>
                <a:noFill/>
              </a:ln>
              <a:effectLst/>
              <a:uLnTx/>
              <a:uFillTx/>
            </a:endParaRPr>
          </a:p>
          <a:p>
            <a:pPr marL="342900" indent="-228600" defTabSz="914400">
              <a:lnSpc>
                <a:spcPct val="90000"/>
              </a:lnSpc>
              <a:spcAft>
                <a:spcPts val="600"/>
              </a:spcAft>
              <a:buFont typeface="Arial" panose="020B0604020202020204" pitchFamily="34" charset="0"/>
              <a:buChar char="•"/>
              <a:defRPr/>
            </a:pPr>
            <a:r>
              <a:rPr lang="en-US" sz="2400" dirty="0"/>
              <a:t>Concise and plain language summary</a:t>
            </a:r>
          </a:p>
          <a:p>
            <a:pPr marL="342900" indent="-228600" defTabSz="914400">
              <a:lnSpc>
                <a:spcPct val="90000"/>
              </a:lnSpc>
              <a:spcAft>
                <a:spcPts val="600"/>
              </a:spcAft>
              <a:buFont typeface="Arial" panose="020B0604020202020204" pitchFamily="34" charset="0"/>
              <a:buChar char="•"/>
              <a:defRPr/>
            </a:pPr>
            <a:r>
              <a:rPr lang="en-US" sz="2400" dirty="0"/>
              <a:t>Builds on and leverages existing efforts</a:t>
            </a:r>
          </a:p>
          <a:p>
            <a:pPr marL="342900" indent="-228600" defTabSz="914400">
              <a:lnSpc>
                <a:spcPct val="90000"/>
              </a:lnSpc>
              <a:spcAft>
                <a:spcPts val="600"/>
              </a:spcAft>
              <a:buFont typeface="Arial" panose="020B0604020202020204" pitchFamily="34" charset="0"/>
              <a:buChar char="•"/>
              <a:defRPr/>
            </a:pPr>
            <a:r>
              <a:rPr lang="en-US" sz="2400" dirty="0"/>
              <a:t>Collaboratively developed</a:t>
            </a:r>
          </a:p>
          <a:p>
            <a:pPr marL="342900" indent="-228600" defTabSz="914400">
              <a:lnSpc>
                <a:spcPct val="90000"/>
              </a:lnSpc>
              <a:spcAft>
                <a:spcPts val="600"/>
              </a:spcAft>
              <a:buFont typeface="Arial" panose="020B0604020202020204" pitchFamily="34" charset="0"/>
              <a:buChar char="•"/>
              <a:defRPr/>
            </a:pPr>
            <a:r>
              <a:rPr lang="en-US" sz="2400" dirty="0"/>
              <a:t>Consensus within the Science Plan Drafting Committee (SPDC) – </a:t>
            </a:r>
            <a:r>
              <a:rPr lang="en-US" sz="2400" i="1" dirty="0"/>
              <a:t>Justin Alvarez, Kyle DeJuilio, Liam Gogan, James Lee, Ken Lindke, Seth Naman, Nick Som </a:t>
            </a:r>
          </a:p>
          <a:p>
            <a:pPr marL="342900" indent="-228600" defTabSz="914400">
              <a:lnSpc>
                <a:spcPct val="90000"/>
              </a:lnSpc>
              <a:spcAft>
                <a:spcPts val="600"/>
              </a:spcAft>
              <a:buFont typeface="Arial" panose="020B0604020202020204" pitchFamily="34" charset="0"/>
              <a:buChar char="•"/>
              <a:defRPr/>
            </a:pPr>
            <a:r>
              <a:rPr lang="en-US" sz="2400" dirty="0"/>
              <a:t>Support from TMC members who provided a review: </a:t>
            </a:r>
          </a:p>
          <a:p>
            <a:pPr marL="1028700" lvl="1" indent="-342900" defTabSz="914400">
              <a:lnSpc>
                <a:spcPct val="90000"/>
              </a:lnSpc>
              <a:spcAft>
                <a:spcPts val="600"/>
              </a:spcAft>
              <a:buFont typeface="Courier New" panose="02070309020205020404" pitchFamily="49" charset="0"/>
              <a:buChar char="o"/>
              <a:defRPr/>
            </a:pPr>
            <a:r>
              <a:rPr lang="en-US" sz="2400" dirty="0"/>
              <a:t>‘…an honest reflection of what has happened…’</a:t>
            </a:r>
          </a:p>
          <a:p>
            <a:pPr marL="1028700" lvl="1" indent="-342900" defTabSz="914400">
              <a:lnSpc>
                <a:spcPct val="90000"/>
              </a:lnSpc>
              <a:spcAft>
                <a:spcPts val="600"/>
              </a:spcAft>
              <a:buFont typeface="Courier New" panose="02070309020205020404" pitchFamily="49" charset="0"/>
              <a:buChar char="o"/>
              <a:defRPr/>
            </a:pPr>
            <a:r>
              <a:rPr lang="en-US" sz="2400" dirty="0"/>
              <a:t>‘…really nice work…’</a:t>
            </a:r>
          </a:p>
          <a:p>
            <a:pPr marL="1028700" lvl="1" indent="-342900" defTabSz="914400">
              <a:lnSpc>
                <a:spcPct val="90000"/>
              </a:lnSpc>
              <a:spcAft>
                <a:spcPts val="600"/>
              </a:spcAft>
              <a:buFont typeface="Courier New" panose="02070309020205020404" pitchFamily="49" charset="0"/>
              <a:buChar char="o"/>
              <a:defRPr/>
            </a:pPr>
            <a:r>
              <a:rPr lang="en-US" sz="2400" dirty="0"/>
              <a:t>‘…delivers a far more streamlined and therefore implementable approach…’</a:t>
            </a:r>
          </a:p>
          <a:p>
            <a:pPr marL="1028700" lvl="1" indent="-342900" defTabSz="914400">
              <a:lnSpc>
                <a:spcPct val="90000"/>
              </a:lnSpc>
              <a:spcAft>
                <a:spcPts val="600"/>
              </a:spcAft>
              <a:buFont typeface="Courier New" panose="02070309020205020404" pitchFamily="49" charset="0"/>
              <a:buChar char="o"/>
              <a:defRPr/>
            </a:pPr>
            <a:r>
              <a:rPr lang="en-US" sz="2400" dirty="0"/>
              <a:t>‘how impressed I am with the SP… It should go a long ways towards improving AM within the TRRP…’</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R="0" lvl="0" indent="0" defTabSz="914400" fontAlgn="auto">
              <a:spcBef>
                <a:spcPts val="0"/>
              </a:spcBef>
              <a:spcAft>
                <a:spcPts val="600"/>
              </a:spcAft>
              <a:buClrTx/>
              <a:buSzTx/>
              <a:buFontTx/>
              <a:buNone/>
              <a:tabLst/>
              <a:defRPr/>
            </a:pPr>
            <a:fld id="{6B94C14E-AF83-4D16-94BD-501D5E9EC7D7}" type="slidenum">
              <a:rPr kumimoji="0" lang="en-US" sz="800" b="0" i="0" u="none" strike="noStrike" cap="none" spc="0" normalizeH="0" baseline="0" noProof="0">
                <a:ln>
                  <a:noFill/>
                </a:ln>
                <a:solidFill>
                  <a:schemeClr val="tx1">
                    <a:lumMod val="50000"/>
                    <a:lumOff val="50000"/>
                  </a:schemeClr>
                </a:solidFill>
                <a:effectLst/>
                <a:uLnTx/>
                <a:uFillTx/>
              </a:rPr>
              <a:pPr marR="0" lvl="0" indent="0" defTabSz="914400" fontAlgn="auto">
                <a:spcBef>
                  <a:spcPts val="0"/>
                </a:spcBef>
                <a:spcAft>
                  <a:spcPts val="600"/>
                </a:spcAft>
                <a:buClrTx/>
                <a:buSzTx/>
                <a:buFontTx/>
                <a:buNone/>
                <a:tabLst/>
                <a:defRPr/>
              </a:pPr>
              <a:t>6</a:t>
            </a:fld>
            <a:endParaRPr kumimoji="0" lang="en-US" sz="800" b="0" i="0" u="none" strike="noStrike" cap="none" spc="0" normalizeH="0" baseline="0" noProof="0" dirty="0">
              <a:ln>
                <a:noFill/>
              </a:ln>
              <a:solidFill>
                <a:schemeClr val="tx1">
                  <a:lumMod val="50000"/>
                  <a:lumOff val="50000"/>
                </a:schemeClr>
              </a:solidFill>
              <a:effectLst/>
              <a:uLnTx/>
              <a:uFillTx/>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2587732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2197352" y="278535"/>
            <a:ext cx="8256641" cy="1033669"/>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TRRP Refinements Phase 2 – Science Plan</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3" y="6457909"/>
            <a:ext cx="445913" cy="400091"/>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pic>
        <p:nvPicPr>
          <p:cNvPr id="2" name="Picture 1">
            <a:extLst>
              <a:ext uri="{FF2B5EF4-FFF2-40B4-BE49-F238E27FC236}">
                <a16:creationId xmlns:a16="http://schemas.microsoft.com/office/drawing/2014/main" id="{BBC51E03-B085-7C38-1260-47D93EB5DB1C}"/>
              </a:ext>
            </a:extLst>
          </p:cNvPr>
          <p:cNvPicPr>
            <a:picLocks noChangeAspect="1"/>
          </p:cNvPicPr>
          <p:nvPr/>
        </p:nvPicPr>
        <p:blipFill>
          <a:blip r:embed="rId3"/>
          <a:stretch>
            <a:fillRect/>
          </a:stretch>
        </p:blipFill>
        <p:spPr>
          <a:xfrm>
            <a:off x="6980903" y="3240980"/>
            <a:ext cx="4723417" cy="3214451"/>
          </a:xfrm>
          <a:prstGeom prst="rect">
            <a:avLst/>
          </a:prstGeom>
        </p:spPr>
      </p:pic>
      <p:sp>
        <p:nvSpPr>
          <p:cNvPr id="4" name="TextBox 3">
            <a:extLst>
              <a:ext uri="{FF2B5EF4-FFF2-40B4-BE49-F238E27FC236}">
                <a16:creationId xmlns:a16="http://schemas.microsoft.com/office/drawing/2014/main" id="{C9F2F575-446F-6C95-C2CF-72FEFD281658}"/>
              </a:ext>
            </a:extLst>
          </p:cNvPr>
          <p:cNvSpPr txBox="1"/>
          <p:nvPr/>
        </p:nvSpPr>
        <p:spPr>
          <a:xfrm>
            <a:off x="189364" y="3224854"/>
            <a:ext cx="6497187" cy="2246769"/>
          </a:xfrm>
          <a:prstGeom prst="rect">
            <a:avLst/>
          </a:prstGeom>
          <a:noFill/>
        </p:spPr>
        <p:txBody>
          <a:bodyPr wrap="square" rtlCol="0">
            <a:spAutoFit/>
          </a:bodyPr>
          <a:lstStyle/>
          <a:p>
            <a:pPr marL="342900" indent="-342900">
              <a:buFont typeface="Arial" panose="020B0604020202020204" pitchFamily="34" charset="0"/>
              <a:buChar char="•"/>
              <a:defRPr/>
            </a:pPr>
            <a:r>
              <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What has worked/not worked</a:t>
            </a:r>
          </a:p>
          <a:p>
            <a:pPr marL="342900" indent="-342900">
              <a:buFont typeface="Arial" panose="020B0604020202020204" pitchFamily="34" charset="0"/>
              <a:buChar char="•"/>
              <a:defRPr/>
            </a:pPr>
            <a:r>
              <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Where perspectives differ </a:t>
            </a:r>
            <a:r>
              <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sym typeface="Wingdings" panose="05000000000000000000" pitchFamily="2" charset="2"/>
              </a:rPr>
              <a:t></a:t>
            </a:r>
            <a:r>
              <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 captured as uncertainties</a:t>
            </a:r>
          </a:p>
          <a:p>
            <a:pPr marL="342900" indent="-342900">
              <a:buFont typeface="Arial" panose="020B0604020202020204" pitchFamily="34" charset="0"/>
              <a:buChar char="•"/>
              <a:defRPr/>
            </a:pPr>
            <a:r>
              <a:rPr lang="en-US" sz="2800" dirty="0">
                <a:solidFill>
                  <a:srgbClr val="000000"/>
                </a:solidFill>
                <a:latin typeface="Calibri" panose="020F0502020204030204" pitchFamily="34" charset="0"/>
                <a:ea typeface="Calibri" panose="020F0502020204030204" pitchFamily="34" charset="0"/>
              </a:rPr>
              <a:t>Updated more holistic conceptual model provides focus</a:t>
            </a:r>
            <a:endPar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endParaRPr>
          </a:p>
        </p:txBody>
      </p:sp>
      <p:sp>
        <p:nvSpPr>
          <p:cNvPr id="6" name="TextBox 5">
            <a:extLst>
              <a:ext uri="{FF2B5EF4-FFF2-40B4-BE49-F238E27FC236}">
                <a16:creationId xmlns:a16="http://schemas.microsoft.com/office/drawing/2014/main" id="{862E71ED-6575-A0B8-3C94-301457DFEE6F}"/>
              </a:ext>
            </a:extLst>
          </p:cNvPr>
          <p:cNvSpPr txBox="1"/>
          <p:nvPr/>
        </p:nvSpPr>
        <p:spPr>
          <a:xfrm>
            <a:off x="189364" y="1939368"/>
            <a:ext cx="11066529" cy="1384995"/>
          </a:xfrm>
          <a:prstGeom prst="rect">
            <a:avLst/>
          </a:prstGeom>
          <a:noFill/>
        </p:spPr>
        <p:txBody>
          <a:bodyPr wrap="square" rtlCol="0">
            <a:spAutoFit/>
          </a:bodyPr>
          <a:lstStyle/>
          <a:p>
            <a:pPr marR="0" lvl="0" algn="l" defTabSz="457200" rtl="0" eaLnBrk="1" fontAlgn="auto" latinLnBrk="0" hangingPunct="1">
              <a:lnSpc>
                <a:spcPct val="100000"/>
              </a:lnSpc>
              <a:spcBef>
                <a:spcPts val="0"/>
              </a:spcBef>
              <a:spcAft>
                <a:spcPts val="0"/>
              </a:spcAft>
              <a:buClrTx/>
              <a:buSzTx/>
              <a:tabLst/>
              <a:defRPr/>
            </a:pPr>
            <a:r>
              <a:rPr lang="en-US" sz="2800" b="1" dirty="0">
                <a:solidFill>
                  <a:srgbClr val="000000"/>
                </a:solidFill>
                <a:latin typeface="Calibri" panose="020F0502020204030204" pitchFamily="34" charset="0"/>
                <a:ea typeface="Calibri" panose="020F0502020204030204" pitchFamily="34" charset="0"/>
              </a:rPr>
              <a:t>Accomplishments – Looking back:</a:t>
            </a:r>
            <a:endParaRPr kumimoji="0" lang="en-US" sz="28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endParaRPr>
          </a:p>
          <a:p>
            <a:pPr marL="342900" indent="-342900">
              <a:buFont typeface="Arial" panose="020B0604020202020204" pitchFamily="34" charset="0"/>
              <a:buChar char="•"/>
              <a:defRPr/>
            </a:pPr>
            <a:r>
              <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Explicit documentation of learning to date</a:t>
            </a:r>
          </a:p>
          <a:p>
            <a:pPr marL="342900" indent="-342900">
              <a:buFont typeface="Arial" panose="020B0604020202020204" pitchFamily="34" charset="0"/>
              <a:buChar char="•"/>
              <a:defRPr/>
            </a:pPr>
            <a:r>
              <a:rPr kumimoji="0" lang="en-US" sz="280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Evaluation of central TRFE (1999) central hypotheses</a:t>
            </a:r>
          </a:p>
        </p:txBody>
      </p:sp>
    </p:spTree>
    <p:extLst>
      <p:ext uri="{BB962C8B-B14F-4D97-AF65-F5344CB8AC3E}">
        <p14:creationId xmlns:p14="http://schemas.microsoft.com/office/powerpoint/2010/main" val="3087628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2197352" y="278535"/>
            <a:ext cx="8256641" cy="1033669"/>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TRRP Refinements Phase 2 – Science Plan</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a:t>
            </a:fld>
            <a:endParaRPr kumimoji="0" lang="en-US" sz="800" b="0" i="0" u="none" strike="noStrike" kern="1200" cap="none" spc="0" normalizeH="0" baseline="0" noProof="0" dirty="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11" name="TextBox 10">
            <a:extLst>
              <a:ext uri="{FF2B5EF4-FFF2-40B4-BE49-F238E27FC236}">
                <a16:creationId xmlns:a16="http://schemas.microsoft.com/office/drawing/2014/main" id="{E5C46A61-38CD-3B46-17F2-07AF2E810EF5}"/>
              </a:ext>
            </a:extLst>
          </p:cNvPr>
          <p:cNvSpPr txBox="1"/>
          <p:nvPr/>
        </p:nvSpPr>
        <p:spPr>
          <a:xfrm>
            <a:off x="500794" y="1804449"/>
            <a:ext cx="6096000" cy="4616648"/>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Accomplishments – The Plan: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Trinity specific AM plan</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Improved clarity on roles (RASCI)</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Flows identified as top AM opportunity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Science Priorities – improved focus</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5 Key uncertainties – </a:t>
            </a:r>
            <a:r>
              <a:rPr kumimoji="0" lang="en-US" sz="1800" b="1" i="0" u="sng" strike="noStrike" kern="1200" cap="none" spc="0" normalizeH="0" baseline="0" noProof="0" dirty="0">
                <a:ln>
                  <a:noFill/>
                </a:ln>
                <a:solidFill>
                  <a:prstClr val="black"/>
                </a:solidFill>
                <a:effectLst/>
                <a:uLnTx/>
                <a:uFillTx/>
                <a:latin typeface="Calibri" panose="020F0502020204030204"/>
                <a:ea typeface="+mn-ea"/>
                <a:cs typeface="+mn-cs"/>
              </a:rPr>
              <a:t>linked to PD goals</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Core activities - short list of critical monitoring &amp; modeling activities</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Path forward - Six actionable next steps to address Priorities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Information Road Map</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Annual science planning process represents big step forward</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Addresses conflict of interest concerns and role of SAB</a:t>
            </a:r>
          </a:p>
          <a:p>
            <a:pPr marL="742950" marR="0" lvl="1" indent="-28575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Clarifies roles of scientists and managers, was vetted w/ PDDC</a:t>
            </a:r>
          </a:p>
        </p:txBody>
      </p:sp>
      <p:pic>
        <p:nvPicPr>
          <p:cNvPr id="12" name="Picture 11">
            <a:extLst>
              <a:ext uri="{FF2B5EF4-FFF2-40B4-BE49-F238E27FC236}">
                <a16:creationId xmlns:a16="http://schemas.microsoft.com/office/drawing/2014/main" id="{9DED4F98-0EE2-D939-4FB6-BAC99F9D71B4}"/>
              </a:ext>
            </a:extLst>
          </p:cNvPr>
          <p:cNvPicPr>
            <a:picLocks noChangeAspect="1"/>
          </p:cNvPicPr>
          <p:nvPr/>
        </p:nvPicPr>
        <p:blipFill>
          <a:blip r:embed="rId3"/>
          <a:stretch>
            <a:fillRect/>
          </a:stretch>
        </p:blipFill>
        <p:spPr>
          <a:xfrm>
            <a:off x="6532631" y="2375075"/>
            <a:ext cx="5394645" cy="3475396"/>
          </a:xfrm>
          <a:prstGeom prst="rect">
            <a:avLst/>
          </a:prstGeom>
        </p:spPr>
      </p:pic>
    </p:spTree>
    <p:extLst>
      <p:ext uri="{BB962C8B-B14F-4D97-AF65-F5344CB8AC3E}">
        <p14:creationId xmlns:p14="http://schemas.microsoft.com/office/powerpoint/2010/main" val="3629006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2197352" y="278535"/>
            <a:ext cx="8256641" cy="1033669"/>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TRRP Refinements Phase 2 – Science Plan</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9</a:t>
            </a:fld>
            <a:endParaRPr kumimoji="0" lang="en-US" sz="800" b="0" i="0" u="none" strike="noStrike" kern="1200" cap="none" spc="0" normalizeH="0" baseline="0" noProof="0" dirty="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11" name="TextBox 10">
            <a:extLst>
              <a:ext uri="{FF2B5EF4-FFF2-40B4-BE49-F238E27FC236}">
                <a16:creationId xmlns:a16="http://schemas.microsoft.com/office/drawing/2014/main" id="{E5C46A61-38CD-3B46-17F2-07AF2E810EF5}"/>
              </a:ext>
            </a:extLst>
          </p:cNvPr>
          <p:cNvSpPr txBox="1"/>
          <p:nvPr/>
        </p:nvSpPr>
        <p:spPr>
          <a:xfrm>
            <a:off x="1001589" y="1804449"/>
            <a:ext cx="10069534" cy="477053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rPr>
              <a:t>Science Priorities</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lang="en-US" sz="2400" b="1" dirty="0">
                <a:solidFill>
                  <a:prstClr val="black"/>
                </a:solidFill>
                <a:latin typeface="Calibri" panose="020F0502020204030204"/>
              </a:rPr>
              <a:t>Key Uncertainties</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342900" indent="-342900">
              <a:buFont typeface="+mj-lt"/>
              <a:buAutoNum type="arabicParenR"/>
            </a:pPr>
            <a:r>
              <a:rPr lang="en-US" sz="2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Wetted width</a:t>
            </a:r>
            <a: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 </a:t>
            </a:r>
            <a:r>
              <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Can adjusting site rehabilitation and flow management strategies result in increased rates of wetted width expansion over a range of discharges? [GOAL 1: Form]</a:t>
            </a:r>
          </a:p>
          <a:p>
            <a:pPr marL="342900" marR="0" lvl="0" indent="-342900">
              <a:spcBef>
                <a:spcPts val="0"/>
              </a:spcBef>
              <a:spcAft>
                <a:spcPts val="0"/>
              </a:spcAft>
              <a:buFont typeface="+mj-lt"/>
              <a:buAutoNum type="arabicParenR"/>
            </a:pPr>
            <a:endPar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arenR"/>
            </a:pPr>
            <a:r>
              <a:rPr lang="en-US" sz="2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Nutrient flux</a:t>
            </a:r>
            <a: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 </a:t>
            </a:r>
            <a:r>
              <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Can changing management actions result in greater transfer of energy through trophic levels? [GOAL 1: Function]</a:t>
            </a:r>
          </a:p>
          <a:p>
            <a:pPr marL="342900" marR="0" lvl="0" indent="-342900">
              <a:spcBef>
                <a:spcPts val="0"/>
              </a:spcBef>
              <a:spcAft>
                <a:spcPts val="0"/>
              </a:spcAft>
              <a:buFont typeface="+mj-lt"/>
              <a:buAutoNum type="arabicParenR"/>
            </a:pPr>
            <a:endParaRPr lang="en-US" sz="2000" i="1"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arenR"/>
            </a:pPr>
            <a:r>
              <a:rPr lang="en-US" sz="2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Temperature regime</a:t>
            </a:r>
            <a: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 </a:t>
            </a:r>
            <a:r>
              <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Can we manage temperatures to benefit multiple life stages of salmonids while meeting other species needs? [GOAL 1: Function]</a:t>
            </a:r>
          </a:p>
          <a:p>
            <a:pPr marL="342900" marR="0" lvl="0" indent="-342900">
              <a:spcBef>
                <a:spcPts val="0"/>
              </a:spcBef>
              <a:spcAft>
                <a:spcPts val="0"/>
              </a:spcAft>
              <a:buFont typeface="+mj-lt"/>
              <a:buAutoNum type="arabicParenR"/>
            </a:pPr>
            <a:endParaRPr lang="en-US" sz="2000" i="1"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arenR"/>
            </a:pPr>
            <a:r>
              <a:rPr lang="en-US" sz="2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Fish production</a:t>
            </a:r>
            <a: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 </a:t>
            </a:r>
            <a:r>
              <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At what life stage and/or what habitat resource do bottlenecks to production occur? [GOALS 2 &amp; 3: Fish]</a:t>
            </a:r>
          </a:p>
          <a:p>
            <a:pPr marL="342900" marR="0" lvl="0" indent="-342900">
              <a:spcBef>
                <a:spcPts val="0"/>
              </a:spcBef>
              <a:spcAft>
                <a:spcPts val="0"/>
              </a:spcAft>
              <a:buFont typeface="+mj-lt"/>
              <a:buAutoNum type="arabicParenR"/>
            </a:pPr>
            <a:endParaRPr lang="en-US" sz="2000" i="1"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arenR"/>
            </a:pPr>
            <a:r>
              <a:rPr lang="en-US" sz="20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ROD effectiveness</a:t>
            </a:r>
            <a: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 </a:t>
            </a:r>
            <a:r>
              <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Can we achieve the Program goals with the tools and decision space provided by the ROD?</a:t>
            </a:r>
            <a: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en-US" sz="2000"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[GOAL 1 Form and function; GOALS 2 &amp; 3: Fish]</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479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2197352" y="278535"/>
            <a:ext cx="8256641" cy="1033669"/>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TRRP Refinements Phase 2 – Science Plan</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800" b="0" i="0" u="none" strike="noStrike" kern="1200" cap="none" spc="0" normalizeH="0" baseline="0" noProof="0" dirty="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11" name="TextBox 10">
            <a:extLst>
              <a:ext uri="{FF2B5EF4-FFF2-40B4-BE49-F238E27FC236}">
                <a16:creationId xmlns:a16="http://schemas.microsoft.com/office/drawing/2014/main" id="{E5C46A61-38CD-3B46-17F2-07AF2E810EF5}"/>
              </a:ext>
            </a:extLst>
          </p:cNvPr>
          <p:cNvSpPr txBox="1"/>
          <p:nvPr/>
        </p:nvSpPr>
        <p:spPr>
          <a:xfrm>
            <a:off x="500794" y="1804449"/>
            <a:ext cx="11245293"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Science Priorities – </a:t>
            </a:r>
            <a:r>
              <a:rPr lang="en-US" sz="2400" b="1" dirty="0">
                <a:solidFill>
                  <a:prstClr val="black"/>
                </a:solidFill>
                <a:latin typeface="Calibri" panose="020F0502020204030204"/>
              </a:rPr>
              <a:t>Core Activities:</a:t>
            </a:r>
          </a:p>
        </p:txBody>
      </p:sp>
      <p:pic>
        <p:nvPicPr>
          <p:cNvPr id="13" name="Picture 12">
            <a:extLst>
              <a:ext uri="{FF2B5EF4-FFF2-40B4-BE49-F238E27FC236}">
                <a16:creationId xmlns:a16="http://schemas.microsoft.com/office/drawing/2014/main" id="{8B54B487-AE94-DC03-FF12-AD0546B0362B}"/>
              </a:ext>
            </a:extLst>
          </p:cNvPr>
          <p:cNvPicPr>
            <a:picLocks noChangeAspect="1"/>
          </p:cNvPicPr>
          <p:nvPr/>
        </p:nvPicPr>
        <p:blipFill>
          <a:blip r:embed="rId3"/>
          <a:stretch>
            <a:fillRect/>
          </a:stretch>
        </p:blipFill>
        <p:spPr>
          <a:xfrm>
            <a:off x="1624010" y="2551716"/>
            <a:ext cx="8943975" cy="3028950"/>
          </a:xfrm>
          <a:prstGeom prst="rect">
            <a:avLst/>
          </a:prstGeom>
        </p:spPr>
      </p:pic>
    </p:spTree>
    <p:extLst>
      <p:ext uri="{BB962C8B-B14F-4D97-AF65-F5344CB8AC3E}">
        <p14:creationId xmlns:p14="http://schemas.microsoft.com/office/powerpoint/2010/main" val="1216364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2197352" y="278535"/>
            <a:ext cx="8256641" cy="1033669"/>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TRRP Refinements Phase 2 – Science Plan</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800" b="0" i="0" u="none" strike="noStrike" kern="1200" cap="none" spc="0" normalizeH="0" baseline="0" noProof="0" dirty="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11" name="TextBox 10">
            <a:extLst>
              <a:ext uri="{FF2B5EF4-FFF2-40B4-BE49-F238E27FC236}">
                <a16:creationId xmlns:a16="http://schemas.microsoft.com/office/drawing/2014/main" id="{E5C46A61-38CD-3B46-17F2-07AF2E810EF5}"/>
              </a:ext>
            </a:extLst>
          </p:cNvPr>
          <p:cNvSpPr txBox="1"/>
          <p:nvPr/>
        </p:nvSpPr>
        <p:spPr>
          <a:xfrm>
            <a:off x="1198775" y="1685818"/>
            <a:ext cx="10253794" cy="489364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Science Priorities – </a:t>
            </a:r>
            <a:r>
              <a:rPr lang="en-US" sz="2400" b="1" dirty="0">
                <a:solidFill>
                  <a:prstClr val="black"/>
                </a:solidFill>
                <a:latin typeface="Calibri" panose="020F0502020204030204"/>
              </a:rPr>
              <a:t>Path Forward</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914400" lvl="1" indent="-457200">
              <a:buFontTx/>
              <a:buAutoNum type="arabicParenR"/>
            </a:pPr>
            <a:r>
              <a:rPr lang="en-US" sz="2400" dirty="0">
                <a:solidFill>
                  <a:prstClr val="black"/>
                </a:solidFill>
                <a:latin typeface="Calibri" panose="020F0502020204030204"/>
              </a:rPr>
              <a:t>Implement active AM of flows</a:t>
            </a:r>
          </a:p>
          <a:p>
            <a:pPr marL="914400" lvl="1" indent="-457200">
              <a:buFontTx/>
              <a:buAutoNum type="arabicParenR"/>
            </a:pPr>
            <a:endParaRPr lang="en-US" sz="2400" dirty="0">
              <a:solidFill>
                <a:prstClr val="black"/>
              </a:solidFill>
              <a:latin typeface="Calibri" panose="020F0502020204030204"/>
            </a:endParaRPr>
          </a:p>
          <a:p>
            <a:pPr marL="914400" lvl="1" indent="-457200">
              <a:buFontTx/>
              <a:buAutoNum type="arabicParenR"/>
            </a:pPr>
            <a:r>
              <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rPr>
              <a:t>Complete a limiting factors assessment</a:t>
            </a:r>
          </a:p>
          <a:p>
            <a:pPr marL="914400" lvl="1" indent="-457200">
              <a:buFontTx/>
              <a:buAutoNum type="arabicParenR"/>
            </a:pPr>
            <a:endPar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914400" lvl="1" indent="-457200">
              <a:buFontTx/>
              <a:buAutoNum type="arabicParenR"/>
            </a:pPr>
            <a:r>
              <a:rPr lang="en-US" sz="2400" dirty="0">
                <a:solidFill>
                  <a:prstClr val="black"/>
                </a:solidFill>
                <a:latin typeface="Calibri" panose="020F0502020204030204"/>
              </a:rPr>
              <a:t>Implement the Core Activities</a:t>
            </a:r>
          </a:p>
          <a:p>
            <a:pPr marL="914400" lvl="1" indent="-457200">
              <a:buFontTx/>
              <a:buAutoNum type="arabicParenR"/>
            </a:pPr>
            <a:endParaRPr lang="en-US" sz="2400" dirty="0">
              <a:solidFill>
                <a:prstClr val="black"/>
              </a:solidFill>
              <a:latin typeface="Calibri" panose="020F0502020204030204"/>
            </a:endParaRPr>
          </a:p>
          <a:p>
            <a:pPr marL="914400" lvl="1" indent="-457200">
              <a:buFontTx/>
              <a:buAutoNum type="arabicParenR"/>
            </a:pPr>
            <a:r>
              <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rPr>
              <a:t>Complete a review of </a:t>
            </a:r>
            <a:r>
              <a:rPr lang="en-US" sz="2400" dirty="0">
                <a:solidFill>
                  <a:prstClr val="black"/>
                </a:solidFill>
                <a:latin typeface="Calibri" panose="020F0502020204030204"/>
              </a:rPr>
              <a:t>Phase 2 Channel Rehab sites</a:t>
            </a:r>
          </a:p>
          <a:p>
            <a:pPr marL="914400" lvl="1" indent="-457200">
              <a:buFontTx/>
              <a:buAutoNum type="arabicParenR"/>
            </a:pPr>
            <a:endParaRPr lang="en-US" sz="2400" dirty="0">
              <a:solidFill>
                <a:prstClr val="black"/>
              </a:solidFill>
              <a:latin typeface="Calibri" panose="020F0502020204030204"/>
            </a:endParaRPr>
          </a:p>
          <a:p>
            <a:pPr marL="914400" lvl="1" indent="-457200">
              <a:buFontTx/>
              <a:buAutoNum type="arabicParenR"/>
            </a:pPr>
            <a:r>
              <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rPr>
              <a:t>Review of long-term monitoring activities</a:t>
            </a:r>
          </a:p>
          <a:p>
            <a:pPr marL="914400" lvl="1" indent="-457200">
              <a:buFontTx/>
              <a:buAutoNum type="arabicParenR"/>
            </a:pPr>
            <a:endPar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914400" lvl="1" indent="-457200">
              <a:buFontTx/>
              <a:buAutoNum type="arabicParenR"/>
            </a:pPr>
            <a:r>
              <a:rPr lang="en-US" sz="2400" dirty="0">
                <a:effectLst/>
                <a:latin typeface="Calibri" panose="020F0502020204030204" pitchFamily="34" charset="0"/>
                <a:ea typeface="Calibri" panose="020F0502020204030204" pitchFamily="34" charset="0"/>
                <a:cs typeface="Times New Roman" panose="02020603050405020304" pitchFamily="18" charset="0"/>
              </a:rPr>
              <a:t>Complete a Phase 3 review to determine whether ROD actions are sufficient to achieve goals</a:t>
            </a:r>
            <a:endPar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0839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95D24BE-91A4-46B0-9911-A56C65159629}"/>
              </a:ext>
            </a:extLst>
          </p:cNvPr>
          <p:cNvSpPr txBox="1"/>
          <p:nvPr/>
        </p:nvSpPr>
        <p:spPr>
          <a:xfrm>
            <a:off x="1889019" y="278535"/>
            <a:ext cx="8413957" cy="1033669"/>
          </a:xfrm>
          <a:prstGeom prst="rect">
            <a:avLst/>
          </a:prstGeo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FFFFFF"/>
                </a:solidFill>
                <a:effectLst/>
                <a:uLnTx/>
                <a:uFillTx/>
                <a:ea typeface="+mn-ea"/>
                <a:cs typeface="+mn-cs"/>
              </a:rPr>
              <a:t>TRRP Refinements Phase 2 – Science Plan</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746087" y="6492875"/>
            <a:ext cx="445913"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6B94C14E-AF83-4D16-94BD-501D5E9EC7D7}" type="slidenum">
              <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8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2" name="Oval 1">
            <a:extLst>
              <a:ext uri="{FF2B5EF4-FFF2-40B4-BE49-F238E27FC236}">
                <a16:creationId xmlns:a16="http://schemas.microsoft.com/office/drawing/2014/main" id="{C132CB10-05B7-460B-0FFA-7D31F7F9A446}"/>
              </a:ext>
            </a:extLst>
          </p:cNvPr>
          <p:cNvSpPr/>
          <p:nvPr/>
        </p:nvSpPr>
        <p:spPr>
          <a:xfrm>
            <a:off x="2532569" y="2331000"/>
            <a:ext cx="2196000" cy="2196000"/>
          </a:xfrm>
          <a:prstGeom prst="ellipse">
            <a:avLst/>
          </a:prstGeom>
          <a:blipFill rotWithShape="0">
            <a:blip r:embed="rId3"/>
            <a:stretch>
              <a:fillRect/>
            </a:stretch>
          </a:blipFill>
        </p:spPr>
        <p:style>
          <a:lnRef idx="0">
            <a:schemeClr val="lt1">
              <a:alpha val="0"/>
              <a:hueOff val="0"/>
              <a:satOff val="0"/>
              <a:lumOff val="0"/>
              <a:alphaOff val="0"/>
            </a:schemeClr>
          </a:lnRef>
          <a:fillRef idx="1">
            <a:scrgbClr r="0" g="0" b="0"/>
          </a:fillRef>
          <a:effectRef idx="0">
            <a:schemeClr val="accent2">
              <a:hueOff val="0"/>
              <a:satOff val="0"/>
              <a:lumOff val="0"/>
              <a:alphaOff val="0"/>
            </a:schemeClr>
          </a:effectRef>
          <a:fontRef idx="minor"/>
        </p:style>
      </p:sp>
      <p:sp>
        <p:nvSpPr>
          <p:cNvPr id="4" name="Oval 3">
            <a:extLst>
              <a:ext uri="{FF2B5EF4-FFF2-40B4-BE49-F238E27FC236}">
                <a16:creationId xmlns:a16="http://schemas.microsoft.com/office/drawing/2014/main" id="{1CAC3BA8-2430-9F57-04B2-7FA801A403DD}"/>
              </a:ext>
            </a:extLst>
          </p:cNvPr>
          <p:cNvSpPr/>
          <p:nvPr/>
        </p:nvSpPr>
        <p:spPr>
          <a:xfrm>
            <a:off x="7492237" y="2331000"/>
            <a:ext cx="2196000" cy="2196000"/>
          </a:xfrm>
          <a:prstGeom prst="ellipse">
            <a:avLst/>
          </a:prstGeom>
          <a:blipFill>
            <a:blip r:embed="rId4"/>
            <a:stretch>
              <a:fillRect/>
            </a:stretch>
          </a:blipFill>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grpSp>
        <p:nvGrpSpPr>
          <p:cNvPr id="6" name="Group 5">
            <a:extLst>
              <a:ext uri="{FF2B5EF4-FFF2-40B4-BE49-F238E27FC236}">
                <a16:creationId xmlns:a16="http://schemas.microsoft.com/office/drawing/2014/main" id="{89C463A8-2209-92AD-4A47-F5BFD1A8ADC8}"/>
              </a:ext>
            </a:extLst>
          </p:cNvPr>
          <p:cNvGrpSpPr/>
          <p:nvPr/>
        </p:nvGrpSpPr>
        <p:grpSpPr>
          <a:xfrm>
            <a:off x="935465" y="4886632"/>
            <a:ext cx="5390208" cy="1165868"/>
            <a:chOff x="653810" y="2730534"/>
            <a:chExt cx="5390208" cy="1165868"/>
          </a:xfrm>
        </p:grpSpPr>
        <p:sp>
          <p:nvSpPr>
            <p:cNvPr id="8" name="Rectangle 7">
              <a:extLst>
                <a:ext uri="{FF2B5EF4-FFF2-40B4-BE49-F238E27FC236}">
                  <a16:creationId xmlns:a16="http://schemas.microsoft.com/office/drawing/2014/main" id="{4A0FC819-CE1C-D68F-ED3F-1F17CE0F493D}"/>
                </a:ext>
              </a:extLst>
            </p:cNvPr>
            <p:cNvSpPr/>
            <p:nvPr/>
          </p:nvSpPr>
          <p:spPr>
            <a:xfrm>
              <a:off x="653810" y="3176402"/>
              <a:ext cx="5390208" cy="720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TextBox 8">
              <a:extLst>
                <a:ext uri="{FF2B5EF4-FFF2-40B4-BE49-F238E27FC236}">
                  <a16:creationId xmlns:a16="http://schemas.microsoft.com/office/drawing/2014/main" id="{E3E2874F-93C3-9DA0-2851-3F89DC94C5DF}"/>
                </a:ext>
              </a:extLst>
            </p:cNvPr>
            <p:cNvSpPr txBox="1"/>
            <p:nvPr/>
          </p:nvSpPr>
          <p:spPr>
            <a:xfrm>
              <a:off x="653810" y="2730534"/>
              <a:ext cx="5390208" cy="70109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US" sz="2300" b="1" u="sng" kern="1200" cap="none" baseline="0" dirty="0"/>
                <a:t>Comments</a:t>
              </a:r>
              <a:r>
                <a:rPr lang="en-US" sz="2300" i="0" kern="1200" cap="none" baseline="0" dirty="0"/>
                <a:t> from Science Plan Drafting Committee (SPDC) members</a:t>
              </a:r>
              <a:endParaRPr lang="en-US" sz="2300" kern="1200" cap="none" dirty="0"/>
            </a:p>
          </p:txBody>
        </p:sp>
      </p:grpSp>
      <p:grpSp>
        <p:nvGrpSpPr>
          <p:cNvPr id="10" name="Group 9">
            <a:extLst>
              <a:ext uri="{FF2B5EF4-FFF2-40B4-BE49-F238E27FC236}">
                <a16:creationId xmlns:a16="http://schemas.microsoft.com/office/drawing/2014/main" id="{C900E5DE-2FD3-1398-3206-FAA1713CD4F4}"/>
              </a:ext>
            </a:extLst>
          </p:cNvPr>
          <p:cNvGrpSpPr/>
          <p:nvPr/>
        </p:nvGrpSpPr>
        <p:grpSpPr>
          <a:xfrm>
            <a:off x="6790237" y="4886632"/>
            <a:ext cx="3834045" cy="895983"/>
            <a:chOff x="6615014" y="2817884"/>
            <a:chExt cx="3834045" cy="895983"/>
          </a:xfrm>
        </p:grpSpPr>
        <p:sp>
          <p:nvSpPr>
            <p:cNvPr id="11" name="Rectangle 10">
              <a:extLst>
                <a:ext uri="{FF2B5EF4-FFF2-40B4-BE49-F238E27FC236}">
                  <a16:creationId xmlns:a16="http://schemas.microsoft.com/office/drawing/2014/main" id="{028AF541-BCD2-FCFA-4DDA-81028F213AF0}"/>
                </a:ext>
              </a:extLst>
            </p:cNvPr>
            <p:cNvSpPr/>
            <p:nvPr/>
          </p:nvSpPr>
          <p:spPr>
            <a:xfrm>
              <a:off x="6615014" y="3263752"/>
              <a:ext cx="3600000" cy="45011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TextBox 11">
              <a:extLst>
                <a:ext uri="{FF2B5EF4-FFF2-40B4-BE49-F238E27FC236}">
                  <a16:creationId xmlns:a16="http://schemas.microsoft.com/office/drawing/2014/main" id="{4DF578D4-6B15-18CF-EA94-03FA674CD84A}"/>
                </a:ext>
              </a:extLst>
            </p:cNvPr>
            <p:cNvSpPr txBox="1"/>
            <p:nvPr/>
          </p:nvSpPr>
          <p:spPr>
            <a:xfrm>
              <a:off x="6849059" y="2817884"/>
              <a:ext cx="3600000" cy="45011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US" sz="2300" b="1" u="sng" kern="1200" cap="none" dirty="0"/>
                <a:t>Recommendation</a:t>
              </a:r>
              <a:r>
                <a:rPr lang="en-US" sz="2300" kern="1200" cap="none" dirty="0"/>
                <a:t> from IDT</a:t>
              </a:r>
            </a:p>
          </p:txBody>
        </p:sp>
      </p:grpSp>
    </p:spTree>
    <p:extLst>
      <p:ext uri="{BB962C8B-B14F-4D97-AF65-F5344CB8AC3E}">
        <p14:creationId xmlns:p14="http://schemas.microsoft.com/office/powerpoint/2010/main" val="840855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61310" y="3479028"/>
            <a:ext cx="7334745" cy="1168658"/>
          </a:xfrm>
        </p:spPr>
        <p:txBody>
          <a:bodyPr>
            <a:normAutofit fontScale="90000"/>
          </a:bodyPr>
          <a:lstStyle/>
          <a:p>
            <a:pPr algn="l"/>
            <a:br>
              <a:rPr lang="en-US" b="1" dirty="0">
                <a:solidFill>
                  <a:schemeClr val="accent4">
                    <a:lumMod val="10000"/>
                  </a:schemeClr>
                </a:solidFill>
              </a:rPr>
            </a:br>
            <a:r>
              <a:rPr lang="en-US" b="1" dirty="0">
                <a:solidFill>
                  <a:schemeClr val="accent4">
                    <a:lumMod val="10000"/>
                  </a:schemeClr>
                </a:solidFill>
              </a:rPr>
              <a:t>IDT/Science Coordinator Recommendation</a:t>
            </a:r>
            <a:endParaRPr lang="en-US" sz="3100" b="1" dirty="0">
              <a:solidFill>
                <a:schemeClr val="accent4">
                  <a:lumMod val="10000"/>
                </a:schemeClr>
              </a:solidFill>
            </a:endParaRPr>
          </a:p>
        </p:txBody>
      </p:sp>
      <p:sp>
        <p:nvSpPr>
          <p:cNvPr id="3" name="Subtitle 2"/>
          <p:cNvSpPr>
            <a:spLocks noGrp="1"/>
          </p:cNvSpPr>
          <p:nvPr>
            <p:ph type="subTitle" idx="1"/>
          </p:nvPr>
        </p:nvSpPr>
        <p:spPr>
          <a:xfrm>
            <a:off x="1761309" y="5421224"/>
            <a:ext cx="3739780" cy="825340"/>
          </a:xfrm>
          <a:solidFill>
            <a:schemeClr val="tx1"/>
          </a:solidFill>
        </p:spPr>
        <p:txBody>
          <a:bodyPr>
            <a:normAutofit/>
          </a:bodyPr>
          <a:lstStyle/>
          <a:p>
            <a:pPr algn="l"/>
            <a:r>
              <a:rPr lang="en-US" sz="2100" dirty="0">
                <a:solidFill>
                  <a:schemeClr val="accent4">
                    <a:lumMod val="10000"/>
                  </a:schemeClr>
                </a:solidFill>
              </a:rPr>
              <a:t>James Lee, Science Coordinator</a:t>
            </a:r>
          </a:p>
          <a:p>
            <a:pPr algn="l"/>
            <a:r>
              <a:rPr lang="en-US" sz="2100" dirty="0">
                <a:solidFill>
                  <a:schemeClr val="accent4">
                    <a:lumMod val="10000"/>
                  </a:schemeClr>
                </a:solidFill>
              </a:rPr>
              <a:t>27 March 2023</a:t>
            </a:r>
          </a:p>
        </p:txBody>
      </p:sp>
      <p:pic>
        <p:nvPicPr>
          <p:cNvPr id="5" name="Picture 4" descr="Revised Basic Seal - RGB"/>
          <p:cNvPicPr>
            <a:picLocks noChangeAspect="1"/>
          </p:cNvPicPr>
          <p:nvPr/>
        </p:nvPicPr>
        <p:blipFill>
          <a:blip r:embed="rId3" cstate="print"/>
          <a:srcRect/>
          <a:stretch>
            <a:fillRect/>
          </a:stretch>
        </p:blipFill>
        <p:spPr bwMode="auto">
          <a:xfrm>
            <a:off x="1655291" y="919675"/>
            <a:ext cx="1711434" cy="1772555"/>
          </a:xfrm>
          <a:prstGeom prst="rect">
            <a:avLst/>
          </a:prstGeom>
          <a:noFill/>
          <a:ln w="9525">
            <a:noFill/>
            <a:miter lim="800000"/>
            <a:headEnd/>
            <a:tailEnd/>
          </a:ln>
        </p:spPr>
      </p:pic>
      <p:pic>
        <p:nvPicPr>
          <p:cNvPr id="6" name="Picture 5" descr="Water Line - RGB"/>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3270936" y="2117639"/>
            <a:ext cx="8295446" cy="92676"/>
          </a:xfrm>
          <a:prstGeom prst="rect">
            <a:avLst/>
          </a:prstGeom>
          <a:noFill/>
          <a:ln w="9525">
            <a:noFill/>
            <a:miter lim="800000"/>
            <a:headEnd/>
            <a:tailEnd/>
          </a:ln>
        </p:spPr>
      </p:pic>
    </p:spTree>
    <p:extLst>
      <p:ext uri="{BB962C8B-B14F-4D97-AF65-F5344CB8AC3E}">
        <p14:creationId xmlns:p14="http://schemas.microsoft.com/office/powerpoint/2010/main" val="3157619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pic>
        <p:nvPicPr>
          <p:cNvPr id="5" name="Picture 4" descr="Revised Basic Seal - RGB"/>
          <p:cNvPicPr>
            <a:picLocks noChangeAspect="1"/>
          </p:cNvPicPr>
          <p:nvPr/>
        </p:nvPicPr>
        <p:blipFill>
          <a:blip r:embed="rId3" cstate="print"/>
          <a:srcRect/>
          <a:stretch>
            <a:fillRect/>
          </a:stretch>
        </p:blipFill>
        <p:spPr bwMode="auto">
          <a:xfrm>
            <a:off x="10412425" y="5390770"/>
            <a:ext cx="1207297" cy="1250414"/>
          </a:xfrm>
          <a:prstGeom prst="rect">
            <a:avLst/>
          </a:prstGeom>
          <a:noFill/>
          <a:ln w="9525">
            <a:noFill/>
            <a:miter lim="800000"/>
            <a:headEnd/>
            <a:tailEnd/>
          </a:ln>
        </p:spPr>
      </p:pic>
      <p:sp>
        <p:nvSpPr>
          <p:cNvPr id="10" name="TextBox 9">
            <a:extLst>
              <a:ext uri="{FF2B5EF4-FFF2-40B4-BE49-F238E27FC236}">
                <a16:creationId xmlns:a16="http://schemas.microsoft.com/office/drawing/2014/main" id="{43018A87-353A-0DE7-15F1-A44DE9C0F4A9}"/>
              </a:ext>
            </a:extLst>
          </p:cNvPr>
          <p:cNvSpPr txBox="1"/>
          <p:nvPr/>
        </p:nvSpPr>
        <p:spPr>
          <a:xfrm>
            <a:off x="2185011" y="760162"/>
            <a:ext cx="7535538" cy="5016758"/>
          </a:xfrm>
          <a:prstGeom prst="rect">
            <a:avLst/>
          </a:prstGeom>
          <a:noFill/>
        </p:spPr>
        <p:txBody>
          <a:bodyPr wrap="square" rtlCol="0">
            <a:spAutoFit/>
          </a:bodyPr>
          <a:lstStyle/>
          <a:p>
            <a:pPr marL="285750" indent="-285750" defTabSz="914400">
              <a:buFont typeface="Arial" panose="020B0604020202020204" pitchFamily="34" charset="0"/>
              <a:buChar char="•"/>
            </a:pPr>
            <a:r>
              <a:rPr lang="en-US" sz="4000" dirty="0">
                <a:solidFill>
                  <a:prstClr val="white"/>
                </a:solidFill>
                <a:latin typeface="Calibri" panose="020F0502020204030204"/>
              </a:rPr>
              <a:t>TMC approval of science plan is critical to its implementation</a:t>
            </a:r>
          </a:p>
          <a:p>
            <a:pPr marL="285750" indent="-285750" defTabSz="914400">
              <a:buFont typeface="Arial" panose="020B0604020202020204" pitchFamily="34" charset="0"/>
              <a:buChar char="•"/>
            </a:pPr>
            <a:r>
              <a:rPr lang="en-US" sz="4000" dirty="0">
                <a:solidFill>
                  <a:prstClr val="white"/>
                </a:solidFill>
                <a:latin typeface="Calibri" panose="020F0502020204030204"/>
              </a:rPr>
              <a:t>IDT has found it useful and draft plan was used for FY 2022 and FY 2023 science planning</a:t>
            </a:r>
          </a:p>
          <a:p>
            <a:pPr marL="285750" indent="-285750" defTabSz="914400">
              <a:buFont typeface="Arial" panose="020B0604020202020204" pitchFamily="34" charset="0"/>
              <a:buChar char="•"/>
            </a:pPr>
            <a:r>
              <a:rPr lang="en-US" sz="4000" dirty="0">
                <a:solidFill>
                  <a:prstClr val="white"/>
                </a:solidFill>
                <a:latin typeface="Calibri" panose="020F0502020204030204"/>
              </a:rPr>
              <a:t>IDT conversations focused on how to update the science plan</a:t>
            </a:r>
          </a:p>
          <a:p>
            <a:pPr marL="285750" indent="-285750" defTabSz="914400">
              <a:buFont typeface="Arial" panose="020B0604020202020204" pitchFamily="34" charset="0"/>
              <a:buChar char="•"/>
            </a:pPr>
            <a:endParaRPr lang="en-US" sz="4000" dirty="0">
              <a:solidFill>
                <a:prstClr val="white"/>
              </a:solidFill>
              <a:latin typeface="Calibri" panose="020F0502020204030204"/>
            </a:endParaRPr>
          </a:p>
        </p:txBody>
      </p:sp>
    </p:spTree>
    <p:extLst>
      <p:ext uri="{BB962C8B-B14F-4D97-AF65-F5344CB8AC3E}">
        <p14:creationId xmlns:p14="http://schemas.microsoft.com/office/powerpoint/2010/main" val="1469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pic>
        <p:nvPicPr>
          <p:cNvPr id="5" name="Picture 4" descr="Revised Basic Seal - RGB"/>
          <p:cNvPicPr>
            <a:picLocks noChangeAspect="1"/>
          </p:cNvPicPr>
          <p:nvPr/>
        </p:nvPicPr>
        <p:blipFill>
          <a:blip r:embed="rId3" cstate="print"/>
          <a:srcRect/>
          <a:stretch>
            <a:fillRect/>
          </a:stretch>
        </p:blipFill>
        <p:spPr bwMode="auto">
          <a:xfrm>
            <a:off x="9988218" y="5607586"/>
            <a:ext cx="1207297" cy="1250414"/>
          </a:xfrm>
          <a:prstGeom prst="rect">
            <a:avLst/>
          </a:prstGeom>
          <a:noFill/>
          <a:ln w="9525">
            <a:noFill/>
            <a:miter lim="800000"/>
            <a:headEnd/>
            <a:tailEnd/>
          </a:ln>
        </p:spPr>
      </p:pic>
      <p:sp>
        <p:nvSpPr>
          <p:cNvPr id="10" name="TextBox 9">
            <a:extLst>
              <a:ext uri="{FF2B5EF4-FFF2-40B4-BE49-F238E27FC236}">
                <a16:creationId xmlns:a16="http://schemas.microsoft.com/office/drawing/2014/main" id="{43018A87-353A-0DE7-15F1-A44DE9C0F4A9}"/>
              </a:ext>
            </a:extLst>
          </p:cNvPr>
          <p:cNvSpPr txBox="1"/>
          <p:nvPr/>
        </p:nvSpPr>
        <p:spPr>
          <a:xfrm>
            <a:off x="2185011" y="760162"/>
            <a:ext cx="7535538" cy="3785652"/>
          </a:xfrm>
          <a:prstGeom prst="rect">
            <a:avLst/>
          </a:prstGeom>
          <a:noFill/>
        </p:spPr>
        <p:txBody>
          <a:bodyPr wrap="square" rtlCol="0">
            <a:spAutoFit/>
          </a:bodyPr>
          <a:lstStyle/>
          <a:p>
            <a:pPr marL="285750" indent="-285750" defTabSz="914400">
              <a:buFont typeface="Arial" panose="020B0604020202020204" pitchFamily="34" charset="0"/>
              <a:buChar char="•"/>
            </a:pPr>
            <a:r>
              <a:rPr lang="en-US" sz="4000" dirty="0">
                <a:solidFill>
                  <a:prstClr val="white"/>
                </a:solidFill>
                <a:latin typeface="Calibri" panose="020F0502020204030204"/>
              </a:rPr>
              <a:t>Recommendation: The Science Coordinator and Interdisciplinary Team recommend that the TMC adopts the Science Plan portion of the Program Document, and uses it to guide our science process</a:t>
            </a:r>
          </a:p>
        </p:txBody>
      </p:sp>
    </p:spTree>
    <p:extLst>
      <p:ext uri="{BB962C8B-B14F-4D97-AF65-F5344CB8AC3E}">
        <p14:creationId xmlns:p14="http://schemas.microsoft.com/office/powerpoint/2010/main" val="18419853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16688</TotalTime>
  <Words>1154</Words>
  <Application>Microsoft Office PowerPoint</Application>
  <PresentationFormat>Widescreen</PresentationFormat>
  <Paragraphs>133</Paragraphs>
  <Slides>15</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Calibri</vt:lpstr>
      <vt:lpstr>Calibri Light</vt:lpstr>
      <vt:lpstr>Courier New</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IDT/Science Coordinator Recommendation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Chadwin Smith</dc:creator>
  <cp:lastModifiedBy>Lee, James C</cp:lastModifiedBy>
  <cp:revision>44</cp:revision>
  <cp:lastPrinted>2022-11-08T18:51:02Z</cp:lastPrinted>
  <dcterms:created xsi:type="dcterms:W3CDTF">2020-09-22T17:56:35Z</dcterms:created>
  <dcterms:modified xsi:type="dcterms:W3CDTF">2023-03-27T23:53:02Z</dcterms:modified>
</cp:coreProperties>
</file>