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72" r:id="rId1"/>
  </p:sldMasterIdLst>
  <p:notesMasterIdLst>
    <p:notesMasterId r:id="rId14"/>
  </p:notesMasterIdLst>
  <p:handoutMasterIdLst>
    <p:handoutMasterId r:id="rId15"/>
  </p:handoutMasterIdLst>
  <p:sldIdLst>
    <p:sldId id="786" r:id="rId2"/>
    <p:sldId id="795" r:id="rId3"/>
    <p:sldId id="796" r:id="rId4"/>
    <p:sldId id="799" r:id="rId5"/>
    <p:sldId id="797" r:id="rId6"/>
    <p:sldId id="800" r:id="rId7"/>
    <p:sldId id="801" r:id="rId8"/>
    <p:sldId id="803" r:id="rId9"/>
    <p:sldId id="802" r:id="rId10"/>
    <p:sldId id="804" r:id="rId11"/>
    <p:sldId id="805" r:id="rId12"/>
    <p:sldId id="798" r:id="rId13"/>
  </p:sldIdLst>
  <p:sldSz cx="9144000" cy="6858000" type="letter"/>
  <p:notesSz cx="7010400" cy="92964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000" b="1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468B"/>
    <a:srgbClr val="FF9933"/>
    <a:srgbClr val="00326E"/>
    <a:srgbClr val="FFFF00"/>
    <a:srgbClr val="FF0000"/>
    <a:srgbClr val="FF3300"/>
    <a:srgbClr val="FFFF99"/>
    <a:srgbClr val="C1BDBD"/>
    <a:srgbClr val="00BEE6"/>
    <a:srgbClr val="CBC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67" autoAdjust="0"/>
    <p:restoredTop sz="67040" autoAdjust="0"/>
  </p:normalViewPr>
  <p:slideViewPr>
    <p:cSldViewPr snapToGrid="0">
      <p:cViewPr varScale="1">
        <p:scale>
          <a:sx n="69" d="100"/>
          <a:sy n="69" d="100"/>
        </p:scale>
        <p:origin x="1710" y="54"/>
      </p:cViewPr>
      <p:guideLst>
        <p:guide orient="horz" pos="215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1260" y="-72"/>
      </p:cViewPr>
      <p:guideLst>
        <p:guide orient="horz" pos="2928"/>
        <p:guide pos="2209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t" anchorCtr="0" compatLnSpc="1">
            <a:prstTxWarp prst="textNoShape">
              <a:avLst/>
            </a:prstTxWarp>
          </a:bodyPr>
          <a:lstStyle>
            <a:lvl1pPr defTabSz="9384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t" anchorCtr="0" compatLnSpc="1">
            <a:prstTxWarp prst="textNoShape">
              <a:avLst/>
            </a:prstTxWarp>
          </a:bodyPr>
          <a:lstStyle>
            <a:lvl1pPr algn="r" defTabSz="9384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5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b" anchorCtr="0" compatLnSpc="1">
            <a:prstTxWarp prst="textNoShape">
              <a:avLst/>
            </a:prstTxWarp>
          </a:bodyPr>
          <a:lstStyle>
            <a:lvl1pPr defTabSz="93846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7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4" y="8831265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b" anchorCtr="0" compatLnSpc="1">
            <a:prstTxWarp prst="textNoShape">
              <a:avLst/>
            </a:prstTxWarp>
          </a:bodyPr>
          <a:lstStyle>
            <a:lvl1pPr algn="r" defTabSz="938461">
              <a:defRPr sz="1200">
                <a:latin typeface="Arial" charset="0"/>
              </a:defRPr>
            </a:lvl1pPr>
          </a:lstStyle>
          <a:p>
            <a:pPr>
              <a:defRPr/>
            </a:pPr>
            <a:fld id="{CA335E26-527F-478C-9E5F-F766143AEB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929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t" anchorCtr="0" compatLnSpc="1">
            <a:prstTxWarp prst="textNoShape">
              <a:avLst/>
            </a:prstTxWarp>
          </a:bodyPr>
          <a:lstStyle>
            <a:lvl1pPr defTabSz="938461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t" anchorCtr="0" compatLnSpc="1">
            <a:prstTxWarp prst="textNoShape">
              <a:avLst/>
            </a:prstTxWarp>
          </a:bodyPr>
          <a:lstStyle>
            <a:lvl1pPr algn="r" defTabSz="938461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1" y="4416427"/>
            <a:ext cx="51435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5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b" anchorCtr="0" compatLnSpc="1">
            <a:prstTxWarp prst="textNoShape">
              <a:avLst/>
            </a:prstTxWarp>
          </a:bodyPr>
          <a:lstStyle>
            <a:lvl1pPr defTabSz="938461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4" y="8831265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60" tIns="46931" rIns="93860" bIns="46931" numCol="1" anchor="b" anchorCtr="0" compatLnSpc="1">
            <a:prstTxWarp prst="textNoShape">
              <a:avLst/>
            </a:prstTxWarp>
          </a:bodyPr>
          <a:lstStyle>
            <a:lvl1pPr algn="r" defTabSz="938461">
              <a:spcBef>
                <a:spcPct val="0"/>
              </a:spcBef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BA796343-6640-44E4-BD0A-9C94D461FB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796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1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204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2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542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3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374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4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54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5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143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800" dirty="0" smtClean="0"/>
              <a:t>Meteorological includes time, </a:t>
            </a:r>
            <a:r>
              <a:rPr lang="en-US" sz="800" dirty="0" err="1" smtClean="0"/>
              <a:t>cloudcover</a:t>
            </a:r>
            <a:r>
              <a:rPr lang="en-US" sz="800" dirty="0" smtClean="0"/>
              <a:t>, </a:t>
            </a:r>
            <a:r>
              <a:rPr lang="en-US" sz="800" dirty="0" err="1" smtClean="0"/>
              <a:t>airtemp</a:t>
            </a:r>
            <a:r>
              <a:rPr lang="en-US" sz="800" dirty="0" smtClean="0"/>
              <a:t>,</a:t>
            </a:r>
            <a:r>
              <a:rPr lang="en-US" sz="800" baseline="0" dirty="0" smtClean="0"/>
              <a:t> </a:t>
            </a:r>
            <a:r>
              <a:rPr lang="en-US" sz="800" baseline="0" dirty="0" err="1" smtClean="0"/>
              <a:t>dewpnt</a:t>
            </a:r>
            <a:r>
              <a:rPr lang="en-US" sz="800" baseline="0" dirty="0" smtClean="0"/>
              <a:t>, </a:t>
            </a:r>
            <a:r>
              <a:rPr lang="en-US" sz="800" baseline="0" dirty="0" err="1" smtClean="0"/>
              <a:t>airpressure</a:t>
            </a:r>
            <a:r>
              <a:rPr lang="en-US" sz="800" baseline="0" dirty="0" smtClean="0"/>
              <a:t>, </a:t>
            </a:r>
            <a:r>
              <a:rPr lang="en-US" sz="800" baseline="0" dirty="0" err="1" smtClean="0"/>
              <a:t>windspeed</a:t>
            </a:r>
            <a:r>
              <a:rPr lang="en-US" sz="800" baseline="0" dirty="0" smtClean="0"/>
              <a:t>, solar insolation</a:t>
            </a: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6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288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800" dirty="0" smtClean="0"/>
              <a:t>25013 elements, average around 60 ft2, or less</a:t>
            </a:r>
            <a:r>
              <a:rPr lang="en-US" sz="800" baseline="0" dirty="0" smtClean="0"/>
              <a:t> then 8 </a:t>
            </a:r>
            <a:r>
              <a:rPr lang="en-US" sz="800" baseline="0" dirty="0" err="1" smtClean="0"/>
              <a:t>ft</a:t>
            </a:r>
            <a:r>
              <a:rPr lang="en-US" sz="800" baseline="0" dirty="0" smtClean="0"/>
              <a:t> on a side</a:t>
            </a:r>
            <a:r>
              <a:rPr lang="en-US" sz="800" dirty="0" smtClean="0"/>
              <a:t>.</a:t>
            </a: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7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120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8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347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Growth reduced by &gt; 20% at less than10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Growth reduced by up to 20% at 10-13.5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C.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Growth reduced &lt; 10% at 13.5-16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C.</a:t>
            </a:r>
            <a:endParaRPr lang="en-US" sz="1200" kern="1200" dirty="0" smtClean="0">
              <a:solidFill>
                <a:schemeClr val="tx1"/>
              </a:solidFill>
              <a:effectLst/>
              <a:latin typeface="Times New Roman" pitchFamily="18" charset="0"/>
              <a:ea typeface="+mn-ea"/>
              <a:cs typeface="+mn-cs"/>
            </a:endParaRPr>
          </a:p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Maximum growth but increase in disease at 16-20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C.</a:t>
            </a:r>
            <a:endParaRPr lang="en-US" sz="1200" kern="1200" dirty="0" smtClean="0">
              <a:solidFill>
                <a:schemeClr val="tx1"/>
              </a:solidFill>
              <a:effectLst/>
              <a:latin typeface="Times New Roman" pitchFamily="18" charset="0"/>
              <a:ea typeface="+mn-ea"/>
              <a:cs typeface="+mn-cs"/>
            </a:endParaRPr>
          </a:p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Growth reduced and high prevalence of disease at 20-24.5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C.</a:t>
            </a:r>
            <a:endParaRPr lang="en-US" sz="1200" kern="1200" dirty="0" smtClean="0">
              <a:solidFill>
                <a:schemeClr val="tx1"/>
              </a:solidFill>
              <a:effectLst/>
              <a:latin typeface="Times New Roman" pitchFamily="18" charset="0"/>
              <a:ea typeface="+mn-ea"/>
              <a:cs typeface="+mn-cs"/>
            </a:endParaRPr>
          </a:p>
          <a:p>
            <a:pPr eaLnBrk="1" hangingPunct="1">
              <a:spcBef>
                <a:spcPct val="0"/>
              </a:spcBef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&gt;24.5 </a:t>
            </a:r>
            <a:r>
              <a:rPr lang="en-US" sz="1200" kern="1200" baseline="300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is unsuitable for salmonids. </a:t>
            </a: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9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3493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10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080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11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10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800" dirty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540D47-B057-4681-88BD-D7B961FF93A9}" type="slidenum">
              <a:rPr lang="en-US" smtClean="0">
                <a:solidFill>
                  <a:prstClr val="black"/>
                </a:solidFill>
                <a:latin typeface="Arial" pitchFamily="34" charset="0"/>
              </a:rPr>
              <a:pPr/>
              <a:t>12</a:t>
            </a:fld>
            <a:endParaRPr lang="en-US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442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29BFE-D588-4D3C-AD92-DCB15DC74DD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466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5281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77F48-90CF-49EF-95DF-15DD1384C86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799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646CD-1153-4F84-9362-32B69C55DE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635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56E99-A587-4A32-88EA-B3A62B27E60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44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24BC4-4236-4F22-B4B3-B954DC9994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63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2D0D2-5138-4ACC-8063-4E18E109674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9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BF54E-F1E3-4037-891F-424B76C51D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018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EC54D-8DE0-4167-8637-658B18C537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56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25BBE-C1AB-4216-A911-6AC2DE0040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327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4023C-7185-48A6-B138-EF1FA5369D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395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575E0-101F-4439-A171-CED6311F257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923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52025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173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3" r:id="rId1"/>
    <p:sldLayoutId id="2147484674" r:id="rId2"/>
    <p:sldLayoutId id="2147484675" r:id="rId3"/>
    <p:sldLayoutId id="2147484676" r:id="rId4"/>
    <p:sldLayoutId id="2147484677" r:id="rId5"/>
    <p:sldLayoutId id="2147484678" r:id="rId6"/>
    <p:sldLayoutId id="2147484679" r:id="rId7"/>
    <p:sldLayoutId id="2147484680" r:id="rId8"/>
    <p:sldLayoutId id="2147484681" r:id="rId9"/>
    <p:sldLayoutId id="2147484682" r:id="rId10"/>
    <p:sldLayoutId id="2147484683" r:id="rId11"/>
    <p:sldLayoutId id="2147484684" r:id="rId12"/>
    <p:sldLayoutId id="2147484685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6"/>
          <p:cNvSpPr>
            <a:spLocks noChangeArrowheads="1"/>
          </p:cNvSpPr>
          <p:nvPr/>
        </p:nvSpPr>
        <p:spPr bwMode="auto">
          <a:xfrm>
            <a:off x="233916" y="150069"/>
            <a:ext cx="8697433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Temperature management as a potential rehabilitation design criterion:</a:t>
            </a:r>
            <a:b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Oregon Gulch</a:t>
            </a:r>
            <a:endParaRPr lang="en-US" sz="3400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1992488"/>
            <a:ext cx="6985000" cy="465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9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6"/>
    </mc:Choice>
    <mc:Fallback xmlns="">
      <p:transition spd="slow" advTm="1737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3375"/>
            <a:ext cx="9144793" cy="5919729"/>
          </a:xfrm>
          <a:prstGeom prst="rect">
            <a:avLst/>
          </a:prstGeom>
        </p:spPr>
      </p:pic>
      <p:sp>
        <p:nvSpPr>
          <p:cNvPr id="4" name="Freeform 3"/>
          <p:cNvSpPr/>
          <p:nvPr/>
        </p:nvSpPr>
        <p:spPr>
          <a:xfrm>
            <a:off x="2590800" y="2475313"/>
            <a:ext cx="202947" cy="220262"/>
          </a:xfrm>
          <a:custGeom>
            <a:avLst/>
            <a:gdLst>
              <a:gd name="connsiteX0" fmla="*/ 28575 w 202947"/>
              <a:gd name="connsiteY0" fmla="*/ 39287 h 220262"/>
              <a:gd name="connsiteX1" fmla="*/ 76200 w 202947"/>
              <a:gd name="connsiteY1" fmla="*/ 1187 h 220262"/>
              <a:gd name="connsiteX2" fmla="*/ 123825 w 202947"/>
              <a:gd name="connsiteY2" fmla="*/ 10712 h 220262"/>
              <a:gd name="connsiteX3" fmla="*/ 180975 w 202947"/>
              <a:gd name="connsiteY3" fmla="*/ 39287 h 220262"/>
              <a:gd name="connsiteX4" fmla="*/ 200025 w 202947"/>
              <a:gd name="connsiteY4" fmla="*/ 96437 h 220262"/>
              <a:gd name="connsiteX5" fmla="*/ 180975 w 202947"/>
              <a:gd name="connsiteY5" fmla="*/ 125012 h 220262"/>
              <a:gd name="connsiteX6" fmla="*/ 152400 w 202947"/>
              <a:gd name="connsiteY6" fmla="*/ 182162 h 220262"/>
              <a:gd name="connsiteX7" fmla="*/ 123825 w 202947"/>
              <a:gd name="connsiteY7" fmla="*/ 210737 h 220262"/>
              <a:gd name="connsiteX8" fmla="*/ 57150 w 202947"/>
              <a:gd name="connsiteY8" fmla="*/ 220262 h 220262"/>
              <a:gd name="connsiteX9" fmla="*/ 0 w 202947"/>
              <a:gd name="connsiteY9" fmla="*/ 210737 h 220262"/>
              <a:gd name="connsiteX10" fmla="*/ 47625 w 202947"/>
              <a:gd name="connsiteY10" fmla="*/ 163112 h 220262"/>
              <a:gd name="connsiteX11" fmla="*/ 57150 w 202947"/>
              <a:gd name="connsiteY11" fmla="*/ 105962 h 220262"/>
              <a:gd name="connsiteX12" fmla="*/ 28575 w 202947"/>
              <a:gd name="connsiteY12" fmla="*/ 39287 h 220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2947" h="220262">
                <a:moveTo>
                  <a:pt x="28575" y="39287"/>
                </a:moveTo>
                <a:cubicBezTo>
                  <a:pt x="31750" y="21824"/>
                  <a:pt x="56727" y="7029"/>
                  <a:pt x="76200" y="1187"/>
                </a:cubicBezTo>
                <a:cubicBezTo>
                  <a:pt x="91707" y="-3465"/>
                  <a:pt x="108119" y="6785"/>
                  <a:pt x="123825" y="10712"/>
                </a:cubicBezTo>
                <a:cubicBezTo>
                  <a:pt x="155373" y="18599"/>
                  <a:pt x="153039" y="20663"/>
                  <a:pt x="180975" y="39287"/>
                </a:cubicBezTo>
                <a:cubicBezTo>
                  <a:pt x="187325" y="58337"/>
                  <a:pt x="211164" y="79729"/>
                  <a:pt x="200025" y="96437"/>
                </a:cubicBezTo>
                <a:cubicBezTo>
                  <a:pt x="193675" y="105962"/>
                  <a:pt x="186095" y="114773"/>
                  <a:pt x="180975" y="125012"/>
                </a:cubicBezTo>
                <a:cubicBezTo>
                  <a:pt x="159496" y="167970"/>
                  <a:pt x="186522" y="141216"/>
                  <a:pt x="152400" y="182162"/>
                </a:cubicBezTo>
                <a:cubicBezTo>
                  <a:pt x="143776" y="192510"/>
                  <a:pt x="136332" y="205734"/>
                  <a:pt x="123825" y="210737"/>
                </a:cubicBezTo>
                <a:cubicBezTo>
                  <a:pt x="102980" y="219075"/>
                  <a:pt x="79375" y="217087"/>
                  <a:pt x="57150" y="220262"/>
                </a:cubicBezTo>
                <a:cubicBezTo>
                  <a:pt x="38100" y="217087"/>
                  <a:pt x="13656" y="224393"/>
                  <a:pt x="0" y="210737"/>
                </a:cubicBezTo>
                <a:lnTo>
                  <a:pt x="47625" y="163112"/>
                </a:lnTo>
                <a:cubicBezTo>
                  <a:pt x="69638" y="130093"/>
                  <a:pt x="72581" y="141968"/>
                  <a:pt x="57150" y="105962"/>
                </a:cubicBezTo>
                <a:cubicBezTo>
                  <a:pt x="51557" y="92911"/>
                  <a:pt x="25400" y="56750"/>
                  <a:pt x="28575" y="39287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rot="10800000">
            <a:off x="2819400" y="2476499"/>
            <a:ext cx="800100" cy="2667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619500" y="2466975"/>
            <a:ext cx="125730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Oregon Gulch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836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120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G1_open_features04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000" y="129454"/>
            <a:ext cx="5438775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07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6"/>
          <p:cNvSpPr>
            <a:spLocks noChangeArrowheads="1"/>
          </p:cNvSpPr>
          <p:nvPr/>
        </p:nvSpPr>
        <p:spPr bwMode="auto">
          <a:xfrm>
            <a:off x="233916" y="150069"/>
            <a:ext cx="8697433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What does this design mean for water temperature management?</a:t>
            </a:r>
            <a:endParaRPr lang="en-US" sz="3400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803560" y="2713171"/>
            <a:ext cx="7370618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457200" indent="-45720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Stream temperature is a 4-dimensional aspect of physical habitat</a:t>
            </a:r>
          </a:p>
          <a:p>
            <a:pPr marL="457200" indent="-45720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Sylfaen" panose="010A0502050306030303" pitchFamily="18" charset="0"/>
                <a:cs typeface="Times New Roman" panose="02020603050405020304" pitchFamily="18" charset="0"/>
              </a:rPr>
              <a:t>Increases in geomorphic complexity increase temperature variability within a stream </a:t>
            </a: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reach</a:t>
            </a:r>
          </a:p>
          <a:p>
            <a:pPr marL="457200" indent="-457200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Fish are mobile and can therefore select the locations in space that favor their growth and survival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458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6"/>
          <p:cNvSpPr>
            <a:spLocks noChangeArrowheads="1"/>
          </p:cNvSpPr>
          <p:nvPr/>
        </p:nvSpPr>
        <p:spPr bwMode="auto">
          <a:xfrm>
            <a:off x="233916" y="150069"/>
            <a:ext cx="8697433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Oregon Gulch</a:t>
            </a:r>
            <a:b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2-Dimensional Hydraulic Model</a:t>
            </a:r>
            <a:endParaRPr lang="en-US" sz="3400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845127" y="3405895"/>
            <a:ext cx="76200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ts val="1800"/>
              </a:spcAft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SRH-2d temperature module</a:t>
            </a: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Pre-project and design conditions</a:t>
            </a: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Six dates in early April, late April, late July</a:t>
            </a:r>
            <a:b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 in 2018 (critically dry) and 2019 (wet)</a:t>
            </a: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r>
              <a:rPr lang="en-US" sz="28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Inputs: water temperatures from DC, meteorological data DRI RAWS station at Big Bar</a:t>
            </a: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endParaRPr lang="en-US" sz="28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endParaRPr lang="en-US" sz="28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087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esh_graph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551" y="129023"/>
            <a:ext cx="5901320" cy="6590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66"/>
          <p:cNvSpPr>
            <a:spLocks noChangeArrowheads="1"/>
          </p:cNvSpPr>
          <p:nvPr/>
        </p:nvSpPr>
        <p:spPr bwMode="auto">
          <a:xfrm>
            <a:off x="885079" y="3738397"/>
            <a:ext cx="8697433" cy="598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3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The Model Mesh</a:t>
            </a:r>
            <a:endParaRPr lang="en-US" sz="3400" dirty="0"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742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55" y="374065"/>
            <a:ext cx="6373090" cy="616528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36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lorj25_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088" y="0"/>
            <a:ext cx="413385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124681" y="2477644"/>
            <a:ext cx="7370618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July 25, 2019</a:t>
            </a:r>
            <a:b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600 hours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1100 hours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1600 hours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226" y="1634836"/>
            <a:ext cx="2307676" cy="35606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02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578" y="13860"/>
            <a:ext cx="5404872" cy="3311228"/>
          </a:xfrm>
          <a:prstGeom prst="rect">
            <a:avLst/>
          </a:prstGeom>
          <a:noFill/>
        </p:spPr>
      </p:pic>
      <p:pic>
        <p:nvPicPr>
          <p:cNvPr id="4" name="Picture 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38" y="3408231"/>
            <a:ext cx="5430982" cy="3311228"/>
          </a:xfrm>
          <a:prstGeom prst="rect">
            <a:avLst/>
          </a:prstGeom>
          <a:noFill/>
        </p:spPr>
      </p:pic>
      <p:sp>
        <p:nvSpPr>
          <p:cNvPr id="5" name="Rectangle 66"/>
          <p:cNvSpPr>
            <a:spLocks noChangeArrowheads="1"/>
          </p:cNvSpPr>
          <p:nvPr/>
        </p:nvSpPr>
        <p:spPr bwMode="auto">
          <a:xfrm>
            <a:off x="400172" y="3710687"/>
            <a:ext cx="2426157" cy="598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lang="en-US" sz="2400" dirty="0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Early April</a:t>
            </a: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sz="2400" dirty="0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Late July</a:t>
            </a: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sz="2400" dirty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06291" y="3435927"/>
            <a:ext cx="1995054" cy="33250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64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3491345" y="1826480"/>
            <a:ext cx="2064327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April 19, 2019</a:t>
            </a:r>
            <a:b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1600 hours</a:t>
            </a:r>
          </a:p>
          <a:p>
            <a:pPr algn="ctr"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1100 hours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endParaRPr lang="en-US" sz="2400" dirty="0" smtClean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sz="2400" dirty="0" smtClean="0">
                <a:latin typeface="Sylfaen" panose="010A0502050306030303" pitchFamily="18" charset="0"/>
                <a:cs typeface="Times New Roman" panose="02020603050405020304" pitchFamily="18" charset="0"/>
              </a:rPr>
              <a:t>1600 hours</a:t>
            </a:r>
          </a:p>
        </p:txBody>
      </p:sp>
      <p:pic>
        <p:nvPicPr>
          <p:cNvPr id="4098" name="Picture 2" descr="colorA19_19_1600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45" y="1513620"/>
            <a:ext cx="8267530" cy="456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55" y="1191136"/>
            <a:ext cx="1553872" cy="23975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09" y="1218853"/>
            <a:ext cx="1553872" cy="23975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150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114" y="1524002"/>
            <a:ext cx="5655522" cy="3726872"/>
          </a:xfrm>
          <a:prstGeom prst="rect">
            <a:avLst/>
          </a:prstGeom>
          <a:noFill/>
        </p:spPr>
      </p:pic>
      <p:sp>
        <p:nvSpPr>
          <p:cNvPr id="6" name="Rectangle 66"/>
          <p:cNvSpPr>
            <a:spLocks noChangeArrowheads="1"/>
          </p:cNvSpPr>
          <p:nvPr/>
        </p:nvSpPr>
        <p:spPr bwMode="auto">
          <a:xfrm>
            <a:off x="3006434" y="676542"/>
            <a:ext cx="3809999" cy="598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sz="2400" dirty="0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Late April</a:t>
            </a:r>
          </a:p>
          <a:p>
            <a:pPr algn="ctr">
              <a:spcBef>
                <a:spcPct val="0"/>
              </a:spcBef>
            </a:pP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en-US" sz="2400" dirty="0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   1270 </a:t>
            </a:r>
            <a:r>
              <a:rPr lang="en-US" sz="2400" dirty="0" err="1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cfs</a:t>
            </a:r>
            <a:r>
              <a:rPr lang="en-US" sz="2400" dirty="0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         6550 </a:t>
            </a:r>
            <a:r>
              <a:rPr lang="en-US" sz="2400" dirty="0" err="1" smtClean="0">
                <a:solidFill>
                  <a:schemeClr val="tx1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cfs</a:t>
            </a:r>
            <a:endParaRPr lang="en-US" sz="2400" dirty="0" smtClean="0">
              <a:solidFill>
                <a:schemeClr val="tx1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84616" y="1607127"/>
            <a:ext cx="2092036" cy="37268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079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89"/>
    </mc:Choice>
    <mc:Fallback xmlns="">
      <p:transition spd="slow" advTm="4028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3"/>
</p:tagLst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58425</TotalTime>
  <Words>254</Words>
  <Application>Microsoft Office PowerPoint</Application>
  <PresentationFormat>Letter Paper (8.5x11 in)</PresentationFormat>
  <Paragraphs>63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Sylfaen</vt:lpstr>
      <vt:lpstr>Times New Roman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Gaeuman, David A</dc:creator>
  <cp:lastModifiedBy>David Gaeuman</cp:lastModifiedBy>
  <cp:revision>3550</cp:revision>
  <cp:lastPrinted>2019-06-24T18:24:39Z</cp:lastPrinted>
  <dcterms:modified xsi:type="dcterms:W3CDTF">2020-11-05T00:40:48Z</dcterms:modified>
</cp:coreProperties>
</file>