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722" r:id="rId2"/>
    <p:sldId id="725" r:id="rId3"/>
    <p:sldId id="737" r:id="rId4"/>
    <p:sldId id="723" r:id="rId5"/>
    <p:sldId id="724" r:id="rId6"/>
    <p:sldId id="736" r:id="rId7"/>
    <p:sldId id="726" r:id="rId8"/>
    <p:sldId id="727" r:id="rId9"/>
    <p:sldId id="728" r:id="rId10"/>
    <p:sldId id="738" r:id="rId11"/>
    <p:sldId id="730" r:id="rId12"/>
    <p:sldId id="729" r:id="rId13"/>
    <p:sldId id="732" r:id="rId14"/>
    <p:sldId id="734" r:id="rId15"/>
    <p:sldId id="735" r:id="rId16"/>
  </p:sldIdLst>
  <p:sldSz cx="9144000" cy="6858000" type="letter"/>
  <p:notesSz cx="6881813" cy="9296400"/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2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99"/>
    <a:srgbClr val="00BEE6"/>
    <a:srgbClr val="FF9933"/>
    <a:srgbClr val="FFFF00"/>
    <a:srgbClr val="C1BDBD"/>
    <a:srgbClr val="CBC6B3"/>
    <a:srgbClr val="FF0000"/>
    <a:srgbClr val="FF3300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67" autoAdjust="0"/>
    <p:restoredTop sz="91360" autoAdjust="0"/>
  </p:normalViewPr>
  <p:slideViewPr>
    <p:cSldViewPr snapToGrid="0">
      <p:cViewPr varScale="1">
        <p:scale>
          <a:sx n="94" d="100"/>
          <a:sy n="94" d="100"/>
        </p:scale>
        <p:origin x="990" y="78"/>
      </p:cViewPr>
      <p:guideLst>
        <p:guide orient="horz" pos="215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-1260" y="-72"/>
      </p:cViewPr>
      <p:guideLst>
        <p:guide orient="horz" pos="2928"/>
        <p:guide pos="2168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1184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1" tIns="46586" rIns="93171" bIns="46586" numCol="1" anchor="t" anchorCtr="0" compatLnSpc="1">
            <a:prstTxWarp prst="textNoShape">
              <a:avLst/>
            </a:prstTxWarp>
          </a:bodyPr>
          <a:lstStyle>
            <a:lvl1pPr defTabSz="931567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7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0630" y="0"/>
            <a:ext cx="298118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1" tIns="46586" rIns="93171" bIns="46586" numCol="1" anchor="t" anchorCtr="0" compatLnSpc="1">
            <a:prstTxWarp prst="textNoShape">
              <a:avLst/>
            </a:prstTxWarp>
          </a:bodyPr>
          <a:lstStyle>
            <a:lvl1pPr algn="r" defTabSz="931567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7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4"/>
            <a:ext cx="2981184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1" tIns="46586" rIns="93171" bIns="46586" numCol="1" anchor="b" anchorCtr="0" compatLnSpc="1">
            <a:prstTxWarp prst="textNoShape">
              <a:avLst/>
            </a:prstTxWarp>
          </a:bodyPr>
          <a:lstStyle>
            <a:lvl1pPr defTabSz="931567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7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0630" y="8831264"/>
            <a:ext cx="298118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1" tIns="46586" rIns="93171" bIns="46586" numCol="1" anchor="b" anchorCtr="0" compatLnSpc="1">
            <a:prstTxWarp prst="textNoShape">
              <a:avLst/>
            </a:prstTxWarp>
          </a:bodyPr>
          <a:lstStyle>
            <a:lvl1pPr algn="r" defTabSz="931567">
              <a:defRPr sz="1200">
                <a:latin typeface="Arial" charset="0"/>
              </a:defRPr>
            </a:lvl1pPr>
          </a:lstStyle>
          <a:p>
            <a:pPr>
              <a:defRPr/>
            </a:pPr>
            <a:fld id="{CA335E26-527F-478C-9E5F-F766143AEB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6929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1184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1" tIns="46586" rIns="93171" bIns="46586" numCol="1" anchor="t" anchorCtr="0" compatLnSpc="1">
            <a:prstTxWarp prst="textNoShape">
              <a:avLst/>
            </a:prstTxWarp>
          </a:bodyPr>
          <a:lstStyle>
            <a:lvl1pPr defTabSz="931567">
              <a:spcBef>
                <a:spcPct val="0"/>
              </a:spcBef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0630" y="0"/>
            <a:ext cx="298118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1" tIns="46586" rIns="93171" bIns="46586" numCol="1" anchor="t" anchorCtr="0" compatLnSpc="1">
            <a:prstTxWarp prst="textNoShape">
              <a:avLst/>
            </a:prstTxWarp>
          </a:bodyPr>
          <a:lstStyle>
            <a:lvl1pPr algn="r" defTabSz="931567">
              <a:spcBef>
                <a:spcPct val="0"/>
              </a:spcBef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17600" y="696913"/>
            <a:ext cx="4646613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6329" y="4416426"/>
            <a:ext cx="5049156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1" tIns="46586" rIns="93171" bIns="465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4"/>
            <a:ext cx="2981184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1" tIns="46586" rIns="93171" bIns="46586" numCol="1" anchor="b" anchorCtr="0" compatLnSpc="1">
            <a:prstTxWarp prst="textNoShape">
              <a:avLst/>
            </a:prstTxWarp>
          </a:bodyPr>
          <a:lstStyle>
            <a:lvl1pPr defTabSz="931567">
              <a:spcBef>
                <a:spcPct val="0"/>
              </a:spcBef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0630" y="8831264"/>
            <a:ext cx="298118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1" tIns="46586" rIns="93171" bIns="46586" numCol="1" anchor="b" anchorCtr="0" compatLnSpc="1">
            <a:prstTxWarp prst="textNoShape">
              <a:avLst/>
            </a:prstTxWarp>
          </a:bodyPr>
          <a:lstStyle>
            <a:lvl1pPr algn="r" defTabSz="931567">
              <a:spcBef>
                <a:spcPct val="0"/>
              </a:spcBef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BA796343-6640-44E4-BD0A-9C94D461FB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6796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1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76975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2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946368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3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35682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4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950617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5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367012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6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54702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7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479328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8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760724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9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093495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10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664033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11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753848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12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696095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13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799849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14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640608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defTabSz="930275" eaLnBrk="0" hangingPunct="0">
              <a:defRPr sz="3000" b="1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930275" eaLnBrk="0" fontAlgn="base" hangingPunct="0">
              <a:spcBef>
                <a:spcPct val="5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2F399F-F10A-4F86-8BBD-42188C041A93}" type="slidenum">
              <a:rPr lang="en-US" sz="1200" b="0" smtClean="0">
                <a:solidFill>
                  <a:schemeClr val="tx1"/>
                </a:solidFill>
                <a:latin typeface="Arial" charset="0"/>
              </a:rPr>
              <a:pPr eaLnBrk="1" hangingPunct="1"/>
              <a:t>15</a:t>
            </a:fld>
            <a:endParaRPr lang="en-US" sz="1200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50329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55226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82294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690914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11450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79757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47318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325437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505474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7201947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87493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516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3244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1" r:id="rId1"/>
    <p:sldLayoutId id="2147484662" r:id="rId2"/>
    <p:sldLayoutId id="2147484663" r:id="rId3"/>
    <p:sldLayoutId id="2147484664" r:id="rId4"/>
    <p:sldLayoutId id="2147484665" r:id="rId5"/>
    <p:sldLayoutId id="2147484666" r:id="rId6"/>
    <p:sldLayoutId id="2147484667" r:id="rId7"/>
    <p:sldLayoutId id="2147484668" r:id="rId8"/>
    <p:sldLayoutId id="2147484669" r:id="rId9"/>
    <p:sldLayoutId id="2147484670" r:id="rId10"/>
    <p:sldLayoutId id="214748467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FF9933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FF9933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FF9933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FF9933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FF9933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FF9933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FF9933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FF9933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FF9933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6"/>
          <p:cNvSpPr>
            <a:spLocks noChangeArrowheads="1"/>
          </p:cNvSpPr>
          <p:nvPr/>
        </p:nvSpPr>
        <p:spPr bwMode="auto">
          <a:xfrm>
            <a:off x="361785" y="99568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800" dirty="0" smtClean="0">
                <a:solidFill>
                  <a:srgbClr val="FFFF99"/>
                </a:solidFill>
                <a:latin typeface="Sylfaen" pitchFamily="18" charset="0"/>
              </a:rPr>
              <a:t>Valley Wetted Area, </a:t>
            </a:r>
            <a:r>
              <a:rPr lang="en-US" sz="2800" i="1" dirty="0" err="1" smtClean="0">
                <a:solidFill>
                  <a:srgbClr val="FFFF99"/>
                </a:solidFill>
              </a:rPr>
              <a:t>W</a:t>
            </a:r>
            <a:r>
              <a:rPr lang="en-US" sz="2800" i="1" baseline="-25000" dirty="0" err="1" smtClean="0">
                <a:solidFill>
                  <a:srgbClr val="FFFF99"/>
                </a:solidFill>
              </a:rPr>
              <a:t>a</a:t>
            </a:r>
            <a:endParaRPr lang="en-US" sz="2800" i="1" baseline="-25000" dirty="0" smtClean="0">
              <a:solidFill>
                <a:srgbClr val="FFFF99"/>
              </a:solidFill>
            </a:endParaRPr>
          </a:p>
        </p:txBody>
      </p:sp>
      <p:sp>
        <p:nvSpPr>
          <p:cNvPr id="6" name="Rectangle 66"/>
          <p:cNvSpPr>
            <a:spLocks noChangeArrowheads="1"/>
          </p:cNvSpPr>
          <p:nvPr/>
        </p:nvSpPr>
        <p:spPr bwMode="auto">
          <a:xfrm>
            <a:off x="812800" y="2377440"/>
            <a:ext cx="7833360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Dimensionless flow to wetted area curve</a:t>
            </a:r>
            <a:b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</a:b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integrated over discharges up to the maximum fisheries flow</a:t>
            </a:r>
          </a:p>
          <a:p>
            <a:pPr algn="ctr">
              <a:spcBef>
                <a:spcPct val="0"/>
              </a:spcBef>
            </a:pPr>
            <a:endParaRPr lang="en-US" sz="2200" dirty="0">
              <a:solidFill>
                <a:srgbClr val="FFFF99"/>
              </a:solidFill>
              <a:latin typeface="Sylfaen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Wetted area scaled by valley area</a:t>
            </a:r>
          </a:p>
        </p:txBody>
      </p:sp>
    </p:spTree>
    <p:extLst>
      <p:ext uri="{BB962C8B-B14F-4D97-AF65-F5344CB8AC3E}">
        <p14:creationId xmlns:p14="http://schemas.microsoft.com/office/powerpoint/2010/main" val="1018791244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365178"/>
            <a:ext cx="6264728" cy="4964501"/>
          </a:xfrm>
          <a:prstGeom prst="rect">
            <a:avLst/>
          </a:prstGeom>
        </p:spPr>
      </p:pic>
      <p:sp>
        <p:nvSpPr>
          <p:cNvPr id="5" name="Rectangle 66"/>
          <p:cNvSpPr>
            <a:spLocks noChangeArrowheads="1"/>
          </p:cNvSpPr>
          <p:nvPr/>
        </p:nvSpPr>
        <p:spPr bwMode="auto">
          <a:xfrm>
            <a:off x="402425" y="640080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1800" dirty="0" smtClean="0">
                <a:solidFill>
                  <a:srgbClr val="FFFF99"/>
                </a:solidFill>
                <a:latin typeface="Sylfaen" pitchFamily="18" charset="0"/>
              </a:rPr>
              <a:t>Target = 0.548 </a:t>
            </a:r>
          </a:p>
        </p:txBody>
      </p:sp>
      <p:sp>
        <p:nvSpPr>
          <p:cNvPr id="6" name="Rectangle 66"/>
          <p:cNvSpPr>
            <a:spLocks noChangeArrowheads="1"/>
          </p:cNvSpPr>
          <p:nvPr/>
        </p:nvSpPr>
        <p:spPr bwMode="auto">
          <a:xfrm>
            <a:off x="402425" y="55880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Example: Sheridan/Deep Gulch</a:t>
            </a:r>
          </a:p>
          <a:p>
            <a:pPr algn="ctr">
              <a:spcBef>
                <a:spcPct val="0"/>
              </a:spcBef>
            </a:pPr>
            <a:endParaRPr lang="en-US" sz="1800" dirty="0" smtClean="0">
              <a:solidFill>
                <a:srgbClr val="FFFF99"/>
              </a:solidFill>
              <a:latin typeface="Sylfaen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sz="1800" dirty="0" smtClean="0">
                <a:solidFill>
                  <a:srgbClr val="FFFF99"/>
                </a:solidFill>
                <a:latin typeface="Sylfaen" pitchFamily="18" charset="0"/>
              </a:rPr>
              <a:t>Pre-project = 0.285, Post-project = 0.309</a:t>
            </a:r>
            <a:endParaRPr lang="en-US" sz="1800" i="1" baseline="-25000" dirty="0" smtClean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596777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724" y="1178560"/>
            <a:ext cx="4185755" cy="46837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02" y="1178560"/>
            <a:ext cx="4185755" cy="4683759"/>
          </a:xfrm>
          <a:prstGeom prst="rect">
            <a:avLst/>
          </a:prstGeom>
        </p:spPr>
      </p:pic>
      <p:sp>
        <p:nvSpPr>
          <p:cNvPr id="6" name="Rectangle 66"/>
          <p:cNvSpPr>
            <a:spLocks noChangeArrowheads="1"/>
          </p:cNvSpPr>
          <p:nvPr/>
        </p:nvSpPr>
        <p:spPr bwMode="auto">
          <a:xfrm>
            <a:off x="422745" y="67056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Sheridan/Deep Gulch, pre- and post-project, 300 </a:t>
            </a:r>
            <a:r>
              <a:rPr lang="en-US" sz="2200" dirty="0" err="1" smtClean="0">
                <a:solidFill>
                  <a:srgbClr val="FFFF99"/>
                </a:solidFill>
                <a:latin typeface="Sylfaen" pitchFamily="18" charset="0"/>
              </a:rPr>
              <a:t>cfs</a:t>
            </a:r>
            <a:endParaRPr lang="en-US" sz="2200" i="1" baseline="-25000" dirty="0" smtClean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721691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592" y="1188720"/>
            <a:ext cx="4174236" cy="46708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96" y="1188720"/>
            <a:ext cx="4174236" cy="4670870"/>
          </a:xfrm>
          <a:prstGeom prst="rect">
            <a:avLst/>
          </a:prstGeom>
        </p:spPr>
      </p:pic>
      <p:sp>
        <p:nvSpPr>
          <p:cNvPr id="4" name="Rectangle 66"/>
          <p:cNvSpPr>
            <a:spLocks noChangeArrowheads="1"/>
          </p:cNvSpPr>
          <p:nvPr/>
        </p:nvSpPr>
        <p:spPr bwMode="auto">
          <a:xfrm>
            <a:off x="422745" y="67056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Sheridan/Deep Gulch, pre- and post-project, 4000 </a:t>
            </a:r>
            <a:r>
              <a:rPr lang="en-US" sz="2200" dirty="0" err="1" smtClean="0">
                <a:solidFill>
                  <a:srgbClr val="FFFF99"/>
                </a:solidFill>
                <a:latin typeface="Sylfaen" pitchFamily="18" charset="0"/>
              </a:rPr>
              <a:t>cfs</a:t>
            </a:r>
            <a:endParaRPr lang="en-US" sz="2200" i="1" baseline="-25000" dirty="0" smtClean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730533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96" y="1188720"/>
            <a:ext cx="4023360" cy="467087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592" y="1188720"/>
            <a:ext cx="4023360" cy="4670870"/>
          </a:xfrm>
          <a:prstGeom prst="rect">
            <a:avLst/>
          </a:prstGeom>
        </p:spPr>
      </p:pic>
      <p:sp>
        <p:nvSpPr>
          <p:cNvPr id="5" name="Rectangle 66"/>
          <p:cNvSpPr>
            <a:spLocks noChangeArrowheads="1"/>
          </p:cNvSpPr>
          <p:nvPr/>
        </p:nvSpPr>
        <p:spPr bwMode="auto">
          <a:xfrm>
            <a:off x="422745" y="67056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Sheridan/Deep Gulch, pre- and post-project, 13000 </a:t>
            </a:r>
            <a:r>
              <a:rPr lang="en-US" sz="2200" dirty="0" err="1" smtClean="0">
                <a:solidFill>
                  <a:srgbClr val="FFFF99"/>
                </a:solidFill>
                <a:latin typeface="Sylfaen" pitchFamily="18" charset="0"/>
              </a:rPr>
              <a:t>cfs</a:t>
            </a:r>
            <a:endParaRPr lang="en-US" sz="2200" i="1" baseline="-25000" dirty="0" smtClean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365041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047" y="1276619"/>
            <a:ext cx="7161905" cy="4304762"/>
          </a:xfrm>
          <a:prstGeom prst="rect">
            <a:avLst/>
          </a:prstGeom>
        </p:spPr>
      </p:pic>
      <p:sp>
        <p:nvSpPr>
          <p:cNvPr id="4" name="Rectangle 66"/>
          <p:cNvSpPr>
            <a:spLocks noChangeArrowheads="1"/>
          </p:cNvSpPr>
          <p:nvPr/>
        </p:nvSpPr>
        <p:spPr bwMode="auto">
          <a:xfrm>
            <a:off x="310985" y="33528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800" dirty="0" smtClean="0">
                <a:solidFill>
                  <a:srgbClr val="FFFF99"/>
                </a:solidFill>
                <a:latin typeface="Sylfaen" pitchFamily="18" charset="0"/>
              </a:rPr>
              <a:t>Valley Wetted Area, </a:t>
            </a:r>
            <a:r>
              <a:rPr lang="en-US" sz="2800" i="1" dirty="0" err="1" smtClean="0">
                <a:solidFill>
                  <a:srgbClr val="FFFF99"/>
                </a:solidFill>
              </a:rPr>
              <a:t>W</a:t>
            </a:r>
            <a:r>
              <a:rPr lang="en-US" sz="2800" i="1" baseline="-25000" dirty="0" err="1" smtClean="0">
                <a:solidFill>
                  <a:srgbClr val="FFFF99"/>
                </a:solidFill>
              </a:rPr>
              <a:t>a</a:t>
            </a:r>
            <a:endParaRPr lang="en-US" sz="2800" i="1" baseline="-25000" dirty="0" smtClean="0">
              <a:solidFill>
                <a:srgbClr val="FFFF99"/>
              </a:solidFill>
            </a:endParaRPr>
          </a:p>
        </p:txBody>
      </p:sp>
      <p:sp>
        <p:nvSpPr>
          <p:cNvPr id="5" name="Rectangle 66"/>
          <p:cNvSpPr>
            <a:spLocks noChangeArrowheads="1"/>
          </p:cNvSpPr>
          <p:nvPr/>
        </p:nvSpPr>
        <p:spPr bwMode="auto">
          <a:xfrm>
            <a:off x="772160" y="792480"/>
            <a:ext cx="7833360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Physical </a:t>
            </a:r>
            <a:r>
              <a:rPr lang="en-US" sz="2200" dirty="0">
                <a:solidFill>
                  <a:srgbClr val="FFFF99"/>
                </a:solidFill>
                <a:latin typeface="Sylfaen" pitchFamily="18" charset="0"/>
              </a:rPr>
              <a:t>Meaning</a:t>
            </a:r>
            <a:endParaRPr lang="en-US" sz="2200" dirty="0" smtClean="0">
              <a:solidFill>
                <a:srgbClr val="FFFF99"/>
              </a:solidFill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930809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047" y="1276619"/>
            <a:ext cx="7161905" cy="4304762"/>
          </a:xfrm>
          <a:prstGeom prst="rect">
            <a:avLst/>
          </a:prstGeom>
        </p:spPr>
      </p:pic>
      <p:sp>
        <p:nvSpPr>
          <p:cNvPr id="3" name="Rectangle 66"/>
          <p:cNvSpPr>
            <a:spLocks noChangeArrowheads="1"/>
          </p:cNvSpPr>
          <p:nvPr/>
        </p:nvSpPr>
        <p:spPr bwMode="auto">
          <a:xfrm>
            <a:off x="310985" y="33528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800" dirty="0" smtClean="0">
                <a:solidFill>
                  <a:srgbClr val="FFFF99"/>
                </a:solidFill>
                <a:latin typeface="Sylfaen" pitchFamily="18" charset="0"/>
              </a:rPr>
              <a:t>Valley Wetted Area, </a:t>
            </a:r>
            <a:r>
              <a:rPr lang="en-US" sz="2800" i="1" dirty="0" err="1" smtClean="0">
                <a:solidFill>
                  <a:srgbClr val="FFFF99"/>
                </a:solidFill>
              </a:rPr>
              <a:t>W</a:t>
            </a:r>
            <a:r>
              <a:rPr lang="en-US" sz="2800" i="1" baseline="-25000" dirty="0" err="1" smtClean="0">
                <a:solidFill>
                  <a:srgbClr val="FFFF99"/>
                </a:solidFill>
              </a:rPr>
              <a:t>a</a:t>
            </a:r>
            <a:endParaRPr lang="en-US" sz="2800" i="1" baseline="-25000" dirty="0" smtClean="0">
              <a:solidFill>
                <a:srgbClr val="FFFF99"/>
              </a:solidFill>
            </a:endParaRPr>
          </a:p>
        </p:txBody>
      </p:sp>
      <p:sp>
        <p:nvSpPr>
          <p:cNvPr id="4" name="Rectangle 66"/>
          <p:cNvSpPr>
            <a:spLocks noChangeArrowheads="1"/>
          </p:cNvSpPr>
          <p:nvPr/>
        </p:nvSpPr>
        <p:spPr bwMode="auto">
          <a:xfrm>
            <a:off x="772160" y="792480"/>
            <a:ext cx="7833360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Physical </a:t>
            </a:r>
            <a:r>
              <a:rPr lang="en-US" sz="2200" dirty="0">
                <a:solidFill>
                  <a:srgbClr val="FFFF99"/>
                </a:solidFill>
                <a:latin typeface="Sylfaen" pitchFamily="18" charset="0"/>
              </a:rPr>
              <a:t>Meaning</a:t>
            </a:r>
            <a:endParaRPr lang="en-US" sz="2200" dirty="0" smtClean="0">
              <a:solidFill>
                <a:srgbClr val="FFFF99"/>
              </a:solidFill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599272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047" y="1276619"/>
            <a:ext cx="7161905" cy="4304762"/>
          </a:xfrm>
          <a:prstGeom prst="rect">
            <a:avLst/>
          </a:prstGeom>
        </p:spPr>
      </p:pic>
      <p:sp>
        <p:nvSpPr>
          <p:cNvPr id="4" name="Rectangle 66"/>
          <p:cNvSpPr>
            <a:spLocks noChangeArrowheads="1"/>
          </p:cNvSpPr>
          <p:nvPr/>
        </p:nvSpPr>
        <p:spPr bwMode="auto">
          <a:xfrm>
            <a:off x="310985" y="33528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800" dirty="0" smtClean="0">
                <a:solidFill>
                  <a:srgbClr val="FFFF99"/>
                </a:solidFill>
                <a:latin typeface="Sylfaen" pitchFamily="18" charset="0"/>
              </a:rPr>
              <a:t>Valley Wetted Area, </a:t>
            </a:r>
            <a:r>
              <a:rPr lang="en-US" sz="2800" i="1" dirty="0" err="1" smtClean="0">
                <a:solidFill>
                  <a:srgbClr val="FFFF99"/>
                </a:solidFill>
              </a:rPr>
              <a:t>W</a:t>
            </a:r>
            <a:r>
              <a:rPr lang="en-US" sz="2800" i="1" baseline="-25000" dirty="0" err="1" smtClean="0">
                <a:solidFill>
                  <a:srgbClr val="FFFF99"/>
                </a:solidFill>
              </a:rPr>
              <a:t>a</a:t>
            </a:r>
            <a:endParaRPr lang="en-US" sz="2800" i="1" baseline="-25000" dirty="0" smtClean="0">
              <a:solidFill>
                <a:srgbClr val="FFFF99"/>
              </a:solidFill>
            </a:endParaRPr>
          </a:p>
        </p:txBody>
      </p:sp>
      <p:sp>
        <p:nvSpPr>
          <p:cNvPr id="5" name="Rectangle 66"/>
          <p:cNvSpPr>
            <a:spLocks noChangeArrowheads="1"/>
          </p:cNvSpPr>
          <p:nvPr/>
        </p:nvSpPr>
        <p:spPr bwMode="auto">
          <a:xfrm>
            <a:off x="772160" y="792480"/>
            <a:ext cx="7833360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Physical </a:t>
            </a:r>
            <a:r>
              <a:rPr lang="en-US" sz="2200" dirty="0">
                <a:solidFill>
                  <a:srgbClr val="FFFF99"/>
                </a:solidFill>
                <a:latin typeface="Sylfaen" pitchFamily="18" charset="0"/>
              </a:rPr>
              <a:t>Meaning</a:t>
            </a:r>
            <a:endParaRPr lang="en-US" sz="2200" dirty="0" smtClean="0">
              <a:solidFill>
                <a:srgbClr val="FFFF99"/>
              </a:solidFill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729564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047" y="1276619"/>
            <a:ext cx="7161905" cy="4304762"/>
          </a:xfrm>
          <a:prstGeom prst="rect">
            <a:avLst/>
          </a:prstGeom>
        </p:spPr>
      </p:pic>
      <p:sp>
        <p:nvSpPr>
          <p:cNvPr id="3" name="Rectangle 66"/>
          <p:cNvSpPr>
            <a:spLocks noChangeArrowheads="1"/>
          </p:cNvSpPr>
          <p:nvPr/>
        </p:nvSpPr>
        <p:spPr bwMode="auto">
          <a:xfrm>
            <a:off x="310985" y="33528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800" dirty="0" smtClean="0">
                <a:solidFill>
                  <a:srgbClr val="FFFF99"/>
                </a:solidFill>
                <a:latin typeface="Sylfaen" pitchFamily="18" charset="0"/>
              </a:rPr>
              <a:t>Valley Wetted Area, </a:t>
            </a:r>
            <a:r>
              <a:rPr lang="en-US" sz="2800" i="1" dirty="0" err="1" smtClean="0">
                <a:solidFill>
                  <a:srgbClr val="FFFF99"/>
                </a:solidFill>
              </a:rPr>
              <a:t>W</a:t>
            </a:r>
            <a:r>
              <a:rPr lang="en-US" sz="2800" i="1" baseline="-25000" dirty="0" err="1" smtClean="0">
                <a:solidFill>
                  <a:srgbClr val="FFFF99"/>
                </a:solidFill>
              </a:rPr>
              <a:t>a</a:t>
            </a:r>
            <a:endParaRPr lang="en-US" sz="2800" i="1" baseline="-25000" dirty="0" smtClean="0">
              <a:solidFill>
                <a:srgbClr val="FFFF99"/>
              </a:solidFill>
            </a:endParaRPr>
          </a:p>
        </p:txBody>
      </p:sp>
      <p:sp>
        <p:nvSpPr>
          <p:cNvPr id="4" name="Rectangle 66"/>
          <p:cNvSpPr>
            <a:spLocks noChangeArrowheads="1"/>
          </p:cNvSpPr>
          <p:nvPr/>
        </p:nvSpPr>
        <p:spPr bwMode="auto">
          <a:xfrm>
            <a:off x="772160" y="792480"/>
            <a:ext cx="7833360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Physical </a:t>
            </a:r>
            <a:r>
              <a:rPr lang="en-US" sz="2200" dirty="0">
                <a:solidFill>
                  <a:srgbClr val="FFFF99"/>
                </a:solidFill>
                <a:latin typeface="Sylfaen" pitchFamily="18" charset="0"/>
              </a:rPr>
              <a:t>Meaning</a:t>
            </a:r>
            <a:endParaRPr lang="en-US" sz="2200" dirty="0" smtClean="0">
              <a:solidFill>
                <a:srgbClr val="FFFF99"/>
              </a:solidFill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670020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6"/>
          <p:cNvSpPr>
            <a:spLocks noChangeArrowheads="1"/>
          </p:cNvSpPr>
          <p:nvPr/>
        </p:nvSpPr>
        <p:spPr bwMode="auto">
          <a:xfrm>
            <a:off x="361785" y="99568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800" dirty="0">
                <a:solidFill>
                  <a:srgbClr val="FFFF99"/>
                </a:solidFill>
                <a:latin typeface="Sylfaen" pitchFamily="18" charset="0"/>
              </a:rPr>
              <a:t>Active Channel Topographic Relief, </a:t>
            </a:r>
            <a:r>
              <a:rPr lang="en-US" sz="2800" i="1" dirty="0">
                <a:solidFill>
                  <a:srgbClr val="FFFF99"/>
                </a:solidFill>
              </a:rPr>
              <a:t>R*</a:t>
            </a:r>
            <a:endParaRPr lang="en-US" sz="2800" i="1" baseline="-25000" dirty="0">
              <a:solidFill>
                <a:srgbClr val="FFFF99"/>
              </a:solidFill>
            </a:endParaRPr>
          </a:p>
        </p:txBody>
      </p:sp>
      <p:sp>
        <p:nvSpPr>
          <p:cNvPr id="6" name="Rectangle 66"/>
          <p:cNvSpPr>
            <a:spLocks noChangeArrowheads="1"/>
          </p:cNvSpPr>
          <p:nvPr/>
        </p:nvSpPr>
        <p:spPr bwMode="auto">
          <a:xfrm>
            <a:off x="812800" y="2458720"/>
            <a:ext cx="7833360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Dimensionless </a:t>
            </a:r>
            <a:r>
              <a:rPr lang="en-US" sz="2200" dirty="0" err="1" smtClean="0">
                <a:solidFill>
                  <a:srgbClr val="FFFF99"/>
                </a:solidFill>
                <a:latin typeface="Sylfaen" pitchFamily="18" charset="0"/>
              </a:rPr>
              <a:t>interdecile</a:t>
            </a: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 range of depths within active channel</a:t>
            </a:r>
          </a:p>
          <a:p>
            <a:pPr algn="ctr">
              <a:spcBef>
                <a:spcPct val="0"/>
              </a:spcBef>
            </a:pPr>
            <a:endParaRPr lang="en-US" sz="2200" dirty="0">
              <a:solidFill>
                <a:srgbClr val="FFFF99"/>
              </a:solidFill>
              <a:latin typeface="Sylfaen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Extent of active channel objectively defined by connected areas with at least 2 </a:t>
            </a:r>
            <a:r>
              <a:rPr lang="en-US" sz="2200" dirty="0" err="1" smtClean="0">
                <a:solidFill>
                  <a:srgbClr val="FFFF99"/>
                </a:solidFill>
                <a:latin typeface="Sylfaen" pitchFamily="18" charset="0"/>
              </a:rPr>
              <a:t>ft</a:t>
            </a: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 of water depth at 4000 </a:t>
            </a:r>
            <a:r>
              <a:rPr lang="en-US" sz="2200" dirty="0" err="1" smtClean="0">
                <a:solidFill>
                  <a:srgbClr val="FFFF99"/>
                </a:solidFill>
                <a:latin typeface="Sylfaen" pitchFamily="18" charset="0"/>
              </a:rPr>
              <a:t>cfs</a:t>
            </a:r>
            <a:endParaRPr lang="en-US" sz="2200" dirty="0" smtClean="0">
              <a:solidFill>
                <a:srgbClr val="FFFF99"/>
              </a:solidFill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95401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47" y="1089651"/>
            <a:ext cx="7361905" cy="4942857"/>
          </a:xfrm>
          <a:prstGeom prst="rect">
            <a:avLst/>
          </a:prstGeom>
        </p:spPr>
      </p:pic>
      <p:sp>
        <p:nvSpPr>
          <p:cNvPr id="5" name="Rectangle 66"/>
          <p:cNvSpPr>
            <a:spLocks noChangeArrowheads="1"/>
          </p:cNvSpPr>
          <p:nvPr/>
        </p:nvSpPr>
        <p:spPr bwMode="auto">
          <a:xfrm>
            <a:off x="402425" y="34544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Example: Sheridan/Deep Gulch</a:t>
            </a:r>
          </a:p>
          <a:p>
            <a:pPr algn="ctr">
              <a:spcBef>
                <a:spcPct val="0"/>
              </a:spcBef>
            </a:pPr>
            <a:endParaRPr lang="en-US" sz="1800" dirty="0" smtClean="0">
              <a:solidFill>
                <a:srgbClr val="FFFF99"/>
              </a:solidFill>
              <a:latin typeface="Sylfaen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sz="1800" dirty="0" smtClean="0">
                <a:solidFill>
                  <a:srgbClr val="FFFF99"/>
                </a:solidFill>
                <a:latin typeface="Sylfaen" pitchFamily="18" charset="0"/>
              </a:rPr>
              <a:t>Pre-project = 0.84, Post-project = 0.98</a:t>
            </a:r>
            <a:endParaRPr lang="en-US" sz="1800" i="1" baseline="-25000" dirty="0" smtClean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864266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120" y="633906"/>
            <a:ext cx="3633404" cy="63663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080" y="633906"/>
            <a:ext cx="3633404" cy="6366333"/>
          </a:xfrm>
          <a:prstGeom prst="rect">
            <a:avLst/>
          </a:prstGeom>
        </p:spPr>
      </p:pic>
      <p:sp>
        <p:nvSpPr>
          <p:cNvPr id="7" name="Rectangle 66"/>
          <p:cNvSpPr>
            <a:spLocks noChangeArrowheads="1"/>
          </p:cNvSpPr>
          <p:nvPr/>
        </p:nvSpPr>
        <p:spPr bwMode="auto">
          <a:xfrm>
            <a:off x="402425" y="18288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Example: Sheridan/Deep Gulch</a:t>
            </a:r>
          </a:p>
        </p:txBody>
      </p:sp>
    </p:spTree>
    <p:extLst>
      <p:ext uri="{BB962C8B-B14F-4D97-AF65-F5344CB8AC3E}">
        <p14:creationId xmlns:p14="http://schemas.microsoft.com/office/powerpoint/2010/main" val="1277957877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047" y="1276619"/>
            <a:ext cx="7161905" cy="4304762"/>
          </a:xfrm>
          <a:prstGeom prst="rect">
            <a:avLst/>
          </a:prstGeom>
        </p:spPr>
      </p:pic>
      <p:sp>
        <p:nvSpPr>
          <p:cNvPr id="4" name="Rectangle 66"/>
          <p:cNvSpPr>
            <a:spLocks noChangeArrowheads="1"/>
          </p:cNvSpPr>
          <p:nvPr/>
        </p:nvSpPr>
        <p:spPr bwMode="auto">
          <a:xfrm>
            <a:off x="310985" y="33528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800" dirty="0" smtClean="0">
                <a:solidFill>
                  <a:srgbClr val="FFFF99"/>
                </a:solidFill>
                <a:latin typeface="Sylfaen" pitchFamily="18" charset="0"/>
              </a:rPr>
              <a:t>Active Channel Topographic Relief, </a:t>
            </a:r>
            <a:r>
              <a:rPr lang="en-US" sz="2800" i="1" dirty="0" smtClean="0">
                <a:solidFill>
                  <a:srgbClr val="FFFF99"/>
                </a:solidFill>
              </a:rPr>
              <a:t>R*</a:t>
            </a:r>
            <a:endParaRPr lang="en-US" sz="2800" i="1" baseline="-25000" dirty="0" smtClean="0">
              <a:solidFill>
                <a:srgbClr val="FFFF99"/>
              </a:solidFill>
            </a:endParaRPr>
          </a:p>
        </p:txBody>
      </p:sp>
      <p:sp>
        <p:nvSpPr>
          <p:cNvPr id="5" name="Rectangle 66"/>
          <p:cNvSpPr>
            <a:spLocks noChangeArrowheads="1"/>
          </p:cNvSpPr>
          <p:nvPr/>
        </p:nvSpPr>
        <p:spPr bwMode="auto">
          <a:xfrm>
            <a:off x="772160" y="792480"/>
            <a:ext cx="7833360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Physical Meaning</a:t>
            </a:r>
          </a:p>
        </p:txBody>
      </p:sp>
    </p:spTree>
    <p:extLst>
      <p:ext uri="{BB962C8B-B14F-4D97-AF65-F5344CB8AC3E}">
        <p14:creationId xmlns:p14="http://schemas.microsoft.com/office/powerpoint/2010/main" val="3780975936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047" y="1276619"/>
            <a:ext cx="7161905" cy="4304762"/>
          </a:xfrm>
          <a:prstGeom prst="rect">
            <a:avLst/>
          </a:prstGeom>
        </p:spPr>
      </p:pic>
      <p:sp>
        <p:nvSpPr>
          <p:cNvPr id="5" name="Rectangle 66"/>
          <p:cNvSpPr>
            <a:spLocks noChangeArrowheads="1"/>
          </p:cNvSpPr>
          <p:nvPr/>
        </p:nvSpPr>
        <p:spPr bwMode="auto">
          <a:xfrm>
            <a:off x="310985" y="33528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800" dirty="0" smtClean="0">
                <a:solidFill>
                  <a:srgbClr val="FFFF99"/>
                </a:solidFill>
                <a:latin typeface="Sylfaen" pitchFamily="18" charset="0"/>
              </a:rPr>
              <a:t>Active Channel Topographic Relief, </a:t>
            </a:r>
            <a:r>
              <a:rPr lang="en-US" sz="2800" i="1" dirty="0" smtClean="0">
                <a:solidFill>
                  <a:srgbClr val="FFFF99"/>
                </a:solidFill>
              </a:rPr>
              <a:t>R*</a:t>
            </a:r>
            <a:endParaRPr lang="en-US" sz="2800" i="1" baseline="-25000" dirty="0" smtClean="0">
              <a:solidFill>
                <a:srgbClr val="FFFF99"/>
              </a:solidFill>
            </a:endParaRPr>
          </a:p>
        </p:txBody>
      </p:sp>
      <p:sp>
        <p:nvSpPr>
          <p:cNvPr id="6" name="Rectangle 66"/>
          <p:cNvSpPr>
            <a:spLocks noChangeArrowheads="1"/>
          </p:cNvSpPr>
          <p:nvPr/>
        </p:nvSpPr>
        <p:spPr bwMode="auto">
          <a:xfrm>
            <a:off x="772160" y="792480"/>
            <a:ext cx="7833360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Physical Meaning</a:t>
            </a:r>
          </a:p>
        </p:txBody>
      </p:sp>
    </p:spTree>
    <p:extLst>
      <p:ext uri="{BB962C8B-B14F-4D97-AF65-F5344CB8AC3E}">
        <p14:creationId xmlns:p14="http://schemas.microsoft.com/office/powerpoint/2010/main" val="4181372472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047" y="1276619"/>
            <a:ext cx="7161905" cy="4304762"/>
          </a:xfrm>
          <a:prstGeom prst="rect">
            <a:avLst/>
          </a:prstGeom>
        </p:spPr>
      </p:pic>
      <p:sp>
        <p:nvSpPr>
          <p:cNvPr id="3" name="Rectangle 66"/>
          <p:cNvSpPr>
            <a:spLocks noChangeArrowheads="1"/>
          </p:cNvSpPr>
          <p:nvPr/>
        </p:nvSpPr>
        <p:spPr bwMode="auto">
          <a:xfrm>
            <a:off x="310985" y="335280"/>
            <a:ext cx="8461375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800" dirty="0" smtClean="0">
                <a:solidFill>
                  <a:srgbClr val="FFFF99"/>
                </a:solidFill>
                <a:latin typeface="Sylfaen" pitchFamily="18" charset="0"/>
              </a:rPr>
              <a:t>Active Channel Topographic Relief, </a:t>
            </a:r>
            <a:r>
              <a:rPr lang="en-US" sz="2800" i="1" dirty="0" smtClean="0">
                <a:solidFill>
                  <a:srgbClr val="FFFF99"/>
                </a:solidFill>
              </a:rPr>
              <a:t>R*</a:t>
            </a:r>
            <a:endParaRPr lang="en-US" sz="2800" i="1" baseline="-25000" dirty="0" smtClean="0">
              <a:solidFill>
                <a:srgbClr val="FFFF99"/>
              </a:solidFill>
            </a:endParaRPr>
          </a:p>
        </p:txBody>
      </p:sp>
      <p:sp>
        <p:nvSpPr>
          <p:cNvPr id="4" name="Rectangle 66"/>
          <p:cNvSpPr>
            <a:spLocks noChangeArrowheads="1"/>
          </p:cNvSpPr>
          <p:nvPr/>
        </p:nvSpPr>
        <p:spPr bwMode="auto">
          <a:xfrm>
            <a:off x="772160" y="792480"/>
            <a:ext cx="7833360" cy="399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200" dirty="0" smtClean="0">
                <a:solidFill>
                  <a:srgbClr val="FFFF99"/>
                </a:solidFill>
                <a:latin typeface="Sylfaen" pitchFamily="18" charset="0"/>
              </a:rPr>
              <a:t>Physical Meaning</a:t>
            </a:r>
          </a:p>
        </p:txBody>
      </p:sp>
    </p:spTree>
    <p:extLst>
      <p:ext uri="{BB962C8B-B14F-4D97-AF65-F5344CB8AC3E}">
        <p14:creationId xmlns:p14="http://schemas.microsoft.com/office/powerpoint/2010/main" val="3885606102"/>
      </p:ext>
    </p:extLst>
  </p:cSld>
  <p:clrMapOvr>
    <a:masterClrMapping/>
  </p:clrMapOvr>
  <p:transition advTm="70134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49457</TotalTime>
  <Words>172</Words>
  <Application>Microsoft Office PowerPoint</Application>
  <PresentationFormat>Letter Paper (8.5x11 in)</PresentationFormat>
  <Paragraphs>48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Sylfaen</vt:lpstr>
      <vt:lpstr>Times New Roman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Gaeuman, David A</dc:creator>
  <cp:lastModifiedBy>David Gaeuman</cp:lastModifiedBy>
  <cp:revision>2933</cp:revision>
  <cp:lastPrinted>2014-12-12T21:49:20Z</cp:lastPrinted>
  <dcterms:modified xsi:type="dcterms:W3CDTF">2019-09-05T22:25:22Z</dcterms:modified>
</cp:coreProperties>
</file>