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63" r:id="rId2"/>
    <p:sldId id="257" r:id="rId3"/>
    <p:sldId id="258" r:id="rId4"/>
    <p:sldId id="306" r:id="rId5"/>
    <p:sldId id="266" r:id="rId6"/>
    <p:sldId id="259" r:id="rId7"/>
    <p:sldId id="269" r:id="rId8"/>
    <p:sldId id="261" r:id="rId9"/>
    <p:sldId id="271" r:id="rId10"/>
    <p:sldId id="262" r:id="rId11"/>
    <p:sldId id="309" r:id="rId12"/>
    <p:sldId id="272" r:id="rId13"/>
    <p:sldId id="275" r:id="rId14"/>
    <p:sldId id="296" r:id="rId15"/>
    <p:sldId id="286" r:id="rId16"/>
    <p:sldId id="285" r:id="rId17"/>
    <p:sldId id="303" r:id="rId18"/>
    <p:sldId id="314" r:id="rId19"/>
    <p:sldId id="313" r:id="rId20"/>
    <p:sldId id="279" r:id="rId21"/>
    <p:sldId id="305" r:id="rId22"/>
    <p:sldId id="274" r:id="rId23"/>
    <p:sldId id="292" r:id="rId24"/>
    <p:sldId id="288" r:id="rId25"/>
    <p:sldId id="287" r:id="rId26"/>
    <p:sldId id="304" r:id="rId27"/>
    <p:sldId id="315" r:id="rId28"/>
    <p:sldId id="316" r:id="rId29"/>
    <p:sldId id="310" r:id="rId30"/>
    <p:sldId id="318" r:id="rId31"/>
    <p:sldId id="308" r:id="rId32"/>
    <p:sldId id="319" r:id="rId33"/>
    <p:sldId id="260" r:id="rId34"/>
    <p:sldId id="317" r:id="rId35"/>
    <p:sldId id="307" r:id="rId36"/>
    <p:sldId id="268" r:id="rId37"/>
    <p:sldId id="273" r:id="rId38"/>
    <p:sldId id="312" r:id="rId39"/>
    <p:sldId id="311" r:id="rId4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0CCF8F-9FE9-4C33-B091-0F5B4A97F0E7}" v="21" dt="2024-03-19T22:48:32.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7" autoAdjust="0"/>
    <p:restoredTop sz="96283" autoAdjust="0"/>
  </p:normalViewPr>
  <p:slideViewPr>
    <p:cSldViewPr snapToGrid="0">
      <p:cViewPr varScale="1">
        <p:scale>
          <a:sx n="106" d="100"/>
          <a:sy n="106" d="100"/>
        </p:scale>
        <p:origin x="1044" y="96"/>
      </p:cViewPr>
      <p:guideLst/>
    </p:cSldViewPr>
  </p:slideViewPr>
  <p:notesTextViewPr>
    <p:cViewPr>
      <p:scale>
        <a:sx n="1" d="1"/>
        <a:sy n="1" d="1"/>
      </p:scale>
      <p:origin x="0" y="0"/>
    </p:cViewPr>
  </p:notesTextViewPr>
  <p:sorterViewPr>
    <p:cViewPr>
      <p:scale>
        <a:sx n="100" d="100"/>
        <a:sy n="100" d="100"/>
      </p:scale>
      <p:origin x="0" y="-20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James C" userId="b76439fb-b33b-4a3b-a039-daf463a0f604" providerId="ADAL" clId="{EF86A2CC-C9B9-403E-864D-15696BF286CC}"/>
    <pc:docChg chg="custSel modSld">
      <pc:chgData name="Lee, James C" userId="b76439fb-b33b-4a3b-a039-daf463a0f604" providerId="ADAL" clId="{EF86A2CC-C9B9-403E-864D-15696BF286CC}" dt="2024-03-19T22:55:04.549" v="12" actId="20577"/>
      <pc:docMkLst>
        <pc:docMk/>
      </pc:docMkLst>
      <pc:sldChg chg="addSp delSp modSp mod">
        <pc:chgData name="Lee, James C" userId="b76439fb-b33b-4a3b-a039-daf463a0f604" providerId="ADAL" clId="{EF86A2CC-C9B9-403E-864D-15696BF286CC}" dt="2024-03-19T22:55:04.549" v="12" actId="20577"/>
        <pc:sldMkLst>
          <pc:docMk/>
          <pc:sldMk cId="880436119" sldId="305"/>
        </pc:sldMkLst>
        <pc:spChg chg="mod">
          <ac:chgData name="Lee, James C" userId="b76439fb-b33b-4a3b-a039-daf463a0f604" providerId="ADAL" clId="{EF86A2CC-C9B9-403E-864D-15696BF286CC}" dt="2024-03-19T22:55:04.549" v="12" actId="20577"/>
          <ac:spMkLst>
            <pc:docMk/>
            <pc:sldMk cId="880436119" sldId="305"/>
            <ac:spMk id="2" creationId="{857FA9A8-8017-ABFF-254A-3D3C0F6C5505}"/>
          </ac:spMkLst>
        </pc:spChg>
        <pc:picChg chg="add mod">
          <ac:chgData name="Lee, James C" userId="b76439fb-b33b-4a3b-a039-daf463a0f604" providerId="ADAL" clId="{EF86A2CC-C9B9-403E-864D-15696BF286CC}" dt="2024-03-19T22:54:31.160" v="3" actId="1076"/>
          <ac:picMkLst>
            <pc:docMk/>
            <pc:sldMk cId="880436119" sldId="305"/>
            <ac:picMk id="4" creationId="{632FC7C6-9844-1210-C87F-05807D104F8A}"/>
          </ac:picMkLst>
        </pc:picChg>
        <pc:picChg chg="del">
          <ac:chgData name="Lee, James C" userId="b76439fb-b33b-4a3b-a039-daf463a0f604" providerId="ADAL" clId="{EF86A2CC-C9B9-403E-864D-15696BF286CC}" dt="2024-03-19T22:54:03.092" v="0" actId="478"/>
          <ac:picMkLst>
            <pc:docMk/>
            <pc:sldMk cId="880436119" sldId="305"/>
            <ac:picMk id="6" creationId="{F9A46239-7F8C-CC1B-3181-DFCBE27F6D79}"/>
          </ac:picMkLst>
        </pc:picChg>
        <pc:picChg chg="del">
          <ac:chgData name="Lee, James C" userId="b76439fb-b33b-4a3b-a039-daf463a0f604" providerId="ADAL" clId="{EF86A2CC-C9B9-403E-864D-15696BF286CC}" dt="2024-03-19T22:54:04.480" v="1" actId="478"/>
          <ac:picMkLst>
            <pc:docMk/>
            <pc:sldMk cId="880436119" sldId="305"/>
            <ac:picMk id="7" creationId="{2C033147-2936-34D1-481F-E120730471D6}"/>
          </ac:picMkLst>
        </pc:picChg>
        <pc:picChg chg="add mod">
          <ac:chgData name="Lee, James C" userId="b76439fb-b33b-4a3b-a039-daf463a0f604" providerId="ADAL" clId="{EF86A2CC-C9B9-403E-864D-15696BF286CC}" dt="2024-03-19T22:54:55.506" v="5" actId="1076"/>
          <ac:picMkLst>
            <pc:docMk/>
            <pc:sldMk cId="880436119" sldId="305"/>
            <ac:picMk id="8" creationId="{4A79A199-CEA0-789F-2CDB-63F140BC4A2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48C51-8D2C-4C63-8892-148333A3025B}" type="datetimeFigureOut">
              <a:rPr lang="en-US" smtClean="0"/>
              <a:t>3/19/2024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B2223E-AE1E-4A57-97B5-578656481F7B}" type="slidenum">
              <a:rPr lang="en-US" smtClean="0"/>
              <a:t>‹#›</a:t>
            </a:fld>
            <a:endParaRPr lang="en-US"/>
          </a:p>
        </p:txBody>
      </p:sp>
    </p:spTree>
    <p:extLst>
      <p:ext uri="{BB962C8B-B14F-4D97-AF65-F5344CB8AC3E}">
        <p14:creationId xmlns:p14="http://schemas.microsoft.com/office/powerpoint/2010/main" val="1320944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these come from?</a:t>
            </a:r>
          </a:p>
        </p:txBody>
      </p:sp>
      <p:sp>
        <p:nvSpPr>
          <p:cNvPr id="4" name="Slide Number Placeholder 3"/>
          <p:cNvSpPr>
            <a:spLocks noGrp="1"/>
          </p:cNvSpPr>
          <p:nvPr>
            <p:ph type="sldNum" sz="quarter" idx="5"/>
          </p:nvPr>
        </p:nvSpPr>
        <p:spPr/>
        <p:txBody>
          <a:bodyPr/>
          <a:lstStyle/>
          <a:p>
            <a:fld id="{D9B2223E-AE1E-4A57-97B5-578656481F7B}" type="slidenum">
              <a:rPr lang="en-US" smtClean="0"/>
              <a:t>14</a:t>
            </a:fld>
            <a:endParaRPr lang="en-US"/>
          </a:p>
        </p:txBody>
      </p:sp>
    </p:spTree>
    <p:extLst>
      <p:ext uri="{BB962C8B-B14F-4D97-AF65-F5344CB8AC3E}">
        <p14:creationId xmlns:p14="http://schemas.microsoft.com/office/powerpoint/2010/main" val="898379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9B2223E-AE1E-4A57-97B5-578656481F7B}" type="slidenum">
              <a:rPr lang="en-US" smtClean="0"/>
              <a:t>16</a:t>
            </a:fld>
            <a:endParaRPr lang="en-US"/>
          </a:p>
        </p:txBody>
      </p:sp>
    </p:spTree>
    <p:extLst>
      <p:ext uri="{BB962C8B-B14F-4D97-AF65-F5344CB8AC3E}">
        <p14:creationId xmlns:p14="http://schemas.microsoft.com/office/powerpoint/2010/main" val="3796715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Taken from meeting summary 3/17/2011. Best I can tell from notes, these objectives are the same for both hydrographs, odd as it sounds.</a:t>
            </a:r>
          </a:p>
        </p:txBody>
      </p:sp>
      <p:sp>
        <p:nvSpPr>
          <p:cNvPr id="4" name="Slide Number Placeholder 3"/>
          <p:cNvSpPr>
            <a:spLocks noGrp="1"/>
          </p:cNvSpPr>
          <p:nvPr>
            <p:ph type="sldNum" sz="quarter" idx="5"/>
          </p:nvPr>
        </p:nvSpPr>
        <p:spPr/>
        <p:txBody>
          <a:bodyPr/>
          <a:lstStyle/>
          <a:p>
            <a:fld id="{D9B2223E-AE1E-4A57-97B5-578656481F7B}" type="slidenum">
              <a:rPr lang="en-US" smtClean="0"/>
              <a:t>23</a:t>
            </a:fld>
            <a:endParaRPr lang="en-US"/>
          </a:p>
        </p:txBody>
      </p:sp>
    </p:spTree>
    <p:extLst>
      <p:ext uri="{BB962C8B-B14F-4D97-AF65-F5344CB8AC3E}">
        <p14:creationId xmlns:p14="http://schemas.microsoft.com/office/powerpoint/2010/main" val="2491795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modifications requested on behalf of the hyporheic flow study decreased riparian recruitment of black cottonwood seedlings, but not by much. It also decreased the establishment of narrowleaf willow. Both the proposed HVTF hydrograph and the modified version of the HVTF hydrograph had better performance for black cottonwood recruitment, but the former had an increased threat of narrowleaf willow encroachment. The “Black Cottonwood Synthesis” model utilizes a 2 week seed dispersal window during peak median seed dispersal, while the “Black Cottonwood (POPTRI)” model considers the full range of seed dispersal (6.5 weeks).</a:t>
            </a:r>
          </a:p>
          <a:p>
            <a:endParaRPr lang="en-US" dirty="0"/>
          </a:p>
        </p:txBody>
      </p:sp>
      <p:sp>
        <p:nvSpPr>
          <p:cNvPr id="4" name="Slide Number Placeholder 3"/>
          <p:cNvSpPr>
            <a:spLocks noGrp="1"/>
          </p:cNvSpPr>
          <p:nvPr>
            <p:ph type="sldNum" sz="quarter" idx="5"/>
          </p:nvPr>
        </p:nvSpPr>
        <p:spPr/>
        <p:txBody>
          <a:bodyPr/>
          <a:lstStyle/>
          <a:p>
            <a:fld id="{D9B2223E-AE1E-4A57-97B5-578656481F7B}" type="slidenum">
              <a:rPr lang="en-US" smtClean="0"/>
              <a:t>27</a:t>
            </a:fld>
            <a:endParaRPr lang="en-US"/>
          </a:p>
        </p:txBody>
      </p:sp>
    </p:spTree>
    <p:extLst>
      <p:ext uri="{BB962C8B-B14F-4D97-AF65-F5344CB8AC3E}">
        <p14:creationId xmlns:p14="http://schemas.microsoft.com/office/powerpoint/2010/main" val="890667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Compared with the ROD, the proposed hydrograph has a reduced mortality of both eggs and tadpoles due to desiccation and scour. While both models suggest a similar output of “new frogs”, the proposed hydrograph created almost twice as many tadpoles. This indicates that the proposed hydrograph has a relatively high success rate of growing eggs into tadpoles compared with the ROD. The “speedbump” at the base of the recession limb for the proposed hydrograph was the source of significant egg desiccation. The metamorphosis of frogs occurred approximately 10 days earlier in the proposed hydrograph than in the ROD hydrograph. </a:t>
            </a:r>
          </a:p>
          <a:p>
            <a:endParaRPr lang="en-US" dirty="0"/>
          </a:p>
        </p:txBody>
      </p:sp>
      <p:sp>
        <p:nvSpPr>
          <p:cNvPr id="4" name="Slide Number Placeholder 3"/>
          <p:cNvSpPr>
            <a:spLocks noGrp="1"/>
          </p:cNvSpPr>
          <p:nvPr>
            <p:ph type="sldNum" sz="quarter" idx="5"/>
          </p:nvPr>
        </p:nvSpPr>
        <p:spPr/>
        <p:txBody>
          <a:bodyPr/>
          <a:lstStyle/>
          <a:p>
            <a:fld id="{D9B2223E-AE1E-4A57-97B5-578656481F7B}" type="slidenum">
              <a:rPr lang="en-US" smtClean="0"/>
              <a:t>28</a:t>
            </a:fld>
            <a:endParaRPr lang="en-US"/>
          </a:p>
        </p:txBody>
      </p:sp>
    </p:spTree>
    <p:extLst>
      <p:ext uri="{BB962C8B-B14F-4D97-AF65-F5344CB8AC3E}">
        <p14:creationId xmlns:p14="http://schemas.microsoft.com/office/powerpoint/2010/main" val="1089854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35FCC-3AC4-A7EC-495B-BB8D6C1ED6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2DC6A-1EF3-B628-0F85-B025EA6AF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6899DC-7103-246E-8E7B-3370088534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5F3CBD-3264-428C-D28C-6BEDD3DAD215}"/>
              </a:ext>
            </a:extLst>
          </p:cNvPr>
          <p:cNvSpPr>
            <a:spLocks noGrp="1"/>
          </p:cNvSpPr>
          <p:nvPr>
            <p:ph type="sldNum" sz="quarter" idx="5"/>
          </p:nvPr>
        </p:nvSpPr>
        <p:spPr/>
        <p:txBody>
          <a:bodyPr/>
          <a:lstStyle/>
          <a:p>
            <a:fld id="{D9B2223E-AE1E-4A57-97B5-578656481F7B}" type="slidenum">
              <a:rPr lang="en-US" smtClean="0"/>
              <a:t>31</a:t>
            </a:fld>
            <a:endParaRPr lang="en-US"/>
          </a:p>
        </p:txBody>
      </p:sp>
    </p:spTree>
    <p:extLst>
      <p:ext uri="{BB962C8B-B14F-4D97-AF65-F5344CB8AC3E}">
        <p14:creationId xmlns:p14="http://schemas.microsoft.com/office/powerpoint/2010/main" val="2556770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40AE24-553E-46E7-BE45-01AC2103B8C2}"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846714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40AE24-553E-46E7-BE45-01AC2103B8C2}"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936542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40AE24-553E-46E7-BE45-01AC2103B8C2}"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589384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40AE24-553E-46E7-BE45-01AC2103B8C2}"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3141610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40AE24-553E-46E7-BE45-01AC2103B8C2}"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748600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40AE24-553E-46E7-BE45-01AC2103B8C2}"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792573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40AE24-553E-46E7-BE45-01AC2103B8C2}"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23202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40AE24-553E-46E7-BE45-01AC2103B8C2}"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932806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40AE24-553E-46E7-BE45-01AC2103B8C2}"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2082745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40AE24-553E-46E7-BE45-01AC2103B8C2}"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347604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40AE24-553E-46E7-BE45-01AC2103B8C2}"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909649-AB9D-4512-9D38-B41CFEFBB9D3}" type="slidenum">
              <a:rPr lang="en-US" smtClean="0"/>
              <a:t>‹#›</a:t>
            </a:fld>
            <a:endParaRPr lang="en-US"/>
          </a:p>
        </p:txBody>
      </p:sp>
    </p:spTree>
    <p:extLst>
      <p:ext uri="{BB962C8B-B14F-4D97-AF65-F5344CB8AC3E}">
        <p14:creationId xmlns:p14="http://schemas.microsoft.com/office/powerpoint/2010/main" val="166917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0AE24-553E-46E7-BE45-01AC2103B8C2}" type="datetimeFigureOut">
              <a:rPr lang="en-US" smtClean="0"/>
              <a:t>3/19/2024</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909649-AB9D-4512-9D38-B41CFEFBB9D3}" type="slidenum">
              <a:rPr lang="en-US" smtClean="0"/>
              <a:t>‹#›</a:t>
            </a:fld>
            <a:endParaRPr lang="en-US"/>
          </a:p>
        </p:txBody>
      </p:sp>
    </p:spTree>
    <p:extLst>
      <p:ext uri="{BB962C8B-B14F-4D97-AF65-F5344CB8AC3E}">
        <p14:creationId xmlns:p14="http://schemas.microsoft.com/office/powerpoint/2010/main" val="3659008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530076"/>
            <a:ext cx="7772400" cy="897776"/>
          </a:xfrm>
        </p:spPr>
        <p:txBody>
          <a:bodyPr>
            <a:normAutofit/>
          </a:bodyPr>
          <a:lstStyle/>
          <a:p>
            <a:r>
              <a:rPr lang="en-US" sz="2800" dirty="0"/>
              <a:t>TRRP Trinity Management Council</a:t>
            </a:r>
            <a:br>
              <a:rPr lang="en-US" sz="2800" dirty="0"/>
            </a:br>
            <a:r>
              <a:rPr lang="en-US" sz="2800" dirty="0"/>
              <a:t>March 20, 2024 </a:t>
            </a:r>
          </a:p>
        </p:txBody>
      </p:sp>
      <p:sp>
        <p:nvSpPr>
          <p:cNvPr id="3" name="Subtitle 2"/>
          <p:cNvSpPr>
            <a:spLocks noGrp="1"/>
          </p:cNvSpPr>
          <p:nvPr>
            <p:ph type="subTitle" idx="1"/>
          </p:nvPr>
        </p:nvSpPr>
        <p:spPr>
          <a:xfrm>
            <a:off x="1018311" y="551267"/>
            <a:ext cx="6858000" cy="1219343"/>
          </a:xfrm>
        </p:spPr>
        <p:txBody>
          <a:bodyPr>
            <a:noAutofit/>
          </a:bodyPr>
          <a:lstStyle/>
          <a:p>
            <a:r>
              <a:rPr lang="en-US" sz="3600" dirty="0"/>
              <a:t>WY 2024 Water Year Update and Hydrograph Options</a:t>
            </a:r>
          </a:p>
        </p:txBody>
      </p:sp>
      <p:pic>
        <p:nvPicPr>
          <p:cNvPr id="4" name="Picture 3"/>
          <p:cNvPicPr>
            <a:picLocks noChangeAspect="1"/>
          </p:cNvPicPr>
          <p:nvPr/>
        </p:nvPicPr>
        <p:blipFill>
          <a:blip r:embed="rId2"/>
          <a:stretch>
            <a:fillRect/>
          </a:stretch>
        </p:blipFill>
        <p:spPr>
          <a:xfrm>
            <a:off x="3252054" y="2416736"/>
            <a:ext cx="2390513" cy="2467214"/>
          </a:xfrm>
          <a:prstGeom prst="rect">
            <a:avLst/>
          </a:prstGeom>
        </p:spPr>
      </p:pic>
    </p:spTree>
    <p:extLst>
      <p:ext uri="{BB962C8B-B14F-4D97-AF65-F5344CB8AC3E}">
        <p14:creationId xmlns:p14="http://schemas.microsoft.com/office/powerpoint/2010/main" val="3848398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9AD01BE-83C9-FD0D-0223-F46385150DD3}"/>
              </a:ext>
            </a:extLst>
          </p:cNvPr>
          <p:cNvPicPr>
            <a:picLocks noChangeAspect="1"/>
          </p:cNvPicPr>
          <p:nvPr/>
        </p:nvPicPr>
        <p:blipFill>
          <a:blip r:embed="rId2"/>
          <a:stretch>
            <a:fillRect/>
          </a:stretch>
        </p:blipFill>
        <p:spPr>
          <a:xfrm>
            <a:off x="0" y="2056660"/>
            <a:ext cx="9144000" cy="2744679"/>
          </a:xfrm>
          <a:prstGeom prst="rect">
            <a:avLst/>
          </a:prstGeom>
        </p:spPr>
      </p:pic>
      <p:sp>
        <p:nvSpPr>
          <p:cNvPr id="8" name="Title 1"/>
          <p:cNvSpPr>
            <a:spLocks noGrp="1"/>
          </p:cNvSpPr>
          <p:nvPr>
            <p:ph type="title"/>
          </p:nvPr>
        </p:nvSpPr>
        <p:spPr>
          <a:xfrm>
            <a:off x="1085850" y="331875"/>
            <a:ext cx="7135437" cy="649026"/>
          </a:xfrm>
        </p:spPr>
        <p:txBody>
          <a:bodyPr>
            <a:normAutofit fontScale="90000"/>
          </a:bodyPr>
          <a:lstStyle/>
          <a:p>
            <a:r>
              <a:rPr lang="en-US" dirty="0"/>
              <a:t>WY 2024 Precipitation Summary</a:t>
            </a:r>
          </a:p>
        </p:txBody>
      </p:sp>
      <p:sp>
        <p:nvSpPr>
          <p:cNvPr id="4" name="Rectangle 3">
            <a:extLst>
              <a:ext uri="{FF2B5EF4-FFF2-40B4-BE49-F238E27FC236}">
                <a16:creationId xmlns:a16="http://schemas.microsoft.com/office/drawing/2014/main" id="{284B631D-182C-9044-548A-AB845395AF98}"/>
              </a:ext>
            </a:extLst>
          </p:cNvPr>
          <p:cNvSpPr/>
          <p:nvPr/>
        </p:nvSpPr>
        <p:spPr>
          <a:xfrm>
            <a:off x="7366475" y="2717563"/>
            <a:ext cx="367469" cy="17946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7DBFBF-B02D-F251-EA12-A09F399DBDBD}"/>
              </a:ext>
            </a:extLst>
          </p:cNvPr>
          <p:cNvSpPr/>
          <p:nvPr/>
        </p:nvSpPr>
        <p:spPr>
          <a:xfrm>
            <a:off x="7366474" y="3189893"/>
            <a:ext cx="367469" cy="17946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B84E756-A8B3-1AD6-310A-C1168614CB70}"/>
              </a:ext>
            </a:extLst>
          </p:cNvPr>
          <p:cNvSpPr/>
          <p:nvPr/>
        </p:nvSpPr>
        <p:spPr>
          <a:xfrm>
            <a:off x="7363626" y="3661227"/>
            <a:ext cx="367469" cy="17946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B2A8B78-2C71-72AF-2E29-EE52305CA8BF}"/>
              </a:ext>
            </a:extLst>
          </p:cNvPr>
          <p:cNvSpPr/>
          <p:nvPr/>
        </p:nvSpPr>
        <p:spPr>
          <a:xfrm>
            <a:off x="7366474" y="4133557"/>
            <a:ext cx="367469" cy="17946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5D8B8BD-C27A-9F14-E915-ACD1A05CE1A1}"/>
              </a:ext>
            </a:extLst>
          </p:cNvPr>
          <p:cNvSpPr/>
          <p:nvPr/>
        </p:nvSpPr>
        <p:spPr>
          <a:xfrm>
            <a:off x="7363626" y="4604891"/>
            <a:ext cx="367469" cy="17946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381AE5D-D4BF-322D-2AF7-D13E9DDAB49B}"/>
              </a:ext>
            </a:extLst>
          </p:cNvPr>
          <p:cNvSpPr txBox="1"/>
          <p:nvPr/>
        </p:nvSpPr>
        <p:spPr>
          <a:xfrm>
            <a:off x="880272" y="5442858"/>
            <a:ext cx="5365571" cy="246221"/>
          </a:xfrm>
          <a:prstGeom prst="rect">
            <a:avLst/>
          </a:prstGeom>
          <a:noFill/>
        </p:spPr>
        <p:txBody>
          <a:bodyPr wrap="none" rtlCol="0">
            <a:spAutoFit/>
          </a:bodyPr>
          <a:lstStyle/>
          <a:p>
            <a:r>
              <a:rPr lang="en-US" sz="1000" dirty="0"/>
              <a:t>Report generated 03/19/2024 https://cdec.water.ca.gov/reportapp/javareports?name=PRECIPOUT</a:t>
            </a:r>
          </a:p>
        </p:txBody>
      </p:sp>
    </p:spTree>
    <p:extLst>
      <p:ext uri="{BB962C8B-B14F-4D97-AF65-F5344CB8AC3E}">
        <p14:creationId xmlns:p14="http://schemas.microsoft.com/office/powerpoint/2010/main" val="793848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3AEBBCE-9F65-EABC-76BA-A8E8C40775CE}"/>
              </a:ext>
            </a:extLst>
          </p:cNvPr>
          <p:cNvPicPr>
            <a:picLocks noChangeAspect="1"/>
          </p:cNvPicPr>
          <p:nvPr/>
        </p:nvPicPr>
        <p:blipFill>
          <a:blip r:embed="rId2"/>
          <a:stretch>
            <a:fillRect/>
          </a:stretch>
        </p:blipFill>
        <p:spPr>
          <a:xfrm>
            <a:off x="0" y="1933382"/>
            <a:ext cx="9144000" cy="2991236"/>
          </a:xfrm>
          <a:prstGeom prst="rect">
            <a:avLst/>
          </a:prstGeom>
        </p:spPr>
      </p:pic>
      <p:sp>
        <p:nvSpPr>
          <p:cNvPr id="6" name="Title 1"/>
          <p:cNvSpPr>
            <a:spLocks noGrp="1"/>
          </p:cNvSpPr>
          <p:nvPr>
            <p:ph type="title"/>
          </p:nvPr>
        </p:nvSpPr>
        <p:spPr>
          <a:xfrm>
            <a:off x="1085850" y="331875"/>
            <a:ext cx="7135437" cy="649026"/>
          </a:xfrm>
        </p:spPr>
        <p:txBody>
          <a:bodyPr>
            <a:normAutofit fontScale="90000"/>
          </a:bodyPr>
          <a:lstStyle/>
          <a:p>
            <a:r>
              <a:rPr lang="en-US" dirty="0"/>
              <a:t>Snowpack in the Trinity R. Basin</a:t>
            </a:r>
          </a:p>
        </p:txBody>
      </p:sp>
      <p:sp>
        <p:nvSpPr>
          <p:cNvPr id="4" name="Rectangle 3">
            <a:extLst>
              <a:ext uri="{FF2B5EF4-FFF2-40B4-BE49-F238E27FC236}">
                <a16:creationId xmlns:a16="http://schemas.microsoft.com/office/drawing/2014/main" id="{856AF7DB-919D-2AB9-4BEB-9488EB710658}"/>
              </a:ext>
            </a:extLst>
          </p:cNvPr>
          <p:cNvSpPr/>
          <p:nvPr/>
        </p:nvSpPr>
        <p:spPr>
          <a:xfrm>
            <a:off x="6050422" y="2931207"/>
            <a:ext cx="828942" cy="212790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773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2D4D8-502E-0938-3DC9-4190526362C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3093C50-76CB-E30E-BE8A-D876ED1759CD}"/>
              </a:ext>
            </a:extLst>
          </p:cNvPr>
          <p:cNvPicPr>
            <a:picLocks noChangeAspect="1"/>
          </p:cNvPicPr>
          <p:nvPr/>
        </p:nvPicPr>
        <p:blipFill>
          <a:blip r:embed="rId2"/>
          <a:stretch>
            <a:fillRect/>
          </a:stretch>
        </p:blipFill>
        <p:spPr>
          <a:xfrm>
            <a:off x="0" y="1422343"/>
            <a:ext cx="9144000" cy="3839141"/>
          </a:xfrm>
          <a:prstGeom prst="rect">
            <a:avLst/>
          </a:prstGeom>
        </p:spPr>
      </p:pic>
      <p:sp>
        <p:nvSpPr>
          <p:cNvPr id="6" name="Title 1">
            <a:extLst>
              <a:ext uri="{FF2B5EF4-FFF2-40B4-BE49-F238E27FC236}">
                <a16:creationId xmlns:a16="http://schemas.microsoft.com/office/drawing/2014/main" id="{952D9B73-A02D-62A1-B3CA-D77CF6B0788C}"/>
              </a:ext>
            </a:extLst>
          </p:cNvPr>
          <p:cNvSpPr>
            <a:spLocks noGrp="1"/>
          </p:cNvSpPr>
          <p:nvPr>
            <p:ph type="title"/>
          </p:nvPr>
        </p:nvSpPr>
        <p:spPr>
          <a:xfrm>
            <a:off x="1085850" y="331875"/>
            <a:ext cx="7135437" cy="649026"/>
          </a:xfrm>
        </p:spPr>
        <p:txBody>
          <a:bodyPr>
            <a:normAutofit fontScale="90000"/>
          </a:bodyPr>
          <a:lstStyle/>
          <a:p>
            <a:pPr algn="ctr"/>
            <a:r>
              <a:rPr lang="en-US" dirty="0"/>
              <a:t>DWR March B120</a:t>
            </a:r>
          </a:p>
        </p:txBody>
      </p:sp>
      <p:sp>
        <p:nvSpPr>
          <p:cNvPr id="7" name="Rectangle 6">
            <a:extLst>
              <a:ext uri="{FF2B5EF4-FFF2-40B4-BE49-F238E27FC236}">
                <a16:creationId xmlns:a16="http://schemas.microsoft.com/office/drawing/2014/main" id="{E782C308-477A-783A-D454-EE3949A634AC}"/>
              </a:ext>
            </a:extLst>
          </p:cNvPr>
          <p:cNvSpPr/>
          <p:nvPr/>
        </p:nvSpPr>
        <p:spPr>
          <a:xfrm>
            <a:off x="0" y="2402541"/>
            <a:ext cx="9144000" cy="25101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8665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9423" y="6123759"/>
            <a:ext cx="8001000" cy="646331"/>
          </a:xfrm>
          <a:prstGeom prst="rect">
            <a:avLst/>
          </a:prstGeom>
          <a:noFill/>
        </p:spPr>
        <p:txBody>
          <a:bodyPr wrap="square" rtlCol="0">
            <a:spAutoFit/>
          </a:bodyPr>
          <a:lstStyle/>
          <a:p>
            <a:pPr algn="ctr"/>
            <a:r>
              <a:rPr lang="en-US" dirty="0"/>
              <a:t>80% PI 1,360 – 2,110</a:t>
            </a:r>
          </a:p>
          <a:p>
            <a:pPr algn="ctr"/>
            <a:r>
              <a:rPr lang="en-US" b="1" dirty="0"/>
              <a:t>Min/max prediction: 1,340 – 1,910</a:t>
            </a:r>
            <a:endParaRPr lang="en-US" dirty="0"/>
          </a:p>
        </p:txBody>
      </p:sp>
      <p:sp>
        <p:nvSpPr>
          <p:cNvPr id="8" name="TextBox 7"/>
          <p:cNvSpPr txBox="1"/>
          <p:nvPr/>
        </p:nvSpPr>
        <p:spPr>
          <a:xfrm>
            <a:off x="295274" y="162093"/>
            <a:ext cx="8189303" cy="830997"/>
          </a:xfrm>
          <a:prstGeom prst="rect">
            <a:avLst/>
          </a:prstGeom>
          <a:noFill/>
        </p:spPr>
        <p:txBody>
          <a:bodyPr wrap="square" rtlCol="0">
            <a:spAutoFit/>
          </a:bodyPr>
          <a:lstStyle/>
          <a:p>
            <a:pPr algn="ctr"/>
            <a:r>
              <a:rPr lang="en-US" sz="2400" dirty="0"/>
              <a:t>50% inflow prediction currently 1,510 kaf</a:t>
            </a:r>
          </a:p>
          <a:p>
            <a:pPr algn="ctr"/>
            <a:r>
              <a:rPr lang="en-US" sz="2400" dirty="0"/>
              <a:t>(</a:t>
            </a:r>
            <a:r>
              <a:rPr lang="en-US" sz="2400" b="1" dirty="0"/>
              <a:t>Wet: 1,350-1,999 kaf</a:t>
            </a:r>
            <a:r>
              <a:rPr lang="en-US" sz="2400" dirty="0"/>
              <a:t>   Ex. Wet: ≥2,000 kaf)</a:t>
            </a:r>
            <a:endParaRPr lang="en-US" sz="2400" dirty="0">
              <a:highlight>
                <a:srgbClr val="FFFF00"/>
              </a:highlight>
            </a:endParaRPr>
          </a:p>
        </p:txBody>
      </p:sp>
      <p:pic>
        <p:nvPicPr>
          <p:cNvPr id="4" name="Picture 3">
            <a:extLst>
              <a:ext uri="{FF2B5EF4-FFF2-40B4-BE49-F238E27FC236}">
                <a16:creationId xmlns:a16="http://schemas.microsoft.com/office/drawing/2014/main" id="{B04A8889-49DD-AFCF-ACA8-2EB3D17F20E9}"/>
              </a:ext>
            </a:extLst>
          </p:cNvPr>
          <p:cNvPicPr>
            <a:picLocks noChangeAspect="1"/>
          </p:cNvPicPr>
          <p:nvPr/>
        </p:nvPicPr>
        <p:blipFill>
          <a:blip r:embed="rId2"/>
          <a:stretch>
            <a:fillRect/>
          </a:stretch>
        </p:blipFill>
        <p:spPr>
          <a:xfrm>
            <a:off x="471676" y="871855"/>
            <a:ext cx="8200648" cy="5251904"/>
          </a:xfrm>
          <a:prstGeom prst="rect">
            <a:avLst/>
          </a:prstGeom>
        </p:spPr>
      </p:pic>
    </p:spTree>
    <p:extLst>
      <p:ext uri="{BB962C8B-B14F-4D97-AF65-F5344CB8AC3E}">
        <p14:creationId xmlns:p14="http://schemas.microsoft.com/office/powerpoint/2010/main" val="4111158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5E86A1-E61A-DD0A-3250-34EDC1AC43AF}"/>
              </a:ext>
            </a:extLst>
          </p:cNvPr>
          <p:cNvPicPr>
            <a:picLocks noChangeAspect="1"/>
          </p:cNvPicPr>
          <p:nvPr/>
        </p:nvPicPr>
        <p:blipFill>
          <a:blip r:embed="rId2"/>
          <a:stretch>
            <a:fillRect/>
          </a:stretch>
        </p:blipFill>
        <p:spPr>
          <a:xfrm>
            <a:off x="1199276" y="241408"/>
            <a:ext cx="6745447" cy="6285531"/>
          </a:xfrm>
          <a:prstGeom prst="rect">
            <a:avLst/>
          </a:prstGeom>
        </p:spPr>
      </p:pic>
      <p:sp>
        <p:nvSpPr>
          <p:cNvPr id="4" name="Rectangle 3">
            <a:extLst>
              <a:ext uri="{FF2B5EF4-FFF2-40B4-BE49-F238E27FC236}">
                <a16:creationId xmlns:a16="http://schemas.microsoft.com/office/drawing/2014/main" id="{EE35157F-62B6-CC3A-1829-997FFBED02C0}"/>
              </a:ext>
            </a:extLst>
          </p:cNvPr>
          <p:cNvSpPr/>
          <p:nvPr/>
        </p:nvSpPr>
        <p:spPr>
          <a:xfrm>
            <a:off x="1299882" y="3384174"/>
            <a:ext cx="6544236" cy="27622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E64ED9C-B73F-1776-CF33-D0BD5862297C}"/>
              </a:ext>
            </a:extLst>
          </p:cNvPr>
          <p:cNvSpPr/>
          <p:nvPr/>
        </p:nvSpPr>
        <p:spPr>
          <a:xfrm>
            <a:off x="1299882" y="5397313"/>
            <a:ext cx="6544236" cy="27622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6693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8493B6-D80E-1193-ABED-7891A40E2CEC}"/>
              </a:ext>
            </a:extLst>
          </p:cNvPr>
          <p:cNvPicPr>
            <a:picLocks noChangeAspect="1"/>
          </p:cNvPicPr>
          <p:nvPr/>
        </p:nvPicPr>
        <p:blipFill>
          <a:blip r:embed="rId2"/>
          <a:stretch>
            <a:fillRect/>
          </a:stretch>
        </p:blipFill>
        <p:spPr>
          <a:xfrm>
            <a:off x="1499309" y="0"/>
            <a:ext cx="6145381" cy="6858000"/>
          </a:xfrm>
          <a:prstGeom prst="rect">
            <a:avLst/>
          </a:prstGeom>
        </p:spPr>
      </p:pic>
    </p:spTree>
    <p:extLst>
      <p:ext uri="{BB962C8B-B14F-4D97-AF65-F5344CB8AC3E}">
        <p14:creationId xmlns:p14="http://schemas.microsoft.com/office/powerpoint/2010/main" val="575491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52030747-34B4-2340-4055-05EFDF9580B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0767" y="1662545"/>
            <a:ext cx="4250097" cy="32839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4BD57B2-9E62-E098-EED3-6EE76E0C38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0864" y="1597845"/>
            <a:ext cx="4333833" cy="3348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517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map of the united states&#10;&#10;Description automatically generated">
            <a:extLst>
              <a:ext uri="{FF2B5EF4-FFF2-40B4-BE49-F238E27FC236}">
                <a16:creationId xmlns:a16="http://schemas.microsoft.com/office/drawing/2014/main" id="{01A68C0E-0DF6-DDB7-9F60-3CF463A6646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662544"/>
            <a:ext cx="4572000" cy="3532909"/>
          </a:xfrm>
          <a:prstGeom prst="rect">
            <a:avLst/>
          </a:prstGeom>
        </p:spPr>
      </p:pic>
      <p:pic>
        <p:nvPicPr>
          <p:cNvPr id="8" name="Picture 7" descr="A map of the seasons&#10;&#10;Description automatically generated">
            <a:extLst>
              <a:ext uri="{FF2B5EF4-FFF2-40B4-BE49-F238E27FC236}">
                <a16:creationId xmlns:a16="http://schemas.microsoft.com/office/drawing/2014/main" id="{DCE9ED6C-9498-5042-ACCB-3F21491329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1662545"/>
            <a:ext cx="4572000" cy="3532909"/>
          </a:xfrm>
          <a:prstGeom prst="rect">
            <a:avLst/>
          </a:prstGeom>
        </p:spPr>
      </p:pic>
    </p:spTree>
    <p:extLst>
      <p:ext uri="{BB962C8B-B14F-4D97-AF65-F5344CB8AC3E}">
        <p14:creationId xmlns:p14="http://schemas.microsoft.com/office/powerpoint/2010/main" val="6762208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2221" y="273686"/>
            <a:ext cx="2646565" cy="840219"/>
          </a:xfrm>
        </p:spPr>
        <p:txBody>
          <a:bodyPr/>
          <a:lstStyle/>
          <a:p>
            <a:r>
              <a:rPr lang="en-US" dirty="0"/>
              <a:t>Summary</a:t>
            </a:r>
          </a:p>
        </p:txBody>
      </p:sp>
      <p:sp>
        <p:nvSpPr>
          <p:cNvPr id="3" name="Content Placeholder 2"/>
          <p:cNvSpPr>
            <a:spLocks noGrp="1"/>
          </p:cNvSpPr>
          <p:nvPr>
            <p:ph idx="1"/>
          </p:nvPr>
        </p:nvSpPr>
        <p:spPr>
          <a:xfrm>
            <a:off x="478614" y="1494432"/>
            <a:ext cx="8579661" cy="4265433"/>
          </a:xfrm>
        </p:spPr>
        <p:txBody>
          <a:bodyPr>
            <a:normAutofit/>
          </a:bodyPr>
          <a:lstStyle/>
          <a:p>
            <a:r>
              <a:rPr lang="en-US" dirty="0"/>
              <a:t>Current forecast is virtually certain for a Wet WY</a:t>
            </a:r>
          </a:p>
          <a:p>
            <a:r>
              <a:rPr lang="en-US" dirty="0"/>
              <a:t>Precipitation forecasts are mixed with 1”-3” precipitation forecasted 1-6 days, above average precipitation for the month of March, and neutral through remainder of spring.</a:t>
            </a:r>
          </a:p>
          <a:p>
            <a:r>
              <a:rPr lang="en-US" dirty="0"/>
              <a:t>April B120 Forecast expected from CDWR April 10, 2024 and this will determine the water year classification</a:t>
            </a:r>
          </a:p>
          <a:p>
            <a:endParaRPr lang="en-US" dirty="0"/>
          </a:p>
          <a:p>
            <a:endParaRPr lang="en-US" dirty="0"/>
          </a:p>
        </p:txBody>
      </p:sp>
    </p:spTree>
    <p:extLst>
      <p:ext uri="{BB962C8B-B14F-4D97-AF65-F5344CB8AC3E}">
        <p14:creationId xmlns:p14="http://schemas.microsoft.com/office/powerpoint/2010/main" val="2776825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C300D-8395-9C3F-D0FD-3E280908DDF3}"/>
              </a:ext>
            </a:extLst>
          </p:cNvPr>
          <p:cNvSpPr>
            <a:spLocks noGrp="1"/>
          </p:cNvSpPr>
          <p:nvPr>
            <p:ph type="title"/>
          </p:nvPr>
        </p:nvSpPr>
        <p:spPr/>
        <p:txBody>
          <a:bodyPr/>
          <a:lstStyle/>
          <a:p>
            <a:r>
              <a:rPr lang="en-US" dirty="0"/>
              <a:t>March 7 Flow WG summary</a:t>
            </a:r>
          </a:p>
        </p:txBody>
      </p:sp>
      <p:sp>
        <p:nvSpPr>
          <p:cNvPr id="3" name="Content Placeholder 2">
            <a:extLst>
              <a:ext uri="{FF2B5EF4-FFF2-40B4-BE49-F238E27FC236}">
                <a16:creationId xmlns:a16="http://schemas.microsoft.com/office/drawing/2014/main" id="{04F2D593-17AF-0E43-6CD0-A54F4898F8B1}"/>
              </a:ext>
            </a:extLst>
          </p:cNvPr>
          <p:cNvSpPr>
            <a:spLocks noGrp="1"/>
          </p:cNvSpPr>
          <p:nvPr>
            <p:ph idx="1"/>
          </p:nvPr>
        </p:nvSpPr>
        <p:spPr>
          <a:xfrm>
            <a:off x="628650" y="1825624"/>
            <a:ext cx="7886700" cy="4835151"/>
          </a:xfrm>
        </p:spPr>
        <p:txBody>
          <a:bodyPr>
            <a:normAutofit fontScale="92500" lnSpcReduction="20000"/>
          </a:bodyPr>
          <a:lstStyle/>
          <a:p>
            <a:r>
              <a:rPr lang="en-US" dirty="0"/>
              <a:t>FWG did not reach consensus on flow recommendation</a:t>
            </a:r>
          </a:p>
          <a:p>
            <a:r>
              <a:rPr lang="en-US" dirty="0"/>
              <a:t>Four agencies did not support recommendations for full ROD releases in spring, regardless of the shape of the hydrograph</a:t>
            </a:r>
          </a:p>
          <a:p>
            <a:pPr lvl="1"/>
            <a:r>
              <a:rPr lang="en-US" dirty="0"/>
              <a:t>Technical recommendations based on best available science were made in September and January</a:t>
            </a:r>
          </a:p>
          <a:p>
            <a:pPr lvl="1"/>
            <a:r>
              <a:rPr lang="en-US" dirty="0"/>
              <a:t>Full ROD releases in Wet/</a:t>
            </a:r>
            <a:r>
              <a:rPr lang="en-US" dirty="0" err="1"/>
              <a:t>ExWet</a:t>
            </a:r>
            <a:r>
              <a:rPr lang="en-US" dirty="0"/>
              <a:t> years in spring are detrimental to fish growth and other ecosystem components</a:t>
            </a:r>
          </a:p>
          <a:p>
            <a:pPr lvl="1"/>
            <a:r>
              <a:rPr lang="en-US" dirty="0"/>
              <a:t>Position statement on full spring ROD releases was written by USFS, NOAA, CDFW, and Yurok Tribe technical representatives</a:t>
            </a:r>
          </a:p>
          <a:p>
            <a:r>
              <a:rPr lang="en-US" dirty="0"/>
              <a:t>Remaining agencies supported Normal, Wet and Ex. Wet hydrographs alternatives presented here</a:t>
            </a:r>
          </a:p>
          <a:p>
            <a:r>
              <a:rPr lang="en-US" dirty="0"/>
              <a:t>No DSS- (DSS shows little to no difference among alternative hydrographs that begin after 4/15, so DSS is being re-evaluated)</a:t>
            </a:r>
          </a:p>
        </p:txBody>
      </p:sp>
    </p:spTree>
    <p:extLst>
      <p:ext uri="{BB962C8B-B14F-4D97-AF65-F5344CB8AC3E}">
        <p14:creationId xmlns:p14="http://schemas.microsoft.com/office/powerpoint/2010/main" val="1369919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D8170-5B7A-3863-486A-5E3A990CB958}"/>
              </a:ext>
            </a:extLst>
          </p:cNvPr>
          <p:cNvSpPr>
            <a:spLocks noGrp="1"/>
          </p:cNvSpPr>
          <p:nvPr>
            <p:ph type="title"/>
          </p:nvPr>
        </p:nvSpPr>
        <p:spPr>
          <a:xfrm>
            <a:off x="628650" y="365127"/>
            <a:ext cx="7886700" cy="720190"/>
          </a:xfrm>
        </p:spPr>
        <p:txBody>
          <a:bodyPr/>
          <a:lstStyle/>
          <a:p>
            <a:r>
              <a:rPr lang="en-US" dirty="0"/>
              <a:t>Targets and considerations</a:t>
            </a:r>
          </a:p>
        </p:txBody>
      </p:sp>
      <p:sp>
        <p:nvSpPr>
          <p:cNvPr id="3" name="Content Placeholder 2">
            <a:extLst>
              <a:ext uri="{FF2B5EF4-FFF2-40B4-BE49-F238E27FC236}">
                <a16:creationId xmlns:a16="http://schemas.microsoft.com/office/drawing/2014/main" id="{55796936-C532-BF34-A82E-FCB413C3A880}"/>
              </a:ext>
            </a:extLst>
          </p:cNvPr>
          <p:cNvSpPr>
            <a:spLocks noGrp="1"/>
          </p:cNvSpPr>
          <p:nvPr>
            <p:ph idx="1"/>
          </p:nvPr>
        </p:nvSpPr>
        <p:spPr>
          <a:xfrm>
            <a:off x="628650" y="1649340"/>
            <a:ext cx="7886700" cy="4640365"/>
          </a:xfrm>
        </p:spPr>
        <p:txBody>
          <a:bodyPr>
            <a:normAutofit/>
          </a:bodyPr>
          <a:lstStyle/>
          <a:p>
            <a:r>
              <a:rPr lang="en-US" dirty="0"/>
              <a:t>Adult holding targets: 60F July 1 – Sept. 14 @ DGS</a:t>
            </a:r>
          </a:p>
          <a:p>
            <a:r>
              <a:rPr lang="en-US" dirty="0"/>
              <a:t>EIS ramp rates</a:t>
            </a:r>
          </a:p>
          <a:p>
            <a:r>
              <a:rPr lang="en-US" dirty="0"/>
              <a:t>Delay start of spring releases to support egg survival study? Start April 16</a:t>
            </a:r>
          </a:p>
          <a:p>
            <a:r>
              <a:rPr lang="en-US" dirty="0"/>
              <a:t>Revegetation at OR gulch: discourage mass colonization by narrow-leaf willow</a:t>
            </a:r>
          </a:p>
          <a:p>
            <a:r>
              <a:rPr lang="en-US" dirty="0"/>
              <a:t>Monthly average of 1,000 </a:t>
            </a:r>
            <a:r>
              <a:rPr lang="en-US" dirty="0" err="1"/>
              <a:t>cfs</a:t>
            </a:r>
            <a:r>
              <a:rPr lang="en-US" dirty="0"/>
              <a:t> (Wet) or 1,500 </a:t>
            </a:r>
            <a:r>
              <a:rPr lang="en-US" dirty="0" err="1"/>
              <a:t>cfs</a:t>
            </a:r>
            <a:r>
              <a:rPr lang="en-US" dirty="0"/>
              <a:t> (Ex. Wet) in May (temp. synthesis)</a:t>
            </a:r>
          </a:p>
          <a:p>
            <a:r>
              <a:rPr lang="en-US" dirty="0"/>
              <a:t>Flow WG questioned whether &gt;8,500 </a:t>
            </a:r>
            <a:r>
              <a:rPr lang="en-US" dirty="0" err="1"/>
              <a:t>cfs</a:t>
            </a:r>
            <a:r>
              <a:rPr lang="en-US" dirty="0"/>
              <a:t> release is necessary this year due to high releases last year</a:t>
            </a:r>
          </a:p>
        </p:txBody>
      </p:sp>
    </p:spTree>
    <p:extLst>
      <p:ext uri="{BB962C8B-B14F-4D97-AF65-F5344CB8AC3E}">
        <p14:creationId xmlns:p14="http://schemas.microsoft.com/office/powerpoint/2010/main" val="25801647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E8D5B-9F14-28CA-1588-9C9415C54F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B22F09-9239-1244-E4A8-8078ECAF4BC2}"/>
              </a:ext>
            </a:extLst>
          </p:cNvPr>
          <p:cNvSpPr>
            <a:spLocks noGrp="1"/>
          </p:cNvSpPr>
          <p:nvPr>
            <p:ph type="title"/>
          </p:nvPr>
        </p:nvSpPr>
        <p:spPr>
          <a:xfrm>
            <a:off x="395287" y="193677"/>
            <a:ext cx="8353425" cy="758824"/>
          </a:xfrm>
        </p:spPr>
        <p:txBody>
          <a:bodyPr/>
          <a:lstStyle/>
          <a:p>
            <a:pPr algn="ctr"/>
            <a:r>
              <a:rPr lang="en-US" dirty="0"/>
              <a:t>Extremely Wet WY TRFES objectives</a:t>
            </a:r>
          </a:p>
        </p:txBody>
      </p:sp>
      <p:sp>
        <p:nvSpPr>
          <p:cNvPr id="19" name="Content Placeholder 18">
            <a:extLst>
              <a:ext uri="{FF2B5EF4-FFF2-40B4-BE49-F238E27FC236}">
                <a16:creationId xmlns:a16="http://schemas.microsoft.com/office/drawing/2014/main" id="{80B51DAA-2198-9AA0-9708-3477294FB7C9}"/>
              </a:ext>
            </a:extLst>
          </p:cNvPr>
          <p:cNvSpPr>
            <a:spLocks noGrp="1"/>
          </p:cNvSpPr>
          <p:nvPr>
            <p:ph idx="1"/>
          </p:nvPr>
        </p:nvSpPr>
        <p:spPr>
          <a:xfrm>
            <a:off x="228599" y="1238250"/>
            <a:ext cx="8686800" cy="5019675"/>
          </a:xfrm>
        </p:spPr>
        <p:txBody>
          <a:bodyPr>
            <a:normAutofit fontScale="77500" lnSpcReduction="20000"/>
          </a:bodyPr>
          <a:lstStyle/>
          <a:p>
            <a:r>
              <a:rPr lang="en-US" dirty="0"/>
              <a:t>Mobilization of matrix particles (D</a:t>
            </a:r>
            <a:r>
              <a:rPr lang="en-US" baseline="-25000" dirty="0"/>
              <a:t>84</a:t>
            </a:r>
            <a:r>
              <a:rPr lang="en-US" dirty="0"/>
              <a:t>) on alternate bar surfaces (11k </a:t>
            </a:r>
            <a:r>
              <a:rPr lang="en-US" dirty="0" err="1"/>
              <a:t>cfs</a:t>
            </a:r>
            <a:r>
              <a:rPr lang="en-US" dirty="0"/>
              <a:t>)</a:t>
            </a:r>
          </a:p>
          <a:p>
            <a:r>
              <a:rPr lang="en-US" dirty="0" err="1"/>
              <a:t>Channelbed</a:t>
            </a:r>
            <a:r>
              <a:rPr lang="en-US" dirty="0"/>
              <a:t> scour greater than 2 D</a:t>
            </a:r>
            <a:r>
              <a:rPr lang="en-US" baseline="-25000" dirty="0"/>
              <a:t>84</a:t>
            </a:r>
            <a:r>
              <a:rPr lang="en-US" dirty="0"/>
              <a:t>’s depth and redeposition of gravels on face of alternate bars (11k </a:t>
            </a:r>
            <a:r>
              <a:rPr lang="en-US" dirty="0" err="1"/>
              <a:t>cfs</a:t>
            </a:r>
            <a:r>
              <a:rPr lang="en-US" dirty="0"/>
              <a:t>)</a:t>
            </a:r>
          </a:p>
          <a:p>
            <a:r>
              <a:rPr lang="en-US" dirty="0"/>
              <a:t>Transport sand out of the reach at a volume greater than input from tributaries to reduce instream sand storage (11k </a:t>
            </a:r>
            <a:r>
              <a:rPr lang="en-US" dirty="0" err="1"/>
              <a:t>cfs</a:t>
            </a:r>
            <a:r>
              <a:rPr lang="en-US" dirty="0"/>
              <a:t> and bench)</a:t>
            </a:r>
          </a:p>
          <a:p>
            <a:r>
              <a:rPr lang="en-US" dirty="0"/>
              <a:t>Transport coarse bed material at a rate near equal to input from tributaries to route coarse sediment, create alluvial deposits, and eliminate tributary aggradation (11k </a:t>
            </a:r>
            <a:r>
              <a:rPr lang="en-US" dirty="0" err="1"/>
              <a:t>cfs</a:t>
            </a:r>
            <a:r>
              <a:rPr lang="en-US" dirty="0"/>
              <a:t>)</a:t>
            </a:r>
          </a:p>
          <a:p>
            <a:r>
              <a:rPr lang="en-US" dirty="0"/>
              <a:t>Periodic channel migration (11k </a:t>
            </a:r>
            <a:r>
              <a:rPr lang="en-US" dirty="0" err="1"/>
              <a:t>cfs</a:t>
            </a:r>
            <a:r>
              <a:rPr lang="en-US" dirty="0"/>
              <a:t>)</a:t>
            </a:r>
          </a:p>
          <a:p>
            <a:r>
              <a:rPr lang="en-US" dirty="0"/>
              <a:t>Floodplain creation, inundation, and scour (11k </a:t>
            </a:r>
            <a:r>
              <a:rPr lang="en-US" dirty="0" err="1"/>
              <a:t>cfs</a:t>
            </a:r>
            <a:r>
              <a:rPr lang="en-US" dirty="0"/>
              <a:t> and bench)</a:t>
            </a:r>
          </a:p>
          <a:p>
            <a:r>
              <a:rPr lang="en-US" dirty="0"/>
              <a:t>Channel avulsion (11k </a:t>
            </a:r>
            <a:r>
              <a:rPr lang="en-US" dirty="0" err="1"/>
              <a:t>cfs</a:t>
            </a:r>
            <a:r>
              <a:rPr lang="en-US" dirty="0"/>
              <a:t>)</a:t>
            </a:r>
          </a:p>
          <a:p>
            <a:r>
              <a:rPr lang="en-US" dirty="0"/>
              <a:t>Woody riparian mortality on lower alternate bar surfaces and woody riparian regeneration on upper alternate bar surfaces and floodplains (11k </a:t>
            </a:r>
            <a:r>
              <a:rPr lang="en-US" dirty="0" err="1"/>
              <a:t>cfs</a:t>
            </a:r>
            <a:r>
              <a:rPr lang="en-US" dirty="0"/>
              <a:t>)</a:t>
            </a:r>
          </a:p>
          <a:p>
            <a:r>
              <a:rPr lang="en-US" dirty="0"/>
              <a:t>Maintain variable water table for off-channel wetlands and side channels (descending limb and bench)</a:t>
            </a:r>
          </a:p>
        </p:txBody>
      </p:sp>
    </p:spTree>
    <p:extLst>
      <p:ext uri="{BB962C8B-B14F-4D97-AF65-F5344CB8AC3E}">
        <p14:creationId xmlns:p14="http://schemas.microsoft.com/office/powerpoint/2010/main" val="2481241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37AE6-21E8-2839-CE88-5BFE5C856B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AC504C-7CF2-FC85-3941-664C8C29589A}"/>
              </a:ext>
            </a:extLst>
          </p:cNvPr>
          <p:cNvSpPr>
            <a:spLocks noGrp="1"/>
          </p:cNvSpPr>
          <p:nvPr>
            <p:ph type="title"/>
          </p:nvPr>
        </p:nvSpPr>
        <p:spPr>
          <a:xfrm>
            <a:off x="628650" y="365126"/>
            <a:ext cx="7886700" cy="673099"/>
          </a:xfrm>
        </p:spPr>
        <p:txBody>
          <a:bodyPr>
            <a:normAutofit fontScale="90000"/>
          </a:bodyPr>
          <a:lstStyle/>
          <a:p>
            <a:pPr algn="ctr"/>
            <a:r>
              <a:rPr lang="en-US" dirty="0"/>
              <a:t>Stated Obj. for 2017ExWet</a:t>
            </a:r>
          </a:p>
        </p:txBody>
      </p:sp>
      <p:sp>
        <p:nvSpPr>
          <p:cNvPr id="3" name="Content Placeholder 2">
            <a:extLst>
              <a:ext uri="{FF2B5EF4-FFF2-40B4-BE49-F238E27FC236}">
                <a16:creationId xmlns:a16="http://schemas.microsoft.com/office/drawing/2014/main" id="{AE241767-A251-771D-1667-97EA08C84232}"/>
              </a:ext>
            </a:extLst>
          </p:cNvPr>
          <p:cNvSpPr>
            <a:spLocks noGrp="1"/>
          </p:cNvSpPr>
          <p:nvPr>
            <p:ph idx="1"/>
          </p:nvPr>
        </p:nvSpPr>
        <p:spPr>
          <a:xfrm>
            <a:off x="257175" y="1253330"/>
            <a:ext cx="8715375" cy="5239543"/>
          </a:xfrm>
        </p:spPr>
        <p:txBody>
          <a:bodyPr>
            <a:normAutofit fontScale="92500" lnSpcReduction="10000"/>
          </a:bodyPr>
          <a:lstStyle/>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Increase hydrologic variability</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Delay frog breeding</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Provide suitable temperatures for salmonids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Deposit fine sediment on floodplains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Transport sediment</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Bar and floodplain development</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Scour riparian vegetation</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Wet floodplains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Maintain pools (scour)</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Increase thermal diversity</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Separate geomorphic and snowmelt runoff peaks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Germinate cottonwood seeds and other trees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Temperatures and habitat for salmonids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Reduce pre-spawn mortality</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Increase egg viability</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Suitable for frog breeding</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Temperatures and habitat for salmonids</a:t>
            </a:r>
          </a:p>
          <a:p>
            <a:pPr marL="342900" marR="0" lvl="0" indent="-342900">
              <a:lnSpc>
                <a:spcPct val="115000"/>
              </a:lnSpc>
              <a:spcBef>
                <a:spcPts val="0"/>
              </a:spcBef>
              <a:spcAft>
                <a:spcPts val="10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Habitat monitoring benches</a:t>
            </a:r>
          </a:p>
        </p:txBody>
      </p:sp>
    </p:spTree>
    <p:extLst>
      <p:ext uri="{BB962C8B-B14F-4D97-AF65-F5344CB8AC3E}">
        <p14:creationId xmlns:p14="http://schemas.microsoft.com/office/powerpoint/2010/main" val="2232118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1C2CF-FF82-14E9-7156-E2FAC71CB4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057F99-A02D-3D08-E44C-4751ABD1D07B}"/>
              </a:ext>
            </a:extLst>
          </p:cNvPr>
          <p:cNvSpPr>
            <a:spLocks noGrp="1"/>
          </p:cNvSpPr>
          <p:nvPr>
            <p:ph type="title"/>
          </p:nvPr>
        </p:nvSpPr>
        <p:spPr>
          <a:xfrm>
            <a:off x="628650" y="365126"/>
            <a:ext cx="7886700" cy="673099"/>
          </a:xfrm>
        </p:spPr>
        <p:txBody>
          <a:bodyPr>
            <a:normAutofit fontScale="90000"/>
          </a:bodyPr>
          <a:lstStyle/>
          <a:p>
            <a:pPr algn="ctr"/>
            <a:r>
              <a:rPr lang="en-US" dirty="0"/>
              <a:t>HVT Extremely Wet</a:t>
            </a:r>
          </a:p>
        </p:txBody>
      </p:sp>
      <p:sp>
        <p:nvSpPr>
          <p:cNvPr id="3" name="Content Placeholder 2">
            <a:extLst>
              <a:ext uri="{FF2B5EF4-FFF2-40B4-BE49-F238E27FC236}">
                <a16:creationId xmlns:a16="http://schemas.microsoft.com/office/drawing/2014/main" id="{2C2B87AF-F2E3-0340-8DE5-0DF2AAB9AFD3}"/>
              </a:ext>
            </a:extLst>
          </p:cNvPr>
          <p:cNvSpPr>
            <a:spLocks noGrp="1"/>
          </p:cNvSpPr>
          <p:nvPr>
            <p:ph idx="1"/>
          </p:nvPr>
        </p:nvSpPr>
        <p:spPr>
          <a:xfrm>
            <a:off x="257175" y="1253330"/>
            <a:ext cx="8715375" cy="5239543"/>
          </a:xfrm>
        </p:spPr>
        <p:txBody>
          <a:bodyPr>
            <a:normAutofit/>
          </a:bodyPr>
          <a:lstStyle/>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Modification of 2017ExWET</a:t>
            </a:r>
          </a:p>
          <a:p>
            <a:pPr marL="342900" marR="0" lvl="0" indent="-342900">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Starts April 16</a:t>
            </a:r>
            <a:r>
              <a:rPr lang="en-US" sz="1800" baseline="30000" dirty="0">
                <a:latin typeface="Times New Roman" panose="02020603050405020304" pitchFamily="18" charset="0"/>
                <a:ea typeface="Calibri" panose="020F0502020204030204" pitchFamily="34" charset="0"/>
              </a:rPr>
              <a:t>th</a:t>
            </a:r>
            <a:endParaRPr lang="en-US" sz="1800" dirty="0">
              <a:latin typeface="Times New Roman" panose="02020603050405020304" pitchFamily="18" charset="0"/>
              <a:ea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Recession limb modified to be better for plants</a:t>
            </a:r>
          </a:p>
          <a:p>
            <a:pPr marL="342900" marR="0" lvl="0" indent="-342900">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600 </a:t>
            </a:r>
            <a:r>
              <a:rPr lang="en-US" sz="1800" dirty="0" err="1">
                <a:latin typeface="Times New Roman" panose="02020603050405020304" pitchFamily="18" charset="0"/>
                <a:ea typeface="Calibri" panose="020F0502020204030204" pitchFamily="34" charset="0"/>
              </a:rPr>
              <a:t>cfs</a:t>
            </a:r>
            <a:r>
              <a:rPr lang="en-US" sz="1800" dirty="0">
                <a:latin typeface="Times New Roman" panose="02020603050405020304" pitchFamily="18" charset="0"/>
                <a:ea typeface="Calibri" panose="020F0502020204030204" pitchFamily="34" charset="0"/>
              </a:rPr>
              <a:t> bench through mid-August</a:t>
            </a:r>
          </a:p>
          <a:p>
            <a:pPr marL="800100" lvl="1" indent="-342900">
              <a:lnSpc>
                <a:spcPct val="115000"/>
              </a:lnSpc>
              <a:spcBef>
                <a:spcPts val="0"/>
              </a:spcBef>
              <a:buFont typeface="Symbol" panose="05050102010706020507" pitchFamily="18" charset="2"/>
              <a:buChar char=""/>
            </a:pPr>
            <a:r>
              <a:rPr lang="en-US" sz="1400" dirty="0">
                <a:latin typeface="Times New Roman" panose="02020603050405020304" pitchFamily="18" charset="0"/>
                <a:ea typeface="Calibri" panose="020F0502020204030204" pitchFamily="34" charset="0"/>
              </a:rPr>
              <a:t>prevent riparian establishment at 450 </a:t>
            </a:r>
            <a:r>
              <a:rPr lang="en-US" sz="1400" dirty="0" err="1">
                <a:latin typeface="Times New Roman" panose="02020603050405020304" pitchFamily="18" charset="0"/>
                <a:ea typeface="Calibri" panose="020F0502020204030204" pitchFamily="34" charset="0"/>
              </a:rPr>
              <a:t>cfs</a:t>
            </a:r>
            <a:r>
              <a:rPr lang="en-US" sz="1400" dirty="0">
                <a:latin typeface="Times New Roman" panose="02020603050405020304" pitchFamily="18" charset="0"/>
                <a:ea typeface="Calibri" panose="020F0502020204030204" pitchFamily="34" charset="0"/>
              </a:rPr>
              <a:t> elevation, encouraging recruitment at higher elevations and widening riparian area</a:t>
            </a:r>
          </a:p>
          <a:p>
            <a:pPr marL="800100" lvl="1" indent="-342900">
              <a:lnSpc>
                <a:spcPct val="115000"/>
              </a:lnSpc>
              <a:spcBef>
                <a:spcPts val="0"/>
              </a:spcBef>
              <a:buFont typeface="Symbol" panose="05050102010706020507" pitchFamily="18" charset="2"/>
              <a:buChar char=""/>
            </a:pPr>
            <a:r>
              <a:rPr lang="en-US" sz="1400" dirty="0">
                <a:latin typeface="Times New Roman" panose="02020603050405020304" pitchFamily="18" charset="0"/>
                <a:ea typeface="Calibri" panose="020F0502020204030204" pitchFamily="34" charset="0"/>
              </a:rPr>
              <a:t>potentially cause mortality of established narrow-leaf willow through inundation rather than scour</a:t>
            </a:r>
          </a:p>
          <a:p>
            <a:pPr marL="800100" lvl="1" indent="-342900">
              <a:lnSpc>
                <a:spcPct val="115000"/>
              </a:lnSpc>
              <a:spcBef>
                <a:spcPts val="0"/>
              </a:spcBef>
              <a:buFont typeface="Symbol" panose="05050102010706020507" pitchFamily="18" charset="2"/>
              <a:buChar char=""/>
            </a:pPr>
            <a:r>
              <a:rPr lang="en-US" sz="1400" dirty="0">
                <a:latin typeface="Times New Roman" panose="02020603050405020304" pitchFamily="18" charset="0"/>
                <a:ea typeface="Calibri" panose="020F0502020204030204" pitchFamily="34" charset="0"/>
              </a:rPr>
              <a:t>elevated flows at this time of year is presumed to have minimal temperature effects</a:t>
            </a:r>
          </a:p>
          <a:p>
            <a:pPr marL="800100" lvl="1" indent="-342900">
              <a:lnSpc>
                <a:spcPct val="115000"/>
              </a:lnSpc>
              <a:spcBef>
                <a:spcPts val="0"/>
              </a:spcBef>
              <a:buFont typeface="Symbol" panose="05050102010706020507" pitchFamily="18" charset="2"/>
              <a:buChar char=""/>
            </a:pPr>
            <a:r>
              <a:rPr lang="en-US" sz="1400" dirty="0">
                <a:latin typeface="Times New Roman" panose="02020603050405020304" pitchFamily="18" charset="0"/>
                <a:ea typeface="Calibri" panose="020F0502020204030204" pitchFamily="34" charset="0"/>
              </a:rPr>
              <a:t>moves water out of the peak</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450 </a:t>
            </a:r>
            <a:r>
              <a:rPr lang="en-US" sz="1800" dirty="0" err="1">
                <a:effectLst/>
                <a:latin typeface="Times New Roman" panose="02020603050405020304" pitchFamily="18" charset="0"/>
                <a:ea typeface="Calibri" panose="020F0502020204030204" pitchFamily="34" charset="0"/>
              </a:rPr>
              <a:t>cfs</a:t>
            </a:r>
            <a:r>
              <a:rPr lang="en-US" sz="1800" dirty="0">
                <a:effectLst/>
                <a:latin typeface="Times New Roman" panose="02020603050405020304" pitchFamily="18" charset="0"/>
                <a:ea typeface="Calibri" panose="020F0502020204030204" pitchFamily="34" charset="0"/>
              </a:rPr>
              <a:t> summer baseflow starts August 15th</a:t>
            </a:r>
          </a:p>
        </p:txBody>
      </p:sp>
    </p:spTree>
    <p:extLst>
      <p:ext uri="{BB962C8B-B14F-4D97-AF65-F5344CB8AC3E}">
        <p14:creationId xmlns:p14="http://schemas.microsoft.com/office/powerpoint/2010/main" val="2159320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33FB4-F76E-ED49-57B1-7665CF88FA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AC52AD-CDBA-33E9-F2AE-513ABF197B82}"/>
              </a:ext>
            </a:extLst>
          </p:cNvPr>
          <p:cNvSpPr>
            <a:spLocks noGrp="1"/>
          </p:cNvSpPr>
          <p:nvPr>
            <p:ph type="title"/>
          </p:nvPr>
        </p:nvSpPr>
        <p:spPr>
          <a:xfrm>
            <a:off x="59342" y="313017"/>
            <a:ext cx="9025315" cy="673099"/>
          </a:xfrm>
        </p:spPr>
        <p:txBody>
          <a:bodyPr>
            <a:normAutofit fontScale="90000"/>
          </a:bodyPr>
          <a:lstStyle/>
          <a:p>
            <a:pPr algn="ctr"/>
            <a:r>
              <a:rPr lang="en-US" dirty="0"/>
              <a:t>HVT Extremely Wet (modified 2017 </a:t>
            </a:r>
            <a:r>
              <a:rPr lang="en-US" dirty="0" err="1"/>
              <a:t>ExWet</a:t>
            </a:r>
            <a:r>
              <a:rPr lang="en-US" dirty="0"/>
              <a:t>)</a:t>
            </a:r>
          </a:p>
        </p:txBody>
      </p:sp>
      <p:pic>
        <p:nvPicPr>
          <p:cNvPr id="3" name="Picture 2">
            <a:extLst>
              <a:ext uri="{FF2B5EF4-FFF2-40B4-BE49-F238E27FC236}">
                <a16:creationId xmlns:a16="http://schemas.microsoft.com/office/drawing/2014/main" id="{0A5A939F-B5E5-B62F-1811-7F23F5870F1B}"/>
              </a:ext>
            </a:extLst>
          </p:cNvPr>
          <p:cNvPicPr>
            <a:picLocks noChangeAspect="1"/>
          </p:cNvPicPr>
          <p:nvPr/>
        </p:nvPicPr>
        <p:blipFill rotWithShape="1">
          <a:blip r:embed="rId3"/>
          <a:srcRect t="7814"/>
          <a:stretch/>
        </p:blipFill>
        <p:spPr>
          <a:xfrm>
            <a:off x="237368" y="986116"/>
            <a:ext cx="8669263" cy="5788783"/>
          </a:xfrm>
          <a:prstGeom prst="rect">
            <a:avLst/>
          </a:prstGeom>
        </p:spPr>
      </p:pic>
    </p:spTree>
    <p:extLst>
      <p:ext uri="{BB962C8B-B14F-4D97-AF65-F5344CB8AC3E}">
        <p14:creationId xmlns:p14="http://schemas.microsoft.com/office/powerpoint/2010/main" val="2612509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E6710C-8D85-BCB9-378D-07FF1D14EEB6}"/>
              </a:ext>
            </a:extLst>
          </p:cNvPr>
          <p:cNvPicPr>
            <a:picLocks noChangeAspect="1"/>
          </p:cNvPicPr>
          <p:nvPr/>
        </p:nvPicPr>
        <p:blipFill>
          <a:blip r:embed="rId2"/>
          <a:stretch>
            <a:fillRect/>
          </a:stretch>
        </p:blipFill>
        <p:spPr>
          <a:xfrm>
            <a:off x="0" y="170481"/>
            <a:ext cx="9144000" cy="6517037"/>
          </a:xfrm>
          <a:prstGeom prst="rect">
            <a:avLst/>
          </a:prstGeom>
        </p:spPr>
      </p:pic>
    </p:spTree>
    <p:extLst>
      <p:ext uri="{BB962C8B-B14F-4D97-AF65-F5344CB8AC3E}">
        <p14:creationId xmlns:p14="http://schemas.microsoft.com/office/powerpoint/2010/main" val="18900526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87A51-70F6-6598-10A4-090C0BEA31E6}"/>
              </a:ext>
            </a:extLst>
          </p:cNvPr>
          <p:cNvSpPr>
            <a:spLocks noGrp="1"/>
          </p:cNvSpPr>
          <p:nvPr>
            <p:ph type="title"/>
          </p:nvPr>
        </p:nvSpPr>
        <p:spPr>
          <a:xfrm>
            <a:off x="367393" y="5532437"/>
            <a:ext cx="7886700" cy="1325563"/>
          </a:xfrm>
        </p:spPr>
        <p:txBody>
          <a:bodyPr>
            <a:normAutofit fontScale="90000"/>
          </a:bodyPr>
          <a:lstStyle/>
          <a:p>
            <a:r>
              <a:rPr lang="en-US" sz="1800" b="1" dirty="0">
                <a:effectLst/>
                <a:latin typeface="Calibri" panose="020F0502020204030204" pitchFamily="34" charset="0"/>
                <a:ea typeface="Calibri" panose="020F0502020204030204" pitchFamily="34" charset="0"/>
                <a:cs typeface="Times New Roman" panose="02020603050405020304" pitchFamily="18" charset="0"/>
              </a:rPr>
              <a:t>Post-TRD flow regulation led to narrow bands of vegetation along the post-TRD channel margins. Desired future conditions include less abundant vegetation along the channel margins, and more abundant vegetation from floodplains to the surrounding upland forests.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pic>
        <p:nvPicPr>
          <p:cNvPr id="4" name="Picture 3" descr="bankRehab-xsec">
            <a:extLst>
              <a:ext uri="{FF2B5EF4-FFF2-40B4-BE49-F238E27FC236}">
                <a16:creationId xmlns:a16="http://schemas.microsoft.com/office/drawing/2014/main" id="{503EF716-3A63-68BE-2296-691AB3C4E00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3650" y="199663"/>
            <a:ext cx="4076700" cy="4998720"/>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557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30845D-D50A-21B6-A479-7AC3E838A450}"/>
              </a:ext>
            </a:extLst>
          </p:cNvPr>
          <p:cNvPicPr>
            <a:picLocks noChangeAspect="1"/>
          </p:cNvPicPr>
          <p:nvPr/>
        </p:nvPicPr>
        <p:blipFill>
          <a:blip r:embed="rId2"/>
          <a:stretch>
            <a:fillRect/>
          </a:stretch>
        </p:blipFill>
        <p:spPr>
          <a:xfrm>
            <a:off x="746759" y="790574"/>
            <a:ext cx="7668475" cy="5392511"/>
          </a:xfrm>
          <a:prstGeom prst="rect">
            <a:avLst/>
          </a:prstGeom>
        </p:spPr>
      </p:pic>
      <p:sp>
        <p:nvSpPr>
          <p:cNvPr id="6" name="TextBox 5">
            <a:extLst>
              <a:ext uri="{FF2B5EF4-FFF2-40B4-BE49-F238E27FC236}">
                <a16:creationId xmlns:a16="http://schemas.microsoft.com/office/drawing/2014/main" id="{926456B2-B684-0A7D-4357-411C11BE2467}"/>
              </a:ext>
            </a:extLst>
          </p:cNvPr>
          <p:cNvSpPr txBox="1"/>
          <p:nvPr/>
        </p:nvSpPr>
        <p:spPr>
          <a:xfrm>
            <a:off x="1254034" y="426720"/>
            <a:ext cx="7019109" cy="954107"/>
          </a:xfrm>
          <a:prstGeom prst="rect">
            <a:avLst/>
          </a:prstGeom>
          <a:noFill/>
        </p:spPr>
        <p:txBody>
          <a:bodyPr wrap="square" rtlCol="0">
            <a:spAutoFit/>
          </a:bodyPr>
          <a:lstStyle/>
          <a:p>
            <a:r>
              <a:rPr lang="en-US" sz="2800" dirty="0"/>
              <a:t>Recruitment Box Model (Mahoney and Rood 1998)</a:t>
            </a:r>
          </a:p>
        </p:txBody>
      </p:sp>
    </p:spTree>
    <p:extLst>
      <p:ext uri="{BB962C8B-B14F-4D97-AF65-F5344CB8AC3E}">
        <p14:creationId xmlns:p14="http://schemas.microsoft.com/office/powerpoint/2010/main" val="4216810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rot="5400000">
            <a:off x="1720423" y="-746634"/>
            <a:ext cx="5784084" cy="8496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8239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10A10-EF48-C5E8-FEF4-EEB131E715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7FA9A8-8017-ABFF-254A-3D3C0F6C5505}"/>
              </a:ext>
            </a:extLst>
          </p:cNvPr>
          <p:cNvSpPr>
            <a:spLocks noGrp="1"/>
          </p:cNvSpPr>
          <p:nvPr>
            <p:ph type="title"/>
          </p:nvPr>
        </p:nvSpPr>
        <p:spPr>
          <a:xfrm>
            <a:off x="628650" y="365126"/>
            <a:ext cx="7886700" cy="673099"/>
          </a:xfrm>
        </p:spPr>
        <p:txBody>
          <a:bodyPr>
            <a:normAutofit fontScale="90000"/>
          </a:bodyPr>
          <a:lstStyle/>
          <a:p>
            <a:pPr algn="ctr"/>
            <a:r>
              <a:rPr lang="en-US" dirty="0"/>
              <a:t>HVT Extremely Wet RBM-10</a:t>
            </a:r>
          </a:p>
        </p:txBody>
      </p:sp>
      <p:pic>
        <p:nvPicPr>
          <p:cNvPr id="4" name="Picture 3">
            <a:extLst>
              <a:ext uri="{FF2B5EF4-FFF2-40B4-BE49-F238E27FC236}">
                <a16:creationId xmlns:a16="http://schemas.microsoft.com/office/drawing/2014/main" id="{632FC7C6-9844-1210-C87F-05807D104F8A}"/>
              </a:ext>
            </a:extLst>
          </p:cNvPr>
          <p:cNvPicPr>
            <a:picLocks noChangeAspect="1"/>
          </p:cNvPicPr>
          <p:nvPr/>
        </p:nvPicPr>
        <p:blipFill>
          <a:blip r:embed="rId2"/>
          <a:stretch>
            <a:fillRect/>
          </a:stretch>
        </p:blipFill>
        <p:spPr>
          <a:xfrm>
            <a:off x="1785583" y="1123257"/>
            <a:ext cx="5753903" cy="2267266"/>
          </a:xfrm>
          <a:prstGeom prst="rect">
            <a:avLst/>
          </a:prstGeom>
        </p:spPr>
      </p:pic>
      <p:pic>
        <p:nvPicPr>
          <p:cNvPr id="8" name="Picture 7">
            <a:extLst>
              <a:ext uri="{FF2B5EF4-FFF2-40B4-BE49-F238E27FC236}">
                <a16:creationId xmlns:a16="http://schemas.microsoft.com/office/drawing/2014/main" id="{4A79A199-CEA0-789F-2CDB-63F140BC4A25}"/>
              </a:ext>
            </a:extLst>
          </p:cNvPr>
          <p:cNvPicPr>
            <a:picLocks noChangeAspect="1"/>
          </p:cNvPicPr>
          <p:nvPr/>
        </p:nvPicPr>
        <p:blipFill>
          <a:blip r:embed="rId3"/>
          <a:stretch>
            <a:fillRect/>
          </a:stretch>
        </p:blipFill>
        <p:spPr>
          <a:xfrm>
            <a:off x="1814162" y="3743740"/>
            <a:ext cx="5725324" cy="1991003"/>
          </a:xfrm>
          <a:prstGeom prst="rect">
            <a:avLst/>
          </a:prstGeom>
        </p:spPr>
      </p:pic>
    </p:spTree>
    <p:extLst>
      <p:ext uri="{BB962C8B-B14F-4D97-AF65-F5344CB8AC3E}">
        <p14:creationId xmlns:p14="http://schemas.microsoft.com/office/powerpoint/2010/main" val="880436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CBA45-144A-A91B-0BBD-5ED91B130DAF}"/>
              </a:ext>
            </a:extLst>
          </p:cNvPr>
          <p:cNvSpPr>
            <a:spLocks noGrp="1"/>
          </p:cNvSpPr>
          <p:nvPr>
            <p:ph type="title"/>
          </p:nvPr>
        </p:nvSpPr>
        <p:spPr>
          <a:xfrm>
            <a:off x="395287" y="193677"/>
            <a:ext cx="8353425" cy="758824"/>
          </a:xfrm>
        </p:spPr>
        <p:txBody>
          <a:bodyPr/>
          <a:lstStyle/>
          <a:p>
            <a:pPr algn="ctr"/>
            <a:r>
              <a:rPr lang="en-US" dirty="0"/>
              <a:t>Wet WY TRFES objectives</a:t>
            </a:r>
          </a:p>
        </p:txBody>
      </p:sp>
      <p:sp>
        <p:nvSpPr>
          <p:cNvPr id="19" name="Content Placeholder 18">
            <a:extLst>
              <a:ext uri="{FF2B5EF4-FFF2-40B4-BE49-F238E27FC236}">
                <a16:creationId xmlns:a16="http://schemas.microsoft.com/office/drawing/2014/main" id="{839BF4C0-B901-B2F3-F6DE-767056C272F2}"/>
              </a:ext>
            </a:extLst>
          </p:cNvPr>
          <p:cNvSpPr>
            <a:spLocks noGrp="1"/>
          </p:cNvSpPr>
          <p:nvPr>
            <p:ph idx="1"/>
          </p:nvPr>
        </p:nvSpPr>
        <p:spPr>
          <a:xfrm>
            <a:off x="228599" y="1238250"/>
            <a:ext cx="8686800" cy="5019675"/>
          </a:xfrm>
        </p:spPr>
        <p:txBody>
          <a:bodyPr>
            <a:normAutofit fontScale="77500" lnSpcReduction="20000"/>
          </a:bodyPr>
          <a:lstStyle/>
          <a:p>
            <a:r>
              <a:rPr lang="en-US" dirty="0"/>
              <a:t>Mobilization of matrix particles (D</a:t>
            </a:r>
            <a:r>
              <a:rPr lang="en-US" baseline="-25000" dirty="0"/>
              <a:t>84</a:t>
            </a:r>
            <a:r>
              <a:rPr lang="en-US" dirty="0"/>
              <a:t>) on alternate bar surfaces (8.5k </a:t>
            </a:r>
            <a:r>
              <a:rPr lang="en-US" dirty="0" err="1"/>
              <a:t>cfs</a:t>
            </a:r>
            <a:r>
              <a:rPr lang="en-US" dirty="0"/>
              <a:t>)</a:t>
            </a:r>
          </a:p>
          <a:p>
            <a:r>
              <a:rPr lang="en-US" dirty="0" err="1"/>
              <a:t>Channelbed</a:t>
            </a:r>
            <a:r>
              <a:rPr lang="en-US" dirty="0"/>
              <a:t> scour greater than 1 D</a:t>
            </a:r>
            <a:r>
              <a:rPr lang="en-US" baseline="-25000" dirty="0"/>
              <a:t>84</a:t>
            </a:r>
            <a:r>
              <a:rPr lang="en-US" dirty="0"/>
              <a:t>’s depth and redeposition of gravels (8.5k </a:t>
            </a:r>
            <a:r>
              <a:rPr lang="en-US" dirty="0" err="1"/>
              <a:t>cfs</a:t>
            </a:r>
            <a:r>
              <a:rPr lang="en-US" dirty="0"/>
              <a:t>)</a:t>
            </a:r>
          </a:p>
          <a:p>
            <a:r>
              <a:rPr lang="en-US" dirty="0"/>
              <a:t>Transport sand out of the reach at a volume greater than input from tributaries to reduce instream sand storage (8.5k </a:t>
            </a:r>
            <a:r>
              <a:rPr lang="en-US" dirty="0" err="1"/>
              <a:t>cfs</a:t>
            </a:r>
            <a:r>
              <a:rPr lang="en-US" dirty="0"/>
              <a:t> and bench)</a:t>
            </a:r>
          </a:p>
          <a:p>
            <a:r>
              <a:rPr lang="en-US" dirty="0"/>
              <a:t>Transport coarse bed material at a rate near equal to input from tributaries to route coarse sediment, create alluvial deposits, and eliminate tributary aggradation (8.5k </a:t>
            </a:r>
            <a:r>
              <a:rPr lang="en-US" dirty="0" err="1"/>
              <a:t>cfs</a:t>
            </a:r>
            <a:r>
              <a:rPr lang="en-US" dirty="0"/>
              <a:t>)</a:t>
            </a:r>
          </a:p>
          <a:p>
            <a:r>
              <a:rPr lang="en-US" dirty="0"/>
              <a:t>Periodic channel migration (8.5k </a:t>
            </a:r>
            <a:r>
              <a:rPr lang="en-US" dirty="0" err="1"/>
              <a:t>cfs</a:t>
            </a:r>
            <a:r>
              <a:rPr lang="en-US" dirty="0"/>
              <a:t>)</a:t>
            </a:r>
          </a:p>
          <a:p>
            <a:r>
              <a:rPr lang="en-US" dirty="0"/>
              <a:t>Floodplain creation, inundation, and occasional scour (8.5k </a:t>
            </a:r>
            <a:r>
              <a:rPr lang="en-US" dirty="0" err="1"/>
              <a:t>cfs</a:t>
            </a:r>
            <a:r>
              <a:rPr lang="en-US" dirty="0"/>
              <a:t> and bench)</a:t>
            </a:r>
          </a:p>
          <a:p>
            <a:r>
              <a:rPr lang="en-US" dirty="0"/>
              <a:t>Woody riparian mortality on lower alternate bar surfaces and woody riparian regeneration on upper alternate bar surfaces and floodplains (8.5k </a:t>
            </a:r>
            <a:r>
              <a:rPr lang="en-US" dirty="0" err="1"/>
              <a:t>cfs</a:t>
            </a:r>
            <a:r>
              <a:rPr lang="en-US" dirty="0"/>
              <a:t>)</a:t>
            </a:r>
          </a:p>
          <a:p>
            <a:r>
              <a:rPr lang="en-US" dirty="0"/>
              <a:t>Maintain fluctuating water table for off-channel wetlands and side channels (descending limb and bench)</a:t>
            </a:r>
          </a:p>
        </p:txBody>
      </p:sp>
    </p:spTree>
    <p:extLst>
      <p:ext uri="{BB962C8B-B14F-4D97-AF65-F5344CB8AC3E}">
        <p14:creationId xmlns:p14="http://schemas.microsoft.com/office/powerpoint/2010/main" val="488506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F9E39-7E4F-40C8-01DD-0D70757313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9FDA92-1740-4337-1503-F1269F77D89C}"/>
              </a:ext>
            </a:extLst>
          </p:cNvPr>
          <p:cNvSpPr>
            <a:spLocks noGrp="1"/>
          </p:cNvSpPr>
          <p:nvPr>
            <p:ph type="title"/>
          </p:nvPr>
        </p:nvSpPr>
        <p:spPr>
          <a:xfrm>
            <a:off x="628650" y="365126"/>
            <a:ext cx="7886700" cy="673099"/>
          </a:xfrm>
        </p:spPr>
        <p:txBody>
          <a:bodyPr>
            <a:normAutofit fontScale="90000"/>
          </a:bodyPr>
          <a:lstStyle/>
          <a:p>
            <a:pPr algn="ctr"/>
            <a:r>
              <a:rPr lang="en-US" dirty="0"/>
              <a:t>Stated Obj. for 2011Wet8.5</a:t>
            </a:r>
          </a:p>
        </p:txBody>
      </p:sp>
      <p:sp>
        <p:nvSpPr>
          <p:cNvPr id="3" name="Content Placeholder 2">
            <a:extLst>
              <a:ext uri="{FF2B5EF4-FFF2-40B4-BE49-F238E27FC236}">
                <a16:creationId xmlns:a16="http://schemas.microsoft.com/office/drawing/2014/main" id="{0FB40A58-6977-3C8F-6E3C-907C53AB6F29}"/>
              </a:ext>
            </a:extLst>
          </p:cNvPr>
          <p:cNvSpPr>
            <a:spLocks noGrp="1"/>
          </p:cNvSpPr>
          <p:nvPr>
            <p:ph idx="1"/>
          </p:nvPr>
        </p:nvSpPr>
        <p:spPr>
          <a:xfrm>
            <a:off x="257175" y="1038225"/>
            <a:ext cx="8715375" cy="5593311"/>
          </a:xfrm>
        </p:spPr>
        <p:txBody>
          <a:bodyPr>
            <a:normAutofit fontScale="92500"/>
          </a:bodyPr>
          <a:lstStyle/>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Encourage establishment and growth of riparian vegetation on floodplains</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Scour up to 3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yr</a:t>
            </a:r>
            <a:r>
              <a:rPr lang="en-US" sz="1800" dirty="0">
                <a:effectLst/>
                <a:latin typeface="Calibri" panose="020F0502020204030204" pitchFamily="34" charset="0"/>
                <a:ea typeface="Calibri" panose="020F0502020204030204" pitchFamily="34" charset="0"/>
                <a:cs typeface="Times New Roman" panose="02020603050405020304" pitchFamily="18" charset="0"/>
              </a:rPr>
              <a:t> old woody riparian vegetation along low flow channel margins and scour younger plants higher on bar flank </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Increase species and age diversity of riparian vegetation</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Create moist ground surfaces on constructed and natural floodplains between 2,500 and 6,000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cfs</a:t>
            </a:r>
            <a:r>
              <a:rPr lang="en-US" sz="1800" dirty="0">
                <a:effectLst/>
                <a:latin typeface="Calibri" panose="020F0502020204030204" pitchFamily="34" charset="0"/>
                <a:ea typeface="Calibri" panose="020F0502020204030204" pitchFamily="34" charset="0"/>
                <a:cs typeface="Times New Roman" panose="02020603050405020304" pitchFamily="18" charset="0"/>
              </a:rPr>
              <a:t> to provide sufficient time for a riparian hardwood seed to germinate and begin to grow</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Descend at a rate equal to or less than 0.10 ft a day at the Trinity River above the North Fork</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Establishes riparian vegetation on constructed surfaces where channel rehabilitation project objectives specifically target riparian vegetation regeneration as the reason for lowering terraces and excavation. </a:t>
            </a:r>
          </a:p>
          <a:p>
            <a:pPr>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Potentially a more cost effective method of establishing a diverse assemblage of riparian plant species on constructed floodplains</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If successful will meet, or exceed riparian natural regeneration regulatory compliance requirements (TRRP 2008)</a:t>
            </a:r>
          </a:p>
          <a:p>
            <a:pPr>
              <a:lnSpc>
                <a:spcPct val="115000"/>
              </a:lnSpc>
              <a:spcBef>
                <a:spcPts val="0"/>
              </a:spcBef>
            </a:pPr>
            <a:r>
              <a:rPr lang="en-US" sz="1800" dirty="0">
                <a:effectLst/>
                <a:latin typeface="Calibri" panose="020F0502020204030204" pitchFamily="34" charset="0"/>
                <a:ea typeface="Calibri" panose="020F0502020204030204" pitchFamily="34" charset="0"/>
                <a:cs typeface="Times New Roman" panose="02020603050405020304" pitchFamily="18" charset="0"/>
              </a:rPr>
              <a:t>Addresses riparian related TRFES objectives for WET and NORMAL water classes</a:t>
            </a:r>
          </a:p>
          <a:p>
            <a:pPr>
              <a:lnSpc>
                <a:spcPct val="115000"/>
              </a:lnSpc>
              <a:spcBef>
                <a:spcPts val="0"/>
              </a:spcBef>
              <a:spcAft>
                <a:spcPts val="10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Builds on knowledge gained from the WY2006 adaptive management experiment that focused on riparian initiation on constructed floodplains (McBain and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Trush</a:t>
            </a:r>
            <a:r>
              <a:rPr lang="en-US" sz="1800" dirty="0">
                <a:effectLst/>
                <a:latin typeface="Calibri" panose="020F0502020204030204" pitchFamily="34" charset="0"/>
                <a:ea typeface="Calibri" panose="020F0502020204030204" pitchFamily="34" charset="0"/>
                <a:cs typeface="Times New Roman" panose="02020603050405020304" pitchFamily="18" charset="0"/>
              </a:rPr>
              <a:t> 2007)</a:t>
            </a:r>
          </a:p>
          <a:p>
            <a:pPr>
              <a:lnSpc>
                <a:spcPct val="115000"/>
              </a:lnSpc>
              <a:spcBef>
                <a:spcPts val="0"/>
              </a:spcBef>
              <a:spcAft>
                <a:spcPts val="10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endParaRPr lang="en-US" sz="18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186145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DFDD9-C353-15CE-96D5-93C3D6DFB8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C54C6F-5C9E-333F-9B0D-4413640CEFD8}"/>
              </a:ext>
            </a:extLst>
          </p:cNvPr>
          <p:cNvSpPr>
            <a:spLocks noGrp="1"/>
          </p:cNvSpPr>
          <p:nvPr>
            <p:ph type="title"/>
          </p:nvPr>
        </p:nvSpPr>
        <p:spPr>
          <a:xfrm>
            <a:off x="628650" y="365126"/>
            <a:ext cx="7886700" cy="673099"/>
          </a:xfrm>
        </p:spPr>
        <p:txBody>
          <a:bodyPr>
            <a:normAutofit fontScale="90000"/>
          </a:bodyPr>
          <a:lstStyle/>
          <a:p>
            <a:pPr algn="ctr"/>
            <a:r>
              <a:rPr lang="en-US" dirty="0"/>
              <a:t>HVT Wet</a:t>
            </a:r>
          </a:p>
        </p:txBody>
      </p:sp>
      <p:sp>
        <p:nvSpPr>
          <p:cNvPr id="3" name="Content Placeholder 2">
            <a:extLst>
              <a:ext uri="{FF2B5EF4-FFF2-40B4-BE49-F238E27FC236}">
                <a16:creationId xmlns:a16="http://schemas.microsoft.com/office/drawing/2014/main" id="{28A2A14B-28D9-4847-EDBF-448EBB9044AE}"/>
              </a:ext>
            </a:extLst>
          </p:cNvPr>
          <p:cNvSpPr>
            <a:spLocks noGrp="1"/>
          </p:cNvSpPr>
          <p:nvPr>
            <p:ph idx="1"/>
          </p:nvPr>
        </p:nvSpPr>
        <p:spPr>
          <a:xfrm>
            <a:off x="257175" y="1253330"/>
            <a:ext cx="8715375" cy="5239543"/>
          </a:xfrm>
        </p:spPr>
        <p:txBody>
          <a:bodyPr>
            <a:normAutofit/>
          </a:bodyPr>
          <a:lstStyle/>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Modification of 2011WET8.5</a:t>
            </a:r>
          </a:p>
          <a:p>
            <a:pPr marL="342900" marR="0" lvl="0" indent="-342900">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Starts April 16</a:t>
            </a:r>
            <a:r>
              <a:rPr lang="en-US" sz="1800" baseline="30000" dirty="0">
                <a:latin typeface="Times New Roman" panose="02020603050405020304" pitchFamily="18" charset="0"/>
                <a:ea typeface="Calibri" panose="020F0502020204030204" pitchFamily="34" charset="0"/>
              </a:rPr>
              <a:t>th</a:t>
            </a:r>
            <a:r>
              <a:rPr lang="en-US" sz="1800" dirty="0">
                <a:latin typeface="Times New Roman" panose="02020603050405020304" pitchFamily="18" charset="0"/>
                <a:ea typeface="Calibri" panose="020F0502020204030204" pitchFamily="34" charset="0"/>
              </a:rPr>
              <a:t>*</a:t>
            </a:r>
          </a:p>
          <a:p>
            <a:pPr marL="342900" marR="0" lvl="0" indent="-342900">
              <a:lnSpc>
                <a:spcPct val="115000"/>
              </a:lnSpc>
              <a:spcBef>
                <a:spcPts val="0"/>
              </a:spcBef>
              <a:spcAft>
                <a:spcPts val="0"/>
              </a:spcAft>
              <a:buFont typeface="Symbol" panose="05050102010706020507" pitchFamily="18" charset="2"/>
              <a:buChar char=""/>
            </a:pPr>
            <a:r>
              <a:rPr lang="en-US" sz="1800" dirty="0">
                <a:latin typeface="Times New Roman" panose="02020603050405020304" pitchFamily="18" charset="0"/>
                <a:ea typeface="Calibri" panose="020F0502020204030204" pitchFamily="34" charset="0"/>
              </a:rPr>
              <a:t>Recession limb modified to be better for plants</a:t>
            </a:r>
          </a:p>
          <a:p>
            <a:pPr marL="342900" marR="0" lvl="0" indent="-342900">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450 </a:t>
            </a:r>
            <a:r>
              <a:rPr lang="en-US" sz="1800" dirty="0" err="1">
                <a:effectLst/>
                <a:latin typeface="Times New Roman" panose="02020603050405020304" pitchFamily="18" charset="0"/>
                <a:ea typeface="Calibri" panose="020F0502020204030204" pitchFamily="34" charset="0"/>
              </a:rPr>
              <a:t>cfs</a:t>
            </a:r>
            <a:r>
              <a:rPr lang="en-US" sz="1800" dirty="0">
                <a:effectLst/>
                <a:latin typeface="Times New Roman" panose="02020603050405020304" pitchFamily="18" charset="0"/>
                <a:ea typeface="Calibri" panose="020F0502020204030204" pitchFamily="34" charset="0"/>
              </a:rPr>
              <a:t> summer baseflow starts July 30</a:t>
            </a:r>
          </a:p>
        </p:txBody>
      </p:sp>
    </p:spTree>
    <p:extLst>
      <p:ext uri="{BB962C8B-B14F-4D97-AF65-F5344CB8AC3E}">
        <p14:creationId xmlns:p14="http://schemas.microsoft.com/office/powerpoint/2010/main" val="3361967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7A393-7E5C-75A2-753F-7EC6F1F1EB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675C19-A8CC-B3FB-362B-220B9EED5775}"/>
              </a:ext>
            </a:extLst>
          </p:cNvPr>
          <p:cNvSpPr>
            <a:spLocks noGrp="1"/>
          </p:cNvSpPr>
          <p:nvPr>
            <p:ph type="title"/>
          </p:nvPr>
        </p:nvSpPr>
        <p:spPr>
          <a:xfrm>
            <a:off x="628650" y="365126"/>
            <a:ext cx="7886700" cy="673099"/>
          </a:xfrm>
        </p:spPr>
        <p:txBody>
          <a:bodyPr>
            <a:normAutofit fontScale="90000"/>
          </a:bodyPr>
          <a:lstStyle/>
          <a:p>
            <a:pPr algn="ctr"/>
            <a:r>
              <a:rPr lang="en-US" dirty="0"/>
              <a:t>HVT Wet (modified 2011Wet8.5)</a:t>
            </a:r>
          </a:p>
        </p:txBody>
      </p:sp>
      <p:pic>
        <p:nvPicPr>
          <p:cNvPr id="4" name="Picture 3">
            <a:extLst>
              <a:ext uri="{FF2B5EF4-FFF2-40B4-BE49-F238E27FC236}">
                <a16:creationId xmlns:a16="http://schemas.microsoft.com/office/drawing/2014/main" id="{8C7F2441-E516-AE0C-C454-135041524681}"/>
              </a:ext>
            </a:extLst>
          </p:cNvPr>
          <p:cNvPicPr>
            <a:picLocks noChangeAspect="1"/>
          </p:cNvPicPr>
          <p:nvPr/>
        </p:nvPicPr>
        <p:blipFill rotWithShape="1">
          <a:blip r:embed="rId2"/>
          <a:srcRect t="7243"/>
          <a:stretch/>
        </p:blipFill>
        <p:spPr>
          <a:xfrm>
            <a:off x="237368" y="977153"/>
            <a:ext cx="8669263" cy="5824641"/>
          </a:xfrm>
          <a:prstGeom prst="rect">
            <a:avLst/>
          </a:prstGeom>
        </p:spPr>
      </p:pic>
    </p:spTree>
    <p:extLst>
      <p:ext uri="{BB962C8B-B14F-4D97-AF65-F5344CB8AC3E}">
        <p14:creationId xmlns:p14="http://schemas.microsoft.com/office/powerpoint/2010/main" val="7849384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2C5D7-1B0B-DF74-1CB5-79098DB820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E75670-540E-127F-69D8-2A21E0243EAF}"/>
              </a:ext>
            </a:extLst>
          </p:cNvPr>
          <p:cNvSpPr>
            <a:spLocks noGrp="1"/>
          </p:cNvSpPr>
          <p:nvPr>
            <p:ph type="title"/>
          </p:nvPr>
        </p:nvSpPr>
        <p:spPr>
          <a:xfrm>
            <a:off x="628650" y="365126"/>
            <a:ext cx="7886700" cy="673099"/>
          </a:xfrm>
        </p:spPr>
        <p:txBody>
          <a:bodyPr>
            <a:normAutofit fontScale="90000"/>
          </a:bodyPr>
          <a:lstStyle/>
          <a:p>
            <a:pPr algn="ctr"/>
            <a:r>
              <a:rPr lang="en-US" dirty="0"/>
              <a:t>HVT Wet RBM-10</a:t>
            </a:r>
          </a:p>
        </p:txBody>
      </p:sp>
      <p:pic>
        <p:nvPicPr>
          <p:cNvPr id="4" name="Picture 3">
            <a:extLst>
              <a:ext uri="{FF2B5EF4-FFF2-40B4-BE49-F238E27FC236}">
                <a16:creationId xmlns:a16="http://schemas.microsoft.com/office/drawing/2014/main" id="{39CCC646-4EEF-EDB1-4220-8BB9F7DADD34}"/>
              </a:ext>
            </a:extLst>
          </p:cNvPr>
          <p:cNvPicPr>
            <a:picLocks noChangeAspect="1"/>
          </p:cNvPicPr>
          <p:nvPr/>
        </p:nvPicPr>
        <p:blipFill>
          <a:blip r:embed="rId2"/>
          <a:stretch>
            <a:fillRect/>
          </a:stretch>
        </p:blipFill>
        <p:spPr>
          <a:xfrm>
            <a:off x="1523574" y="961680"/>
            <a:ext cx="6096851" cy="4934639"/>
          </a:xfrm>
          <a:prstGeom prst="rect">
            <a:avLst/>
          </a:prstGeom>
        </p:spPr>
      </p:pic>
    </p:spTree>
    <p:extLst>
      <p:ext uri="{BB962C8B-B14F-4D97-AF65-F5344CB8AC3E}">
        <p14:creationId xmlns:p14="http://schemas.microsoft.com/office/powerpoint/2010/main" val="1654367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9025E-3A6E-E90D-6869-C1BA3B4E663F}"/>
              </a:ext>
            </a:extLst>
          </p:cNvPr>
          <p:cNvSpPr>
            <a:spLocks noGrp="1"/>
          </p:cNvSpPr>
          <p:nvPr>
            <p:ph type="title"/>
          </p:nvPr>
        </p:nvSpPr>
        <p:spPr/>
        <p:txBody>
          <a:bodyPr/>
          <a:lstStyle/>
          <a:p>
            <a:r>
              <a:rPr lang="en-US" dirty="0"/>
              <a:t>HVT Wet TARGETS</a:t>
            </a:r>
          </a:p>
        </p:txBody>
      </p:sp>
      <p:pic>
        <p:nvPicPr>
          <p:cNvPr id="5" name="Picture 4">
            <a:extLst>
              <a:ext uri="{FF2B5EF4-FFF2-40B4-BE49-F238E27FC236}">
                <a16:creationId xmlns:a16="http://schemas.microsoft.com/office/drawing/2014/main" id="{00900AA0-040E-54AF-0F04-7A53A284474C}"/>
              </a:ext>
            </a:extLst>
          </p:cNvPr>
          <p:cNvPicPr>
            <a:picLocks noChangeAspect="1"/>
          </p:cNvPicPr>
          <p:nvPr/>
        </p:nvPicPr>
        <p:blipFill>
          <a:blip r:embed="rId3"/>
          <a:stretch>
            <a:fillRect/>
          </a:stretch>
        </p:blipFill>
        <p:spPr>
          <a:xfrm>
            <a:off x="714739" y="1339130"/>
            <a:ext cx="6792049" cy="5403674"/>
          </a:xfrm>
          <a:prstGeom prst="rect">
            <a:avLst/>
          </a:prstGeom>
        </p:spPr>
      </p:pic>
    </p:spTree>
    <p:extLst>
      <p:ext uri="{BB962C8B-B14F-4D97-AF65-F5344CB8AC3E}">
        <p14:creationId xmlns:p14="http://schemas.microsoft.com/office/powerpoint/2010/main" val="2340863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E81D9-9A41-61DE-7DF2-8FB23E1BBED4}"/>
              </a:ext>
            </a:extLst>
          </p:cNvPr>
          <p:cNvSpPr>
            <a:spLocks noGrp="1"/>
          </p:cNvSpPr>
          <p:nvPr>
            <p:ph type="title"/>
          </p:nvPr>
        </p:nvSpPr>
        <p:spPr/>
        <p:txBody>
          <a:bodyPr/>
          <a:lstStyle/>
          <a:p>
            <a:r>
              <a:rPr lang="en-US" dirty="0"/>
              <a:t>HVT Wet FYFAM</a:t>
            </a:r>
          </a:p>
        </p:txBody>
      </p:sp>
      <p:pic>
        <p:nvPicPr>
          <p:cNvPr id="5" name="Picture 4">
            <a:extLst>
              <a:ext uri="{FF2B5EF4-FFF2-40B4-BE49-F238E27FC236}">
                <a16:creationId xmlns:a16="http://schemas.microsoft.com/office/drawing/2014/main" id="{FFF3ED0C-4513-4CB8-0070-F8D6202C9A94}"/>
              </a:ext>
            </a:extLst>
          </p:cNvPr>
          <p:cNvPicPr>
            <a:picLocks noChangeAspect="1"/>
          </p:cNvPicPr>
          <p:nvPr/>
        </p:nvPicPr>
        <p:blipFill>
          <a:blip r:embed="rId3"/>
          <a:stretch>
            <a:fillRect/>
          </a:stretch>
        </p:blipFill>
        <p:spPr>
          <a:xfrm>
            <a:off x="1924311" y="1185890"/>
            <a:ext cx="4893550" cy="5306984"/>
          </a:xfrm>
          <a:prstGeom prst="rect">
            <a:avLst/>
          </a:prstGeom>
        </p:spPr>
      </p:pic>
    </p:spTree>
    <p:extLst>
      <p:ext uri="{BB962C8B-B14F-4D97-AF65-F5344CB8AC3E}">
        <p14:creationId xmlns:p14="http://schemas.microsoft.com/office/powerpoint/2010/main" val="3871374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B0CEE-A066-6816-C820-3BDA679950B0}"/>
              </a:ext>
            </a:extLst>
          </p:cNvPr>
          <p:cNvSpPr>
            <a:spLocks noGrp="1"/>
          </p:cNvSpPr>
          <p:nvPr>
            <p:ph type="title"/>
          </p:nvPr>
        </p:nvSpPr>
        <p:spPr>
          <a:xfrm>
            <a:off x="628650" y="365126"/>
            <a:ext cx="7886700" cy="710639"/>
          </a:xfrm>
        </p:spPr>
        <p:txBody>
          <a:bodyPr/>
          <a:lstStyle/>
          <a:p>
            <a:pPr algn="ctr"/>
            <a:r>
              <a:rPr lang="en-US" dirty="0"/>
              <a:t>Normal WY TRFES Objectives</a:t>
            </a:r>
          </a:p>
        </p:txBody>
      </p:sp>
      <p:sp>
        <p:nvSpPr>
          <p:cNvPr id="3" name="Content Placeholder 2">
            <a:extLst>
              <a:ext uri="{FF2B5EF4-FFF2-40B4-BE49-F238E27FC236}">
                <a16:creationId xmlns:a16="http://schemas.microsoft.com/office/drawing/2014/main" id="{4509ED2D-3EBC-9349-6CC4-0E99BB0867D9}"/>
              </a:ext>
            </a:extLst>
          </p:cNvPr>
          <p:cNvSpPr>
            <a:spLocks noGrp="1"/>
          </p:cNvSpPr>
          <p:nvPr>
            <p:ph idx="1"/>
          </p:nvPr>
        </p:nvSpPr>
        <p:spPr>
          <a:xfrm>
            <a:off x="628650" y="1138518"/>
            <a:ext cx="7886700" cy="5038445"/>
          </a:xfrm>
        </p:spPr>
        <p:txBody>
          <a:bodyPr>
            <a:normAutofit fontScale="92500" lnSpcReduction="10000"/>
          </a:bodyPr>
          <a:lstStyle/>
          <a:p>
            <a:r>
              <a:rPr lang="en-US" dirty="0"/>
              <a:t>Encourage establishment and growth of riparian vegetation on floodplains</a:t>
            </a:r>
          </a:p>
          <a:p>
            <a:r>
              <a:rPr lang="en-US" dirty="0"/>
              <a:t>Scour 3-yr old riparian vegetation at low-flow elevation and younger veg at higher elevations</a:t>
            </a:r>
          </a:p>
          <a:p>
            <a:r>
              <a:rPr lang="en-US" dirty="0"/>
              <a:t>Increase species and age diversity of rip. veg.</a:t>
            </a:r>
          </a:p>
          <a:p>
            <a:r>
              <a:rPr lang="en-US" dirty="0"/>
              <a:t>Riparian hardwood recruitment at 2,500-6,000 </a:t>
            </a:r>
            <a:r>
              <a:rPr lang="en-US" dirty="0" err="1"/>
              <a:t>cfs</a:t>
            </a:r>
            <a:r>
              <a:rPr lang="en-US" dirty="0"/>
              <a:t> elevations</a:t>
            </a:r>
          </a:p>
          <a:p>
            <a:r>
              <a:rPr lang="en-US" dirty="0"/>
              <a:t>Mobilize D</a:t>
            </a:r>
            <a:r>
              <a:rPr lang="en-US" baseline="-25000" dirty="0"/>
              <a:t>84</a:t>
            </a:r>
            <a:r>
              <a:rPr lang="en-US" dirty="0"/>
              <a:t> grain size on most alluvial features</a:t>
            </a:r>
          </a:p>
          <a:p>
            <a:r>
              <a:rPr lang="en-US" dirty="0"/>
              <a:t>Transport coarse sediment</a:t>
            </a:r>
          </a:p>
          <a:p>
            <a:r>
              <a:rPr lang="en-US" dirty="0"/>
              <a:t>Reduce fine sediment storage*</a:t>
            </a:r>
          </a:p>
          <a:p>
            <a:r>
              <a:rPr lang="en-US" dirty="0"/>
              <a:t>Evaluate pool depth dynamics (deepening/filling) due to 6,000 </a:t>
            </a:r>
            <a:r>
              <a:rPr lang="en-US" dirty="0" err="1"/>
              <a:t>cfs</a:t>
            </a:r>
            <a:r>
              <a:rPr lang="en-US" dirty="0"/>
              <a:t> release</a:t>
            </a:r>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3878475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B87A04BD-0F7A-C8E0-A907-9548AD1A158E}"/>
              </a:ext>
            </a:extLst>
          </p:cNvPr>
          <p:cNvSpPr>
            <a:spLocks noGrp="1"/>
          </p:cNvSpPr>
          <p:nvPr>
            <p:ph type="title"/>
          </p:nvPr>
        </p:nvSpPr>
        <p:spPr>
          <a:xfrm>
            <a:off x="76200" y="76200"/>
            <a:ext cx="9067800" cy="685800"/>
          </a:xfrm>
        </p:spPr>
        <p:txBody>
          <a:bodyPr>
            <a:normAutofit fontScale="90000"/>
          </a:bodyPr>
          <a:lstStyle/>
          <a:p>
            <a:r>
              <a:rPr lang="en-US" altLang="en-US" sz="3600"/>
              <a:t>Representative Unimpaired WY1959 NORMAL Hydrograph </a:t>
            </a:r>
          </a:p>
        </p:txBody>
      </p:sp>
      <p:pic>
        <p:nvPicPr>
          <p:cNvPr id="6147" name="Picture 3" descr="F:\Trinity River\Trinity 2011\Riparian\Streamflow Workgroup\Streamflows Spaghetti graphs\WY1959 with recruitment box.jpg">
            <a:extLst>
              <a:ext uri="{FF2B5EF4-FFF2-40B4-BE49-F238E27FC236}">
                <a16:creationId xmlns:a16="http://schemas.microsoft.com/office/drawing/2014/main" id="{F87E0265-19FE-2BF2-F70B-8D60B066D9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903" t="9058" r="5310" b="12164"/>
          <a:stretch>
            <a:fillRect/>
          </a:stretch>
        </p:blipFill>
        <p:spPr bwMode="auto">
          <a:xfrm>
            <a:off x="466725" y="990600"/>
            <a:ext cx="8316913" cy="583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B2EB2-5E8A-826D-4389-062091ADE2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B7C02C-C38A-6202-7E8D-E8A94BFB5C3B}"/>
              </a:ext>
            </a:extLst>
          </p:cNvPr>
          <p:cNvSpPr>
            <a:spLocks noGrp="1"/>
          </p:cNvSpPr>
          <p:nvPr>
            <p:ph type="title"/>
          </p:nvPr>
        </p:nvSpPr>
        <p:spPr>
          <a:xfrm>
            <a:off x="628650" y="365126"/>
            <a:ext cx="7886700" cy="673099"/>
          </a:xfrm>
        </p:spPr>
        <p:txBody>
          <a:bodyPr>
            <a:normAutofit fontScale="90000"/>
          </a:bodyPr>
          <a:lstStyle/>
          <a:p>
            <a:pPr algn="ctr"/>
            <a:r>
              <a:rPr lang="en-US" dirty="0"/>
              <a:t>2012Norm</a:t>
            </a:r>
          </a:p>
        </p:txBody>
      </p:sp>
      <p:pic>
        <p:nvPicPr>
          <p:cNvPr id="3" name="Picture 2">
            <a:extLst>
              <a:ext uri="{FF2B5EF4-FFF2-40B4-BE49-F238E27FC236}">
                <a16:creationId xmlns:a16="http://schemas.microsoft.com/office/drawing/2014/main" id="{37D28D25-576D-D3C8-CE3E-C09743F1281D}"/>
              </a:ext>
            </a:extLst>
          </p:cNvPr>
          <p:cNvPicPr>
            <a:picLocks noChangeAspect="1"/>
          </p:cNvPicPr>
          <p:nvPr/>
        </p:nvPicPr>
        <p:blipFill rotWithShape="1">
          <a:blip r:embed="rId3"/>
          <a:srcRect t="7528"/>
          <a:stretch/>
        </p:blipFill>
        <p:spPr>
          <a:xfrm>
            <a:off x="237368" y="959224"/>
            <a:ext cx="8669263" cy="5806712"/>
          </a:xfrm>
          <a:prstGeom prst="rect">
            <a:avLst/>
          </a:prstGeom>
        </p:spPr>
      </p:pic>
    </p:spTree>
    <p:extLst>
      <p:ext uri="{BB962C8B-B14F-4D97-AF65-F5344CB8AC3E}">
        <p14:creationId xmlns:p14="http://schemas.microsoft.com/office/powerpoint/2010/main" val="25054428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CCA93F-1EA8-2BE5-FE56-D022FAE92497}"/>
              </a:ext>
            </a:extLst>
          </p:cNvPr>
          <p:cNvSpPr>
            <a:spLocks noGrp="1"/>
          </p:cNvSpPr>
          <p:nvPr>
            <p:ph type="title"/>
          </p:nvPr>
        </p:nvSpPr>
        <p:spPr>
          <a:xfrm>
            <a:off x="152400" y="274638"/>
            <a:ext cx="8915400" cy="1143000"/>
          </a:xfrm>
        </p:spPr>
        <p:txBody>
          <a:bodyPr/>
          <a:lstStyle/>
          <a:p>
            <a:r>
              <a:rPr lang="en-US" altLang="en-US" sz="3600"/>
              <a:t>WY2012 NORMAL RIPARIAN ALTERNATIVES OVERLAID ON UNIMPAIRED NORMAL YEARS</a:t>
            </a:r>
          </a:p>
        </p:txBody>
      </p:sp>
      <p:pic>
        <p:nvPicPr>
          <p:cNvPr id="12291" name="Picture 2">
            <a:extLst>
              <a:ext uri="{FF2B5EF4-FFF2-40B4-BE49-F238E27FC236}">
                <a16:creationId xmlns:a16="http://schemas.microsoft.com/office/drawing/2014/main" id="{D5158191-75F0-F79A-DE40-05F5342C51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23900" y="1497013"/>
            <a:ext cx="7734300" cy="52530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8B79141F-60AB-0848-88F2-23F4EF7316C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41300" y="811213"/>
            <a:ext cx="8597900" cy="58547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0DF47-AD1F-5D4E-F23E-C10B9BE9D8F9}"/>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E6220D57-FEA0-82CA-F04C-DDEF7BAF6201}"/>
              </a:ext>
            </a:extLst>
          </p:cNvPr>
          <p:cNvSpPr>
            <a:spLocks noGrp="1"/>
          </p:cNvSpPr>
          <p:nvPr>
            <p:ph idx="1"/>
          </p:nvPr>
        </p:nvSpPr>
        <p:spPr/>
        <p:txBody>
          <a:bodyPr/>
          <a:lstStyle/>
          <a:p>
            <a:r>
              <a:rPr lang="en-US" dirty="0"/>
              <a:t>Three potential water years, but Wet is almost a certainty</a:t>
            </a:r>
          </a:p>
          <a:p>
            <a:r>
              <a:rPr lang="en-US" dirty="0"/>
              <a:t>Options are ROD hydrographs vs alternatives that were forwarded through the Flow Workgroup</a:t>
            </a:r>
          </a:p>
          <a:p>
            <a:r>
              <a:rPr lang="en-US" dirty="0"/>
              <a:t>All alternatives are more effective than ROD for meeting riparian objectives and arguably slightly better for FYLF production</a:t>
            </a:r>
          </a:p>
          <a:p>
            <a:r>
              <a:rPr lang="en-US" dirty="0"/>
              <a:t>Effectiveness essentially equal for other objectives</a:t>
            </a:r>
          </a:p>
        </p:txBody>
      </p:sp>
    </p:spTree>
    <p:extLst>
      <p:ext uri="{BB962C8B-B14F-4D97-AF65-F5344CB8AC3E}">
        <p14:creationId xmlns:p14="http://schemas.microsoft.com/office/powerpoint/2010/main" val="24518089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6DA90-1075-95AC-B2FC-BF25FC71003E}"/>
              </a:ext>
            </a:extLst>
          </p:cNvPr>
          <p:cNvSpPr>
            <a:spLocks noGrp="1"/>
          </p:cNvSpPr>
          <p:nvPr>
            <p:ph type="title"/>
          </p:nvPr>
        </p:nvSpPr>
        <p:spPr/>
        <p:txBody>
          <a:bodyPr/>
          <a:lstStyle/>
          <a:p>
            <a:r>
              <a:rPr lang="en-US" dirty="0"/>
              <a:t>Extra slides</a:t>
            </a:r>
          </a:p>
        </p:txBody>
      </p:sp>
      <p:sp>
        <p:nvSpPr>
          <p:cNvPr id="3" name="Content Placeholder 2">
            <a:extLst>
              <a:ext uri="{FF2B5EF4-FFF2-40B4-BE49-F238E27FC236}">
                <a16:creationId xmlns:a16="http://schemas.microsoft.com/office/drawing/2014/main" id="{2F564DB8-2A0B-87A5-7B36-5E65B01013B3}"/>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4574606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F198B-992A-04B8-DA57-FE245B7FE752}"/>
            </a:ext>
          </a:extLst>
        </p:cNvPr>
        <p:cNvGrpSpPr/>
        <p:nvPr/>
      </p:nvGrpSpPr>
      <p:grpSpPr>
        <a:xfrm>
          <a:off x="0" y="0"/>
          <a:ext cx="0" cy="0"/>
          <a:chOff x="0" y="0"/>
          <a:chExt cx="0" cy="0"/>
        </a:xfrm>
      </p:grpSpPr>
      <p:pic>
        <p:nvPicPr>
          <p:cNvPr id="5" name="Picture 4" descr="Table&#10;&#10;Description automatically generated">
            <a:extLst>
              <a:ext uri="{FF2B5EF4-FFF2-40B4-BE49-F238E27FC236}">
                <a16:creationId xmlns:a16="http://schemas.microsoft.com/office/drawing/2014/main" id="{AD37BFED-D3BC-185B-0DD0-05CBBFD82D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784" y="118840"/>
            <a:ext cx="7754432" cy="3191320"/>
          </a:xfrm>
          <a:prstGeom prst="rect">
            <a:avLst/>
          </a:prstGeom>
        </p:spPr>
      </p:pic>
      <p:pic>
        <p:nvPicPr>
          <p:cNvPr id="3" name="Picture 2">
            <a:extLst>
              <a:ext uri="{FF2B5EF4-FFF2-40B4-BE49-F238E27FC236}">
                <a16:creationId xmlns:a16="http://schemas.microsoft.com/office/drawing/2014/main" id="{49C110EF-29E8-D1E1-DCCF-3F002F76C117}"/>
              </a:ext>
            </a:extLst>
          </p:cNvPr>
          <p:cNvPicPr>
            <a:picLocks noChangeAspect="1"/>
          </p:cNvPicPr>
          <p:nvPr/>
        </p:nvPicPr>
        <p:blipFill>
          <a:blip r:embed="rId3"/>
          <a:stretch>
            <a:fillRect/>
          </a:stretch>
        </p:blipFill>
        <p:spPr>
          <a:xfrm>
            <a:off x="942975" y="3566891"/>
            <a:ext cx="7258050" cy="2695575"/>
          </a:xfrm>
          <a:prstGeom prst="rect">
            <a:avLst/>
          </a:prstGeom>
        </p:spPr>
      </p:pic>
    </p:spTree>
    <p:extLst>
      <p:ext uri="{BB962C8B-B14F-4D97-AF65-F5344CB8AC3E}">
        <p14:creationId xmlns:p14="http://schemas.microsoft.com/office/powerpoint/2010/main" val="23966496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E689-37CB-1EAD-969B-2BE2CB8A80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EADF3B-2C06-D5C2-2FBF-1F912694C2A8}"/>
              </a:ext>
            </a:extLst>
          </p:cNvPr>
          <p:cNvSpPr>
            <a:spLocks noGrp="1"/>
          </p:cNvSpPr>
          <p:nvPr>
            <p:ph type="title"/>
          </p:nvPr>
        </p:nvSpPr>
        <p:spPr>
          <a:xfrm>
            <a:off x="390525" y="369887"/>
            <a:ext cx="8362950" cy="1325563"/>
          </a:xfrm>
        </p:spPr>
        <p:txBody>
          <a:bodyPr/>
          <a:lstStyle/>
          <a:p>
            <a:r>
              <a:rPr lang="en-US" dirty="0"/>
              <a:t>EIS/Implementation Plan ramp rates</a:t>
            </a:r>
          </a:p>
        </p:txBody>
      </p:sp>
      <p:pic>
        <p:nvPicPr>
          <p:cNvPr id="5" name="Picture 4">
            <a:extLst>
              <a:ext uri="{FF2B5EF4-FFF2-40B4-BE49-F238E27FC236}">
                <a16:creationId xmlns:a16="http://schemas.microsoft.com/office/drawing/2014/main" id="{F78FAF7B-5C85-91E3-B44E-D34531699AF0}"/>
              </a:ext>
            </a:extLst>
          </p:cNvPr>
          <p:cNvPicPr>
            <a:picLocks noChangeAspect="1"/>
          </p:cNvPicPr>
          <p:nvPr/>
        </p:nvPicPr>
        <p:blipFill>
          <a:blip r:embed="rId2"/>
          <a:stretch>
            <a:fillRect/>
          </a:stretch>
        </p:blipFill>
        <p:spPr>
          <a:xfrm>
            <a:off x="510687" y="2514599"/>
            <a:ext cx="8122626" cy="2181226"/>
          </a:xfrm>
          <a:prstGeom prst="rect">
            <a:avLst/>
          </a:prstGeom>
        </p:spPr>
      </p:pic>
    </p:spTree>
    <p:extLst>
      <p:ext uri="{BB962C8B-B14F-4D97-AF65-F5344CB8AC3E}">
        <p14:creationId xmlns:p14="http://schemas.microsoft.com/office/powerpoint/2010/main" val="40765902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8B601-3111-65C2-84CF-9B1AF84FC1AA}"/>
              </a:ext>
            </a:extLst>
          </p:cNvPr>
          <p:cNvSpPr>
            <a:spLocks noGrp="1"/>
          </p:cNvSpPr>
          <p:nvPr>
            <p:ph type="title"/>
          </p:nvPr>
        </p:nvSpPr>
        <p:spPr/>
        <p:txBody>
          <a:bodyPr/>
          <a:lstStyle/>
          <a:p>
            <a:r>
              <a:rPr lang="en-US" dirty="0"/>
              <a:t>WRO 90-5 and NCRWQCB’s basin plan</a:t>
            </a:r>
          </a:p>
        </p:txBody>
      </p:sp>
      <p:sp>
        <p:nvSpPr>
          <p:cNvPr id="3" name="Content Placeholder 2">
            <a:extLst>
              <a:ext uri="{FF2B5EF4-FFF2-40B4-BE49-F238E27FC236}">
                <a16:creationId xmlns:a16="http://schemas.microsoft.com/office/drawing/2014/main" id="{B0285125-80BB-E770-8EB4-4E4D9EEF60CC}"/>
              </a:ext>
            </a:extLst>
          </p:cNvPr>
          <p:cNvSpPr>
            <a:spLocks noGrp="1"/>
          </p:cNvSpPr>
          <p:nvPr>
            <p:ph idx="1"/>
          </p:nvPr>
        </p:nvSpPr>
        <p:spPr>
          <a:xfrm>
            <a:off x="628650" y="1690689"/>
            <a:ext cx="8184424" cy="4486274"/>
          </a:xfrm>
        </p:spPr>
        <p:txBody>
          <a:bodyPr/>
          <a:lstStyle/>
          <a:p>
            <a:r>
              <a:rPr lang="en-US" dirty="0"/>
              <a:t>Douglas City daily temp not to exceed 60° F (15.5 ° C) between July 1 and Sept 15</a:t>
            </a:r>
          </a:p>
          <a:p>
            <a:r>
              <a:rPr lang="en-US" dirty="0"/>
              <a:t>Douglas City daily temp not to exceed 56 ° F (13.3 ° C) between Sept 15 and Oct 1</a:t>
            </a:r>
          </a:p>
          <a:p>
            <a:r>
              <a:rPr lang="en-US" dirty="0"/>
              <a:t>North Fork Confluence not to exceed 56 ° F (13.3 ° C) between Oct 1 and Dec 31</a:t>
            </a:r>
          </a:p>
        </p:txBody>
      </p:sp>
    </p:spTree>
    <p:extLst>
      <p:ext uri="{BB962C8B-B14F-4D97-AF65-F5344CB8AC3E}">
        <p14:creationId xmlns:p14="http://schemas.microsoft.com/office/powerpoint/2010/main" val="561703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E95ED3A-A4FE-6FF4-138C-309780F2E47C}"/>
              </a:ext>
            </a:extLst>
          </p:cNvPr>
          <p:cNvPicPr>
            <a:picLocks noChangeAspect="1"/>
          </p:cNvPicPr>
          <p:nvPr/>
        </p:nvPicPr>
        <p:blipFill>
          <a:blip r:embed="rId2"/>
          <a:stretch>
            <a:fillRect/>
          </a:stretch>
        </p:blipFill>
        <p:spPr>
          <a:xfrm>
            <a:off x="902523" y="130033"/>
            <a:ext cx="7338953" cy="4719873"/>
          </a:xfrm>
          <a:prstGeom prst="rect">
            <a:avLst/>
          </a:prstGeom>
        </p:spPr>
      </p:pic>
      <p:sp>
        <p:nvSpPr>
          <p:cNvPr id="11" name="TextBox 10">
            <a:extLst>
              <a:ext uri="{FF2B5EF4-FFF2-40B4-BE49-F238E27FC236}">
                <a16:creationId xmlns:a16="http://schemas.microsoft.com/office/drawing/2014/main" id="{7C27D87A-4D5D-8793-4AE7-80E3929313BD}"/>
              </a:ext>
            </a:extLst>
          </p:cNvPr>
          <p:cNvSpPr txBox="1"/>
          <p:nvPr/>
        </p:nvSpPr>
        <p:spPr>
          <a:xfrm>
            <a:off x="152400" y="4973641"/>
            <a:ext cx="8991600" cy="1754326"/>
          </a:xfrm>
          <a:prstGeom prst="rect">
            <a:avLst/>
          </a:prstGeom>
          <a:noFill/>
        </p:spPr>
        <p:txBody>
          <a:bodyPr wrap="square" rtlCol="0">
            <a:spAutoFit/>
          </a:bodyPr>
          <a:lstStyle/>
          <a:p>
            <a:r>
              <a:rPr lang="en-US" dirty="0"/>
              <a:t>“Collectively, annual hydrograph components were responsible for alternate bars, riparian communities, and salmon populations. Big, infrequent floods were better at accomplishing some tasks such as mobilizing alternate bars, whereas smaller, more frequent floods produced smaller-scale benefits such as the scouring of seedlings. </a:t>
            </a:r>
            <a:r>
              <a:rPr lang="en-US" b="1" dirty="0"/>
              <a:t>These variable flows created the spatial complexity underpinning salmon habitat and the riparian community in the pre-TRD </a:t>
            </a:r>
            <a:r>
              <a:rPr lang="en-US" b="1"/>
              <a:t>mainstem.</a:t>
            </a:r>
            <a:r>
              <a:rPr lang="en-US"/>
              <a:t>”                                                                                           TRFES (USFWS and HVT, 1999)</a:t>
            </a:r>
            <a:endParaRPr lang="en-US" dirty="0"/>
          </a:p>
        </p:txBody>
      </p:sp>
    </p:spTree>
    <p:extLst>
      <p:ext uri="{BB962C8B-B14F-4D97-AF65-F5344CB8AC3E}">
        <p14:creationId xmlns:p14="http://schemas.microsoft.com/office/powerpoint/2010/main" val="208268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22737</TotalTime>
  <Words>1647</Words>
  <Application>Microsoft Office PowerPoint</Application>
  <PresentationFormat>On-screen Show (4:3)</PresentationFormat>
  <Paragraphs>136</Paragraphs>
  <Slides>39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Aptos</vt:lpstr>
      <vt:lpstr>Arial</vt:lpstr>
      <vt:lpstr>Calibri</vt:lpstr>
      <vt:lpstr>Calibri Light</vt:lpstr>
      <vt:lpstr>Symbol</vt:lpstr>
      <vt:lpstr>Times New Roman</vt:lpstr>
      <vt:lpstr>Office Theme</vt:lpstr>
      <vt:lpstr>TRRP Trinity Management Council March 20, 2024 </vt:lpstr>
      <vt:lpstr>WY 2024 Precipitation Summary</vt:lpstr>
      <vt:lpstr>Snowpack in the Trinity R. Basin</vt:lpstr>
      <vt:lpstr>DWR March B120</vt:lpstr>
      <vt:lpstr>PowerPoint Presentation</vt:lpstr>
      <vt:lpstr>PowerPoint Presentation</vt:lpstr>
      <vt:lpstr>PowerPoint Presentation</vt:lpstr>
      <vt:lpstr>PowerPoint Presentation</vt:lpstr>
      <vt:lpstr>PowerPoint Presentation</vt:lpstr>
      <vt:lpstr>Summary</vt:lpstr>
      <vt:lpstr>March 7 Flow WG summary</vt:lpstr>
      <vt:lpstr>Targets and considerations</vt:lpstr>
      <vt:lpstr>Extremely Wet WY TRFES objectives</vt:lpstr>
      <vt:lpstr>Stated Obj. for 2017ExWet</vt:lpstr>
      <vt:lpstr>HVT Extremely Wet</vt:lpstr>
      <vt:lpstr>HVT Extremely Wet (modified 2017 ExWet)</vt:lpstr>
      <vt:lpstr>PowerPoint Presentation</vt:lpstr>
      <vt:lpstr>Post-TRD flow regulation led to narrow bands of vegetation along the post-TRD channel margins. Desired future conditions include less abundant vegetation along the channel margins, and more abundant vegetation from floodplains to the surrounding upland forests. </vt:lpstr>
      <vt:lpstr>PowerPoint Presentation</vt:lpstr>
      <vt:lpstr>PowerPoint Presentation</vt:lpstr>
      <vt:lpstr>HVT Extremely Wet RBM-10</vt:lpstr>
      <vt:lpstr>Wet WY TRFES objectives</vt:lpstr>
      <vt:lpstr>Stated Obj. for 2011Wet8.5</vt:lpstr>
      <vt:lpstr>HVT Wet</vt:lpstr>
      <vt:lpstr>HVT Wet (modified 2011Wet8.5)</vt:lpstr>
      <vt:lpstr>HVT Wet RBM-10</vt:lpstr>
      <vt:lpstr>HVT Wet TARGETS</vt:lpstr>
      <vt:lpstr>HVT Wet FYFAM</vt:lpstr>
      <vt:lpstr>Normal WY TRFES Objectives</vt:lpstr>
      <vt:lpstr>Representative Unimpaired WY1959 NORMAL Hydrograph </vt:lpstr>
      <vt:lpstr>2012Norm</vt:lpstr>
      <vt:lpstr>WY2012 NORMAL RIPARIAN ALTERNATIVES OVERLAID ON UNIMPAIRED NORMAL YEARS</vt:lpstr>
      <vt:lpstr>PowerPoint Presentation</vt:lpstr>
      <vt:lpstr>Conclusion</vt:lpstr>
      <vt:lpstr>Extra slides</vt:lpstr>
      <vt:lpstr>PowerPoint Presentation</vt:lpstr>
      <vt:lpstr>EIS/Implementation Plan ramp rates</vt:lpstr>
      <vt:lpstr>WRO 90-5 and NCRWQCB’s basin plan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Seth W. Naman</dc:creator>
  <cp:lastModifiedBy>Lee, James C</cp:lastModifiedBy>
  <cp:revision>28</cp:revision>
  <dcterms:created xsi:type="dcterms:W3CDTF">2021-01-07T16:29:30Z</dcterms:created>
  <dcterms:modified xsi:type="dcterms:W3CDTF">2024-03-19T22:55:08Z</dcterms:modified>
</cp:coreProperties>
</file>