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57" r:id="rId4"/>
    <p:sldId id="258" r:id="rId5"/>
    <p:sldId id="259" r:id="rId6"/>
    <p:sldId id="261" r:id="rId7"/>
    <p:sldId id="262" r:id="rId8"/>
    <p:sldId id="263" r:id="rId9"/>
  </p:sldIdLst>
  <p:sldSz cx="12192000" cy="6858000"/>
  <p:notesSz cx="6950075" cy="9236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00" autoAdjust="0"/>
    <p:restoredTop sz="94660"/>
  </p:normalViewPr>
  <p:slideViewPr>
    <p:cSldViewPr snapToGrid="0">
      <p:cViewPr varScale="1">
        <p:scale>
          <a:sx n="75" d="100"/>
          <a:sy n="75" d="100"/>
        </p:scale>
        <p:origin x="62" y="365"/>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137830775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1309183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16400661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33896001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18181843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6798220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38512218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1493666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177717686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32547537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3333D04-EF2E-4B89-8412-9FA99CF903F4}" type="datetimeFigureOut">
              <a:rPr lang="en-US" smtClean="0"/>
              <a:t>9/5/2018</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4A0D102-1F35-49E8-BDF0-13936FA777A6}" type="slidenum">
              <a:rPr lang="en-US" smtClean="0"/>
              <a:t>‹#›</a:t>
            </a:fld>
            <a:endParaRPr lang="en-US" dirty="0"/>
          </a:p>
        </p:txBody>
      </p:sp>
    </p:spTree>
    <p:extLst>
      <p:ext uri="{BB962C8B-B14F-4D97-AF65-F5344CB8AC3E}">
        <p14:creationId xmlns:p14="http://schemas.microsoft.com/office/powerpoint/2010/main" val="696081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5">
                <a:lumMod val="0"/>
                <a:lumOff val="100000"/>
              </a:schemeClr>
            </a:gs>
            <a:gs pos="17000">
              <a:schemeClr val="accent5">
                <a:lumMod val="0"/>
                <a:lumOff val="100000"/>
              </a:schemeClr>
            </a:gs>
            <a:gs pos="100000">
              <a:schemeClr val="accent5">
                <a:lumMod val="100000"/>
              </a:schemeClr>
            </a:gs>
          </a:gsLst>
          <a:path path="circle">
            <a:fillToRect l="50000" t="-80000" r="50000" b="180000"/>
          </a:path>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33D04-EF2E-4B89-8412-9FA99CF903F4}" type="datetimeFigureOut">
              <a:rPr lang="en-US" smtClean="0"/>
              <a:t>9/5/2018</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A0D102-1F35-49E8-BDF0-13936FA777A6}" type="slidenum">
              <a:rPr lang="en-US" smtClean="0"/>
              <a:t>‹#›</a:t>
            </a:fld>
            <a:endParaRPr lang="en-US" dirty="0"/>
          </a:p>
        </p:txBody>
      </p:sp>
    </p:spTree>
    <p:extLst>
      <p:ext uri="{BB962C8B-B14F-4D97-AF65-F5344CB8AC3E}">
        <p14:creationId xmlns:p14="http://schemas.microsoft.com/office/powerpoint/2010/main" val="129056798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355600"/>
            <a:ext cx="12374880" cy="9281160"/>
          </a:xfrm>
          <a:prstGeom prst="rect">
            <a:avLst/>
          </a:prstGeom>
        </p:spPr>
      </p:pic>
      <p:sp>
        <p:nvSpPr>
          <p:cNvPr id="2" name="Title 1"/>
          <p:cNvSpPr>
            <a:spLocks noGrp="1"/>
          </p:cNvSpPr>
          <p:nvPr>
            <p:ph type="ctrTitle"/>
          </p:nvPr>
        </p:nvSpPr>
        <p:spPr>
          <a:xfrm>
            <a:off x="1524000" y="1554479"/>
            <a:ext cx="9144000" cy="1772603"/>
          </a:xfrm>
          <a:solidFill>
            <a:schemeClr val="tx2">
              <a:alpha val="32000"/>
            </a:schemeClr>
          </a:solidFill>
        </p:spPr>
        <p:txBody>
          <a:bodyPr/>
          <a:lstStyle/>
          <a:p>
            <a:r>
              <a:rPr lang="en-US" dirty="0" smtClean="0"/>
              <a:t>“River Health” = Ecological Function(?)</a:t>
            </a:r>
            <a:endParaRPr lang="en-US" dirty="0"/>
          </a:p>
        </p:txBody>
      </p:sp>
      <p:sp>
        <p:nvSpPr>
          <p:cNvPr id="3" name="Subtitle 2"/>
          <p:cNvSpPr>
            <a:spLocks noGrp="1"/>
          </p:cNvSpPr>
          <p:nvPr>
            <p:ph type="subTitle" idx="1"/>
          </p:nvPr>
        </p:nvSpPr>
        <p:spPr>
          <a:xfrm>
            <a:off x="1524000" y="3602038"/>
            <a:ext cx="9144000" cy="787082"/>
          </a:xfrm>
          <a:solidFill>
            <a:schemeClr val="tx2">
              <a:alpha val="50000"/>
            </a:schemeClr>
          </a:solidFill>
        </p:spPr>
        <p:txBody>
          <a:bodyPr/>
          <a:lstStyle/>
          <a:p>
            <a:r>
              <a:rPr lang="en-US" dirty="0" smtClean="0">
                <a:solidFill>
                  <a:schemeClr val="bg1"/>
                </a:solidFill>
              </a:rPr>
              <a:t>Where do we have conversations about disturbance, aquatic succession, and trophic interactions within the TRRP?</a:t>
            </a:r>
            <a:endParaRPr lang="en-US" dirty="0">
              <a:solidFill>
                <a:schemeClr val="bg1"/>
              </a:solidFill>
            </a:endParaRPr>
          </a:p>
        </p:txBody>
      </p:sp>
      <p:sp>
        <p:nvSpPr>
          <p:cNvPr id="5" name="TextBox 4"/>
          <p:cNvSpPr txBox="1"/>
          <p:nvPr/>
        </p:nvSpPr>
        <p:spPr>
          <a:xfrm>
            <a:off x="9535160" y="5596403"/>
            <a:ext cx="2265680" cy="646331"/>
          </a:xfrm>
          <a:prstGeom prst="rect">
            <a:avLst/>
          </a:prstGeom>
          <a:noFill/>
        </p:spPr>
        <p:txBody>
          <a:bodyPr wrap="square" rtlCol="0">
            <a:spAutoFit/>
          </a:bodyPr>
          <a:lstStyle/>
          <a:p>
            <a:r>
              <a:rPr lang="en-US" dirty="0" smtClean="0"/>
              <a:t>TMC Meeting</a:t>
            </a:r>
          </a:p>
          <a:p>
            <a:r>
              <a:rPr lang="en-US" dirty="0" smtClean="0"/>
              <a:t>September 6, 2018</a:t>
            </a:r>
            <a:endParaRPr lang="en-US" dirty="0"/>
          </a:p>
        </p:txBody>
      </p:sp>
    </p:spTree>
    <p:extLst>
      <p:ext uri="{BB962C8B-B14F-4D97-AF65-F5344CB8AC3E}">
        <p14:creationId xmlns:p14="http://schemas.microsoft.com/office/powerpoint/2010/main" val="222235243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Flooding as a Disturbance – TRRP Foundation</a:t>
            </a:r>
            <a:endParaRPr lang="en-US" dirty="0"/>
          </a:p>
        </p:txBody>
      </p:sp>
      <p:sp>
        <p:nvSpPr>
          <p:cNvPr id="3" name="Content Placeholder 2"/>
          <p:cNvSpPr>
            <a:spLocks noGrp="1"/>
          </p:cNvSpPr>
          <p:nvPr>
            <p:ph idx="1"/>
          </p:nvPr>
        </p:nvSpPr>
        <p:spPr/>
        <p:txBody>
          <a:bodyPr/>
          <a:lstStyle/>
          <a:p>
            <a:pPr marL="0" indent="0">
              <a:buNone/>
            </a:pPr>
            <a:r>
              <a:rPr lang="en-US" dirty="0" smtClean="0"/>
              <a:t>Scouring flows</a:t>
            </a:r>
          </a:p>
          <a:p>
            <a:pPr lvl="1"/>
            <a:r>
              <a:rPr lang="en-US" dirty="0" smtClean="0"/>
              <a:t>Geomorphic = complex riverine habitat</a:t>
            </a:r>
          </a:p>
          <a:p>
            <a:pPr lvl="1"/>
            <a:r>
              <a:rPr lang="en-US" dirty="0" smtClean="0"/>
              <a:t>Riparian = varied age and species composition, reverse riparian encroachment</a:t>
            </a:r>
          </a:p>
          <a:p>
            <a:pPr lvl="1"/>
            <a:r>
              <a:rPr lang="en-US" dirty="0" smtClean="0"/>
              <a:t>Aquatic = </a:t>
            </a:r>
            <a:r>
              <a:rPr lang="en-US" dirty="0" smtClean="0">
                <a:solidFill>
                  <a:srgbClr val="FF0000"/>
                </a:solidFill>
              </a:rPr>
              <a:t>???</a:t>
            </a:r>
          </a:p>
          <a:p>
            <a:pPr marL="0" indent="0">
              <a:buNone/>
            </a:pPr>
            <a:endParaRPr lang="en-US" dirty="0"/>
          </a:p>
          <a:p>
            <a:pPr marL="0" indent="0">
              <a:buNone/>
            </a:pPr>
            <a:r>
              <a:rPr lang="en-US" dirty="0" smtClean="0"/>
              <a:t>Inundation/drought</a:t>
            </a:r>
          </a:p>
          <a:p>
            <a:pPr lvl="1"/>
            <a:r>
              <a:rPr lang="en-US" dirty="0" smtClean="0"/>
              <a:t>Nutrients and Toxicants = </a:t>
            </a:r>
            <a:r>
              <a:rPr lang="en-US" dirty="0" smtClean="0">
                <a:solidFill>
                  <a:srgbClr val="FF0000"/>
                </a:solidFill>
              </a:rPr>
              <a:t>???</a:t>
            </a:r>
            <a:r>
              <a:rPr lang="en-US" dirty="0" smtClean="0"/>
              <a:t>, methylation of mercury</a:t>
            </a:r>
          </a:p>
          <a:p>
            <a:pPr lvl="1"/>
            <a:r>
              <a:rPr lang="en-US" dirty="0" smtClean="0"/>
              <a:t>Riparian = suppression of recruitment, exclusion of upland species</a:t>
            </a:r>
          </a:p>
          <a:p>
            <a:pPr lvl="1"/>
            <a:r>
              <a:rPr lang="en-US" dirty="0" smtClean="0"/>
              <a:t>Aquatic = </a:t>
            </a:r>
            <a:r>
              <a:rPr lang="en-US" dirty="0" smtClean="0">
                <a:solidFill>
                  <a:srgbClr val="FF0000"/>
                </a:solidFill>
              </a:rPr>
              <a:t>???</a:t>
            </a:r>
          </a:p>
          <a:p>
            <a:pPr marL="0" indent="0">
              <a:buNone/>
            </a:pPr>
            <a:endParaRPr lang="en-US" dirty="0"/>
          </a:p>
          <a:p>
            <a:pPr marL="0" indent="0">
              <a:buNone/>
            </a:pPr>
            <a:endParaRPr lang="en-US" dirty="0"/>
          </a:p>
        </p:txBody>
      </p:sp>
    </p:spTree>
    <p:extLst>
      <p:ext uri="{BB962C8B-B14F-4D97-AF65-F5344CB8AC3E}">
        <p14:creationId xmlns:p14="http://schemas.microsoft.com/office/powerpoint/2010/main" val="240867028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Significance of Disturbance and Succession</a:t>
            </a:r>
            <a:endParaRPr lang="en-US" dirty="0"/>
          </a:p>
        </p:txBody>
      </p:sp>
      <p:sp>
        <p:nvSpPr>
          <p:cNvPr id="3" name="Content Placeholder 2"/>
          <p:cNvSpPr>
            <a:spLocks noGrp="1"/>
          </p:cNvSpPr>
          <p:nvPr>
            <p:ph idx="1"/>
          </p:nvPr>
        </p:nvSpPr>
        <p:spPr/>
        <p:txBody>
          <a:bodyPr/>
          <a:lstStyle/>
          <a:p>
            <a:pPr marL="0" indent="0">
              <a:buNone/>
            </a:pPr>
            <a:r>
              <a:rPr lang="en-US" dirty="0" smtClean="0"/>
              <a:t>Among first theories of Ecology</a:t>
            </a:r>
          </a:p>
          <a:p>
            <a:pPr marL="0" indent="0">
              <a:buNone/>
            </a:pPr>
            <a:r>
              <a:rPr lang="en-US" dirty="0" smtClean="0"/>
              <a:t>	Primary Succession</a:t>
            </a:r>
          </a:p>
          <a:p>
            <a:pPr lvl="3"/>
            <a:r>
              <a:rPr lang="en-US" dirty="0" smtClean="0"/>
              <a:t>New habitat becomes available</a:t>
            </a:r>
          </a:p>
          <a:p>
            <a:pPr lvl="3"/>
            <a:r>
              <a:rPr lang="en-US" dirty="0" smtClean="0"/>
              <a:t>Eg.  Lava flow, seasonal inundation</a:t>
            </a:r>
          </a:p>
          <a:p>
            <a:pPr marL="1371600" lvl="3" indent="0">
              <a:buNone/>
            </a:pPr>
            <a:endParaRPr lang="en-US" dirty="0" smtClean="0"/>
          </a:p>
          <a:p>
            <a:pPr marL="0" indent="0">
              <a:buNone/>
            </a:pPr>
            <a:r>
              <a:rPr lang="en-US" dirty="0" smtClean="0"/>
              <a:t>	Secondary Succession</a:t>
            </a:r>
          </a:p>
          <a:p>
            <a:pPr lvl="3"/>
            <a:r>
              <a:rPr lang="en-US" dirty="0" smtClean="0"/>
              <a:t>Physical disturbance of habitat</a:t>
            </a:r>
          </a:p>
          <a:p>
            <a:pPr lvl="3"/>
            <a:r>
              <a:rPr lang="en-US" dirty="0" smtClean="0"/>
              <a:t>Eg. Fire, flood, wind storm, etc…</a:t>
            </a:r>
          </a:p>
          <a:p>
            <a:endParaRPr lang="en-US" dirty="0"/>
          </a:p>
          <a:p>
            <a:pPr marL="0" indent="0">
              <a:buNone/>
            </a:pPr>
            <a:r>
              <a:rPr lang="en-US" dirty="0" smtClean="0"/>
              <a:t>Driver of evolution and food web interactions</a:t>
            </a:r>
          </a:p>
          <a:p>
            <a:pPr lvl="1"/>
            <a:endParaRPr lang="en-US" dirty="0" smtClean="0"/>
          </a:p>
        </p:txBody>
      </p:sp>
      <p:pic>
        <p:nvPicPr>
          <p:cNvPr id="4" name="Picture 3"/>
          <p:cNvPicPr>
            <a:picLocks noChangeAspect="1"/>
          </p:cNvPicPr>
          <p:nvPr/>
        </p:nvPicPr>
        <p:blipFill>
          <a:blip r:embed="rId2"/>
          <a:stretch>
            <a:fillRect/>
          </a:stretch>
        </p:blipFill>
        <p:spPr>
          <a:xfrm>
            <a:off x="5896646" y="1431896"/>
            <a:ext cx="4616080" cy="3036463"/>
          </a:xfrm>
          <a:prstGeom prst="rect">
            <a:avLst/>
          </a:prstGeom>
        </p:spPr>
      </p:pic>
      <p:pic>
        <p:nvPicPr>
          <p:cNvPr id="5" name="Picture 4"/>
          <p:cNvPicPr>
            <a:picLocks noChangeAspect="1"/>
          </p:cNvPicPr>
          <p:nvPr/>
        </p:nvPicPr>
        <p:blipFill>
          <a:blip r:embed="rId3"/>
          <a:stretch>
            <a:fillRect/>
          </a:stretch>
        </p:blipFill>
        <p:spPr>
          <a:xfrm>
            <a:off x="7823303" y="3531319"/>
            <a:ext cx="4259767" cy="3099519"/>
          </a:xfrm>
          <a:prstGeom prst="rect">
            <a:avLst/>
          </a:prstGeom>
        </p:spPr>
      </p:pic>
    </p:spTree>
    <p:extLst>
      <p:ext uri="{BB962C8B-B14F-4D97-AF65-F5344CB8AC3E}">
        <p14:creationId xmlns:p14="http://schemas.microsoft.com/office/powerpoint/2010/main" val="14525079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37249" y="44152"/>
            <a:ext cx="10515600" cy="1325563"/>
          </a:xfrm>
        </p:spPr>
        <p:txBody>
          <a:bodyPr/>
          <a:lstStyle/>
          <a:p>
            <a:r>
              <a:rPr lang="en-US" dirty="0" smtClean="0"/>
              <a:t>Disturbance Regime </a:t>
            </a:r>
            <a:br>
              <a:rPr lang="en-US" dirty="0" smtClean="0"/>
            </a:br>
            <a:r>
              <a:rPr lang="en-US" dirty="0" smtClean="0"/>
              <a:t>(Frequency, Duration, and Timing)</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dirty="0" smtClean="0"/>
              <a:t>Predictable</a:t>
            </a:r>
            <a:r>
              <a:rPr lang="en-US" dirty="0"/>
              <a:t> </a:t>
            </a:r>
            <a:r>
              <a:rPr lang="en-US" dirty="0" smtClean="0"/>
              <a:t>(e.g. Seasonality)</a:t>
            </a:r>
          </a:p>
          <a:p>
            <a:pPr lvl="1"/>
            <a:r>
              <a:rPr lang="en-US" dirty="0" smtClean="0"/>
              <a:t>Periods of abundance</a:t>
            </a:r>
          </a:p>
          <a:p>
            <a:pPr lvl="2"/>
            <a:r>
              <a:rPr lang="en-US" dirty="0" smtClean="0"/>
              <a:t>Example: Inundation disturbance, Artic thaw</a:t>
            </a:r>
          </a:p>
          <a:p>
            <a:pPr lvl="3"/>
            <a:r>
              <a:rPr lang="en-US" dirty="0" smtClean="0"/>
              <a:t>Merz 2012, American River, CA and others</a:t>
            </a:r>
          </a:p>
          <a:p>
            <a:pPr marL="0" indent="0">
              <a:buNone/>
            </a:pPr>
            <a:r>
              <a:rPr lang="en-US" dirty="0" smtClean="0"/>
              <a:t>Unpredictable</a:t>
            </a:r>
            <a:r>
              <a:rPr lang="en-US" dirty="0"/>
              <a:t> </a:t>
            </a:r>
            <a:r>
              <a:rPr lang="en-US" dirty="0" smtClean="0"/>
              <a:t>(e.g. catastrophic storm)</a:t>
            </a:r>
          </a:p>
          <a:p>
            <a:pPr lvl="1"/>
            <a:r>
              <a:rPr lang="en-US" dirty="0" smtClean="0"/>
              <a:t>Removal of Biomass</a:t>
            </a:r>
          </a:p>
          <a:p>
            <a:pPr lvl="2"/>
            <a:r>
              <a:rPr lang="en-US" dirty="0" smtClean="0"/>
              <a:t>Example: Souring flood, Forest fire</a:t>
            </a:r>
          </a:p>
          <a:p>
            <a:pPr lvl="3"/>
            <a:r>
              <a:rPr lang="en-US" dirty="0" smtClean="0"/>
              <a:t>Power 1996-2017, Eel River, CA and others</a:t>
            </a:r>
          </a:p>
          <a:p>
            <a:pPr marL="0" indent="0">
              <a:buNone/>
            </a:pPr>
            <a:r>
              <a:rPr lang="en-US" dirty="0" smtClean="0"/>
              <a:t>Early Successional</a:t>
            </a:r>
          </a:p>
          <a:p>
            <a:pPr lvl="1"/>
            <a:r>
              <a:rPr lang="en-US" dirty="0" smtClean="0"/>
              <a:t>Pioneer species (disturbance adapted)</a:t>
            </a:r>
          </a:p>
          <a:p>
            <a:pPr lvl="2"/>
            <a:r>
              <a:rPr lang="en-US" dirty="0" smtClean="0"/>
              <a:t>Short lifespan, fast growing, and fecund</a:t>
            </a:r>
          </a:p>
          <a:p>
            <a:pPr lvl="2"/>
            <a:r>
              <a:rPr lang="en-US" dirty="0" smtClean="0"/>
              <a:t>productive</a:t>
            </a:r>
          </a:p>
          <a:p>
            <a:pPr marL="0" indent="0">
              <a:buNone/>
            </a:pPr>
            <a:r>
              <a:rPr lang="en-US" dirty="0" smtClean="0"/>
              <a:t>Late Successional</a:t>
            </a:r>
          </a:p>
          <a:p>
            <a:pPr lvl="1"/>
            <a:r>
              <a:rPr lang="en-US" dirty="0" smtClean="0"/>
              <a:t>Apex species (self-sustaining)</a:t>
            </a:r>
          </a:p>
          <a:p>
            <a:pPr lvl="2"/>
            <a:r>
              <a:rPr lang="en-US" dirty="0" smtClean="0"/>
              <a:t>Long lived, self sustaining, and modify environment </a:t>
            </a:r>
          </a:p>
          <a:p>
            <a:pPr lvl="2"/>
            <a:r>
              <a:rPr lang="en-US" dirty="0" smtClean="0"/>
              <a:t>Stable</a:t>
            </a:r>
          </a:p>
          <a:p>
            <a:pPr lvl="2"/>
            <a:endParaRPr lang="en-US" dirty="0" smtClean="0"/>
          </a:p>
        </p:txBody>
      </p:sp>
      <p:sp>
        <p:nvSpPr>
          <p:cNvPr id="4" name="TextBox 3"/>
          <p:cNvSpPr txBox="1"/>
          <p:nvPr/>
        </p:nvSpPr>
        <p:spPr>
          <a:xfrm>
            <a:off x="7890294" y="2405348"/>
            <a:ext cx="2766204" cy="461665"/>
          </a:xfrm>
          <a:prstGeom prst="rect">
            <a:avLst/>
          </a:prstGeom>
          <a:noFill/>
        </p:spPr>
        <p:txBody>
          <a:bodyPr wrap="square" rtlCol="0">
            <a:spAutoFit/>
          </a:bodyPr>
          <a:lstStyle/>
          <a:p>
            <a:r>
              <a:rPr lang="en-US" sz="2400" b="1" dirty="0" smtClean="0">
                <a:solidFill>
                  <a:srgbClr val="FFC000"/>
                </a:solidFill>
              </a:rPr>
              <a:t>Pioneer community</a:t>
            </a:r>
            <a:endParaRPr lang="en-US" sz="2400" b="1" dirty="0">
              <a:solidFill>
                <a:srgbClr val="FFC000"/>
              </a:solidFill>
            </a:endParaRPr>
          </a:p>
        </p:txBody>
      </p:sp>
      <p:sp>
        <p:nvSpPr>
          <p:cNvPr id="8" name="TextBox 7"/>
          <p:cNvSpPr txBox="1"/>
          <p:nvPr/>
        </p:nvSpPr>
        <p:spPr>
          <a:xfrm>
            <a:off x="8310112" y="1594792"/>
            <a:ext cx="2087593" cy="461665"/>
          </a:xfrm>
          <a:prstGeom prst="rect">
            <a:avLst/>
          </a:prstGeom>
          <a:noFill/>
        </p:spPr>
        <p:txBody>
          <a:bodyPr wrap="square" rtlCol="0">
            <a:spAutoFit/>
          </a:bodyPr>
          <a:lstStyle/>
          <a:p>
            <a:r>
              <a:rPr lang="en-US" sz="2400" b="1" dirty="0" smtClean="0">
                <a:solidFill>
                  <a:srgbClr val="FF0000"/>
                </a:solidFill>
              </a:rPr>
              <a:t>Disturbance</a:t>
            </a:r>
            <a:endParaRPr lang="en-US" sz="2400" b="1" dirty="0">
              <a:solidFill>
                <a:srgbClr val="FF0000"/>
              </a:solidFill>
            </a:endParaRPr>
          </a:p>
        </p:txBody>
      </p:sp>
      <p:sp>
        <p:nvSpPr>
          <p:cNvPr id="9" name="Down Arrow 8"/>
          <p:cNvSpPr/>
          <p:nvPr/>
        </p:nvSpPr>
        <p:spPr>
          <a:xfrm>
            <a:off x="8830571" y="2129631"/>
            <a:ext cx="690113" cy="2465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Down Arrow 9"/>
          <p:cNvSpPr/>
          <p:nvPr/>
        </p:nvSpPr>
        <p:spPr>
          <a:xfrm>
            <a:off x="8830570" y="2918208"/>
            <a:ext cx="690113" cy="2465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p:cNvSpPr txBox="1"/>
          <p:nvPr/>
        </p:nvSpPr>
        <p:spPr>
          <a:xfrm>
            <a:off x="8430877" y="3215904"/>
            <a:ext cx="1570013" cy="461665"/>
          </a:xfrm>
          <a:prstGeom prst="rect">
            <a:avLst/>
          </a:prstGeom>
          <a:noFill/>
        </p:spPr>
        <p:txBody>
          <a:bodyPr wrap="square" rtlCol="0">
            <a:spAutoFit/>
          </a:bodyPr>
          <a:lstStyle/>
          <a:p>
            <a:r>
              <a:rPr lang="en-US" sz="2400" b="1" dirty="0" smtClean="0">
                <a:solidFill>
                  <a:srgbClr val="92D050"/>
                </a:solidFill>
              </a:rPr>
              <a:t>Early Seral</a:t>
            </a:r>
            <a:endParaRPr lang="en-US" sz="2400" b="1" dirty="0">
              <a:solidFill>
                <a:srgbClr val="92D050"/>
              </a:solidFill>
            </a:endParaRPr>
          </a:p>
        </p:txBody>
      </p:sp>
      <p:sp>
        <p:nvSpPr>
          <p:cNvPr id="12" name="Down Arrow 11"/>
          <p:cNvSpPr/>
          <p:nvPr/>
        </p:nvSpPr>
        <p:spPr>
          <a:xfrm>
            <a:off x="8830570" y="3746960"/>
            <a:ext cx="690113" cy="2465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3" name="TextBox 12"/>
          <p:cNvSpPr txBox="1"/>
          <p:nvPr/>
        </p:nvSpPr>
        <p:spPr>
          <a:xfrm>
            <a:off x="8485512" y="4076823"/>
            <a:ext cx="1736791" cy="461665"/>
          </a:xfrm>
          <a:prstGeom prst="rect">
            <a:avLst/>
          </a:prstGeom>
          <a:noFill/>
        </p:spPr>
        <p:txBody>
          <a:bodyPr wrap="square" rtlCol="0">
            <a:spAutoFit/>
          </a:bodyPr>
          <a:lstStyle/>
          <a:p>
            <a:r>
              <a:rPr lang="en-US" sz="2400" b="1" dirty="0" smtClean="0">
                <a:solidFill>
                  <a:srgbClr val="00B0F0"/>
                </a:solidFill>
              </a:rPr>
              <a:t>Late Seral</a:t>
            </a:r>
            <a:endParaRPr lang="en-US" sz="2400" b="1" dirty="0">
              <a:solidFill>
                <a:srgbClr val="00B0F0"/>
              </a:solidFill>
            </a:endParaRPr>
          </a:p>
        </p:txBody>
      </p:sp>
      <p:sp>
        <p:nvSpPr>
          <p:cNvPr id="14" name="Down Arrow 13"/>
          <p:cNvSpPr/>
          <p:nvPr/>
        </p:nvSpPr>
        <p:spPr>
          <a:xfrm>
            <a:off x="8830570" y="4621851"/>
            <a:ext cx="690113" cy="2465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p:cNvSpPr txBox="1"/>
          <p:nvPr/>
        </p:nvSpPr>
        <p:spPr>
          <a:xfrm>
            <a:off x="7878788" y="4994398"/>
            <a:ext cx="2593675" cy="461665"/>
          </a:xfrm>
          <a:prstGeom prst="rect">
            <a:avLst/>
          </a:prstGeom>
          <a:noFill/>
        </p:spPr>
        <p:txBody>
          <a:bodyPr wrap="square" rtlCol="0">
            <a:spAutoFit/>
          </a:bodyPr>
          <a:lstStyle/>
          <a:p>
            <a:r>
              <a:rPr lang="en-US" sz="2400" b="1" dirty="0" smtClean="0">
                <a:solidFill>
                  <a:srgbClr val="7030A0"/>
                </a:solidFill>
              </a:rPr>
              <a:t>Climax Community</a:t>
            </a:r>
            <a:endParaRPr lang="en-US" sz="2400" b="1" dirty="0">
              <a:solidFill>
                <a:srgbClr val="7030A0"/>
              </a:solidFill>
            </a:endParaRPr>
          </a:p>
        </p:txBody>
      </p:sp>
    </p:spTree>
    <p:extLst>
      <p:ext uri="{BB962C8B-B14F-4D97-AF65-F5344CB8AC3E}">
        <p14:creationId xmlns:p14="http://schemas.microsoft.com/office/powerpoint/2010/main" val="18105056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2" name="Picture 4" descr="chinook and coho salmon"/>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2649" y="846096"/>
            <a:ext cx="2189349" cy="1458996"/>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hironomid larv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84746" y="261620"/>
            <a:ext cx="3429000" cy="120015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41679" y="-176372"/>
            <a:ext cx="10515600" cy="1325563"/>
          </a:xfrm>
        </p:spPr>
        <p:txBody>
          <a:bodyPr/>
          <a:lstStyle/>
          <a:p>
            <a:r>
              <a:rPr lang="en-US" dirty="0" smtClean="0"/>
              <a:t>Implications for Fish Production</a:t>
            </a:r>
            <a:endParaRPr lang="en-US" dirty="0"/>
          </a:p>
        </p:txBody>
      </p:sp>
      <p:sp>
        <p:nvSpPr>
          <p:cNvPr id="3" name="Content Placeholder 2"/>
          <p:cNvSpPr>
            <a:spLocks noGrp="1"/>
          </p:cNvSpPr>
          <p:nvPr>
            <p:ph idx="1"/>
          </p:nvPr>
        </p:nvSpPr>
        <p:spPr/>
        <p:txBody>
          <a:bodyPr>
            <a:normAutofit/>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914400" lvl="2" indent="0">
              <a:buNone/>
            </a:pPr>
            <a:endParaRPr lang="en-US" dirty="0" smtClean="0"/>
          </a:p>
          <a:p>
            <a:pPr marL="914400" lvl="2" indent="0">
              <a:buNone/>
            </a:pPr>
            <a:endParaRPr lang="en-US" dirty="0" smtClean="0"/>
          </a:p>
        </p:txBody>
      </p:sp>
      <p:pic>
        <p:nvPicPr>
          <p:cNvPr id="4" name="Picture 3"/>
          <p:cNvPicPr>
            <a:picLocks noChangeAspect="1"/>
          </p:cNvPicPr>
          <p:nvPr/>
        </p:nvPicPr>
        <p:blipFill>
          <a:blip r:embed="rId4"/>
          <a:stretch>
            <a:fillRect/>
          </a:stretch>
        </p:blipFill>
        <p:spPr>
          <a:xfrm>
            <a:off x="6786113" y="2987195"/>
            <a:ext cx="5327633" cy="3753121"/>
          </a:xfrm>
          <a:prstGeom prst="rect">
            <a:avLst/>
          </a:prstGeom>
        </p:spPr>
      </p:pic>
      <p:pic>
        <p:nvPicPr>
          <p:cNvPr id="6" name="Picture 5"/>
          <p:cNvPicPr>
            <a:picLocks noChangeAspect="1"/>
          </p:cNvPicPr>
          <p:nvPr/>
        </p:nvPicPr>
        <p:blipFill>
          <a:blip r:embed="rId5"/>
          <a:stretch>
            <a:fillRect/>
          </a:stretch>
        </p:blipFill>
        <p:spPr>
          <a:xfrm>
            <a:off x="418159" y="2252225"/>
            <a:ext cx="5608008" cy="4431327"/>
          </a:xfrm>
          <a:prstGeom prst="rect">
            <a:avLst/>
          </a:prstGeom>
        </p:spPr>
      </p:pic>
      <p:pic>
        <p:nvPicPr>
          <p:cNvPr id="5" name="Picture 4"/>
          <p:cNvPicPr>
            <a:picLocks noChangeAspect="1"/>
          </p:cNvPicPr>
          <p:nvPr/>
        </p:nvPicPr>
        <p:blipFill>
          <a:blip r:embed="rId6"/>
          <a:stretch>
            <a:fillRect/>
          </a:stretch>
        </p:blipFill>
        <p:spPr>
          <a:xfrm>
            <a:off x="2551998" y="1052423"/>
            <a:ext cx="7970942" cy="1907467"/>
          </a:xfrm>
          <a:prstGeom prst="rect">
            <a:avLst/>
          </a:prstGeom>
        </p:spPr>
      </p:pic>
    </p:spTree>
    <p:extLst>
      <p:ext uri="{BB962C8B-B14F-4D97-AF65-F5344CB8AC3E}">
        <p14:creationId xmlns:p14="http://schemas.microsoft.com/office/powerpoint/2010/main" val="4414358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039025" y="3120591"/>
            <a:ext cx="4887750" cy="3567545"/>
          </a:xfrm>
          <a:prstGeom prst="rect">
            <a:avLst/>
          </a:prstGeom>
        </p:spPr>
      </p:pic>
      <p:pic>
        <p:nvPicPr>
          <p:cNvPr id="4" name="Picture 3"/>
          <p:cNvPicPr>
            <a:picLocks noChangeAspect="1"/>
          </p:cNvPicPr>
          <p:nvPr/>
        </p:nvPicPr>
        <p:blipFill>
          <a:blip r:embed="rId3"/>
          <a:stretch>
            <a:fillRect/>
          </a:stretch>
        </p:blipFill>
        <p:spPr>
          <a:xfrm>
            <a:off x="6629827" y="251463"/>
            <a:ext cx="5388991" cy="2734191"/>
          </a:xfrm>
          <a:prstGeom prst="rect">
            <a:avLst/>
          </a:prstGeom>
        </p:spPr>
      </p:pic>
      <p:sp>
        <p:nvSpPr>
          <p:cNvPr id="2" name="Title 1"/>
          <p:cNvSpPr>
            <a:spLocks noGrp="1"/>
          </p:cNvSpPr>
          <p:nvPr>
            <p:ph type="title"/>
          </p:nvPr>
        </p:nvSpPr>
        <p:spPr/>
        <p:txBody>
          <a:bodyPr/>
          <a:lstStyle/>
          <a:p>
            <a:r>
              <a:rPr lang="en-US" dirty="0" smtClean="0"/>
              <a:t>Current Workgroup Task</a:t>
            </a:r>
            <a:endParaRPr lang="en-US" dirty="0"/>
          </a:p>
        </p:txBody>
      </p:sp>
      <p:sp>
        <p:nvSpPr>
          <p:cNvPr id="3" name="Content Placeholder 2"/>
          <p:cNvSpPr>
            <a:spLocks noGrp="1"/>
          </p:cNvSpPr>
          <p:nvPr>
            <p:ph idx="1"/>
          </p:nvPr>
        </p:nvSpPr>
        <p:spPr>
          <a:xfrm>
            <a:off x="838200" y="1825625"/>
            <a:ext cx="6431992" cy="4351338"/>
          </a:xfrm>
        </p:spPr>
        <p:txBody>
          <a:bodyPr>
            <a:normAutofit/>
          </a:bodyPr>
          <a:lstStyle/>
          <a:p>
            <a:r>
              <a:rPr lang="en-US" dirty="0" smtClean="0"/>
              <a:t>Objectives</a:t>
            </a:r>
          </a:p>
          <a:p>
            <a:pPr lvl="1"/>
            <a:r>
              <a:rPr lang="en-US" dirty="0" smtClean="0"/>
              <a:t>Progress assessed through effectiveness monitoring</a:t>
            </a:r>
          </a:p>
          <a:p>
            <a:r>
              <a:rPr lang="en-US" dirty="0" smtClean="0"/>
              <a:t>Metrics</a:t>
            </a:r>
          </a:p>
          <a:p>
            <a:pPr lvl="1"/>
            <a:r>
              <a:rPr lang="en-US" dirty="0" smtClean="0"/>
              <a:t>Unit of measure</a:t>
            </a:r>
          </a:p>
          <a:p>
            <a:r>
              <a:rPr lang="en-US" dirty="0" smtClean="0"/>
              <a:t>Actions</a:t>
            </a:r>
            <a:endParaRPr lang="en-US" dirty="0" smtClean="0"/>
          </a:p>
          <a:p>
            <a:pPr lvl="1"/>
            <a:r>
              <a:rPr lang="en-US" dirty="0" smtClean="0"/>
              <a:t>Hydrograph, gravel volume, channel design, watershed project</a:t>
            </a:r>
          </a:p>
          <a:p>
            <a:r>
              <a:rPr lang="en-US" dirty="0" smtClean="0"/>
              <a:t>Data Source</a:t>
            </a:r>
          </a:p>
          <a:p>
            <a:pPr lvl="1"/>
            <a:r>
              <a:rPr lang="en-US" dirty="0" smtClean="0"/>
              <a:t>Effectiveness monitoring plan</a:t>
            </a:r>
            <a:endParaRPr lang="en-US" dirty="0"/>
          </a:p>
        </p:txBody>
      </p:sp>
    </p:spTree>
    <p:extLst>
      <p:ext uri="{BB962C8B-B14F-4D97-AF65-F5344CB8AC3E}">
        <p14:creationId xmlns:p14="http://schemas.microsoft.com/office/powerpoint/2010/main" val="17831916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150380"/>
            <a:ext cx="10515600" cy="1325563"/>
          </a:xfrm>
        </p:spPr>
        <p:txBody>
          <a:bodyPr/>
          <a:lstStyle/>
          <a:p>
            <a:r>
              <a:rPr lang="en-US" dirty="0" smtClean="0"/>
              <a:t>IDT options to Facilitate </a:t>
            </a:r>
            <a:r>
              <a:rPr lang="en-US" dirty="0"/>
              <a:t>D</a:t>
            </a:r>
            <a:r>
              <a:rPr lang="en-US" dirty="0" smtClean="0"/>
              <a:t>iscussion of Aquatic Ecology within TRRP</a:t>
            </a:r>
            <a:endParaRPr lang="en-US" dirty="0"/>
          </a:p>
        </p:txBody>
      </p:sp>
      <p:sp>
        <p:nvSpPr>
          <p:cNvPr id="3" name="Content Placeholder 2"/>
          <p:cNvSpPr>
            <a:spLocks noGrp="1"/>
          </p:cNvSpPr>
          <p:nvPr>
            <p:ph idx="1"/>
          </p:nvPr>
        </p:nvSpPr>
        <p:spPr>
          <a:xfrm>
            <a:off x="838200" y="1825625"/>
            <a:ext cx="6421582" cy="4351338"/>
          </a:xfrm>
        </p:spPr>
        <p:txBody>
          <a:bodyPr/>
          <a:lstStyle/>
          <a:p>
            <a:r>
              <a:rPr lang="en-US" dirty="0" smtClean="0"/>
              <a:t>Commission a new workgroup  </a:t>
            </a:r>
          </a:p>
          <a:p>
            <a:pPr lvl="1"/>
            <a:r>
              <a:rPr lang="en-US" dirty="0" smtClean="0"/>
              <a:t>“River Health / Ecology Workgroup”</a:t>
            </a:r>
          </a:p>
          <a:p>
            <a:pPr lvl="1"/>
            <a:endParaRPr lang="en-US" dirty="0" smtClean="0"/>
          </a:p>
          <a:p>
            <a:r>
              <a:rPr lang="en-US" dirty="0" smtClean="0"/>
              <a:t>Form a sub-workgroup of IDT to address questions of disturbance regime</a:t>
            </a:r>
          </a:p>
          <a:p>
            <a:pPr lvl="1"/>
            <a:r>
              <a:rPr lang="en-US" dirty="0" smtClean="0"/>
              <a:t>“IDT Ecology sub-workgroup”</a:t>
            </a:r>
          </a:p>
          <a:p>
            <a:pPr marL="457200" lvl="1" indent="0">
              <a:buNone/>
            </a:pPr>
            <a:endParaRPr lang="en-US" dirty="0" smtClean="0"/>
          </a:p>
          <a:p>
            <a:r>
              <a:rPr lang="en-US" dirty="0" smtClean="0"/>
              <a:t>Amend the Charter of existing workgroup</a:t>
            </a:r>
          </a:p>
          <a:p>
            <a:pPr lvl="1"/>
            <a:r>
              <a:rPr lang="en-US" dirty="0" smtClean="0"/>
              <a:t>“Riparian and Aquatic Ecology Workgroup”</a:t>
            </a:r>
          </a:p>
          <a:p>
            <a:pPr lvl="1"/>
            <a:r>
              <a:rPr lang="en-US" dirty="0" smtClean="0"/>
              <a:t>Change from “</a:t>
            </a:r>
            <a:r>
              <a:rPr lang="en-US" i="1" dirty="0" smtClean="0"/>
              <a:t>ad hoc” </a:t>
            </a:r>
            <a:r>
              <a:rPr lang="en-US" dirty="0" smtClean="0"/>
              <a:t>to “</a:t>
            </a:r>
            <a:r>
              <a:rPr lang="en-US" i="1" dirty="0" smtClean="0"/>
              <a:t>active” </a:t>
            </a:r>
            <a:r>
              <a:rPr lang="en-US" dirty="0" smtClean="0"/>
              <a:t>status</a:t>
            </a:r>
          </a:p>
          <a:p>
            <a:pPr marL="457200" lvl="1" indent="0">
              <a:buNone/>
            </a:pPr>
            <a:endParaRPr lang="en-US" dirty="0"/>
          </a:p>
        </p:txBody>
      </p:sp>
      <p:sp>
        <p:nvSpPr>
          <p:cNvPr id="4" name="TextBox 3"/>
          <p:cNvSpPr txBox="1"/>
          <p:nvPr/>
        </p:nvSpPr>
        <p:spPr>
          <a:xfrm>
            <a:off x="7531121" y="1164529"/>
            <a:ext cx="4578927" cy="5507662"/>
          </a:xfrm>
          <a:prstGeom prst="rect">
            <a:avLst/>
          </a:prstGeom>
          <a:noFill/>
          <a:ln>
            <a:solidFill>
              <a:schemeClr val="accent1"/>
            </a:solidFill>
          </a:ln>
        </p:spPr>
        <p:txBody>
          <a:bodyPr wrap="square" rtlCol="0">
            <a:spAutoFit/>
          </a:bodyPr>
          <a:lstStyle/>
          <a:p>
            <a:pPr algn="ctr">
              <a:lnSpc>
                <a:spcPct val="115000"/>
              </a:lnSpc>
            </a:pPr>
            <a:r>
              <a:rPr lang="en-US" dirty="0">
                <a:latin typeface="Times New Roman" panose="02020603050405020304" pitchFamily="18" charset="0"/>
                <a:ea typeface="Calibri" panose="020F0502020204030204" pitchFamily="34" charset="0"/>
              </a:rPr>
              <a:t>Trinity River Restoration Program (Program)</a:t>
            </a:r>
            <a:endParaRPr lang="en-US" sz="1600" dirty="0">
              <a:latin typeface="Calibri" panose="020F0502020204030204" pitchFamily="34" charset="0"/>
              <a:ea typeface="Calibri" panose="020F0502020204030204" pitchFamily="34" charset="0"/>
            </a:endParaRPr>
          </a:p>
          <a:p>
            <a:pPr algn="ctr">
              <a:lnSpc>
                <a:spcPct val="115000"/>
              </a:lnSpc>
            </a:pPr>
            <a:r>
              <a:rPr lang="en-US" dirty="0">
                <a:latin typeface="Times New Roman" panose="02020603050405020304" pitchFamily="18" charset="0"/>
                <a:ea typeface="Calibri" panose="020F0502020204030204" pitchFamily="34" charset="0"/>
              </a:rPr>
              <a:t>Wildlife / Riparian Work Group Charter</a:t>
            </a:r>
            <a:endParaRPr lang="en-US" sz="1600" dirty="0">
              <a:latin typeface="Calibri" panose="020F0502020204030204" pitchFamily="34" charset="0"/>
              <a:ea typeface="Calibri" panose="020F0502020204030204" pitchFamily="34" charset="0"/>
            </a:endParaRPr>
          </a:p>
          <a:p>
            <a:pPr algn="ctr">
              <a:lnSpc>
                <a:spcPct val="115000"/>
              </a:lnSpc>
            </a:pPr>
            <a:r>
              <a:rPr lang="en-US" dirty="0">
                <a:latin typeface="Times New Roman" panose="02020603050405020304" pitchFamily="18" charset="0"/>
                <a:ea typeface="Calibri" panose="020F0502020204030204" pitchFamily="34" charset="0"/>
              </a:rPr>
              <a:t>March 4, 2011</a:t>
            </a:r>
            <a:endParaRPr lang="en-US" sz="1600" dirty="0">
              <a:latin typeface="Calibri" panose="020F0502020204030204" pitchFamily="34" charset="0"/>
              <a:ea typeface="Calibri" panose="020F0502020204030204" pitchFamily="34" charset="0"/>
            </a:endParaRPr>
          </a:p>
          <a:p>
            <a:pPr>
              <a:lnSpc>
                <a:spcPct val="115000"/>
              </a:lnSpc>
            </a:pPr>
            <a:r>
              <a:rPr lang="en-US" dirty="0">
                <a:latin typeface="Times New Roman" panose="02020603050405020304" pitchFamily="18" charset="0"/>
                <a:ea typeface="Calibri" panose="020F0502020204030204" pitchFamily="34" charset="0"/>
              </a:rPr>
              <a:t> </a:t>
            </a:r>
            <a:endParaRPr lang="en-US" sz="1600" dirty="0">
              <a:latin typeface="Calibri" panose="020F0502020204030204" pitchFamily="34" charset="0"/>
              <a:ea typeface="Calibri" panose="020F0502020204030204" pitchFamily="34" charset="0"/>
            </a:endParaRPr>
          </a:p>
          <a:p>
            <a:pPr>
              <a:lnSpc>
                <a:spcPct val="115000"/>
              </a:lnSpc>
            </a:pPr>
            <a:r>
              <a:rPr lang="en-US" dirty="0">
                <a:latin typeface="Times New Roman" panose="02020603050405020304" pitchFamily="18" charset="0"/>
                <a:ea typeface="Calibri" panose="020F0502020204030204" pitchFamily="34" charset="0"/>
              </a:rPr>
              <a:t>PURPOSE</a:t>
            </a:r>
            <a:endParaRPr lang="en-US" sz="1600" dirty="0">
              <a:latin typeface="Calibri" panose="020F0502020204030204" pitchFamily="34" charset="0"/>
              <a:ea typeface="Calibri" panose="020F0502020204030204" pitchFamily="34" charset="0"/>
            </a:endParaRPr>
          </a:p>
          <a:p>
            <a:pPr>
              <a:lnSpc>
                <a:spcPct val="115000"/>
              </a:lnSpc>
            </a:pPr>
            <a:r>
              <a:rPr lang="en-US" dirty="0">
                <a:latin typeface="Times New Roman" panose="02020603050405020304" pitchFamily="18" charset="0"/>
                <a:ea typeface="Calibri" panose="020F0502020204030204" pitchFamily="34" charset="0"/>
              </a:rPr>
              <a:t>The </a:t>
            </a:r>
            <a:r>
              <a:rPr lang="en-US" strike="sngStrike" dirty="0" smtClean="0">
                <a:latin typeface="Times New Roman" panose="02020603050405020304" pitchFamily="18" charset="0"/>
                <a:ea typeface="Calibri" panose="020F0502020204030204" pitchFamily="34" charset="0"/>
              </a:rPr>
              <a:t>Wildlife /</a:t>
            </a:r>
            <a:r>
              <a:rPr lang="en-US" dirty="0" smtClean="0">
                <a:latin typeface="Times New Roman" panose="02020603050405020304" pitchFamily="18" charset="0"/>
                <a:ea typeface="Calibri" panose="020F0502020204030204" pitchFamily="34" charset="0"/>
              </a:rPr>
              <a:t> Riparian</a:t>
            </a:r>
            <a:r>
              <a:rPr lang="en-US" dirty="0" smtClean="0">
                <a:solidFill>
                  <a:srgbClr val="FF0000"/>
                </a:solidFill>
                <a:latin typeface="Times New Roman" panose="02020603050405020304" pitchFamily="18" charset="0"/>
                <a:ea typeface="Calibri" panose="020F0502020204030204" pitchFamily="34" charset="0"/>
              </a:rPr>
              <a:t> and Aquatic Ecology</a:t>
            </a:r>
            <a:r>
              <a:rPr lang="en-US" dirty="0" smtClean="0">
                <a:latin typeface="Times New Roman" panose="02020603050405020304" pitchFamily="18" charset="0"/>
                <a:ea typeface="Calibri" panose="020F0502020204030204" pitchFamily="34" charset="0"/>
              </a:rPr>
              <a:t> </a:t>
            </a:r>
            <a:r>
              <a:rPr lang="en-US" dirty="0">
                <a:latin typeface="Times New Roman" panose="02020603050405020304" pitchFamily="18" charset="0"/>
                <a:ea typeface="Calibri" panose="020F0502020204030204" pitchFamily="34" charset="0"/>
              </a:rPr>
              <a:t>Work Group will focus on Program science and management issues related to </a:t>
            </a:r>
            <a:r>
              <a:rPr lang="en-US" dirty="0" smtClean="0">
                <a:solidFill>
                  <a:srgbClr val="FF0000"/>
                </a:solidFill>
                <a:latin typeface="Times New Roman" panose="02020603050405020304" pitchFamily="18" charset="0"/>
                <a:ea typeface="Calibri" panose="020F0502020204030204" pitchFamily="34" charset="0"/>
              </a:rPr>
              <a:t>aquatic </a:t>
            </a:r>
            <a:r>
              <a:rPr lang="en-US" strike="sngStrike" dirty="0" smtClean="0">
                <a:latin typeface="Times New Roman" panose="02020603050405020304" pitchFamily="18" charset="0"/>
                <a:ea typeface="Calibri" panose="020F0502020204030204" pitchFamily="34" charset="0"/>
              </a:rPr>
              <a:t>wildlife</a:t>
            </a:r>
            <a:r>
              <a:rPr lang="en-US" dirty="0" smtClean="0">
                <a:latin typeface="Times New Roman" panose="02020603050405020304" pitchFamily="18" charset="0"/>
                <a:ea typeface="Calibri" panose="020F0502020204030204" pitchFamily="34" charset="0"/>
              </a:rPr>
              <a:t> </a:t>
            </a:r>
            <a:r>
              <a:rPr lang="en-US" dirty="0">
                <a:latin typeface="Times New Roman" panose="02020603050405020304" pitchFamily="18" charset="0"/>
                <a:ea typeface="Calibri" panose="020F0502020204030204" pitchFamily="34" charset="0"/>
              </a:rPr>
              <a:t>and riparian ecology. The Work Group will guide monitoring and data collection, and analyze and interpret information that will inform channel rehabilitation designs, flow management, sediment management, and Adaptive Environmental Assessment and Management (AEAM) to better achieve Program goals and support the information needs of regulatory agencies.</a:t>
            </a:r>
            <a:r>
              <a:rPr lang="en-US" dirty="0">
                <a:solidFill>
                  <a:srgbClr val="000000"/>
                </a:solidFill>
                <a:latin typeface="Times New Roman" panose="02020603050405020304" pitchFamily="18" charset="0"/>
                <a:ea typeface="Calibri" panose="020F0502020204030204" pitchFamily="34" charset="0"/>
              </a:rPr>
              <a:t> </a:t>
            </a:r>
            <a:endParaRPr lang="en-US" sz="16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205651875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Request to TMC</a:t>
            </a:r>
            <a:endParaRPr lang="en-US" dirty="0"/>
          </a:p>
        </p:txBody>
      </p:sp>
      <p:sp>
        <p:nvSpPr>
          <p:cNvPr id="3" name="Content Placeholder 2"/>
          <p:cNvSpPr>
            <a:spLocks noGrp="1"/>
          </p:cNvSpPr>
          <p:nvPr>
            <p:ph idx="1"/>
          </p:nvPr>
        </p:nvSpPr>
        <p:spPr/>
        <p:txBody>
          <a:bodyPr/>
          <a:lstStyle/>
          <a:p>
            <a:endParaRPr lang="en-US" dirty="0" smtClean="0"/>
          </a:p>
          <a:p>
            <a:r>
              <a:rPr lang="en-US" dirty="0" smtClean="0"/>
              <a:t>The IDT recommends that the Wildlife and Riparian Workgroup charter is amended to include aquatic ecology</a:t>
            </a:r>
          </a:p>
          <a:p>
            <a:endParaRPr lang="en-US" dirty="0"/>
          </a:p>
          <a:p>
            <a:r>
              <a:rPr lang="en-US" dirty="0" smtClean="0"/>
              <a:t>The IDT requests TMC concurrence with this recommendation during today’s meeting</a:t>
            </a:r>
            <a:endParaRPr lang="en-US" dirty="0"/>
          </a:p>
        </p:txBody>
      </p:sp>
      <p:pic>
        <p:nvPicPr>
          <p:cNvPr id="1030" name="Picture 6" descr="Image result for western pearlshell mussel"/>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846280" y="0"/>
            <a:ext cx="2345720" cy="175929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Image result for chinook salmon feedi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5277003"/>
            <a:ext cx="2377440" cy="1580998"/>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Image result for tree growing next to salmon carcas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46280" y="5277002"/>
            <a:ext cx="2345719" cy="158099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2254251" cy="1690688"/>
          </a:xfrm>
          <a:prstGeom prst="rect">
            <a:avLst/>
          </a:prstGeom>
        </p:spPr>
      </p:pic>
    </p:spTree>
    <p:extLst>
      <p:ext uri="{BB962C8B-B14F-4D97-AF65-F5344CB8AC3E}">
        <p14:creationId xmlns:p14="http://schemas.microsoft.com/office/powerpoint/2010/main" val="5632020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19729</TotalTime>
  <Words>330</Words>
  <Application>Microsoft Office PowerPoint</Application>
  <PresentationFormat>Widescreen</PresentationFormat>
  <Paragraphs>82</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Arial</vt:lpstr>
      <vt:lpstr>Calibri</vt:lpstr>
      <vt:lpstr>Calibri Light</vt:lpstr>
      <vt:lpstr>Times New Roman</vt:lpstr>
      <vt:lpstr>Office Theme</vt:lpstr>
      <vt:lpstr>“River Health” = Ecological Function(?)</vt:lpstr>
      <vt:lpstr>Flooding as a Disturbance – TRRP Foundation</vt:lpstr>
      <vt:lpstr>Significance of Disturbance and Succession</vt:lpstr>
      <vt:lpstr>Disturbance Regime  (Frequency, Duration, and Timing)</vt:lpstr>
      <vt:lpstr>Implications for Fish Production</vt:lpstr>
      <vt:lpstr>Current Workgroup Task</vt:lpstr>
      <vt:lpstr>IDT options to Facilitate Discussion of Aquatic Ecology within TRRP</vt:lpstr>
      <vt:lpstr>                        Request to TMC</vt:lpstr>
    </vt:vector>
  </TitlesOfParts>
  <Company>Yurok Tribe</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“River Health” = Ecological Function?</dc:title>
  <dc:creator>Kyle De Juilio</dc:creator>
  <cp:lastModifiedBy>Lee, James C</cp:lastModifiedBy>
  <cp:revision>26</cp:revision>
  <cp:lastPrinted>2018-09-04T21:51:53Z</cp:lastPrinted>
  <dcterms:created xsi:type="dcterms:W3CDTF">2018-07-25T16:18:32Z</dcterms:created>
  <dcterms:modified xsi:type="dcterms:W3CDTF">2018-09-06T00:20:32Z</dcterms:modified>
</cp:coreProperties>
</file>