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7" r:id="rId3"/>
    <p:sldId id="280" r:id="rId4"/>
    <p:sldId id="282" r:id="rId5"/>
    <p:sldId id="275" r:id="rId6"/>
    <p:sldId id="259" r:id="rId7"/>
    <p:sldId id="260" r:id="rId8"/>
    <p:sldId id="261" r:id="rId9"/>
    <p:sldId id="270" r:id="rId10"/>
    <p:sldId id="258" r:id="rId11"/>
    <p:sldId id="256" r:id="rId12"/>
    <p:sldId id="262" r:id="rId13"/>
    <p:sldId id="263" r:id="rId14"/>
    <p:sldId id="279" r:id="rId15"/>
    <p:sldId id="264" r:id="rId16"/>
    <p:sldId id="265" r:id="rId17"/>
    <p:sldId id="268" r:id="rId18"/>
    <p:sldId id="272" r:id="rId19"/>
    <p:sldId id="274" r:id="rId20"/>
    <p:sldId id="276" r:id="rId21"/>
    <p:sldId id="278" r:id="rId22"/>
    <p:sldId id="269" r:id="rId23"/>
    <p:sldId id="27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7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Graphs!$C$44</c:f>
              <c:strCache>
                <c:ptCount val="1"/>
                <c:pt idx="0">
                  <c:v>Total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xVal>
            <c:numRef>
              <c:f>Graphs!$D$43:$H$43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2014</c:v>
                </c:pt>
                <c:pt idx="4">
                  <c:v>2015</c:v>
                </c:pt>
              </c:numCache>
            </c:numRef>
          </c:xVal>
          <c:yVal>
            <c:numRef>
              <c:f>Graphs!$D$44:$H$44</c:f>
              <c:numCache>
                <c:formatCode>General</c:formatCode>
                <c:ptCount val="5"/>
                <c:pt idx="0">
                  <c:v>4.931076270006665</c:v>
                </c:pt>
                <c:pt idx="1">
                  <c:v>6.1392923086262083</c:v>
                </c:pt>
                <c:pt idx="2">
                  <c:v>14.74250455720906</c:v>
                </c:pt>
                <c:pt idx="3">
                  <c:v>15.222133716376076</c:v>
                </c:pt>
                <c:pt idx="4">
                  <c:v>16.315857503476501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3FA-4566-A363-8D8978788213}"/>
            </c:ext>
          </c:extLst>
        </c:ser>
        <c:ser>
          <c:idx val="1"/>
          <c:order val="1"/>
          <c:tx>
            <c:strRef>
              <c:f>Graphs!$C$46</c:f>
              <c:strCache>
                <c:ptCount val="1"/>
                <c:pt idx="0">
                  <c:v>Optimal</c:v>
                </c:pt>
              </c:strCache>
            </c:strRef>
          </c:tx>
          <c:spPr>
            <a:ln>
              <a:solidFill>
                <a:schemeClr val="tx1"/>
              </a:solidFill>
              <a:prstDash val="sysDot"/>
            </a:ln>
          </c:spPr>
          <c:marker>
            <c:symbol val="circle"/>
            <c:size val="7"/>
            <c:spPr>
              <a:noFill/>
              <a:ln>
                <a:solidFill>
                  <a:schemeClr val="tx1"/>
                </a:solidFill>
              </a:ln>
            </c:spPr>
          </c:marker>
          <c:xVal>
            <c:numRef>
              <c:f>Graphs!$D$45:$H$45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2014</c:v>
                </c:pt>
                <c:pt idx="4">
                  <c:v>2015</c:v>
                </c:pt>
              </c:numCache>
            </c:numRef>
          </c:xVal>
          <c:yVal>
            <c:numRef>
              <c:f>Graphs!$D$46:$H$46</c:f>
              <c:numCache>
                <c:formatCode>General</c:formatCode>
                <c:ptCount val="5"/>
                <c:pt idx="0">
                  <c:v>2.8027657365735279</c:v>
                </c:pt>
                <c:pt idx="1">
                  <c:v>2.8481152783904151</c:v>
                </c:pt>
                <c:pt idx="2">
                  <c:v>6.6053116029439227</c:v>
                </c:pt>
                <c:pt idx="3">
                  <c:v>6.214275685608964</c:v>
                </c:pt>
                <c:pt idx="4">
                  <c:v>4.8035658499961356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83FA-4566-A363-8D8978788213}"/>
            </c:ext>
          </c:extLst>
        </c:ser>
        <c:ser>
          <c:idx val="2"/>
          <c:order val="2"/>
          <c:tx>
            <c:strRef>
              <c:f>Graphs!$C$48</c:f>
              <c:strCache>
                <c:ptCount val="1"/>
                <c:pt idx="0">
                  <c:v>Year Constructed</c:v>
                </c:pt>
              </c:strCache>
            </c:strRef>
          </c:tx>
          <c:spPr>
            <a:ln w="222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Graphs!$D$47:$E$47</c:f>
              <c:numCache>
                <c:formatCode>General</c:formatCode>
                <c:ptCount val="2"/>
                <c:pt idx="0">
                  <c:v>2010</c:v>
                </c:pt>
                <c:pt idx="1">
                  <c:v>2010</c:v>
                </c:pt>
              </c:numCache>
            </c:numRef>
          </c:xVal>
          <c:yVal>
            <c:numRef>
              <c:f>Graphs!$D$48:$E$48</c:f>
              <c:numCache>
                <c:formatCode>General</c:formatCode>
                <c:ptCount val="2"/>
                <c:pt idx="0">
                  <c:v>0</c:v>
                </c:pt>
                <c:pt idx="1">
                  <c:v>18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83FA-4566-A363-8D89787882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1524424"/>
        <c:axId val="661524816"/>
      </c:scatterChart>
      <c:valAx>
        <c:axId val="661524424"/>
        <c:scaling>
          <c:orientation val="minMax"/>
          <c:max val="2015"/>
          <c:min val="2007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Year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/>
            </a:pPr>
            <a:endParaRPr lang="en-US"/>
          </a:p>
        </c:txPr>
        <c:crossAx val="661524816"/>
        <c:crosses val="autoZero"/>
        <c:crossBetween val="midCat"/>
      </c:valAx>
      <c:valAx>
        <c:axId val="661524816"/>
        <c:scaling>
          <c:orientation val="minMax"/>
          <c:max val="18"/>
          <c:min val="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H.A. (sq.m/m)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aseline="0"/>
            </a:pPr>
            <a:endParaRPr lang="en-US"/>
          </a:p>
        </c:txPr>
        <c:crossAx val="661524424"/>
        <c:crosses val="autoZero"/>
        <c:crossBetween val="midCat"/>
      </c:valAx>
    </c:plotArea>
    <c:legend>
      <c:legendPos val="r"/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Graphs!$C$44</c:f>
              <c:strCache>
                <c:ptCount val="1"/>
                <c:pt idx="0">
                  <c:v>Total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xVal>
            <c:numRef>
              <c:f>Graphs!$D$43:$H$43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2014</c:v>
                </c:pt>
                <c:pt idx="4">
                  <c:v>2015</c:v>
                </c:pt>
              </c:numCache>
            </c:numRef>
          </c:xVal>
          <c:yVal>
            <c:numRef>
              <c:f>Graphs!$D$44:$H$44</c:f>
              <c:numCache>
                <c:formatCode>General</c:formatCode>
                <c:ptCount val="5"/>
                <c:pt idx="0">
                  <c:v>4.931076270006665</c:v>
                </c:pt>
                <c:pt idx="1">
                  <c:v>6.1392923086262083</c:v>
                </c:pt>
                <c:pt idx="2">
                  <c:v>14.74250455720906</c:v>
                </c:pt>
                <c:pt idx="3">
                  <c:v>15.222133716376076</c:v>
                </c:pt>
                <c:pt idx="4">
                  <c:v>16.315857503476501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3FA-4566-A363-8D8978788213}"/>
            </c:ext>
          </c:extLst>
        </c:ser>
        <c:ser>
          <c:idx val="1"/>
          <c:order val="1"/>
          <c:tx>
            <c:strRef>
              <c:f>Graphs!$C$46</c:f>
              <c:strCache>
                <c:ptCount val="1"/>
                <c:pt idx="0">
                  <c:v>Optimal</c:v>
                </c:pt>
              </c:strCache>
            </c:strRef>
          </c:tx>
          <c:spPr>
            <a:ln>
              <a:solidFill>
                <a:schemeClr val="tx1"/>
              </a:solidFill>
              <a:prstDash val="sysDot"/>
            </a:ln>
          </c:spPr>
          <c:marker>
            <c:symbol val="circle"/>
            <c:size val="7"/>
            <c:spPr>
              <a:noFill/>
              <a:ln>
                <a:solidFill>
                  <a:schemeClr val="tx1"/>
                </a:solidFill>
              </a:ln>
            </c:spPr>
          </c:marker>
          <c:xVal>
            <c:numRef>
              <c:f>Graphs!$D$45:$H$45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2014</c:v>
                </c:pt>
                <c:pt idx="4">
                  <c:v>2015</c:v>
                </c:pt>
              </c:numCache>
            </c:numRef>
          </c:xVal>
          <c:yVal>
            <c:numRef>
              <c:f>Graphs!$D$46:$H$46</c:f>
              <c:numCache>
                <c:formatCode>General</c:formatCode>
                <c:ptCount val="5"/>
                <c:pt idx="0">
                  <c:v>2.8027657365735279</c:v>
                </c:pt>
                <c:pt idx="1">
                  <c:v>2.8481152783904151</c:v>
                </c:pt>
                <c:pt idx="2">
                  <c:v>6.6053116029439227</c:v>
                </c:pt>
                <c:pt idx="3">
                  <c:v>6.214275685608964</c:v>
                </c:pt>
                <c:pt idx="4">
                  <c:v>4.8035658499961356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83FA-4566-A363-8D8978788213}"/>
            </c:ext>
          </c:extLst>
        </c:ser>
        <c:ser>
          <c:idx val="2"/>
          <c:order val="2"/>
          <c:tx>
            <c:strRef>
              <c:f>Graphs!$C$48</c:f>
              <c:strCache>
                <c:ptCount val="1"/>
                <c:pt idx="0">
                  <c:v>Year Constructed</c:v>
                </c:pt>
              </c:strCache>
            </c:strRef>
          </c:tx>
          <c:spPr>
            <a:ln w="222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Graphs!$D$47:$E$47</c:f>
              <c:numCache>
                <c:formatCode>General</c:formatCode>
                <c:ptCount val="2"/>
                <c:pt idx="0">
                  <c:v>2010</c:v>
                </c:pt>
                <c:pt idx="1">
                  <c:v>2010</c:v>
                </c:pt>
              </c:numCache>
            </c:numRef>
          </c:xVal>
          <c:yVal>
            <c:numRef>
              <c:f>Graphs!$D$48:$E$48</c:f>
              <c:numCache>
                <c:formatCode>General</c:formatCode>
                <c:ptCount val="2"/>
                <c:pt idx="0">
                  <c:v>0</c:v>
                </c:pt>
                <c:pt idx="1">
                  <c:v>18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83FA-4566-A363-8D89787882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1525208"/>
        <c:axId val="661525600"/>
      </c:scatterChart>
      <c:valAx>
        <c:axId val="661525208"/>
        <c:scaling>
          <c:orientation val="minMax"/>
          <c:max val="2015"/>
          <c:min val="2007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Year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aseline="0"/>
            </a:pPr>
            <a:endParaRPr lang="en-US"/>
          </a:p>
        </c:txPr>
        <c:crossAx val="661525600"/>
        <c:crosses val="autoZero"/>
        <c:crossBetween val="midCat"/>
      </c:valAx>
      <c:valAx>
        <c:axId val="661525600"/>
        <c:scaling>
          <c:orientation val="minMax"/>
          <c:max val="18"/>
          <c:min val="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H.A. (sq.m/m)</a:t>
                </a:r>
                <a:endParaRPr lang="en-US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aseline="0"/>
            </a:pPr>
            <a:endParaRPr lang="en-US"/>
          </a:p>
        </c:txPr>
        <c:crossAx val="661525208"/>
        <c:crosses val="autoZero"/>
        <c:crossBetween val="midCat"/>
      </c:valAx>
    </c:plotArea>
    <c:legend>
      <c:legendPos val="r"/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Graphs!$C$51</c:f>
              <c:strCache>
                <c:ptCount val="1"/>
                <c:pt idx="0">
                  <c:v>Total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square"/>
            <c:size val="7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A48D-4AE9-B139-4E75B8E30DB9}"/>
              </c:ext>
            </c:extLst>
          </c:dPt>
          <c:xVal>
            <c:numRef>
              <c:f>Graphs!$D$50:$F$50</c:f>
              <c:numCache>
                <c:formatCode>General</c:formatCode>
                <c:ptCount val="3"/>
                <c:pt idx="0">
                  <c:v>2010</c:v>
                </c:pt>
                <c:pt idx="1">
                  <c:v>2011</c:v>
                </c:pt>
                <c:pt idx="2">
                  <c:v>2015</c:v>
                </c:pt>
              </c:numCache>
            </c:numRef>
          </c:xVal>
          <c:yVal>
            <c:numRef>
              <c:f>Graphs!$D$51:$F$51</c:f>
              <c:numCache>
                <c:formatCode>General</c:formatCode>
                <c:ptCount val="3"/>
                <c:pt idx="0">
                  <c:v>2.5475200184378344</c:v>
                </c:pt>
                <c:pt idx="1">
                  <c:v>4.3506693841842745</c:v>
                </c:pt>
                <c:pt idx="2">
                  <c:v>3.8575871277365406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48D-4AE9-B139-4E75B8E30DB9}"/>
            </c:ext>
          </c:extLst>
        </c:ser>
        <c:ser>
          <c:idx val="1"/>
          <c:order val="1"/>
          <c:tx>
            <c:strRef>
              <c:f>Graphs!$C$53</c:f>
              <c:strCache>
                <c:ptCount val="1"/>
                <c:pt idx="0">
                  <c:v>Optimal</c:v>
                </c:pt>
              </c:strCache>
            </c:strRef>
          </c:tx>
          <c:spPr>
            <a:ln>
              <a:solidFill>
                <a:schemeClr val="tx1"/>
              </a:solidFill>
              <a:prstDash val="sysDot"/>
            </a:ln>
          </c:spPr>
          <c:marker>
            <c:symbol val="circle"/>
            <c:size val="7"/>
            <c:spPr>
              <a:noFill/>
              <a:ln>
                <a:solidFill>
                  <a:schemeClr val="tx1"/>
                </a:solidFill>
              </a:ln>
            </c:spPr>
          </c:marker>
          <c:xVal>
            <c:numRef>
              <c:f>Graphs!$D$52:$F$52</c:f>
              <c:numCache>
                <c:formatCode>General</c:formatCode>
                <c:ptCount val="3"/>
                <c:pt idx="0">
                  <c:v>2010</c:v>
                </c:pt>
                <c:pt idx="1">
                  <c:v>2011</c:v>
                </c:pt>
                <c:pt idx="2">
                  <c:v>2015</c:v>
                </c:pt>
              </c:numCache>
            </c:numRef>
          </c:xVal>
          <c:yVal>
            <c:numRef>
              <c:f>Graphs!$D$53:$F$53</c:f>
              <c:numCache>
                <c:formatCode>General</c:formatCode>
                <c:ptCount val="3"/>
                <c:pt idx="0">
                  <c:v>0.2355944530375183</c:v>
                </c:pt>
                <c:pt idx="1">
                  <c:v>0.56214270271477473</c:v>
                </c:pt>
                <c:pt idx="2">
                  <c:v>0.47245703916695397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A48D-4AE9-B139-4E75B8E30DB9}"/>
            </c:ext>
          </c:extLst>
        </c:ser>
        <c:ser>
          <c:idx val="2"/>
          <c:order val="2"/>
          <c:tx>
            <c:strRef>
              <c:f>Graphs!$C$55</c:f>
              <c:strCache>
                <c:ptCount val="1"/>
                <c:pt idx="0">
                  <c:v>Year Constructed (2010)</c:v>
                </c:pt>
              </c:strCache>
            </c:strRef>
          </c:tx>
          <c:spPr>
            <a:ln w="2222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Graphs!$D$54:$E$54</c:f>
              <c:numCache>
                <c:formatCode>General</c:formatCode>
                <c:ptCount val="2"/>
                <c:pt idx="0">
                  <c:v>2010.5</c:v>
                </c:pt>
                <c:pt idx="1">
                  <c:v>2010.5</c:v>
                </c:pt>
              </c:numCache>
            </c:numRef>
          </c:xVal>
          <c:yVal>
            <c:numRef>
              <c:f>Graphs!$D$55:$E$55</c:f>
              <c:numCache>
                <c:formatCode>General</c:formatCode>
                <c:ptCount val="2"/>
                <c:pt idx="0">
                  <c:v>0</c:v>
                </c:pt>
                <c:pt idx="1">
                  <c:v>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A48D-4AE9-B139-4E75B8E30D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1525992"/>
        <c:axId val="661526384"/>
      </c:scatterChart>
      <c:valAx>
        <c:axId val="661525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661526384"/>
        <c:crosses val="autoZero"/>
        <c:crossBetween val="midCat"/>
      </c:valAx>
      <c:valAx>
        <c:axId val="661526384"/>
        <c:scaling>
          <c:orientation val="minMax"/>
          <c:max val="5"/>
          <c:min val="0"/>
        </c:scaling>
        <c:delete val="0"/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 sz="1200"/>
                  <a:t>HA/m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661525992"/>
        <c:crosses val="autoZero"/>
        <c:crossBetween val="midCat"/>
        <c:majorUnit val="1"/>
        <c:minorUnit val="0.2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b="0"/>
            </a:pPr>
            <a:r>
              <a:rPr lang="en-US" b="0"/>
              <a:t>Total Habitat</a:t>
            </a:r>
          </a:p>
          <a:p>
            <a:pPr>
              <a:defRPr b="0"/>
            </a:pPr>
            <a:endParaRPr lang="en-US" b="0"/>
          </a:p>
        </c:rich>
      </c:tx>
      <c:layout/>
      <c:overlay val="1"/>
    </c:title>
    <c:autoTitleDeleted val="0"/>
    <c:plotArea>
      <c:layout/>
      <c:scatterChart>
        <c:scatterStyle val="lineMarker"/>
        <c:varyColors val="0"/>
        <c:ser>
          <c:idx val="3"/>
          <c:order val="0"/>
          <c:tx>
            <c:strRef>
              <c:f>Table!$U$33</c:f>
              <c:strCache>
                <c:ptCount val="1"/>
                <c:pt idx="0">
                  <c:v>Presmolt Post-construction 2017</c:v>
                </c:pt>
              </c:strCache>
            </c:strRef>
          </c:tx>
          <c:spPr>
            <a:ln>
              <a:solidFill>
                <a:sysClr val="windowText" lastClr="000000">
                  <a:lumMod val="65000"/>
                  <a:lumOff val="35000"/>
                </a:sysClr>
              </a:solidFill>
            </a:ln>
          </c:spPr>
          <c:marker>
            <c:symbol val="triangle"/>
            <c:size val="7"/>
            <c:spPr>
              <a:solidFill>
                <a:sysClr val="windowText" lastClr="000000">
                  <a:lumMod val="65000"/>
                  <a:lumOff val="35000"/>
                </a:sysClr>
              </a:solidFill>
              <a:ln>
                <a:noFill/>
              </a:ln>
            </c:spPr>
          </c:marker>
          <c:xVal>
            <c:numRef>
              <c:f>Table!$Q$34:$Q$53</c:f>
              <c:numCache>
                <c:formatCode>0</c:formatCode>
                <c:ptCount val="20"/>
                <c:pt idx="0">
                  <c:v>7.7304301261901855</c:v>
                </c:pt>
                <c:pt idx="1">
                  <c:v>8.6000003814697266</c:v>
                </c:pt>
                <c:pt idx="2">
                  <c:v>9.3000001907348633</c:v>
                </c:pt>
                <c:pt idx="3">
                  <c:v>10.300000190734863</c:v>
                </c:pt>
                <c:pt idx="4">
                  <c:v>10.5</c:v>
                </c:pt>
                <c:pt idx="5">
                  <c:v>11.5</c:v>
                </c:pt>
                <c:pt idx="6">
                  <c:v>13.100000381469727</c:v>
                </c:pt>
                <c:pt idx="7">
                  <c:v>15.8572998046875</c:v>
                </c:pt>
                <c:pt idx="8">
                  <c:v>19.600000381469727</c:v>
                </c:pt>
                <c:pt idx="9">
                  <c:v>19.700000762939453</c:v>
                </c:pt>
                <c:pt idx="10">
                  <c:v>20</c:v>
                </c:pt>
                <c:pt idx="11">
                  <c:v>20.048099517822266</c:v>
                </c:pt>
                <c:pt idx="12">
                  <c:v>33.799999237060547</c:v>
                </c:pt>
                <c:pt idx="13">
                  <c:v>36.018699645996094</c:v>
                </c:pt>
                <c:pt idx="14">
                  <c:v>36.099998474121094</c:v>
                </c:pt>
                <c:pt idx="15">
                  <c:v>36.200000762939453</c:v>
                </c:pt>
                <c:pt idx="16">
                  <c:v>56.299999237060547</c:v>
                </c:pt>
                <c:pt idx="17">
                  <c:v>56.689800262451172</c:v>
                </c:pt>
                <c:pt idx="18">
                  <c:v>60.299999237060547</c:v>
                </c:pt>
                <c:pt idx="19">
                  <c:v>60.900001525878906</c:v>
                </c:pt>
              </c:numCache>
            </c:numRef>
          </c:xVal>
          <c:yVal>
            <c:numRef>
              <c:f>Table!$U$34:$U$53</c:f>
              <c:numCache>
                <c:formatCode>General</c:formatCode>
                <c:ptCount val="20"/>
                <c:pt idx="0" formatCode="0">
                  <c:v>19487.685594829876</c:v>
                </c:pt>
                <c:pt idx="7" formatCode="0">
                  <c:v>18474.085675291873</c:v>
                </c:pt>
                <c:pt idx="11" formatCode="0">
                  <c:v>18085.376547589945</c:v>
                </c:pt>
                <c:pt idx="13" formatCode="0">
                  <c:v>17885.542428521978</c:v>
                </c:pt>
                <c:pt idx="17" formatCode="0">
                  <c:v>20601.490120820603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7C2C-4D8F-9A49-A3FDA80A55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1528736"/>
        <c:axId val="661529128"/>
      </c:scatterChart>
      <c:valAx>
        <c:axId val="6615287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Discharge (cms)</a:t>
                </a:r>
              </a:p>
            </c:rich>
          </c:tx>
          <c:layout/>
          <c:overlay val="0"/>
        </c:title>
        <c:numFmt formatCode="0" sourceLinked="1"/>
        <c:majorTickMark val="none"/>
        <c:minorTickMark val="none"/>
        <c:tickLblPos val="nextTo"/>
        <c:crossAx val="661529128"/>
        <c:crosses val="autoZero"/>
        <c:crossBetween val="midCat"/>
      </c:valAx>
      <c:valAx>
        <c:axId val="66152912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Habitat Area (sq.m)</a:t>
                </a:r>
              </a:p>
            </c:rich>
          </c:tx>
          <c:layout/>
          <c:overlay val="0"/>
        </c:title>
        <c:numFmt formatCode="0" sourceLinked="1"/>
        <c:majorTickMark val="none"/>
        <c:minorTickMark val="none"/>
        <c:tickLblPos val="nextTo"/>
        <c:crossAx val="661528736"/>
        <c:crosses val="autoZero"/>
        <c:crossBetween val="midCat"/>
      </c:valAx>
    </c:plotArea>
    <c:plotVisOnly val="1"/>
    <c:dispBlanksAs val="span"/>
    <c:showDLblsOverMax val="0"/>
  </c:chart>
  <c:spPr>
    <a:ln>
      <a:noFill/>
    </a:ln>
  </c:sp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3F039-EC31-49CA-B7CC-3D097DCAB843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44EFD-4992-4BB6-A50F-1BFB3E4B49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50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44EFD-4992-4BB6-A50F-1BFB3E4B490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104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slide is an example of when,</a:t>
            </a:r>
            <a:r>
              <a:rPr lang="en-US" baseline="0" dirty="0" smtClean="0"/>
              <a:t> why and </a:t>
            </a:r>
            <a:r>
              <a:rPr lang="en-US" dirty="0" smtClean="0"/>
              <a:t>where</a:t>
            </a:r>
            <a:r>
              <a:rPr lang="en-US" baseline="0" dirty="0" smtClean="0"/>
              <a:t> the dip manifests.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44EFD-4992-4BB6-A50F-1BFB3E4B490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87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76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337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88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99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533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960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665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881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319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155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A0ABE-2D56-4D6F-89B5-330345144754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05FEE-8F6B-48E1-8144-AEF18E839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71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255180" y="123922"/>
            <a:ext cx="12865394" cy="523220"/>
          </a:xfrm>
          <a:prstGeom prst="rect">
            <a:avLst/>
          </a:prstGeom>
          <a:solidFill>
            <a:schemeClr val="accent2"/>
          </a:solidFill>
          <a:ln w="2222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TRRP and </a:t>
            </a:r>
            <a:r>
              <a:rPr lang="en-US" sz="2800" dirty="0"/>
              <a:t>A</a:t>
            </a:r>
            <a:r>
              <a:rPr lang="en-US" sz="2800" dirty="0" smtClean="0"/>
              <a:t>daptive </a:t>
            </a:r>
            <a:r>
              <a:rPr lang="en-US" sz="2800" dirty="0"/>
              <a:t>M</a:t>
            </a:r>
            <a:r>
              <a:rPr lang="en-US" sz="2800" dirty="0" smtClean="0"/>
              <a:t>anagement: Habitat Effectiveness Monitoring</a:t>
            </a:r>
          </a:p>
        </p:txBody>
      </p:sp>
      <p:pic>
        <p:nvPicPr>
          <p:cNvPr id="10" name="Picture 10" descr="Image result for CA fish and wildlif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982" y="904794"/>
            <a:ext cx="861720" cy="113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://www.trrp.net/wordterrain/wp-content/uploads/2017/07/TRRP-Seal-Transparent-Smal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608" y="742059"/>
            <a:ext cx="1114466" cy="1152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Image result for Trinity County Californ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451" y="721900"/>
            <a:ext cx="1383707" cy="1323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 descr="Image result for Yurok Trib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4433" y="2113172"/>
            <a:ext cx="1076399" cy="103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4" descr="Image result for USFW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962" y="3555883"/>
            <a:ext cx="972009" cy="116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6" descr="Image result for DOI USB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7530">
            <a:off x="6911447" y="4935795"/>
            <a:ext cx="1924641" cy="86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8" descr="Image result for USF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148" y="5125587"/>
            <a:ext cx="1114466" cy="121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0" descr="Image result for NOA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762" y="4869764"/>
            <a:ext cx="1200779" cy="120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2" descr="Image result for department of water resources state of californi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529" y="3771024"/>
            <a:ext cx="1227324" cy="121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4" descr="Image result for hoopa valley trib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477" y="2074326"/>
            <a:ext cx="1394103" cy="141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26461" y="6449343"/>
            <a:ext cx="12025745" cy="369332"/>
          </a:xfrm>
          <a:prstGeom prst="rect">
            <a:avLst/>
          </a:prstGeom>
          <a:solidFill>
            <a:schemeClr val="bg1"/>
          </a:solidFill>
          <a:ln w="127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Josh Boyce, Damon Goodman (USFWS)         </a:t>
            </a:r>
            <a:r>
              <a:rPr lang="en-US" dirty="0"/>
              <a:t> </a:t>
            </a:r>
            <a:r>
              <a:rPr lang="en-US" dirty="0" smtClean="0"/>
              <a:t>      Aaron Martin, Kyle Hopkins (YTFD)	       Justin Alvarez (HVTFD)</a:t>
            </a: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4609274" y="6571664"/>
            <a:ext cx="124691" cy="12469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8692087" y="6571664"/>
            <a:ext cx="124691" cy="12469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8" name="Picture 4" descr="Untitled Document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367" y="2099301"/>
            <a:ext cx="2832203" cy="282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49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-95692" y="76200"/>
            <a:ext cx="12397562" cy="457200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/>
              <a:t>Effectiveness Monitoring: </a:t>
            </a:r>
            <a:r>
              <a:rPr lang="en-US" altLang="en-US" sz="2800" b="1" dirty="0" smtClean="0"/>
              <a:t>multiple scales and methods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47961" y="679224"/>
            <a:ext cx="1716624" cy="400110"/>
          </a:xfrm>
          <a:prstGeom prst="rect">
            <a:avLst/>
          </a:prstGeom>
          <a:noFill/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Site Evaluation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725461" y="679224"/>
            <a:ext cx="223881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Systemic Evaluation</a:t>
            </a:r>
            <a:endParaRPr lang="en-US" sz="2000" dirty="0"/>
          </a:p>
        </p:txBody>
      </p:sp>
      <p:pic>
        <p:nvPicPr>
          <p:cNvPr id="7" name="Picture 4" descr="GRTS_pts.ti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410" y="1287973"/>
            <a:ext cx="3630639" cy="3108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55575" y="3996769"/>
            <a:ext cx="13537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400m reaches</a:t>
            </a:r>
            <a:endParaRPr lang="en-US" sz="1600" dirty="0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716844" y="2410691"/>
            <a:ext cx="179083" cy="159213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797228" y="3592945"/>
            <a:ext cx="609764" cy="42500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932455" y="679224"/>
            <a:ext cx="2210605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Hydraulic Modeling</a:t>
            </a:r>
            <a:endParaRPr lang="en-US" sz="2000" dirty="0"/>
          </a:p>
        </p:txBody>
      </p:sp>
      <p:sp>
        <p:nvSpPr>
          <p:cNvPr id="22" name="AutoShape 2" descr="Image result for large woody debris illustr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356" y="1234804"/>
            <a:ext cx="2071635" cy="256795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61568" y="4038705"/>
            <a:ext cx="2283317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Large Wood Surveys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369" y="4515614"/>
            <a:ext cx="3056460" cy="22923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65555" y="924297"/>
            <a:ext cx="1708048" cy="24354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77197" y="2756389"/>
            <a:ext cx="1684761" cy="24354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5376" y="4630644"/>
            <a:ext cx="1808401" cy="243540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64732" y="1306252"/>
            <a:ext cx="1572546" cy="338554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p</a:t>
            </a:r>
            <a:r>
              <a:rPr lang="en-US" sz="1600" dirty="0" smtClean="0">
                <a:solidFill>
                  <a:schemeClr val="bg1"/>
                </a:solidFill>
              </a:rPr>
              <a:t>re-construction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55004" y="3135577"/>
            <a:ext cx="1656287" cy="338554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post-construction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66018" y="4963985"/>
            <a:ext cx="690702" cy="338554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revisit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7623" y="1234803"/>
            <a:ext cx="1984332" cy="256795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51564" y="609600"/>
            <a:ext cx="2697018" cy="6198359"/>
          </a:xfrm>
          <a:prstGeom prst="rect">
            <a:avLst/>
          </a:prstGeom>
          <a:noFill/>
          <a:ln w="254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4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5495" y="828229"/>
            <a:ext cx="5914587" cy="59440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28230"/>
            <a:ext cx="6285495" cy="59440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06361" y="88097"/>
            <a:ext cx="2043380" cy="400110"/>
          </a:xfrm>
          <a:prstGeom prst="rect">
            <a:avLst/>
          </a:prstGeom>
          <a:noFill/>
          <a:ln w="25400"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Single streamflow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8010180" y="88097"/>
            <a:ext cx="2403415" cy="400110"/>
          </a:xfrm>
          <a:prstGeom prst="rect">
            <a:avLst/>
          </a:prstGeom>
          <a:noFill/>
          <a:ln w="25400"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/>
              <a:t>M</a:t>
            </a:r>
            <a:r>
              <a:rPr lang="en-US" sz="2000" dirty="0" smtClean="0"/>
              <a:t>ultiple </a:t>
            </a:r>
            <a:r>
              <a:rPr lang="en-US" sz="2000" dirty="0" err="1" smtClean="0"/>
              <a:t>streamflows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16958" y="488207"/>
            <a:ext cx="5879805" cy="6284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113721" y="488206"/>
            <a:ext cx="5879805" cy="6284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8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1" y="152400"/>
            <a:ext cx="1089660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          Effectiveness Monitoring: mapping salmon rearing habitat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80540"/>
              </p:ext>
            </p:extLst>
          </p:nvPr>
        </p:nvGraphicFramePr>
        <p:xfrm>
          <a:off x="1957754" y="1094346"/>
          <a:ext cx="8458200" cy="4128122"/>
        </p:xfrm>
        <a:graphic>
          <a:graphicData uri="http://schemas.openxmlformats.org/drawingml/2006/table">
            <a:tbl>
              <a:tblPr firstRow="1" firstCol="1" bandRow="1"/>
              <a:tblGrid>
                <a:gridCol w="3735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6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7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120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Developmental Phase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Variable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Criteria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166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  Fry (&lt;50 mm)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Depth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&gt;0 to </a:t>
                      </a: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0.6 </a:t>
                      </a: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m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Velocity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0 to 0.12 m/s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Distance to Cover 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0 to </a:t>
                      </a: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0.6 </a:t>
                      </a: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m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36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b="1" dirty="0" err="1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Presmolt</a:t>
                      </a: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2000" b="1" u="sng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&gt;</a:t>
                      </a: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50 mm)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Depth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&gt;0 to 1 m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80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Velocity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0 to 0.24 m/s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120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Distance to Cover 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0 to </a:t>
                      </a:r>
                      <a:r>
                        <a:rPr lang="en-US" sz="2000" b="1" dirty="0" smtClean="0">
                          <a:effectLst/>
                          <a:latin typeface="Times"/>
                          <a:ea typeface="Calibri"/>
                          <a:cs typeface="Times New Roman"/>
                        </a:rPr>
                        <a:t>0.6 </a:t>
                      </a:r>
                      <a:r>
                        <a:rPr lang="en-US" sz="2000" b="1" dirty="0">
                          <a:effectLst/>
                          <a:latin typeface="Times"/>
                          <a:ea typeface="Calibri"/>
                          <a:cs typeface="Times New Roman"/>
                        </a:rPr>
                        <a:t>m</a:t>
                      </a:r>
                      <a:endParaRPr lang="en-US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5217741"/>
              </p:ext>
            </p:extLst>
          </p:nvPr>
        </p:nvGraphicFramePr>
        <p:xfrm>
          <a:off x="1729154" y="1207791"/>
          <a:ext cx="8915400" cy="4038600"/>
        </p:xfrm>
        <a:graphic>
          <a:graphicData uri="http://schemas.openxmlformats.org/drawingml/2006/table">
            <a:tbl>
              <a:tblPr firstRow="1" firstCol="1" bandRow="1"/>
              <a:tblGrid>
                <a:gridCol w="1679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7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1769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Depth 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and Velocity  </a:t>
                      </a: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DV)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Outside 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Depth and </a:t>
                      </a: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Velocity 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(No DV)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769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 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(C) 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DV,C 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– *Optimal habitat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 </a:t>
                      </a:r>
                      <a:r>
                        <a:rPr lang="en-US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DV, C – *Suitable habitat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32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Outside 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Cover (No C)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b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DV</a:t>
                      </a:r>
                      <a:r>
                        <a:rPr lang="en-US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No C –  *Suitable habitat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20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No </a:t>
                      </a:r>
                      <a:r>
                        <a:rPr lang="en-US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DV, No C – Unsuitable habitat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Picture 6" descr="surveyors"/>
          <p:cNvPicPr>
            <a:picLocks noGrp="1"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7287" y="1118269"/>
            <a:ext cx="4762499" cy="455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033233" y="1633176"/>
            <a:ext cx="3351174" cy="23083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Multiple Flows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en-US" sz="2400" dirty="0" smtClean="0"/>
              <a:t>-300 (8.6 </a:t>
            </a:r>
            <a:r>
              <a:rPr lang="en-US" sz="2400" dirty="0" err="1" smtClean="0"/>
              <a:t>cms</a:t>
            </a:r>
            <a:r>
              <a:rPr lang="en-US" sz="2400" dirty="0" smtClean="0"/>
              <a:t>)</a:t>
            </a:r>
            <a:endParaRPr lang="en-US" sz="2400" dirty="0"/>
          </a:p>
          <a:p>
            <a:pPr lvl="2"/>
            <a:r>
              <a:rPr lang="en-US" sz="2400" dirty="0" smtClean="0"/>
              <a:t>-450 (</a:t>
            </a:r>
            <a:r>
              <a:rPr lang="en-US" sz="2400" dirty="0"/>
              <a:t>12.7 </a:t>
            </a:r>
            <a:r>
              <a:rPr lang="en-US" sz="2400" dirty="0" err="1" smtClean="0"/>
              <a:t>cms</a:t>
            </a:r>
            <a:r>
              <a:rPr lang="en-US" sz="2400" dirty="0" smtClean="0"/>
              <a:t>)</a:t>
            </a:r>
            <a:endParaRPr lang="en-US" sz="2400" dirty="0"/>
          </a:p>
          <a:p>
            <a:pPr lvl="2"/>
            <a:r>
              <a:rPr lang="en-US" sz="2400" dirty="0" smtClean="0"/>
              <a:t>-</a:t>
            </a:r>
            <a:r>
              <a:rPr lang="en-US" sz="2400" dirty="0"/>
              <a:t>700 (19.8 </a:t>
            </a:r>
            <a:r>
              <a:rPr lang="en-US" sz="2400" dirty="0" err="1" smtClean="0"/>
              <a:t>cms</a:t>
            </a:r>
            <a:r>
              <a:rPr lang="en-US" sz="2400" dirty="0" smtClean="0"/>
              <a:t>)</a:t>
            </a:r>
            <a:endParaRPr lang="en-US" sz="2400" dirty="0"/>
          </a:p>
          <a:p>
            <a:pPr lvl="2"/>
            <a:r>
              <a:rPr lang="en-US" sz="2400" dirty="0" smtClean="0"/>
              <a:t>-</a:t>
            </a:r>
            <a:r>
              <a:rPr lang="en-US" sz="2400" dirty="0"/>
              <a:t>1,200 </a:t>
            </a:r>
            <a:r>
              <a:rPr lang="en-US" sz="2400" dirty="0" smtClean="0"/>
              <a:t>(33.9 </a:t>
            </a:r>
            <a:r>
              <a:rPr lang="en-US" sz="2400" dirty="0" err="1" smtClean="0"/>
              <a:t>cms</a:t>
            </a:r>
            <a:r>
              <a:rPr lang="en-US" sz="2400" dirty="0" smtClean="0"/>
              <a:t>)</a:t>
            </a:r>
            <a:endParaRPr lang="en-US" sz="2400" dirty="0"/>
          </a:p>
          <a:p>
            <a:pPr lvl="2"/>
            <a:r>
              <a:rPr lang="en-US" sz="2400" dirty="0" smtClean="0"/>
              <a:t>-</a:t>
            </a:r>
            <a:r>
              <a:rPr lang="en-US" sz="2400" dirty="0"/>
              <a:t>2,000 (56.6 </a:t>
            </a:r>
            <a:r>
              <a:rPr lang="en-US" sz="2400" dirty="0" err="1" smtClean="0"/>
              <a:t>cms</a:t>
            </a:r>
            <a:r>
              <a:rPr lang="en-US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535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2651" y="113736"/>
            <a:ext cx="12769702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                                        </a:t>
            </a:r>
            <a:r>
              <a:rPr lang="en-US" sz="2800" dirty="0" smtClean="0"/>
              <a:t>Single streamflow</a:t>
            </a:r>
            <a:r>
              <a:rPr lang="en-US" sz="2400" dirty="0"/>
              <a:t>: </a:t>
            </a:r>
            <a:r>
              <a:rPr lang="en-US" sz="2400" dirty="0" smtClean="0"/>
              <a:t>13 rehabilitation </a:t>
            </a:r>
            <a:r>
              <a:rPr lang="en-US" sz="2400" dirty="0"/>
              <a:t>sites @ 450 </a:t>
            </a:r>
            <a:r>
              <a:rPr lang="en-US" sz="2400" dirty="0" err="1" smtClean="0"/>
              <a:t>cfs</a:t>
            </a:r>
            <a:endParaRPr lang="en-US" sz="24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9264072"/>
              </p:ext>
            </p:extLst>
          </p:nvPr>
        </p:nvGraphicFramePr>
        <p:xfrm>
          <a:off x="1754909" y="1668875"/>
          <a:ext cx="8259618" cy="4685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Oval 6"/>
          <p:cNvSpPr>
            <a:spLocks noChangeAspect="1"/>
          </p:cNvSpPr>
          <p:nvPr/>
        </p:nvSpPr>
        <p:spPr>
          <a:xfrm>
            <a:off x="4725608" y="2354174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525379" y="4428231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4725608" y="4053083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3491859" y="4867177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524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484391" y="1492203"/>
            <a:ext cx="9319705" cy="4419493"/>
            <a:chOff x="2971941" y="1795316"/>
            <a:chExt cx="8488233" cy="398889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941" y="1795317"/>
              <a:ext cx="4217740" cy="398889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2433" y="1795316"/>
              <a:ext cx="4217741" cy="3988893"/>
            </a:xfrm>
            <a:prstGeom prst="rect">
              <a:avLst/>
            </a:prstGeom>
          </p:spPr>
        </p:pic>
      </p:grpSp>
      <p:sp>
        <p:nvSpPr>
          <p:cNvPr id="19" name="Rectangle 18"/>
          <p:cNvSpPr/>
          <p:nvPr/>
        </p:nvSpPr>
        <p:spPr>
          <a:xfrm>
            <a:off x="8477821" y="1526528"/>
            <a:ext cx="27187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kern="14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* paired t test: p&lt;0.05</a:t>
            </a:r>
            <a:endParaRPr lang="en-US" sz="1600" dirty="0"/>
          </a:p>
        </p:txBody>
      </p:sp>
      <p:sp>
        <p:nvSpPr>
          <p:cNvPr id="20" name="Rectangle 19"/>
          <p:cNvSpPr/>
          <p:nvPr/>
        </p:nvSpPr>
        <p:spPr>
          <a:xfrm>
            <a:off x="3941502" y="1519814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kern="14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*** paired t test: </a:t>
            </a:r>
            <a:r>
              <a:rPr lang="en-US" sz="1600" kern="1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p&lt;0.001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-375894" y="129941"/>
            <a:ext cx="12982353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Channel rehabilitation increased habitat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5048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12651" y="113736"/>
            <a:ext cx="12769702" cy="4616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 Single </a:t>
            </a:r>
            <a:r>
              <a:rPr lang="en-US" sz="2400" dirty="0" smtClean="0"/>
              <a:t>streamflow</a:t>
            </a:r>
            <a:r>
              <a:rPr lang="en-US" sz="2000" dirty="0" smtClean="0"/>
              <a:t>: </a:t>
            </a:r>
            <a:r>
              <a:rPr lang="en-US" sz="2400" dirty="0" smtClean="0"/>
              <a:t>19 rehabilitation sites </a:t>
            </a:r>
            <a:r>
              <a:rPr lang="en-US" sz="2400" dirty="0"/>
              <a:t>@ 450 </a:t>
            </a:r>
            <a:r>
              <a:rPr lang="en-US" sz="2400" dirty="0" err="1" smtClean="0"/>
              <a:t>cfs</a:t>
            </a:r>
            <a:endParaRPr lang="en-US" sz="24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9086154"/>
              </p:ext>
            </p:extLst>
          </p:nvPr>
        </p:nvGraphicFramePr>
        <p:xfrm>
          <a:off x="1801091" y="1622695"/>
          <a:ext cx="8481291" cy="4801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Oval 6"/>
          <p:cNvSpPr>
            <a:spLocks noChangeAspect="1"/>
          </p:cNvSpPr>
          <p:nvPr/>
        </p:nvSpPr>
        <p:spPr>
          <a:xfrm>
            <a:off x="7433855" y="1979570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4886588" y="2309105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7437394" y="4481778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4879494" y="4098923"/>
            <a:ext cx="375148" cy="375148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040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339" y="76201"/>
            <a:ext cx="8780868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65815" y="76201"/>
            <a:ext cx="12886661" cy="5847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Calibri"/>
              </a:rPr>
              <a:t>     </a:t>
            </a: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                                   </a:t>
            </a:r>
            <a:r>
              <a:rPr lang="en-US" sz="3200" dirty="0" smtClean="0">
                <a:solidFill>
                  <a:prstClr val="black"/>
                </a:solidFill>
                <a:latin typeface="Calibri"/>
              </a:rPr>
              <a:t>~</a:t>
            </a: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 50% of sites had more habitat </a:t>
            </a:r>
            <a:r>
              <a:rPr lang="en-US" sz="2400" dirty="0">
                <a:solidFill>
                  <a:prstClr val="black"/>
                </a:solidFill>
                <a:latin typeface="Calibri"/>
              </a:rPr>
              <a:t>at most recent survey</a:t>
            </a:r>
            <a:endParaRPr lang="en-US" sz="2400" dirty="0">
              <a:solidFill>
                <a:prstClr val="black"/>
              </a:solidFill>
              <a:latin typeface="Calibri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238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33916" y="237488"/>
            <a:ext cx="12844130" cy="523220"/>
          </a:xfrm>
          <a:prstGeom prst="rect">
            <a:avLst/>
          </a:prstGeom>
          <a:solidFill>
            <a:schemeClr val="accent2"/>
          </a:solidFill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                       </a:t>
            </a:r>
            <a:r>
              <a:rPr lang="en-US" sz="2800" dirty="0" smtClean="0"/>
              <a:t>Multiple </a:t>
            </a:r>
            <a:r>
              <a:rPr lang="en-US" sz="2800" dirty="0" err="1" smtClean="0"/>
              <a:t>streamflows</a:t>
            </a:r>
            <a:r>
              <a:rPr lang="en-US" sz="2400" dirty="0" smtClean="0"/>
              <a:t>: six rehabilitation sites, 300-2,000 </a:t>
            </a:r>
            <a:r>
              <a:rPr lang="en-US" sz="2400" dirty="0" err="1" smtClean="0"/>
              <a:t>cfs</a:t>
            </a:r>
            <a:endParaRPr lang="en-US" sz="2000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172496"/>
              </p:ext>
            </p:extLst>
          </p:nvPr>
        </p:nvGraphicFramePr>
        <p:xfrm>
          <a:off x="332507" y="1819562"/>
          <a:ext cx="11443857" cy="3195782"/>
        </p:xfrm>
        <a:graphic>
          <a:graphicData uri="http://schemas.openxmlformats.org/drawingml/2006/table">
            <a:tbl>
              <a:tblPr/>
              <a:tblGrid>
                <a:gridCol w="2909457">
                  <a:extLst>
                    <a:ext uri="{9D8B030D-6E8A-4147-A177-3AD203B41FA5}">
                      <a16:colId xmlns:a16="http://schemas.microsoft.com/office/drawing/2014/main" val="1277763482"/>
                    </a:ext>
                  </a:extLst>
                </a:gridCol>
                <a:gridCol w="1193730">
                  <a:extLst>
                    <a:ext uri="{9D8B030D-6E8A-4147-A177-3AD203B41FA5}">
                      <a16:colId xmlns:a16="http://schemas.microsoft.com/office/drawing/2014/main" val="435892196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1746148992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130479884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2574492244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4140260486"/>
                    </a:ext>
                  </a:extLst>
                </a:gridCol>
                <a:gridCol w="729323">
                  <a:extLst>
                    <a:ext uri="{9D8B030D-6E8A-4147-A177-3AD203B41FA5}">
                      <a16:colId xmlns:a16="http://schemas.microsoft.com/office/drawing/2014/main" val="1237837857"/>
                    </a:ext>
                  </a:extLst>
                </a:gridCol>
                <a:gridCol w="729323">
                  <a:extLst>
                    <a:ext uri="{9D8B030D-6E8A-4147-A177-3AD203B41FA5}">
                      <a16:colId xmlns:a16="http://schemas.microsoft.com/office/drawing/2014/main" val="139963940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1608629772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3847256106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3433325010"/>
                    </a:ext>
                  </a:extLst>
                </a:gridCol>
                <a:gridCol w="735253">
                  <a:extLst>
                    <a:ext uri="{9D8B030D-6E8A-4147-A177-3AD203B41FA5}">
                      <a16:colId xmlns:a16="http://schemas.microsoft.com/office/drawing/2014/main" val="2574205793"/>
                    </a:ext>
                  </a:extLst>
                </a:gridCol>
              </a:tblGrid>
              <a:tr h="41109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Year of Construction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Survey Year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056646"/>
                  </a:ext>
                </a:extLst>
              </a:tr>
              <a:tr h="53263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Site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9573701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Lewiston Cableway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6902525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Upper </a:t>
                      </a:r>
                      <a:r>
                        <a:rPr lang="en-US" sz="16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Bucktail</a:t>
                      </a:r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6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DarkGulch</a:t>
                      </a:r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6476039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Lower </a:t>
                      </a:r>
                      <a:r>
                        <a:rPr lang="en-US" sz="16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Bucktail</a:t>
                      </a:r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Dark Gulch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1697759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Bucktail</a:t>
                      </a:r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3818480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Lowden Ranch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4032958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Reading Creek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2010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4990910"/>
                  </a:ext>
                </a:extLst>
              </a:tr>
              <a:tr h="3217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Hocker Flat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2005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90446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67054" y="3455377"/>
            <a:ext cx="2532184" cy="66821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64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2" y="971025"/>
            <a:ext cx="8959119" cy="4840690"/>
          </a:xfrm>
          <a:prstGeom prst="rect">
            <a:avLst/>
          </a:prstGeom>
        </p:spPr>
      </p:pic>
      <p:pic>
        <p:nvPicPr>
          <p:cNvPr id="2050" name="Picture 2" descr="Image result for calculating the area under a cur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99" y="1713780"/>
            <a:ext cx="2495550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>
            <a:off x="10207869" y="4248468"/>
            <a:ext cx="8793" cy="76183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239689" y="5129942"/>
            <a:ext cx="1994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AUC (cms*sq.m/m)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8265045" y="1731065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 rot="5400000">
            <a:off x="8417445" y="1979162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 rot="3292520">
            <a:off x="10313205" y="1795103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345714" y="971025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7409515" y="1391414"/>
            <a:ext cx="724571" cy="557113"/>
          </a:xfrm>
          <a:prstGeom prst="ellipse">
            <a:avLst/>
          </a:prstGeom>
          <a:noFill/>
          <a:ln w="25400" cap="flat" cmpd="sng" algn="ctr">
            <a:solidFill>
              <a:schemeClr val="tx1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>
            <a:spLocks noChangeAspect="1"/>
          </p:cNvSpPr>
          <p:nvPr/>
        </p:nvSpPr>
        <p:spPr>
          <a:xfrm>
            <a:off x="6603053" y="4135365"/>
            <a:ext cx="642515" cy="494021"/>
          </a:xfrm>
          <a:prstGeom prst="ellipse">
            <a:avLst/>
          </a:prstGeom>
          <a:noFill/>
          <a:ln w="25400" cap="flat" cmpd="sng" algn="ctr">
            <a:solidFill>
              <a:schemeClr val="tx1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73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74251" y="1193713"/>
            <a:ext cx="2791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</a:t>
            </a:r>
            <a:r>
              <a:rPr lang="en-US" sz="1400" dirty="0" smtClean="0"/>
              <a:t>  Wilcoxon signed rank test p&lt;0.05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-265814" y="237488"/>
            <a:ext cx="12588949" cy="523220"/>
          </a:xfrm>
          <a:prstGeom prst="rect">
            <a:avLst/>
          </a:prstGeom>
          <a:solidFill>
            <a:schemeClr val="accent2"/>
          </a:solidFill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Channel rehabilitation increased AUC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86" y="1857505"/>
            <a:ext cx="5992061" cy="4772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660" y="1857505"/>
            <a:ext cx="5992061" cy="47726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57437" y="2014523"/>
            <a:ext cx="291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369798" y="2014523"/>
            <a:ext cx="291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88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20" y="1855411"/>
            <a:ext cx="8959119" cy="4840690"/>
          </a:xfrm>
          <a:prstGeom prst="rect">
            <a:avLst/>
          </a:prstGeom>
        </p:spPr>
      </p:pic>
      <p:pic>
        <p:nvPicPr>
          <p:cNvPr id="2050" name="Picture 2" descr="Image result for calculating the area under a cur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99" y="2055520"/>
            <a:ext cx="2495550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>
            <a:off x="10207869" y="4590208"/>
            <a:ext cx="8793" cy="76183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239689" y="5471682"/>
            <a:ext cx="1994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AUC (cms*sq.m/m)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8265045" y="2072805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 rot="5400000">
            <a:off x="8417445" y="2320902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 rot="3292520">
            <a:off x="10313205" y="2136843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345714" y="1097000"/>
            <a:ext cx="18713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7356671" y="2321509"/>
            <a:ext cx="619550" cy="476364"/>
          </a:xfrm>
          <a:prstGeom prst="ellipse">
            <a:avLst/>
          </a:prstGeom>
          <a:noFill/>
          <a:ln w="25400" cap="flat" cmpd="sng" algn="ctr">
            <a:solidFill>
              <a:schemeClr val="tx1"/>
            </a:solidFill>
            <a:prstDash val="sys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>
            <a:spLocks noChangeAspect="1"/>
          </p:cNvSpPr>
          <p:nvPr/>
        </p:nvSpPr>
        <p:spPr>
          <a:xfrm>
            <a:off x="6817409" y="2790886"/>
            <a:ext cx="619550" cy="476364"/>
          </a:xfrm>
          <a:prstGeom prst="ellipse">
            <a:avLst/>
          </a:prstGeom>
          <a:noFill/>
          <a:ln w="25400" cap="flat" cmpd="sng" algn="ctr">
            <a:solidFill>
              <a:schemeClr val="tx1"/>
            </a:solidFill>
            <a:prstDash val="sys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69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UCDiff_postCon_Fina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153" y="842683"/>
            <a:ext cx="9937805" cy="61814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-180753" y="76201"/>
            <a:ext cx="12854762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			</a:t>
            </a:r>
            <a:r>
              <a:rPr lang="en-US" sz="2800" dirty="0" smtClean="0">
                <a:solidFill>
                  <a:prstClr val="black"/>
                </a:solidFill>
                <a:latin typeface="Calibri"/>
              </a:rPr>
              <a:t>2 of 6 sites had more habitat </a:t>
            </a:r>
            <a:r>
              <a:rPr lang="en-US" sz="2800" dirty="0">
                <a:solidFill>
                  <a:prstClr val="black"/>
                </a:solidFill>
                <a:latin typeface="Calibri"/>
              </a:rPr>
              <a:t>at most recent survey</a:t>
            </a:r>
            <a:endParaRPr lang="en-US" sz="2800" dirty="0">
              <a:solidFill>
                <a:prstClr val="black"/>
              </a:solidFill>
              <a:latin typeface="Calibri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4493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031" y="2200940"/>
            <a:ext cx="6031379" cy="45785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80753" y="310115"/>
            <a:ext cx="12854762" cy="5232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prstClr val="black"/>
                </a:solidFill>
                <a:latin typeface="Calibri"/>
              </a:rPr>
              <a:t>Trends in AUC over time</a:t>
            </a:r>
            <a:endParaRPr lang="en-US" sz="2800" dirty="0">
              <a:solidFill>
                <a:prstClr val="black"/>
              </a:solidFill>
              <a:latin typeface="Calibri"/>
              <a:sym typeface="Wingdings" panose="05000000000000000000" pitchFamily="2" charset="2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80" y="2200940"/>
            <a:ext cx="6128675" cy="457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733" y="915981"/>
            <a:ext cx="1581789" cy="149603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711302" y="947880"/>
            <a:ext cx="4326220" cy="2755793"/>
            <a:chOff x="2711302" y="947880"/>
            <a:chExt cx="4326220" cy="2755793"/>
          </a:xfrm>
        </p:grpSpPr>
        <p:sp>
          <p:nvSpPr>
            <p:cNvPr id="6" name="Oval 5"/>
            <p:cNvSpPr/>
            <p:nvPr/>
          </p:nvSpPr>
          <p:spPr>
            <a:xfrm>
              <a:off x="2711302" y="2498650"/>
              <a:ext cx="202019" cy="244549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3958855" y="3459124"/>
              <a:ext cx="202019" cy="244549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455733" y="947880"/>
              <a:ext cx="1581789" cy="47888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5898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1903" y="1339702"/>
            <a:ext cx="3573006" cy="492926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244549" y="219251"/>
            <a:ext cx="12620847" cy="52322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		Cableway: 80% reduction in surface area of three point bars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5389"/>
            <a:ext cx="4734677" cy="35548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787" y="1339701"/>
            <a:ext cx="3573006" cy="4929267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950259" y="2223246"/>
            <a:ext cx="161365" cy="188259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338917" y="3854822"/>
            <a:ext cx="161365" cy="188259"/>
          </a:xfrm>
          <a:prstGeom prst="ellipse">
            <a:avLst/>
          </a:prstGeom>
          <a:noFill/>
          <a:ln w="254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83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9" y="3631358"/>
            <a:ext cx="2315741" cy="31230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96" y="3631359"/>
            <a:ext cx="2315741" cy="31230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201" y="3631358"/>
            <a:ext cx="2315741" cy="31230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473" y="3631358"/>
            <a:ext cx="2315741" cy="31230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745" y="3631358"/>
            <a:ext cx="2315741" cy="312308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-276446" y="219251"/>
            <a:ext cx="12737804" cy="52322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      UBTDG: sediment aggradation (2011 high stream flow event)</a:t>
            </a:r>
            <a:r>
              <a:rPr lang="en-US" sz="2800" dirty="0" smtClean="0">
                <a:sym typeface="Wingdings" panose="05000000000000000000" pitchFamily="2" charset="2"/>
              </a:rPr>
              <a:t>habitat increases</a:t>
            </a:r>
            <a:endParaRPr lang="en-US" sz="2800" dirty="0" smtClean="0"/>
          </a:p>
        </p:txBody>
      </p:sp>
      <p:grpSp>
        <p:nvGrpSpPr>
          <p:cNvPr id="16" name="Group 15"/>
          <p:cNvGrpSpPr/>
          <p:nvPr/>
        </p:nvGrpSpPr>
        <p:grpSpPr>
          <a:xfrm>
            <a:off x="95771" y="1687909"/>
            <a:ext cx="11662640" cy="4104167"/>
            <a:chOff x="95771" y="1687909"/>
            <a:chExt cx="11662640" cy="4104167"/>
          </a:xfrm>
        </p:grpSpPr>
        <p:grpSp>
          <p:nvGrpSpPr>
            <p:cNvPr id="9" name="Group 8"/>
            <p:cNvGrpSpPr/>
            <p:nvPr/>
          </p:nvGrpSpPr>
          <p:grpSpPr>
            <a:xfrm>
              <a:off x="95771" y="1687909"/>
              <a:ext cx="11662640" cy="4104167"/>
              <a:chOff x="95771" y="1687909"/>
              <a:chExt cx="11662640" cy="4104167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43285" y="1687909"/>
                <a:ext cx="2972310" cy="4104167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86101" y="1687909"/>
                <a:ext cx="2972310" cy="4104167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771" y="1804862"/>
                <a:ext cx="5419469" cy="3870262"/>
              </a:xfrm>
              <a:prstGeom prst="rect">
                <a:avLst/>
              </a:prstGeom>
            </p:spPr>
          </p:pic>
        </p:grpSp>
        <p:sp>
          <p:nvSpPr>
            <p:cNvPr id="14" name="Oval 13"/>
            <p:cNvSpPr/>
            <p:nvPr/>
          </p:nvSpPr>
          <p:spPr>
            <a:xfrm>
              <a:off x="1477926" y="4157330"/>
              <a:ext cx="297711" cy="26581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5032712" y="2034527"/>
              <a:ext cx="297711" cy="265814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412" y="408394"/>
            <a:ext cx="5526734" cy="29348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638692" y="2760785"/>
            <a:ext cx="870439" cy="2787161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65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477240" y="2866544"/>
            <a:ext cx="8550354" cy="4062651"/>
            <a:chOff x="477240" y="2866544"/>
            <a:chExt cx="8550354" cy="4062651"/>
          </a:xfrm>
        </p:grpSpPr>
        <p:grpSp>
          <p:nvGrpSpPr>
            <p:cNvPr id="9" name="Group 8"/>
            <p:cNvGrpSpPr/>
            <p:nvPr/>
          </p:nvGrpSpPr>
          <p:grpSpPr>
            <a:xfrm>
              <a:off x="477240" y="2866544"/>
              <a:ext cx="8550354" cy="4062651"/>
              <a:chOff x="755147" y="2848614"/>
              <a:chExt cx="8550354" cy="4062651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755147" y="2848614"/>
                <a:ext cx="8550354" cy="406265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Upshot: currently more habitat than at pre-construction</a:t>
                </a:r>
              </a:p>
              <a:p>
                <a:r>
                  <a:rPr lang="en-US" dirty="0"/>
                  <a:t>	</a:t>
                </a:r>
              </a:p>
              <a:p>
                <a:r>
                  <a:rPr lang="en-US" dirty="0"/>
                  <a:t>	</a:t>
                </a:r>
                <a:r>
                  <a:rPr lang="en-US" sz="2000" dirty="0" smtClean="0"/>
                  <a:t>6 of 7 sites (single flow)                         5 of 5</a:t>
                </a:r>
                <a:r>
                  <a:rPr lang="en-US" sz="2000" dirty="0"/>
                  <a:t> </a:t>
                </a:r>
                <a:r>
                  <a:rPr lang="en-US" sz="2000" dirty="0" smtClean="0"/>
                  <a:t>sites (multiple flows)</a:t>
                </a:r>
                <a:endParaRPr lang="en-US" sz="2000" dirty="0"/>
              </a:p>
              <a:p>
                <a:endParaRPr lang="en-US" sz="2000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/>
              </a:p>
            </p:txBody>
          </p:sp>
          <p:grpSp>
            <p:nvGrpSpPr>
              <p:cNvPr id="11" name="Group 10"/>
              <p:cNvGrpSpPr/>
              <p:nvPr/>
            </p:nvGrpSpPr>
            <p:grpSpPr>
              <a:xfrm>
                <a:off x="758495" y="4287539"/>
                <a:ext cx="8261855" cy="2567333"/>
                <a:chOff x="444728" y="4256920"/>
                <a:chExt cx="8261855" cy="2601080"/>
              </a:xfrm>
            </p:grpSpPr>
            <p:pic>
              <p:nvPicPr>
                <p:cNvPr id="4" name="Picture 3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889414" y="4256920"/>
                  <a:ext cx="3817169" cy="2601080"/>
                </a:xfrm>
                <a:prstGeom prst="rect">
                  <a:avLst/>
                </a:prstGeom>
              </p:spPr>
            </p:pic>
            <p:graphicFrame>
              <p:nvGraphicFramePr>
                <p:cNvPr id="10" name="Chart 9"/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3411162246"/>
                    </p:ext>
                  </p:extLst>
                </p:nvPr>
              </p:nvGraphicFramePr>
              <p:xfrm>
                <a:off x="444728" y="4266103"/>
                <a:ext cx="4250363" cy="2526485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3"/>
                </a:graphicData>
              </a:graphic>
            </p:graphicFrame>
            <p:sp>
              <p:nvSpPr>
                <p:cNvPr id="6" name="TextBox 5"/>
                <p:cNvSpPr txBox="1"/>
                <p:nvPr/>
              </p:nvSpPr>
              <p:spPr>
                <a:xfrm>
                  <a:off x="6616929" y="4331330"/>
                  <a:ext cx="565265" cy="36933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</p:grpSp>
        </p:grpSp>
        <p:sp>
          <p:nvSpPr>
            <p:cNvPr id="27" name="Oval 26"/>
            <p:cNvSpPr/>
            <p:nvPr/>
          </p:nvSpPr>
          <p:spPr>
            <a:xfrm>
              <a:off x="1559859" y="5307104"/>
              <a:ext cx="295835" cy="286873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2632664" y="4763397"/>
              <a:ext cx="295835" cy="286873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7948734" y="4933724"/>
              <a:ext cx="513948" cy="286873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7814263" y="6233611"/>
              <a:ext cx="513948" cy="286873"/>
            </a:xfrm>
            <a:prstGeom prst="ellipse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ectangle 1"/>
          <p:cNvSpPr/>
          <p:nvPr/>
        </p:nvSpPr>
        <p:spPr>
          <a:xfrm>
            <a:off x="-265814" y="152400"/>
            <a:ext cx="12727172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dirty="0"/>
              <a:t>                  </a:t>
            </a:r>
            <a:r>
              <a:rPr lang="en-US" sz="2800" dirty="0"/>
              <a:t>Conclusions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7240" y="933799"/>
            <a:ext cx="2654894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dirty="0"/>
              <a:t>1) Construction matters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448492" y="1157417"/>
            <a:ext cx="990600" cy="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96292" y="945467"/>
            <a:ext cx="5439053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dirty="0" smtClean="0"/>
              <a:t>Increased habitat availability (both trend analyses)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77241" y="1477691"/>
            <a:ext cx="8550354" cy="1323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2) Construction benefits not sustained at </a:t>
            </a:r>
            <a:r>
              <a:rPr lang="en-US" sz="2000" dirty="0" smtClean="0"/>
              <a:t>some </a:t>
            </a:r>
            <a:r>
              <a:rPr lang="en-US" sz="2000" dirty="0"/>
              <a:t>sites </a:t>
            </a:r>
          </a:p>
          <a:p>
            <a:r>
              <a:rPr lang="en-US" sz="2000" dirty="0" smtClean="0"/>
              <a:t>	less habitat</a:t>
            </a:r>
            <a:r>
              <a:rPr lang="en-US" sz="2000" dirty="0"/>
              <a:t> (</a:t>
            </a:r>
            <a:r>
              <a:rPr lang="en-US" sz="2000" dirty="0" smtClean="0"/>
              <a:t>post-construction to most recent)</a:t>
            </a:r>
            <a:r>
              <a:rPr lang="en-US" sz="2000" dirty="0"/>
              <a:t> </a:t>
            </a:r>
            <a:endParaRPr lang="en-US" sz="2000" dirty="0" smtClean="0"/>
          </a:p>
          <a:p>
            <a:r>
              <a:rPr lang="en-US" sz="2000" dirty="0"/>
              <a:t>	</a:t>
            </a:r>
            <a:r>
              <a:rPr lang="en-US" sz="2000" dirty="0" smtClean="0"/>
              <a:t>	10 of 19 sites: single flow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	 4 of 6 sites: multiple flows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616930" y="4027094"/>
            <a:ext cx="1318208" cy="991473"/>
            <a:chOff x="6616930" y="4027094"/>
            <a:chExt cx="1318208" cy="991473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6616930" y="4396426"/>
              <a:ext cx="565264" cy="622141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6811561" y="4027094"/>
              <a:ext cx="112357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/>
                <a:t>t</a:t>
              </a:r>
              <a:r>
                <a:rPr lang="en-US" sz="2000" dirty="0" smtClean="0"/>
                <a:t>he “dip”</a:t>
              </a:r>
              <a:endParaRPr 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0859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khopkins\Desktop\Habitat Mapping Summaries 2017\Bucktail 2017\Images\Lower Bucktail Darkgulch 2017 15.9 cm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" y="-34290"/>
            <a:ext cx="2653347" cy="4130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khopkins\Desktop\Habitat Mapping Summaries 2017\Bucktail 2017\Images\Lower Bucktail Darkgulch 2017 20.0 cms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090" y="-24105"/>
            <a:ext cx="2653347" cy="4127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khopkins\Desktop\Habitat Mapping Summaries 2017\Bucktail 2017\Images\Lower Bucktail Darkgulch 2017 36.0 cms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480" y="-711"/>
            <a:ext cx="2653347" cy="4126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khopkins\Desktop\Habitat Mapping Summaries 2017\Bucktail 2017\Images\Lower Bucktail Darkgulch 2017 56.7 cms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7178" y="1120"/>
            <a:ext cx="2648394" cy="413653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3476946120"/>
              </p:ext>
            </p:extLst>
          </p:nvPr>
        </p:nvGraphicFramePr>
        <p:xfrm>
          <a:off x="2675691" y="4274288"/>
          <a:ext cx="5426317" cy="2725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9586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98466" y="2902005"/>
            <a:ext cx="57246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/>
              <a:t>S</a:t>
            </a:r>
            <a:r>
              <a:rPr lang="en-US" sz="2800" dirty="0" smtClean="0"/>
              <a:t>ynthesis reports in preparation:</a:t>
            </a:r>
          </a:p>
          <a:p>
            <a:endParaRPr lang="en-US" sz="2800" dirty="0" smtClean="0"/>
          </a:p>
          <a:p>
            <a:r>
              <a:rPr lang="en-US" sz="2800" dirty="0"/>
              <a:t>	</a:t>
            </a:r>
            <a:r>
              <a:rPr lang="en-US" sz="2800" dirty="0" smtClean="0"/>
              <a:t>1) systemic estimate (9 years)	</a:t>
            </a:r>
          </a:p>
          <a:p>
            <a:r>
              <a:rPr lang="en-US" sz="2800" dirty="0"/>
              <a:t>	</a:t>
            </a:r>
            <a:r>
              <a:rPr lang="en-US" sz="2800" dirty="0" smtClean="0"/>
              <a:t>	</a:t>
            </a:r>
          </a:p>
          <a:p>
            <a:r>
              <a:rPr lang="en-US" sz="2800" dirty="0" smtClean="0"/>
              <a:t>           2) 40 mile habitat capacity </a:t>
            </a:r>
            <a:endParaRPr lang="en-US" sz="2800" dirty="0"/>
          </a:p>
          <a:p>
            <a:endParaRPr lang="en-US" sz="2800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85" y="755494"/>
            <a:ext cx="5205734" cy="60174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060" y="755494"/>
            <a:ext cx="5241852" cy="60493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-226076" y="99178"/>
            <a:ext cx="12620847" cy="52322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Other Reporting</a:t>
            </a:r>
          </a:p>
        </p:txBody>
      </p:sp>
    </p:spTree>
    <p:extLst>
      <p:ext uri="{BB962C8B-B14F-4D97-AF65-F5344CB8AC3E}">
        <p14:creationId xmlns:p14="http://schemas.microsoft.com/office/powerpoint/2010/main" val="297562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GRTS_pts.ti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8643" y="2156718"/>
            <a:ext cx="3814910" cy="32661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191705"/>
            <a:ext cx="7772400" cy="499469"/>
          </a:xfrm>
        </p:spPr>
        <p:txBody>
          <a:bodyPr>
            <a:noAutofit/>
          </a:bodyPr>
          <a:lstStyle/>
          <a:p>
            <a:r>
              <a:rPr lang="en-US" sz="3600" dirty="0"/>
              <a:t>Systemic </a:t>
            </a:r>
            <a:r>
              <a:rPr lang="en-US" sz="3600" dirty="0" smtClean="0"/>
              <a:t>Estimate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003" y="1452606"/>
            <a:ext cx="7365381" cy="1655762"/>
          </a:xfrm>
        </p:spPr>
        <p:txBody>
          <a:bodyPr>
            <a:normAutofit fontScale="92500"/>
          </a:bodyPr>
          <a:lstStyle/>
          <a:p>
            <a:pPr algn="l"/>
            <a:r>
              <a:rPr lang="en-US" sz="2600" dirty="0" smtClean="0"/>
              <a:t>Revisit surveys of 50% of the restoration reach including:</a:t>
            </a:r>
          </a:p>
          <a:p>
            <a:pPr algn="l"/>
            <a:r>
              <a:rPr lang="en-US" sz="1900" dirty="0"/>
              <a:t>	</a:t>
            </a:r>
            <a:r>
              <a:rPr lang="en-US" sz="2200" dirty="0"/>
              <a:t>*23 channel rehabilitation sites</a:t>
            </a:r>
          </a:p>
          <a:p>
            <a:pPr algn="l"/>
            <a:r>
              <a:rPr lang="en-US" sz="2200" dirty="0"/>
              <a:t>	*Water year types from Critically Dry to Wet</a:t>
            </a:r>
          </a:p>
          <a:p>
            <a:pPr algn="l"/>
            <a:r>
              <a:rPr lang="en-US" sz="2200" dirty="0"/>
              <a:t>	*Gravel and LW augmentation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413939" y="1092121"/>
            <a:ext cx="11394129" cy="5044485"/>
            <a:chOff x="576085" y="1039368"/>
            <a:chExt cx="11394129" cy="5044485"/>
          </a:xfrm>
        </p:grpSpPr>
        <p:pic>
          <p:nvPicPr>
            <p:cNvPr id="4" name="Picture 3" descr="Streamflow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85" y="1039368"/>
              <a:ext cx="6533709" cy="5044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7435109" y="2593589"/>
              <a:ext cx="4535105" cy="248872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 smtClean="0"/>
                <a:t>Predictors:</a:t>
              </a:r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r>
                <a:rPr lang="en-US" sz="2000" dirty="0" smtClean="0"/>
                <a:t>Streamflow </a:t>
              </a:r>
              <a:r>
                <a:rPr lang="en-US" sz="2000" dirty="0"/>
                <a:t>duration and </a:t>
              </a:r>
              <a:r>
                <a:rPr lang="en-US" sz="2000" dirty="0" smtClean="0"/>
                <a:t>magnitude</a:t>
              </a:r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r>
                <a:rPr lang="en-US" sz="2000" dirty="0"/>
                <a:t>Channel rehabilitation</a:t>
              </a:r>
            </a:p>
            <a:p>
              <a:pPr marL="742950" lvl="1" indent="-285750" algn="l">
                <a:buFont typeface="Arial" panose="020B0604020202020204" pitchFamily="34" charset="0"/>
                <a:buChar char="•"/>
              </a:pPr>
              <a:r>
                <a:rPr lang="en-US" dirty="0"/>
                <a:t>Year of </a:t>
              </a:r>
              <a:r>
                <a:rPr lang="en-US" dirty="0" smtClean="0"/>
                <a:t>construction</a:t>
              </a:r>
              <a:endParaRPr lang="en-US" dirty="0"/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r>
                <a:rPr lang="en-US" sz="2000" dirty="0"/>
                <a:t>Gravel augmentation</a:t>
              </a:r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r>
                <a:rPr lang="en-US" sz="2000" dirty="0"/>
                <a:t>Channel complexity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216149" y="5587003"/>
              <a:ext cx="4671051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Report </a:t>
              </a:r>
              <a:r>
                <a:rPr lang="en-US" b="1" dirty="0" smtClean="0"/>
                <a:t>and TMC </a:t>
              </a:r>
              <a:r>
                <a:rPr lang="en-US" b="1" dirty="0"/>
                <a:t>Presentation – </a:t>
              </a:r>
              <a:r>
                <a:rPr lang="en-US" b="1" dirty="0" smtClean="0"/>
                <a:t>coming soon..</a:t>
              </a:r>
              <a:endParaRPr 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1214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7079" y="219251"/>
            <a:ext cx="12769702" cy="52322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                           		Capacity Synthesis Report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1815" y="1721437"/>
            <a:ext cx="806778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000" dirty="0" smtClean="0"/>
              <a:t>Hydraulic models inform the capacity calculation</a:t>
            </a:r>
          </a:p>
          <a:p>
            <a:pPr>
              <a:buSzPct val="120000"/>
            </a:pPr>
            <a:endParaRPr lang="en-US" sz="2000" dirty="0" smtClean="0"/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000" dirty="0" smtClean="0"/>
              <a:t>Habitat capacity across restoration reach (40 miles)</a:t>
            </a: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000" dirty="0" err="1" smtClean="0"/>
              <a:t>Streamflows</a:t>
            </a:r>
            <a:r>
              <a:rPr lang="en-US" sz="2000" dirty="0" smtClean="0"/>
              <a:t> </a:t>
            </a:r>
            <a:r>
              <a:rPr lang="en-US" sz="2000" dirty="0"/>
              <a:t>u</a:t>
            </a:r>
            <a:r>
              <a:rPr lang="en-US" sz="2000" dirty="0" smtClean="0"/>
              <a:t>p </a:t>
            </a:r>
            <a:r>
              <a:rPr lang="en-US" sz="2000" dirty="0"/>
              <a:t>to </a:t>
            </a:r>
            <a:r>
              <a:rPr lang="en-US" sz="2000" dirty="0" smtClean="0"/>
              <a:t>5000cfs (rearing period)</a:t>
            </a:r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000" dirty="0" smtClean="0"/>
              <a:t>Compare </a:t>
            </a:r>
            <a:r>
              <a:rPr lang="en-US" sz="2000" dirty="0" smtClean="0"/>
              <a:t>constructed vs unconstructed areas</a:t>
            </a:r>
          </a:p>
          <a:p>
            <a:pPr>
              <a:buSzPct val="120000"/>
            </a:pPr>
            <a:endParaRPr lang="en-US" sz="2000" dirty="0" smtClean="0"/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000" dirty="0" smtClean="0"/>
              <a:t>Geomorphic influence</a:t>
            </a:r>
          </a:p>
          <a:p>
            <a:endParaRPr lang="en-US" sz="2000" dirty="0" smtClean="0"/>
          </a:p>
          <a:p>
            <a:r>
              <a:rPr lang="en-US" sz="2000" dirty="0" smtClean="0"/>
              <a:t>	</a:t>
            </a: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110" y="412681"/>
            <a:ext cx="5657543" cy="67178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573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7079" y="219251"/>
            <a:ext cx="12769702" cy="52322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Ongoing and future habitat monitoring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475424"/>
            <a:ext cx="10823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400" dirty="0" smtClean="0"/>
              <a:t>Current analyses:</a:t>
            </a:r>
          </a:p>
          <a:p>
            <a:r>
              <a:rPr lang="en-US" sz="2400" dirty="0" smtClean="0"/>
              <a:t>	</a:t>
            </a:r>
          </a:p>
          <a:p>
            <a:r>
              <a:rPr lang="en-US" sz="2400" dirty="0"/>
              <a:t>	</a:t>
            </a:r>
            <a:r>
              <a:rPr lang="en-US" sz="2400" dirty="0" smtClean="0"/>
              <a:t>hydraulic modeling: </a:t>
            </a:r>
          </a:p>
          <a:p>
            <a:r>
              <a:rPr lang="en-US" sz="2400" dirty="0"/>
              <a:t>	</a:t>
            </a:r>
            <a:r>
              <a:rPr lang="en-US" sz="2400" dirty="0" smtClean="0"/>
              <a:t>	Deep Gulch and Sheridan (post-con)</a:t>
            </a:r>
          </a:p>
          <a:p>
            <a:r>
              <a:rPr lang="en-US" sz="2400" dirty="0"/>
              <a:t>	</a:t>
            </a:r>
            <a:r>
              <a:rPr lang="en-US" sz="2400" dirty="0" smtClean="0"/>
              <a:t>	Chapman (pre-con) </a:t>
            </a:r>
          </a:p>
          <a:p>
            <a:r>
              <a:rPr lang="en-US" sz="2400" dirty="0" smtClean="0"/>
              <a:t>		Upper Dark Gulch and JC suite</a:t>
            </a:r>
          </a:p>
          <a:p>
            <a:endParaRPr lang="en-US" sz="2400" dirty="0" smtClean="0"/>
          </a:p>
          <a:p>
            <a:endParaRPr lang="en-US" sz="2400" dirty="0"/>
          </a:p>
          <a:p>
            <a:pPr marL="285750" indent="-285750">
              <a:buSzPct val="120000"/>
              <a:buFont typeface="Arial" panose="020B0604020202020204" pitchFamily="34" charset="0"/>
              <a:buChar char="•"/>
            </a:pPr>
            <a:r>
              <a:rPr lang="en-US" sz="2400" dirty="0" smtClean="0"/>
              <a:t>Potential proposal:</a:t>
            </a:r>
          </a:p>
          <a:p>
            <a:endParaRPr lang="en-US" sz="2400" dirty="0"/>
          </a:p>
          <a:p>
            <a:r>
              <a:rPr lang="en-US" sz="2400" dirty="0" smtClean="0"/>
              <a:t>	40 mile hydraulic model with 2021 topography</a:t>
            </a:r>
            <a:endParaRPr 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451" y="1605475"/>
            <a:ext cx="2665331" cy="33038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2350" y="1605476"/>
            <a:ext cx="2665332" cy="33038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336465" y="1254637"/>
            <a:ext cx="1173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spawning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0181199" y="1236143"/>
            <a:ext cx="9266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rearing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54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21468" y="606670"/>
            <a:ext cx="66557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Thank You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6904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2907</TotalTime>
  <Words>710</Words>
  <Application>Microsoft Office PowerPoint</Application>
  <PresentationFormat>Widescreen</PresentationFormat>
  <Paragraphs>220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Times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Systemic Estimate</vt:lpstr>
      <vt:lpstr>PowerPoint Presentation</vt:lpstr>
      <vt:lpstr>PowerPoint Presentation</vt:lpstr>
      <vt:lpstr>PowerPoint Presentation</vt:lpstr>
    </vt:vector>
  </TitlesOfParts>
  <Company>Department of Interior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Boyce, Josh</dc:creator>
  <cp:lastModifiedBy>Boyce, Josh</cp:lastModifiedBy>
  <cp:revision>191</cp:revision>
  <dcterms:created xsi:type="dcterms:W3CDTF">2019-05-28T17:18:54Z</dcterms:created>
  <dcterms:modified xsi:type="dcterms:W3CDTF">2020-08-31T21:51:26Z</dcterms:modified>
</cp:coreProperties>
</file>