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540" r:id="rId2"/>
    <p:sldId id="564" r:id="rId3"/>
    <p:sldId id="552" r:id="rId4"/>
    <p:sldId id="565" r:id="rId5"/>
    <p:sldId id="570" r:id="rId6"/>
    <p:sldId id="256" r:id="rId7"/>
    <p:sldId id="571" r:id="rId8"/>
    <p:sldId id="566" r:id="rId9"/>
    <p:sldId id="567" r:id="rId10"/>
    <p:sldId id="568" r:id="rId11"/>
    <p:sldId id="55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E3CE63-1FB3-44B6-B662-6EFCAC083A4A}" v="27" dt="2021-09-10T13:41:59.2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81" autoAdjust="0"/>
    <p:restoredTop sz="95297" autoAdjust="0"/>
  </p:normalViewPr>
  <p:slideViewPr>
    <p:cSldViewPr snapToGrid="0">
      <p:cViewPr varScale="1">
        <p:scale>
          <a:sx n="87" d="100"/>
          <a:sy n="87" d="100"/>
        </p:scale>
        <p:origin x="542" y="6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dwin Smith" userId="d22f2a8c67125d50" providerId="LiveId" clId="{CEE3CE63-1FB3-44B6-B662-6EFCAC083A4A}"/>
    <pc:docChg chg="undo custSel delSld modSld delMainMaster">
      <pc:chgData name="Chadwin Smith" userId="d22f2a8c67125d50" providerId="LiveId" clId="{CEE3CE63-1FB3-44B6-B662-6EFCAC083A4A}" dt="2021-09-10T13:50:04.314" v="1497" actId="20577"/>
      <pc:docMkLst>
        <pc:docMk/>
      </pc:docMkLst>
      <pc:sldChg chg="modSp mod">
        <pc:chgData name="Chadwin Smith" userId="d22f2a8c67125d50" providerId="LiveId" clId="{CEE3CE63-1FB3-44B6-B662-6EFCAC083A4A}" dt="2021-09-10T13:19:07.952" v="87" actId="313"/>
        <pc:sldMkLst>
          <pc:docMk/>
          <pc:sldMk cId="2336828567" sldId="256"/>
        </pc:sldMkLst>
        <pc:spChg chg="mod">
          <ac:chgData name="Chadwin Smith" userId="d22f2a8c67125d50" providerId="LiveId" clId="{CEE3CE63-1FB3-44B6-B662-6EFCAC083A4A}" dt="2021-09-10T13:19:07.952" v="87" actId="313"/>
          <ac:spMkLst>
            <pc:docMk/>
            <pc:sldMk cId="2336828567" sldId="256"/>
            <ac:spMk id="6" creationId="{DB6B26FC-85F3-4925-BB8D-FF2B528BEEA3}"/>
          </ac:spMkLst>
        </pc:spChg>
        <pc:cxnChg chg="mod">
          <ac:chgData name="Chadwin Smith" userId="d22f2a8c67125d50" providerId="LiveId" clId="{CEE3CE63-1FB3-44B6-B662-6EFCAC083A4A}" dt="2021-09-10T13:18:50.498" v="83" actId="14100"/>
          <ac:cxnSpMkLst>
            <pc:docMk/>
            <pc:sldMk cId="2336828567" sldId="256"/>
            <ac:cxnSpMk id="27" creationId="{AB37FBBE-FC31-40D9-8C25-D51FB4109951}"/>
          </ac:cxnSpMkLst>
        </pc:cxnChg>
      </pc:sldChg>
      <pc:sldChg chg="modSp mod">
        <pc:chgData name="Chadwin Smith" userId="d22f2a8c67125d50" providerId="LiveId" clId="{CEE3CE63-1FB3-44B6-B662-6EFCAC083A4A}" dt="2021-09-10T13:45:32.668" v="1117" actId="1076"/>
        <pc:sldMkLst>
          <pc:docMk/>
          <pc:sldMk cId="976825284" sldId="540"/>
        </pc:sldMkLst>
        <pc:spChg chg="mod">
          <ac:chgData name="Chadwin Smith" userId="d22f2a8c67125d50" providerId="LiveId" clId="{CEE3CE63-1FB3-44B6-B662-6EFCAC083A4A}" dt="2021-09-10T13:45:32.668" v="1117" actId="1076"/>
          <ac:spMkLst>
            <pc:docMk/>
            <pc:sldMk cId="976825284" sldId="540"/>
            <ac:spMk id="10" creationId="{A2B167A8-7BA2-44DC-A978-0D8A80EB1E9B}"/>
          </ac:spMkLst>
        </pc:spChg>
      </pc:sldChg>
      <pc:sldChg chg="delSp modSp mod">
        <pc:chgData name="Chadwin Smith" userId="d22f2a8c67125d50" providerId="LiveId" clId="{CEE3CE63-1FB3-44B6-B662-6EFCAC083A4A}" dt="2021-09-10T13:47:02.100" v="1287" actId="1076"/>
        <pc:sldMkLst>
          <pc:docMk/>
          <pc:sldMk cId="2540156132" sldId="552"/>
        </pc:sldMkLst>
        <pc:spChg chg="del">
          <ac:chgData name="Chadwin Smith" userId="d22f2a8c67125d50" providerId="LiveId" clId="{CEE3CE63-1FB3-44B6-B662-6EFCAC083A4A}" dt="2021-09-10T13:37:43.841" v="927" actId="478"/>
          <ac:spMkLst>
            <pc:docMk/>
            <pc:sldMk cId="2540156132" sldId="552"/>
            <ac:spMk id="2" creationId="{54B20043-F5F6-4517-8B8D-9D011DA340F0}"/>
          </ac:spMkLst>
        </pc:spChg>
        <pc:spChg chg="mod">
          <ac:chgData name="Chadwin Smith" userId="d22f2a8c67125d50" providerId="LiveId" clId="{CEE3CE63-1FB3-44B6-B662-6EFCAC083A4A}" dt="2021-09-10T13:47:02.100" v="1287" actId="1076"/>
          <ac:spMkLst>
            <pc:docMk/>
            <pc:sldMk cId="2540156132" sldId="552"/>
            <ac:spMk id="5" creationId="{2A0813D8-88C1-4C6D-8E4B-DAF21A12BC1B}"/>
          </ac:spMkLst>
        </pc:spChg>
      </pc:sldChg>
      <pc:sldChg chg="del">
        <pc:chgData name="Chadwin Smith" userId="d22f2a8c67125d50" providerId="LiveId" clId="{CEE3CE63-1FB3-44B6-B662-6EFCAC083A4A}" dt="2021-09-10T13:18:40.537" v="81" actId="47"/>
        <pc:sldMkLst>
          <pc:docMk/>
          <pc:sldMk cId="3022868775" sldId="554"/>
        </pc:sldMkLst>
      </pc:sldChg>
      <pc:sldChg chg="del">
        <pc:chgData name="Chadwin Smith" userId="d22f2a8c67125d50" providerId="LiveId" clId="{CEE3CE63-1FB3-44B6-B662-6EFCAC083A4A}" dt="2021-09-10T13:17:25.546" v="22" actId="47"/>
        <pc:sldMkLst>
          <pc:docMk/>
          <pc:sldMk cId="2322892651" sldId="559"/>
        </pc:sldMkLst>
      </pc:sldChg>
      <pc:sldChg chg="del">
        <pc:chgData name="Chadwin Smith" userId="d22f2a8c67125d50" providerId="LiveId" clId="{CEE3CE63-1FB3-44B6-B662-6EFCAC083A4A}" dt="2021-09-10T13:17:26.388" v="23" actId="47"/>
        <pc:sldMkLst>
          <pc:docMk/>
          <pc:sldMk cId="3674873638" sldId="560"/>
        </pc:sldMkLst>
      </pc:sldChg>
      <pc:sldChg chg="del">
        <pc:chgData name="Chadwin Smith" userId="d22f2a8c67125d50" providerId="LiveId" clId="{CEE3CE63-1FB3-44B6-B662-6EFCAC083A4A}" dt="2021-09-10T13:21:43.806" v="88" actId="47"/>
        <pc:sldMkLst>
          <pc:docMk/>
          <pc:sldMk cId="2125837728" sldId="562"/>
        </pc:sldMkLst>
      </pc:sldChg>
      <pc:sldChg chg="del">
        <pc:chgData name="Chadwin Smith" userId="d22f2a8c67125d50" providerId="LiveId" clId="{CEE3CE63-1FB3-44B6-B662-6EFCAC083A4A}" dt="2021-09-10T13:21:46.607" v="89" actId="47"/>
        <pc:sldMkLst>
          <pc:docMk/>
          <pc:sldMk cId="1964541624" sldId="563"/>
        </pc:sldMkLst>
      </pc:sldChg>
      <pc:sldChg chg="modSp mod">
        <pc:chgData name="Chadwin Smith" userId="d22f2a8c67125d50" providerId="LiveId" clId="{CEE3CE63-1FB3-44B6-B662-6EFCAC083A4A}" dt="2021-09-10T13:42:16.926" v="1115" actId="1076"/>
        <pc:sldMkLst>
          <pc:docMk/>
          <pc:sldMk cId="618950608" sldId="564"/>
        </pc:sldMkLst>
        <pc:spChg chg="mod">
          <ac:chgData name="Chadwin Smith" userId="d22f2a8c67125d50" providerId="LiveId" clId="{CEE3CE63-1FB3-44B6-B662-6EFCAC083A4A}" dt="2021-09-10T13:42:16.926" v="1115" actId="1076"/>
          <ac:spMkLst>
            <pc:docMk/>
            <pc:sldMk cId="618950608" sldId="564"/>
            <ac:spMk id="5" creationId="{F95D24BE-91A4-46B0-9911-A56C65159629}"/>
          </ac:spMkLst>
        </pc:spChg>
        <pc:spChg chg="mod">
          <ac:chgData name="Chadwin Smith" userId="d22f2a8c67125d50" providerId="LiveId" clId="{CEE3CE63-1FB3-44B6-B662-6EFCAC083A4A}" dt="2021-09-10T13:41:32.513" v="1095" actId="1076"/>
          <ac:spMkLst>
            <pc:docMk/>
            <pc:sldMk cId="618950608" sldId="564"/>
            <ac:spMk id="15" creationId="{17E6E9EA-B23D-4265-BE44-54C19C052067}"/>
          </ac:spMkLst>
        </pc:spChg>
        <pc:graphicFrameChg chg="mod">
          <ac:chgData name="Chadwin Smith" userId="d22f2a8c67125d50" providerId="LiveId" clId="{CEE3CE63-1FB3-44B6-B662-6EFCAC083A4A}" dt="2021-09-10T13:41:19.121" v="1091"/>
          <ac:graphicFrameMkLst>
            <pc:docMk/>
            <pc:sldMk cId="618950608" sldId="564"/>
            <ac:graphicFrameMk id="8" creationId="{C674BC6F-9EFA-42EB-AAD1-4C3A6387D6C8}"/>
          </ac:graphicFrameMkLst>
        </pc:graphicFrameChg>
        <pc:picChg chg="mod">
          <ac:chgData name="Chadwin Smith" userId="d22f2a8c67125d50" providerId="LiveId" clId="{CEE3CE63-1FB3-44B6-B662-6EFCAC083A4A}" dt="2021-09-10T13:41:20.444" v="1092" actId="1076"/>
          <ac:picMkLst>
            <pc:docMk/>
            <pc:sldMk cId="618950608" sldId="564"/>
            <ac:picMk id="9" creationId="{15E7D39E-D17A-4393-8639-F5877D2FEE0D}"/>
          </ac:picMkLst>
        </pc:picChg>
        <pc:picChg chg="mod">
          <ac:chgData name="Chadwin Smith" userId="d22f2a8c67125d50" providerId="LiveId" clId="{CEE3CE63-1FB3-44B6-B662-6EFCAC083A4A}" dt="2021-09-10T13:41:24.162" v="1093" actId="1076"/>
          <ac:picMkLst>
            <pc:docMk/>
            <pc:sldMk cId="618950608" sldId="564"/>
            <ac:picMk id="10" creationId="{20D9A7A5-2ABA-4F71-BB9A-78E57D1B28C9}"/>
          </ac:picMkLst>
        </pc:picChg>
        <pc:picChg chg="mod">
          <ac:chgData name="Chadwin Smith" userId="d22f2a8c67125d50" providerId="LiveId" clId="{CEE3CE63-1FB3-44B6-B662-6EFCAC083A4A}" dt="2021-09-10T13:41:27.320" v="1094" actId="1076"/>
          <ac:picMkLst>
            <pc:docMk/>
            <pc:sldMk cId="618950608" sldId="564"/>
            <ac:picMk id="11" creationId="{862BE2F6-1D92-4E37-8F51-0F0573E026C2}"/>
          </ac:picMkLst>
        </pc:picChg>
      </pc:sldChg>
      <pc:sldChg chg="addSp modSp mod">
        <pc:chgData name="Chadwin Smith" userId="d22f2a8c67125d50" providerId="LiveId" clId="{CEE3CE63-1FB3-44B6-B662-6EFCAC083A4A}" dt="2021-09-10T13:39:59.189" v="1086" actId="20577"/>
        <pc:sldMkLst>
          <pc:docMk/>
          <pc:sldMk cId="328269579" sldId="565"/>
        </pc:sldMkLst>
        <pc:spChg chg="mod">
          <ac:chgData name="Chadwin Smith" userId="d22f2a8c67125d50" providerId="LiveId" clId="{CEE3CE63-1FB3-44B6-B662-6EFCAC083A4A}" dt="2021-09-10T13:26:17.649" v="178" actId="1076"/>
          <ac:spMkLst>
            <pc:docMk/>
            <pc:sldMk cId="328269579" sldId="565"/>
            <ac:spMk id="2" creationId="{54B20043-F5F6-4517-8B8D-9D011DA340F0}"/>
          </ac:spMkLst>
        </pc:spChg>
        <pc:spChg chg="mod">
          <ac:chgData name="Chadwin Smith" userId="d22f2a8c67125d50" providerId="LiveId" clId="{CEE3CE63-1FB3-44B6-B662-6EFCAC083A4A}" dt="2021-09-10T13:39:59.189" v="1086" actId="20577"/>
          <ac:spMkLst>
            <pc:docMk/>
            <pc:sldMk cId="328269579" sldId="565"/>
            <ac:spMk id="5" creationId="{2A0813D8-88C1-4C6D-8E4B-DAF21A12BC1B}"/>
          </ac:spMkLst>
        </pc:spChg>
        <pc:spChg chg="add mod">
          <ac:chgData name="Chadwin Smith" userId="d22f2a8c67125d50" providerId="LiveId" clId="{CEE3CE63-1FB3-44B6-B662-6EFCAC083A4A}" dt="2021-09-10T13:26:11.432" v="176" actId="1076"/>
          <ac:spMkLst>
            <pc:docMk/>
            <pc:sldMk cId="328269579" sldId="565"/>
            <ac:spMk id="6" creationId="{33872250-EF2E-4E1E-9E6F-1F277CE25F53}"/>
          </ac:spMkLst>
        </pc:spChg>
      </pc:sldChg>
      <pc:sldChg chg="modSp mod">
        <pc:chgData name="Chadwin Smith" userId="d22f2a8c67125d50" providerId="LiveId" clId="{CEE3CE63-1FB3-44B6-B662-6EFCAC083A4A}" dt="2021-09-10T13:22:16.080" v="101" actId="20577"/>
        <pc:sldMkLst>
          <pc:docMk/>
          <pc:sldMk cId="2913928016" sldId="567"/>
        </pc:sldMkLst>
        <pc:spChg chg="mod">
          <ac:chgData name="Chadwin Smith" userId="d22f2a8c67125d50" providerId="LiveId" clId="{CEE3CE63-1FB3-44B6-B662-6EFCAC083A4A}" dt="2021-09-10T13:22:16.080" v="101" actId="20577"/>
          <ac:spMkLst>
            <pc:docMk/>
            <pc:sldMk cId="2913928016" sldId="567"/>
            <ac:spMk id="5" creationId="{2A0813D8-88C1-4C6D-8E4B-DAF21A12BC1B}"/>
          </ac:spMkLst>
        </pc:spChg>
      </pc:sldChg>
      <pc:sldChg chg="modSp mod">
        <pc:chgData name="Chadwin Smith" userId="d22f2a8c67125d50" providerId="LiveId" clId="{CEE3CE63-1FB3-44B6-B662-6EFCAC083A4A}" dt="2021-09-10T13:50:04.314" v="1497" actId="20577"/>
        <pc:sldMkLst>
          <pc:docMk/>
          <pc:sldMk cId="3643722168" sldId="568"/>
        </pc:sldMkLst>
        <pc:spChg chg="mod">
          <ac:chgData name="Chadwin Smith" userId="d22f2a8c67125d50" providerId="LiveId" clId="{CEE3CE63-1FB3-44B6-B662-6EFCAC083A4A}" dt="2021-09-10T13:50:04.314" v="1497" actId="20577"/>
          <ac:spMkLst>
            <pc:docMk/>
            <pc:sldMk cId="3643722168" sldId="568"/>
            <ac:spMk id="5" creationId="{2A0813D8-88C1-4C6D-8E4B-DAF21A12BC1B}"/>
          </ac:spMkLst>
        </pc:spChg>
      </pc:sldChg>
      <pc:sldChg chg="del">
        <pc:chgData name="Chadwin Smith" userId="d22f2a8c67125d50" providerId="LiveId" clId="{CEE3CE63-1FB3-44B6-B662-6EFCAC083A4A}" dt="2021-09-10T13:34:24.406" v="636" actId="47"/>
        <pc:sldMkLst>
          <pc:docMk/>
          <pc:sldMk cId="1212168780" sldId="569"/>
        </pc:sldMkLst>
      </pc:sldChg>
      <pc:sldChg chg="delSp modSp mod">
        <pc:chgData name="Chadwin Smith" userId="d22f2a8c67125d50" providerId="LiveId" clId="{CEE3CE63-1FB3-44B6-B662-6EFCAC083A4A}" dt="2021-09-10T13:47:18.930" v="1288" actId="20577"/>
        <pc:sldMkLst>
          <pc:docMk/>
          <pc:sldMk cId="3165573230" sldId="570"/>
        </pc:sldMkLst>
        <pc:spChg chg="del">
          <ac:chgData name="Chadwin Smith" userId="d22f2a8c67125d50" providerId="LiveId" clId="{CEE3CE63-1FB3-44B6-B662-6EFCAC083A4A}" dt="2021-09-10T13:28:55.681" v="320" actId="478"/>
          <ac:spMkLst>
            <pc:docMk/>
            <pc:sldMk cId="3165573230" sldId="570"/>
            <ac:spMk id="2" creationId="{54B20043-F5F6-4517-8B8D-9D011DA340F0}"/>
          </ac:spMkLst>
        </pc:spChg>
        <pc:spChg chg="mod">
          <ac:chgData name="Chadwin Smith" userId="d22f2a8c67125d50" providerId="LiveId" clId="{CEE3CE63-1FB3-44B6-B662-6EFCAC083A4A}" dt="2021-09-10T13:47:18.930" v="1288" actId="20577"/>
          <ac:spMkLst>
            <pc:docMk/>
            <pc:sldMk cId="3165573230" sldId="570"/>
            <ac:spMk id="5" creationId="{2A0813D8-88C1-4C6D-8E4B-DAF21A12BC1B}"/>
          </ac:spMkLst>
        </pc:spChg>
        <pc:spChg chg="del">
          <ac:chgData name="Chadwin Smith" userId="d22f2a8c67125d50" providerId="LiveId" clId="{CEE3CE63-1FB3-44B6-B662-6EFCAC083A4A}" dt="2021-09-10T13:28:57.145" v="321" actId="478"/>
          <ac:spMkLst>
            <pc:docMk/>
            <pc:sldMk cId="3165573230" sldId="570"/>
            <ac:spMk id="6" creationId="{33872250-EF2E-4E1E-9E6F-1F277CE25F53}"/>
          </ac:spMkLst>
        </pc:spChg>
      </pc:sldChg>
      <pc:sldChg chg="del">
        <pc:chgData name="Chadwin Smith" userId="d22f2a8c67125d50" providerId="LiveId" clId="{CEE3CE63-1FB3-44B6-B662-6EFCAC083A4A}" dt="2021-09-10T13:34:57.836" v="645" actId="47"/>
        <pc:sldMkLst>
          <pc:docMk/>
          <pc:sldMk cId="2281735424" sldId="571"/>
        </pc:sldMkLst>
      </pc:sldChg>
      <pc:sldChg chg="addSp delSp modSp mod">
        <pc:chgData name="Chadwin Smith" userId="d22f2a8c67125d50" providerId="LiveId" clId="{CEE3CE63-1FB3-44B6-B662-6EFCAC083A4A}" dt="2021-09-10T13:49:35.939" v="1495" actId="20577"/>
        <pc:sldMkLst>
          <pc:docMk/>
          <pc:sldMk cId="3998611374" sldId="571"/>
        </pc:sldMkLst>
        <pc:spChg chg="mod">
          <ac:chgData name="Chadwin Smith" userId="d22f2a8c67125d50" providerId="LiveId" clId="{CEE3CE63-1FB3-44B6-B662-6EFCAC083A4A}" dt="2021-09-10T13:49:35.939" v="1495" actId="20577"/>
          <ac:spMkLst>
            <pc:docMk/>
            <pc:sldMk cId="3998611374" sldId="571"/>
            <ac:spMk id="5" creationId="{2A0813D8-88C1-4C6D-8E4B-DAF21A12BC1B}"/>
          </ac:spMkLst>
        </pc:spChg>
        <pc:spChg chg="add del">
          <ac:chgData name="Chadwin Smith" userId="d22f2a8c67125d50" providerId="LiveId" clId="{CEE3CE63-1FB3-44B6-B662-6EFCAC083A4A}" dt="2021-09-10T13:38:00.313" v="929" actId="22"/>
          <ac:spMkLst>
            <pc:docMk/>
            <pc:sldMk cId="3998611374" sldId="571"/>
            <ac:spMk id="6" creationId="{CABC0DB0-2DB8-40B0-95E7-4DF1365A0A31}"/>
          </ac:spMkLst>
        </pc:spChg>
      </pc:sldChg>
      <pc:sldMasterChg chg="del delSldLayout">
        <pc:chgData name="Chadwin Smith" userId="d22f2a8c67125d50" providerId="LiveId" clId="{CEE3CE63-1FB3-44B6-B662-6EFCAC083A4A}" dt="2021-09-10T13:18:40.537" v="81" actId="47"/>
        <pc:sldMasterMkLst>
          <pc:docMk/>
          <pc:sldMasterMk cId="3578945969" sldId="2147483684"/>
        </pc:sldMasterMkLst>
        <pc:sldLayoutChg chg="del">
          <pc:chgData name="Chadwin Smith" userId="d22f2a8c67125d50" providerId="LiveId" clId="{CEE3CE63-1FB3-44B6-B662-6EFCAC083A4A}" dt="2021-09-10T13:18:40.537" v="81" actId="47"/>
          <pc:sldLayoutMkLst>
            <pc:docMk/>
            <pc:sldMasterMk cId="3578945969" sldId="2147483684"/>
            <pc:sldLayoutMk cId="2325730130" sldId="2147483685"/>
          </pc:sldLayoutMkLst>
        </pc:sldLayoutChg>
        <pc:sldLayoutChg chg="del">
          <pc:chgData name="Chadwin Smith" userId="d22f2a8c67125d50" providerId="LiveId" clId="{CEE3CE63-1FB3-44B6-B662-6EFCAC083A4A}" dt="2021-09-10T13:18:40.537" v="81" actId="47"/>
          <pc:sldLayoutMkLst>
            <pc:docMk/>
            <pc:sldMasterMk cId="3578945969" sldId="2147483684"/>
            <pc:sldLayoutMk cId="4242146298" sldId="2147483686"/>
          </pc:sldLayoutMkLst>
        </pc:sldLayoutChg>
        <pc:sldLayoutChg chg="del">
          <pc:chgData name="Chadwin Smith" userId="d22f2a8c67125d50" providerId="LiveId" clId="{CEE3CE63-1FB3-44B6-B662-6EFCAC083A4A}" dt="2021-09-10T13:18:40.537" v="81" actId="47"/>
          <pc:sldLayoutMkLst>
            <pc:docMk/>
            <pc:sldMasterMk cId="3578945969" sldId="2147483684"/>
            <pc:sldLayoutMk cId="3751742938" sldId="2147483687"/>
          </pc:sldLayoutMkLst>
        </pc:sldLayoutChg>
        <pc:sldLayoutChg chg="del">
          <pc:chgData name="Chadwin Smith" userId="d22f2a8c67125d50" providerId="LiveId" clId="{CEE3CE63-1FB3-44B6-B662-6EFCAC083A4A}" dt="2021-09-10T13:18:40.537" v="81" actId="47"/>
          <pc:sldLayoutMkLst>
            <pc:docMk/>
            <pc:sldMasterMk cId="3578945969" sldId="2147483684"/>
            <pc:sldLayoutMk cId="2369137527" sldId="2147483688"/>
          </pc:sldLayoutMkLst>
        </pc:sldLayoutChg>
        <pc:sldLayoutChg chg="del">
          <pc:chgData name="Chadwin Smith" userId="d22f2a8c67125d50" providerId="LiveId" clId="{CEE3CE63-1FB3-44B6-B662-6EFCAC083A4A}" dt="2021-09-10T13:18:40.537" v="81" actId="47"/>
          <pc:sldLayoutMkLst>
            <pc:docMk/>
            <pc:sldMasterMk cId="3578945969" sldId="2147483684"/>
            <pc:sldLayoutMk cId="431944269" sldId="2147483689"/>
          </pc:sldLayoutMkLst>
        </pc:sldLayoutChg>
        <pc:sldLayoutChg chg="del">
          <pc:chgData name="Chadwin Smith" userId="d22f2a8c67125d50" providerId="LiveId" clId="{CEE3CE63-1FB3-44B6-B662-6EFCAC083A4A}" dt="2021-09-10T13:18:40.537" v="81" actId="47"/>
          <pc:sldLayoutMkLst>
            <pc:docMk/>
            <pc:sldMasterMk cId="3578945969" sldId="2147483684"/>
            <pc:sldLayoutMk cId="1283128105" sldId="2147483690"/>
          </pc:sldLayoutMkLst>
        </pc:sldLayoutChg>
        <pc:sldLayoutChg chg="del">
          <pc:chgData name="Chadwin Smith" userId="d22f2a8c67125d50" providerId="LiveId" clId="{CEE3CE63-1FB3-44B6-B662-6EFCAC083A4A}" dt="2021-09-10T13:18:40.537" v="81" actId="47"/>
          <pc:sldLayoutMkLst>
            <pc:docMk/>
            <pc:sldMasterMk cId="3578945969" sldId="2147483684"/>
            <pc:sldLayoutMk cId="1549936373" sldId="2147483691"/>
          </pc:sldLayoutMkLst>
        </pc:sldLayoutChg>
        <pc:sldLayoutChg chg="del">
          <pc:chgData name="Chadwin Smith" userId="d22f2a8c67125d50" providerId="LiveId" clId="{CEE3CE63-1FB3-44B6-B662-6EFCAC083A4A}" dt="2021-09-10T13:18:40.537" v="81" actId="47"/>
          <pc:sldLayoutMkLst>
            <pc:docMk/>
            <pc:sldMasterMk cId="3578945969" sldId="2147483684"/>
            <pc:sldLayoutMk cId="1940492452" sldId="2147483692"/>
          </pc:sldLayoutMkLst>
        </pc:sldLayoutChg>
        <pc:sldLayoutChg chg="del">
          <pc:chgData name="Chadwin Smith" userId="d22f2a8c67125d50" providerId="LiveId" clId="{CEE3CE63-1FB3-44B6-B662-6EFCAC083A4A}" dt="2021-09-10T13:18:40.537" v="81" actId="47"/>
          <pc:sldLayoutMkLst>
            <pc:docMk/>
            <pc:sldMasterMk cId="3578945969" sldId="2147483684"/>
            <pc:sldLayoutMk cId="3634051289" sldId="2147483693"/>
          </pc:sldLayoutMkLst>
        </pc:sldLayoutChg>
        <pc:sldLayoutChg chg="del">
          <pc:chgData name="Chadwin Smith" userId="d22f2a8c67125d50" providerId="LiveId" clId="{CEE3CE63-1FB3-44B6-B662-6EFCAC083A4A}" dt="2021-09-10T13:18:40.537" v="81" actId="47"/>
          <pc:sldLayoutMkLst>
            <pc:docMk/>
            <pc:sldMasterMk cId="3578945969" sldId="2147483684"/>
            <pc:sldLayoutMk cId="3115084268" sldId="2147483694"/>
          </pc:sldLayoutMkLst>
        </pc:sldLayoutChg>
        <pc:sldLayoutChg chg="del">
          <pc:chgData name="Chadwin Smith" userId="d22f2a8c67125d50" providerId="LiveId" clId="{CEE3CE63-1FB3-44B6-B662-6EFCAC083A4A}" dt="2021-09-10T13:18:40.537" v="81" actId="47"/>
          <pc:sldLayoutMkLst>
            <pc:docMk/>
            <pc:sldMasterMk cId="3578945969" sldId="2147483684"/>
            <pc:sldLayoutMk cId="3553681241" sldId="214748369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B89935-6693-4B77-BBD0-31B135F476BA}" type="datetimeFigureOut">
              <a:rPr lang="en-US" smtClean="0"/>
              <a:t>9/10/2021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DC0C63-99DB-411D-BC8E-3F33CB21EADD}" type="slidenum">
              <a:rPr lang="en-US" smtClean="0"/>
              <a:t>‹#›</a:t>
            </a:fld>
            <a:endParaRPr lang="en-US" dirty="0"/>
          </a:p>
        </p:txBody>
      </p:sp>
    </p:spTree>
    <p:extLst>
      <p:ext uri="{BB962C8B-B14F-4D97-AF65-F5344CB8AC3E}">
        <p14:creationId xmlns:p14="http://schemas.microsoft.com/office/powerpoint/2010/main" val="3586490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BE3937-3095-418E-AD6F-C29DF028FB1B}" type="datetime1">
              <a:rPr lang="en-US" smtClean="0"/>
              <a:t>9/10/2021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022763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5DB0A5-F1D7-4278-AA8F-17282A0DF4AC}" type="datetime1">
              <a:rPr lang="en-US" smtClean="0"/>
              <a:t>9/10/2021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3938429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A6D74C-97B2-4048-8105-CBFDC4874D33}" type="datetime1">
              <a:rPr lang="en-US" smtClean="0"/>
              <a:t>9/10/2021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088856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41126D-FF8D-4EA8-8AC9-CE23CDDC23FC}" type="datetime1">
              <a:rPr lang="en-US" smtClean="0"/>
              <a:t>9/10/2021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893438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11CE08-CB61-43B5-B1DE-A96A689BD37E}" type="datetime1">
              <a:rPr lang="en-US" smtClean="0"/>
              <a:t>9/10/2021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76629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4419F6-EE89-4334-940E-E6588AEC6848}" type="datetime1">
              <a:rPr lang="en-US" smtClean="0"/>
              <a:t>9/10/2021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087536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F42116-BC8F-4B64-8BEC-62C2B768F964}" type="datetime1">
              <a:rPr lang="en-US" smtClean="0"/>
              <a:t>9/10/2021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008940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6EC0AB2-62E3-4044-A13F-3F04D961675D}" type="datetime1">
              <a:rPr lang="en-US" smtClean="0"/>
              <a:t>9/10/2021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163458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89384B-6CF0-4C71-861A-5346B3D3CEAA}" type="datetime1">
              <a:rPr lang="en-US" smtClean="0"/>
              <a:t>9/10/2021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563708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6C8CDF-1F43-4638-885B-F0EA9EE47C66}" type="datetime1">
              <a:rPr lang="en-US" smtClean="0"/>
              <a:t>9/10/2021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768910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3D3E6F-F890-45D3-B1C4-48638DED8758}" type="datetime1">
              <a:rPr lang="en-US" smtClean="0"/>
              <a:t>9/10/2021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604784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03D033-20BA-4B71-A663-1F22E8AECFBD}" type="datetime1">
              <a:rPr lang="en-US" smtClean="0"/>
              <a:t>9/10/2021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94C14E-AF83-4D16-94BD-501D5E9EC7D7}" type="slidenum">
              <a:rPr lang="en-US" smtClean="0"/>
              <a:t>‹#›</a:t>
            </a:fld>
            <a:endParaRPr lang="en-US" dirty="0"/>
          </a:p>
        </p:txBody>
      </p:sp>
    </p:spTree>
    <p:extLst>
      <p:ext uri="{BB962C8B-B14F-4D97-AF65-F5344CB8AC3E}">
        <p14:creationId xmlns:p14="http://schemas.microsoft.com/office/powerpoint/2010/main" val="29162124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2B167A8-7BA2-44DC-A978-0D8A80EB1E9B}"/>
              </a:ext>
            </a:extLst>
          </p:cNvPr>
          <p:cNvSpPr txBox="1"/>
          <p:nvPr/>
        </p:nvSpPr>
        <p:spPr>
          <a:xfrm>
            <a:off x="987302" y="327108"/>
            <a:ext cx="10217396" cy="5878532"/>
          </a:xfrm>
          <a:prstGeom prst="rect">
            <a:avLst/>
          </a:prstGeom>
          <a:noFill/>
        </p:spPr>
        <p:txBody>
          <a:bodyPr wrap="square" rtlCol="0">
            <a:spAutoFit/>
          </a:bodyPr>
          <a:lstStyle/>
          <a:p>
            <a:pPr algn="ctr">
              <a:defRPr/>
            </a:pPr>
            <a:r>
              <a:rPr lang="en-US" sz="4400" b="1" dirty="0">
                <a:solidFill>
                  <a:srgbClr val="0070C0"/>
                </a:solidFill>
                <a:cs typeface="Arial" panose="020B0604020202020204" pitchFamily="34" charset="0"/>
              </a:rPr>
              <a:t>TRRP Refinements:</a:t>
            </a:r>
          </a:p>
          <a:p>
            <a:pPr algn="ctr">
              <a:defRPr/>
            </a:pPr>
            <a:r>
              <a:rPr lang="en-US" sz="4400" b="1" dirty="0">
                <a:solidFill>
                  <a:srgbClr val="0070C0"/>
                </a:solidFill>
                <a:cs typeface="Arial" panose="020B0604020202020204" pitchFamily="34" charset="0"/>
              </a:rPr>
              <a:t>Progress &amp; Schedule</a:t>
            </a:r>
          </a:p>
          <a:p>
            <a:pPr algn="ctr">
              <a:defRPr/>
            </a:pPr>
            <a:endParaRPr lang="en-US" sz="3200" b="1" dirty="0">
              <a:cs typeface="Arial" panose="020B0604020202020204" pitchFamily="34" charset="0"/>
            </a:endParaRPr>
          </a:p>
          <a:p>
            <a:pPr algn="ctr">
              <a:defRPr/>
            </a:pPr>
            <a:r>
              <a:rPr lang="en-US" sz="3200" b="1" dirty="0">
                <a:cs typeface="Arial" panose="020B0604020202020204" pitchFamily="34" charset="0"/>
              </a:rPr>
              <a:t>TMC Meeting</a:t>
            </a:r>
            <a:endParaRPr lang="en-US" sz="3200" b="1" i="1" dirty="0">
              <a:cs typeface="Arial" panose="020B0604020202020204" pitchFamily="34" charset="0"/>
            </a:endParaRPr>
          </a:p>
          <a:p>
            <a:pPr algn="ctr">
              <a:defRPr/>
            </a:pPr>
            <a:r>
              <a:rPr lang="en-US" sz="3200" dirty="0">
                <a:solidFill>
                  <a:prstClr val="black"/>
                </a:solidFill>
                <a:cs typeface="Arial" panose="020B0604020202020204" pitchFamily="34" charset="0"/>
              </a:rPr>
              <a:t>September 16, 2021</a:t>
            </a:r>
          </a:p>
          <a:p>
            <a:pPr algn="ctr">
              <a:defRPr/>
            </a:pPr>
            <a:endParaRPr lang="en-US" sz="3200" dirty="0">
              <a:solidFill>
                <a:prstClr val="black"/>
              </a:solidFill>
              <a:cs typeface="Arial" panose="020B0604020202020204" pitchFamily="34" charset="0"/>
            </a:endParaRPr>
          </a:p>
          <a:p>
            <a:pPr algn="ctr">
              <a:defRPr/>
            </a:pPr>
            <a:r>
              <a:rPr lang="en-US" sz="3200" b="1" dirty="0">
                <a:solidFill>
                  <a:prstClr val="black"/>
                </a:solidFill>
                <a:cs typeface="Arial" panose="020B0604020202020204" pitchFamily="34" charset="0"/>
              </a:rPr>
              <a:t>Chadwin Smith, Ph.D. – Headwaters</a:t>
            </a:r>
          </a:p>
          <a:p>
            <a:pPr algn="ctr">
              <a:defRPr/>
            </a:pPr>
            <a:r>
              <a:rPr lang="en-US" sz="3200" dirty="0">
                <a:solidFill>
                  <a:prstClr val="black"/>
                </a:solidFill>
                <a:cs typeface="Arial" panose="020B0604020202020204" pitchFamily="34" charset="0"/>
              </a:rPr>
              <a:t>Trinity River Refinements Coordinator &amp; Co-Facilitator</a:t>
            </a:r>
          </a:p>
          <a:p>
            <a:pPr algn="ctr">
              <a:defRPr/>
            </a:pPr>
            <a:endParaRPr lang="en-US" sz="3200" dirty="0">
              <a:solidFill>
                <a:prstClr val="black"/>
              </a:solidFill>
              <a:cs typeface="Arial" panose="020B0604020202020204" pitchFamily="34" charset="0"/>
            </a:endParaRPr>
          </a:p>
          <a:p>
            <a:pPr algn="ctr">
              <a:defRPr/>
            </a:pPr>
            <a:r>
              <a:rPr lang="en-US" sz="3200" b="1" dirty="0">
                <a:solidFill>
                  <a:prstClr val="black"/>
                </a:solidFill>
                <a:cs typeface="Arial" panose="020B0604020202020204" pitchFamily="34" charset="0"/>
              </a:rPr>
              <a:t>Darcy Pickard, M.Sc., P. Stat. – ESSA</a:t>
            </a:r>
          </a:p>
          <a:p>
            <a:pPr algn="ctr">
              <a:defRPr/>
            </a:pPr>
            <a:r>
              <a:rPr lang="en-US" sz="3200" dirty="0">
                <a:solidFill>
                  <a:prstClr val="black"/>
                </a:solidFill>
                <a:cs typeface="Arial" panose="020B0604020202020204" pitchFamily="34" charset="0"/>
              </a:rPr>
              <a:t>Co-Facilitator</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a:defRPr/>
            </a:pPr>
            <a:fld id="{6B94C14E-AF83-4D16-94BD-501D5E9EC7D7}" type="slidenum">
              <a:rPr lang="en-US" sz="800">
                <a:solidFill>
                  <a:prstClr val="black">
                    <a:tint val="75000"/>
                  </a:prstClr>
                </a:solidFill>
                <a:cs typeface="Arial" panose="020B0604020202020204" pitchFamily="34" charset="0"/>
              </a:rPr>
              <a:pPr>
                <a:defRPr/>
              </a:pPr>
              <a:t>1</a:t>
            </a:fld>
            <a:endParaRPr lang="en-US" sz="800" dirty="0">
              <a:solidFill>
                <a:prstClr val="black">
                  <a:tint val="75000"/>
                </a:prstClr>
              </a:solidFill>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976825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F95D24BE-91A4-46B0-9911-A56C65159629}"/>
              </a:ext>
            </a:extLst>
          </p:cNvPr>
          <p:cNvSpPr txBox="1"/>
          <p:nvPr/>
        </p:nvSpPr>
        <p:spPr>
          <a:xfrm>
            <a:off x="1499606" y="197366"/>
            <a:ext cx="9402189" cy="58477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mn-cs"/>
              </a:rPr>
              <a:t>Task 3 – Program Document (PD) schedule (estimated)</a:t>
            </a:r>
          </a:p>
        </p:txBody>
      </p:sp>
      <p:sp>
        <p:nvSpPr>
          <p:cNvPr id="15" name="Star: 5 Points 14">
            <a:extLst>
              <a:ext uri="{FF2B5EF4-FFF2-40B4-BE49-F238E27FC236}">
                <a16:creationId xmlns:a16="http://schemas.microsoft.com/office/drawing/2014/main" id="{17E6E9EA-B23D-4265-BE44-54C19C052067}"/>
              </a:ext>
            </a:extLst>
          </p:cNvPr>
          <p:cNvSpPr/>
          <p:nvPr/>
        </p:nvSpPr>
        <p:spPr>
          <a:xfrm>
            <a:off x="10296807" y="2335901"/>
            <a:ext cx="322863" cy="263554"/>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Object 7">
            <a:extLst>
              <a:ext uri="{FF2B5EF4-FFF2-40B4-BE49-F238E27FC236}">
                <a16:creationId xmlns:a16="http://schemas.microsoft.com/office/drawing/2014/main" id="{C674BC6F-9EFA-42EB-AAD1-4C3A6387D6C8}"/>
              </a:ext>
            </a:extLst>
          </p:cNvPr>
          <p:cNvGraphicFramePr>
            <a:graphicFrameLocks noChangeAspect="1"/>
          </p:cNvGraphicFramePr>
          <p:nvPr>
            <p:extLst>
              <p:ext uri="{D42A27DB-BD31-4B8C-83A1-F6EECF244321}">
                <p14:modId xmlns:p14="http://schemas.microsoft.com/office/powerpoint/2010/main" val="2244044431"/>
              </p:ext>
            </p:extLst>
          </p:nvPr>
        </p:nvGraphicFramePr>
        <p:xfrm>
          <a:off x="2115514" y="912702"/>
          <a:ext cx="8170375" cy="5945298"/>
        </p:xfrm>
        <a:graphic>
          <a:graphicData uri="http://schemas.openxmlformats.org/presentationml/2006/ole">
            <mc:AlternateContent xmlns:mc="http://schemas.openxmlformats.org/markup-compatibility/2006">
              <mc:Choice xmlns:v="urn:schemas-microsoft-com:vml" Requires="v">
                <p:oleObj name="Document" r:id="rId3" imgW="5952018" imgH="4322887" progId="Word.Document.12">
                  <p:embed/>
                </p:oleObj>
              </mc:Choice>
              <mc:Fallback>
                <p:oleObj name="Document" r:id="rId3" imgW="5952018" imgH="4322887" progId="Word.Document.12">
                  <p:embed/>
                  <p:pic>
                    <p:nvPicPr>
                      <p:cNvPr id="8" name="Object 7">
                        <a:extLst>
                          <a:ext uri="{FF2B5EF4-FFF2-40B4-BE49-F238E27FC236}">
                            <a16:creationId xmlns:a16="http://schemas.microsoft.com/office/drawing/2014/main" id="{C674BC6F-9EFA-42EB-AAD1-4C3A6387D6C8}"/>
                          </a:ext>
                        </a:extLst>
                      </p:cNvPr>
                      <p:cNvPicPr/>
                      <p:nvPr/>
                    </p:nvPicPr>
                    <p:blipFill>
                      <a:blip r:embed="rId4"/>
                      <a:stretch>
                        <a:fillRect/>
                      </a:stretch>
                    </p:blipFill>
                    <p:spPr>
                      <a:xfrm>
                        <a:off x="2115514" y="912702"/>
                        <a:ext cx="8170375" cy="5945298"/>
                      </a:xfrm>
                      <a:prstGeom prst="rect">
                        <a:avLst/>
                      </a:prstGeom>
                    </p:spPr>
                  </p:pic>
                </p:oleObj>
              </mc:Fallback>
            </mc:AlternateContent>
          </a:graphicData>
        </a:graphic>
      </p:graphicFrame>
      <p:pic>
        <p:nvPicPr>
          <p:cNvPr id="9" name="Graphic 8" descr="Checkmark with solid fill">
            <a:extLst>
              <a:ext uri="{FF2B5EF4-FFF2-40B4-BE49-F238E27FC236}">
                <a16:creationId xmlns:a16="http://schemas.microsoft.com/office/drawing/2014/main" id="{15E7D39E-D17A-4393-8639-F5877D2FEE0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359788" y="1014184"/>
            <a:ext cx="259882" cy="259882"/>
          </a:xfrm>
          <a:prstGeom prst="rect">
            <a:avLst/>
          </a:prstGeom>
        </p:spPr>
      </p:pic>
      <p:pic>
        <p:nvPicPr>
          <p:cNvPr id="10" name="Graphic 9" descr="Checkmark with solid fill">
            <a:extLst>
              <a:ext uri="{FF2B5EF4-FFF2-40B4-BE49-F238E27FC236}">
                <a16:creationId xmlns:a16="http://schemas.microsoft.com/office/drawing/2014/main" id="{20D9A7A5-2ABA-4F71-BB9A-78E57D1B28C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354167" y="1498682"/>
            <a:ext cx="259882" cy="259882"/>
          </a:xfrm>
          <a:prstGeom prst="rect">
            <a:avLst/>
          </a:prstGeom>
        </p:spPr>
      </p:pic>
      <p:pic>
        <p:nvPicPr>
          <p:cNvPr id="11" name="Graphic 10" descr="Checkmark with solid fill">
            <a:extLst>
              <a:ext uri="{FF2B5EF4-FFF2-40B4-BE49-F238E27FC236}">
                <a16:creationId xmlns:a16="http://schemas.microsoft.com/office/drawing/2014/main" id="{862BE2F6-1D92-4E37-8F51-0F0573E026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350996" y="1983180"/>
            <a:ext cx="259882" cy="259882"/>
          </a:xfrm>
          <a:prstGeom prst="rect">
            <a:avLst/>
          </a:prstGeom>
        </p:spPr>
      </p:pic>
    </p:spTree>
    <p:extLst>
      <p:ext uri="{BB962C8B-B14F-4D97-AF65-F5344CB8AC3E}">
        <p14:creationId xmlns:p14="http://schemas.microsoft.com/office/powerpoint/2010/main" val="618950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323542"/>
            <a:ext cx="10050342" cy="5878532"/>
          </a:xfrm>
          <a:prstGeom prst="rect">
            <a:avLst/>
          </a:prstGeom>
          <a:noFill/>
        </p:spPr>
        <p:txBody>
          <a:bodyPr wrap="square" rtlCol="0">
            <a:spAutoFit/>
          </a:bodyPr>
          <a:lstStyle/>
          <a:p>
            <a:pPr>
              <a:defRPr/>
            </a:pPr>
            <a:r>
              <a:rPr lang="en-US" sz="3200" b="1" dirty="0">
                <a:solidFill>
                  <a:srgbClr val="0070C0"/>
                </a:solidFill>
                <a:cs typeface="Arial" panose="020B0604020202020204" pitchFamily="34" charset="0"/>
              </a:rPr>
              <a:t>PD progress to date</a:t>
            </a:r>
            <a:endParaRPr lang="en-US" sz="3200" dirty="0">
              <a:cs typeface="Arial" panose="020B0604020202020204" pitchFamily="34" charset="0"/>
            </a:endParaRPr>
          </a:p>
          <a:p>
            <a:pPr>
              <a:defRPr/>
            </a:pPr>
            <a:endParaRPr lang="en-US" sz="800" b="1" u="sng" dirty="0">
              <a:solidFill>
                <a:prstClr val="black"/>
              </a:solidFill>
              <a:cs typeface="Arial" panose="020B0604020202020204" pitchFamily="34" charset="0"/>
            </a:endParaRPr>
          </a:p>
          <a:p>
            <a:pPr>
              <a:defRPr/>
            </a:pPr>
            <a:r>
              <a:rPr lang="en-US" sz="2800" b="1" dirty="0">
                <a:solidFill>
                  <a:prstClr val="black"/>
                </a:solidFill>
                <a:cs typeface="Arial" panose="020B0604020202020204" pitchFamily="34" charset="0"/>
              </a:rPr>
              <a:t>PD architecture:</a:t>
            </a:r>
          </a:p>
          <a:p>
            <a:pPr marL="342900" indent="-342900">
              <a:buFont typeface="Arial" panose="020B0604020202020204" pitchFamily="34" charset="0"/>
              <a:buChar char="•"/>
              <a:defRPr/>
            </a:pPr>
            <a:r>
              <a:rPr lang="en-US" sz="2800" dirty="0">
                <a:solidFill>
                  <a:prstClr val="black"/>
                </a:solidFill>
                <a:cs typeface="Arial" panose="020B0604020202020204" pitchFamily="34" charset="0"/>
              </a:rPr>
              <a:t>Main document – Purpose, Goal, Milestones, key procedures</a:t>
            </a:r>
          </a:p>
          <a:p>
            <a:pPr>
              <a:defRPr/>
            </a:pPr>
            <a:endParaRPr lang="en-US" sz="2800" dirty="0">
              <a:solidFill>
                <a:prstClr val="black"/>
              </a:solidFill>
              <a:cs typeface="Arial" panose="020B0604020202020204" pitchFamily="34" charset="0"/>
            </a:endParaRPr>
          </a:p>
          <a:p>
            <a:pPr marL="342900" indent="-342900">
              <a:buFont typeface="Arial" panose="020B0604020202020204" pitchFamily="34" charset="0"/>
              <a:buChar char="•"/>
              <a:defRPr/>
            </a:pPr>
            <a:r>
              <a:rPr lang="en-US" sz="2800" dirty="0">
                <a:solidFill>
                  <a:prstClr val="black"/>
                </a:solidFill>
                <a:cs typeface="Arial" panose="020B0604020202020204" pitchFamily="34" charset="0"/>
              </a:rPr>
              <a:t>Attachment #1 – Law of the Trinity</a:t>
            </a:r>
          </a:p>
          <a:p>
            <a:pPr>
              <a:defRPr/>
            </a:pPr>
            <a:endParaRPr lang="en-US" sz="2800" dirty="0">
              <a:solidFill>
                <a:prstClr val="black"/>
              </a:solidFill>
              <a:cs typeface="Arial" panose="020B0604020202020204" pitchFamily="34" charset="0"/>
            </a:endParaRPr>
          </a:p>
          <a:p>
            <a:pPr marL="342900" indent="-342900">
              <a:buFont typeface="Arial" panose="020B0604020202020204" pitchFamily="34" charset="0"/>
              <a:buChar char="•"/>
              <a:defRPr/>
            </a:pPr>
            <a:r>
              <a:rPr lang="en-US" sz="2800" dirty="0">
                <a:solidFill>
                  <a:prstClr val="black"/>
                </a:solidFill>
                <a:cs typeface="Arial" panose="020B0604020202020204" pitchFamily="34" charset="0"/>
              </a:rPr>
              <a:t>Attachment #2 – Milestones Document</a:t>
            </a:r>
          </a:p>
          <a:p>
            <a:pPr>
              <a:defRPr/>
            </a:pPr>
            <a:endParaRPr lang="en-US" sz="2800" dirty="0">
              <a:solidFill>
                <a:prstClr val="black"/>
              </a:solidFill>
              <a:cs typeface="Arial" panose="020B0604020202020204" pitchFamily="34" charset="0"/>
            </a:endParaRPr>
          </a:p>
          <a:p>
            <a:pPr marL="342900" indent="-342900">
              <a:buFont typeface="Arial" panose="020B0604020202020204" pitchFamily="34" charset="0"/>
              <a:buChar char="•"/>
              <a:defRPr/>
            </a:pPr>
            <a:r>
              <a:rPr lang="en-US" sz="2800" dirty="0">
                <a:solidFill>
                  <a:prstClr val="black"/>
                </a:solidFill>
                <a:cs typeface="Arial" panose="020B0604020202020204" pitchFamily="34" charset="0"/>
              </a:rPr>
              <a:t>Attachment #3 – Organizational Structure Document</a:t>
            </a:r>
          </a:p>
          <a:p>
            <a:pPr>
              <a:defRPr/>
            </a:pPr>
            <a:endParaRPr lang="en-US" sz="2800" dirty="0">
              <a:solidFill>
                <a:prstClr val="black"/>
              </a:solidFill>
              <a:cs typeface="Arial" panose="020B0604020202020204" pitchFamily="34" charset="0"/>
            </a:endParaRPr>
          </a:p>
          <a:p>
            <a:pPr marL="342900" indent="-342900">
              <a:buFont typeface="Arial" panose="020B0604020202020204" pitchFamily="34" charset="0"/>
              <a:buChar char="•"/>
              <a:defRPr/>
            </a:pPr>
            <a:r>
              <a:rPr lang="en-US" sz="2800" dirty="0">
                <a:solidFill>
                  <a:prstClr val="black"/>
                </a:solidFill>
                <a:cs typeface="Arial" panose="020B0604020202020204" pitchFamily="34" charset="0"/>
              </a:rPr>
              <a:t>Attachment #4 – Finance Document</a:t>
            </a:r>
          </a:p>
          <a:p>
            <a:pPr>
              <a:defRPr/>
            </a:pPr>
            <a:endParaRPr lang="en-US" sz="2800" dirty="0">
              <a:solidFill>
                <a:prstClr val="black"/>
              </a:solidFill>
              <a:cs typeface="Arial" panose="020B0604020202020204" pitchFamily="34" charset="0"/>
            </a:endParaRPr>
          </a:p>
          <a:p>
            <a:pPr marL="342900" indent="-342900">
              <a:buFont typeface="Arial" panose="020B0604020202020204" pitchFamily="34" charset="0"/>
              <a:buChar char="•"/>
              <a:defRPr/>
            </a:pPr>
            <a:r>
              <a:rPr lang="en-US" sz="2800" dirty="0">
                <a:solidFill>
                  <a:prstClr val="black"/>
                </a:solidFill>
                <a:cs typeface="Arial" panose="020B0604020202020204" pitchFamily="34" charset="0"/>
              </a:rPr>
              <a:t>Attachment #5 – Science Plan</a:t>
            </a:r>
          </a:p>
        </p:txBody>
      </p:sp>
    </p:spTree>
    <p:extLst>
      <p:ext uri="{BB962C8B-B14F-4D97-AF65-F5344CB8AC3E}">
        <p14:creationId xmlns:p14="http://schemas.microsoft.com/office/powerpoint/2010/main" val="2540156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235619"/>
            <a:ext cx="10050342" cy="569386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3200" b="1" dirty="0">
                <a:solidFill>
                  <a:srgbClr val="0070C0"/>
                </a:solidFill>
                <a:latin typeface="Calibri" panose="020F0502020204030204"/>
                <a:cs typeface="Arial" panose="020B0604020202020204" pitchFamily="34" charset="0"/>
              </a:rPr>
              <a:t>PD progress to date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latin typeface="Calibri" panose="020F0502020204030204"/>
                <a:cs typeface="Arial" panose="020B0604020202020204" pitchFamily="34" charset="0"/>
              </a:rPr>
              <a:t>TRRP Purpose: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1" dirty="0">
              <a:latin typeface="Calibri" panose="020F0502020204030204"/>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latin typeface="Calibri" panose="020F0502020204030204"/>
                <a:cs typeface="Arial" panose="020B0604020202020204" pitchFamily="34" charset="0"/>
              </a:rPr>
              <a:t>TRRP Goal:</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1" dirty="0">
              <a:latin typeface="Calibri" panose="020F0502020204030204"/>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1" dirty="0">
              <a:latin typeface="Calibri" panose="020F0502020204030204"/>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latin typeface="Calibri" panose="020F0502020204030204"/>
                <a:cs typeface="Arial" panose="020B0604020202020204" pitchFamily="34" charset="0"/>
              </a:rPr>
              <a:t>Phases:</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latin typeface="Calibri" panose="020F0502020204030204"/>
                <a:cs typeface="Arial" panose="020B0604020202020204" pitchFamily="34" charset="0"/>
              </a:rPr>
              <a:t>Phase I: 2000-2010</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latin typeface="Calibri" panose="020F0502020204030204"/>
                <a:cs typeface="Arial" panose="020B0604020202020204" pitchFamily="34" charset="0"/>
              </a:rPr>
              <a:t>Phase II: 2011-2021</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1" dirty="0">
                <a:solidFill>
                  <a:srgbClr val="0070C0"/>
                </a:solidFill>
                <a:latin typeface="Calibri" panose="020F0502020204030204"/>
                <a:cs typeface="Arial" panose="020B0604020202020204" pitchFamily="34" charset="0"/>
              </a:rPr>
              <a:t>Phase III: 2022-2032 </a:t>
            </a:r>
            <a:r>
              <a:rPr lang="en-US" sz="2800" dirty="0">
                <a:solidFill>
                  <a:srgbClr val="0070C0"/>
                </a:solidFill>
                <a:latin typeface="Calibri" panose="020F0502020204030204"/>
                <a:cs typeface="Arial" panose="020B0604020202020204" pitchFamily="34" charset="0"/>
              </a:rPr>
              <a:t>(implement PD and SP)</a:t>
            </a:r>
            <a:endParaRPr lang="en-US" sz="2800" b="1" dirty="0">
              <a:solidFill>
                <a:srgbClr val="0070C0"/>
              </a:solidFill>
              <a:latin typeface="Calibri" panose="020F0502020204030204"/>
              <a:cs typeface="Arial" panose="020B0604020202020204" pitchFamily="34" charset="0"/>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i="1" dirty="0">
                <a:latin typeface="Calibri" panose="020F0502020204030204"/>
                <a:cs typeface="Arial" panose="020B0604020202020204" pitchFamily="34" charset="0"/>
              </a:rPr>
              <a:t>Phase IV: 2033-2043</a:t>
            </a:r>
          </a:p>
        </p:txBody>
      </p:sp>
      <p:sp>
        <p:nvSpPr>
          <p:cNvPr id="2" name="TextBox 1">
            <a:extLst>
              <a:ext uri="{FF2B5EF4-FFF2-40B4-BE49-F238E27FC236}">
                <a16:creationId xmlns:a16="http://schemas.microsoft.com/office/drawing/2014/main" id="{54B20043-F5F6-4517-8B8D-9D011DA340F0}"/>
              </a:ext>
            </a:extLst>
          </p:cNvPr>
          <p:cNvSpPr txBox="1"/>
          <p:nvPr/>
        </p:nvSpPr>
        <p:spPr>
          <a:xfrm>
            <a:off x="1176337" y="2813300"/>
            <a:ext cx="10050342" cy="738664"/>
          </a:xfrm>
          <a:prstGeom prst="rect">
            <a:avLst/>
          </a:prstGeom>
          <a:solidFill>
            <a:schemeClr val="accent2">
              <a:lumMod val="20000"/>
              <a:lumOff val="8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The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long-term goals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of the Program are to: 1) restore the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form and function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of the Trinity River; 2) restore and sustain natural production of anadromous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fish populations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in the Trinity River to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pre-dam levels</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and 3) to facilitate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full participation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by dependent tribal, commercial, and sport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fisheries</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through enhanced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harvest</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opportunities.</a:t>
            </a:r>
            <a:endParaRPr kumimoji="0" lang="en-US"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33872250-EF2E-4E1E-9E6F-1F277CE25F53}"/>
              </a:ext>
            </a:extLst>
          </p:cNvPr>
          <p:cNvSpPr txBox="1"/>
          <p:nvPr/>
        </p:nvSpPr>
        <p:spPr>
          <a:xfrm>
            <a:off x="1176337" y="1420558"/>
            <a:ext cx="10050342" cy="738664"/>
          </a:xfrm>
          <a:prstGeom prst="rect">
            <a:avLst/>
          </a:prstGeom>
          <a:solidFill>
            <a:schemeClr val="accent6">
              <a:lumMod val="20000"/>
              <a:lumOff val="8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CA" sz="1400" dirty="0">
                <a:effectLst/>
                <a:latin typeface="Calibri" panose="020F0502020204030204" pitchFamily="34" charset="0"/>
                <a:ea typeface="Calibri" panose="020F0502020204030204" pitchFamily="34" charset="0"/>
                <a:cs typeface="Times New Roman" panose="02020603050405020304" pitchFamily="18" charset="0"/>
              </a:rPr>
              <a:t>The purpose of this Program is to mitigate impacts of the Trinity River Division of the Central Valley Project on anadromous fish populations in the Trinity River by successfully implementing the 2000 Trinity River Record of Decision and achieving Congressionally mandated restoration goals.</a:t>
            </a:r>
            <a:endParaRPr kumimoji="0" lang="en-US" sz="1400" b="0"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269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235619"/>
            <a:ext cx="10050342" cy="627864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PD progress to date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Phase III Milestones:</a:t>
            </a:r>
          </a:p>
          <a:p>
            <a:pPr marL="514350" indent="-514350">
              <a:buFontTx/>
              <a:buAutoNum type="arabicParenR"/>
              <a:defRPr/>
            </a:pPr>
            <a:r>
              <a:rPr lang="en-US" sz="2000" dirty="0">
                <a:effectLst/>
                <a:latin typeface="Calibri" panose="020F0502020204030204" pitchFamily="34" charset="0"/>
                <a:ea typeface="Calibri" panose="020F0502020204030204" pitchFamily="34" charset="0"/>
                <a:cs typeface="Times New Roman" panose="02020603050405020304" pitchFamily="18" charset="0"/>
              </a:rPr>
              <a:t>Provide water to the Trinity River via annual </a:t>
            </a:r>
            <a:r>
              <a:rPr lang="en-US" sz="2000" b="1" dirty="0">
                <a:effectLst/>
                <a:latin typeface="Calibri" panose="020F0502020204030204" pitchFamily="34" charset="0"/>
                <a:ea typeface="Calibri" panose="020F0502020204030204" pitchFamily="34" charset="0"/>
                <a:cs typeface="Times New Roman" panose="02020603050405020304" pitchFamily="18" charset="0"/>
              </a:rPr>
              <a:t>flow releases </a:t>
            </a:r>
            <a:r>
              <a:rPr lang="en-US" sz="2000" dirty="0">
                <a:effectLst/>
                <a:latin typeface="Calibri" panose="020F0502020204030204" pitchFamily="34" charset="0"/>
                <a:ea typeface="Calibri" panose="020F0502020204030204" pitchFamily="34" charset="0"/>
                <a:cs typeface="Times New Roman" panose="02020603050405020304" pitchFamily="18" charset="0"/>
              </a:rPr>
              <a:t>from Lewiston Dam consistent with the ROD and the overall Program goal.</a:t>
            </a:r>
          </a:p>
          <a:p>
            <a:pPr marL="514350" indent="-514350">
              <a:buFontTx/>
              <a:buAutoNum type="arabicParenR"/>
              <a:defRPr/>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514350" indent="-514350">
              <a:buFontTx/>
              <a:buAutoNum type="arabicParenR"/>
              <a:defRPr/>
            </a:pPr>
            <a:r>
              <a:rPr lang="en-US" sz="2000" dirty="0">
                <a:effectLst/>
                <a:latin typeface="Calibri" panose="020F0502020204030204" pitchFamily="34" charset="0"/>
                <a:ea typeface="Calibri" panose="020F0502020204030204" pitchFamily="34" charset="0"/>
                <a:cs typeface="Times New Roman" panose="02020603050405020304" pitchFamily="18" charset="0"/>
              </a:rPr>
              <a:t>Implement and maintain as necessary priority </a:t>
            </a:r>
            <a:r>
              <a:rPr lang="en-US" sz="2000" b="1" dirty="0">
                <a:effectLst/>
                <a:latin typeface="Calibri" panose="020F0502020204030204" pitchFamily="34" charset="0"/>
                <a:ea typeface="Calibri" panose="020F0502020204030204" pitchFamily="34" charset="0"/>
                <a:cs typeface="Times New Roman" panose="02020603050405020304" pitchFamily="18" charset="0"/>
              </a:rPr>
              <a:t>channel rehabilitation projects </a:t>
            </a:r>
            <a:r>
              <a:rPr lang="en-US" sz="2000" dirty="0">
                <a:effectLst/>
                <a:latin typeface="Calibri" panose="020F0502020204030204" pitchFamily="34" charset="0"/>
                <a:ea typeface="Calibri" panose="020F0502020204030204" pitchFamily="34" charset="0"/>
                <a:cs typeface="Times New Roman" panose="02020603050405020304" pitchFamily="18" charset="0"/>
              </a:rPr>
              <a:t>based on TRRP science learning and depending on the availability of Program funds.</a:t>
            </a:r>
          </a:p>
          <a:p>
            <a:pPr marL="514350" indent="-514350">
              <a:buFontTx/>
              <a:buAutoNum type="arabicParenR"/>
              <a:defRPr/>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514350" marR="0" lvl="0" indent="-514350" algn="l" defTabSz="457200" rtl="0" eaLnBrk="1" fontAlgn="auto" latinLnBrk="0" hangingPunct="1">
              <a:lnSpc>
                <a:spcPct val="100000"/>
              </a:lnSpc>
              <a:spcBef>
                <a:spcPts val="0"/>
              </a:spcBef>
              <a:spcAft>
                <a:spcPts val="0"/>
              </a:spcAft>
              <a:buClrTx/>
              <a:buSzTx/>
              <a:buFontTx/>
              <a:buAutoNum type="arabicParenR"/>
              <a:tabLst/>
              <a:defRPr/>
            </a:pPr>
            <a:r>
              <a:rPr lang="en-US" sz="2000" dirty="0">
                <a:effectLst/>
                <a:latin typeface="Calibri" panose="020F0502020204030204" pitchFamily="34" charset="0"/>
                <a:ea typeface="Calibri" panose="020F0502020204030204" pitchFamily="34" charset="0"/>
                <a:cs typeface="Times New Roman" panose="02020603050405020304" pitchFamily="18" charset="0"/>
              </a:rPr>
              <a:t>Annual</a:t>
            </a:r>
            <a:r>
              <a:rPr lang="en-US" sz="2000" b="1" dirty="0">
                <a:effectLst/>
                <a:latin typeface="Calibri" panose="020F0502020204030204" pitchFamily="34" charset="0"/>
                <a:ea typeface="Calibri" panose="020F0502020204030204" pitchFamily="34" charset="0"/>
                <a:cs typeface="Times New Roman" panose="02020603050405020304" pitchFamily="18" charset="0"/>
              </a:rPr>
              <a:t> sediment augmentation </a:t>
            </a:r>
            <a:r>
              <a:rPr lang="en-US" sz="2000" dirty="0">
                <a:effectLst/>
                <a:latin typeface="Calibri" panose="020F0502020204030204" pitchFamily="34" charset="0"/>
                <a:ea typeface="Calibri" panose="020F0502020204030204" pitchFamily="34" charset="0"/>
                <a:cs typeface="Times New Roman" panose="02020603050405020304" pitchFamily="18" charset="0"/>
              </a:rPr>
              <a:t>in the Trinity River based on prioritized recommendations contained in the Science Plan and the best available science.</a:t>
            </a:r>
          </a:p>
          <a:p>
            <a:pPr marL="514350" marR="0" lvl="0" indent="-514350" algn="l" defTabSz="457200" rtl="0" eaLnBrk="1" fontAlgn="auto" latinLnBrk="0" hangingPunct="1">
              <a:lnSpc>
                <a:spcPct val="100000"/>
              </a:lnSpc>
              <a:spcBef>
                <a:spcPts val="0"/>
              </a:spcBef>
              <a:spcAft>
                <a:spcPts val="0"/>
              </a:spcAft>
              <a:buClrTx/>
              <a:buSzTx/>
              <a:buFontTx/>
              <a:buAutoNum type="arabicParenR"/>
              <a:tabLst/>
              <a:defRPr/>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514350" indent="-514350">
              <a:buFontTx/>
              <a:buAutoNum type="arabicParenR"/>
              <a:defRPr/>
            </a:pPr>
            <a:r>
              <a:rPr lang="en-US" sz="2000" dirty="0">
                <a:effectLst/>
                <a:latin typeface="Calibri" panose="020F0502020204030204" pitchFamily="34" charset="0"/>
                <a:ea typeface="Calibri" panose="020F0502020204030204" pitchFamily="34" charset="0"/>
                <a:cs typeface="Times New Roman" panose="02020603050405020304" pitchFamily="18" charset="0"/>
              </a:rPr>
              <a:t>Prioritize and implement </a:t>
            </a:r>
            <a:r>
              <a:rPr lang="en-US" sz="2000" b="1" dirty="0">
                <a:effectLst/>
                <a:latin typeface="Calibri" panose="020F0502020204030204" pitchFamily="34" charset="0"/>
                <a:ea typeface="Calibri" panose="020F0502020204030204" pitchFamily="34" charset="0"/>
                <a:cs typeface="Times New Roman" panose="02020603050405020304" pitchFamily="18" charset="0"/>
              </a:rPr>
              <a:t>watershed restoration</a:t>
            </a:r>
            <a:r>
              <a:rPr lang="en-US" sz="2000" dirty="0">
                <a:effectLst/>
                <a:latin typeface="Calibri" panose="020F0502020204030204" pitchFamily="34" charset="0"/>
                <a:ea typeface="Calibri" panose="020F0502020204030204" pitchFamily="34" charset="0"/>
                <a:cs typeface="Times New Roman" panose="02020603050405020304" pitchFamily="18" charset="0"/>
              </a:rPr>
              <a:t> in Trinity River tributaries consistent with the ROD and based on limiting factors that if addressed will contribute to salmonid production.</a:t>
            </a:r>
          </a:p>
          <a:p>
            <a:pPr marR="0" lvl="0" algn="l" defTabSz="457200" rtl="0" eaLnBrk="1" fontAlgn="auto" latinLnBrk="0" hangingPunct="1">
              <a:lnSpc>
                <a:spcPct val="100000"/>
              </a:lnSpc>
              <a:spcBef>
                <a:spcPts val="0"/>
              </a:spcBef>
              <a:spcAft>
                <a:spcPts val="0"/>
              </a:spcAft>
              <a:buClrTx/>
              <a:buSzTx/>
              <a:tabLst/>
              <a:defRPr/>
            </a:pPr>
            <a:endParaRPr kumimoji="0" lang="en-US"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R="0" lvl="0" algn="l" defTabSz="457200" rtl="0" eaLnBrk="1" fontAlgn="auto" latinLnBrk="0" hangingPunct="1">
              <a:lnSpc>
                <a:spcPct val="100000"/>
              </a:lnSpc>
              <a:spcBef>
                <a:spcPts val="0"/>
              </a:spcBef>
              <a:spcAft>
                <a:spcPts val="0"/>
              </a:spcAft>
              <a:buClrTx/>
              <a:buSzTx/>
              <a:tabLst/>
              <a:defRPr/>
            </a:pPr>
            <a:r>
              <a:rPr lang="en-US" b="1" dirty="0">
                <a:solidFill>
                  <a:prstClr val="black"/>
                </a:solidFill>
                <a:latin typeface="Calibri" panose="020F0502020204030204"/>
                <a:cs typeface="Arial" panose="020B0604020202020204" pitchFamily="34" charset="0"/>
              </a:rPr>
              <a:t>To Do:</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Working on explanatory text for each Milestone – what does it mean for TRRP, how to measure, how does the TRRP track progress?</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prstClr val="black"/>
                </a:solidFill>
                <a:latin typeface="Calibri" panose="020F0502020204030204"/>
                <a:cs typeface="Arial" panose="020B0604020202020204" pitchFamily="34" charset="0"/>
              </a:rPr>
              <a:t>Organizing principles for the SP</a:t>
            </a:r>
            <a:endParaRPr kumimoji="0" lang="en-US"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165573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5D07AEF-6A76-48D3-AF0B-90CFD76E33D7}"/>
              </a:ext>
            </a:extLst>
          </p:cNvPr>
          <p:cNvSpPr/>
          <p:nvPr/>
        </p:nvSpPr>
        <p:spPr>
          <a:xfrm>
            <a:off x="4974336" y="437306"/>
            <a:ext cx="2231136" cy="9144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Secretary of the Interior (w/ USBR/FWS co-lead)</a:t>
            </a:r>
          </a:p>
        </p:txBody>
      </p:sp>
      <p:sp>
        <p:nvSpPr>
          <p:cNvPr id="5" name="Rectangle: Rounded Corners 4">
            <a:extLst>
              <a:ext uri="{FF2B5EF4-FFF2-40B4-BE49-F238E27FC236}">
                <a16:creationId xmlns:a16="http://schemas.microsoft.com/office/drawing/2014/main" id="{DF5C1FE8-8F85-4D49-9027-88B541350BF5}"/>
              </a:ext>
            </a:extLst>
          </p:cNvPr>
          <p:cNvSpPr/>
          <p:nvPr/>
        </p:nvSpPr>
        <p:spPr>
          <a:xfrm>
            <a:off x="5090676" y="1784542"/>
            <a:ext cx="2010646" cy="914400"/>
          </a:xfrm>
          <a:prstGeom prst="roundRect">
            <a:avLst/>
          </a:prstGeom>
          <a:solidFill>
            <a:schemeClr val="accent5">
              <a:lumMod val="60000"/>
              <a:lumOff val="40000"/>
            </a:schemeClr>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Trinity Management Council</a:t>
            </a:r>
          </a:p>
        </p:txBody>
      </p:sp>
      <p:sp>
        <p:nvSpPr>
          <p:cNvPr id="6" name="Rectangle: Rounded Corners 5">
            <a:extLst>
              <a:ext uri="{FF2B5EF4-FFF2-40B4-BE49-F238E27FC236}">
                <a16:creationId xmlns:a16="http://schemas.microsoft.com/office/drawing/2014/main" id="{DB6B26FC-85F3-4925-BB8D-FF2B528BEEA3}"/>
              </a:ext>
            </a:extLst>
          </p:cNvPr>
          <p:cNvSpPr/>
          <p:nvPr/>
        </p:nvSpPr>
        <p:spPr>
          <a:xfrm>
            <a:off x="2425736" y="1022544"/>
            <a:ext cx="2010646" cy="914400"/>
          </a:xfrm>
          <a:prstGeom prst="roundRect">
            <a:avLst/>
          </a:prstGeom>
          <a:solidFill>
            <a:schemeClr val="tx2">
              <a:lumMod val="60000"/>
              <a:lumOff val="40000"/>
            </a:schemeClr>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TRRP “Oversight” Committee</a:t>
            </a:r>
          </a:p>
        </p:txBody>
      </p:sp>
      <p:cxnSp>
        <p:nvCxnSpPr>
          <p:cNvPr id="8" name="Straight Arrow Connector 7">
            <a:extLst>
              <a:ext uri="{FF2B5EF4-FFF2-40B4-BE49-F238E27FC236}">
                <a16:creationId xmlns:a16="http://schemas.microsoft.com/office/drawing/2014/main" id="{78FD6942-B080-42B3-8CE7-9A09EC35E499}"/>
              </a:ext>
            </a:extLst>
          </p:cNvPr>
          <p:cNvCxnSpPr>
            <a:cxnSpLocks/>
            <a:stCxn id="5" idx="1"/>
          </p:cNvCxnSpPr>
          <p:nvPr/>
        </p:nvCxnSpPr>
        <p:spPr>
          <a:xfrm flipH="1" flipV="1">
            <a:off x="4436382" y="1479744"/>
            <a:ext cx="654294" cy="761998"/>
          </a:xfrm>
          <a:prstGeom prst="straightConnector1">
            <a:avLst/>
          </a:prstGeom>
          <a:ln w="15875">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B96F43ED-5AE6-499C-A84D-7F5D3A7187F6}"/>
              </a:ext>
            </a:extLst>
          </p:cNvPr>
          <p:cNvCxnSpPr>
            <a:cxnSpLocks/>
            <a:stCxn id="5" idx="0"/>
            <a:endCxn id="4" idx="2"/>
          </p:cNvCxnSpPr>
          <p:nvPr/>
        </p:nvCxnSpPr>
        <p:spPr>
          <a:xfrm flipH="1" flipV="1">
            <a:off x="6089904" y="1351706"/>
            <a:ext cx="6095" cy="432836"/>
          </a:xfrm>
          <a:prstGeom prst="straightConnector1">
            <a:avLst/>
          </a:prstGeom>
          <a:ln w="15875">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B8BFCADC-EE01-465F-8FFD-E90DA1B42B0E}"/>
              </a:ext>
            </a:extLst>
          </p:cNvPr>
          <p:cNvCxnSpPr>
            <a:cxnSpLocks/>
            <a:stCxn id="6" idx="3"/>
            <a:endCxn id="4" idx="1"/>
          </p:cNvCxnSpPr>
          <p:nvPr/>
        </p:nvCxnSpPr>
        <p:spPr>
          <a:xfrm flipV="1">
            <a:off x="4436382" y="894506"/>
            <a:ext cx="537954" cy="585238"/>
          </a:xfrm>
          <a:prstGeom prst="straightConnector1">
            <a:avLst/>
          </a:prstGeom>
          <a:ln w="15875">
            <a:prstDash val="dash"/>
            <a:tailEnd type="triangle"/>
          </a:ln>
        </p:spPr>
        <p:style>
          <a:lnRef idx="1">
            <a:schemeClr val="accent1"/>
          </a:lnRef>
          <a:fillRef idx="0">
            <a:schemeClr val="accent1"/>
          </a:fillRef>
          <a:effectRef idx="0">
            <a:schemeClr val="accent1"/>
          </a:effectRef>
          <a:fontRef idx="minor">
            <a:schemeClr val="tx1"/>
          </a:fontRef>
        </p:style>
      </p:cxnSp>
      <p:sp>
        <p:nvSpPr>
          <p:cNvPr id="19" name="Rectangle: Rounded Corners 18">
            <a:extLst>
              <a:ext uri="{FF2B5EF4-FFF2-40B4-BE49-F238E27FC236}">
                <a16:creationId xmlns:a16="http://schemas.microsoft.com/office/drawing/2014/main" id="{6326C3FA-59A7-4F16-8679-9235D6D598C7}"/>
              </a:ext>
            </a:extLst>
          </p:cNvPr>
          <p:cNvSpPr/>
          <p:nvPr/>
        </p:nvSpPr>
        <p:spPr>
          <a:xfrm>
            <a:off x="7927910" y="1784542"/>
            <a:ext cx="2010646" cy="914400"/>
          </a:xfrm>
          <a:prstGeom prst="roundRect">
            <a:avLst/>
          </a:prstGeom>
          <a:solidFill>
            <a:schemeClr val="accent4">
              <a:lumMod val="40000"/>
              <a:lumOff val="60000"/>
            </a:schemeClr>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Stakeholder Advisory Committee</a:t>
            </a:r>
          </a:p>
        </p:txBody>
      </p:sp>
      <p:cxnSp>
        <p:nvCxnSpPr>
          <p:cNvPr id="20" name="Straight Arrow Connector 19">
            <a:extLst>
              <a:ext uri="{FF2B5EF4-FFF2-40B4-BE49-F238E27FC236}">
                <a16:creationId xmlns:a16="http://schemas.microsoft.com/office/drawing/2014/main" id="{56AD3BBA-F19E-44B5-8ADC-D6FF3DB149BE}"/>
              </a:ext>
            </a:extLst>
          </p:cNvPr>
          <p:cNvCxnSpPr>
            <a:cxnSpLocks/>
            <a:stCxn id="19" idx="1"/>
            <a:endCxn id="5" idx="3"/>
          </p:cNvCxnSpPr>
          <p:nvPr/>
        </p:nvCxnSpPr>
        <p:spPr>
          <a:xfrm flipH="1">
            <a:off x="7101322" y="2241742"/>
            <a:ext cx="826588" cy="0"/>
          </a:xfrm>
          <a:prstGeom prst="straightConnector1">
            <a:avLst/>
          </a:prstGeom>
          <a:ln w="15875">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CEB7A75F-FCAA-43A5-BACA-D62EB201418A}"/>
              </a:ext>
            </a:extLst>
          </p:cNvPr>
          <p:cNvCxnSpPr>
            <a:cxnSpLocks/>
          </p:cNvCxnSpPr>
          <p:nvPr/>
        </p:nvCxnSpPr>
        <p:spPr>
          <a:xfrm flipV="1">
            <a:off x="6096000" y="2682725"/>
            <a:ext cx="0" cy="650089"/>
          </a:xfrm>
          <a:prstGeom prst="straightConnector1">
            <a:avLst/>
          </a:prstGeom>
          <a:ln w="15875">
            <a:tailEnd type="triangle"/>
          </a:ln>
        </p:spPr>
        <p:style>
          <a:lnRef idx="1">
            <a:schemeClr val="accent1"/>
          </a:lnRef>
          <a:fillRef idx="0">
            <a:schemeClr val="accent1"/>
          </a:fillRef>
          <a:effectRef idx="0">
            <a:schemeClr val="accent1"/>
          </a:effectRef>
          <a:fontRef idx="minor">
            <a:schemeClr val="tx1"/>
          </a:fontRef>
        </p:style>
      </p:cxnSp>
      <p:sp>
        <p:nvSpPr>
          <p:cNvPr id="26" name="Rectangle: Rounded Corners 25">
            <a:extLst>
              <a:ext uri="{FF2B5EF4-FFF2-40B4-BE49-F238E27FC236}">
                <a16:creationId xmlns:a16="http://schemas.microsoft.com/office/drawing/2014/main" id="{745BF1EC-7456-4DC4-91D8-1F32785FDD5A}"/>
              </a:ext>
            </a:extLst>
          </p:cNvPr>
          <p:cNvSpPr/>
          <p:nvPr/>
        </p:nvSpPr>
        <p:spPr>
          <a:xfrm>
            <a:off x="7963139" y="2974780"/>
            <a:ext cx="2010646" cy="1140241"/>
          </a:xfrm>
          <a:prstGeom prst="roundRect">
            <a:avLst/>
          </a:prstGeom>
          <a:solidFill>
            <a:schemeClr val="accent4">
              <a:lumMod val="40000"/>
              <a:lumOff val="60000"/>
            </a:schemeClr>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Independent Science Review</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SAB</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Peer Review</a:t>
            </a:r>
          </a:p>
        </p:txBody>
      </p:sp>
      <p:cxnSp>
        <p:nvCxnSpPr>
          <p:cNvPr id="27" name="Straight Arrow Connector 26">
            <a:extLst>
              <a:ext uri="{FF2B5EF4-FFF2-40B4-BE49-F238E27FC236}">
                <a16:creationId xmlns:a16="http://schemas.microsoft.com/office/drawing/2014/main" id="{AB37FBBE-FC31-40D9-8C25-D51FB4109951}"/>
              </a:ext>
            </a:extLst>
          </p:cNvPr>
          <p:cNvCxnSpPr>
            <a:cxnSpLocks/>
          </p:cNvCxnSpPr>
          <p:nvPr/>
        </p:nvCxnSpPr>
        <p:spPr>
          <a:xfrm flipH="1" flipV="1">
            <a:off x="7101322" y="2682725"/>
            <a:ext cx="826588" cy="862176"/>
          </a:xfrm>
          <a:prstGeom prst="straightConnector1">
            <a:avLst/>
          </a:prstGeom>
          <a:ln w="15875">
            <a:prstDash val="dash"/>
            <a:tailEnd type="triangle"/>
          </a:ln>
        </p:spPr>
        <p:style>
          <a:lnRef idx="1">
            <a:schemeClr val="accent1"/>
          </a:lnRef>
          <a:fillRef idx="0">
            <a:schemeClr val="accent1"/>
          </a:fillRef>
          <a:effectRef idx="0">
            <a:schemeClr val="accent1"/>
          </a:effectRef>
          <a:fontRef idx="minor">
            <a:schemeClr val="tx1"/>
          </a:fontRef>
        </p:style>
      </p:cxnSp>
      <p:sp>
        <p:nvSpPr>
          <p:cNvPr id="28" name="Rectangle: Rounded Corners 27">
            <a:extLst>
              <a:ext uri="{FF2B5EF4-FFF2-40B4-BE49-F238E27FC236}">
                <a16:creationId xmlns:a16="http://schemas.microsoft.com/office/drawing/2014/main" id="{AC6A1B56-310C-462F-A365-F25303E59679}"/>
              </a:ext>
            </a:extLst>
          </p:cNvPr>
          <p:cNvSpPr/>
          <p:nvPr/>
        </p:nvSpPr>
        <p:spPr>
          <a:xfrm>
            <a:off x="2338188" y="3087700"/>
            <a:ext cx="2010646" cy="914400"/>
          </a:xfrm>
          <a:prstGeom prst="roundRect">
            <a:avLst/>
          </a:prstGeom>
          <a:solidFill>
            <a:schemeClr val="accent6">
              <a:lumMod val="75000"/>
            </a:schemeClr>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TRRP Operations</a:t>
            </a:r>
          </a:p>
        </p:txBody>
      </p:sp>
      <p:cxnSp>
        <p:nvCxnSpPr>
          <p:cNvPr id="29" name="Straight Arrow Connector 28">
            <a:extLst>
              <a:ext uri="{FF2B5EF4-FFF2-40B4-BE49-F238E27FC236}">
                <a16:creationId xmlns:a16="http://schemas.microsoft.com/office/drawing/2014/main" id="{0E76607E-4962-4632-B785-A0DE26E92C30}"/>
              </a:ext>
            </a:extLst>
          </p:cNvPr>
          <p:cNvCxnSpPr>
            <a:cxnSpLocks/>
            <a:stCxn id="28" idx="3"/>
            <a:endCxn id="23" idx="1"/>
          </p:cNvCxnSpPr>
          <p:nvPr/>
        </p:nvCxnSpPr>
        <p:spPr>
          <a:xfrm>
            <a:off x="4348834" y="3544900"/>
            <a:ext cx="741842" cy="1"/>
          </a:xfrm>
          <a:prstGeom prst="straightConnector1">
            <a:avLst/>
          </a:prstGeom>
          <a:ln w="15875">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B93493F4-9F02-4C40-9548-F17053B8BFCC}"/>
              </a:ext>
            </a:extLst>
          </p:cNvPr>
          <p:cNvCxnSpPr>
            <a:cxnSpLocks/>
          </p:cNvCxnSpPr>
          <p:nvPr/>
        </p:nvCxnSpPr>
        <p:spPr>
          <a:xfrm flipV="1">
            <a:off x="6095999" y="3959335"/>
            <a:ext cx="0" cy="650089"/>
          </a:xfrm>
          <a:prstGeom prst="straightConnector1">
            <a:avLst/>
          </a:prstGeom>
          <a:ln w="15875">
            <a:tailEnd type="triangle"/>
          </a:ln>
        </p:spPr>
        <p:style>
          <a:lnRef idx="1">
            <a:schemeClr val="accent1"/>
          </a:lnRef>
          <a:fillRef idx="0">
            <a:schemeClr val="accent1"/>
          </a:fillRef>
          <a:effectRef idx="0">
            <a:schemeClr val="accent1"/>
          </a:effectRef>
          <a:fontRef idx="minor">
            <a:schemeClr val="tx1"/>
          </a:fontRef>
        </p:style>
      </p:cxnSp>
      <p:sp>
        <p:nvSpPr>
          <p:cNvPr id="35" name="Rectangle: Rounded Corners 34">
            <a:extLst>
              <a:ext uri="{FF2B5EF4-FFF2-40B4-BE49-F238E27FC236}">
                <a16:creationId xmlns:a16="http://schemas.microsoft.com/office/drawing/2014/main" id="{1676C5BA-22BD-4782-98B2-F3B85B47165E}"/>
              </a:ext>
            </a:extLst>
          </p:cNvPr>
          <p:cNvSpPr/>
          <p:nvPr/>
        </p:nvSpPr>
        <p:spPr>
          <a:xfrm>
            <a:off x="5090676" y="4399100"/>
            <a:ext cx="2010646" cy="914400"/>
          </a:xfrm>
          <a:prstGeom prst="roundRect">
            <a:avLst/>
          </a:prstGeom>
          <a:solidFill>
            <a:schemeClr val="accent2">
              <a:lumMod val="60000"/>
              <a:lumOff val="40000"/>
            </a:schemeClr>
          </a:solidFill>
          <a:ln>
            <a:solidFill>
              <a:schemeClr val="tx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Interdisciplinary Team</a:t>
            </a:r>
          </a:p>
        </p:txBody>
      </p:sp>
      <p:sp>
        <p:nvSpPr>
          <p:cNvPr id="37" name="Rectangle: Rounded Corners 36">
            <a:extLst>
              <a:ext uri="{FF2B5EF4-FFF2-40B4-BE49-F238E27FC236}">
                <a16:creationId xmlns:a16="http://schemas.microsoft.com/office/drawing/2014/main" id="{11C36F70-6573-41AE-AF23-B7B4DA3A24DE}"/>
              </a:ext>
            </a:extLst>
          </p:cNvPr>
          <p:cNvSpPr/>
          <p:nvPr/>
        </p:nvSpPr>
        <p:spPr>
          <a:xfrm>
            <a:off x="2338188" y="4399099"/>
            <a:ext cx="2010646" cy="914400"/>
          </a:xfrm>
          <a:prstGeom prst="roundRect">
            <a:avLst/>
          </a:prstGeom>
          <a:solidFill>
            <a:schemeClr val="accent2">
              <a:lumMod val="60000"/>
              <a:lumOff val="40000"/>
            </a:schemeClr>
          </a:solidFill>
          <a:ln>
            <a:solidFill>
              <a:schemeClr val="tx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Technical Workgroups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(Ad Hoc)</a:t>
            </a:r>
          </a:p>
        </p:txBody>
      </p:sp>
      <p:cxnSp>
        <p:nvCxnSpPr>
          <p:cNvPr id="38" name="Straight Arrow Connector 37">
            <a:extLst>
              <a:ext uri="{FF2B5EF4-FFF2-40B4-BE49-F238E27FC236}">
                <a16:creationId xmlns:a16="http://schemas.microsoft.com/office/drawing/2014/main" id="{FB03DF77-F375-4998-8E2E-9E51F034B152}"/>
              </a:ext>
            </a:extLst>
          </p:cNvPr>
          <p:cNvCxnSpPr>
            <a:cxnSpLocks/>
            <a:stCxn id="37" idx="3"/>
          </p:cNvCxnSpPr>
          <p:nvPr/>
        </p:nvCxnSpPr>
        <p:spPr>
          <a:xfrm>
            <a:off x="4348834" y="4856299"/>
            <a:ext cx="729091" cy="16041"/>
          </a:xfrm>
          <a:prstGeom prst="straightConnector1">
            <a:avLst/>
          </a:prstGeom>
          <a:ln w="15875">
            <a:tailEnd type="triangle"/>
          </a:ln>
        </p:spPr>
        <p:style>
          <a:lnRef idx="1">
            <a:schemeClr val="accent1"/>
          </a:lnRef>
          <a:fillRef idx="0">
            <a:schemeClr val="accent1"/>
          </a:fillRef>
          <a:effectRef idx="0">
            <a:schemeClr val="accent1"/>
          </a:effectRef>
          <a:fontRef idx="minor">
            <a:schemeClr val="tx1"/>
          </a:fontRef>
        </p:style>
      </p:cxnSp>
      <p:sp>
        <p:nvSpPr>
          <p:cNvPr id="23" name="Rectangle: Rounded Corners 22">
            <a:extLst>
              <a:ext uri="{FF2B5EF4-FFF2-40B4-BE49-F238E27FC236}">
                <a16:creationId xmlns:a16="http://schemas.microsoft.com/office/drawing/2014/main" id="{A27D56A1-2720-4DED-8316-A8A0F90552CF}"/>
              </a:ext>
            </a:extLst>
          </p:cNvPr>
          <p:cNvSpPr/>
          <p:nvPr/>
        </p:nvSpPr>
        <p:spPr>
          <a:xfrm>
            <a:off x="5090676" y="3087701"/>
            <a:ext cx="2010646" cy="914400"/>
          </a:xfrm>
          <a:prstGeom prst="roundRect">
            <a:avLst/>
          </a:prstGeom>
          <a:solidFill>
            <a:schemeClr val="accent6">
              <a:lumMod val="75000"/>
            </a:schemeClr>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TRRP Executive Director</a:t>
            </a:r>
          </a:p>
        </p:txBody>
      </p:sp>
      <p:pic>
        <p:nvPicPr>
          <p:cNvPr id="21" name="Picture 20">
            <a:extLst>
              <a:ext uri="{FF2B5EF4-FFF2-40B4-BE49-F238E27FC236}">
                <a16:creationId xmlns:a16="http://schemas.microsoft.com/office/drawing/2014/main" id="{F8711B00-B3C6-4CF5-92D7-6F681E605BA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2336828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235619"/>
            <a:ext cx="10050342" cy="575542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PD progress to date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Key “to-dos”:</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Organizational Structure Document – FACA issues related to Stakeholder Advisory Committee; ways to streamline organizational structure; charters for all TRRP bodies/committees; use of independent science; look again at other restoration programs for ideas</a:t>
            </a:r>
          </a:p>
          <a:p>
            <a:pPr marL="342900" indent="-342900">
              <a:buFont typeface="Arial" panose="020B0604020202020204" pitchFamily="34" charset="0"/>
              <a:buChar char="•"/>
              <a:defRPr/>
            </a:pPr>
            <a:endParaRPr lang="en-US" sz="2400" dirty="0">
              <a:solidFill>
                <a:prstClr val="black"/>
              </a:solidFill>
              <a:cs typeface="Arial" panose="020B0604020202020204" pitchFamily="34" charset="0"/>
            </a:endParaRP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Finance Document – “capacity” (base funding, TRRP partners, conflict of interest); how to build out multi-year budget based on PD milestones and related SP priorities</a:t>
            </a:r>
          </a:p>
          <a:p>
            <a:pPr>
              <a:defRPr/>
            </a:pPr>
            <a:endParaRPr lang="en-US" sz="2400" dirty="0">
              <a:solidFill>
                <a:prstClr val="black"/>
              </a:solidFill>
              <a:cs typeface="Arial" panose="020B0604020202020204" pitchFamily="34" charset="0"/>
            </a:endParaRPr>
          </a:p>
          <a:p>
            <a:pPr>
              <a:defRPr/>
            </a:pPr>
            <a:r>
              <a:rPr lang="en-US" sz="2400" b="1" dirty="0">
                <a:solidFill>
                  <a:prstClr val="black"/>
                </a:solidFill>
                <a:cs typeface="Arial" panose="020B0604020202020204" pitchFamily="34" charset="0"/>
              </a:rPr>
              <a:t>Upcoming PDDC meetings:</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Schedule full Committee meeting in late September/early October</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November 9, 2021; virtual full Committee meeting</a:t>
            </a:r>
          </a:p>
        </p:txBody>
      </p:sp>
    </p:spTree>
    <p:extLst>
      <p:ext uri="{BB962C8B-B14F-4D97-AF65-F5344CB8AC3E}">
        <p14:creationId xmlns:p14="http://schemas.microsoft.com/office/powerpoint/2010/main" val="3998611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graphicFrame>
        <p:nvGraphicFramePr>
          <p:cNvPr id="4" name="Table 3">
            <a:extLst>
              <a:ext uri="{FF2B5EF4-FFF2-40B4-BE49-F238E27FC236}">
                <a16:creationId xmlns:a16="http://schemas.microsoft.com/office/drawing/2014/main" id="{4ED7F098-716C-4EC6-A0F5-A4C47BA584A5}"/>
              </a:ext>
            </a:extLst>
          </p:cNvPr>
          <p:cNvGraphicFramePr>
            <a:graphicFrameLocks noGrp="1"/>
          </p:cNvGraphicFramePr>
          <p:nvPr/>
        </p:nvGraphicFramePr>
        <p:xfrm>
          <a:off x="1894724" y="1023796"/>
          <a:ext cx="7530086" cy="4932389"/>
        </p:xfrm>
        <a:graphic>
          <a:graphicData uri="http://schemas.openxmlformats.org/drawingml/2006/table">
            <a:tbl>
              <a:tblPr firstRow="1" firstCol="1" bandRow="1"/>
              <a:tblGrid>
                <a:gridCol w="5141659">
                  <a:extLst>
                    <a:ext uri="{9D8B030D-6E8A-4147-A177-3AD203B41FA5}">
                      <a16:colId xmlns:a16="http://schemas.microsoft.com/office/drawing/2014/main" val="1216812301"/>
                    </a:ext>
                  </a:extLst>
                </a:gridCol>
                <a:gridCol w="2388427">
                  <a:extLst>
                    <a:ext uri="{9D8B030D-6E8A-4147-A177-3AD203B41FA5}">
                      <a16:colId xmlns:a16="http://schemas.microsoft.com/office/drawing/2014/main" val="1611110385"/>
                    </a:ext>
                  </a:extLst>
                </a:gridCol>
              </a:tblGrid>
              <a:tr h="275348">
                <a:tc>
                  <a:txBody>
                    <a:bodyPr/>
                    <a:lstStyle/>
                    <a:p>
                      <a:pPr marL="0" marR="0" algn="ctr">
                        <a:spcBef>
                          <a:spcPts val="0"/>
                        </a:spcBef>
                        <a:spcAft>
                          <a:spcPts val="0"/>
                        </a:spcAft>
                      </a:pPr>
                      <a:r>
                        <a:rPr lang="en-US" sz="1400" b="1" dirty="0">
                          <a:effectLst/>
                          <a:latin typeface="Calibri" panose="020F0502020204030204" pitchFamily="34" charset="0"/>
                          <a:ea typeface="Times New Roman" panose="02020603050405020304" pitchFamily="18" charset="0"/>
                        </a:rPr>
                        <a:t>Task </a:t>
                      </a:r>
                      <a:r>
                        <a:rPr lang="en-US" sz="1400" b="1" dirty="0">
                          <a:solidFill>
                            <a:srgbClr val="000000"/>
                          </a:solidFill>
                          <a:effectLst/>
                          <a:latin typeface="Calibri" panose="020F0502020204030204" pitchFamily="34" charset="0"/>
                          <a:ea typeface="Times New Roman" panose="02020603050405020304" pitchFamily="18" charset="0"/>
                        </a:rPr>
                        <a:t>4 Requirements</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E3BC"/>
                    </a:solidFill>
                  </a:tcPr>
                </a:tc>
                <a:tc>
                  <a:txBody>
                    <a:bodyPr/>
                    <a:lstStyle/>
                    <a:p>
                      <a:pPr marL="0" marR="0" algn="ctr">
                        <a:spcBef>
                          <a:spcPts val="0"/>
                        </a:spcBef>
                        <a:spcAft>
                          <a:spcPts val="0"/>
                        </a:spcAft>
                      </a:pPr>
                      <a:r>
                        <a:rPr lang="en-US" sz="1400" b="1" dirty="0">
                          <a:solidFill>
                            <a:srgbClr val="000000"/>
                          </a:solidFill>
                          <a:effectLst/>
                          <a:latin typeface="Calibri" panose="020F0502020204030204" pitchFamily="34" charset="0"/>
                          <a:ea typeface="Times New Roman" panose="02020603050405020304" pitchFamily="18" charset="0"/>
                        </a:rPr>
                        <a:t>Estimated Completion Date:</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E3BC"/>
                    </a:solidFill>
                  </a:tcPr>
                </a:tc>
                <a:extLst>
                  <a:ext uri="{0D108BD9-81ED-4DB2-BD59-A6C34878D82A}">
                    <a16:rowId xmlns:a16="http://schemas.microsoft.com/office/drawing/2014/main" val="1823682962"/>
                  </a:ext>
                </a:extLst>
              </a:tr>
              <a:tr h="252171">
                <a:tc>
                  <a:txBody>
                    <a:bodyPr/>
                    <a:lstStyle/>
                    <a:p>
                      <a:pPr marL="0" marR="0" algn="l">
                        <a:spcBef>
                          <a:spcPts val="0"/>
                        </a:spcBef>
                        <a:spcAft>
                          <a:spcPts val="0"/>
                        </a:spcAft>
                      </a:pPr>
                      <a:r>
                        <a:rPr lang="en-US" sz="1400" dirty="0">
                          <a:effectLst/>
                          <a:latin typeface="Calibri" panose="020F0502020204030204" pitchFamily="34" charset="0"/>
                          <a:ea typeface="Times New Roman" panose="02020603050405020304" pitchFamily="18" charset="0"/>
                        </a:rPr>
                        <a:t>Science Plan Drafting Committee member coordination</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Throughout Task 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4941694"/>
                  </a:ext>
                </a:extLst>
              </a:tr>
              <a:tr h="228384">
                <a:tc>
                  <a:txBody>
                    <a:bodyPr/>
                    <a:lstStyle/>
                    <a:p>
                      <a:pPr algn="l"/>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#1,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3-hour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May 5,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solidFill>
                  </a:tcPr>
                </a:tc>
                <a:extLst>
                  <a:ext uri="{0D108BD9-81ED-4DB2-BD59-A6C34878D82A}">
                    <a16:rowId xmlns:a16="http://schemas.microsoft.com/office/drawing/2014/main" val="881841687"/>
                  </a:ext>
                </a:extLst>
              </a:tr>
              <a:tr h="232777">
                <a:tc>
                  <a:txBody>
                    <a:bodyPr/>
                    <a:lstStyle/>
                    <a:p>
                      <a:pPr algn="l"/>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#2,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one-day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May 26,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799620067"/>
                  </a:ext>
                </a:extLst>
              </a:tr>
              <a:tr h="232777">
                <a:tc>
                  <a:txBody>
                    <a:bodyPr/>
                    <a:lstStyle/>
                    <a:p>
                      <a:pPr algn="l"/>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#3,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one-day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June 30,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4170135484"/>
                  </a:ext>
                </a:extLst>
              </a:tr>
              <a:tr h="232777">
                <a:tc>
                  <a:txBody>
                    <a:bodyPr/>
                    <a:lstStyle/>
                    <a:p>
                      <a:pPr algn="l"/>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#4,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3-hour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July 22,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solidFill>
                  </a:tcPr>
                </a:tc>
                <a:extLst>
                  <a:ext uri="{0D108BD9-81ED-4DB2-BD59-A6C34878D82A}">
                    <a16:rowId xmlns:a16="http://schemas.microsoft.com/office/drawing/2014/main" val="80181420"/>
                  </a:ext>
                </a:extLst>
              </a:tr>
              <a:tr h="232777">
                <a:tc>
                  <a:txBody>
                    <a:bodyPr/>
                    <a:lstStyle/>
                    <a:p>
                      <a:pPr algn="l"/>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#5,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one-day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Aug 19,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122542667"/>
                  </a:ext>
                </a:extLst>
              </a:tr>
              <a:tr h="150978">
                <a:tc>
                  <a:txBody>
                    <a:bodyPr/>
                    <a:lstStyle/>
                    <a:p>
                      <a:pPr marL="0" marR="0" algn="l">
                        <a:spcBef>
                          <a:spcPts val="0"/>
                        </a:spcBef>
                        <a:spcAft>
                          <a:spcPts val="0"/>
                        </a:spcAft>
                      </a:pPr>
                      <a:r>
                        <a:rPr lang="en-US" sz="1400" kern="1200" dirty="0">
                          <a:solidFill>
                            <a:schemeClr val="tx1"/>
                          </a:solidFill>
                          <a:effectLst/>
                          <a:latin typeface="+mn-lt"/>
                          <a:ea typeface="+mn-ea"/>
                          <a:cs typeface="+mn-cs"/>
                        </a:rPr>
                        <a:t>TMC </a:t>
                      </a:r>
                      <a:r>
                        <a:rPr lang="en-US" sz="1400" i="1" kern="1200" dirty="0">
                          <a:solidFill>
                            <a:schemeClr val="tx1"/>
                          </a:solidFill>
                          <a:effectLst/>
                          <a:latin typeface="+mn-lt"/>
                          <a:ea typeface="+mn-ea"/>
                          <a:cs typeface="+mn-cs"/>
                        </a:rPr>
                        <a:t>in-person meeting </a:t>
                      </a:r>
                      <a:r>
                        <a:rPr lang="en-US" sz="1400" kern="1200" dirty="0">
                          <a:solidFill>
                            <a:schemeClr val="tx1"/>
                          </a:solidFill>
                          <a:effectLst/>
                          <a:latin typeface="+mn-lt"/>
                          <a:ea typeface="+mn-ea"/>
                          <a:cs typeface="+mn-cs"/>
                        </a:rPr>
                        <a:t>for Draft TRRP Science Plan (1-day meeting)</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Sept 16,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971464775"/>
                  </a:ext>
                </a:extLst>
              </a:tr>
              <a:tr h="250737">
                <a:tc>
                  <a:txBody>
                    <a:bodyPr/>
                    <a:lstStyle/>
                    <a:p>
                      <a:pPr marL="0" marR="0" algn="l">
                        <a:spcBef>
                          <a:spcPts val="0"/>
                        </a:spcBef>
                        <a:spcAft>
                          <a:spcPts val="0"/>
                        </a:spcAft>
                      </a:pPr>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#6, </a:t>
                      </a:r>
                      <a:r>
                        <a:rPr lang="en-US" sz="1400" i="1" dirty="0">
                          <a:solidFill>
                            <a:srgbClr val="000000"/>
                          </a:solidFill>
                          <a:effectLst/>
                          <a:latin typeface="Calibri" panose="020F0502020204030204" pitchFamily="34" charset="0"/>
                          <a:ea typeface="Times New Roman" panose="02020603050405020304" pitchFamily="18" charset="0"/>
                        </a:rPr>
                        <a:t>3-hour teleconference #3</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Oct 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solidFill>
                  </a:tcPr>
                </a:tc>
                <a:extLst>
                  <a:ext uri="{0D108BD9-81ED-4DB2-BD59-A6C34878D82A}">
                    <a16:rowId xmlns:a16="http://schemas.microsoft.com/office/drawing/2014/main" val="2461648504"/>
                  </a:ext>
                </a:extLst>
              </a:tr>
              <a:tr h="287319">
                <a:tc>
                  <a:txBody>
                    <a:bodyPr/>
                    <a:lstStyle/>
                    <a:p>
                      <a:pPr algn="l"/>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#7, </a:t>
                      </a:r>
                      <a:r>
                        <a:rPr lang="en-US" sz="1400" i="1" kern="1200" dirty="0">
                          <a:solidFill>
                            <a:schemeClr val="tx1"/>
                          </a:solidFill>
                          <a:effectLst/>
                          <a:latin typeface="+mn-lt"/>
                          <a:ea typeface="+mn-ea"/>
                          <a:cs typeface="+mn-cs"/>
                        </a:rPr>
                        <a:t>in-person meeting*</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Oct 7,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solidFill>
                  </a:tcPr>
                </a:tc>
                <a:extLst>
                  <a:ext uri="{0D108BD9-81ED-4DB2-BD59-A6C34878D82A}">
                    <a16:rowId xmlns:a16="http://schemas.microsoft.com/office/drawing/2014/main" val="526169270"/>
                  </a:ext>
                </a:extLst>
              </a:tr>
              <a:tr h="287319">
                <a:tc>
                  <a:txBody>
                    <a:bodyPr/>
                    <a:lstStyle/>
                    <a:p>
                      <a:pPr algn="l"/>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#8,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one-day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Nov 18,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937937222"/>
                  </a:ext>
                </a:extLst>
              </a:tr>
              <a:tr h="287319">
                <a:tc>
                  <a:txBody>
                    <a:bodyPr/>
                    <a:lstStyle/>
                    <a:p>
                      <a:pPr marL="0" marR="0" algn="l">
                        <a:spcBef>
                          <a:spcPts val="0"/>
                        </a:spcBef>
                        <a:spcAft>
                          <a:spcPts val="0"/>
                        </a:spcAft>
                      </a:pPr>
                      <a:r>
                        <a:rPr lang="en-US" sz="1400" kern="1200" dirty="0">
                          <a:solidFill>
                            <a:schemeClr val="tx1"/>
                          </a:solidFill>
                          <a:effectLst/>
                          <a:latin typeface="+mn-lt"/>
                          <a:ea typeface="+mn-ea"/>
                          <a:cs typeface="+mn-cs"/>
                        </a:rPr>
                        <a:t>TMC </a:t>
                      </a:r>
                      <a:r>
                        <a:rPr lang="en-US" sz="1400" i="1" kern="1200" dirty="0">
                          <a:solidFill>
                            <a:schemeClr val="tx1"/>
                          </a:solidFill>
                          <a:effectLst/>
                          <a:latin typeface="+mn-lt"/>
                          <a:ea typeface="+mn-ea"/>
                          <a:cs typeface="+mn-cs"/>
                        </a:rPr>
                        <a:t>in-person meeting* </a:t>
                      </a:r>
                      <a:r>
                        <a:rPr lang="en-US" sz="1400" kern="1200" dirty="0">
                          <a:solidFill>
                            <a:schemeClr val="tx1"/>
                          </a:solidFill>
                          <a:effectLst/>
                          <a:latin typeface="+mn-lt"/>
                          <a:ea typeface="+mn-ea"/>
                          <a:cs typeface="+mn-cs"/>
                        </a:rPr>
                        <a:t>for Draft TRRP Science Plan (1-day meeting)</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Dec 9, 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79504703"/>
                  </a:ext>
                </a:extLst>
              </a:tr>
              <a:tr h="3329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#9,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3-hour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alpha val="80000"/>
                      </a:srgbClr>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Jan 25, 2022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98E0">
                        <a:alpha val="80000"/>
                      </a:srgbClr>
                    </a:solidFill>
                  </a:tcPr>
                </a:tc>
                <a:extLst>
                  <a:ext uri="{0D108BD9-81ED-4DB2-BD59-A6C34878D82A}">
                    <a16:rowId xmlns:a16="http://schemas.microsoft.com/office/drawing/2014/main" val="2630452679"/>
                  </a:ext>
                </a:extLst>
              </a:tr>
              <a:tr h="287319">
                <a:tc>
                  <a:txBody>
                    <a:bodyPr/>
                    <a:lstStyle/>
                    <a:p>
                      <a:pPr algn="l"/>
                      <a:r>
                        <a:rPr lang="en-US" sz="1400" kern="1200" dirty="0">
                          <a:solidFill>
                            <a:schemeClr val="tx1"/>
                          </a:solidFill>
                          <a:effectLst/>
                          <a:latin typeface="+mn-lt"/>
                          <a:ea typeface="+mn-ea"/>
                          <a:cs typeface="+mn-cs"/>
                        </a:rPr>
                        <a:t>Draft TRRP Science Plan</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Feb 2022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7406263"/>
                  </a:ext>
                </a:extLst>
              </a:tr>
              <a:tr h="4330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effectLst/>
                          <a:latin typeface="+mn-lt"/>
                          <a:ea typeface="+mn-ea"/>
                          <a:cs typeface="+mn-cs"/>
                        </a:rPr>
                        <a:t>TMC </a:t>
                      </a:r>
                      <a:r>
                        <a:rPr lang="en-US" sz="1400" i="1" kern="1200" dirty="0">
                          <a:solidFill>
                            <a:schemeClr val="tx1"/>
                          </a:solidFill>
                          <a:effectLst/>
                          <a:latin typeface="+mn-lt"/>
                          <a:ea typeface="+mn-ea"/>
                          <a:cs typeface="+mn-cs"/>
                        </a:rPr>
                        <a:t>in-person meeting* </a:t>
                      </a:r>
                      <a:r>
                        <a:rPr lang="en-US" sz="1400" kern="1200" dirty="0">
                          <a:solidFill>
                            <a:schemeClr val="tx1"/>
                          </a:solidFill>
                          <a:effectLst/>
                          <a:latin typeface="+mn-lt"/>
                          <a:ea typeface="+mn-ea"/>
                          <a:cs typeface="+mn-cs"/>
                        </a:rPr>
                        <a:t>for Draft TRRP Science Plan (1-day meeting)</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March 2022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981021779"/>
                  </a:ext>
                </a:extLst>
              </a:tr>
              <a:tr h="4330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sz="1400" dirty="0">
                          <a:effectLst/>
                          <a:latin typeface="Calibri" panose="020F0502020204030204" pitchFamily="34" charset="0"/>
                          <a:ea typeface="Times New Roman" panose="02020603050405020304" pitchFamily="18" charset="0"/>
                          <a:cs typeface="Calibri" panose="020F0502020204030204" pitchFamily="34" charset="0"/>
                        </a:rPr>
                        <a:t>SPDC: Meeting #10, </a:t>
                      </a:r>
                      <a:r>
                        <a:rPr lang="en-CA" sz="14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3-hour teleconference</a:t>
                      </a:r>
                      <a:endParaRPr lang="en-CA"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9EE2"/>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April?, 2022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9EE2"/>
                    </a:solidFill>
                  </a:tcPr>
                </a:tc>
                <a:extLst>
                  <a:ext uri="{0D108BD9-81ED-4DB2-BD59-A6C34878D82A}">
                    <a16:rowId xmlns:a16="http://schemas.microsoft.com/office/drawing/2014/main" val="2081023015"/>
                  </a:ext>
                </a:extLst>
              </a:tr>
              <a:tr h="4330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effectLst/>
                          <a:latin typeface="+mn-lt"/>
                          <a:ea typeface="+mn-ea"/>
                          <a:cs typeface="+mn-cs"/>
                        </a:rPr>
                        <a:t>TMC </a:t>
                      </a:r>
                      <a:r>
                        <a:rPr lang="en-US" sz="1400" i="1" kern="1200" dirty="0">
                          <a:solidFill>
                            <a:schemeClr val="tx1"/>
                          </a:solidFill>
                          <a:effectLst/>
                          <a:latin typeface="+mn-lt"/>
                          <a:ea typeface="+mn-ea"/>
                          <a:cs typeface="+mn-cs"/>
                        </a:rPr>
                        <a:t>in-person meeting* </a:t>
                      </a:r>
                      <a:r>
                        <a:rPr lang="en-US" sz="1400" kern="1200" dirty="0">
                          <a:solidFill>
                            <a:schemeClr val="tx1"/>
                          </a:solidFill>
                          <a:effectLst/>
                          <a:latin typeface="+mn-lt"/>
                          <a:ea typeface="+mn-ea"/>
                          <a:cs typeface="+mn-cs"/>
                        </a:rPr>
                        <a:t>for Final TRRP Science Plan (1-day meeting)</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spcBef>
                          <a:spcPts val="0"/>
                        </a:spcBef>
                        <a:spcAft>
                          <a:spcPts val="0"/>
                        </a:spcAft>
                      </a:pPr>
                      <a:r>
                        <a:rPr lang="en-US" sz="1400" b="1" kern="1200" dirty="0">
                          <a:solidFill>
                            <a:srgbClr val="000000"/>
                          </a:solidFill>
                          <a:effectLst/>
                          <a:latin typeface="Calibri" panose="020F0502020204030204" pitchFamily="34" charset="0"/>
                          <a:ea typeface="Times New Roman" panose="02020603050405020304" pitchFamily="18" charset="0"/>
                          <a:cs typeface="+mn-cs"/>
                        </a:rPr>
                        <a:t>June 2022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559751118"/>
                  </a:ext>
                </a:extLst>
              </a:tr>
            </a:tbl>
          </a:graphicData>
        </a:graphic>
      </p:graphicFrame>
      <p:sp>
        <p:nvSpPr>
          <p:cNvPr id="5" name="TextBox 4">
            <a:extLst>
              <a:ext uri="{FF2B5EF4-FFF2-40B4-BE49-F238E27FC236}">
                <a16:creationId xmlns:a16="http://schemas.microsoft.com/office/drawing/2014/main" id="{29CA9777-03BC-4C51-AF89-27A73AD5DC56}"/>
              </a:ext>
            </a:extLst>
          </p:cNvPr>
          <p:cNvSpPr txBox="1"/>
          <p:nvPr/>
        </p:nvSpPr>
        <p:spPr>
          <a:xfrm>
            <a:off x="2013567" y="261914"/>
            <a:ext cx="8164864" cy="58477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mn-cs"/>
              </a:rPr>
              <a:t>Task 4 – Science Plan (SP) Schedule (estimated)</a:t>
            </a:r>
          </a:p>
        </p:txBody>
      </p:sp>
      <p:pic>
        <p:nvPicPr>
          <p:cNvPr id="6" name="Graphic 5" descr="Checkmark with solid fill">
            <a:extLst>
              <a:ext uri="{FF2B5EF4-FFF2-40B4-BE49-F238E27FC236}">
                <a16:creationId xmlns:a16="http://schemas.microsoft.com/office/drawing/2014/main" id="{4F066476-771C-464B-A883-076FDCEED8A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99591" y="1483721"/>
            <a:ext cx="259882" cy="259882"/>
          </a:xfrm>
          <a:prstGeom prst="rect">
            <a:avLst/>
          </a:prstGeom>
        </p:spPr>
      </p:pic>
      <p:pic>
        <p:nvPicPr>
          <p:cNvPr id="8" name="Graphic 7" descr="Checkmark with solid fill">
            <a:extLst>
              <a:ext uri="{FF2B5EF4-FFF2-40B4-BE49-F238E27FC236}">
                <a16:creationId xmlns:a16="http://schemas.microsoft.com/office/drawing/2014/main" id="{345956E7-3F24-41B3-9C24-1B5B2DEF682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22732" y="1774224"/>
            <a:ext cx="259882" cy="259882"/>
          </a:xfrm>
          <a:prstGeom prst="rect">
            <a:avLst/>
          </a:prstGeom>
        </p:spPr>
      </p:pic>
      <p:sp>
        <p:nvSpPr>
          <p:cNvPr id="9" name="Star: 5 Points 8">
            <a:extLst>
              <a:ext uri="{FF2B5EF4-FFF2-40B4-BE49-F238E27FC236}">
                <a16:creationId xmlns:a16="http://schemas.microsoft.com/office/drawing/2014/main" id="{062989EA-93C1-481E-88EE-6F4C29C05FC8}"/>
              </a:ext>
            </a:extLst>
          </p:cNvPr>
          <p:cNvSpPr/>
          <p:nvPr/>
        </p:nvSpPr>
        <p:spPr>
          <a:xfrm>
            <a:off x="9478239" y="2726469"/>
            <a:ext cx="259883" cy="18307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Graphic 10" descr="Checkmark with solid fill">
            <a:extLst>
              <a:ext uri="{FF2B5EF4-FFF2-40B4-BE49-F238E27FC236}">
                <a16:creationId xmlns:a16="http://schemas.microsoft.com/office/drawing/2014/main" id="{E391DABB-9B13-42B2-95D9-C2CD526E37A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83504" y="2466587"/>
            <a:ext cx="259882" cy="259882"/>
          </a:xfrm>
          <a:prstGeom prst="rect">
            <a:avLst/>
          </a:prstGeom>
        </p:spPr>
      </p:pic>
      <p:pic>
        <p:nvPicPr>
          <p:cNvPr id="12" name="Graphic 11" descr="Checkmark with solid fill">
            <a:extLst>
              <a:ext uri="{FF2B5EF4-FFF2-40B4-BE49-F238E27FC236}">
                <a16:creationId xmlns:a16="http://schemas.microsoft.com/office/drawing/2014/main" id="{7E20B366-1CC6-4B99-A1C3-1937225F5EE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88769" y="2210050"/>
            <a:ext cx="259882" cy="259882"/>
          </a:xfrm>
          <a:prstGeom prst="rect">
            <a:avLst/>
          </a:prstGeom>
        </p:spPr>
      </p:pic>
      <p:pic>
        <p:nvPicPr>
          <p:cNvPr id="13" name="Graphic 12" descr="Checkmark with solid fill">
            <a:extLst>
              <a:ext uri="{FF2B5EF4-FFF2-40B4-BE49-F238E27FC236}">
                <a16:creationId xmlns:a16="http://schemas.microsoft.com/office/drawing/2014/main" id="{3EBDE902-F5ED-4CFA-9D14-D998B3DCAC0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10411" y="2000140"/>
            <a:ext cx="259882" cy="259882"/>
          </a:xfrm>
          <a:prstGeom prst="rect">
            <a:avLst/>
          </a:prstGeom>
        </p:spPr>
      </p:pic>
      <p:sp>
        <p:nvSpPr>
          <p:cNvPr id="2" name="TextBox 1">
            <a:extLst>
              <a:ext uri="{FF2B5EF4-FFF2-40B4-BE49-F238E27FC236}">
                <a16:creationId xmlns:a16="http://schemas.microsoft.com/office/drawing/2014/main" id="{1DE356CB-FE61-4A3F-B9DD-B1849AC1ECB5}"/>
              </a:ext>
            </a:extLst>
          </p:cNvPr>
          <p:cNvSpPr txBox="1"/>
          <p:nvPr/>
        </p:nvSpPr>
        <p:spPr>
          <a:xfrm>
            <a:off x="2013566" y="6246688"/>
            <a:ext cx="862197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*Propose to shift timing a bit to align better w PDDC and constraints of SPDC members</a:t>
            </a:r>
            <a:endParaRPr kumimoji="0" lang="en-CA"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8192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376296"/>
            <a:ext cx="10050342" cy="58785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Where are we at? / Where are we headed?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800" b="1" i="0" u="sng"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SP architecture:</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Vision is to have a very short readable document (20 pages ideally although that may be tough) with attachments or references as needed</a:t>
            </a:r>
            <a:endParaRPr lang="en-US" sz="2800" dirty="0">
              <a:solidFill>
                <a:prstClr val="black"/>
              </a:solidFill>
              <a:latin typeface="Calibri" panose="020F0502020204030204"/>
              <a:cs typeface="Arial" panose="020B0604020202020204" pitchFamily="34" charset="0"/>
            </a:endParaRPr>
          </a:p>
          <a:p>
            <a:pPr marR="0" lvl="0" algn="l" defTabSz="457200" rtl="0" eaLnBrk="1" fontAlgn="auto" latinLnBrk="0" hangingPunct="1">
              <a:lnSpc>
                <a:spcPct val="100000"/>
              </a:lnSpc>
              <a:spcBef>
                <a:spcPts val="0"/>
              </a:spcBef>
              <a:spcAft>
                <a:spcPts val="0"/>
              </a:spcAft>
              <a:buClrTx/>
              <a:buSzTx/>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Current science priorities will be clearly articulated up front (e.g., on the first ~2 pages) followed by technical content as necessary and guidance on the process / considerations to identifying priorities</a:t>
            </a:r>
          </a:p>
          <a:p>
            <a:pPr marR="0" lvl="0" algn="l" defTabSz="457200" rtl="0" eaLnBrk="1" fontAlgn="auto" latinLnBrk="0" hangingPunct="1">
              <a:lnSpc>
                <a:spcPct val="100000"/>
              </a:lnSpc>
              <a:spcBef>
                <a:spcPts val="0"/>
              </a:spcBef>
              <a:spcAft>
                <a:spcPts val="0"/>
              </a:spcAft>
              <a:buClrTx/>
              <a:buSzTx/>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SP will leverage existing efforts and reference these (e.g., Objectives and Targets from the working groups as well as Synthesis reports</a:t>
            </a:r>
            <a:r>
              <a:rPr lang="en-US" sz="2800" dirty="0">
                <a:solidFill>
                  <a:prstClr val="black"/>
                </a:solidFill>
                <a:latin typeface="Calibri" panose="020F0502020204030204"/>
                <a:cs typeface="Arial" panose="020B0604020202020204" pitchFamily="34" charset="0"/>
              </a:rPr>
              <a: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913928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360353"/>
            <a:ext cx="10050342" cy="624786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Where are we at? / Where are we headed?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800" b="1" i="0" u="sng"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Wrestling with some key issues now:</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Development of a simple conceptual model to frame the SP</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Adaptive management (AM)</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What, where, and when it is applicable in the context of the TRRP</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Hypothesis Testing</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Management Actions</a:t>
            </a:r>
          </a:p>
          <a:p>
            <a:pPr marL="800100" marR="0" lvl="1" indent="-34290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Documenting the current understanding and evolution of thinking behind management actions</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Role of independent science</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Linkages to PD, especially through the milestones / management actions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Next steps</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Guidance on synthesis reporting</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Process for prioritization and applying this process for the initial SP</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Upcoming meetings: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Wednesday, Oct 7; 9:00 AM to 4:00 PM Pacific Time; full SPDC meeting</a:t>
            </a:r>
          </a:p>
        </p:txBody>
      </p:sp>
    </p:spTree>
    <p:extLst>
      <p:ext uri="{BB962C8B-B14F-4D97-AF65-F5344CB8AC3E}">
        <p14:creationId xmlns:p14="http://schemas.microsoft.com/office/powerpoint/2010/main" val="3643722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8" name="TextBox 7">
            <a:extLst>
              <a:ext uri="{FF2B5EF4-FFF2-40B4-BE49-F238E27FC236}">
                <a16:creationId xmlns:a16="http://schemas.microsoft.com/office/drawing/2014/main" id="{B2A9C198-A8E6-41F1-A589-738F1FDFA1AE}"/>
              </a:ext>
            </a:extLst>
          </p:cNvPr>
          <p:cNvSpPr txBox="1"/>
          <p:nvPr/>
        </p:nvSpPr>
        <p:spPr>
          <a:xfrm>
            <a:off x="650631" y="1339199"/>
            <a:ext cx="5445369" cy="1720362"/>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mn-cs"/>
              </a:rPr>
              <a:t>TRRP Refinements: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dirty="0">
                <a:solidFill>
                  <a:srgbClr val="0070C0"/>
                </a:solidFill>
                <a:latin typeface="Calibri" panose="020F0502020204030204"/>
              </a:rPr>
              <a:t>Progress &amp; Schedule</a:t>
            </a:r>
            <a:endPar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panose="020F0502020204030204"/>
              </a:rPr>
              <a:t>Comments from PDDC and SPDC members</a:t>
            </a:r>
          </a:p>
          <a:p>
            <a:pPr marR="0" lvl="0" algn="l" defTabSz="914400" rtl="0" eaLnBrk="1" fontAlgn="auto" latinLnBrk="0" hangingPunct="1">
              <a:lnSpc>
                <a:spcPct val="100000"/>
              </a:lnSpc>
              <a:spcBef>
                <a:spcPts val="0"/>
              </a:spcBef>
              <a:spcAft>
                <a:spcPts val="0"/>
              </a:spcAft>
              <a:buClrTx/>
              <a:buSzTx/>
              <a:tabLst/>
              <a:defRPr/>
            </a:pPr>
            <a:endParaRPr lang="en-US" sz="2000" dirty="0">
              <a:solidFill>
                <a:prstClr val="black"/>
              </a:solidFill>
              <a:latin typeface="Calibri" panose="020F0502020204030204"/>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i="0" u="none" strike="noStrike" kern="1200" cap="none" spc="0" normalizeH="0" baseline="0" noProof="0" dirty="0">
                <a:ln>
                  <a:noFill/>
                </a:ln>
                <a:solidFill>
                  <a:prstClr val="black"/>
                </a:solidFill>
                <a:effectLst/>
                <a:uLnTx/>
                <a:uFillTx/>
                <a:latin typeface="Calibri" panose="020F0502020204030204"/>
                <a:ea typeface="+mn-ea"/>
                <a:cs typeface="+mn-cs"/>
              </a:rPr>
              <a:t>Q &amp; 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50"/>
                </a:solidFill>
                <a:effectLst/>
                <a:uLnTx/>
                <a:uFillTx/>
                <a:latin typeface="Calibri" panose="020F0502020204030204"/>
                <a:ea typeface="+mn-ea"/>
                <a:cs typeface="+mn-cs"/>
              </a:rPr>
              <a:t>THANKS!</a:t>
            </a:r>
          </a:p>
        </p:txBody>
      </p:sp>
      <p:pic>
        <p:nvPicPr>
          <p:cNvPr id="2" name="Picture 1">
            <a:extLst>
              <a:ext uri="{FF2B5EF4-FFF2-40B4-BE49-F238E27FC236}">
                <a16:creationId xmlns:a16="http://schemas.microsoft.com/office/drawing/2014/main" id="{AF280BBE-4A29-4632-BD9B-CE28A2EB8E21}"/>
              </a:ext>
            </a:extLst>
          </p:cNvPr>
          <p:cNvPicPr>
            <a:picLocks noChangeAspect="1"/>
          </p:cNvPicPr>
          <p:nvPr/>
        </p:nvPicPr>
        <p:blipFill>
          <a:blip r:embed="rId3"/>
          <a:stretch>
            <a:fillRect/>
          </a:stretch>
        </p:blipFill>
        <p:spPr>
          <a:xfrm>
            <a:off x="6471140" y="1038796"/>
            <a:ext cx="5216030" cy="4428715"/>
          </a:xfrm>
          <a:prstGeom prst="rect">
            <a:avLst/>
          </a:prstGeom>
        </p:spPr>
      </p:pic>
    </p:spTree>
    <p:extLst>
      <p:ext uri="{BB962C8B-B14F-4D97-AF65-F5344CB8AC3E}">
        <p14:creationId xmlns:p14="http://schemas.microsoft.com/office/powerpoint/2010/main" val="33079502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6458</TotalTime>
  <Words>1001</Words>
  <Application>Microsoft Office PowerPoint</Application>
  <PresentationFormat>Widescreen</PresentationFormat>
  <Paragraphs>156</Paragraphs>
  <Slides>11</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8" baseType="lpstr">
      <vt:lpstr>Arial</vt:lpstr>
      <vt:lpstr>Calibri</vt:lpstr>
      <vt:lpstr>Calibri Light</vt:lpstr>
      <vt:lpstr>Courier New</vt:lpstr>
      <vt:lpstr>Times New Roman</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Chadwin Smith</dc:creator>
  <cp:lastModifiedBy>Chadwin Smith</cp:lastModifiedBy>
  <cp:revision>11</cp:revision>
  <dcterms:created xsi:type="dcterms:W3CDTF">2020-09-22T17:56:35Z</dcterms:created>
  <dcterms:modified xsi:type="dcterms:W3CDTF">2021-09-10T13:50:08Z</dcterms:modified>
</cp:coreProperties>
</file>