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handoutMasterIdLst>
    <p:handoutMasterId r:id="rId21"/>
  </p:handoutMasterIdLst>
  <p:sldIdLst>
    <p:sldId id="985" r:id="rId5"/>
    <p:sldId id="1055" r:id="rId6"/>
    <p:sldId id="1054" r:id="rId7"/>
    <p:sldId id="1047" r:id="rId8"/>
    <p:sldId id="1034" r:id="rId9"/>
    <p:sldId id="1057" r:id="rId10"/>
    <p:sldId id="992" r:id="rId11"/>
    <p:sldId id="1016" r:id="rId12"/>
    <p:sldId id="1046" r:id="rId13"/>
    <p:sldId id="1008" r:id="rId14"/>
    <p:sldId id="1039" r:id="rId15"/>
    <p:sldId id="1024" r:id="rId16"/>
    <p:sldId id="1051" r:id="rId17"/>
    <p:sldId id="1056" r:id="rId18"/>
    <p:sldId id="102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91CE26-2790-AA7B-2AF8-A81EF4F7A3E4}" name="Morgan, Korey - FS, DC" initials="MD" userId="S::korey.morgan@usda.gov::7381e194-e3e4-41a8-bf92-826576910681" providerId="AD"/>
  <p188:author id="{1B8F17C5-1B3B-8DE9-8EA9-03141FA9BB64}" name="Chambers, Lawrence - FS, DC" initials="CLFD" userId="S::Lawrence.Chambers@usda.gov::24d9affe-fd3c-45fb-9f57-7b9d83c0b8c9" providerId="AD"/>
  <p188:author id="{CF97BACB-F946-5E4E-805D-F58A4A1BF8AB}" name="Ahmed, Maham - FS, OR" initials="AMFO" userId="S::maham.ahmed@usda.gov::6edecff9-32ee-44f0-b223-044cddb24c2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4347"/>
    <a:srgbClr val="FF9900"/>
    <a:srgbClr val="004600"/>
    <a:srgbClr val="FFCC00"/>
    <a:srgbClr val="9933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DD2B64-F0FB-4E29-9F6D-B8120BF09C0E}" v="150" dt="2024-11-26T19:20:10.450"/>
    <p1510:client id="{A03C49DC-4420-495B-B72C-1CAE551E156C}" v="241" dt="2024-11-26T16:56:18.090"/>
    <p1510:client id="{B8317D5B-4A81-4ECC-8F07-CE607C65D1A6}" v="39" dt="2024-11-26T00:13:22.4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85088" autoAdjust="0"/>
  </p:normalViewPr>
  <p:slideViewPr>
    <p:cSldViewPr snapToGrid="0">
      <p:cViewPr varScale="1">
        <p:scale>
          <a:sx n="50" d="100"/>
          <a:sy n="50" d="100"/>
        </p:scale>
        <p:origin x="428" y="44"/>
      </p:cViewPr>
      <p:guideLst/>
    </p:cSldViewPr>
  </p:slideViewPr>
  <p:outlineViewPr>
    <p:cViewPr>
      <p:scale>
        <a:sx n="33" d="100"/>
        <a:sy n="33" d="100"/>
      </p:scale>
      <p:origin x="0" y="-9834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y R Davis" userId="zWfIdDoyrDhdRH0GTipDvcfMLoCdsaO2Wj4ms6/Jmww=" providerId="None" clId="Web-{A03C49DC-4420-495B-B72C-1CAE551E156C}"/>
    <pc:docChg chg="modSld sldOrd">
      <pc:chgData name="Cory R Davis" userId="zWfIdDoyrDhdRH0GTipDvcfMLoCdsaO2Wj4ms6/Jmww=" providerId="None" clId="Web-{A03C49DC-4420-495B-B72C-1CAE551E156C}" dt="2024-11-26T16:56:18.090" v="145" actId="1076"/>
      <pc:docMkLst>
        <pc:docMk/>
      </pc:docMkLst>
      <pc:sldChg chg="modSp">
        <pc:chgData name="Cory R Davis" userId="zWfIdDoyrDhdRH0GTipDvcfMLoCdsaO2Wj4ms6/Jmww=" providerId="None" clId="Web-{A03C49DC-4420-495B-B72C-1CAE551E156C}" dt="2024-11-26T16:56:18.090" v="145" actId="1076"/>
        <pc:sldMkLst>
          <pc:docMk/>
          <pc:sldMk cId="1461512999" sldId="992"/>
        </pc:sldMkLst>
        <pc:spChg chg="mod">
          <ac:chgData name="Cory R Davis" userId="zWfIdDoyrDhdRH0GTipDvcfMLoCdsaO2Wj4ms6/Jmww=" providerId="None" clId="Web-{A03C49DC-4420-495B-B72C-1CAE551E156C}" dt="2024-11-26T16:27:04.037" v="121" actId="1076"/>
          <ac:spMkLst>
            <pc:docMk/>
            <pc:sldMk cId="1461512999" sldId="992"/>
            <ac:spMk id="2" creationId="{CFF09F02-0D8A-3A75-7E95-BE38932612C6}"/>
          </ac:spMkLst>
        </pc:spChg>
        <pc:spChg chg="mod">
          <ac:chgData name="Cory R Davis" userId="zWfIdDoyrDhdRH0GTipDvcfMLoCdsaO2Wj4ms6/Jmww=" providerId="None" clId="Web-{A03C49DC-4420-495B-B72C-1CAE551E156C}" dt="2024-11-26T16:56:18.090" v="145" actId="1076"/>
          <ac:spMkLst>
            <pc:docMk/>
            <pc:sldMk cId="1461512999" sldId="992"/>
            <ac:spMk id="9" creationId="{9CEFF91C-6E80-24C8-60F6-09FB562926C7}"/>
          </ac:spMkLst>
        </pc:spChg>
        <pc:picChg chg="mod">
          <ac:chgData name="Cory R Davis" userId="zWfIdDoyrDhdRH0GTipDvcfMLoCdsaO2Wj4ms6/Jmww=" providerId="None" clId="Web-{A03C49DC-4420-495B-B72C-1CAE551E156C}" dt="2024-11-26T16:56:10.559" v="144" actId="1076"/>
          <ac:picMkLst>
            <pc:docMk/>
            <pc:sldMk cId="1461512999" sldId="992"/>
            <ac:picMk id="3" creationId="{4DBC4BA3-9030-5A27-FEB1-78D0654E75B6}"/>
          </ac:picMkLst>
        </pc:picChg>
        <pc:picChg chg="mod">
          <ac:chgData name="Cory R Davis" userId="zWfIdDoyrDhdRH0GTipDvcfMLoCdsaO2Wj4ms6/Jmww=" providerId="None" clId="Web-{A03C49DC-4420-495B-B72C-1CAE551E156C}" dt="2024-11-26T16:21:25.233" v="33" actId="14100"/>
          <ac:picMkLst>
            <pc:docMk/>
            <pc:sldMk cId="1461512999" sldId="992"/>
            <ac:picMk id="19" creationId="{E91F4580-4E1E-EA56-47B0-70F1840A6F57}"/>
          </ac:picMkLst>
        </pc:picChg>
      </pc:sldChg>
      <pc:sldChg chg="modSp">
        <pc:chgData name="Cory R Davis" userId="zWfIdDoyrDhdRH0GTipDvcfMLoCdsaO2Wj4ms6/Jmww=" providerId="None" clId="Web-{A03C49DC-4420-495B-B72C-1CAE551E156C}" dt="2024-11-26T16:21:01.295" v="20" actId="20577"/>
        <pc:sldMkLst>
          <pc:docMk/>
          <pc:sldMk cId="2645173335" sldId="1016"/>
        </pc:sldMkLst>
        <pc:spChg chg="mod">
          <ac:chgData name="Cory R Davis" userId="zWfIdDoyrDhdRH0GTipDvcfMLoCdsaO2Wj4ms6/Jmww=" providerId="None" clId="Web-{A03C49DC-4420-495B-B72C-1CAE551E156C}" dt="2024-11-26T16:21:01.295" v="20" actId="20577"/>
          <ac:spMkLst>
            <pc:docMk/>
            <pc:sldMk cId="2645173335" sldId="1016"/>
            <ac:spMk id="13" creationId="{148A31BC-2B80-FBA0-72E9-5B111FFD3856}"/>
          </ac:spMkLst>
        </pc:spChg>
      </pc:sldChg>
      <pc:sldChg chg="modSp">
        <pc:chgData name="Cory R Davis" userId="zWfIdDoyrDhdRH0GTipDvcfMLoCdsaO2Wj4ms6/Jmww=" providerId="None" clId="Web-{A03C49DC-4420-495B-B72C-1CAE551E156C}" dt="2024-11-26T15:23:13.583" v="0" actId="20577"/>
        <pc:sldMkLst>
          <pc:docMk/>
          <pc:sldMk cId="1823551682" sldId="1034"/>
        </pc:sldMkLst>
        <pc:spChg chg="mod">
          <ac:chgData name="Cory R Davis" userId="zWfIdDoyrDhdRH0GTipDvcfMLoCdsaO2Wj4ms6/Jmww=" providerId="None" clId="Web-{A03C49DC-4420-495B-B72C-1CAE551E156C}" dt="2024-11-26T15:23:13.583" v="0" actId="20577"/>
          <ac:spMkLst>
            <pc:docMk/>
            <pc:sldMk cId="1823551682" sldId="1034"/>
            <ac:spMk id="15" creationId="{73FF654F-915A-9C51-486B-4E0877F137F9}"/>
          </ac:spMkLst>
        </pc:spChg>
      </pc:sldChg>
      <pc:sldChg chg="ord">
        <pc:chgData name="Cory R Davis" userId="zWfIdDoyrDhdRH0GTipDvcfMLoCdsaO2Wj4ms6/Jmww=" providerId="None" clId="Web-{A03C49DC-4420-495B-B72C-1CAE551E156C}" dt="2024-11-26T15:44:52.972" v="18"/>
        <pc:sldMkLst>
          <pc:docMk/>
          <pc:sldMk cId="3416573235" sldId="1046"/>
        </pc:sldMkLst>
      </pc:sldChg>
      <pc:sldChg chg="modSp">
        <pc:chgData name="Cory R Davis" userId="zWfIdDoyrDhdRH0GTipDvcfMLoCdsaO2Wj4ms6/Jmww=" providerId="None" clId="Web-{A03C49DC-4420-495B-B72C-1CAE551E156C}" dt="2024-11-26T15:44:23.362" v="16" actId="14100"/>
        <pc:sldMkLst>
          <pc:docMk/>
          <pc:sldMk cId="2987354458" sldId="1050"/>
        </pc:sldMkLst>
        <pc:spChg chg="mod">
          <ac:chgData name="Cory R Davis" userId="zWfIdDoyrDhdRH0GTipDvcfMLoCdsaO2Wj4ms6/Jmww=" providerId="None" clId="Web-{A03C49DC-4420-495B-B72C-1CAE551E156C}" dt="2024-11-26T15:44:23.362" v="16" actId="14100"/>
          <ac:spMkLst>
            <pc:docMk/>
            <pc:sldMk cId="2987354458" sldId="1050"/>
            <ac:spMk id="11" creationId="{CF7CDA8C-18FA-6E03-E8BF-A417C057388E}"/>
          </ac:spMkLst>
        </pc:spChg>
      </pc:sldChg>
    </pc:docChg>
  </pc:docChgLst>
  <pc:docChgLst>
    <pc:chgData name="CORY R DAVIS" userId="zWfIdDoyrDhdRH0GTipDvcfMLoCdsaO2Wj4ms6/Jmww=" providerId="None" clId="Web-{B8317D5B-4A81-4ECC-8F07-CE607C65D1A6}"/>
    <pc:docChg chg="delSld modSld">
      <pc:chgData name="CORY R DAVIS" userId="zWfIdDoyrDhdRH0GTipDvcfMLoCdsaO2Wj4ms6/Jmww=" providerId="None" clId="Web-{B8317D5B-4A81-4ECC-8F07-CE607C65D1A6}" dt="2024-11-26T00:13:22.481" v="35" actId="20577"/>
      <pc:docMkLst>
        <pc:docMk/>
      </pc:docMkLst>
      <pc:sldChg chg="modSp">
        <pc:chgData name="CORY R DAVIS" userId="zWfIdDoyrDhdRH0GTipDvcfMLoCdsaO2Wj4ms6/Jmww=" providerId="None" clId="Web-{B8317D5B-4A81-4ECC-8F07-CE607C65D1A6}" dt="2024-11-26T00:13:22.481" v="35" actId="20577"/>
        <pc:sldMkLst>
          <pc:docMk/>
          <pc:sldMk cId="1461512999" sldId="992"/>
        </pc:sldMkLst>
        <pc:spChg chg="mod">
          <ac:chgData name="CORY R DAVIS" userId="zWfIdDoyrDhdRH0GTipDvcfMLoCdsaO2Wj4ms6/Jmww=" providerId="None" clId="Web-{B8317D5B-4A81-4ECC-8F07-CE607C65D1A6}" dt="2024-11-26T00:13:22.481" v="35" actId="20577"/>
          <ac:spMkLst>
            <pc:docMk/>
            <pc:sldMk cId="1461512999" sldId="992"/>
            <ac:spMk id="2" creationId="{CFF09F02-0D8A-3A75-7E95-BE38932612C6}"/>
          </ac:spMkLst>
        </pc:spChg>
      </pc:sldChg>
      <pc:sldChg chg="modSp">
        <pc:chgData name="CORY R DAVIS" userId="zWfIdDoyrDhdRH0GTipDvcfMLoCdsaO2Wj4ms6/Jmww=" providerId="None" clId="Web-{B8317D5B-4A81-4ECC-8F07-CE607C65D1A6}" dt="2024-11-26T00:11:14.560" v="30" actId="20577"/>
        <pc:sldMkLst>
          <pc:docMk/>
          <pc:sldMk cId="2645173335" sldId="1016"/>
        </pc:sldMkLst>
        <pc:spChg chg="mod">
          <ac:chgData name="CORY R DAVIS" userId="zWfIdDoyrDhdRH0GTipDvcfMLoCdsaO2Wj4ms6/Jmww=" providerId="None" clId="Web-{B8317D5B-4A81-4ECC-8F07-CE607C65D1A6}" dt="2024-11-26T00:11:14.560" v="30" actId="20577"/>
          <ac:spMkLst>
            <pc:docMk/>
            <pc:sldMk cId="2645173335" sldId="1016"/>
            <ac:spMk id="3" creationId="{7775D863-D871-8797-3D32-B68E5A73DAB6}"/>
          </ac:spMkLst>
        </pc:spChg>
      </pc:sldChg>
      <pc:sldChg chg="modSp">
        <pc:chgData name="CORY R DAVIS" userId="zWfIdDoyrDhdRH0GTipDvcfMLoCdsaO2Wj4ms6/Jmww=" providerId="None" clId="Web-{B8317D5B-4A81-4ECC-8F07-CE607C65D1A6}" dt="2024-11-25T22:46:00.098" v="26" actId="20577"/>
        <pc:sldMkLst>
          <pc:docMk/>
          <pc:sldMk cId="1823551682" sldId="1034"/>
        </pc:sldMkLst>
        <pc:spChg chg="mod">
          <ac:chgData name="CORY R DAVIS" userId="zWfIdDoyrDhdRH0GTipDvcfMLoCdsaO2Wj4ms6/Jmww=" providerId="None" clId="Web-{B8317D5B-4A81-4ECC-8F07-CE607C65D1A6}" dt="2024-11-25T22:46:00.098" v="26" actId="20577"/>
          <ac:spMkLst>
            <pc:docMk/>
            <pc:sldMk cId="1823551682" sldId="1034"/>
            <ac:spMk id="15" creationId="{73FF654F-915A-9C51-486B-4E0877F137F9}"/>
          </ac:spMkLst>
        </pc:spChg>
      </pc:sldChg>
      <pc:sldChg chg="del">
        <pc:chgData name="CORY R DAVIS" userId="zWfIdDoyrDhdRH0GTipDvcfMLoCdsaO2Wj4ms6/Jmww=" providerId="None" clId="Web-{B8317D5B-4A81-4ECC-8F07-CE607C65D1A6}" dt="2024-11-26T00:05:08.106" v="27"/>
        <pc:sldMkLst>
          <pc:docMk/>
          <pc:sldMk cId="1282392525" sldId="1038"/>
        </pc:sldMkLst>
      </pc:sldChg>
    </pc:docChg>
  </pc:docChgLst>
  <pc:docChgLst>
    <pc:chgData name="Cory R Davis" userId="zWfIdDoyrDhdRH0GTipDvcfMLoCdsaO2Wj4ms6/Jmww=" providerId="None" clId="Web-{78DD2B64-F0FB-4E29-9F6D-B8120BF09C0E}"/>
    <pc:docChg chg="modSld">
      <pc:chgData name="Cory R Davis" userId="zWfIdDoyrDhdRH0GTipDvcfMLoCdsaO2Wj4ms6/Jmww=" providerId="None" clId="Web-{78DD2B64-F0FB-4E29-9F6D-B8120BF09C0E}" dt="2024-11-26T19:20:10.450" v="81" actId="20577"/>
      <pc:docMkLst>
        <pc:docMk/>
      </pc:docMkLst>
      <pc:sldChg chg="modSp">
        <pc:chgData name="Cory R Davis" userId="zWfIdDoyrDhdRH0GTipDvcfMLoCdsaO2Wj4ms6/Jmww=" providerId="None" clId="Web-{78DD2B64-F0FB-4E29-9F6D-B8120BF09C0E}" dt="2024-11-26T19:20:10.450" v="81" actId="20577"/>
        <pc:sldMkLst>
          <pc:docMk/>
          <pc:sldMk cId="1461512999" sldId="992"/>
        </pc:sldMkLst>
        <pc:spChg chg="mod">
          <ac:chgData name="Cory R Davis" userId="zWfIdDoyrDhdRH0GTipDvcfMLoCdsaO2Wj4ms6/Jmww=" providerId="None" clId="Web-{78DD2B64-F0FB-4E29-9F6D-B8120BF09C0E}" dt="2024-11-26T19:20:10.450" v="81" actId="20577"/>
          <ac:spMkLst>
            <pc:docMk/>
            <pc:sldMk cId="1461512999" sldId="992"/>
            <ac:spMk id="9" creationId="{9CEFF91C-6E80-24C8-60F6-09FB562926C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6E0D6E1-DF6F-7C1C-954D-55B4867DB9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0C42F6-7FB8-B40E-F020-399EC664F8F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B34AEF-C782-4B89-941E-27480CA0A9C7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3FBF01-A291-997F-B726-37800A1F1C1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E9AB6C-939E-9B8D-3638-2C6720AA26D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7868C7-ACDB-4DCA-8FF1-33A0BABDBD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5991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1A9F99-44CE-4DDA-871E-9E64FB9282AD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5C77FB-F232-4959-9D12-54FCF61524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709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 fontAlgn="base"/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C77FB-F232-4959-9D12-54FCF615247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53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Bobbie’s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C77FB-F232-4959-9D12-54FCF615247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087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Bobbie’s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C77FB-F232-4959-9D12-54FCF615247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96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Bobbie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5C77FB-F232-4959-9D12-54FCF61524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973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Bobbie’s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C77FB-F232-4959-9D12-54FCF61524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8073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5C77FB-F232-4959-9D12-54FCF61524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938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 rtl="0" fontAlgn="base">
              <a:buFont typeface="Arial" panose="020B0604020202020204" pitchFamily="34" charset="0"/>
              <a:buNone/>
            </a:pPr>
            <a:r>
              <a:rPr lang="en-US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Marcus’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5C77FB-F232-4959-9D12-54FCF61524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9912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Double check with Yvonne. Marcus’ Slide FY 24 contracts and agreements generated 200K acres of planning.</a:t>
            </a: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5C77FB-F232-4959-9D12-54FCF61524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7982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5C77FB-F232-4959-9D12-54FCF61524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4853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5C77FB-F232-4959-9D12-54FCF61524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2783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5C77FB-F232-4959-9D12-54FCF61524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0030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Keli Slide? Marcus? Both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5C77FB-F232-4959-9D12-54FCF61524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6313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Keli’s Slide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Current projects are treating over 40% of landscape on NFS lands.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Research shows that when 25-30 percent of the landscape is treated, using strategically placed treatments, overall fire severity for that landscape is reduced.</a:t>
            </a: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5C77FB-F232-4959-9D12-54FCF615247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771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Bobbie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5C77FB-F232-4959-9D12-54FCF61524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9461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4FD2957-8595-499F-896A-E9A0888D05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14347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44A184-010C-483F-8B5A-3D1E7E6EF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1958" y="0"/>
            <a:ext cx="11052392" cy="6858000"/>
          </a:xfrm>
          <a:prstGeom prst="rect">
            <a:avLst/>
          </a:prstGeom>
          <a:blipFill dpi="0" rotWithShape="1">
            <a:blip r:embed="rId2">
              <a:alphaModFix amt="5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1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582A2E2-E6DD-4321-B03A-F6C071C1BB7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9045" y="1947406"/>
            <a:ext cx="6815446" cy="3212720"/>
          </a:xfrm>
        </p:spPr>
        <p:txBody>
          <a:bodyPr anchor="b">
            <a:normAutofit/>
          </a:bodyPr>
          <a:lstStyle>
            <a:lvl1pPr>
              <a:defRPr sz="8000"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21B6D9B-E3FB-48D2-A477-5B73E22166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046" y="5367549"/>
            <a:ext cx="6437555" cy="735608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3" name="Picture 2" descr="USDA Forest Service">
            <a:extLst>
              <a:ext uri="{FF2B5EF4-FFF2-40B4-BE49-F238E27FC236}">
                <a16:creationId xmlns:a16="http://schemas.microsoft.com/office/drawing/2014/main" id="{B2857D4D-6F03-1CA4-FD1B-A72D6ACF9E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95" y="425456"/>
            <a:ext cx="4652387" cy="63338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51D24C2-E7BF-0B84-6704-A3E7867CD9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7650" y="1258144"/>
            <a:ext cx="10936704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46CF0DF-7EED-0D10-F644-714BD3E16B4E}"/>
              </a:ext>
            </a:extLst>
          </p:cNvPr>
          <p:cNvGrpSpPr/>
          <p:nvPr userDrawn="1"/>
        </p:nvGrpSpPr>
        <p:grpSpPr>
          <a:xfrm>
            <a:off x="8554633" y="1258144"/>
            <a:ext cx="1972061" cy="1685546"/>
            <a:chOff x="8554633" y="1258144"/>
            <a:chExt cx="1972061" cy="1685546"/>
          </a:xfrm>
        </p:grpSpPr>
        <p:pic>
          <p:nvPicPr>
            <p:cNvPr id="5" name="Picture 4" descr="Wildfire Crisis">
              <a:extLst>
                <a:ext uri="{FF2B5EF4-FFF2-40B4-BE49-F238E27FC236}">
                  <a16:creationId xmlns:a16="http://schemas.microsoft.com/office/drawing/2014/main" id="{8D967B4B-449E-82D7-8B82-501069993E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54633" y="1258144"/>
              <a:ext cx="1972061" cy="1685546"/>
            </a:xfrm>
            <a:prstGeom prst="rect">
              <a:avLst/>
            </a:prstGeom>
          </p:spPr>
        </p:pic>
        <p:pic>
          <p:nvPicPr>
            <p:cNvPr id="7" name="Picture 6" descr="A logo of a national forest&#10;&#10;Description automatically generated">
              <a:extLst>
                <a:ext uri="{FF2B5EF4-FFF2-40B4-BE49-F238E27FC236}">
                  <a16:creationId xmlns:a16="http://schemas.microsoft.com/office/drawing/2014/main" id="{C50A0438-EF33-5E68-E74F-AE4EF920C3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4496" y="1402143"/>
              <a:ext cx="759924" cy="754843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D255444-2637-076E-C86E-90AD8B82FF2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7"/>
            <a:srcRect l="25727" t="16411" r="25248" b="14461"/>
            <a:stretch/>
          </p:blipFill>
          <p:spPr>
            <a:xfrm>
              <a:off x="9693551" y="1364568"/>
              <a:ext cx="588629" cy="829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342806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6370C-E883-C1CD-037A-636228734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2E3B88-57C5-3911-503B-561833A10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11AA98-72A5-B09A-5B17-261EAD6B8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7310DB-41CB-75BC-0D1E-7AF54D86E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213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4FD2957-8595-499F-896A-E9A0888D05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44A184-010C-483F-8B5A-3D1E7E6EF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" y="0"/>
            <a:ext cx="81153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582A2E2-E6DD-4321-B03A-F6C071C1BB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045" y="753035"/>
            <a:ext cx="6815446" cy="3887390"/>
          </a:xfrm>
        </p:spPr>
        <p:txBody>
          <a:bodyPr anchor="t">
            <a:normAutofit/>
          </a:bodyPr>
          <a:lstStyle>
            <a:lvl1pPr>
              <a:defRPr sz="8501" spc="-2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21B6D9B-E3FB-48D2-A477-5B73E22166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046" y="4640425"/>
            <a:ext cx="6437555" cy="1303176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38823550-6B12-4BFD-9C91-668B623E353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13534" y="0"/>
            <a:ext cx="4082983" cy="6858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 useBgFill="1">
        <p:nvSpPr>
          <p:cNvPr id="2" name="Rectangle 1">
            <a:extLst>
              <a:ext uri="{FF2B5EF4-FFF2-40B4-BE49-F238E27FC236}">
                <a16:creationId xmlns:a16="http://schemas.microsoft.com/office/drawing/2014/main" id="{2F512ED2-0AF6-4AA3-A8FA-A9D4C8F6A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447A6A-B23F-6511-C2D7-00174B682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" y="0"/>
            <a:ext cx="81153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CBFAF0C-CF0C-B22F-63DF-953C8A025540}"/>
              </a:ext>
            </a:extLst>
          </p:cNvPr>
          <p:cNvGrpSpPr/>
          <p:nvPr userDrawn="1"/>
        </p:nvGrpSpPr>
        <p:grpSpPr>
          <a:xfrm>
            <a:off x="254246" y="246383"/>
            <a:ext cx="1972061" cy="1685546"/>
            <a:chOff x="8554633" y="1258144"/>
            <a:chExt cx="1972061" cy="1685546"/>
          </a:xfrm>
        </p:grpSpPr>
        <p:pic>
          <p:nvPicPr>
            <p:cNvPr id="6" name="Picture 5" descr="Wildfire Crisis">
              <a:extLst>
                <a:ext uri="{FF2B5EF4-FFF2-40B4-BE49-F238E27FC236}">
                  <a16:creationId xmlns:a16="http://schemas.microsoft.com/office/drawing/2014/main" id="{AE7F2FE5-666B-3DFF-36D0-B8D07AC6A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54633" y="1258144"/>
              <a:ext cx="1972061" cy="1685546"/>
            </a:xfrm>
            <a:prstGeom prst="rect">
              <a:avLst/>
            </a:prstGeom>
          </p:spPr>
        </p:pic>
        <p:pic>
          <p:nvPicPr>
            <p:cNvPr id="7" name="Picture 6" descr="A logo of a national forest&#10;&#10;Description automatically generated">
              <a:extLst>
                <a:ext uri="{FF2B5EF4-FFF2-40B4-BE49-F238E27FC236}">
                  <a16:creationId xmlns:a16="http://schemas.microsoft.com/office/drawing/2014/main" id="{1E0C03B1-DC3F-AA9C-A05D-51F109C738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54496" y="1402143"/>
              <a:ext cx="759924" cy="754843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7458BE0-6E7B-D56C-B27D-53E1C09F45A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/>
            <a:srcRect l="25727" t="16411" r="25248" b="14461"/>
            <a:stretch/>
          </p:blipFill>
          <p:spPr>
            <a:xfrm>
              <a:off x="9693551" y="1364568"/>
              <a:ext cx="588629" cy="829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705931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74716EF3-1422-48C0-BC49-14FAC3550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95071" y="28576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2AAFDE-CB45-46CA-8961-8133FCA5F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766754" cy="68865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209C30D-AB58-482B-B553-F71367094E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2265" y="1"/>
            <a:ext cx="3209008" cy="3429001"/>
          </a:xfrm>
        </p:spPr>
        <p:txBody>
          <a:bodyPr anchor="b"/>
          <a:lstStyle>
            <a:lvl1pPr>
              <a:lnSpc>
                <a:spcPts val="4200"/>
              </a:lnSpc>
              <a:defRPr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24" name="Text Placeholder 21">
            <a:extLst>
              <a:ext uri="{FF2B5EF4-FFF2-40B4-BE49-F238E27FC236}">
                <a16:creationId xmlns:a16="http://schemas.microsoft.com/office/drawing/2014/main" id="{DFCFAED4-0A56-424D-BF74-4051B0BDA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43498" y="566459"/>
            <a:ext cx="6599238" cy="2296083"/>
          </a:xfrm>
        </p:spPr>
        <p:txBody>
          <a:bodyPr>
            <a:normAutofit/>
          </a:bodyPr>
          <a:lstStyle>
            <a:lvl1pPr marL="342909" indent="-342909">
              <a:buFont typeface="Arial" panose="020B0604020202020204" pitchFamily="34" charset="0"/>
              <a:buChar char="•"/>
              <a:defRPr sz="20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9188F17E-DD3B-4CCC-957F-5A69144884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2A0235C7-971D-4E52-B991-EFA44A9AF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6A6AF6-5E33-7864-3ABC-E4A83D4639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6076" y="4953501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8483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A42DEE-636F-4A79-B56A-5AF989E1F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75C9195-04C9-4D9A-B613-44A5F5900D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1169" y="343133"/>
            <a:ext cx="9421177" cy="769493"/>
          </a:xfrm>
        </p:spPr>
        <p:txBody>
          <a:bodyPr anchor="ctr"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C5A662A-E279-494E-8389-ADC6E870E38D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931864" y="1695452"/>
            <a:ext cx="10328276" cy="43148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420B3F9-9DEF-4500-91D7-25F0B5E91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5E504E9-EAD2-4BE5-9736-CED43FF245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EB613-AF5E-423F-A78B-94F856BF6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9286364-58F9-C320-B0A6-0D3B1CDF95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99673" y="236367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6449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83698AF-A86A-4D69-8272-76C9C1914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228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9E2DC86-4009-449C-8F4E-779A8C762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47" y="365125"/>
            <a:ext cx="9523654" cy="1501327"/>
          </a:xfrm>
        </p:spPr>
        <p:txBody>
          <a:bodyPr/>
          <a:lstStyle>
            <a:lvl1pPr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671630E1-6506-4E93-BB6A-0604E0D0493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2286000"/>
            <a:ext cx="5067301" cy="4572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1BAB65B-02AF-4992-85D0-8E98AB1BD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FE115BC-4A4C-4385-82D5-106D1FAC3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9888" y="2899186"/>
            <a:ext cx="5610113" cy="3284359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5CD3EB2B-80EF-4DC6-B2B6-F4B568443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DC3E33A-8A0A-4767-A4D9-CD8956379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561C0ED-8543-2B81-A294-3CA12A160A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228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85F8F1-AE45-0266-E856-8EF9A01B0F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6078" y="250881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359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46EB31F-C5DF-49FF-8DEA-86AC0C1860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0"/>
            <a:ext cx="7086599" cy="4533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CFE912F-46EC-49B0-9C9A-DE9CBDF9FB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046" y="753037"/>
            <a:ext cx="5945393" cy="2366683"/>
          </a:xfrm>
        </p:spPr>
        <p:txBody>
          <a:bodyPr>
            <a:normAutofit/>
          </a:bodyPr>
          <a:lstStyle>
            <a:lvl1pPr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 sz="600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BF32D81-1E24-45B8-A09D-EEAD404D8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046" y="3075870"/>
            <a:ext cx="5945393" cy="110833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9F9C7900-0694-4FDF-B29C-24016C0B9C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" y="4533900"/>
            <a:ext cx="7086597" cy="2324100"/>
          </a:xfrm>
        </p:spPr>
        <p:txBody>
          <a:bodyPr/>
          <a:lstStyle>
            <a:lvl1pPr marL="0" indent="0" algn="l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2F1BABA-5C8C-4693-BD5A-974A17112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D71BA6F2-2182-4910-8DA6-71E5AB27458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086601" y="0"/>
            <a:ext cx="5105400" cy="45339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83DCD7D2-7B94-48E9-9DCA-E72E1BCE437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086599" y="4533900"/>
            <a:ext cx="5105403" cy="23241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94253B29-520A-4014-A821-4F52F57C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46B60DEE-1456-46C0-A3E5-4CAF3E128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571C78-C090-2B04-287A-EDB0021973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0"/>
            <a:ext cx="7086599" cy="4533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20FA35-C4AB-8BDD-371F-45DAE409CBA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6074" y="250880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457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74716EF3-1422-48C0-BC49-14FAC3550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2AAFDE-CB45-46CA-8961-8133FCA5F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40767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209C30D-AB58-482B-B553-F71367094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265" y="776943"/>
            <a:ext cx="3209008" cy="5166659"/>
          </a:xfrm>
        </p:spPr>
        <p:txBody>
          <a:bodyPr anchor="b"/>
          <a:lstStyle>
            <a:lvl1pPr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946F5EF-2C45-4A87-A1DD-BD2A6FB91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8" y="6356350"/>
            <a:ext cx="374904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B1A8891C-A2D4-4238-ABCE-62AB3A9121A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076701" y="0"/>
            <a:ext cx="4038600" cy="3429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20" name="Picture Placeholder 16">
            <a:extLst>
              <a:ext uri="{FF2B5EF4-FFF2-40B4-BE49-F238E27FC236}">
                <a16:creationId xmlns:a16="http://schemas.microsoft.com/office/drawing/2014/main" id="{7B51DFB6-C977-4551-BE38-57688D7FF0B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15301" y="0"/>
            <a:ext cx="4076701" cy="3429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24" name="Text Placeholder 21">
            <a:extLst>
              <a:ext uri="{FF2B5EF4-FFF2-40B4-BE49-F238E27FC236}">
                <a16:creationId xmlns:a16="http://schemas.microsoft.com/office/drawing/2014/main" id="{DFCFAED4-0A56-424D-BF74-4051B0BDA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64101" y="3841752"/>
            <a:ext cx="6599238" cy="2296083"/>
          </a:xfrm>
        </p:spPr>
        <p:txBody>
          <a:bodyPr>
            <a:normAutofit/>
          </a:bodyPr>
          <a:lstStyle>
            <a:lvl1pPr marL="342909" indent="-342909">
              <a:buFont typeface="Arial" panose="020B0604020202020204" pitchFamily="34" charset="0"/>
              <a:buChar char="•"/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9188F17E-DD3B-4CCC-957F-5A69144884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2A0235C7-971D-4E52-B991-EFA44A9AF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 useBgFill="1">
        <p:nvSpPr>
          <p:cNvPr id="2" name="Rectangle 1">
            <a:extLst>
              <a:ext uri="{FF2B5EF4-FFF2-40B4-BE49-F238E27FC236}">
                <a16:creationId xmlns:a16="http://schemas.microsoft.com/office/drawing/2014/main" id="{962CEA9C-FF70-4D8D-3F95-3CAAAF9282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632A67B-12E9-C6CF-3539-A2FD9E30BD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40767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9F837A-336A-FC6E-3F2C-BA0D1FC288C8}"/>
              </a:ext>
            </a:extLst>
          </p:cNvPr>
          <p:cNvSpPr txBox="1"/>
          <p:nvPr/>
        </p:nvSpPr>
        <p:spPr>
          <a:xfrm>
            <a:off x="532265" y="3578630"/>
            <a:ext cx="3209008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1"/>
              </a:lnSpc>
            </a:pPr>
            <a:endParaRPr lang="en-US" sz="4000">
              <a:solidFill>
                <a:schemeClr val="bg1"/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C554583-869B-6DBF-C9E1-C71AB35E22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3864" y="486551"/>
            <a:ext cx="3317876" cy="2239963"/>
          </a:xfrm>
        </p:spPr>
        <p:txBody>
          <a:bodyPr anchor="b">
            <a:noAutofit/>
          </a:bodyPr>
          <a:lstStyle>
            <a:lvl1pPr marL="0" indent="0">
              <a:lnSpc>
                <a:spcPts val="4301"/>
              </a:lnSpc>
              <a:buNone/>
              <a:defRPr sz="4000" cap="all" baseline="0">
                <a:solidFill>
                  <a:schemeClr val="bg1"/>
                </a:solidFill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28B4CB0-F59B-A35A-878E-B24509D893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6077" y="4968023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6596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F4DD58-525D-4728-A769-9F38711D5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3048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1F862FE-7A72-432B-9888-FB389D35BD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1789" y="875031"/>
            <a:ext cx="2384426" cy="5068570"/>
          </a:xfrm>
        </p:spPr>
        <p:txBody>
          <a:bodyPr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 to add text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A256B58A-EC2F-48AB-BF2D-AB678AF0C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7" y="6356350"/>
            <a:ext cx="27711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33DA1-34CB-434E-99AF-EA31D28A1941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302000" y="876301"/>
            <a:ext cx="8607425" cy="4749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B48D9BB-04DF-4542-8DF6-C4C7875380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22742E1-6009-4FFB-A391-37B987F53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CF41FB8-556D-B795-D282-72FBA8D490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3048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CD565C7-73E9-30F6-0744-E9ADA68389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6076" y="4953509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6230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3FEABB-56CC-491D-830B-02C0466DA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3048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4F3EF5A-453C-4D68-BA86-2FB1DE61C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1789" y="996951"/>
            <a:ext cx="2384426" cy="4946650"/>
          </a:xfrm>
        </p:spPr>
        <p:txBody>
          <a:bodyPr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 to add text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9321BA0-41E1-404D-9063-DF281D186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7" y="6356350"/>
            <a:ext cx="27711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1CEA4-8F84-4893-8A45-28DB0AE2068C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422651" y="996952"/>
            <a:ext cx="8367713" cy="454501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C99D2EA6-8453-4240-88D1-460E269D88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02DD4984-9B40-488F-B903-2E0419551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AA5EF2-5938-45E1-4E7C-128E4C0E4D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3048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4293A2-97F6-3E11-B987-461FE2CB1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63541" y="4953513"/>
            <a:ext cx="1975275" cy="168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5885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AD3C5B21-C400-4C50-8684-59543CDC43F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3" y="0"/>
            <a:ext cx="12192000" cy="6858000"/>
          </a:xfrm>
          <a:noFill/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81B040C-8943-4433-BFE9-AFB1F7C9E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7637" y="-2"/>
            <a:ext cx="11014363" cy="4100947"/>
          </a:xfrm>
          <a:gradFill>
            <a:gsLst>
              <a:gs pos="77000">
                <a:srgbClr val="000000">
                  <a:alpha val="30000"/>
                </a:srgbClr>
              </a:gs>
              <a:gs pos="38000">
                <a:srgbClr val="000000">
                  <a:alpha val="20000"/>
                </a:srgbClr>
              </a:gs>
              <a:gs pos="0">
                <a:srgbClr val="000000">
                  <a:alpha val="0"/>
                </a:srgbClr>
              </a:gs>
              <a:gs pos="20000">
                <a:srgbClr val="000000">
                  <a:alpha val="0"/>
                </a:srgbClr>
              </a:gs>
              <a:gs pos="100000">
                <a:srgbClr val="000000">
                  <a:alpha val="30000"/>
                </a:srgbClr>
              </a:gs>
            </a:gsLst>
            <a:lin ang="21594000" scaled="0"/>
          </a:gradFill>
        </p:spPr>
        <p:txBody>
          <a:bodyPr rIns="731520">
            <a:normAutofit/>
          </a:bodyPr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pPr algn="r"/>
            <a:r>
              <a:rPr lang="en-US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to edit Master title style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741A6711-44B3-4723-90E5-802B2DBD86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41965" y="4089658"/>
            <a:ext cx="8950035" cy="2796566"/>
          </a:xfrm>
          <a:gradFill>
            <a:gsLst>
              <a:gs pos="77000">
                <a:srgbClr val="000000">
                  <a:alpha val="30000"/>
                </a:srgbClr>
              </a:gs>
              <a:gs pos="33000">
                <a:srgbClr val="000000">
                  <a:alpha val="20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0000"/>
                </a:srgbClr>
              </a:gs>
            </a:gsLst>
            <a:lin ang="21594000" scaled="0"/>
          </a:gradFill>
        </p:spPr>
        <p:txBody>
          <a:bodyPr tIns="640080" rIns="731520" anchor="t">
            <a:normAutofit/>
          </a:bodyPr>
          <a:lstStyle>
            <a:lvl1pPr marL="0" indent="0" algn="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algn="r"/>
            <a:r>
              <a:rPr lang="en-US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to edit Master subtitle style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B79A2161-66FE-4C11-AD83-5824307CB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91399727-F37D-4748-90E8-B5B6F5312F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B9DE4FD1-0950-4A6A-8167-F0E9C622D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4125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A42DEE-636F-4A79-B56A-5AF989E1F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75C9195-04C9-4D9A-B613-44A5F5900D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2984" y="194784"/>
            <a:ext cx="9421177" cy="769493"/>
          </a:xfrm>
        </p:spPr>
        <p:txBody>
          <a:bodyPr anchor="ctr"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C5A662A-E279-494E-8389-ADC6E870E38D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931864" y="1695452"/>
            <a:ext cx="10328276" cy="43148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420B3F9-9DEF-4500-91D7-25F0B5E91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5E504E9-EAD2-4BE5-9736-CED43FF245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EB613-AF5E-423F-A78B-94F856BF6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0CDBF29-D221-2258-601B-E0B62420FA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5EAA7C1-4A39-43E2-E76F-DA7084AA0A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14193" y="250883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6982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6F922A0-5527-4314-A2EA-E5CF34EF9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96EC4CB6-956E-48EB-86AC-B40D89D742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0760" y="194783"/>
            <a:ext cx="10022841" cy="760892"/>
          </a:xfrm>
        </p:spPr>
        <p:txBody>
          <a:bodyPr anchor="ctr"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3FA4250-BD33-40AE-934A-A473029C5CA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46114" y="1560513"/>
            <a:ext cx="10899776" cy="43418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71E7CA1-3FAA-4961-8BAC-93AB2EF65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20CC547-8B7E-4C4B-9B2A-04BD498A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4245B-9DC4-457D-AB68-8E3BBB852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8C45877-E622-F9C4-9022-FA22A435CF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68FDBE3-EC7F-C2D7-173A-A47E62E137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46070" y="236368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312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5F516FD-E4AF-4BA2-902A-DA46746557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F0F480-E13D-4322-ADF4-56769DC5AF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9681" y="190500"/>
            <a:ext cx="10036292" cy="773776"/>
          </a:xfrm>
        </p:spPr>
        <p:txBody>
          <a:bodyPr anchor="ctr"/>
          <a:lstStyle>
            <a:lvl1pPr algn="r"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30">
            <a:extLst>
              <a:ext uri="{FF2B5EF4-FFF2-40B4-BE49-F238E27FC236}">
                <a16:creationId xmlns:a16="http://schemas.microsoft.com/office/drawing/2014/main" id="{7F0BA818-CA3B-46FD-9A79-7BDC1D9CA71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09244" y="1764140"/>
            <a:ext cx="4756714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4EAD007E-B9BB-4C9F-BDC8-127A77F0F96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209244" y="2374902"/>
            <a:ext cx="4756714" cy="33655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4" name="Text Placeholder 30">
            <a:extLst>
              <a:ext uri="{FF2B5EF4-FFF2-40B4-BE49-F238E27FC236}">
                <a16:creationId xmlns:a16="http://schemas.microsoft.com/office/drawing/2014/main" id="{9ECBA1DE-781A-4AA7-86CA-0EBE52A9B4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7467" y="1764032"/>
            <a:ext cx="4756714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53A9CA10-3BBC-41E7-A34E-C6CCFEC8205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7467" y="2374902"/>
            <a:ext cx="4756714" cy="33655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F3D4E9-1171-434D-AA71-EA27F72E0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7A29A0D-15CB-4460-9435-7E7D645346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B6F95C2-7834-44D3-B93B-79D944E12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9CD50F-A421-D28A-DDD7-09631189BE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056B35-1661-D5E8-7D42-343A3E27BF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014194" y="250881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56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E97352E-C52D-43BE-BCE2-2D71FE035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2051A8D-592F-40C1-A65D-E1F17B07C9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79601" y="183989"/>
            <a:ext cx="9406372" cy="803380"/>
          </a:xfrm>
        </p:spPr>
        <p:txBody>
          <a:bodyPr anchor="ctr"/>
          <a:lstStyle>
            <a:lvl1pPr algn="r"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Text Placeholder 30">
            <a:extLst>
              <a:ext uri="{FF2B5EF4-FFF2-40B4-BE49-F238E27FC236}">
                <a16:creationId xmlns:a16="http://schemas.microsoft.com/office/drawing/2014/main" id="{CF4C4703-C9D4-483C-8E41-17BB7193D01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1301" y="1764195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7393281D-B77A-4BB8-A3E2-49E0F1259D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51194" y="2374900"/>
            <a:ext cx="3327366" cy="348557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2" name="Text Placeholder 30">
            <a:extLst>
              <a:ext uri="{FF2B5EF4-FFF2-40B4-BE49-F238E27FC236}">
                <a16:creationId xmlns:a16="http://schemas.microsoft.com/office/drawing/2014/main" id="{6B205DED-723B-48E3-AE9F-556696225CA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32319" y="1764195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77D63D24-8466-44F3-898F-5CBC42C7681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32319" y="2374900"/>
            <a:ext cx="3327366" cy="348557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0" name="Text Placeholder 30">
            <a:extLst>
              <a:ext uri="{FF2B5EF4-FFF2-40B4-BE49-F238E27FC236}">
                <a16:creationId xmlns:a16="http://schemas.microsoft.com/office/drawing/2014/main" id="{F600D1D1-B6A8-4A4E-BC6A-897FE089CBE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25394" y="1764195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205F643-67E9-4E41-A65F-163C816090B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25394" y="2374900"/>
            <a:ext cx="3327366" cy="348557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0EF04CC-F1B1-495C-BA2F-F28A5D971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57B66A6-EBC5-4A75-B938-7148B7A126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83DD707-C769-4868-9B2F-1BF7ABBC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20767B-0EDB-8525-15ED-BB676F70EF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9BCAF81-50F3-F05C-D06D-9F7A3D5279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99678" y="250880"/>
            <a:ext cx="1975275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2200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6B926107-51B9-44DD-8581-AA5E8B601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8" y="484496"/>
            <a:ext cx="5800867" cy="1569493"/>
          </a:xfrm>
        </p:spPr>
        <p:txBody>
          <a:bodyPr anchor="b"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D144A4B-34B7-47EC-888B-0D2076006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2" y="2156346"/>
            <a:ext cx="5800865" cy="3963937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6A9B852-DA3F-4566-BDEB-F1F69334E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8" y="6356350"/>
            <a:ext cx="387742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Picture Placeholder 12">
            <a:extLst>
              <a:ext uri="{FF2B5EF4-FFF2-40B4-BE49-F238E27FC236}">
                <a16:creationId xmlns:a16="http://schemas.microsoft.com/office/drawing/2014/main" id="{116EBB24-A127-412B-99DB-A7FBCA68A2F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00838" y="665163"/>
            <a:ext cx="2214562" cy="2513012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8" name="Picture Placeholder 12">
            <a:extLst>
              <a:ext uri="{FF2B5EF4-FFF2-40B4-BE49-F238E27FC236}">
                <a16:creationId xmlns:a16="http://schemas.microsoft.com/office/drawing/2014/main" id="{63CCB0A6-D7F6-4C78-B6C0-A045E3B25B0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329738" y="665579"/>
            <a:ext cx="2214562" cy="2513012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9" name="Picture Placeholder 12">
            <a:extLst>
              <a:ext uri="{FF2B5EF4-FFF2-40B4-BE49-F238E27FC236}">
                <a16:creationId xmlns:a16="http://schemas.microsoft.com/office/drawing/2014/main" id="{F3038A14-3DB7-4BDC-A247-674224BFB8B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700854" y="3607271"/>
            <a:ext cx="2214562" cy="2513012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20" name="Picture Placeholder 12">
            <a:extLst>
              <a:ext uri="{FF2B5EF4-FFF2-40B4-BE49-F238E27FC236}">
                <a16:creationId xmlns:a16="http://schemas.microsoft.com/office/drawing/2014/main" id="{59BCC1BB-4299-409F-9215-B3A4ECAB523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324846" y="3607271"/>
            <a:ext cx="2214562" cy="2513012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FB415D6-2F2D-46E2-94AF-1F3BE10F35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EC8DC3B-1AAD-429C-A1EA-FAEE9D884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8980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4FD2957-8595-499F-896A-E9A0888D05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44A184-010C-483F-8B5A-3D1E7E6EF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6284" y="-2255"/>
            <a:ext cx="81153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38823550-6B12-4BFD-9C91-668B623E353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13534" y="0"/>
            <a:ext cx="4082983" cy="6858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15547072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4FD2957-8595-499F-896A-E9A0888D05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44A184-010C-483F-8B5A-3D1E7E6EF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" y="0"/>
            <a:ext cx="121919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2113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83698AF-A86A-4D69-8272-76C9C1914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228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9E2DC86-4009-449C-8F4E-779A8C762B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4405" y="561429"/>
            <a:ext cx="10425356" cy="1501327"/>
          </a:xfrm>
        </p:spPr>
        <p:txBody>
          <a:bodyPr/>
          <a:lstStyle>
            <a:lvl1pPr>
              <a:defRPr b="0"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671630E1-6506-4E93-BB6A-0604E0D0493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2286000"/>
            <a:ext cx="5067301" cy="4572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1BAB65B-02AF-4992-85D0-8E98AB1BD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FE115BC-4A4C-4385-82D5-106D1FAC3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9888" y="2899186"/>
            <a:ext cx="5610113" cy="3284359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5CD3EB2B-80EF-4DC6-B2B6-F4B568443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DC3E33A-8A0A-4767-A4D9-CD8956379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655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46EB31F-C5DF-49FF-8DEA-86AC0C1860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0"/>
            <a:ext cx="7086599" cy="4533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CFE912F-46EC-49B0-9C9A-DE9CBDF9FBB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9046" y="753037"/>
            <a:ext cx="5945393" cy="2366683"/>
          </a:xfrm>
        </p:spPr>
        <p:txBody>
          <a:bodyPr>
            <a:normAutofit/>
          </a:bodyPr>
          <a:lstStyle>
            <a:lvl1pPr>
              <a:defRPr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sz="6000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BF32D81-1E24-45B8-A09D-EEAD404D8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046" y="3075870"/>
            <a:ext cx="5945393" cy="110833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2F1BABA-5C8C-4693-BD5A-974A17112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D71BA6F2-2182-4910-8DA6-71E5AB27458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086601" y="0"/>
            <a:ext cx="5105400" cy="45339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83DCD7D2-7B94-48E9-9DCA-E72E1BCE437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086599" y="4533900"/>
            <a:ext cx="5105403" cy="23241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94253B29-520A-4014-A821-4F52F57C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46B60DEE-1456-46C0-A3E5-4CAF3E128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8D6CE79-2B80-24AB-054C-5E0B2D5C1EB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0684" y="4693864"/>
            <a:ext cx="6199654" cy="202686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9573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F4DD58-525D-4728-A769-9F38711D5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3048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1F862FE-7A72-432B-9888-FB389D35BD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1789" y="875031"/>
            <a:ext cx="2384426" cy="5068570"/>
          </a:xfrm>
        </p:spPr>
        <p:txBody>
          <a:bodyPr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 to add text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A256B58A-EC2F-48AB-BF2D-AB678AF0C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7" y="6356350"/>
            <a:ext cx="27711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33DA1-34CB-434E-99AF-EA31D28A1941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302000" y="876301"/>
            <a:ext cx="8607425" cy="4749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B48D9BB-04DF-4542-8DF6-C4C7875380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22742E1-6009-4FFB-A391-37B987F53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0490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3FEABB-56CC-491D-830B-02C0466DA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3048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4F3EF5A-453C-4D68-BA86-2FB1DE61C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1789" y="996951"/>
            <a:ext cx="2384426" cy="4946650"/>
          </a:xfrm>
        </p:spPr>
        <p:txBody>
          <a:bodyPr/>
          <a:lstStyle>
            <a:lvl1pPr>
              <a:lnSpc>
                <a:spcPts val="4800"/>
              </a:lnSpc>
              <a:defRPr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 TO ADD TEXT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9321BA0-41E1-404D-9063-DF281D186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7" y="6356350"/>
            <a:ext cx="27711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1CEA4-8F84-4893-8A45-28DB0AE2068C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422651" y="996952"/>
            <a:ext cx="8367713" cy="454501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C99D2EA6-8453-4240-88D1-460E269D88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02DD4984-9B40-488F-B903-2E0419551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9983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AD3C5B21-C400-4C50-8684-59543CDC43F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3" y="0"/>
            <a:ext cx="12192000" cy="6858000"/>
          </a:xfrm>
          <a:noFill/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81B040C-8943-4433-BFE9-AFB1F7C9ED4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7637" y="-2"/>
            <a:ext cx="11014363" cy="4100947"/>
          </a:xfrm>
          <a:gradFill>
            <a:gsLst>
              <a:gs pos="77000">
                <a:srgbClr val="000000">
                  <a:alpha val="30000"/>
                </a:srgbClr>
              </a:gs>
              <a:gs pos="38000">
                <a:srgbClr val="000000">
                  <a:alpha val="20000"/>
                </a:srgbClr>
              </a:gs>
              <a:gs pos="0">
                <a:srgbClr val="000000">
                  <a:alpha val="0"/>
                </a:srgbClr>
              </a:gs>
              <a:gs pos="20000">
                <a:srgbClr val="000000">
                  <a:alpha val="0"/>
                </a:srgbClr>
              </a:gs>
              <a:gs pos="100000">
                <a:srgbClr val="000000">
                  <a:alpha val="30000"/>
                </a:srgbClr>
              </a:gs>
            </a:gsLst>
            <a:lin ang="21594000" scaled="0"/>
          </a:gradFill>
        </p:spPr>
        <p:txBody>
          <a:bodyPr rIns="731520">
            <a:normAutofit/>
          </a:bodyPr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pPr algn="r"/>
            <a:r>
              <a:rPr lang="en-US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TO EDIT MASTER TITLE STYLE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741A6711-44B3-4723-90E5-802B2DBD86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41965" y="4089658"/>
            <a:ext cx="8950035" cy="2796566"/>
          </a:xfrm>
          <a:gradFill>
            <a:gsLst>
              <a:gs pos="77000">
                <a:srgbClr val="000000">
                  <a:alpha val="30000"/>
                </a:srgbClr>
              </a:gs>
              <a:gs pos="33000">
                <a:srgbClr val="000000">
                  <a:alpha val="20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0000"/>
                </a:srgbClr>
              </a:gs>
            </a:gsLst>
            <a:lin ang="21594000" scaled="0"/>
          </a:gradFill>
        </p:spPr>
        <p:txBody>
          <a:bodyPr tIns="640080" rIns="731520" anchor="t">
            <a:normAutofit/>
          </a:bodyPr>
          <a:lstStyle>
            <a:lvl1pPr marL="0" indent="0" algn="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algn="r"/>
            <a:r>
              <a:rPr lang="en-US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to edit Master subtitle style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B79A2161-66FE-4C11-AD83-5824307CB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91399727-F37D-4748-90E8-B5B6F5312F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B9DE4FD1-0950-4A6A-8167-F0E9C622D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6441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6F922A0-5527-4314-A2EA-E5CF34EF9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96EC4CB6-956E-48EB-86AC-B40D89D742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0760" y="194783"/>
            <a:ext cx="10022841" cy="760892"/>
          </a:xfrm>
        </p:spPr>
        <p:txBody>
          <a:bodyPr anchor="ctr"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3FA4250-BD33-40AE-934A-A473029C5CA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46114" y="1560513"/>
            <a:ext cx="10899776" cy="43418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71E7CA1-3FAA-4961-8BAC-93AB2EF65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20CC547-8B7E-4C4B-9B2A-04BD498A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4245B-9DC4-457D-AB68-8E3BBB852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3746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nten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5F516FD-E4AF-4BA2-902A-DA46746557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F0F480-E13D-4322-ADF4-56769DC5AF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9681" y="190500"/>
            <a:ext cx="10036292" cy="773776"/>
          </a:xfrm>
        </p:spPr>
        <p:txBody>
          <a:bodyPr anchor="ctr"/>
          <a:lstStyle>
            <a:lvl1pPr algn="r">
              <a:lnSpc>
                <a:spcPct val="100000"/>
              </a:lnSpc>
              <a:defRPr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30">
            <a:extLst>
              <a:ext uri="{FF2B5EF4-FFF2-40B4-BE49-F238E27FC236}">
                <a16:creationId xmlns:a16="http://schemas.microsoft.com/office/drawing/2014/main" id="{7F0BA818-CA3B-46FD-9A79-7BDC1D9CA71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09244" y="1764140"/>
            <a:ext cx="4756714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4EAD007E-B9BB-4C9F-BDC8-127A77F0F96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209244" y="2374902"/>
            <a:ext cx="4756714" cy="33655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4" name="Text Placeholder 30">
            <a:extLst>
              <a:ext uri="{FF2B5EF4-FFF2-40B4-BE49-F238E27FC236}">
                <a16:creationId xmlns:a16="http://schemas.microsoft.com/office/drawing/2014/main" id="{9ECBA1DE-781A-4AA7-86CA-0EBE52A9B4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7467" y="1764032"/>
            <a:ext cx="4756714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53A9CA10-3BBC-41E7-A34E-C6CCFEC8205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7467" y="2374902"/>
            <a:ext cx="4756714" cy="33655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F3D4E9-1171-434D-AA71-EA27F72E0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7A29A0D-15CB-4460-9435-7E7D645346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B6F95C2-7834-44D3-B93B-79D944E12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5515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ntent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E97352E-C52D-43BE-BCE2-2D71FE035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2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2051A8D-592F-40C1-A65D-E1F17B07C9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79601" y="183989"/>
            <a:ext cx="9406372" cy="803380"/>
          </a:xfrm>
        </p:spPr>
        <p:txBody>
          <a:bodyPr anchor="ctr"/>
          <a:lstStyle>
            <a:lvl1pPr algn="r">
              <a:lnSpc>
                <a:spcPct val="100000"/>
              </a:lnSpc>
              <a:defRPr spc="-2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ext Placeholder 30">
            <a:extLst>
              <a:ext uri="{FF2B5EF4-FFF2-40B4-BE49-F238E27FC236}">
                <a16:creationId xmlns:a16="http://schemas.microsoft.com/office/drawing/2014/main" id="{CF4C4703-C9D4-483C-8E41-17BB7193D01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1301" y="1764195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7393281D-B77A-4BB8-A3E2-49E0F1259D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51194" y="2374900"/>
            <a:ext cx="3327366" cy="348557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2" name="Text Placeholder 30">
            <a:extLst>
              <a:ext uri="{FF2B5EF4-FFF2-40B4-BE49-F238E27FC236}">
                <a16:creationId xmlns:a16="http://schemas.microsoft.com/office/drawing/2014/main" id="{6B205DED-723B-48E3-AE9F-556696225CA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32319" y="1764195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77D63D24-8466-44F3-898F-5CBC42C7681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32319" y="2374900"/>
            <a:ext cx="3327366" cy="348557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0" name="Text Placeholder 30">
            <a:extLst>
              <a:ext uri="{FF2B5EF4-FFF2-40B4-BE49-F238E27FC236}">
                <a16:creationId xmlns:a16="http://schemas.microsoft.com/office/drawing/2014/main" id="{F600D1D1-B6A8-4A4E-BC6A-897FE089CBE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25394" y="1764195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205F643-67E9-4E41-A65F-163C816090B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25394" y="2374900"/>
            <a:ext cx="3327366" cy="348557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0EF04CC-F1B1-495C-BA2F-F28A5D971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57B66A6-EBC5-4A75-B938-7148B7A126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83DD707-C769-4868-9B2F-1BF7ABBC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5652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6B926107-51B9-44DD-8581-AA5E8B601C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698" y="484496"/>
            <a:ext cx="5800867" cy="1569493"/>
          </a:xfrm>
        </p:spPr>
        <p:txBody>
          <a:bodyPr anchor="b"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D144A4B-34B7-47EC-888B-0D2076006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2" y="2156346"/>
            <a:ext cx="5800865" cy="3963937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6A9B852-DA3F-4566-BDEB-F1F69334E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8" y="6356350"/>
            <a:ext cx="387742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Picture Placeholder 12">
            <a:extLst>
              <a:ext uri="{FF2B5EF4-FFF2-40B4-BE49-F238E27FC236}">
                <a16:creationId xmlns:a16="http://schemas.microsoft.com/office/drawing/2014/main" id="{116EBB24-A127-412B-99DB-A7FBCA68A2F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00838" y="665163"/>
            <a:ext cx="2214562" cy="2513012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8" name="Picture Placeholder 12">
            <a:extLst>
              <a:ext uri="{FF2B5EF4-FFF2-40B4-BE49-F238E27FC236}">
                <a16:creationId xmlns:a16="http://schemas.microsoft.com/office/drawing/2014/main" id="{63CCB0A6-D7F6-4C78-B6C0-A045E3B25B0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329738" y="665579"/>
            <a:ext cx="2214562" cy="2513012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9" name="Picture Placeholder 12">
            <a:extLst>
              <a:ext uri="{FF2B5EF4-FFF2-40B4-BE49-F238E27FC236}">
                <a16:creationId xmlns:a16="http://schemas.microsoft.com/office/drawing/2014/main" id="{F3038A14-3DB7-4BDC-A247-674224BFB8B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700854" y="3607271"/>
            <a:ext cx="2214562" cy="2513012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20" name="Picture Placeholder 12">
            <a:extLst>
              <a:ext uri="{FF2B5EF4-FFF2-40B4-BE49-F238E27FC236}">
                <a16:creationId xmlns:a16="http://schemas.microsoft.com/office/drawing/2014/main" id="{59BCC1BB-4299-409F-9215-B3A4ECAB5238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324846" y="3607271"/>
            <a:ext cx="2214562" cy="2513012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FB415D6-2F2D-46E2-94AF-1F3BE10F35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EC8DC3B-1AAD-429C-A1EA-FAEE9D884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6963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52F41C-45C5-4E09-A91A-8F4AE80B06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4533900"/>
            <a:ext cx="9144000" cy="2324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6">
            <a:extLst>
              <a:ext uri="{FF2B5EF4-FFF2-40B4-BE49-F238E27FC236}">
                <a16:creationId xmlns:a16="http://schemas.microsoft.com/office/drawing/2014/main" id="{DA9EBEF3-E8A8-4C5C-B6D9-B322242DC93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1169" y="4744446"/>
            <a:ext cx="7700617" cy="1409037"/>
          </a:xfrm>
        </p:spPr>
        <p:txBody>
          <a:bodyPr anchor="ctr">
            <a:normAutofit/>
          </a:bodyPr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sz="5400" dirty="0"/>
              <a:t>CLICK TO EDIT MASTER TITLE STYLE</a:t>
            </a:r>
          </a:p>
        </p:txBody>
      </p:sp>
      <p:sp>
        <p:nvSpPr>
          <p:cNvPr id="11" name="Subtitle 7">
            <a:extLst>
              <a:ext uri="{FF2B5EF4-FFF2-40B4-BE49-F238E27FC236}">
                <a16:creationId xmlns:a16="http://schemas.microsoft.com/office/drawing/2014/main" id="{6A90C83B-4674-4CF1-9CD4-78C3B7CDCC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6253" y="386991"/>
            <a:ext cx="2443495" cy="3758334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>
                <a:solidFill>
                  <a:schemeClr val="accent1"/>
                </a:solidFill>
              </a:rPr>
              <a:t>Click to edit Master subtitle style</a:t>
            </a:r>
          </a:p>
        </p:txBody>
      </p:sp>
      <p:sp>
        <p:nvSpPr>
          <p:cNvPr id="19" name="Picture Placeholder 17">
            <a:extLst>
              <a:ext uri="{FF2B5EF4-FFF2-40B4-BE49-F238E27FC236}">
                <a16:creationId xmlns:a16="http://schemas.microsoft.com/office/drawing/2014/main" id="{1894E094-44B9-4024-A43A-438DEB225DB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2"/>
            <a:ext cx="9144000" cy="4532313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9BCFB5F5-AD25-4F9C-8AE7-E0E891F1A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9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Picture Placeholder 20">
            <a:extLst>
              <a:ext uri="{FF2B5EF4-FFF2-40B4-BE49-F238E27FC236}">
                <a16:creationId xmlns:a16="http://schemas.microsoft.com/office/drawing/2014/main" id="{919568B3-FE67-4E6E-BA92-FEF29CBFE1B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144000" y="4532315"/>
            <a:ext cx="3048000" cy="2325687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to add photo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D87D4A75-1737-4D5B-A386-9FE32DFB5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50" y="6355081"/>
            <a:ext cx="435254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EB52AA41-FD0C-42C6-BD04-9E5B55A48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3" y="6356350"/>
            <a:ext cx="6309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8952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CCBA1-652F-6C31-F485-A7905F12D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754183-33B4-22CF-9530-2764AC17E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04D07F-9CFD-7E04-386F-0F34000AC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F5585D-951C-8153-0186-CB1378EAA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2C39FEF-D60F-8084-6F4E-7EEC6EA6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00459" y="859973"/>
            <a:ext cx="11360283" cy="0"/>
          </a:xfrm>
          <a:prstGeom prst="line">
            <a:avLst/>
          </a:prstGeom>
          <a:ln w="76200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54668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8836" y="219073"/>
            <a:ext cx="11042516" cy="564598"/>
          </a:xfrm>
        </p:spPr>
        <p:txBody>
          <a:bodyPr anchor="t">
            <a:normAutofit/>
          </a:bodyPr>
          <a:lstStyle>
            <a:lvl1pPr>
              <a:defRPr sz="360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7EB9726-5885-4F21-A10B-94B085864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00459" y="859973"/>
            <a:ext cx="11360283" cy="0"/>
          </a:xfrm>
          <a:prstGeom prst="line">
            <a:avLst/>
          </a:prstGeom>
          <a:ln w="76200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2042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58DFF-2D3F-5297-659B-4B041213FD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521999-6410-D57A-A82A-32BFB7628A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C7A18-9066-2748-E688-E86176586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5AB04-6646-89A7-8077-E14BECB4E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619B2C-3F08-2BFD-A106-A52E784A2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527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3E30A8-0D9C-47BB-8249-8A2EEEFC7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5" y="365125"/>
            <a:ext cx="10552176" cy="14996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E93687-61FE-460F-A66F-4DF17994F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9225" y="1984249"/>
            <a:ext cx="10552176" cy="4197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E1FFB-7673-4E75-9B5C-5572E2B068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013450" y="6355081"/>
            <a:ext cx="43525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BB40D38F-075C-4CB0-AA40-047B4BA0523F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C4B9AF-F93C-43E8-8E68-3B700825CE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1169" y="6356350"/>
            <a:ext cx="4837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739F7-0AE5-4677-8957-9961D67C1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65993" y="6356350"/>
            <a:ext cx="6309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108A98B8-10A9-483E-B143-C275DBB4F6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655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92" r:id="rId2"/>
    <p:sldLayoutId id="2147483662" r:id="rId3"/>
    <p:sldLayoutId id="2147483677" r:id="rId4"/>
    <p:sldLayoutId id="2147483683" r:id="rId5"/>
    <p:sldLayoutId id="2147483664" r:id="rId6"/>
    <p:sldLayoutId id="2147483665" r:id="rId7"/>
    <p:sldLayoutId id="2147483663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5" r:id="rId17"/>
    <p:sldLayoutId id="2147483676" r:id="rId18"/>
    <p:sldLayoutId id="2147483678" r:id="rId19"/>
    <p:sldLayoutId id="2147483679" r:id="rId20"/>
    <p:sldLayoutId id="2147483680" r:id="rId21"/>
    <p:sldLayoutId id="2147483681" r:id="rId22"/>
    <p:sldLayoutId id="2147483682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</p:sldLayoutIdLst>
  <p:txStyles>
    <p:titleStyle>
      <a:lvl1pPr algn="l" defTabSz="914424" rtl="0" eaLnBrk="1" latinLnBrk="0" hangingPunct="1">
        <a:lnSpc>
          <a:spcPct val="90000"/>
        </a:lnSpc>
        <a:spcBef>
          <a:spcPct val="0"/>
        </a:spcBef>
        <a:buNone/>
        <a:defRPr sz="4712" b="0" i="0" kern="1200" cap="all" spc="-4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6" indent="-228606" algn="l" defTabSz="914424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 spc="-2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6" algn="l" defTabSz="914424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 spc="-2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30" indent="-228606" algn="l" defTabSz="914424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 spc="-2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42" indent="-228606" algn="l" defTabSz="914424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54" indent="-228606" algn="l" defTabSz="914424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65" indent="-228606" algn="l" defTabSz="9144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7" indent="-228606" algn="l" defTabSz="9144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9" indent="-228606" algn="l" defTabSz="9144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01" indent="-228606" algn="l" defTabSz="91442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4" algn="l" defTabSz="9144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6" algn="l" defTabSz="9144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8" algn="l" defTabSz="9144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60" algn="l" defTabSz="9144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71" algn="l" defTabSz="9144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3" algn="l" defTabSz="9144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5" algn="l" defTabSz="91442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0EA1A-6319-B17D-96EA-8F5C33B208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960" y="2186527"/>
            <a:ext cx="9926233" cy="2264281"/>
          </a:xfrm>
        </p:spPr>
        <p:txBody>
          <a:bodyPr anchor="ctr">
            <a:normAutofit/>
          </a:bodyPr>
          <a:lstStyle/>
          <a:p>
            <a:r>
              <a:rPr lang="en-US" sz="6000" b="1" cap="small" spc="-150" dirty="0">
                <a:solidFill>
                  <a:srgbClr val="FFCC00"/>
                </a:solidFill>
                <a:latin typeface="Calibri" panose="020F0502020204030204" pitchFamily="34" charset="0"/>
                <a:ea typeface="+mj-lt"/>
                <a:cs typeface="Calibri" panose="020F0502020204030204" pitchFamily="34" charset="0"/>
              </a:rPr>
              <a:t>Trinity Forest Health and          Fire-Resilient Rural Communities </a:t>
            </a:r>
            <a:endParaRPr lang="en-US" sz="19300" b="1" cap="small" dirty="0">
              <a:solidFill>
                <a:srgbClr val="FFCC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C81450-88E9-7AD3-8B42-128A469C41C8}"/>
              </a:ext>
            </a:extLst>
          </p:cNvPr>
          <p:cNvSpPr txBox="1"/>
          <p:nvPr/>
        </p:nvSpPr>
        <p:spPr>
          <a:xfrm>
            <a:off x="1243584" y="60350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78B78B-E42A-B5EE-B4BB-CECAEE48542E}"/>
              </a:ext>
            </a:extLst>
          </p:cNvPr>
          <p:cNvSpPr txBox="1"/>
          <p:nvPr/>
        </p:nvSpPr>
        <p:spPr>
          <a:xfrm>
            <a:off x="649960" y="5342543"/>
            <a:ext cx="94867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cap="small" dirty="0">
                <a:solidFill>
                  <a:srgbClr val="FF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Presenting to Trinity Management Council:</a:t>
            </a:r>
          </a:p>
          <a:p>
            <a:r>
              <a:rPr lang="en-US" b="1" cap="small" dirty="0">
                <a:solidFill>
                  <a:srgbClr val="FF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Bobbie Miller, Shasta-Trinity NF</a:t>
            </a:r>
          </a:p>
          <a:p>
            <a:r>
              <a:rPr lang="en-US" b="1" cap="small" dirty="0">
                <a:solidFill>
                  <a:srgbClr val="FF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Keli McElroy, Shasta – Trinity NF</a:t>
            </a:r>
          </a:p>
          <a:p>
            <a:r>
              <a:rPr lang="en-US" b="1" cap="small" dirty="0">
                <a:solidFill>
                  <a:srgbClr val="FF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Marcus Nova, Shasta- Trinity NF</a:t>
            </a:r>
          </a:p>
          <a:p>
            <a:r>
              <a:rPr lang="en-US" b="1" cap="small" dirty="0">
                <a:solidFill>
                  <a:srgbClr val="FFCC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Cory Davis, Six Rivers NF </a:t>
            </a:r>
          </a:p>
          <a:p>
            <a:endParaRPr lang="en-US" b="1" cap="small" dirty="0">
              <a:solidFill>
                <a:srgbClr val="FFCC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785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73FF654F-915A-9C51-486B-4E0877F13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02" y="154"/>
            <a:ext cx="3046514" cy="5472408"/>
          </a:xfrm>
        </p:spPr>
        <p:txBody>
          <a:bodyPr vert="horz" anchor="ctr">
            <a:noAutofit/>
          </a:bodyPr>
          <a:lstStyle/>
          <a:p>
            <a:pPr algn="ctr"/>
            <a:r>
              <a:rPr lang="en-US" sz="3600" b="1" cap="small" dirty="0">
                <a:latin typeface="Calibri"/>
                <a:cs typeface="Calibri"/>
              </a:rPr>
              <a:t>Milestones in developing the Wildfire Crisis Strategy </a:t>
            </a:r>
            <a:br>
              <a:rPr lang="en-US" sz="3600" b="1" cap="small" dirty="0">
                <a:latin typeface="Calibri"/>
                <a:cs typeface="Calibri"/>
              </a:rPr>
            </a:br>
            <a:br>
              <a:rPr lang="en-US" sz="3600" b="1" cap="small" dirty="0">
                <a:latin typeface="Calibri"/>
                <a:cs typeface="Calibri"/>
              </a:rPr>
            </a:br>
            <a:endParaRPr lang="en-US" sz="3200" b="1" cap="small" dirty="0">
              <a:latin typeface="Calibri"/>
              <a:cs typeface="Calibri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1B642C-F533-2A8D-2C59-1345116021EE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4712677" y="-97844"/>
            <a:ext cx="5858189" cy="6781574"/>
          </a:xfrm>
        </p:spPr>
      </p:pic>
    </p:spTree>
    <p:extLst>
      <p:ext uri="{BB962C8B-B14F-4D97-AF65-F5344CB8AC3E}">
        <p14:creationId xmlns:p14="http://schemas.microsoft.com/office/powerpoint/2010/main" val="3889652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73FF654F-915A-9C51-486B-4E0877F13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02" y="154"/>
            <a:ext cx="3046514" cy="5472408"/>
          </a:xfrm>
        </p:spPr>
        <p:txBody>
          <a:bodyPr vert="horz" anchor="ctr">
            <a:noAutofit/>
          </a:bodyPr>
          <a:lstStyle/>
          <a:p>
            <a:pPr algn="ctr"/>
            <a:r>
              <a:rPr lang="en-US" sz="3600" b="1" cap="small" dirty="0">
                <a:latin typeface="Calibri"/>
                <a:cs typeface="Calibri"/>
              </a:rPr>
              <a:t>Trinity</a:t>
            </a:r>
            <a:br>
              <a:rPr lang="en-US" sz="3600" b="1" cap="small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600" b="1" cap="small" dirty="0">
                <a:latin typeface="Calibri"/>
                <a:cs typeface="Calibri"/>
              </a:rPr>
              <a:t>WCS Landscape</a:t>
            </a:r>
            <a:br>
              <a:rPr lang="en-US" sz="3600" b="1" cap="small" dirty="0">
                <a:latin typeface="Calibri"/>
                <a:cs typeface="Calibri"/>
              </a:rPr>
            </a:br>
            <a:br>
              <a:rPr lang="en-US" sz="3600" b="1" cap="small" dirty="0">
                <a:latin typeface="Calibri"/>
                <a:cs typeface="Calibri"/>
              </a:rPr>
            </a:br>
            <a:r>
              <a:rPr lang="en-US" sz="3200" b="1" cap="small" dirty="0">
                <a:latin typeface="Calibri"/>
                <a:cs typeface="Calibri"/>
              </a:rPr>
              <a:t>Recent Large Wildfires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67A95E8-A6DD-D672-5308-D3E90BC4D8FB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4230356" y="153692"/>
            <a:ext cx="6692201" cy="6565431"/>
          </a:xfrm>
        </p:spPr>
      </p:pic>
    </p:spTree>
    <p:extLst>
      <p:ext uri="{BB962C8B-B14F-4D97-AF65-F5344CB8AC3E}">
        <p14:creationId xmlns:p14="http://schemas.microsoft.com/office/powerpoint/2010/main" val="1622343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7E1E241F-D760-BF24-5376-1E1CBB673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3337" y="-74372"/>
            <a:ext cx="7032539" cy="2523281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</a:pPr>
            <a:endParaRPr lang="en-US" sz="6600" b="1" cap="small" dirty="0">
              <a:solidFill>
                <a:srgbClr val="004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1F39078-640A-4ABD-F5A6-B9E0C943C3A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792" y="974640"/>
            <a:ext cx="4615090" cy="385861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en-US" sz="1400" b="1" i="1" cap="small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D390BED-A856-99B7-5927-3FC575959496}"/>
              </a:ext>
            </a:extLst>
          </p:cNvPr>
          <p:cNvCxnSpPr/>
          <p:nvPr/>
        </p:nvCxnSpPr>
        <p:spPr>
          <a:xfrm>
            <a:off x="6471138" y="1266092"/>
            <a:ext cx="427657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96FBB7A3-8ECF-C0EE-5BAC-CE0CF37CD8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0581" y="-148214"/>
            <a:ext cx="12978338" cy="715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572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73FF654F-915A-9C51-486B-4E0877F13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02" y="154"/>
            <a:ext cx="3046514" cy="5472408"/>
          </a:xfrm>
        </p:spPr>
        <p:txBody>
          <a:bodyPr vert="horz" anchor="ctr">
            <a:noAutofit/>
          </a:bodyPr>
          <a:lstStyle/>
          <a:p>
            <a:pPr algn="ctr"/>
            <a:r>
              <a:rPr lang="en-US" sz="3600" b="1" cap="small" dirty="0">
                <a:latin typeface="Calibri"/>
                <a:cs typeface="Calibri"/>
              </a:rPr>
              <a:t>Trinity</a:t>
            </a:r>
            <a:br>
              <a:rPr lang="en-US" sz="3600" b="1" cap="small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600" b="1" cap="small" dirty="0">
                <a:latin typeface="Calibri"/>
                <a:cs typeface="Calibri"/>
              </a:rPr>
              <a:t>WCS Landscape</a:t>
            </a:r>
            <a:br>
              <a:rPr lang="en-US" sz="3600" b="1" cap="small" dirty="0">
                <a:latin typeface="Calibri"/>
                <a:cs typeface="Calibri"/>
              </a:rPr>
            </a:br>
            <a:br>
              <a:rPr lang="en-US" sz="3600" b="1" cap="small" dirty="0">
                <a:latin typeface="Calibri"/>
                <a:cs typeface="Calibri"/>
              </a:rPr>
            </a:br>
            <a:r>
              <a:rPr lang="en-US" sz="3200" b="1" cap="small" dirty="0">
                <a:latin typeface="Calibri"/>
                <a:cs typeface="Calibri"/>
              </a:rPr>
              <a:t>1.6 M Acres</a:t>
            </a:r>
            <a:br>
              <a:rPr lang="en-US" sz="3200" b="1" cap="small" dirty="0">
                <a:latin typeface="Calibri"/>
                <a:cs typeface="Calibri"/>
              </a:rPr>
            </a:br>
            <a:r>
              <a:rPr lang="en-US" sz="3200" b="1" cap="small" dirty="0">
                <a:latin typeface="Calibri"/>
                <a:cs typeface="Calibri"/>
              </a:rPr>
              <a:t>67% USFS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A9C9520-CD0B-3B92-89A1-BABDAB442159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 rotWithShape="1">
          <a:blip r:embed="rId3"/>
          <a:srcRect l="1772" t="3074" b="6116"/>
          <a:stretch/>
        </p:blipFill>
        <p:spPr>
          <a:xfrm>
            <a:off x="4653355" y="0"/>
            <a:ext cx="5843783" cy="6857999"/>
          </a:xfrm>
        </p:spPr>
      </p:pic>
    </p:spTree>
    <p:extLst>
      <p:ext uri="{BB962C8B-B14F-4D97-AF65-F5344CB8AC3E}">
        <p14:creationId xmlns:p14="http://schemas.microsoft.com/office/powerpoint/2010/main" val="1823551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EE2D7AA-93B0-EDC8-7435-07D8388D127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39746" y="1659527"/>
            <a:ext cx="6197554" cy="3538946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endParaRPr lang="en-US" sz="2400" b="1" cap="small" dirty="0">
              <a:solidFill>
                <a:schemeClr val="tx1"/>
              </a:solidFill>
              <a:latin typeface="Aptos" panose="020B0004020202020204" pitchFamily="34" charset="0"/>
              <a:cs typeface="Calibri" panose="020F0502020204030204" pitchFamily="34" charset="0"/>
            </a:endParaRPr>
          </a:p>
          <a:p>
            <a:r>
              <a:rPr lang="en-US" sz="2400" cap="small" dirty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rPr>
              <a:t>4 MMBF Annually</a:t>
            </a:r>
          </a:p>
          <a:p>
            <a:r>
              <a:rPr lang="en-US" sz="2400" cap="small" dirty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rPr>
              <a:t>3.5K Acres Treated Annually (non-fire)</a:t>
            </a:r>
          </a:p>
          <a:p>
            <a:r>
              <a:rPr lang="en-US" sz="2400" cap="small" dirty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rPr>
              <a:t>1,400 Acres Rx Burning (primarily hand piles)</a:t>
            </a:r>
          </a:p>
          <a:p>
            <a:r>
              <a:rPr lang="en-US" sz="2400" cap="small" spc="0" dirty="0">
                <a:solidFill>
                  <a:prstClr val="black"/>
                </a:solidFill>
                <a:latin typeface="Aptos" panose="020B0004020202020204" pitchFamily="34" charset="0"/>
              </a:rPr>
              <a:t>Not working across </a:t>
            </a:r>
            <a:r>
              <a:rPr lang="en-US" sz="2400" cap="small" spc="0" dirty="0">
                <a:solidFill>
                  <a:prstClr val="black"/>
                </a:solidFill>
                <a:latin typeface="Aptos"/>
              </a:rPr>
              <a:t>boundaries</a:t>
            </a:r>
          </a:p>
          <a:p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ptos" panose="020B0004020202020204" pitchFamily="34" charset="0"/>
              </a:rPr>
              <a:t>Frequent high </a:t>
            </a:r>
            <a:r>
              <a:rPr lang="en-US" sz="2400" cap="small" spc="0" dirty="0">
                <a:solidFill>
                  <a:prstClr val="black"/>
                </a:solidFill>
                <a:latin typeface="Aptos" panose="020B0004020202020204" pitchFamily="34" charset="0"/>
              </a:rPr>
              <a:t>Intensity</a:t>
            </a: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</a:rPr>
              <a:t> wildfire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25C1C60-051E-B1F8-60A3-29859B4803CC}"/>
              </a:ext>
            </a:extLst>
          </p:cNvPr>
          <p:cNvSpPr txBox="1">
            <a:spLocks/>
          </p:cNvSpPr>
          <p:nvPr/>
        </p:nvSpPr>
        <p:spPr>
          <a:xfrm>
            <a:off x="451635" y="-22299"/>
            <a:ext cx="8889314" cy="12180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24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712" b="0" i="0" kern="1200" cap="all" spc="-2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2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small" spc="-2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0B0004020202020204" pitchFamily="34" charset="0"/>
                <a:cs typeface="Calibri" panose="020F0502020204030204" pitchFamily="34" charset="0"/>
              </a:rPr>
              <a:t>Before the Trinity WCS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5641C2-1711-6E5B-8AD2-0466A420F7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7300" y="1955800"/>
            <a:ext cx="5316384" cy="379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93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dump truck moving gravel&#10;&#10;Description automatically generated">
            <a:extLst>
              <a:ext uri="{FF2B5EF4-FFF2-40B4-BE49-F238E27FC236}">
                <a16:creationId xmlns:a16="http://schemas.microsoft.com/office/drawing/2014/main" id="{E91F4580-4E1E-EA56-47B0-70F1840A6F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941" y="-4949"/>
            <a:ext cx="4612943" cy="34332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F09F02-0D8A-3A75-7E95-BE38932612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05883" y="372900"/>
            <a:ext cx="5069248" cy="1326829"/>
          </a:xfrm>
        </p:spPr>
        <p:txBody>
          <a:bodyPr>
            <a:noAutofit/>
          </a:bodyPr>
          <a:lstStyle/>
          <a:p>
            <a:pPr>
              <a:lnSpc>
                <a:spcPct val="129198"/>
              </a:lnSpc>
            </a:pPr>
            <a:r>
              <a:rPr lang="en-US" sz="3600" b="1" cap="small" spc="300" dirty="0">
                <a:latin typeface="Aptos"/>
                <a:ea typeface="+mj-lt"/>
                <a:cs typeface="Times New Roman"/>
              </a:rPr>
              <a:t>FY 24 Investments and Accomplishments</a:t>
            </a:r>
            <a:br>
              <a:rPr lang="en-US" sz="3600" b="1" cap="small" spc="300" dirty="0">
                <a:latin typeface="Aptos" panose="020B0004020202020204" pitchFamily="34" charset="0"/>
                <a:ea typeface="+mj-lt"/>
                <a:cs typeface="Times New Roman" panose="02020603050405020304" pitchFamily="18" charset="0"/>
              </a:rPr>
            </a:br>
            <a:r>
              <a:rPr lang="en-US" sz="3600" b="1" cap="small" spc="300" dirty="0">
                <a:latin typeface="Aptos"/>
                <a:ea typeface="+mj-lt"/>
                <a:cs typeface="Times New Roman"/>
              </a:rPr>
              <a:t>  </a:t>
            </a:r>
            <a:br>
              <a:rPr lang="en-US" sz="3600" b="1" spc="300" dirty="0">
                <a:latin typeface="Aptos" panose="020B0004020202020204" pitchFamily="34" charset="0"/>
                <a:ea typeface="+mj-lt"/>
                <a:cs typeface="Times New Roman" panose="02020603050405020304" pitchFamily="18" charset="0"/>
              </a:rPr>
            </a:br>
            <a:endParaRPr lang="en-US" sz="3600" b="1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6A34BE36-4CC7-EC1B-9D3B-9EF3773FAA10}"/>
              </a:ext>
            </a:extLst>
          </p:cNvPr>
          <p:cNvSpPr txBox="1">
            <a:spLocks/>
          </p:cNvSpPr>
          <p:nvPr/>
        </p:nvSpPr>
        <p:spPr>
          <a:xfrm>
            <a:off x="481465" y="3690815"/>
            <a:ext cx="3254963" cy="13068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9" indent="-342909" algn="l" defTabSz="914424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18" indent="-228606" algn="l" defTabSz="914424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30" indent="-228606" algn="l" defTabSz="914424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42" indent="-228606" algn="l" defTabSz="914424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54" indent="-228606" algn="l" defTabSz="914424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65" indent="-228606" algn="l" defTabSz="91442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7" indent="-228606" algn="l" defTabSz="91442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9" indent="-228606" algn="l" defTabSz="91442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301" indent="-228606" algn="l" defTabSz="91442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24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-2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C4BA3-9030-5A27-FEB1-78D0654E75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0773" y="3186284"/>
            <a:ext cx="4466170" cy="376133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CEFF91C-6E80-24C8-60F6-09FB562926C7}"/>
              </a:ext>
            </a:extLst>
          </p:cNvPr>
          <p:cNvSpPr txBox="1"/>
          <p:nvPr/>
        </p:nvSpPr>
        <p:spPr>
          <a:xfrm>
            <a:off x="367542" y="2216404"/>
            <a:ext cx="6347081" cy="526297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sm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800" b="1" cap="small" dirty="0">
                <a:solidFill>
                  <a:prstClr val="white"/>
                </a:solidFill>
                <a:latin typeface="Aptos"/>
              </a:rPr>
              <a:t>$26.6M in 16 Partner Agreements</a:t>
            </a:r>
            <a:endParaRPr lang="en-US" sz="2800" b="1" i="0" u="none" strike="noStrike" kern="1200" cap="sm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800" b="1" cap="small" dirty="0">
                <a:solidFill>
                  <a:prstClr val="white"/>
                </a:solidFill>
                <a:latin typeface="Aptos"/>
              </a:rPr>
              <a:t>$9M in 14 contracts</a:t>
            </a:r>
            <a:endParaRPr lang="en-US" sz="2800" b="1" i="0" u="none" strike="noStrike" kern="1200" cap="sm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sz="2800" b="1" cap="small" dirty="0">
              <a:solidFill>
                <a:prstClr val="white"/>
              </a:solidFill>
              <a:latin typeface="Aptos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800" b="1" cap="small" dirty="0">
                <a:solidFill>
                  <a:prstClr val="white"/>
                </a:solidFill>
                <a:latin typeface="Aptos"/>
              </a:rPr>
              <a:t>25,000 acres treated (</a:t>
            </a:r>
            <a:r>
              <a:rPr lang="en-US" sz="2500" b="1" cap="small" dirty="0">
                <a:solidFill>
                  <a:prstClr val="white"/>
                </a:solidFill>
                <a:latin typeface="Aptos"/>
              </a:rPr>
              <a:t>More than 3x target</a:t>
            </a:r>
            <a:r>
              <a:rPr lang="en-US" sz="2800" b="1" cap="small" dirty="0">
                <a:solidFill>
                  <a:prstClr val="white"/>
                </a:solidFill>
                <a:latin typeface="Aptos"/>
              </a:rPr>
              <a:t>)</a:t>
            </a:r>
            <a:endParaRPr lang="en-US" sz="2800" b="1" cap="small" dirty="0">
              <a:solidFill>
                <a:prstClr val="white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800" b="1" cap="small" dirty="0">
                <a:solidFill>
                  <a:prstClr val="white"/>
                </a:solidFill>
                <a:latin typeface="Aptos"/>
              </a:rPr>
              <a:t>1,539 acres Rx Fire</a:t>
            </a:r>
            <a:endParaRPr lang="en-US" sz="2800" b="1" cap="small" dirty="0">
              <a:solidFill>
                <a:prstClr val="white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800" b="1" cap="small" dirty="0">
                <a:solidFill>
                  <a:prstClr val="white"/>
                </a:solidFill>
                <a:latin typeface="Aptos"/>
              </a:rPr>
              <a:t>3,245 acres beneficial wildfire</a:t>
            </a:r>
            <a:endParaRPr lang="en-US" sz="2800" b="1" cap="small" dirty="0">
              <a:solidFill>
                <a:prstClr val="white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800" b="1" cap="small" dirty="0">
                <a:solidFill>
                  <a:prstClr val="white"/>
                </a:solidFill>
                <a:latin typeface="Aptos"/>
              </a:rPr>
              <a:t>20,053 acres non-fire fuels treatments</a:t>
            </a:r>
            <a:endParaRPr lang="en-US" sz="2800" b="1" cap="small" dirty="0">
              <a:solidFill>
                <a:prstClr val="white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 sz="2800" b="1" cap="small" dirty="0">
              <a:solidFill>
                <a:prstClr val="white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 sz="2800" b="1" cap="small" dirty="0">
              <a:solidFill>
                <a:prstClr val="white"/>
              </a:solidFill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5129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3D03A-C889-94C7-89D5-2E59AEC29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0863" y="498690"/>
            <a:ext cx="9616611" cy="150132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 dirty="0"/>
              <a:t> </a:t>
            </a:r>
            <a:r>
              <a:rPr lang="en-US" sz="5000" b="1" dirty="0">
                <a:latin typeface="Aptos" panose="020B0004020202020204" pitchFamily="34" charset="0"/>
              </a:rPr>
              <a:t>contracts and agreements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75D863-D871-8797-3D32-B68E5A73DAB6}"/>
              </a:ext>
            </a:extLst>
          </p:cNvPr>
          <p:cNvSpPr txBox="1"/>
          <p:nvPr/>
        </p:nvSpPr>
        <p:spPr>
          <a:xfrm>
            <a:off x="6305636" y="2584773"/>
            <a:ext cx="4411579" cy="45858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14 CONTRACTS</a:t>
            </a:r>
            <a:endParaRPr kumimoji="0" lang="en-US" sz="2800" b="0" i="0" u="sng" strike="noStrike" kern="1200" cap="small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$9 MILLION OBLIGATED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</a:rPr>
              <a:t>2,100 acres of hazardous </a:t>
            </a:r>
            <a:r>
              <a:rPr lang="en-US" sz="2400" cap="small" dirty="0">
                <a:solidFill>
                  <a:prstClr val="black"/>
                </a:solidFill>
                <a:latin typeface="Aptos"/>
              </a:rPr>
              <a:t>f</a:t>
            </a: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</a:rPr>
              <a:t>uels reduction </a:t>
            </a:r>
            <a:endParaRPr lang="en-US" sz="2400" b="0" i="0" u="none" strike="noStrike" kern="1200" cap="small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8 contract crews  for RX fire support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cap="small" dirty="0">
                <a:solidFill>
                  <a:prstClr val="black"/>
                </a:solidFill>
                <a:latin typeface="Aptos" panose="020B0004020202020204" pitchFamily="34" charset="0"/>
              </a:rPr>
              <a:t>240 acres of mastication</a:t>
            </a: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 </a:t>
            </a:r>
            <a:r>
              <a:rPr lang="en-US" sz="2400" cap="small" dirty="0">
                <a:solidFill>
                  <a:prstClr val="black"/>
                </a:solidFill>
                <a:latin typeface="Aptos" panose="020B0004020202020204" pitchFamily="34" charset="0"/>
              </a:rPr>
              <a:t>p</a:t>
            </a: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rep for RX Fire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small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small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small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small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8A31BC-2B80-FBA0-72E9-5B111FFD3856}"/>
              </a:ext>
            </a:extLst>
          </p:cNvPr>
          <p:cNvSpPr txBox="1"/>
          <p:nvPr/>
        </p:nvSpPr>
        <p:spPr>
          <a:xfrm>
            <a:off x="1152985" y="2649953"/>
            <a:ext cx="4943015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u="sng" cap="small" dirty="0">
                <a:solidFill>
                  <a:prstClr val="black"/>
                </a:solidFill>
                <a:latin typeface="Aptos"/>
              </a:rPr>
              <a:t>16</a:t>
            </a:r>
            <a:r>
              <a:rPr kumimoji="0" lang="en-US" sz="2800" b="1" i="0" u="sng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</a:rPr>
              <a:t> AGREEMENTS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$</a:t>
            </a:r>
            <a:r>
              <a:rPr lang="en-US" sz="2000" b="1" cap="small" dirty="0">
                <a:solidFill>
                  <a:prstClr val="black"/>
                </a:solidFill>
                <a:latin typeface="Aptos" panose="020B0004020202020204" pitchFamily="34" charset="0"/>
              </a:rPr>
              <a:t>18</a:t>
            </a:r>
            <a:r>
              <a:rPr kumimoji="0" lang="en-US" sz="2000" b="1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 MILLION OBLIGATED</a:t>
            </a:r>
            <a:endParaRPr kumimoji="0" lang="en-US" sz="2000" b="0" i="0" u="none" strike="noStrike" kern="1200" cap="small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156K acres in NSO surveys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31K acres of Archeological Surveys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50K acres of partner led NEPA to reduce hazardous fuels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*Hazardous Fuels and Youth Corps</a:t>
            </a:r>
            <a:endParaRPr kumimoji="0" lang="en-US" sz="2800" b="0" i="0" u="none" strike="noStrike" kern="1200" cap="small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E29A09-1F8E-9F6F-6744-AAA8CA18FBA6}"/>
              </a:ext>
            </a:extLst>
          </p:cNvPr>
          <p:cNvSpPr txBox="1"/>
          <p:nvPr/>
        </p:nvSpPr>
        <p:spPr>
          <a:xfrm>
            <a:off x="3752991" y="6488668"/>
            <a:ext cx="2702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small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*Tribal agreement </a:t>
            </a:r>
          </a:p>
        </p:txBody>
      </p:sp>
    </p:spTree>
    <p:extLst>
      <p:ext uri="{BB962C8B-B14F-4D97-AF65-F5344CB8AC3E}">
        <p14:creationId xmlns:p14="http://schemas.microsoft.com/office/powerpoint/2010/main" val="2645173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D966E78-7106-BE82-1B31-25D1329D9E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1543493"/>
              </p:ext>
            </p:extLst>
          </p:nvPr>
        </p:nvGraphicFramePr>
        <p:xfrm>
          <a:off x="3407630" y="2340534"/>
          <a:ext cx="8680291" cy="44516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2206">
                  <a:extLst>
                    <a:ext uri="{9D8B030D-6E8A-4147-A177-3AD203B41FA5}">
                      <a16:colId xmlns:a16="http://schemas.microsoft.com/office/drawing/2014/main" val="991175334"/>
                    </a:ext>
                  </a:extLst>
                </a:gridCol>
                <a:gridCol w="4695335">
                  <a:extLst>
                    <a:ext uri="{9D8B030D-6E8A-4147-A177-3AD203B41FA5}">
                      <a16:colId xmlns:a16="http://schemas.microsoft.com/office/drawing/2014/main" val="1255133066"/>
                    </a:ext>
                  </a:extLst>
                </a:gridCol>
                <a:gridCol w="1382750">
                  <a:extLst>
                    <a:ext uri="{9D8B030D-6E8A-4147-A177-3AD203B41FA5}">
                      <a16:colId xmlns:a16="http://schemas.microsoft.com/office/drawing/2014/main" val="2308998116"/>
                    </a:ext>
                  </a:extLst>
                </a:gridCol>
              </a:tblGrid>
              <a:tr h="486513">
                <a:tc>
                  <a:txBody>
                    <a:bodyPr/>
                    <a:lstStyle/>
                    <a:p>
                      <a:pPr algn="ctr"/>
                      <a:r>
                        <a:rPr lang="en-US" sz="2400" cap="small" baseline="0" dirty="0"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Partner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cap="small" baseline="0" dirty="0"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Grant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cap="small" baseline="0" dirty="0"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Funding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037945"/>
                  </a:ext>
                </a:extLst>
              </a:tr>
              <a:tr h="421644"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TCRCD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Wildfire Community Defense Grant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$10M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6764761"/>
                  </a:ext>
                </a:extLst>
              </a:tr>
              <a:tr h="421644"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WRTC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National Fish and Wildlife Foundation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$7M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7418574"/>
                  </a:ext>
                </a:extLst>
              </a:tr>
              <a:tr h="1070329"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Trinity County Public Utilities District (TPUD)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Wildfire Community Defense Grant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$8M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06557523"/>
                  </a:ext>
                </a:extLst>
              </a:tr>
              <a:tr h="745987"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TCRCD/WRTC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California Climate Investments(CCI) Grants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$13M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82534656"/>
                  </a:ext>
                </a:extLst>
              </a:tr>
              <a:tr h="421644"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Hoopa Tribe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Hazardous Fuels and Youth Corps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cap="small" baseline="0" dirty="0">
                          <a:solidFill>
                            <a:srgbClr val="0046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$4.6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230676"/>
                  </a:ext>
                </a:extLst>
              </a:tr>
              <a:tr h="570565">
                <a:tc gridSpan="2">
                  <a:txBody>
                    <a:bodyPr/>
                    <a:lstStyle/>
                    <a:p>
                      <a:pPr algn="r"/>
                      <a:r>
                        <a:rPr lang="en-US" sz="2600" b="1" cap="small" baseline="0" dirty="0">
                          <a:solidFill>
                            <a:srgbClr val="FF99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All funds locally invested in an economically disadvantaged community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0" b="1" cap="small" baseline="0" dirty="0">
                        <a:solidFill>
                          <a:srgbClr val="0046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cap="small" baseline="0" dirty="0">
                          <a:solidFill>
                            <a:srgbClr val="FF9900"/>
                          </a:solidFill>
                          <a:latin typeface="Aptos" panose="020B0004020202020204" pitchFamily="34" charset="0"/>
                          <a:cs typeface="Calibri" panose="020F0502020204030204" pitchFamily="34" charset="0"/>
                        </a:rPr>
                        <a:t>$42.6M</a:t>
                      </a:r>
                    </a:p>
                  </a:txBody>
                  <a:tcPr anchor="ctr">
                    <a:solidFill>
                      <a:srgbClr val="004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12498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A61FAE0-434C-13A3-2059-8D5938EC207F}"/>
              </a:ext>
            </a:extLst>
          </p:cNvPr>
          <p:cNvSpPr txBox="1"/>
          <p:nvPr/>
        </p:nvSpPr>
        <p:spPr>
          <a:xfrm>
            <a:off x="-22302" y="2655356"/>
            <a:ext cx="3211551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small" spc="0" normalizeH="0" baseline="0" noProof="0" dirty="0">
                <a:ln>
                  <a:noFill/>
                </a:ln>
                <a:solidFill>
                  <a:srgbClr val="004600"/>
                </a:solidFill>
                <a:effectLst/>
                <a:uLnTx/>
                <a:uFillTx/>
                <a:latin typeface="Aptos" panose="020B0004020202020204" pitchFamily="34" charset="0"/>
                <a:cs typeface="Calibri" panose="020F0502020204030204" pitchFamily="34" charset="0"/>
              </a:rPr>
              <a:t>WCS designation has leveraged our Partner’s grant award success -  multiplying fuels work on both private and public lands - connecting treatments across the landscape</a:t>
            </a:r>
            <a:endParaRPr kumimoji="0" lang="en-US" sz="2600" b="1" i="1" u="none" strike="noStrike" kern="1200" cap="small" spc="0" normalizeH="0" baseline="0" noProof="0" dirty="0">
              <a:ln>
                <a:noFill/>
              </a:ln>
              <a:solidFill>
                <a:srgbClr val="004600"/>
              </a:solidFill>
              <a:effectLst/>
              <a:uLnTx/>
              <a:uFillTx/>
              <a:latin typeface="Aptos" panose="020B00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ABBDA38-6964-9CDE-2BAD-AFA54CA99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910" y="312911"/>
            <a:ext cx="9523654" cy="1501327"/>
          </a:xfrm>
        </p:spPr>
        <p:txBody>
          <a:bodyPr>
            <a:normAutofit/>
          </a:bodyPr>
          <a:lstStyle/>
          <a:p>
            <a:r>
              <a:rPr lang="en-US" sz="4800" b="1" cap="small" dirty="0">
                <a:latin typeface="Aptos" panose="020B0004020202020204" pitchFamily="34" charset="0"/>
                <a:cs typeface="Calibri" panose="020F0502020204030204" pitchFamily="34" charset="0"/>
              </a:rPr>
              <a:t>Building Relationships</a:t>
            </a:r>
            <a:br>
              <a:rPr lang="en-US" sz="4800" b="1" cap="small" dirty="0">
                <a:latin typeface="Aptos" panose="020B0004020202020204" pitchFamily="34" charset="0"/>
                <a:cs typeface="Calibri" panose="020F0502020204030204" pitchFamily="34" charset="0"/>
              </a:rPr>
            </a:br>
            <a:endParaRPr lang="en-US" sz="4800" b="1" cap="small" dirty="0">
              <a:latin typeface="Aptos" panose="020B00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2ACF47C-E781-F051-0E11-EDBCB6C2A244}"/>
              </a:ext>
            </a:extLst>
          </p:cNvPr>
          <p:cNvSpPr txBox="1">
            <a:spLocks/>
          </p:cNvSpPr>
          <p:nvPr/>
        </p:nvSpPr>
        <p:spPr>
          <a:xfrm>
            <a:off x="6277257" y="441462"/>
            <a:ext cx="5271912" cy="153142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2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2" b="0" i="0" kern="1200" cap="all" spc="-2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2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4800" b="1" i="0" u="none" strike="noStrike" kern="1200" cap="small" spc="-2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0B0004020202020204" pitchFamily="34" charset="0"/>
                <a:cs typeface="Calibri" panose="020F0502020204030204" pitchFamily="34" charset="0"/>
              </a:rPr>
            </a:br>
            <a:r>
              <a:rPr kumimoji="0" lang="en-US" sz="4800" b="1" i="0" u="none" strike="noStrike" kern="1200" cap="small" spc="-2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0B0004020202020204" pitchFamily="34" charset="0"/>
                <a:cs typeface="Calibri" panose="020F0502020204030204" pitchFamily="34" charset="0"/>
              </a:rPr>
              <a:t>Building Momentum</a:t>
            </a:r>
          </a:p>
        </p:txBody>
      </p:sp>
    </p:spTree>
    <p:extLst>
      <p:ext uri="{BB962C8B-B14F-4D97-AF65-F5344CB8AC3E}">
        <p14:creationId xmlns:p14="http://schemas.microsoft.com/office/powerpoint/2010/main" val="3416573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1992F121-9352-C3C7-192C-8CFA79AD0DC8}"/>
              </a:ext>
            </a:extLst>
          </p:cNvPr>
          <p:cNvSpPr txBox="1"/>
          <p:nvPr/>
        </p:nvSpPr>
        <p:spPr>
          <a:xfrm>
            <a:off x="6390779" y="5621759"/>
            <a:ext cx="562986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Financial investments and agreements that contribute to rural economies and create local jobs. Increasing our ability to accomplish more work into the future</a:t>
            </a:r>
            <a:endParaRPr kumimoji="0" lang="en-US" sz="1800" b="0" i="0" u="none" strike="noStrike" kern="1200" cap="small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FA8E64D-F156-9446-FEC5-26593C03D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910" y="312911"/>
            <a:ext cx="9523654" cy="1501327"/>
          </a:xfrm>
        </p:spPr>
        <p:txBody>
          <a:bodyPr>
            <a:normAutofit/>
          </a:bodyPr>
          <a:lstStyle/>
          <a:p>
            <a:r>
              <a:rPr lang="en-US" sz="4800" b="1" cap="small" dirty="0">
                <a:latin typeface="Aptos" panose="020B0004020202020204" pitchFamily="34" charset="0"/>
                <a:cs typeface="Calibri" panose="020F0502020204030204" pitchFamily="34" charset="0"/>
              </a:rPr>
              <a:t>Building Relationships</a:t>
            </a:r>
            <a:br>
              <a:rPr lang="en-US" sz="4800" b="1" cap="small" dirty="0">
                <a:latin typeface="Aptos" panose="020B0004020202020204" pitchFamily="34" charset="0"/>
                <a:cs typeface="Calibri" panose="020F0502020204030204" pitchFamily="34" charset="0"/>
              </a:rPr>
            </a:br>
            <a:endParaRPr lang="en-US" sz="4800" b="1" cap="small" dirty="0">
              <a:latin typeface="Aptos" panose="020B00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8B627C1-8E7E-BC13-90B6-6F03D9CCE3E4}"/>
              </a:ext>
            </a:extLst>
          </p:cNvPr>
          <p:cNvSpPr txBox="1">
            <a:spLocks/>
          </p:cNvSpPr>
          <p:nvPr/>
        </p:nvSpPr>
        <p:spPr>
          <a:xfrm>
            <a:off x="6277257" y="441462"/>
            <a:ext cx="5271912" cy="153142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2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2" b="0" i="0" kern="1200" cap="all" spc="-2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2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4800" b="1" i="0" u="none" strike="noStrike" kern="1200" cap="small" spc="-2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0B0004020202020204" pitchFamily="34" charset="0"/>
                <a:cs typeface="Calibri" panose="020F0502020204030204" pitchFamily="34" charset="0"/>
              </a:rPr>
            </a:br>
            <a:r>
              <a:rPr kumimoji="0" lang="en-US" sz="4800" b="1" i="0" u="none" strike="noStrike" kern="1200" cap="small" spc="-2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0B0004020202020204" pitchFamily="34" charset="0"/>
                <a:cs typeface="Calibri" panose="020F0502020204030204" pitchFamily="34" charset="0"/>
              </a:rPr>
              <a:t>Building Momentum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9983C77-2844-61F0-B638-B62E693D0A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67" t="25088" r="22982" b="12105"/>
          <a:stretch/>
        </p:blipFill>
        <p:spPr>
          <a:xfrm>
            <a:off x="6430289" y="2430439"/>
            <a:ext cx="5118880" cy="3036784"/>
          </a:xfrm>
          <a:prstGeom prst="rect">
            <a:avLst/>
          </a:prstGeom>
        </p:spPr>
      </p:pic>
      <p:pic>
        <p:nvPicPr>
          <p:cNvPr id="2" name="Picture 1" descr="A group of people standing in a circle&#10;&#10;Description automatically generated">
            <a:extLst>
              <a:ext uri="{FF2B5EF4-FFF2-40B4-BE49-F238E27FC236}">
                <a16:creationId xmlns:a16="http://schemas.microsoft.com/office/drawing/2014/main" id="{DC01073A-319A-CA17-DB84-6A893309FC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06" y="3429000"/>
            <a:ext cx="4370723" cy="31160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891D86-7CD9-1670-1B6B-C2455F5BD06C}"/>
              </a:ext>
            </a:extLst>
          </p:cNvPr>
          <p:cNvSpPr txBox="1"/>
          <p:nvPr/>
        </p:nvSpPr>
        <p:spPr>
          <a:xfrm>
            <a:off x="124757" y="1977246"/>
            <a:ext cx="626602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1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cap="small" dirty="0">
                <a:latin typeface="Aptos" panose="020B0004020202020204" pitchFamily="34" charset="0"/>
              </a:rPr>
              <a:t>Over 25 partners and growing!</a:t>
            </a:r>
          </a:p>
          <a:p>
            <a:pPr lvl="0">
              <a:defRPr/>
            </a:pPr>
            <a:r>
              <a:rPr lang="en-US" cap="small" dirty="0">
                <a:latin typeface="Aptos" panose="020B0004020202020204" pitchFamily="34" charset="0"/>
              </a:rPr>
              <a:t>Leveraging our partners’ capabilities mitigates our capacity shortfalls.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b="1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867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A61FAE0-434C-13A3-2059-8D5938EC207F}"/>
              </a:ext>
            </a:extLst>
          </p:cNvPr>
          <p:cNvSpPr txBox="1"/>
          <p:nvPr/>
        </p:nvSpPr>
        <p:spPr>
          <a:xfrm>
            <a:off x="6232358" y="2549199"/>
            <a:ext cx="5281782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Increased  Tribal  Relationships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600" b="0" i="0" u="none" strike="noStrike" kern="1200" cap="sm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Fieldtrips focused on tribal concerns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Incorporating traditional ecological knowledge into project designs </a:t>
            </a:r>
            <a:endParaRPr lang="en-US" sz="1600" cap="small" dirty="0">
              <a:solidFill>
                <a:prstClr val="black"/>
              </a:solidFill>
              <a:latin typeface="Aptos" panose="020B00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600" b="0" i="0" u="none" strike="noStrike" kern="1200" cap="sm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600" cap="small" dirty="0">
                <a:solidFill>
                  <a:prstClr val="black"/>
                </a:solidFill>
                <a:latin typeface="Aptos" panose="020B0004020202020204" pitchFamily="34" charset="0"/>
              </a:rPr>
              <a:t>Identify opportunities for traditional and cultural burning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600" cap="small" dirty="0">
              <a:solidFill>
                <a:prstClr val="black"/>
              </a:solidFill>
              <a:latin typeface="Aptos" panose="020B00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Native Health in Native Hands Burning Assistance (Mad River District)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600" b="0" i="0" u="none" strike="noStrike" kern="1200" cap="sm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Placing work into tribal hands</a:t>
            </a:r>
            <a:endParaRPr lang="en-US" sz="1600" cap="small" dirty="0">
              <a:solidFill>
                <a:prstClr val="black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kumimoji="0" lang="en-US" sz="1600" b="0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$4.6 million invested into Hoopa Valley Tribal Agreements (TFPA 638)</a:t>
            </a:r>
          </a:p>
        </p:txBody>
      </p:sp>
      <p:pic>
        <p:nvPicPr>
          <p:cNvPr id="8" name="ymail_attachmentIdd34f7513-b03c-4c14-830b-e55b1f479418">
            <a:extLst>
              <a:ext uri="{FF2B5EF4-FFF2-40B4-BE49-F238E27FC236}">
                <a16:creationId xmlns:a16="http://schemas.microsoft.com/office/drawing/2014/main" id="{4D5CFE96-F900-0529-7BAD-C9124D150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0418" y="2317955"/>
            <a:ext cx="4979225" cy="444395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CFC9682F-70F5-A47B-27A1-8C5E7C724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5719" y="248726"/>
            <a:ext cx="6488337" cy="1531422"/>
          </a:xfrm>
        </p:spPr>
        <p:txBody>
          <a:bodyPr>
            <a:normAutofit/>
          </a:bodyPr>
          <a:lstStyle/>
          <a:p>
            <a:r>
              <a:rPr lang="en-US" sz="4800" b="1" cap="small" dirty="0">
                <a:latin typeface="Aptos" panose="020B0004020202020204" pitchFamily="34" charset="0"/>
                <a:cs typeface="Calibri" panose="020F0502020204030204" pitchFamily="34" charset="0"/>
              </a:rPr>
              <a:t>Building Relationships</a:t>
            </a:r>
            <a:br>
              <a:rPr lang="en-US" sz="4800" b="1" cap="small" dirty="0">
                <a:latin typeface="Aptos" panose="020B0004020202020204" pitchFamily="34" charset="0"/>
                <a:cs typeface="Calibri" panose="020F0502020204030204" pitchFamily="34" charset="0"/>
              </a:rPr>
            </a:br>
            <a:endParaRPr lang="en-US" sz="4800" b="1" cap="small" dirty="0">
              <a:latin typeface="Aptos" panose="020B00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ADC49A0-24D6-A142-0AA0-5392E6042229}"/>
              </a:ext>
            </a:extLst>
          </p:cNvPr>
          <p:cNvSpPr txBox="1">
            <a:spLocks/>
          </p:cNvSpPr>
          <p:nvPr/>
        </p:nvSpPr>
        <p:spPr>
          <a:xfrm>
            <a:off x="6879045" y="438068"/>
            <a:ext cx="5271912" cy="153142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91442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712" b="0" i="0" kern="1200" cap="all" spc="-2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2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4800" b="1" i="0" u="none" strike="noStrike" kern="1200" cap="small" spc="-2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0B0004020202020204" pitchFamily="34" charset="0"/>
                <a:cs typeface="Calibri" panose="020F0502020204030204" pitchFamily="34" charset="0"/>
              </a:rPr>
            </a:br>
            <a:r>
              <a:rPr kumimoji="0" lang="en-US" sz="4800" b="1" i="0" u="none" strike="noStrike" kern="1200" cap="small" spc="-2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0B0004020202020204" pitchFamily="34" charset="0"/>
                <a:cs typeface="Calibri" panose="020F0502020204030204" pitchFamily="34" charset="0"/>
              </a:rPr>
              <a:t>Building Momentum</a:t>
            </a:r>
          </a:p>
        </p:txBody>
      </p:sp>
    </p:spTree>
    <p:extLst>
      <p:ext uri="{BB962C8B-B14F-4D97-AF65-F5344CB8AC3E}">
        <p14:creationId xmlns:p14="http://schemas.microsoft.com/office/powerpoint/2010/main" val="986859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EF3A2-2C22-FFD1-AB3F-AE8193526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3439" y="395947"/>
            <a:ext cx="6660588" cy="1501327"/>
          </a:xfrm>
        </p:spPr>
        <p:txBody>
          <a:bodyPr>
            <a:normAutofit/>
          </a:bodyPr>
          <a:lstStyle/>
          <a:p>
            <a:pPr algn="ctr"/>
            <a:r>
              <a:rPr lang="en-US" sz="4800" b="1" cap="small" dirty="0">
                <a:latin typeface="Aptos" panose="020B0004020202020204" pitchFamily="34" charset="0"/>
              </a:rPr>
              <a:t>timber product </a:t>
            </a:r>
            <a:br>
              <a:rPr lang="en-US" sz="4800" b="1" cap="small" dirty="0">
                <a:latin typeface="Aptos" panose="020B0004020202020204" pitchFamily="34" charset="0"/>
              </a:rPr>
            </a:br>
            <a:r>
              <a:rPr lang="en-US" sz="4800" b="1" cap="small" dirty="0">
                <a:latin typeface="Aptos" panose="020B0004020202020204" pitchFamily="34" charset="0"/>
              </a:rPr>
              <a:t>Utilization &amp; innovation  </a:t>
            </a:r>
          </a:p>
        </p:txBody>
      </p:sp>
      <p:pic>
        <p:nvPicPr>
          <p:cNvPr id="9" name="Picture Placeholder 8" descr="A truck with a crane in the back&#10;&#10;Description automatically generated">
            <a:extLst>
              <a:ext uri="{FF2B5EF4-FFF2-40B4-BE49-F238E27FC236}">
                <a16:creationId xmlns:a16="http://schemas.microsoft.com/office/drawing/2014/main" id="{A11C9254-19FA-0931-E371-AED3AAA2908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8" r="8438"/>
          <a:stretch/>
        </p:blipFill>
        <p:spPr/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807162-7C5A-2699-9177-E8A954ECE1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9888" y="2430380"/>
            <a:ext cx="5610113" cy="4259178"/>
          </a:xfrm>
        </p:spPr>
        <p:txBody>
          <a:bodyPr>
            <a:normAutofit fontScale="92500" lnSpcReduction="10000"/>
          </a:bodyPr>
          <a:lstStyle/>
          <a:p>
            <a:r>
              <a:rPr lang="en-US" cap="small" dirty="0"/>
              <a:t>Funding flexibilities</a:t>
            </a:r>
          </a:p>
          <a:p>
            <a:pPr marL="1028718" lvl="1" indent="-342900"/>
            <a:r>
              <a:rPr lang="en-US" cap="small" dirty="0"/>
              <a:t>Sawlog sales generate non-appropriated funds (KV, BD, Salvage Sale Fund, Retained Receipts)</a:t>
            </a:r>
          </a:p>
          <a:p>
            <a:pPr marL="1028718" lvl="1" indent="-342900"/>
            <a:r>
              <a:rPr lang="en-US" cap="small" dirty="0"/>
              <a:t>~90% of funds are reinvested on NFS lands</a:t>
            </a:r>
          </a:p>
          <a:p>
            <a:r>
              <a:rPr lang="en-US" cap="small" dirty="0"/>
              <a:t>Emerging markets and innovative technologies</a:t>
            </a:r>
          </a:p>
          <a:p>
            <a:pPr marL="1028718" lvl="1" indent="-342900"/>
            <a:r>
              <a:rPr lang="en-US" cap="small" dirty="0"/>
              <a:t>Supporting small diameter sawmills (utilizing fuels &gt;10” DBH)</a:t>
            </a:r>
          </a:p>
          <a:p>
            <a:pPr marL="1028718" lvl="1" indent="-342900"/>
            <a:r>
              <a:rPr lang="en-US" cap="small" dirty="0"/>
              <a:t>Biomass &amp; Biochar</a:t>
            </a:r>
          </a:p>
          <a:p>
            <a:pPr marL="1028718" lvl="1" indent="-342900"/>
            <a:r>
              <a:rPr lang="en-US" cap="small" dirty="0"/>
              <a:t>Subsidized Haul</a:t>
            </a:r>
          </a:p>
          <a:p>
            <a:pPr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879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268AFBA-725F-B28C-B6DC-5B316F5A7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1046" y="14580"/>
            <a:ext cx="2384426" cy="6843420"/>
          </a:xfrm>
        </p:spPr>
        <p:txBody>
          <a:bodyPr vert="wordArtVert" anchor="ctr">
            <a:normAutofit/>
          </a:bodyPr>
          <a:lstStyle/>
          <a:p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Project</a:t>
            </a:r>
            <a:r>
              <a:rPr lang="en-US" sz="4800" b="1" dirty="0">
                <a:solidFill>
                  <a:srgbClr val="004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>
                <a:solidFill>
                  <a:srgbClr val="004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Development</a:t>
            </a:r>
            <a:endParaRPr lang="en-US" sz="4800" b="1" dirty="0">
              <a:solidFill>
                <a:srgbClr val="004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A map of the united states&#10;&#10;Description automatically generated">
            <a:extLst>
              <a:ext uri="{FF2B5EF4-FFF2-40B4-BE49-F238E27FC236}">
                <a16:creationId xmlns:a16="http://schemas.microsoft.com/office/drawing/2014/main" id="{F9ECF19C-7C0D-8C6E-494F-6071ACC46C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780" y="0"/>
            <a:ext cx="6858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C792097-8532-19FF-FD43-AECD5284AA22}"/>
              </a:ext>
            </a:extLst>
          </p:cNvPr>
          <p:cNvSpPr txBox="1"/>
          <p:nvPr/>
        </p:nvSpPr>
        <p:spPr>
          <a:xfrm>
            <a:off x="8445011" y="4958815"/>
            <a:ext cx="2039815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4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4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380,000 Acres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4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Complementary  USFS, Partner, Cooperator and Private Efforts</a:t>
            </a:r>
          </a:p>
        </p:txBody>
      </p:sp>
    </p:spTree>
    <p:extLst>
      <p:ext uri="{BB962C8B-B14F-4D97-AF65-F5344CB8AC3E}">
        <p14:creationId xmlns:p14="http://schemas.microsoft.com/office/powerpoint/2010/main" val="26567484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7E1E241F-D760-BF24-5376-1E1CBB673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3337" y="-74372"/>
            <a:ext cx="7032539" cy="2523281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6600" b="1" cap="small" dirty="0">
                <a:solidFill>
                  <a:srgbClr val="004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Desired Outcome</a:t>
            </a:r>
            <a:br>
              <a:rPr lang="en-US" sz="6600" b="1" cap="small" dirty="0">
                <a:solidFill>
                  <a:srgbClr val="004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5400" b="1" cap="small" dirty="0">
                <a:solidFill>
                  <a:srgbClr val="004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Resilient Ecosystems</a:t>
            </a:r>
            <a:endParaRPr lang="en-US" sz="6600" b="1" cap="small" dirty="0">
              <a:solidFill>
                <a:srgbClr val="004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1F39078-640A-4ABD-F5A6-B9E0C943C3A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8792" y="974640"/>
            <a:ext cx="4615090" cy="385861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400" b="1" cap="smal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Reduce Risk to Communities</a:t>
            </a:r>
            <a:endParaRPr lang="en-US" sz="4400" b="1" i="1" cap="small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400" b="1" cap="smal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Prescribed Fire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400" b="1" cap="smal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Fuels Reduction</a:t>
            </a:r>
            <a:endParaRPr lang="en-US" sz="1400" b="1" i="1" cap="small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400" b="1" cap="smal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Healthy Forests</a:t>
            </a:r>
            <a:endParaRPr lang="en-US" sz="1400" b="1" i="1" cap="small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E6441050-931F-CE02-6390-0ABC41DE213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4766819" y="2471057"/>
            <a:ext cx="7630570" cy="4419598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D390BED-A856-99B7-5927-3FC575959496}"/>
              </a:ext>
            </a:extLst>
          </p:cNvPr>
          <p:cNvCxnSpPr/>
          <p:nvPr/>
        </p:nvCxnSpPr>
        <p:spPr>
          <a:xfrm>
            <a:off x="6471138" y="1266092"/>
            <a:ext cx="427657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26094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F8069B-F697-4D15-36E6-3BB278834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5411" y="2888646"/>
            <a:ext cx="9421177" cy="1697664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6000" b="1" dirty="0">
                <a:solidFill>
                  <a:srgbClr val="004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16028137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WCS colors">
      <a:dk1>
        <a:sysClr val="windowText" lastClr="000000"/>
      </a:dk1>
      <a:lt1>
        <a:sysClr val="window" lastClr="FFFFFF"/>
      </a:lt1>
      <a:dk2>
        <a:srgbClr val="07151B"/>
      </a:dk2>
      <a:lt2>
        <a:srgbClr val="F2F3F3"/>
      </a:lt2>
      <a:accent1>
        <a:srgbClr val="214347"/>
      </a:accent1>
      <a:accent2>
        <a:srgbClr val="606968"/>
      </a:accent2>
      <a:accent3>
        <a:srgbClr val="8D8D35"/>
      </a:accent3>
      <a:accent4>
        <a:srgbClr val="D9A142"/>
      </a:accent4>
      <a:accent5>
        <a:srgbClr val="C47023"/>
      </a:accent5>
      <a:accent6>
        <a:srgbClr val="754D64"/>
      </a:accent6>
      <a:hlink>
        <a:srgbClr val="417E93"/>
      </a:hlink>
      <a:folHlink>
        <a:srgbClr val="A76D89"/>
      </a:folHlink>
    </a:clrScheme>
    <a:fontScheme name="WCS fonts">
      <a:majorFont>
        <a:latin typeface="Avenir Next LT Pro Dem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9612BB4C-5866-3A4F-8CF6-27FA2336C6E3}" vid="{957647C5-DB11-314A-9199-A8121789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BD636169BC4949830EC19200161F76" ma:contentTypeVersion="12" ma:contentTypeDescription="Create a new document." ma:contentTypeScope="" ma:versionID="0ac5c0eccb8d34dddfde64c81c8f08c4">
  <xsd:schema xmlns:xsd="http://www.w3.org/2001/XMLSchema" xmlns:xs="http://www.w3.org/2001/XMLSchema" xmlns:p="http://schemas.microsoft.com/office/2006/metadata/properties" xmlns:ns3="b2c5ab5c-a418-42bf-aa93-afce4903dab0" xmlns:ns4="2e45aec4-043f-4308-ad34-60a9bf4b068e" targetNamespace="http://schemas.microsoft.com/office/2006/metadata/properties" ma:root="true" ma:fieldsID="22b8d575be3b8186c55d380e9e3bda7a" ns3:_="" ns4:_="">
    <xsd:import namespace="b2c5ab5c-a418-42bf-aa93-afce4903dab0"/>
    <xsd:import namespace="2e45aec4-043f-4308-ad34-60a9bf4b068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c5ab5c-a418-42bf-aa93-afce4903da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5aec4-043f-4308-ad34-60a9bf4b068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2c5ab5c-a418-42bf-aa93-afce4903dab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C9903A3-EB91-474A-BC3D-406ADB69FA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c5ab5c-a418-42bf-aa93-afce4903dab0"/>
    <ds:schemaRef ds:uri="2e45aec4-043f-4308-ad34-60a9bf4b06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A7819B0-22F6-40E6-B2C8-B5816E975369}">
  <ds:schemaRefs>
    <ds:schemaRef ds:uri="2e45aec4-043f-4308-ad34-60a9bf4b068e"/>
    <ds:schemaRef ds:uri="http://www.w3.org/XML/1998/namespace"/>
    <ds:schemaRef ds:uri="http://schemas.microsoft.com/office/2006/metadata/properties"/>
    <ds:schemaRef ds:uri="b2c5ab5c-a418-42bf-aa93-afce4903dab0"/>
    <ds:schemaRef ds:uri="http://purl.org/dc/elements/1.1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0427E27-DCE6-47D9-9C92-E317487D20D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12177</TotalTime>
  <Words>586</Words>
  <Application>Microsoft Office PowerPoint</Application>
  <PresentationFormat>Widescreen</PresentationFormat>
  <Paragraphs>127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Aptos</vt:lpstr>
      <vt:lpstr>Arial</vt:lpstr>
      <vt:lpstr>Avenir Next LT Pro</vt:lpstr>
      <vt:lpstr>Avenir Next LT Pro Demi</vt:lpstr>
      <vt:lpstr>Calibri</vt:lpstr>
      <vt:lpstr>Segoe UI</vt:lpstr>
      <vt:lpstr>Symbol</vt:lpstr>
      <vt:lpstr>Theme1</vt:lpstr>
      <vt:lpstr>Trinity Forest Health and          Fire-Resilient Rural Communities </vt:lpstr>
      <vt:lpstr>Milestones in developing the Wildfire Crisis Strategy   </vt:lpstr>
      <vt:lpstr>Trinity WCS Landscape  Recent Large Wildfires</vt:lpstr>
      <vt:lpstr>PowerPoint Presentation</vt:lpstr>
      <vt:lpstr>Trinity WCS Landscape  1.6 M Acres 67% USFS</vt:lpstr>
      <vt:lpstr>PowerPoint Presentation</vt:lpstr>
      <vt:lpstr>FY 24 Investments and Accomplishments    </vt:lpstr>
      <vt:lpstr> contracts and agreements</vt:lpstr>
      <vt:lpstr>Building Relationships </vt:lpstr>
      <vt:lpstr>Building Relationships </vt:lpstr>
      <vt:lpstr>Building Relationships </vt:lpstr>
      <vt:lpstr>timber product  Utilization &amp; innovation  </vt:lpstr>
      <vt:lpstr>Project Development</vt:lpstr>
      <vt:lpstr>Desired Outcome Resilient Ecosystems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Confronting the  Wildfire Crisis</dc:title>
  <dc:creator>Morgan, Korey - FS, DC</dc:creator>
  <cp:lastModifiedBy>Nova, Marcus - FS, CA</cp:lastModifiedBy>
  <cp:revision>337</cp:revision>
  <dcterms:created xsi:type="dcterms:W3CDTF">2023-01-27T22:10:41Z</dcterms:created>
  <dcterms:modified xsi:type="dcterms:W3CDTF">2024-12-04T19:53:43Z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0x010100DABD636169BC4949830EC19200161F76</vt:lpwstr>
  </property>
</Properties>
</file>