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1" r:id="rId1"/>
  </p:sldMasterIdLst>
  <p:notesMasterIdLst>
    <p:notesMasterId r:id="rId11"/>
  </p:notesMasterIdLst>
  <p:sldIdLst>
    <p:sldId id="276" r:id="rId2"/>
    <p:sldId id="289" r:id="rId3"/>
    <p:sldId id="291" r:id="rId4"/>
    <p:sldId id="290" r:id="rId5"/>
    <p:sldId id="292" r:id="rId6"/>
    <p:sldId id="294" r:id="rId7"/>
    <p:sldId id="293" r:id="rId8"/>
    <p:sldId id="295" r:id="rId9"/>
    <p:sldId id="297"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D7EB"/>
    <a:srgbClr val="244A9F"/>
    <a:srgbClr val="CB9F5B"/>
    <a:srgbClr val="7A5F3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7" autoAdjust="0"/>
    <p:restoredTop sz="94674"/>
  </p:normalViewPr>
  <p:slideViewPr>
    <p:cSldViewPr snapToGrid="0" snapToObjects="1">
      <p:cViewPr varScale="1">
        <p:scale>
          <a:sx n="109" d="100"/>
          <a:sy n="109" d="100"/>
        </p:scale>
        <p:origin x="102" y="1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22834F-009B-45AF-B9AD-E75CEF0DF53A}" type="doc">
      <dgm:prSet loTypeId="urn:microsoft.com/office/officeart/2005/8/layout/default" loCatId="list" qsTypeId="urn:microsoft.com/office/officeart/2005/8/quickstyle/simple4" qsCatId="simple" csTypeId="urn:microsoft.com/office/officeart/2005/8/colors/colorful5" csCatId="colorful"/>
      <dgm:spPr/>
      <dgm:t>
        <a:bodyPr/>
        <a:lstStyle/>
        <a:p>
          <a:endParaRPr lang="en-US"/>
        </a:p>
      </dgm:t>
    </dgm:pt>
    <dgm:pt modelId="{DAE684CA-1D8C-4EA8-97C2-262AE3C57842}">
      <dgm:prSet/>
      <dgm:spPr/>
      <dgm:t>
        <a:bodyPr/>
        <a:lstStyle/>
        <a:p>
          <a:r>
            <a:rPr lang="en-US" b="1" dirty="0"/>
            <a:t>John Buffington (fluvial geomorphology)</a:t>
          </a:r>
          <a:endParaRPr lang="en-US" dirty="0"/>
        </a:p>
      </dgm:t>
    </dgm:pt>
    <dgm:pt modelId="{81ED8AB6-E8ED-4C99-9E6E-9681DCFB88FE}" type="parTrans" cxnId="{2402B246-63D8-4B6A-98D9-643784E03C99}">
      <dgm:prSet/>
      <dgm:spPr/>
      <dgm:t>
        <a:bodyPr/>
        <a:lstStyle/>
        <a:p>
          <a:endParaRPr lang="en-US"/>
        </a:p>
      </dgm:t>
    </dgm:pt>
    <dgm:pt modelId="{7F0BD4DC-8C4B-4DA9-9CAF-45E5033A1272}" type="sibTrans" cxnId="{2402B246-63D8-4B6A-98D9-643784E03C99}">
      <dgm:prSet/>
      <dgm:spPr/>
      <dgm:t>
        <a:bodyPr/>
        <a:lstStyle/>
        <a:p>
          <a:endParaRPr lang="en-US"/>
        </a:p>
      </dgm:t>
    </dgm:pt>
    <dgm:pt modelId="{DFAC641D-0E4E-4C1C-938E-7FF7674B4861}">
      <dgm:prSet/>
      <dgm:spPr/>
      <dgm:t>
        <a:bodyPr/>
        <a:lstStyle/>
        <a:p>
          <a:r>
            <a:rPr lang="en-US" b="1" dirty="0"/>
            <a:t>Andrew Paul (fish biology)</a:t>
          </a:r>
          <a:endParaRPr lang="en-US" dirty="0"/>
        </a:p>
      </dgm:t>
    </dgm:pt>
    <dgm:pt modelId="{B9301FE3-D758-4A06-848E-1828147CA6E0}" type="parTrans" cxnId="{131941E1-57AF-47FF-ABAC-1467C097E0D3}">
      <dgm:prSet/>
      <dgm:spPr/>
      <dgm:t>
        <a:bodyPr/>
        <a:lstStyle/>
        <a:p>
          <a:endParaRPr lang="en-US"/>
        </a:p>
      </dgm:t>
    </dgm:pt>
    <dgm:pt modelId="{5666A5B9-919A-44A2-8395-EBBA05B9E407}" type="sibTrans" cxnId="{131941E1-57AF-47FF-ABAC-1467C097E0D3}">
      <dgm:prSet/>
      <dgm:spPr/>
      <dgm:t>
        <a:bodyPr/>
        <a:lstStyle/>
        <a:p>
          <a:endParaRPr lang="en-US"/>
        </a:p>
      </dgm:t>
    </dgm:pt>
    <dgm:pt modelId="{9CF7D5D6-1A4A-4FCE-ACE9-19DBB862811A}" type="pres">
      <dgm:prSet presAssocID="{CB22834F-009B-45AF-B9AD-E75CEF0DF53A}" presName="diagram" presStyleCnt="0">
        <dgm:presLayoutVars>
          <dgm:dir/>
          <dgm:resizeHandles val="exact"/>
        </dgm:presLayoutVars>
      </dgm:prSet>
      <dgm:spPr/>
    </dgm:pt>
    <dgm:pt modelId="{F3522AE8-9E63-47C8-8FA5-6ABFEE67CBA3}" type="pres">
      <dgm:prSet presAssocID="{DAE684CA-1D8C-4EA8-97C2-262AE3C57842}" presName="node" presStyleLbl="node1" presStyleIdx="0" presStyleCnt="2">
        <dgm:presLayoutVars>
          <dgm:bulletEnabled val="1"/>
        </dgm:presLayoutVars>
      </dgm:prSet>
      <dgm:spPr/>
    </dgm:pt>
    <dgm:pt modelId="{07EA4418-B2B0-497F-A0FD-A87387660771}" type="pres">
      <dgm:prSet presAssocID="{7F0BD4DC-8C4B-4DA9-9CAF-45E5033A1272}" presName="sibTrans" presStyleCnt="0"/>
      <dgm:spPr/>
    </dgm:pt>
    <dgm:pt modelId="{33B75967-D351-448D-9BD8-3502D74988FC}" type="pres">
      <dgm:prSet presAssocID="{DFAC641D-0E4E-4C1C-938E-7FF7674B4861}" presName="node" presStyleLbl="node1" presStyleIdx="1" presStyleCnt="2">
        <dgm:presLayoutVars>
          <dgm:bulletEnabled val="1"/>
        </dgm:presLayoutVars>
      </dgm:prSet>
      <dgm:spPr/>
    </dgm:pt>
  </dgm:ptLst>
  <dgm:cxnLst>
    <dgm:cxn modelId="{F6E1E528-C590-4FCD-9B43-C1DBCBFF7FEA}" type="presOf" srcId="{CB22834F-009B-45AF-B9AD-E75CEF0DF53A}" destId="{9CF7D5D6-1A4A-4FCE-ACE9-19DBB862811A}" srcOrd="0" destOrd="0" presId="urn:microsoft.com/office/officeart/2005/8/layout/default"/>
    <dgm:cxn modelId="{2402B246-63D8-4B6A-98D9-643784E03C99}" srcId="{CB22834F-009B-45AF-B9AD-E75CEF0DF53A}" destId="{DAE684CA-1D8C-4EA8-97C2-262AE3C57842}" srcOrd="0" destOrd="0" parTransId="{81ED8AB6-E8ED-4C99-9E6E-9681DCFB88FE}" sibTransId="{7F0BD4DC-8C4B-4DA9-9CAF-45E5033A1272}"/>
    <dgm:cxn modelId="{3E5A8DBB-6105-4267-AD25-1D3AB8B01D92}" type="presOf" srcId="{DFAC641D-0E4E-4C1C-938E-7FF7674B4861}" destId="{33B75967-D351-448D-9BD8-3502D74988FC}" srcOrd="0" destOrd="0" presId="urn:microsoft.com/office/officeart/2005/8/layout/default"/>
    <dgm:cxn modelId="{B85B55BD-69DE-4D5F-8735-70A63383C80E}" type="presOf" srcId="{DAE684CA-1D8C-4EA8-97C2-262AE3C57842}" destId="{F3522AE8-9E63-47C8-8FA5-6ABFEE67CBA3}" srcOrd="0" destOrd="0" presId="urn:microsoft.com/office/officeart/2005/8/layout/default"/>
    <dgm:cxn modelId="{131941E1-57AF-47FF-ABAC-1467C097E0D3}" srcId="{CB22834F-009B-45AF-B9AD-E75CEF0DF53A}" destId="{DFAC641D-0E4E-4C1C-938E-7FF7674B4861}" srcOrd="1" destOrd="0" parTransId="{B9301FE3-D758-4A06-848E-1828147CA6E0}" sibTransId="{5666A5B9-919A-44A2-8395-EBBA05B9E407}"/>
    <dgm:cxn modelId="{A11612FE-B36E-48F3-A697-666BA60F8EC1}" type="presParOf" srcId="{9CF7D5D6-1A4A-4FCE-ACE9-19DBB862811A}" destId="{F3522AE8-9E63-47C8-8FA5-6ABFEE67CBA3}" srcOrd="0" destOrd="0" presId="urn:microsoft.com/office/officeart/2005/8/layout/default"/>
    <dgm:cxn modelId="{5716B6D8-A8E4-4308-8EF8-E6C8667390AA}" type="presParOf" srcId="{9CF7D5D6-1A4A-4FCE-ACE9-19DBB862811A}" destId="{07EA4418-B2B0-497F-A0FD-A87387660771}" srcOrd="1" destOrd="0" presId="urn:microsoft.com/office/officeart/2005/8/layout/default"/>
    <dgm:cxn modelId="{64E3C80D-89B4-4979-8AA8-D1F20CFCEB1E}" type="presParOf" srcId="{9CF7D5D6-1A4A-4FCE-ACE9-19DBB862811A}" destId="{33B75967-D351-448D-9BD8-3502D74988FC}"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522AE8-9E63-47C8-8FA5-6ABFEE67CBA3}">
      <dsp:nvSpPr>
        <dsp:cNvPr id="0" name=""/>
        <dsp:cNvSpPr/>
      </dsp:nvSpPr>
      <dsp:spPr>
        <a:xfrm>
          <a:off x="402842" y="574"/>
          <a:ext cx="4194439" cy="251666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John Buffington (fluvial geomorphology)</a:t>
          </a:r>
          <a:endParaRPr lang="en-US" sz="4400" kern="1200" dirty="0"/>
        </a:p>
      </dsp:txBody>
      <dsp:txXfrm>
        <a:off x="402842" y="574"/>
        <a:ext cx="4194439" cy="2516663"/>
      </dsp:txXfrm>
    </dsp:sp>
    <dsp:sp modelId="{33B75967-D351-448D-9BD8-3502D74988FC}">
      <dsp:nvSpPr>
        <dsp:cNvPr id="0" name=""/>
        <dsp:cNvSpPr/>
      </dsp:nvSpPr>
      <dsp:spPr>
        <a:xfrm>
          <a:off x="402842" y="2936681"/>
          <a:ext cx="4194439" cy="2516663"/>
        </a:xfrm>
        <a:prstGeom prst="rect">
          <a:avLst/>
        </a:prstGeom>
        <a:gradFill rotWithShape="0">
          <a:gsLst>
            <a:gs pos="0">
              <a:schemeClr val="accent5">
                <a:hueOff val="0"/>
                <a:satOff val="0"/>
                <a:lumOff val="-7061"/>
                <a:alphaOff val="0"/>
                <a:satMod val="103000"/>
                <a:lumMod val="102000"/>
                <a:tint val="94000"/>
              </a:schemeClr>
            </a:gs>
            <a:gs pos="50000">
              <a:schemeClr val="accent5">
                <a:hueOff val="0"/>
                <a:satOff val="0"/>
                <a:lumOff val="-7061"/>
                <a:alphaOff val="0"/>
                <a:satMod val="110000"/>
                <a:lumMod val="100000"/>
                <a:shade val="100000"/>
              </a:schemeClr>
            </a:gs>
            <a:gs pos="100000">
              <a:schemeClr val="accent5">
                <a:hueOff val="0"/>
                <a:satOff val="0"/>
                <a:lumOff val="-70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ctr" defTabSz="1955800">
            <a:lnSpc>
              <a:spcPct val="90000"/>
            </a:lnSpc>
            <a:spcBef>
              <a:spcPct val="0"/>
            </a:spcBef>
            <a:spcAft>
              <a:spcPct val="35000"/>
            </a:spcAft>
            <a:buNone/>
          </a:pPr>
          <a:r>
            <a:rPr lang="en-US" sz="4400" b="1" kern="1200" dirty="0"/>
            <a:t>Andrew Paul (fish biology)</a:t>
          </a:r>
          <a:endParaRPr lang="en-US" sz="4400" kern="1200" dirty="0"/>
        </a:p>
      </dsp:txBody>
      <dsp:txXfrm>
        <a:off x="402842" y="2936681"/>
        <a:ext cx="4194439" cy="251666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719A9F-38AC-6D41-A3AB-063BEB6D85DE}" type="datetimeFigureOut">
              <a:rPr lang="en-US" smtClean="0"/>
              <a:t>12/5/2022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DD3B3B-75AC-574E-A42F-AEFC8DAFA0D7}" type="slidenum">
              <a:rPr lang="en-US" smtClean="0"/>
              <a:t>‹#›</a:t>
            </a:fld>
            <a:endParaRPr lang="en-US"/>
          </a:p>
        </p:txBody>
      </p:sp>
    </p:spTree>
    <p:extLst>
      <p:ext uri="{BB962C8B-B14F-4D97-AF65-F5344CB8AC3E}">
        <p14:creationId xmlns:p14="http://schemas.microsoft.com/office/powerpoint/2010/main" val="17491922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lue Background 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478631" y="1350973"/>
            <a:ext cx="6858000" cy="2387600"/>
          </a:xfrm>
          <a:effectLst/>
        </p:spPr>
        <p:txBody>
          <a:bodyPr anchor="b"/>
          <a:lstStyle>
            <a:lvl1pPr algn="l">
              <a:defRPr sz="4500" b="1">
                <a:solidFill>
                  <a:schemeClr val="tx1"/>
                </a:solidFill>
                <a:latin typeface="Arial" charset="0"/>
                <a:ea typeface="Arial" charset="0"/>
                <a:cs typeface="Arial" charset="0"/>
              </a:defRPr>
            </a:lvl1pPr>
          </a:lstStyle>
          <a:p>
            <a:r>
              <a:rPr lang="en-US" dirty="0"/>
              <a:t>Title</a:t>
            </a:r>
            <a:br>
              <a:rPr lang="en-US" dirty="0"/>
            </a:br>
            <a:r>
              <a:rPr lang="en-US" dirty="0"/>
              <a:t>No more than two lines</a:t>
            </a:r>
          </a:p>
        </p:txBody>
      </p:sp>
      <p:sp>
        <p:nvSpPr>
          <p:cNvPr id="3" name="Subtitle 2"/>
          <p:cNvSpPr>
            <a:spLocks noGrp="1"/>
          </p:cNvSpPr>
          <p:nvPr>
            <p:ph type="subTitle" idx="1" hasCustomPrompt="1"/>
          </p:nvPr>
        </p:nvSpPr>
        <p:spPr>
          <a:xfrm>
            <a:off x="478631" y="3830648"/>
            <a:ext cx="6858000" cy="1655762"/>
          </a:xfrm>
          <a:effectLst/>
        </p:spPr>
        <p:txBody>
          <a:bodyPr>
            <a:noAutofit/>
          </a:bodyPr>
          <a:lstStyle>
            <a:lvl1pPr marL="0" indent="0" algn="l">
              <a:buNone/>
              <a:defRPr sz="2400" b="1" baseline="0">
                <a:solidFill>
                  <a:schemeClr val="tx1"/>
                </a:solidFill>
                <a:latin typeface="Arial" charset="0"/>
                <a:ea typeface="Arial" charset="0"/>
                <a:cs typeface="Arial"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Subtitle goes here</a:t>
            </a:r>
            <a:br>
              <a:rPr lang="en-US" dirty="0"/>
            </a:br>
            <a:r>
              <a:rPr lang="en-US" dirty="0"/>
              <a:t>No more than two lines</a:t>
            </a:r>
          </a:p>
          <a:p>
            <a:endParaRPr lang="en-US" dirty="0"/>
          </a:p>
          <a:p>
            <a:endParaRPr lang="en-US" dirty="0"/>
          </a:p>
          <a:p>
            <a:endParaRPr lang="en-US" dirty="0"/>
          </a:p>
        </p:txBody>
      </p:sp>
      <p:sp>
        <p:nvSpPr>
          <p:cNvPr id="4" name="Date Placeholder 3"/>
          <p:cNvSpPr>
            <a:spLocks noGrp="1"/>
          </p:cNvSpPr>
          <p:nvPr>
            <p:ph type="dt" sz="half" idx="10"/>
          </p:nvPr>
        </p:nvSpPr>
        <p:spPr>
          <a:xfrm>
            <a:off x="68580" y="6400801"/>
            <a:ext cx="2057400" cy="365125"/>
          </a:xfrm>
          <a:effectLst/>
        </p:spPr>
        <p:txBody>
          <a:bodyPr/>
          <a:lstStyle>
            <a:lvl1pPr>
              <a:defRPr b="1">
                <a:solidFill>
                  <a:schemeClr val="tx1"/>
                </a:solidFill>
                <a:latin typeface="Arial" charset="0"/>
                <a:ea typeface="Arial" charset="0"/>
                <a:cs typeface="Arial" charset="0"/>
              </a:defRPr>
            </a:lvl1pPr>
          </a:lstStyle>
          <a:p>
            <a:fld id="{12741A13-65EA-6347-BE27-A6636816D72F}" type="datetime1">
              <a:rPr lang="en-US" smtClean="0"/>
              <a:pPr/>
              <a:t>12/5/2022</a:t>
            </a:fld>
            <a:endParaRPr lang="en-US" dirty="0"/>
          </a:p>
        </p:txBody>
      </p:sp>
      <p:sp>
        <p:nvSpPr>
          <p:cNvPr id="5" name="Footer Placeholder 4"/>
          <p:cNvSpPr>
            <a:spLocks noGrp="1"/>
          </p:cNvSpPr>
          <p:nvPr>
            <p:ph type="ftr" sz="quarter" idx="11"/>
          </p:nvPr>
        </p:nvSpPr>
        <p:spPr>
          <a:xfrm>
            <a:off x="3028950" y="6400801"/>
            <a:ext cx="3086100" cy="365125"/>
          </a:xfrm>
          <a:effectLst/>
        </p:spPr>
        <p:txBody>
          <a:bodyPr/>
          <a:lstStyle>
            <a:lvl1pPr>
              <a:defRPr b="1">
                <a:solidFill>
                  <a:schemeClr val="tx1"/>
                </a:solidFill>
                <a:latin typeface="Arial" charset="0"/>
                <a:ea typeface="Arial" charset="0"/>
                <a:cs typeface="Arial" charset="0"/>
              </a:defRPr>
            </a:lvl1pPr>
          </a:lstStyle>
          <a:p>
            <a:endParaRPr lang="en-US" dirty="0"/>
          </a:p>
        </p:txBody>
      </p:sp>
      <p:sp>
        <p:nvSpPr>
          <p:cNvPr id="6" name="Slide Number Placeholder 5"/>
          <p:cNvSpPr>
            <a:spLocks noGrp="1"/>
          </p:cNvSpPr>
          <p:nvPr>
            <p:ph type="sldNum" sz="quarter" idx="12"/>
          </p:nvPr>
        </p:nvSpPr>
        <p:spPr>
          <a:xfrm>
            <a:off x="7029450" y="6400801"/>
            <a:ext cx="2057400" cy="365125"/>
          </a:xfrm>
          <a:effectLst/>
        </p:spPr>
        <p:txBody>
          <a:bodyPr/>
          <a:lstStyle>
            <a:lvl1pPr>
              <a:defRPr b="1">
                <a:solidFill>
                  <a:schemeClr val="tx1"/>
                </a:solidFill>
                <a:latin typeface="Arial" charset="0"/>
                <a:ea typeface="Arial" charset="0"/>
                <a:cs typeface="Arial" charset="0"/>
              </a:defRPr>
            </a:lvl1pPr>
          </a:lstStyle>
          <a:p>
            <a:fld id="{A1D9053B-8DB2-EA4A-A9CF-0F8FB54823AA}" type="slidenum">
              <a:rPr lang="en-US" smtClean="0"/>
              <a:pPr/>
              <a:t>‹#›</a:t>
            </a:fld>
            <a:endParaRPr lang="en-US" dirty="0"/>
          </a:p>
        </p:txBody>
      </p:sp>
    </p:spTree>
    <p:extLst>
      <p:ext uri="{BB962C8B-B14F-4D97-AF65-F5344CB8AC3E}">
        <p14:creationId xmlns:p14="http://schemas.microsoft.com/office/powerpoint/2010/main" val="14378617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2DA61-96D0-3845-8C5E-0D209D24FDF3}" type="datetime1">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260393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ight Photo">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71450" y="365126"/>
            <a:ext cx="4257675" cy="1325563"/>
          </a:xfrm>
        </p:spPr>
        <p:txBody>
          <a:bodyPr/>
          <a:lstStyle>
            <a:lvl1pPr>
              <a:defRPr sz="4400"/>
            </a:lvl1pPr>
          </a:lstStyle>
          <a:p>
            <a:r>
              <a:rPr lang="en-US" dirty="0"/>
              <a:t>Click to add title</a:t>
            </a:r>
          </a:p>
        </p:txBody>
      </p:sp>
      <p:sp>
        <p:nvSpPr>
          <p:cNvPr id="3" name="Content Placeholder 2"/>
          <p:cNvSpPr>
            <a:spLocks noGrp="1"/>
          </p:cNvSpPr>
          <p:nvPr>
            <p:ph sz="half" idx="1"/>
          </p:nvPr>
        </p:nvSpPr>
        <p:spPr>
          <a:xfrm>
            <a:off x="171450" y="1825625"/>
            <a:ext cx="4257675" cy="4351338"/>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DAC26C5-41E0-A34F-8F2E-0A9A4D981DE1}" type="datetime1">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8" name="Picture Placeholder 2"/>
          <p:cNvSpPr>
            <a:spLocks noGrp="1"/>
          </p:cNvSpPr>
          <p:nvPr>
            <p:ph type="pic" idx="13"/>
          </p:nvPr>
        </p:nvSpPr>
        <p:spPr>
          <a:xfrm>
            <a:off x="4514850" y="1"/>
            <a:ext cx="4629150" cy="685799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Tree>
    <p:extLst>
      <p:ext uri="{BB962C8B-B14F-4D97-AF65-F5344CB8AC3E}">
        <p14:creationId xmlns:p14="http://schemas.microsoft.com/office/powerpoint/2010/main" val="610428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ower Photo">
    <p:spTree>
      <p:nvGrpSpPr>
        <p:cNvPr id="1" name=""/>
        <p:cNvGrpSpPr/>
        <p:nvPr/>
      </p:nvGrpSpPr>
      <p:grpSpPr>
        <a:xfrm>
          <a:off x="0" y="0"/>
          <a:ext cx="0" cy="0"/>
          <a:chOff x="0" y="0"/>
          <a:chExt cx="0" cy="0"/>
        </a:xfrm>
      </p:grpSpPr>
      <p:sp>
        <p:nvSpPr>
          <p:cNvPr id="8" name="Picture Placeholder 2"/>
          <p:cNvSpPr>
            <a:spLocks noGrp="1"/>
          </p:cNvSpPr>
          <p:nvPr>
            <p:ph type="pic" idx="13"/>
          </p:nvPr>
        </p:nvSpPr>
        <p:spPr>
          <a:xfrm>
            <a:off x="0" y="3657600"/>
            <a:ext cx="9144000" cy="3686174"/>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5" name="Date Placeholder 4"/>
          <p:cNvSpPr>
            <a:spLocks noGrp="1"/>
          </p:cNvSpPr>
          <p:nvPr>
            <p:ph type="dt" sz="half" idx="10"/>
          </p:nvPr>
        </p:nvSpPr>
        <p:spPr/>
        <p:txBody>
          <a:bodyPr/>
          <a:lstStyle/>
          <a:p>
            <a:fld id="{8829FB3D-5B42-3F41-9DB2-19E39B4ABFB0}" type="datetime1">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
        <p:nvSpPr>
          <p:cNvPr id="11" name="Title Placeholder 1"/>
          <p:cNvSpPr>
            <a:spLocks noGrp="1"/>
          </p:cNvSpPr>
          <p:nvPr>
            <p:ph type="title"/>
          </p:nvPr>
        </p:nvSpPr>
        <p:spPr>
          <a:xfrm>
            <a:off x="171450" y="365126"/>
            <a:ext cx="8778240" cy="763588"/>
          </a:xfrm>
          <a:prstGeom prst="rect">
            <a:avLst/>
          </a:prstGeom>
        </p:spPr>
        <p:txBody>
          <a:bodyPr vert="horz" lIns="91440" tIns="45720" rIns="91440" bIns="45720" rtlCol="0" anchor="ctr">
            <a:normAutofit/>
          </a:bodyPr>
          <a:lstStyle>
            <a:lvl1pPr>
              <a:defRPr sz="4400"/>
            </a:lvl1pPr>
          </a:lstStyle>
          <a:p>
            <a:r>
              <a:rPr lang="en-US"/>
              <a:t>Click to edit Master title style</a:t>
            </a:r>
            <a:endParaRPr lang="en-US" dirty="0"/>
          </a:p>
        </p:txBody>
      </p:sp>
      <p:sp>
        <p:nvSpPr>
          <p:cNvPr id="14" name="Content Placeholder 2"/>
          <p:cNvSpPr>
            <a:spLocks noGrp="1"/>
          </p:cNvSpPr>
          <p:nvPr>
            <p:ph idx="1"/>
          </p:nvPr>
        </p:nvSpPr>
        <p:spPr>
          <a:xfrm>
            <a:off x="182880" y="1282701"/>
            <a:ext cx="8778240" cy="2232025"/>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10826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p:spTree>
      <p:nvGrpSpPr>
        <p:cNvPr id="1" name=""/>
        <p:cNvGrpSpPr/>
        <p:nvPr/>
      </p:nvGrpSpPr>
      <p:grpSpPr>
        <a:xfrm>
          <a:off x="0" y="0"/>
          <a:ext cx="0" cy="0"/>
          <a:chOff x="0" y="0"/>
          <a:chExt cx="0" cy="0"/>
        </a:xfrm>
      </p:grpSpPr>
      <p:sp>
        <p:nvSpPr>
          <p:cNvPr id="2" name="Title 1"/>
          <p:cNvSpPr>
            <a:spLocks noGrp="1"/>
          </p:cNvSpPr>
          <p:nvPr>
            <p:ph type="title"/>
          </p:nvPr>
        </p:nvSpPr>
        <p:spPr>
          <a:xfrm>
            <a:off x="171450" y="365126"/>
            <a:ext cx="8778240" cy="1325563"/>
          </a:xfrm>
        </p:spPr>
        <p:txBody>
          <a:bodyPr/>
          <a:lstStyle>
            <a:lvl1pPr>
              <a:defRPr sz="4400"/>
            </a:lvl1pPr>
          </a:lstStyle>
          <a:p>
            <a:r>
              <a:rPr lang="en-US"/>
              <a:t>Click to edit Master title style</a:t>
            </a:r>
            <a:endParaRPr lang="en-US" dirty="0"/>
          </a:p>
        </p:txBody>
      </p:sp>
      <p:sp>
        <p:nvSpPr>
          <p:cNvPr id="7" name="Date Placeholder 6"/>
          <p:cNvSpPr>
            <a:spLocks noGrp="1"/>
          </p:cNvSpPr>
          <p:nvPr>
            <p:ph type="dt" sz="half" idx="10"/>
          </p:nvPr>
        </p:nvSpPr>
        <p:spPr/>
        <p:txBody>
          <a:bodyPr/>
          <a:lstStyle/>
          <a:p>
            <a:fld id="{707BFF84-80AF-0549-9F70-6A5CD81482A0}" type="datetime1">
              <a:rPr lang="en-US" smtClean="0"/>
              <a:t>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D9053B-8DB2-EA4A-A9CF-0F8FB54823AA}" type="slidenum">
              <a:rPr lang="en-US" smtClean="0"/>
              <a:t>‹#›</a:t>
            </a:fld>
            <a:endParaRPr lang="en-US"/>
          </a:p>
        </p:txBody>
      </p:sp>
      <p:sp>
        <p:nvSpPr>
          <p:cNvPr id="10" name="Content Placeholder 2"/>
          <p:cNvSpPr>
            <a:spLocks noGrp="1"/>
          </p:cNvSpPr>
          <p:nvPr>
            <p:ph idx="1"/>
          </p:nvPr>
        </p:nvSpPr>
        <p:spPr>
          <a:xfrm>
            <a:off x="171450" y="1813717"/>
            <a:ext cx="4354830" cy="4343400"/>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Content Placeholder 2"/>
          <p:cNvSpPr>
            <a:spLocks noGrp="1"/>
          </p:cNvSpPr>
          <p:nvPr>
            <p:ph idx="13"/>
          </p:nvPr>
        </p:nvSpPr>
        <p:spPr>
          <a:xfrm>
            <a:off x="4594860" y="1813717"/>
            <a:ext cx="4354830" cy="4343400"/>
          </a:xfrm>
        </p:spPr>
        <p:txBody>
          <a:bodyPr/>
          <a:lstStyle>
            <a:lvl1pPr>
              <a:defRPr sz="2800"/>
            </a:lvl1pPr>
            <a:lvl2pPr>
              <a:defRPr sz="2400"/>
            </a:lvl2pPr>
            <a:lvl3pPr>
              <a:defRPr sz="2000"/>
            </a:lvl3pPr>
            <a:lvl4pPr>
              <a:defRPr sz="1800"/>
            </a:lvl4pPr>
            <a:lvl5pPr>
              <a:defRPr sz="1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729991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400"/>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58C4F7B-192C-CC4D-B903-FD33AA908534}" type="datetime1">
              <a:rPr lang="en-US" smtClean="0"/>
              <a:t>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3518774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05750F-5D22-0D4A-945A-5017A5441769}" type="datetime1">
              <a:rPr lang="en-US" smtClean="0"/>
              <a:t>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2006397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US" dirty="0"/>
          </a:p>
        </p:txBody>
      </p:sp>
      <p:sp>
        <p:nvSpPr>
          <p:cNvPr id="3" name="Picture Placeholder 2"/>
          <p:cNvSpPr>
            <a:spLocks noGrp="1"/>
          </p:cNvSpPr>
          <p:nvPr>
            <p:ph type="pic" idx="1"/>
          </p:nvPr>
        </p:nvSpPr>
        <p:spPr>
          <a:xfrm>
            <a:off x="3800475" y="0"/>
            <a:ext cx="5343525" cy="68580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BCA102D1-1D5E-FD43-8C0C-F1EFF7183237}" type="datetime1">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D9053B-8DB2-EA4A-A9CF-0F8FB54823AA}" type="slidenum">
              <a:rPr lang="en-US" smtClean="0"/>
              <a:t>‹#›</a:t>
            </a:fld>
            <a:endParaRPr lang="en-US"/>
          </a:p>
        </p:txBody>
      </p:sp>
    </p:spTree>
    <p:extLst>
      <p:ext uri="{BB962C8B-B14F-4D97-AF65-F5344CB8AC3E}">
        <p14:creationId xmlns:p14="http://schemas.microsoft.com/office/powerpoint/2010/main" val="1848608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inal Sl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2C8285-8343-AA48-BD69-39A4FA2F6177}" type="datetime1">
              <a:rPr lang="en-US" smtClean="0"/>
              <a:t>12/5/2022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D9053B-8DB2-EA4A-A9CF-0F8FB54823AA}" type="slidenum">
              <a:rPr lang="en-US" smtClean="0"/>
              <a:t>‹#›</a:t>
            </a:fld>
            <a:endParaRPr lang="en-US"/>
          </a:p>
        </p:txBody>
      </p:sp>
      <p:sp>
        <p:nvSpPr>
          <p:cNvPr id="5" name="Subtitle 2"/>
          <p:cNvSpPr>
            <a:spLocks noGrp="1"/>
          </p:cNvSpPr>
          <p:nvPr>
            <p:ph type="subTitle" idx="1" hasCustomPrompt="1"/>
          </p:nvPr>
        </p:nvSpPr>
        <p:spPr>
          <a:xfrm>
            <a:off x="803813" y="189981"/>
            <a:ext cx="6858000" cy="1994419"/>
          </a:xfrm>
          <a:effectLst>
            <a:outerShdw blurRad="50800" dist="38100" dir="2700000" algn="tl" rotWithShape="0">
              <a:schemeClr val="bg1">
                <a:alpha val="40000"/>
              </a:schemeClr>
            </a:outerShdw>
          </a:effectLst>
        </p:spPr>
        <p:txBody>
          <a:bodyPr>
            <a:noAutofit/>
          </a:bodyPr>
          <a:lstStyle>
            <a:lvl1pPr marL="0" indent="0" algn="l">
              <a:buNone/>
              <a:defRPr sz="2400" b="1" baseline="0">
                <a:solidFill>
                  <a:schemeClr val="tx1"/>
                </a:solidFill>
                <a:effectLst>
                  <a:outerShdw blurRad="38100" dist="38100" dir="2700000" algn="tl">
                    <a:srgbClr val="000000">
                      <a:alpha val="43137"/>
                    </a:srgbClr>
                  </a:outerShdw>
                </a:effectLst>
                <a:latin typeface="Arial" charset="0"/>
                <a:ea typeface="Arial" charset="0"/>
                <a:cs typeface="Arial"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Contact Information Goes Here</a:t>
            </a:r>
            <a:br>
              <a:rPr lang="en-US" dirty="0"/>
            </a:br>
            <a:r>
              <a:rPr lang="en-US" dirty="0"/>
              <a:t>No more than four lines</a:t>
            </a:r>
          </a:p>
          <a:p>
            <a:endParaRPr lang="en-US" dirty="0"/>
          </a:p>
          <a:p>
            <a:endParaRPr lang="en-US" dirty="0"/>
          </a:p>
          <a:p>
            <a:endParaRPr lang="en-US" dirty="0"/>
          </a:p>
        </p:txBody>
      </p:sp>
    </p:spTree>
    <p:extLst>
      <p:ext uri="{BB962C8B-B14F-4D97-AF65-F5344CB8AC3E}">
        <p14:creationId xmlns:p14="http://schemas.microsoft.com/office/powerpoint/2010/main" val="34531512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gif"/><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71450" y="365126"/>
            <a:ext cx="877824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71450" y="1825625"/>
            <a:ext cx="8778240" cy="4351338"/>
          </a:xfrm>
          <a:prstGeom prst="rect">
            <a:avLst/>
          </a:prstGeom>
        </p:spPr>
        <p:txBody>
          <a:bodyPr vert="horz" lIns="91440" tIns="45720" rIns="91440" bIns="45720" rtlCol="0">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580" y="6400801"/>
            <a:ext cx="2057400" cy="365125"/>
          </a:xfrm>
          <a:prstGeom prst="rect">
            <a:avLst/>
          </a:prstGeom>
        </p:spPr>
        <p:txBody>
          <a:bodyPr vert="horz" lIns="91440" tIns="45720" rIns="91440" bIns="45720" rtlCol="0" anchor="ctr"/>
          <a:lstStyle>
            <a:lvl1pPr algn="l">
              <a:defRPr sz="900" b="1">
                <a:solidFill>
                  <a:schemeClr val="tx1"/>
                </a:solidFill>
                <a:latin typeface="Arial" charset="0"/>
                <a:ea typeface="Arial" charset="0"/>
                <a:cs typeface="Arial" charset="0"/>
              </a:defRPr>
            </a:lvl1pPr>
          </a:lstStyle>
          <a:p>
            <a:fld id="{9BA584D0-09CA-574D-B027-FFD2C80D9EBB}" type="datetime1">
              <a:rPr lang="en-US" smtClean="0"/>
              <a:pPr/>
              <a:t>12/5/2022</a:t>
            </a:fld>
            <a:endParaRPr lang="en-US"/>
          </a:p>
        </p:txBody>
      </p:sp>
      <p:sp>
        <p:nvSpPr>
          <p:cNvPr id="5" name="Footer Placeholder 4"/>
          <p:cNvSpPr>
            <a:spLocks noGrp="1"/>
          </p:cNvSpPr>
          <p:nvPr>
            <p:ph type="ftr" sz="quarter" idx="3"/>
          </p:nvPr>
        </p:nvSpPr>
        <p:spPr>
          <a:xfrm>
            <a:off x="3028950" y="6400801"/>
            <a:ext cx="3086100" cy="365125"/>
          </a:xfrm>
          <a:prstGeom prst="rect">
            <a:avLst/>
          </a:prstGeom>
        </p:spPr>
        <p:txBody>
          <a:bodyPr vert="horz" lIns="91440" tIns="45720" rIns="91440" bIns="45720" rtlCol="0" anchor="ctr"/>
          <a:lstStyle>
            <a:lvl1pPr algn="ctr">
              <a:defRPr sz="900" b="1">
                <a:solidFill>
                  <a:schemeClr val="tx1"/>
                </a:solidFill>
                <a:latin typeface="Arial" charset="0"/>
                <a:ea typeface="Arial" charset="0"/>
                <a:cs typeface="Arial" charset="0"/>
              </a:defRPr>
            </a:lvl1pPr>
          </a:lstStyle>
          <a:p>
            <a:endParaRPr lang="en-US" dirty="0"/>
          </a:p>
        </p:txBody>
      </p:sp>
      <p:sp>
        <p:nvSpPr>
          <p:cNvPr id="6" name="Slide Number Placeholder 5"/>
          <p:cNvSpPr>
            <a:spLocks noGrp="1"/>
          </p:cNvSpPr>
          <p:nvPr>
            <p:ph type="sldNum" sz="quarter" idx="4"/>
          </p:nvPr>
        </p:nvSpPr>
        <p:spPr>
          <a:xfrm>
            <a:off x="7029450" y="6400801"/>
            <a:ext cx="2057400" cy="365125"/>
          </a:xfrm>
          <a:prstGeom prst="rect">
            <a:avLst/>
          </a:prstGeom>
        </p:spPr>
        <p:txBody>
          <a:bodyPr vert="horz" lIns="91440" tIns="45720" rIns="91440" bIns="45720" rtlCol="0" anchor="ctr"/>
          <a:lstStyle>
            <a:lvl1pPr algn="r">
              <a:defRPr sz="900" b="1">
                <a:solidFill>
                  <a:schemeClr val="tx1"/>
                </a:solidFill>
                <a:latin typeface="Arial" charset="0"/>
                <a:ea typeface="Arial" charset="0"/>
                <a:cs typeface="Arial" charset="0"/>
              </a:defRPr>
            </a:lvl1pPr>
          </a:lstStyle>
          <a:p>
            <a:fld id="{A1D9053B-8DB2-EA4A-A9CF-0F8FB54823AA}" type="slidenum">
              <a:rPr lang="en-US" smtClean="0"/>
              <a:pPr/>
              <a:t>‹#›</a:t>
            </a:fld>
            <a:endParaRPr lang="en-US" dirty="0"/>
          </a:p>
        </p:txBody>
      </p:sp>
      <p:pic>
        <p:nvPicPr>
          <p:cNvPr id="8" name="Picture 7"/>
          <p:cNvPicPr>
            <a:picLocks noChangeAspect="1"/>
          </p:cNvPicPr>
          <p:nvPr userDrawn="1"/>
        </p:nvPicPr>
        <p:blipFill>
          <a:blip r:embed="rId11"/>
          <a:stretch>
            <a:fillRect/>
          </a:stretch>
        </p:blipFill>
        <p:spPr>
          <a:xfrm>
            <a:off x="7620567" y="5533978"/>
            <a:ext cx="1190882" cy="1231947"/>
          </a:xfrm>
          <a:prstGeom prst="rect">
            <a:avLst/>
          </a:prstGeom>
        </p:spPr>
      </p:pic>
    </p:spTree>
    <p:extLst>
      <p:ext uri="{BB962C8B-B14F-4D97-AF65-F5344CB8AC3E}">
        <p14:creationId xmlns:p14="http://schemas.microsoft.com/office/powerpoint/2010/main" val="57406497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Lst>
  <p:hf sldNum="0" hdr="0" ftr="0" dt="0"/>
  <p:txStyles>
    <p:titleStyle>
      <a:lvl1pPr algn="l" defTabSz="685800" rtl="0" eaLnBrk="1" latinLnBrk="0" hangingPunct="1">
        <a:lnSpc>
          <a:spcPct val="90000"/>
        </a:lnSpc>
        <a:spcBef>
          <a:spcPct val="0"/>
        </a:spcBef>
        <a:buNone/>
        <a:defRPr sz="4400" b="1" kern="1200">
          <a:solidFill>
            <a:schemeClr val="tx1"/>
          </a:solidFill>
          <a:latin typeface="Arial" charset="0"/>
          <a:ea typeface="Arial" charset="0"/>
          <a:cs typeface="Arial" charset="0"/>
        </a:defRPr>
      </a:lvl1pPr>
    </p:titleStyle>
    <p:bodyStyle>
      <a:lvl1pPr marL="171450" indent="-171450" algn="l" defTabSz="685800" rtl="0" eaLnBrk="1" latinLnBrk="0" hangingPunct="1">
        <a:lnSpc>
          <a:spcPct val="90000"/>
        </a:lnSpc>
        <a:spcBef>
          <a:spcPts val="750"/>
        </a:spcBef>
        <a:buFont typeface="Arial"/>
        <a:buChar char="•"/>
        <a:defRPr sz="2800" b="1" kern="1200">
          <a:solidFill>
            <a:schemeClr val="tx1"/>
          </a:solidFill>
          <a:latin typeface="Arial" charset="0"/>
          <a:ea typeface="Arial" charset="0"/>
          <a:cs typeface="Arial" charset="0"/>
        </a:defRPr>
      </a:lvl1pPr>
      <a:lvl2pPr marL="514350" indent="-171450" algn="l" defTabSz="685800" rtl="0" eaLnBrk="1" latinLnBrk="0" hangingPunct="1">
        <a:lnSpc>
          <a:spcPct val="90000"/>
        </a:lnSpc>
        <a:spcBef>
          <a:spcPts val="375"/>
        </a:spcBef>
        <a:buFont typeface="Arial"/>
        <a:buChar char="•"/>
        <a:defRPr sz="2400" b="1" kern="1200">
          <a:solidFill>
            <a:schemeClr val="tx1"/>
          </a:solidFill>
          <a:latin typeface="Arial" charset="0"/>
          <a:ea typeface="Arial" charset="0"/>
          <a:cs typeface="Arial" charset="0"/>
        </a:defRPr>
      </a:lvl2pPr>
      <a:lvl3pPr marL="857250" indent="-171450" algn="l" defTabSz="685800" rtl="0" eaLnBrk="1" latinLnBrk="0" hangingPunct="1">
        <a:lnSpc>
          <a:spcPct val="90000"/>
        </a:lnSpc>
        <a:spcBef>
          <a:spcPts val="375"/>
        </a:spcBef>
        <a:buFont typeface="Arial"/>
        <a:buChar char="•"/>
        <a:defRPr sz="2000" b="1" kern="1200">
          <a:solidFill>
            <a:schemeClr val="tx1"/>
          </a:solidFill>
          <a:latin typeface="Arial" charset="0"/>
          <a:ea typeface="Arial" charset="0"/>
          <a:cs typeface="Arial" charset="0"/>
        </a:defRPr>
      </a:lvl3pPr>
      <a:lvl4pPr marL="1200150" indent="-171450" algn="l" defTabSz="685800" rtl="0" eaLnBrk="1" latinLnBrk="0" hangingPunct="1">
        <a:lnSpc>
          <a:spcPct val="90000"/>
        </a:lnSpc>
        <a:spcBef>
          <a:spcPts val="375"/>
        </a:spcBef>
        <a:buFont typeface="Arial"/>
        <a:buChar char="•"/>
        <a:defRPr sz="1800" b="1" kern="1200">
          <a:solidFill>
            <a:schemeClr val="tx1"/>
          </a:solidFill>
          <a:latin typeface="Arial" charset="0"/>
          <a:ea typeface="Arial" charset="0"/>
          <a:cs typeface="Arial" charset="0"/>
        </a:defRPr>
      </a:lvl4pPr>
      <a:lvl5pPr marL="1543050" indent="-171450" algn="l" defTabSz="685800" rtl="0" eaLnBrk="1" latinLnBrk="0" hangingPunct="1">
        <a:lnSpc>
          <a:spcPct val="90000"/>
        </a:lnSpc>
        <a:spcBef>
          <a:spcPts val="375"/>
        </a:spcBef>
        <a:buFont typeface="Arial"/>
        <a:buChar char="•"/>
        <a:defRPr sz="1800" b="1" kern="1200">
          <a:solidFill>
            <a:schemeClr val="tx1"/>
          </a:solidFill>
          <a:latin typeface="Arial" charset="0"/>
          <a:ea typeface="Arial" charset="0"/>
          <a:cs typeface="Arial" charset="0"/>
        </a:defRPr>
      </a:lvl5pPr>
      <a:lvl6pPr marL="18859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4945" y="3251826"/>
            <a:ext cx="6858000" cy="1168658"/>
          </a:xfrm>
        </p:spPr>
        <p:txBody>
          <a:bodyPr>
            <a:noAutofit/>
          </a:bodyPr>
          <a:lstStyle/>
          <a:p>
            <a:pPr algn="l"/>
            <a:r>
              <a:rPr lang="en-US" sz="4400" dirty="0">
                <a:solidFill>
                  <a:schemeClr val="accent4">
                    <a:lumMod val="10000"/>
                  </a:schemeClr>
                </a:solidFill>
              </a:rPr>
              <a:t>Staffing the Science Advisory Board</a:t>
            </a:r>
            <a:endParaRPr lang="en-US" sz="4400" b="1" dirty="0">
              <a:solidFill>
                <a:schemeClr val="accent4">
                  <a:lumMod val="10000"/>
                </a:schemeClr>
              </a:solidFill>
            </a:endParaRPr>
          </a:p>
        </p:txBody>
      </p:sp>
      <p:pic>
        <p:nvPicPr>
          <p:cNvPr id="5" name="Picture 4" descr="Revised Basic Seal - RGB"/>
          <p:cNvPicPr>
            <a:picLocks noChangeAspect="1"/>
          </p:cNvPicPr>
          <p:nvPr/>
        </p:nvPicPr>
        <p:blipFill>
          <a:blip r:embed="rId2" cstate="print"/>
          <a:srcRect/>
          <a:stretch>
            <a:fillRect/>
          </a:stretch>
        </p:blipFill>
        <p:spPr bwMode="auto">
          <a:xfrm>
            <a:off x="131291" y="919676"/>
            <a:ext cx="1711434" cy="1772555"/>
          </a:xfrm>
          <a:prstGeom prst="rect">
            <a:avLst/>
          </a:prstGeom>
          <a:noFill/>
          <a:ln w="9525">
            <a:noFill/>
            <a:miter lim="800000"/>
            <a:headEnd/>
            <a:tailEnd/>
          </a:ln>
        </p:spPr>
      </p:pic>
      <p:pic>
        <p:nvPicPr>
          <p:cNvPr id="6" name="Picture 5" descr="Water Line - RGB"/>
          <p:cNvPicPr>
            <a:picLocks noChangeAspect="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842725" y="1759615"/>
            <a:ext cx="8295446" cy="92676"/>
          </a:xfrm>
          <a:prstGeom prst="rect">
            <a:avLst/>
          </a:prstGeom>
          <a:noFill/>
          <a:ln w="9525">
            <a:noFill/>
            <a:miter lim="800000"/>
            <a:headEnd/>
            <a:tailEnd/>
          </a:ln>
        </p:spPr>
      </p:pic>
      <p:sp>
        <p:nvSpPr>
          <p:cNvPr id="4" name="Subtitle 3"/>
          <p:cNvSpPr>
            <a:spLocks noGrp="1"/>
          </p:cNvSpPr>
          <p:nvPr>
            <p:ph type="subTitle" idx="1"/>
          </p:nvPr>
        </p:nvSpPr>
        <p:spPr>
          <a:xfrm>
            <a:off x="73626" y="5097431"/>
            <a:ext cx="6858000" cy="726924"/>
          </a:xfrm>
        </p:spPr>
        <p:txBody>
          <a:bodyPr/>
          <a:lstStyle/>
          <a:p>
            <a:r>
              <a:rPr lang="en-US" sz="1800" dirty="0"/>
              <a:t>James Lee- Science Coordinator</a:t>
            </a:r>
          </a:p>
          <a:p>
            <a:r>
              <a:rPr lang="en-US" sz="1800" dirty="0"/>
              <a:t>Trinity Management Council</a:t>
            </a:r>
          </a:p>
          <a:p>
            <a:r>
              <a:rPr lang="en-US" sz="1800" dirty="0"/>
              <a:t>Winter Quarterly Meeting</a:t>
            </a:r>
          </a:p>
          <a:p>
            <a:r>
              <a:rPr lang="en-US" sz="1800" dirty="0"/>
              <a:t>December 7-8, 2022</a:t>
            </a:r>
          </a:p>
        </p:txBody>
      </p:sp>
    </p:spTree>
    <p:extLst>
      <p:ext uri="{BB962C8B-B14F-4D97-AF65-F5344CB8AC3E}">
        <p14:creationId xmlns:p14="http://schemas.microsoft.com/office/powerpoint/2010/main" val="28020922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6A4AD8-F3FA-4A7A-AE5A-E213503CABB7}"/>
              </a:ext>
            </a:extLst>
          </p:cNvPr>
          <p:cNvSpPr>
            <a:spLocks noGrp="1"/>
          </p:cNvSpPr>
          <p:nvPr>
            <p:ph type="title"/>
          </p:nvPr>
        </p:nvSpPr>
        <p:spPr>
          <a:xfrm>
            <a:off x="515125" y="1153572"/>
            <a:ext cx="2400300" cy="4461163"/>
          </a:xfrm>
        </p:spPr>
        <p:txBody>
          <a:bodyPr>
            <a:normAutofit/>
          </a:bodyPr>
          <a:lstStyle/>
          <a:p>
            <a:r>
              <a:rPr lang="en-US" sz="3700" dirty="0">
                <a:solidFill>
                  <a:srgbClr val="FFFFFF"/>
                </a:solidFill>
              </a:rPr>
              <a:t>What is the SAB and what role do they play in TRRP?</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4E6A4DBB-8F7D-4D3A-A808-C97A7F951457}"/>
              </a:ext>
            </a:extLst>
          </p:cNvPr>
          <p:cNvSpPr>
            <a:spLocks noGrp="1"/>
          </p:cNvSpPr>
          <p:nvPr>
            <p:ph idx="1"/>
          </p:nvPr>
        </p:nvSpPr>
        <p:spPr>
          <a:xfrm>
            <a:off x="3335481" y="591344"/>
            <a:ext cx="5179868" cy="5585619"/>
          </a:xfrm>
        </p:spPr>
        <p:txBody>
          <a:bodyPr anchor="ctr">
            <a:normAutofit/>
          </a:bodyPr>
          <a:lstStyle/>
          <a:p>
            <a:pPr marL="0" indent="0">
              <a:buNone/>
            </a:pPr>
            <a:r>
              <a:rPr lang="en-US" b="1" dirty="0">
                <a:effectLst/>
                <a:latin typeface="Calibri" panose="020F0502020204030204" pitchFamily="34" charset="0"/>
                <a:ea typeface="Calibri" panose="020F0502020204030204" pitchFamily="34" charset="0"/>
              </a:rPr>
              <a:t>From Program Document</a:t>
            </a:r>
            <a:r>
              <a:rPr lang="en-US" sz="2000" b="1" dirty="0">
                <a:effectLst/>
                <a:latin typeface="Calibri" panose="020F0502020204030204" pitchFamily="34" charset="0"/>
                <a:ea typeface="Calibri" panose="020F0502020204030204" pitchFamily="34" charset="0"/>
              </a:rPr>
              <a:t>:</a:t>
            </a:r>
          </a:p>
          <a:p>
            <a:pPr marL="0" indent="0">
              <a:buNone/>
            </a:pPr>
            <a:r>
              <a:rPr lang="en-US" sz="2000" b="1" dirty="0">
                <a:effectLst/>
                <a:latin typeface="Calibri" panose="020F0502020204030204" pitchFamily="34" charset="0"/>
                <a:ea typeface="Calibri" panose="020F0502020204030204" pitchFamily="34" charset="0"/>
              </a:rPr>
              <a:t>Science Advisory Board (SAB). </a:t>
            </a:r>
            <a:r>
              <a:rPr lang="en-US" sz="2000" dirty="0">
                <a:effectLst/>
                <a:latin typeface="Calibri" panose="020F0502020204030204" pitchFamily="34" charset="0"/>
                <a:ea typeface="Calibri" panose="020F0502020204030204" pitchFamily="34" charset="0"/>
              </a:rPr>
              <a:t>The TMC will establish a Science Advisory Board (SAB) comprised of up to five (5) independent scientists representing areas of expertise of significance to the TRRP. All SAB members will be appointed by the TMC. The SAB is advisory to the TMC but will work closely with the Executive Director, Program staff, and the IDT to evaluate implementation of the Science Plan and develop recommendations to and advice for the TMC. SAB composition, selection, and activities will be implemented according to the SAB charter (</a:t>
            </a:r>
            <a:r>
              <a:rPr lang="en-US" sz="2000" b="1" dirty="0">
                <a:effectLst/>
                <a:latin typeface="Calibri" panose="020F0502020204030204" pitchFamily="34" charset="0"/>
                <a:ea typeface="Calibri" panose="020F0502020204030204" pitchFamily="34" charset="0"/>
              </a:rPr>
              <a:t>Appendix C</a:t>
            </a:r>
            <a:r>
              <a:rPr lang="en-US" sz="2000" dirty="0">
                <a:effectLst/>
                <a:latin typeface="Calibri" panose="020F0502020204030204" pitchFamily="34" charset="0"/>
                <a:ea typeface="Calibri" panose="020F0502020204030204" pitchFamily="34" charset="0"/>
              </a:rPr>
              <a:t>). The selection process for SAB members and day-to-day management of the SAB will be facilitated by the Program’s Science Coordinator or by an independent science review coordinator selected by the TMC. </a:t>
            </a:r>
          </a:p>
          <a:p>
            <a:endParaRPr lang="en-US" sz="2000" dirty="0"/>
          </a:p>
        </p:txBody>
      </p:sp>
    </p:spTree>
    <p:extLst>
      <p:ext uri="{BB962C8B-B14F-4D97-AF65-F5344CB8AC3E}">
        <p14:creationId xmlns:p14="http://schemas.microsoft.com/office/powerpoint/2010/main" val="28848863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3" y="1914812"/>
            <a:ext cx="6858000" cy="3028377"/>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14" y="1924949"/>
            <a:ext cx="6857999" cy="302837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63195" y="4092815"/>
            <a:ext cx="2501979" cy="302838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376302" y="969718"/>
            <a:ext cx="292526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914822" y="1914808"/>
            <a:ext cx="6858003" cy="3028376"/>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132B10-6750-4913-B973-697037CBE320}"/>
              </a:ext>
            </a:extLst>
          </p:cNvPr>
          <p:cNvSpPr>
            <a:spLocks noGrp="1"/>
          </p:cNvSpPr>
          <p:nvPr>
            <p:ph type="title"/>
          </p:nvPr>
        </p:nvSpPr>
        <p:spPr>
          <a:xfrm>
            <a:off x="439858" y="1683756"/>
            <a:ext cx="2336449" cy="2396359"/>
          </a:xfrm>
        </p:spPr>
        <p:txBody>
          <a:bodyPr anchor="b">
            <a:normAutofit/>
          </a:bodyPr>
          <a:lstStyle/>
          <a:p>
            <a:pPr algn="r"/>
            <a:r>
              <a:rPr lang="en-US" sz="2700" dirty="0">
                <a:solidFill>
                  <a:srgbClr val="FFFFFF"/>
                </a:solidFill>
              </a:rPr>
              <a:t>Current SAB membership</a:t>
            </a:r>
          </a:p>
        </p:txBody>
      </p:sp>
      <p:graphicFrame>
        <p:nvGraphicFramePr>
          <p:cNvPr id="7" name="Content Placeholder 2">
            <a:extLst>
              <a:ext uri="{FF2B5EF4-FFF2-40B4-BE49-F238E27FC236}">
                <a16:creationId xmlns:a16="http://schemas.microsoft.com/office/drawing/2014/main" id="{2CC0E6F7-578C-BD6B-A9C6-7E394E24D3B2}"/>
              </a:ext>
            </a:extLst>
          </p:cNvPr>
          <p:cNvGraphicFramePr>
            <a:graphicFrameLocks noGrp="1"/>
          </p:cNvGraphicFramePr>
          <p:nvPr>
            <p:ph idx="1"/>
            <p:extLst>
              <p:ext uri="{D42A27DB-BD31-4B8C-83A1-F6EECF244321}">
                <p14:modId xmlns:p14="http://schemas.microsoft.com/office/powerpoint/2010/main" val="270389621"/>
              </p:ext>
            </p:extLst>
          </p:nvPr>
        </p:nvGraphicFramePr>
        <p:xfrm>
          <a:off x="3678789" y="750440"/>
          <a:ext cx="5000124"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31534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AB3817-157C-44DB-BB77-DEB9BE5728D7}"/>
              </a:ext>
            </a:extLst>
          </p:cNvPr>
          <p:cNvSpPr>
            <a:spLocks noGrp="1"/>
          </p:cNvSpPr>
          <p:nvPr>
            <p:ph type="title"/>
          </p:nvPr>
        </p:nvSpPr>
        <p:spPr>
          <a:xfrm>
            <a:off x="515125" y="1153572"/>
            <a:ext cx="2400300" cy="4461163"/>
          </a:xfrm>
        </p:spPr>
        <p:txBody>
          <a:bodyPr>
            <a:normAutofit/>
          </a:bodyPr>
          <a:lstStyle/>
          <a:p>
            <a:r>
              <a:rPr lang="en-US">
                <a:solidFill>
                  <a:srgbClr val="FFFFFF"/>
                </a:solidFill>
              </a:rPr>
              <a:t>Who?</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373C068D-1188-4F86-9F12-43DA23383D98}"/>
              </a:ext>
            </a:extLst>
          </p:cNvPr>
          <p:cNvSpPr>
            <a:spLocks noGrp="1"/>
          </p:cNvSpPr>
          <p:nvPr>
            <p:ph idx="1"/>
          </p:nvPr>
        </p:nvSpPr>
        <p:spPr>
          <a:xfrm>
            <a:off x="3335480" y="591344"/>
            <a:ext cx="5566979" cy="5585619"/>
          </a:xfrm>
        </p:spPr>
        <p:txBody>
          <a:bodyPr anchor="ctr">
            <a:normAutofit/>
          </a:bodyPr>
          <a:lstStyle/>
          <a:p>
            <a:pPr marL="0" marR="0">
              <a:spcBef>
                <a:spcPts val="0"/>
              </a:spcBef>
              <a:spcAft>
                <a:spcPts val="0"/>
              </a:spcAft>
            </a:pPr>
            <a:r>
              <a:rPr lang="en-US" b="1" dirty="0">
                <a:effectLst/>
                <a:latin typeface="Calibri" panose="020F0502020204030204" pitchFamily="34" charset="0"/>
                <a:ea typeface="Calibri" panose="020F0502020204030204" pitchFamily="34" charset="0"/>
              </a:rPr>
              <a:t>Fish biology</a:t>
            </a:r>
            <a:endParaRPr lang="en-US" dirty="0">
              <a:effectLst/>
              <a:latin typeface="Calibri" panose="020F0502020204030204" pitchFamily="34" charset="0"/>
              <a:ea typeface="Calibri" panose="020F0502020204030204" pitchFamily="34" charset="0"/>
            </a:endParaRPr>
          </a:p>
          <a:p>
            <a:pPr marL="0" marR="0">
              <a:spcBef>
                <a:spcPts val="0"/>
              </a:spcBef>
              <a:spcAft>
                <a:spcPts val="0"/>
              </a:spcAft>
            </a:pPr>
            <a:r>
              <a:rPr lang="en-US" b="1" dirty="0">
                <a:effectLst/>
                <a:highlight>
                  <a:srgbClr val="FFFF00"/>
                </a:highlight>
                <a:latin typeface="Calibri" panose="020F0502020204030204" pitchFamily="34" charset="0"/>
                <a:ea typeface="Calibri" panose="020F0502020204030204" pitchFamily="34" charset="0"/>
              </a:rPr>
              <a:t>Aquatic ecology</a:t>
            </a:r>
            <a:endParaRPr lang="en-US" dirty="0">
              <a:effectLst/>
              <a:highlight>
                <a:srgbClr val="FFFF00"/>
              </a:highlight>
              <a:latin typeface="Calibri" panose="020F0502020204030204" pitchFamily="34" charset="0"/>
              <a:ea typeface="Calibri" panose="020F0502020204030204" pitchFamily="34" charset="0"/>
            </a:endParaRPr>
          </a:p>
          <a:p>
            <a:pPr marL="0" marR="0">
              <a:spcBef>
                <a:spcPts val="0"/>
              </a:spcBef>
              <a:spcAft>
                <a:spcPts val="0"/>
              </a:spcAft>
            </a:pPr>
            <a:r>
              <a:rPr lang="en-US" b="1" dirty="0">
                <a:effectLst/>
                <a:highlight>
                  <a:srgbClr val="FFFF00"/>
                </a:highlight>
                <a:latin typeface="Calibri" panose="020F0502020204030204" pitchFamily="34" charset="0"/>
                <a:ea typeface="Calibri" panose="020F0502020204030204" pitchFamily="34" charset="0"/>
              </a:rPr>
              <a:t>Riparian/watershed ecology</a:t>
            </a:r>
            <a:endParaRPr lang="en-US" dirty="0">
              <a:effectLst/>
              <a:highlight>
                <a:srgbClr val="FFFF00"/>
              </a:highlight>
              <a:latin typeface="Calibri" panose="020F0502020204030204" pitchFamily="34" charset="0"/>
              <a:ea typeface="Calibri" panose="020F0502020204030204" pitchFamily="34" charset="0"/>
            </a:endParaRPr>
          </a:p>
          <a:p>
            <a:pPr marL="0" marR="0">
              <a:spcBef>
                <a:spcPts val="0"/>
              </a:spcBef>
              <a:spcAft>
                <a:spcPts val="0"/>
              </a:spcAft>
            </a:pPr>
            <a:r>
              <a:rPr lang="en-US" b="1" dirty="0">
                <a:effectLst/>
                <a:latin typeface="Calibri" panose="020F0502020204030204" pitchFamily="34" charset="0"/>
                <a:ea typeface="Calibri" panose="020F0502020204030204" pitchFamily="34" charset="0"/>
              </a:rPr>
              <a:t>Fluvial geomorphology</a:t>
            </a:r>
            <a:endParaRPr lang="en-US" dirty="0">
              <a:effectLst/>
              <a:latin typeface="Calibri" panose="020F0502020204030204" pitchFamily="34" charset="0"/>
              <a:ea typeface="Calibri" panose="020F0502020204030204" pitchFamily="34" charset="0"/>
            </a:endParaRPr>
          </a:p>
          <a:p>
            <a:pPr marL="0" marR="0">
              <a:spcBef>
                <a:spcPts val="0"/>
              </a:spcBef>
              <a:spcAft>
                <a:spcPts val="0"/>
              </a:spcAft>
            </a:pPr>
            <a:r>
              <a:rPr lang="en-US" b="1" dirty="0">
                <a:effectLst/>
                <a:highlight>
                  <a:srgbClr val="FFFF00"/>
                </a:highlight>
                <a:latin typeface="Calibri" panose="020F0502020204030204" pitchFamily="34" charset="0"/>
                <a:ea typeface="Calibri" panose="020F0502020204030204" pitchFamily="34" charset="0"/>
              </a:rPr>
              <a:t>Hydraulic engineering/hydrology</a:t>
            </a:r>
            <a:r>
              <a:rPr lang="en-US" dirty="0">
                <a:effectLst/>
                <a:highlight>
                  <a:srgbClr val="FFFF00"/>
                </a:highlight>
                <a:latin typeface="Calibri" panose="020F0502020204030204" pitchFamily="34" charset="0"/>
                <a:ea typeface="Calibri" panose="020F0502020204030204" pitchFamily="34" charset="0"/>
              </a:rPr>
              <a:t> </a:t>
            </a:r>
          </a:p>
          <a:p>
            <a:endParaRPr lang="en-US" dirty="0"/>
          </a:p>
        </p:txBody>
      </p:sp>
    </p:spTree>
    <p:extLst>
      <p:ext uri="{BB962C8B-B14F-4D97-AF65-F5344CB8AC3E}">
        <p14:creationId xmlns:p14="http://schemas.microsoft.com/office/powerpoint/2010/main" val="13778272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336136" y="1336710"/>
            <a:ext cx="6858000" cy="418458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088181" y="1092216"/>
            <a:ext cx="6346209" cy="418206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833933" y="3515977"/>
            <a:ext cx="2501979" cy="418206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176002" y="1496845"/>
            <a:ext cx="6858001" cy="3864309"/>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277" y="1668285"/>
            <a:ext cx="4318303" cy="3238727"/>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CAF86AE-A5AC-4F2A-85BA-E8F1BB484402}"/>
              </a:ext>
            </a:extLst>
          </p:cNvPr>
          <p:cNvSpPr>
            <a:spLocks noGrp="1"/>
          </p:cNvSpPr>
          <p:nvPr>
            <p:ph type="title"/>
          </p:nvPr>
        </p:nvSpPr>
        <p:spPr>
          <a:xfrm>
            <a:off x="619797" y="586855"/>
            <a:ext cx="3172575" cy="3387497"/>
          </a:xfrm>
        </p:spPr>
        <p:txBody>
          <a:bodyPr anchor="b">
            <a:normAutofit/>
          </a:bodyPr>
          <a:lstStyle/>
          <a:p>
            <a:pPr algn="r"/>
            <a:r>
              <a:rPr lang="en-US" sz="3500" dirty="0">
                <a:solidFill>
                  <a:schemeClr val="bg1"/>
                </a:solidFill>
              </a:rPr>
              <a:t>How?</a:t>
            </a:r>
          </a:p>
        </p:txBody>
      </p:sp>
      <p:sp>
        <p:nvSpPr>
          <p:cNvPr id="3" name="Content Placeholder 2">
            <a:extLst>
              <a:ext uri="{FF2B5EF4-FFF2-40B4-BE49-F238E27FC236}">
                <a16:creationId xmlns:a16="http://schemas.microsoft.com/office/drawing/2014/main" id="{BD19A06E-0D31-4DA1-82C9-C69642AA2D28}"/>
              </a:ext>
            </a:extLst>
          </p:cNvPr>
          <p:cNvSpPr>
            <a:spLocks noGrp="1"/>
          </p:cNvSpPr>
          <p:nvPr>
            <p:ph idx="1"/>
          </p:nvPr>
        </p:nvSpPr>
        <p:spPr>
          <a:xfrm>
            <a:off x="4877368" y="649480"/>
            <a:ext cx="3646835" cy="5546047"/>
          </a:xfrm>
        </p:spPr>
        <p:txBody>
          <a:bodyPr anchor="ctr">
            <a:normAutofit/>
          </a:bodyPr>
          <a:lstStyle/>
          <a:p>
            <a:r>
              <a:rPr lang="en-US" sz="1700"/>
              <a:t>Appointment procedure (Section II.1 in SAB charter)</a:t>
            </a:r>
          </a:p>
          <a:p>
            <a:pPr lvl="1"/>
            <a:r>
              <a:rPr lang="en-US" sz="1700"/>
              <a:t>Members will be appointed by the TMC</a:t>
            </a:r>
          </a:p>
          <a:p>
            <a:pPr lvl="1"/>
            <a:r>
              <a:rPr lang="en-US" sz="1700"/>
              <a:t>Basis- candidates submitted by a Selection Panel selected by the TMC and convened by Science Coordinator</a:t>
            </a:r>
          </a:p>
          <a:p>
            <a:pPr lvl="1"/>
            <a:r>
              <a:rPr lang="en-US" sz="1700"/>
              <a:t>SC recommends using Core IDT members (agency reps)</a:t>
            </a:r>
          </a:p>
          <a:p>
            <a:pPr lvl="1"/>
            <a:r>
              <a:rPr lang="en-US" sz="1700"/>
              <a:t>Selection Panel should convene in January to begin a recruitment plan</a:t>
            </a:r>
          </a:p>
          <a:p>
            <a:pPr lvl="1"/>
            <a:endParaRPr lang="en-US" sz="1700"/>
          </a:p>
        </p:txBody>
      </p:sp>
    </p:spTree>
    <p:extLst>
      <p:ext uri="{BB962C8B-B14F-4D97-AF65-F5344CB8AC3E}">
        <p14:creationId xmlns:p14="http://schemas.microsoft.com/office/powerpoint/2010/main" val="2970951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94D2D-6BED-4C93-9338-3B68088CE239}"/>
              </a:ext>
            </a:extLst>
          </p:cNvPr>
          <p:cNvSpPr>
            <a:spLocks noGrp="1"/>
          </p:cNvSpPr>
          <p:nvPr>
            <p:ph type="ctrTitle"/>
          </p:nvPr>
        </p:nvSpPr>
        <p:spPr>
          <a:xfrm>
            <a:off x="478631" y="638796"/>
            <a:ext cx="6858000" cy="2387600"/>
          </a:xfrm>
        </p:spPr>
        <p:txBody>
          <a:bodyPr anchor="ctr">
            <a:normAutofit/>
          </a:bodyPr>
          <a:lstStyle/>
          <a:p>
            <a:r>
              <a:rPr lang="en-US" sz="4200" dirty="0">
                <a:solidFill>
                  <a:schemeClr val="bg1"/>
                </a:solidFill>
              </a:rPr>
              <a:t>Recruiting</a:t>
            </a:r>
          </a:p>
        </p:txBody>
      </p:sp>
      <p:sp>
        <p:nvSpPr>
          <p:cNvPr id="3" name="Content Placeholder 2">
            <a:extLst>
              <a:ext uri="{FF2B5EF4-FFF2-40B4-BE49-F238E27FC236}">
                <a16:creationId xmlns:a16="http://schemas.microsoft.com/office/drawing/2014/main" id="{0CF54A10-AE1D-4750-80AD-844EC8CE166C}"/>
              </a:ext>
            </a:extLst>
          </p:cNvPr>
          <p:cNvSpPr>
            <a:spLocks noGrp="1"/>
          </p:cNvSpPr>
          <p:nvPr>
            <p:ph type="subTitle" idx="1"/>
          </p:nvPr>
        </p:nvSpPr>
        <p:spPr>
          <a:xfrm>
            <a:off x="1143000" y="3619633"/>
            <a:ext cx="6858000" cy="1655762"/>
          </a:xfrm>
          <a:solidFill>
            <a:srgbClr val="00B0F0"/>
          </a:solidFill>
        </p:spPr>
        <p:txBody>
          <a:bodyPr anchor="ctr">
            <a:noAutofit/>
          </a:bodyPr>
          <a:lstStyle/>
          <a:p>
            <a:r>
              <a:rPr lang="en-US" sz="2800" dirty="0">
                <a:solidFill>
                  <a:schemeClr val="tx2"/>
                </a:solidFill>
              </a:rPr>
              <a:t>“Nominations shall be solicited from the TMC, IDT, ED, Program staff, TSAC, and other TRRP entities, as well as other agencies, groups, professional societies, academia, private entities, the National Research Council, and the public.”</a:t>
            </a:r>
          </a:p>
        </p:txBody>
      </p:sp>
    </p:spTree>
    <p:extLst>
      <p:ext uri="{BB962C8B-B14F-4D97-AF65-F5344CB8AC3E}">
        <p14:creationId xmlns:p14="http://schemas.microsoft.com/office/powerpoint/2010/main" val="17492278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B087B3-B919-4A37-9E0C-BA93D30525F2}"/>
              </a:ext>
            </a:extLst>
          </p:cNvPr>
          <p:cNvSpPr>
            <a:spLocks noGrp="1"/>
          </p:cNvSpPr>
          <p:nvPr>
            <p:ph type="title"/>
          </p:nvPr>
        </p:nvSpPr>
        <p:spPr>
          <a:xfrm>
            <a:off x="515125" y="1153572"/>
            <a:ext cx="2400300" cy="4461163"/>
          </a:xfrm>
        </p:spPr>
        <p:txBody>
          <a:bodyPr>
            <a:normAutofit/>
          </a:bodyPr>
          <a:lstStyle/>
          <a:p>
            <a:r>
              <a:rPr lang="en-US" sz="3100">
                <a:solidFill>
                  <a:srgbClr val="FFFFFF"/>
                </a:solidFill>
              </a:rPr>
              <a:t>Contracting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806E5135-270E-4805-B076-F180F2333A07}"/>
              </a:ext>
            </a:extLst>
          </p:cNvPr>
          <p:cNvSpPr>
            <a:spLocks noGrp="1"/>
          </p:cNvSpPr>
          <p:nvPr>
            <p:ph idx="1"/>
          </p:nvPr>
        </p:nvSpPr>
        <p:spPr>
          <a:xfrm>
            <a:off x="3335481" y="591344"/>
            <a:ext cx="5179868" cy="5585619"/>
          </a:xfrm>
        </p:spPr>
        <p:txBody>
          <a:bodyPr anchor="ctr">
            <a:normAutofit/>
          </a:bodyPr>
          <a:lstStyle/>
          <a:p>
            <a:r>
              <a:rPr lang="en-US" dirty="0"/>
              <a:t>Federal employees- Interagency agreements (fastest)</a:t>
            </a:r>
          </a:p>
          <a:p>
            <a:r>
              <a:rPr lang="en-US" dirty="0"/>
              <a:t>Non-federal and non-profit- NOFO (can be done through CGB)</a:t>
            </a:r>
          </a:p>
          <a:p>
            <a:r>
              <a:rPr lang="en-US" dirty="0"/>
              <a:t>Outside USA or for-profit- contract (longer process with a sole-source justification needed)</a:t>
            </a:r>
          </a:p>
          <a:p>
            <a:endParaRPr lang="en-US" dirty="0"/>
          </a:p>
          <a:p>
            <a:endParaRPr lang="en-US" dirty="0"/>
          </a:p>
        </p:txBody>
      </p:sp>
    </p:spTree>
    <p:extLst>
      <p:ext uri="{BB962C8B-B14F-4D97-AF65-F5344CB8AC3E}">
        <p14:creationId xmlns:p14="http://schemas.microsoft.com/office/powerpoint/2010/main" val="1533906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C17DE74-01C9-4859-B65A-85CF999E85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68C0432-0E90-4CC1-8CD3-D44A90DF0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2347414"/>
          </a:xfrm>
          <a:custGeom>
            <a:avLst/>
            <a:gdLst>
              <a:gd name="connsiteX0" fmla="*/ 0 w 12192000"/>
              <a:gd name="connsiteY0" fmla="*/ 0 h 2347414"/>
              <a:gd name="connsiteX1" fmla="*/ 12192000 w 12192000"/>
              <a:gd name="connsiteY1" fmla="*/ 0 h 2347414"/>
              <a:gd name="connsiteX2" fmla="*/ 12192000 w 12192000"/>
              <a:gd name="connsiteY2" fmla="*/ 1736458 h 2347414"/>
              <a:gd name="connsiteX3" fmla="*/ 11967601 w 12192000"/>
              <a:gd name="connsiteY3" fmla="*/ 1784034 h 2347414"/>
              <a:gd name="connsiteX4" fmla="*/ 10829000 w 12192000"/>
              <a:gd name="connsiteY4" fmla="*/ 1983294 h 2347414"/>
              <a:gd name="connsiteX5" fmla="*/ 10743779 w 12192000"/>
              <a:gd name="connsiteY5" fmla="*/ 1996027 h 2347414"/>
              <a:gd name="connsiteX6" fmla="*/ 10829254 w 12192000"/>
              <a:gd name="connsiteY6" fmla="*/ 1987751 h 2347414"/>
              <a:gd name="connsiteX7" fmla="*/ 10847162 w 12192000"/>
              <a:gd name="connsiteY7" fmla="*/ 1988388 h 2347414"/>
              <a:gd name="connsiteX8" fmla="*/ 11575155 w 12192000"/>
              <a:gd name="connsiteY8" fmla="*/ 1921415 h 2347414"/>
              <a:gd name="connsiteX9" fmla="*/ 12192000 w 12192000"/>
              <a:gd name="connsiteY9" fmla="*/ 1851213 h 2347414"/>
              <a:gd name="connsiteX10" fmla="*/ 12192000 w 12192000"/>
              <a:gd name="connsiteY10" fmla="*/ 1907356 h 2347414"/>
              <a:gd name="connsiteX11" fmla="*/ 12035532 w 12192000"/>
              <a:gd name="connsiteY11" fmla="*/ 1927033 h 2347414"/>
              <a:gd name="connsiteX12" fmla="*/ 11576932 w 12192000"/>
              <a:gd name="connsiteY12" fmla="*/ 1976291 h 2347414"/>
              <a:gd name="connsiteX13" fmla="*/ 10627316 w 12192000"/>
              <a:gd name="connsiteY13" fmla="*/ 2061470 h 2347414"/>
              <a:gd name="connsiteX14" fmla="*/ 9804196 w 12192000"/>
              <a:gd name="connsiteY14" fmla="*/ 2123478 h 2347414"/>
              <a:gd name="connsiteX15" fmla="*/ 9243851 w 12192000"/>
              <a:gd name="connsiteY15" fmla="*/ 2180008 h 2347414"/>
              <a:gd name="connsiteX16" fmla="*/ 8731259 w 12192000"/>
              <a:gd name="connsiteY16" fmla="*/ 2225081 h 2347414"/>
              <a:gd name="connsiteX17" fmla="*/ 8065752 w 12192000"/>
              <a:gd name="connsiteY17" fmla="*/ 2271681 h 2347414"/>
              <a:gd name="connsiteX18" fmla="*/ 7658065 w 12192000"/>
              <a:gd name="connsiteY18" fmla="*/ 2292562 h 2347414"/>
              <a:gd name="connsiteX19" fmla="*/ 6531024 w 12192000"/>
              <a:gd name="connsiteY19" fmla="*/ 2324138 h 2347414"/>
              <a:gd name="connsiteX20" fmla="*/ 6178331 w 12192000"/>
              <a:gd name="connsiteY20" fmla="*/ 2345655 h 2347414"/>
              <a:gd name="connsiteX21" fmla="*/ 5977282 w 12192000"/>
              <a:gd name="connsiteY21" fmla="*/ 2344127 h 2347414"/>
              <a:gd name="connsiteX22" fmla="*/ 5367658 w 12192000"/>
              <a:gd name="connsiteY22" fmla="*/ 2329230 h 2347414"/>
              <a:gd name="connsiteX23" fmla="*/ 4387306 w 12192000"/>
              <a:gd name="connsiteY23" fmla="*/ 2288614 h 2347414"/>
              <a:gd name="connsiteX24" fmla="*/ 4180287 w 12192000"/>
              <a:gd name="connsiteY24" fmla="*/ 2280211 h 2347414"/>
              <a:gd name="connsiteX25" fmla="*/ 3842199 w 12192000"/>
              <a:gd name="connsiteY25" fmla="*/ 2257039 h 2347414"/>
              <a:gd name="connsiteX26" fmla="*/ 3730309 w 12192000"/>
              <a:gd name="connsiteY26" fmla="*/ 2251182 h 2347414"/>
              <a:gd name="connsiteX27" fmla="*/ 3425496 w 12192000"/>
              <a:gd name="connsiteY27" fmla="*/ 2231320 h 2347414"/>
              <a:gd name="connsiteX28" fmla="*/ 3076106 w 12192000"/>
              <a:gd name="connsiteY28" fmla="*/ 2201781 h 2347414"/>
              <a:gd name="connsiteX29" fmla="*/ 2819682 w 12192000"/>
              <a:gd name="connsiteY29" fmla="*/ 2182427 h 2347414"/>
              <a:gd name="connsiteX30" fmla="*/ 2525539 w 12192000"/>
              <a:gd name="connsiteY30" fmla="*/ 2152888 h 2347414"/>
              <a:gd name="connsiteX31" fmla="*/ 2311915 w 12192000"/>
              <a:gd name="connsiteY31" fmla="*/ 2133536 h 2347414"/>
              <a:gd name="connsiteX32" fmla="*/ 2054223 w 12192000"/>
              <a:gd name="connsiteY32" fmla="*/ 2104760 h 2347414"/>
              <a:gd name="connsiteX33" fmla="*/ 1865367 w 12192000"/>
              <a:gd name="connsiteY33" fmla="*/ 2084770 h 2347414"/>
              <a:gd name="connsiteX34" fmla="*/ 1629263 w 12192000"/>
              <a:gd name="connsiteY34" fmla="*/ 2055996 h 2347414"/>
              <a:gd name="connsiteX35" fmla="*/ 1458823 w 12192000"/>
              <a:gd name="connsiteY35" fmla="*/ 2035751 h 2347414"/>
              <a:gd name="connsiteX36" fmla="*/ 1241390 w 12192000"/>
              <a:gd name="connsiteY36" fmla="*/ 2007103 h 2347414"/>
              <a:gd name="connsiteX37" fmla="*/ 1047453 w 12192000"/>
              <a:gd name="connsiteY37" fmla="*/ 1980748 h 2347414"/>
              <a:gd name="connsiteX38" fmla="*/ 814907 w 12192000"/>
              <a:gd name="connsiteY38" fmla="*/ 1949045 h 2347414"/>
              <a:gd name="connsiteX39" fmla="*/ 592649 w 12192000"/>
              <a:gd name="connsiteY39" fmla="*/ 1913776 h 2347414"/>
              <a:gd name="connsiteX40" fmla="*/ 343591 w 12192000"/>
              <a:gd name="connsiteY40" fmla="*/ 1872650 h 2347414"/>
              <a:gd name="connsiteX41" fmla="*/ 35731 w 12192000"/>
              <a:gd name="connsiteY41" fmla="*/ 1821722 h 2347414"/>
              <a:gd name="connsiteX42" fmla="*/ 0 w 12192000"/>
              <a:gd name="connsiteY42" fmla="*/ 1814848 h 2347414"/>
              <a:gd name="connsiteX43" fmla="*/ 0 w 12192000"/>
              <a:gd name="connsiteY43" fmla="*/ 1758489 h 2347414"/>
              <a:gd name="connsiteX44" fmla="*/ 274248 w 12192000"/>
              <a:gd name="connsiteY44" fmla="*/ 1808735 h 2347414"/>
              <a:gd name="connsiteX45" fmla="*/ 498157 w 12192000"/>
              <a:gd name="connsiteY45" fmla="*/ 1846167 h 2347414"/>
              <a:gd name="connsiteX46" fmla="*/ 722828 w 12192000"/>
              <a:gd name="connsiteY46" fmla="*/ 1878635 h 2347414"/>
              <a:gd name="connsiteX47" fmla="*/ 949913 w 12192000"/>
              <a:gd name="connsiteY47" fmla="*/ 1912375 h 2347414"/>
              <a:gd name="connsiteX48" fmla="*/ 1195414 w 12192000"/>
              <a:gd name="connsiteY48" fmla="*/ 1947516 h 2347414"/>
              <a:gd name="connsiteX49" fmla="*/ 1342867 w 12192000"/>
              <a:gd name="connsiteY49" fmla="*/ 1968397 h 2347414"/>
              <a:gd name="connsiteX50" fmla="*/ 1518007 w 12192000"/>
              <a:gd name="connsiteY50" fmla="*/ 1988006 h 2347414"/>
              <a:gd name="connsiteX51" fmla="*/ 1701403 w 12192000"/>
              <a:gd name="connsiteY51" fmla="*/ 2010669 h 2347414"/>
              <a:gd name="connsiteX52" fmla="*/ 1879210 w 12192000"/>
              <a:gd name="connsiteY52" fmla="*/ 2031167 h 2347414"/>
              <a:gd name="connsiteX53" fmla="*/ 2068702 w 12192000"/>
              <a:gd name="connsiteY53" fmla="*/ 2052940 h 2347414"/>
              <a:gd name="connsiteX54" fmla="*/ 2212090 w 12192000"/>
              <a:gd name="connsiteY54" fmla="*/ 2067583 h 2347414"/>
              <a:gd name="connsiteX55" fmla="*/ 2416949 w 12192000"/>
              <a:gd name="connsiteY55" fmla="*/ 2089609 h 2347414"/>
              <a:gd name="connsiteX56" fmla="*/ 2582055 w 12192000"/>
              <a:gd name="connsiteY56" fmla="*/ 2105397 h 2347414"/>
              <a:gd name="connsiteX57" fmla="*/ 2802282 w 12192000"/>
              <a:gd name="connsiteY57" fmla="*/ 2126405 h 2347414"/>
              <a:gd name="connsiteX58" fmla="*/ 2984916 w 12192000"/>
              <a:gd name="connsiteY58" fmla="*/ 2141684 h 2347414"/>
              <a:gd name="connsiteX59" fmla="*/ 3241847 w 12192000"/>
              <a:gd name="connsiteY59" fmla="*/ 2164094 h 2347414"/>
              <a:gd name="connsiteX60" fmla="*/ 3439848 w 12192000"/>
              <a:gd name="connsiteY60" fmla="*/ 2176826 h 2347414"/>
              <a:gd name="connsiteX61" fmla="*/ 3658678 w 12192000"/>
              <a:gd name="connsiteY61" fmla="*/ 2194523 h 2347414"/>
              <a:gd name="connsiteX62" fmla="*/ 3881317 w 12192000"/>
              <a:gd name="connsiteY62" fmla="*/ 2206491 h 2347414"/>
              <a:gd name="connsiteX63" fmla="*/ 4148916 w 12192000"/>
              <a:gd name="connsiteY63" fmla="*/ 2225081 h 2347414"/>
              <a:gd name="connsiteX64" fmla="*/ 4468337 w 12192000"/>
              <a:gd name="connsiteY64" fmla="*/ 2237813 h 2347414"/>
              <a:gd name="connsiteX65" fmla="*/ 4605375 w 12192000"/>
              <a:gd name="connsiteY65" fmla="*/ 2240232 h 2347414"/>
              <a:gd name="connsiteX66" fmla="*/ 4527647 w 12192000"/>
              <a:gd name="connsiteY66" fmla="*/ 2236412 h 2347414"/>
              <a:gd name="connsiteX67" fmla="*/ 4175589 w 12192000"/>
              <a:gd name="connsiteY67" fmla="*/ 2212985 h 2347414"/>
              <a:gd name="connsiteX68" fmla="*/ 3988255 w 12192000"/>
              <a:gd name="connsiteY68" fmla="*/ 2200253 h 2347414"/>
              <a:gd name="connsiteX69" fmla="*/ 3686492 w 12192000"/>
              <a:gd name="connsiteY69" fmla="*/ 2176062 h 2347414"/>
              <a:gd name="connsiteX70" fmla="*/ 3517320 w 12192000"/>
              <a:gd name="connsiteY70" fmla="*/ 2163330 h 2347414"/>
              <a:gd name="connsiteX71" fmla="*/ 3258357 w 12192000"/>
              <a:gd name="connsiteY71" fmla="*/ 2139519 h 2347414"/>
              <a:gd name="connsiteX72" fmla="*/ 3101506 w 12192000"/>
              <a:gd name="connsiteY72" fmla="*/ 2126787 h 2347414"/>
              <a:gd name="connsiteX73" fmla="*/ 2809395 w 12192000"/>
              <a:gd name="connsiteY73" fmla="*/ 2097502 h 2347414"/>
              <a:gd name="connsiteX74" fmla="*/ 2598566 w 12192000"/>
              <a:gd name="connsiteY74" fmla="*/ 2078532 h 2347414"/>
              <a:gd name="connsiteX75" fmla="*/ 2337444 w 12192000"/>
              <a:gd name="connsiteY75" fmla="*/ 2048611 h 2347414"/>
              <a:gd name="connsiteX76" fmla="*/ 2091054 w 12192000"/>
              <a:gd name="connsiteY76" fmla="*/ 2023146 h 2347414"/>
              <a:gd name="connsiteX77" fmla="*/ 1755761 w 12192000"/>
              <a:gd name="connsiteY77" fmla="*/ 1981384 h 2347414"/>
              <a:gd name="connsiteX78" fmla="*/ 1441169 w 12192000"/>
              <a:gd name="connsiteY78" fmla="*/ 1943824 h 2347414"/>
              <a:gd name="connsiteX79" fmla="*/ 1017607 w 12192000"/>
              <a:gd name="connsiteY79" fmla="*/ 1883345 h 2347414"/>
              <a:gd name="connsiteX80" fmla="*/ 594427 w 12192000"/>
              <a:gd name="connsiteY80" fmla="*/ 1821849 h 2347414"/>
              <a:gd name="connsiteX81" fmla="*/ 200711 w 12192000"/>
              <a:gd name="connsiteY81" fmla="*/ 1755132 h 2347414"/>
              <a:gd name="connsiteX82" fmla="*/ 0 w 12192000"/>
              <a:gd name="connsiteY82" fmla="*/ 1718743 h 2347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2192000" h="2347414">
                <a:moveTo>
                  <a:pt x="0" y="0"/>
                </a:moveTo>
                <a:lnTo>
                  <a:pt x="12192000" y="0"/>
                </a:lnTo>
                <a:lnTo>
                  <a:pt x="12192000" y="1736458"/>
                </a:lnTo>
                <a:lnTo>
                  <a:pt x="11967601" y="1784034"/>
                </a:lnTo>
                <a:cubicBezTo>
                  <a:pt x="11589888" y="1859409"/>
                  <a:pt x="11209762" y="1923961"/>
                  <a:pt x="10829000" y="1983294"/>
                </a:cubicBezTo>
                <a:lnTo>
                  <a:pt x="10743779" y="1996027"/>
                </a:lnTo>
                <a:cubicBezTo>
                  <a:pt x="10772495" y="1996778"/>
                  <a:pt x="10801211" y="1993989"/>
                  <a:pt x="10829254" y="1987751"/>
                </a:cubicBezTo>
                <a:cubicBezTo>
                  <a:pt x="10835198" y="1988337"/>
                  <a:pt x="10841180" y="1988553"/>
                  <a:pt x="10847162" y="1988388"/>
                </a:cubicBezTo>
                <a:cubicBezTo>
                  <a:pt x="11090123" y="1968907"/>
                  <a:pt x="11332703" y="1945734"/>
                  <a:pt x="11575155" y="1921415"/>
                </a:cubicBezTo>
                <a:lnTo>
                  <a:pt x="12192000" y="1851213"/>
                </a:lnTo>
                <a:lnTo>
                  <a:pt x="12192000" y="1907356"/>
                </a:lnTo>
                <a:lnTo>
                  <a:pt x="12035532" y="1927033"/>
                </a:lnTo>
                <a:cubicBezTo>
                  <a:pt x="11882793" y="1944747"/>
                  <a:pt x="11729910" y="1961077"/>
                  <a:pt x="11576932" y="1976291"/>
                </a:cubicBezTo>
                <a:cubicBezTo>
                  <a:pt x="11260690" y="2008122"/>
                  <a:pt x="10944193" y="2037279"/>
                  <a:pt x="10627316" y="2061470"/>
                </a:cubicBezTo>
                <a:cubicBezTo>
                  <a:pt x="10352985" y="2082351"/>
                  <a:pt x="10078401" y="2100431"/>
                  <a:pt x="9804196" y="2123478"/>
                </a:cubicBezTo>
                <a:cubicBezTo>
                  <a:pt x="9617118" y="2139137"/>
                  <a:pt x="9430675" y="2161674"/>
                  <a:pt x="9243851" y="2180008"/>
                </a:cubicBezTo>
                <a:cubicBezTo>
                  <a:pt x="9073157" y="2196433"/>
                  <a:pt x="8902207" y="2211966"/>
                  <a:pt x="8731259" y="2225081"/>
                </a:cubicBezTo>
                <a:cubicBezTo>
                  <a:pt x="8509507" y="2242054"/>
                  <a:pt x="8287667" y="2257586"/>
                  <a:pt x="8065752" y="2271681"/>
                </a:cubicBezTo>
                <a:cubicBezTo>
                  <a:pt x="7929984" y="2280466"/>
                  <a:pt x="7793961" y="2285814"/>
                  <a:pt x="7658065" y="2292562"/>
                </a:cubicBezTo>
                <a:cubicBezTo>
                  <a:pt x="7282640" y="2311661"/>
                  <a:pt x="6906704" y="2314208"/>
                  <a:pt x="6531024" y="2324138"/>
                </a:cubicBezTo>
                <a:cubicBezTo>
                  <a:pt x="6413417" y="2327322"/>
                  <a:pt x="6295937" y="2338399"/>
                  <a:pt x="6178331" y="2345655"/>
                </a:cubicBezTo>
                <a:cubicBezTo>
                  <a:pt x="6111271" y="2349730"/>
                  <a:pt x="6044342" y="2345655"/>
                  <a:pt x="5977282" y="2344127"/>
                </a:cubicBezTo>
                <a:cubicBezTo>
                  <a:pt x="5774073" y="2338908"/>
                  <a:pt x="5570866" y="2334960"/>
                  <a:pt x="5367658" y="2329230"/>
                </a:cubicBezTo>
                <a:cubicBezTo>
                  <a:pt x="5040746" y="2319809"/>
                  <a:pt x="4713963" y="2306274"/>
                  <a:pt x="4387306" y="2288614"/>
                </a:cubicBezTo>
                <a:cubicBezTo>
                  <a:pt x="4318342" y="2284796"/>
                  <a:pt x="4249253" y="2284286"/>
                  <a:pt x="4180287" y="2280211"/>
                </a:cubicBezTo>
                <a:cubicBezTo>
                  <a:pt x="4067634" y="2273463"/>
                  <a:pt x="3954980" y="2265060"/>
                  <a:pt x="3842199" y="2257039"/>
                </a:cubicBezTo>
                <a:cubicBezTo>
                  <a:pt x="3804988" y="2254492"/>
                  <a:pt x="3767648" y="2254620"/>
                  <a:pt x="3730309" y="2251182"/>
                </a:cubicBezTo>
                <a:cubicBezTo>
                  <a:pt x="3628704" y="2242142"/>
                  <a:pt x="3527101" y="2238449"/>
                  <a:pt x="3425496" y="2231320"/>
                </a:cubicBezTo>
                <a:cubicBezTo>
                  <a:pt x="3308906" y="2222534"/>
                  <a:pt x="3192569" y="2211330"/>
                  <a:pt x="3076106" y="2201781"/>
                </a:cubicBezTo>
                <a:cubicBezTo>
                  <a:pt x="2990757" y="2194905"/>
                  <a:pt x="2905157" y="2190067"/>
                  <a:pt x="2819682" y="2182427"/>
                </a:cubicBezTo>
                <a:cubicBezTo>
                  <a:pt x="2721507" y="2173515"/>
                  <a:pt x="2623586" y="2162311"/>
                  <a:pt x="2525539" y="2152888"/>
                </a:cubicBezTo>
                <a:cubicBezTo>
                  <a:pt x="2454289" y="2145886"/>
                  <a:pt x="2383038" y="2140920"/>
                  <a:pt x="2311915" y="2133536"/>
                </a:cubicBezTo>
                <a:cubicBezTo>
                  <a:pt x="2225933" y="2124749"/>
                  <a:pt x="2140204" y="2114182"/>
                  <a:pt x="2054223" y="2104760"/>
                </a:cubicBezTo>
                <a:cubicBezTo>
                  <a:pt x="1990719" y="2097758"/>
                  <a:pt x="1928233" y="2092028"/>
                  <a:pt x="1865367" y="2084770"/>
                </a:cubicBezTo>
                <a:cubicBezTo>
                  <a:pt x="1786622" y="2075603"/>
                  <a:pt x="1708006" y="2065545"/>
                  <a:pt x="1629263" y="2055996"/>
                </a:cubicBezTo>
                <a:cubicBezTo>
                  <a:pt x="1572492" y="2049120"/>
                  <a:pt x="1515595" y="2043264"/>
                  <a:pt x="1458823" y="2035751"/>
                </a:cubicBezTo>
                <a:cubicBezTo>
                  <a:pt x="1386303" y="2026585"/>
                  <a:pt x="1313784" y="2016780"/>
                  <a:pt x="1241390" y="2007103"/>
                </a:cubicBezTo>
                <a:lnTo>
                  <a:pt x="1047453" y="1980748"/>
                </a:lnTo>
                <a:cubicBezTo>
                  <a:pt x="969980" y="1970180"/>
                  <a:pt x="892254" y="1960377"/>
                  <a:pt x="814907" y="1949045"/>
                </a:cubicBezTo>
                <a:cubicBezTo>
                  <a:pt x="740609" y="1938094"/>
                  <a:pt x="666692" y="1925744"/>
                  <a:pt x="592649" y="1913776"/>
                </a:cubicBezTo>
                <a:cubicBezTo>
                  <a:pt x="509587" y="1900280"/>
                  <a:pt x="426653" y="1886274"/>
                  <a:pt x="343591" y="1872650"/>
                </a:cubicBezTo>
                <a:cubicBezTo>
                  <a:pt x="240972" y="1855716"/>
                  <a:pt x="138225" y="1839673"/>
                  <a:pt x="35731" y="1821722"/>
                </a:cubicBezTo>
                <a:lnTo>
                  <a:pt x="0" y="1814848"/>
                </a:lnTo>
                <a:lnTo>
                  <a:pt x="0" y="1758489"/>
                </a:lnTo>
                <a:lnTo>
                  <a:pt x="274248" y="1808735"/>
                </a:lnTo>
                <a:cubicBezTo>
                  <a:pt x="348926" y="1821467"/>
                  <a:pt x="423604" y="1832798"/>
                  <a:pt x="498157" y="1846167"/>
                </a:cubicBezTo>
                <a:cubicBezTo>
                  <a:pt x="572708" y="1859536"/>
                  <a:pt x="647896" y="1867813"/>
                  <a:pt x="722828" y="1878635"/>
                </a:cubicBezTo>
                <a:cubicBezTo>
                  <a:pt x="797762" y="1889457"/>
                  <a:pt x="874219" y="1901426"/>
                  <a:pt x="949913" y="1912375"/>
                </a:cubicBezTo>
                <a:cubicBezTo>
                  <a:pt x="1031704" y="1924343"/>
                  <a:pt x="1113496" y="1935802"/>
                  <a:pt x="1195414" y="1947516"/>
                </a:cubicBezTo>
                <a:cubicBezTo>
                  <a:pt x="1244566" y="1954519"/>
                  <a:pt x="1293589" y="1962285"/>
                  <a:pt x="1342867" y="1968397"/>
                </a:cubicBezTo>
                <a:cubicBezTo>
                  <a:pt x="1401162" y="1975656"/>
                  <a:pt x="1459712" y="1981130"/>
                  <a:pt x="1518007" y="1988006"/>
                </a:cubicBezTo>
                <a:cubicBezTo>
                  <a:pt x="1579224" y="1995263"/>
                  <a:pt x="1640186" y="2003411"/>
                  <a:pt x="1701403" y="2010669"/>
                </a:cubicBezTo>
                <a:cubicBezTo>
                  <a:pt x="1762618" y="2017926"/>
                  <a:pt x="1820279" y="2024292"/>
                  <a:pt x="1879210" y="2031167"/>
                </a:cubicBezTo>
                <a:cubicBezTo>
                  <a:pt x="1942712" y="2038425"/>
                  <a:pt x="2006214" y="2046064"/>
                  <a:pt x="2068702" y="2052940"/>
                </a:cubicBezTo>
                <a:cubicBezTo>
                  <a:pt x="2116455" y="2058160"/>
                  <a:pt x="2164335" y="2062362"/>
                  <a:pt x="2212090" y="2067583"/>
                </a:cubicBezTo>
                <a:cubicBezTo>
                  <a:pt x="2280419" y="2074967"/>
                  <a:pt x="2348493" y="2085152"/>
                  <a:pt x="2416949" y="2089609"/>
                </a:cubicBezTo>
                <a:cubicBezTo>
                  <a:pt x="2472070" y="2093302"/>
                  <a:pt x="2526936" y="2099540"/>
                  <a:pt x="2582055" y="2105397"/>
                </a:cubicBezTo>
                <a:cubicBezTo>
                  <a:pt x="2655337" y="2113291"/>
                  <a:pt x="2729001" y="2119785"/>
                  <a:pt x="2802282" y="2126405"/>
                </a:cubicBezTo>
                <a:cubicBezTo>
                  <a:pt x="2862991" y="2131753"/>
                  <a:pt x="2924207" y="2136337"/>
                  <a:pt x="2984916" y="2141684"/>
                </a:cubicBezTo>
                <a:cubicBezTo>
                  <a:pt x="3070516" y="2149324"/>
                  <a:pt x="3156373" y="2152888"/>
                  <a:pt x="3241847" y="2164094"/>
                </a:cubicBezTo>
                <a:cubicBezTo>
                  <a:pt x="3307255" y="2172624"/>
                  <a:pt x="3374060" y="2169822"/>
                  <a:pt x="3439848" y="2176826"/>
                </a:cubicBezTo>
                <a:cubicBezTo>
                  <a:pt x="3512622" y="2184592"/>
                  <a:pt x="3585777" y="2186247"/>
                  <a:pt x="3658678" y="2194523"/>
                </a:cubicBezTo>
                <a:cubicBezTo>
                  <a:pt x="3731578" y="2202800"/>
                  <a:pt x="3807019" y="2201781"/>
                  <a:pt x="3881317" y="2206491"/>
                </a:cubicBezTo>
                <a:cubicBezTo>
                  <a:pt x="3970222" y="2212094"/>
                  <a:pt x="4059124" y="2223552"/>
                  <a:pt x="4148916" y="2225081"/>
                </a:cubicBezTo>
                <a:cubicBezTo>
                  <a:pt x="4255600" y="2226736"/>
                  <a:pt x="4361779" y="2236539"/>
                  <a:pt x="4468337" y="2237813"/>
                </a:cubicBezTo>
                <a:cubicBezTo>
                  <a:pt x="4511390" y="2238577"/>
                  <a:pt x="4554190" y="2246852"/>
                  <a:pt x="4605375" y="2240232"/>
                </a:cubicBezTo>
                <a:cubicBezTo>
                  <a:pt x="4574131" y="2238704"/>
                  <a:pt x="4550762" y="2237940"/>
                  <a:pt x="4527647" y="2236412"/>
                </a:cubicBezTo>
                <a:cubicBezTo>
                  <a:pt x="4410293" y="2228773"/>
                  <a:pt x="4292942" y="2220751"/>
                  <a:pt x="4175589" y="2212985"/>
                </a:cubicBezTo>
                <a:cubicBezTo>
                  <a:pt x="4113101" y="2208783"/>
                  <a:pt x="4050615" y="2205219"/>
                  <a:pt x="3988255" y="2200253"/>
                </a:cubicBezTo>
                <a:cubicBezTo>
                  <a:pt x="3887668" y="2192487"/>
                  <a:pt x="3787079" y="2184082"/>
                  <a:pt x="3686492" y="2176062"/>
                </a:cubicBezTo>
                <a:cubicBezTo>
                  <a:pt x="3630102" y="2171605"/>
                  <a:pt x="3573711" y="2168040"/>
                  <a:pt x="3517320" y="2163330"/>
                </a:cubicBezTo>
                <a:cubicBezTo>
                  <a:pt x="3430958" y="2155689"/>
                  <a:pt x="3344721" y="2147159"/>
                  <a:pt x="3258357" y="2139519"/>
                </a:cubicBezTo>
                <a:cubicBezTo>
                  <a:pt x="3206031" y="2134809"/>
                  <a:pt x="3153705" y="2131371"/>
                  <a:pt x="3101506" y="2126787"/>
                </a:cubicBezTo>
                <a:cubicBezTo>
                  <a:pt x="3004220" y="2117365"/>
                  <a:pt x="2907061" y="2106798"/>
                  <a:pt x="2809395" y="2097502"/>
                </a:cubicBezTo>
                <a:cubicBezTo>
                  <a:pt x="2739161" y="2090628"/>
                  <a:pt x="2668673" y="2085916"/>
                  <a:pt x="2598566" y="2078532"/>
                </a:cubicBezTo>
                <a:cubicBezTo>
                  <a:pt x="2511441" y="2069365"/>
                  <a:pt x="2424569" y="2058160"/>
                  <a:pt x="2337444" y="2048611"/>
                </a:cubicBezTo>
                <a:cubicBezTo>
                  <a:pt x="2255399" y="2039699"/>
                  <a:pt x="2173099" y="2032950"/>
                  <a:pt x="2091054" y="2023146"/>
                </a:cubicBezTo>
                <a:cubicBezTo>
                  <a:pt x="1979162" y="2010414"/>
                  <a:pt x="1867524" y="1995008"/>
                  <a:pt x="1755761" y="1981384"/>
                </a:cubicBezTo>
                <a:cubicBezTo>
                  <a:pt x="1650982" y="1968652"/>
                  <a:pt x="1545821" y="1957830"/>
                  <a:pt x="1441169" y="1943824"/>
                </a:cubicBezTo>
                <a:cubicBezTo>
                  <a:pt x="1299813" y="1924980"/>
                  <a:pt x="1158837" y="1903718"/>
                  <a:pt x="1017607" y="1883345"/>
                </a:cubicBezTo>
                <a:cubicBezTo>
                  <a:pt x="876378" y="1862974"/>
                  <a:pt x="735402" y="1844003"/>
                  <a:pt x="594427" y="1821849"/>
                </a:cubicBezTo>
                <a:cubicBezTo>
                  <a:pt x="462850" y="1801222"/>
                  <a:pt x="331526" y="1778304"/>
                  <a:pt x="200711" y="1755132"/>
                </a:cubicBezTo>
                <a:lnTo>
                  <a:pt x="0" y="1718743"/>
                </a:lnTo>
                <a:close/>
              </a:path>
            </a:pathLst>
          </a:custGeom>
          <a:solidFill>
            <a:schemeClr val="accent2"/>
          </a:solidFill>
          <a:ln w="8199"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EC5AFF83-96A8-4B4C-BB79-5CB46C9C1112}"/>
              </a:ext>
            </a:extLst>
          </p:cNvPr>
          <p:cNvSpPr>
            <a:spLocks noGrp="1"/>
          </p:cNvSpPr>
          <p:nvPr>
            <p:ph type="title"/>
          </p:nvPr>
        </p:nvSpPr>
        <p:spPr>
          <a:xfrm>
            <a:off x="628650" y="401221"/>
            <a:ext cx="7886700" cy="1348065"/>
          </a:xfrm>
        </p:spPr>
        <p:txBody>
          <a:bodyPr>
            <a:normAutofit/>
          </a:bodyPr>
          <a:lstStyle/>
          <a:p>
            <a:r>
              <a:rPr lang="en-US" sz="4700">
                <a:solidFill>
                  <a:srgbClr val="FFFFFF"/>
                </a:solidFill>
              </a:rPr>
              <a:t>Next steps</a:t>
            </a:r>
          </a:p>
        </p:txBody>
      </p:sp>
      <p:sp>
        <p:nvSpPr>
          <p:cNvPr id="3" name="Content Placeholder 2">
            <a:extLst>
              <a:ext uri="{FF2B5EF4-FFF2-40B4-BE49-F238E27FC236}">
                <a16:creationId xmlns:a16="http://schemas.microsoft.com/office/drawing/2014/main" id="{64B0CD2A-09AA-4885-9352-A854D5486723}"/>
              </a:ext>
            </a:extLst>
          </p:cNvPr>
          <p:cNvSpPr>
            <a:spLocks noGrp="1"/>
          </p:cNvSpPr>
          <p:nvPr>
            <p:ph idx="1"/>
          </p:nvPr>
        </p:nvSpPr>
        <p:spPr>
          <a:xfrm>
            <a:off x="628650" y="2586789"/>
            <a:ext cx="7886700" cy="3590174"/>
          </a:xfrm>
        </p:spPr>
        <p:txBody>
          <a:bodyPr>
            <a:normAutofit/>
          </a:bodyPr>
          <a:lstStyle/>
          <a:p>
            <a:r>
              <a:rPr lang="en-US" sz="1900"/>
              <a:t>With TMC concurrence, schedule an IDT meeting in January to:</a:t>
            </a:r>
          </a:p>
          <a:p>
            <a:pPr lvl="1"/>
            <a:r>
              <a:rPr lang="en-US" sz="1900"/>
              <a:t>Finalize position descriptions</a:t>
            </a:r>
          </a:p>
          <a:p>
            <a:pPr lvl="1"/>
            <a:r>
              <a:rPr lang="en-US" sz="1900"/>
              <a:t>Produce and distribute postings</a:t>
            </a:r>
          </a:p>
          <a:p>
            <a:pPr lvl="1"/>
            <a:r>
              <a:rPr lang="en-US" sz="1900"/>
              <a:t>Finalize timeline for recommending new membership to TMC</a:t>
            </a:r>
          </a:p>
        </p:txBody>
      </p:sp>
    </p:spTree>
    <p:extLst>
      <p:ext uri="{BB962C8B-B14F-4D97-AF65-F5344CB8AC3E}">
        <p14:creationId xmlns:p14="http://schemas.microsoft.com/office/powerpoint/2010/main" val="20253252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outdoor, tree, water, sky&#10;&#10;Description automatically generated">
            <a:extLst>
              <a:ext uri="{FF2B5EF4-FFF2-40B4-BE49-F238E27FC236}">
                <a16:creationId xmlns:a16="http://schemas.microsoft.com/office/drawing/2014/main" id="{05698342-D9BD-44A4-873E-439F2A70FA59}"/>
              </a:ext>
            </a:extLst>
          </p:cNvPr>
          <p:cNvPicPr>
            <a:picLocks noChangeAspect="1"/>
          </p:cNvPicPr>
          <p:nvPr/>
        </p:nvPicPr>
        <p:blipFill rotWithShape="1">
          <a:blip r:embed="rId2">
            <a:alphaModFix amt="50000"/>
          </a:blip>
          <a:srcRect r="25"/>
          <a:stretch/>
        </p:blipFill>
        <p:spPr>
          <a:xfrm>
            <a:off x="0" y="0"/>
            <a:ext cx="9144000" cy="6858000"/>
          </a:xfrm>
          <a:prstGeom prst="rect">
            <a:avLst/>
          </a:prstGeom>
        </p:spPr>
      </p:pic>
      <p:sp>
        <p:nvSpPr>
          <p:cNvPr id="2" name="Title 1">
            <a:extLst>
              <a:ext uri="{FF2B5EF4-FFF2-40B4-BE49-F238E27FC236}">
                <a16:creationId xmlns:a16="http://schemas.microsoft.com/office/drawing/2014/main" id="{3BA64EE0-3BA4-4A6C-94FC-99263A3B9BC4}"/>
              </a:ext>
            </a:extLst>
          </p:cNvPr>
          <p:cNvSpPr>
            <a:spLocks noGrp="1"/>
          </p:cNvSpPr>
          <p:nvPr>
            <p:ph type="title"/>
          </p:nvPr>
        </p:nvSpPr>
        <p:spPr>
          <a:xfrm>
            <a:off x="1141857" y="2168648"/>
            <a:ext cx="6858000" cy="3063240"/>
          </a:xfrm>
        </p:spPr>
        <p:txBody>
          <a:bodyPr vert="horz" lIns="91440" tIns="45720" rIns="91440" bIns="45720" rtlCol="0" anchor="b">
            <a:normAutofit/>
          </a:bodyPr>
          <a:lstStyle/>
          <a:p>
            <a:pPr algn="ctr" defTabSz="914400"/>
            <a:r>
              <a:rPr lang="en-US" sz="5700" dirty="0">
                <a:solidFill>
                  <a:srgbClr val="FFFFFF"/>
                </a:solidFill>
                <a:latin typeface="+mj-lt"/>
                <a:ea typeface="+mj-ea"/>
                <a:cs typeface="+mj-cs"/>
              </a:rPr>
              <a:t>Questions?</a:t>
            </a:r>
          </a:p>
        </p:txBody>
      </p:sp>
      <p:sp>
        <p:nvSpPr>
          <p:cNvPr id="12"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80654" y="4368623"/>
            <a:ext cx="3182692" cy="18288"/>
          </a:xfrm>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 name="connsiteX0" fmla="*/ 0 w 3182692"/>
              <a:gd name="connsiteY0" fmla="*/ 0 h 18288"/>
              <a:gd name="connsiteX1" fmla="*/ 572885 w 3182692"/>
              <a:gd name="connsiteY1" fmla="*/ 0 h 18288"/>
              <a:gd name="connsiteX2" fmla="*/ 1113942 w 3182692"/>
              <a:gd name="connsiteY2" fmla="*/ 0 h 18288"/>
              <a:gd name="connsiteX3" fmla="*/ 1686827 w 3182692"/>
              <a:gd name="connsiteY3" fmla="*/ 0 h 18288"/>
              <a:gd name="connsiteX4" fmla="*/ 2323365 w 3182692"/>
              <a:gd name="connsiteY4" fmla="*/ 0 h 18288"/>
              <a:gd name="connsiteX5" fmla="*/ 3182692 w 3182692"/>
              <a:gd name="connsiteY5" fmla="*/ 0 h 18288"/>
              <a:gd name="connsiteX6" fmla="*/ 3182692 w 3182692"/>
              <a:gd name="connsiteY6" fmla="*/ 18288 h 18288"/>
              <a:gd name="connsiteX7" fmla="*/ 2546154 w 3182692"/>
              <a:gd name="connsiteY7" fmla="*/ 18288 h 18288"/>
              <a:gd name="connsiteX8" fmla="*/ 1845961 w 3182692"/>
              <a:gd name="connsiteY8" fmla="*/ 18288 h 18288"/>
              <a:gd name="connsiteX9" fmla="*/ 1304904 w 3182692"/>
              <a:gd name="connsiteY9" fmla="*/ 18288 h 18288"/>
              <a:gd name="connsiteX10" fmla="*/ 604711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25870" y="33585"/>
                  <a:pt x="418138" y="17639"/>
                  <a:pt x="636538" y="0"/>
                </a:cubicBezTo>
                <a:cubicBezTo>
                  <a:pt x="865372" y="-3887"/>
                  <a:pt x="1010746" y="-18166"/>
                  <a:pt x="1273077" y="0"/>
                </a:cubicBezTo>
                <a:cubicBezTo>
                  <a:pt x="1527846" y="-24408"/>
                  <a:pt x="1703704" y="-36055"/>
                  <a:pt x="1909615" y="0"/>
                </a:cubicBezTo>
                <a:cubicBezTo>
                  <a:pt x="2119487" y="1667"/>
                  <a:pt x="2200543" y="-19343"/>
                  <a:pt x="2482500" y="0"/>
                </a:cubicBezTo>
                <a:cubicBezTo>
                  <a:pt x="2736775" y="57438"/>
                  <a:pt x="2997998" y="-48885"/>
                  <a:pt x="3182692" y="0"/>
                </a:cubicBezTo>
                <a:cubicBezTo>
                  <a:pt x="3182658" y="4844"/>
                  <a:pt x="3182282" y="11009"/>
                  <a:pt x="3182692" y="18288"/>
                </a:cubicBezTo>
                <a:cubicBezTo>
                  <a:pt x="2944477" y="15825"/>
                  <a:pt x="2868931" y="12370"/>
                  <a:pt x="2609807" y="18288"/>
                </a:cubicBezTo>
                <a:cubicBezTo>
                  <a:pt x="2341556" y="6193"/>
                  <a:pt x="2324113" y="22706"/>
                  <a:pt x="2068750" y="18288"/>
                </a:cubicBezTo>
                <a:cubicBezTo>
                  <a:pt x="1817163" y="7852"/>
                  <a:pt x="1716254" y="25979"/>
                  <a:pt x="1432211" y="18288"/>
                </a:cubicBezTo>
                <a:cubicBezTo>
                  <a:pt x="1164747" y="-28137"/>
                  <a:pt x="993140" y="27575"/>
                  <a:pt x="859327" y="18288"/>
                </a:cubicBezTo>
                <a:cubicBezTo>
                  <a:pt x="750703" y="-24974"/>
                  <a:pt x="236193" y="38731"/>
                  <a:pt x="0" y="18288"/>
                </a:cubicBezTo>
                <a:cubicBezTo>
                  <a:pt x="-649" y="11698"/>
                  <a:pt x="663" y="5413"/>
                  <a:pt x="0" y="0"/>
                </a:cubicBezTo>
                <a:close/>
              </a:path>
              <a:path w="3182692" h="18288" stroke="0" extrusionOk="0">
                <a:moveTo>
                  <a:pt x="0" y="0"/>
                </a:moveTo>
                <a:cubicBezTo>
                  <a:pt x="224421" y="-39331"/>
                  <a:pt x="418777" y="11439"/>
                  <a:pt x="572885" y="0"/>
                </a:cubicBezTo>
                <a:cubicBezTo>
                  <a:pt x="750333" y="-6388"/>
                  <a:pt x="940592" y="15806"/>
                  <a:pt x="1113942" y="0"/>
                </a:cubicBezTo>
                <a:cubicBezTo>
                  <a:pt x="1322785" y="-1777"/>
                  <a:pt x="1505363" y="28230"/>
                  <a:pt x="1686827" y="0"/>
                </a:cubicBezTo>
                <a:cubicBezTo>
                  <a:pt x="1853304" y="1595"/>
                  <a:pt x="2194652" y="-1232"/>
                  <a:pt x="2323365" y="0"/>
                </a:cubicBezTo>
                <a:cubicBezTo>
                  <a:pt x="2488732" y="36406"/>
                  <a:pt x="2902093" y="-40336"/>
                  <a:pt x="3182692" y="0"/>
                </a:cubicBezTo>
                <a:cubicBezTo>
                  <a:pt x="3182167" y="5049"/>
                  <a:pt x="3182885" y="12044"/>
                  <a:pt x="3182692" y="18288"/>
                </a:cubicBezTo>
                <a:cubicBezTo>
                  <a:pt x="3012563" y="-37820"/>
                  <a:pt x="2765409" y="35618"/>
                  <a:pt x="2546154" y="18288"/>
                </a:cubicBezTo>
                <a:cubicBezTo>
                  <a:pt x="2333381" y="13914"/>
                  <a:pt x="2154438" y="9838"/>
                  <a:pt x="1845961" y="18288"/>
                </a:cubicBezTo>
                <a:cubicBezTo>
                  <a:pt x="1531509" y="33812"/>
                  <a:pt x="1456631" y="-6606"/>
                  <a:pt x="1304904" y="18288"/>
                </a:cubicBezTo>
                <a:cubicBezTo>
                  <a:pt x="1168344" y="36351"/>
                  <a:pt x="928499" y="15047"/>
                  <a:pt x="604711" y="18288"/>
                </a:cubicBezTo>
                <a:cubicBezTo>
                  <a:pt x="285438" y="38007"/>
                  <a:pt x="116029" y="-22204"/>
                  <a:pt x="0" y="18288"/>
                </a:cubicBezTo>
                <a:cubicBezTo>
                  <a:pt x="-39" y="12511"/>
                  <a:pt x="-381" y="8039"/>
                  <a:pt x="0" y="0"/>
                </a:cubicBezTo>
                <a:close/>
              </a:path>
              <a:path w="3182692" h="18288" fill="none" stroke="0" extrusionOk="0">
                <a:moveTo>
                  <a:pt x="0" y="0"/>
                </a:moveTo>
                <a:cubicBezTo>
                  <a:pt x="245832" y="29445"/>
                  <a:pt x="388924" y="-28919"/>
                  <a:pt x="636538" y="0"/>
                </a:cubicBezTo>
                <a:cubicBezTo>
                  <a:pt x="854919" y="4634"/>
                  <a:pt x="991654" y="8864"/>
                  <a:pt x="1273077" y="0"/>
                </a:cubicBezTo>
                <a:cubicBezTo>
                  <a:pt x="1566644" y="-14667"/>
                  <a:pt x="1666526" y="3717"/>
                  <a:pt x="1909615" y="0"/>
                </a:cubicBezTo>
                <a:cubicBezTo>
                  <a:pt x="2138795" y="27220"/>
                  <a:pt x="2225506" y="-13892"/>
                  <a:pt x="2482500" y="0"/>
                </a:cubicBezTo>
                <a:cubicBezTo>
                  <a:pt x="2775583" y="32183"/>
                  <a:pt x="3003218" y="-43687"/>
                  <a:pt x="3182692" y="0"/>
                </a:cubicBezTo>
                <a:cubicBezTo>
                  <a:pt x="3183006" y="4158"/>
                  <a:pt x="3181713" y="12539"/>
                  <a:pt x="3182692" y="18288"/>
                </a:cubicBezTo>
                <a:cubicBezTo>
                  <a:pt x="2959845" y="25574"/>
                  <a:pt x="2868929" y="24980"/>
                  <a:pt x="2609807" y="18288"/>
                </a:cubicBezTo>
                <a:cubicBezTo>
                  <a:pt x="2341405" y="5992"/>
                  <a:pt x="2328488" y="20436"/>
                  <a:pt x="2068750" y="18288"/>
                </a:cubicBezTo>
                <a:cubicBezTo>
                  <a:pt x="1816113" y="2395"/>
                  <a:pt x="1699345" y="36855"/>
                  <a:pt x="1432211" y="18288"/>
                </a:cubicBezTo>
                <a:cubicBezTo>
                  <a:pt x="1148381" y="-28184"/>
                  <a:pt x="987622" y="2403"/>
                  <a:pt x="859327" y="18288"/>
                </a:cubicBezTo>
                <a:cubicBezTo>
                  <a:pt x="743387" y="37422"/>
                  <a:pt x="194182" y="18789"/>
                  <a:pt x="0" y="18288"/>
                </a:cubicBezTo>
                <a:cubicBezTo>
                  <a:pt x="20" y="11469"/>
                  <a:pt x="-29" y="5154"/>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ask="http://schemas.microsoft.com/office/drawing/2018/sketchyshapes" sd="2727557108">
                  <a:custGeom>
                    <a:avLst/>
                    <a:gdLst>
                      <a:gd name="connsiteX0" fmla="*/ 0 w 3182692"/>
                      <a:gd name="connsiteY0" fmla="*/ 0 h 18288"/>
                      <a:gd name="connsiteX1" fmla="*/ 636538 w 3182692"/>
                      <a:gd name="connsiteY1" fmla="*/ 0 h 18288"/>
                      <a:gd name="connsiteX2" fmla="*/ 1273077 w 3182692"/>
                      <a:gd name="connsiteY2" fmla="*/ 0 h 18288"/>
                      <a:gd name="connsiteX3" fmla="*/ 1909615 w 3182692"/>
                      <a:gd name="connsiteY3" fmla="*/ 0 h 18288"/>
                      <a:gd name="connsiteX4" fmla="*/ 2482500 w 3182692"/>
                      <a:gd name="connsiteY4" fmla="*/ 0 h 18288"/>
                      <a:gd name="connsiteX5" fmla="*/ 3182692 w 3182692"/>
                      <a:gd name="connsiteY5" fmla="*/ 0 h 18288"/>
                      <a:gd name="connsiteX6" fmla="*/ 3182692 w 3182692"/>
                      <a:gd name="connsiteY6" fmla="*/ 18288 h 18288"/>
                      <a:gd name="connsiteX7" fmla="*/ 2609807 w 3182692"/>
                      <a:gd name="connsiteY7" fmla="*/ 18288 h 18288"/>
                      <a:gd name="connsiteX8" fmla="*/ 2068750 w 3182692"/>
                      <a:gd name="connsiteY8" fmla="*/ 18288 h 18288"/>
                      <a:gd name="connsiteX9" fmla="*/ 1432211 w 3182692"/>
                      <a:gd name="connsiteY9" fmla="*/ 18288 h 18288"/>
                      <a:gd name="connsiteX10" fmla="*/ 859327 w 3182692"/>
                      <a:gd name="connsiteY10" fmla="*/ 18288 h 18288"/>
                      <a:gd name="connsiteX11" fmla="*/ 0 w 3182692"/>
                      <a:gd name="connsiteY11" fmla="*/ 18288 h 18288"/>
                      <a:gd name="connsiteX12" fmla="*/ 0 w 3182692"/>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82692" h="18288" fill="none" extrusionOk="0">
                        <a:moveTo>
                          <a:pt x="0" y="0"/>
                        </a:moveTo>
                        <a:cubicBezTo>
                          <a:pt x="253588" y="25878"/>
                          <a:pt x="409323" y="-5359"/>
                          <a:pt x="636538" y="0"/>
                        </a:cubicBezTo>
                        <a:cubicBezTo>
                          <a:pt x="863753" y="5359"/>
                          <a:pt x="1007727" y="-28"/>
                          <a:pt x="1273077" y="0"/>
                        </a:cubicBezTo>
                        <a:cubicBezTo>
                          <a:pt x="1538427" y="28"/>
                          <a:pt x="1698640" y="-12775"/>
                          <a:pt x="1909615" y="0"/>
                        </a:cubicBezTo>
                        <a:cubicBezTo>
                          <a:pt x="2120590" y="12775"/>
                          <a:pt x="2210293" y="-21823"/>
                          <a:pt x="2482500" y="0"/>
                        </a:cubicBezTo>
                        <a:cubicBezTo>
                          <a:pt x="2754708" y="21823"/>
                          <a:pt x="3004133" y="-28750"/>
                          <a:pt x="3182692" y="0"/>
                        </a:cubicBezTo>
                        <a:cubicBezTo>
                          <a:pt x="3183134" y="4516"/>
                          <a:pt x="3181865" y="12266"/>
                          <a:pt x="3182692" y="18288"/>
                        </a:cubicBezTo>
                        <a:cubicBezTo>
                          <a:pt x="2947402" y="22440"/>
                          <a:pt x="2876226" y="27191"/>
                          <a:pt x="2609807" y="18288"/>
                        </a:cubicBezTo>
                        <a:cubicBezTo>
                          <a:pt x="2343389" y="9385"/>
                          <a:pt x="2326689" y="25579"/>
                          <a:pt x="2068750" y="18288"/>
                        </a:cubicBezTo>
                        <a:cubicBezTo>
                          <a:pt x="1810811" y="10997"/>
                          <a:pt x="1713836" y="48219"/>
                          <a:pt x="1432211" y="18288"/>
                        </a:cubicBezTo>
                        <a:cubicBezTo>
                          <a:pt x="1150586" y="-11643"/>
                          <a:pt x="982765" y="3747"/>
                          <a:pt x="859327" y="18288"/>
                        </a:cubicBezTo>
                        <a:cubicBezTo>
                          <a:pt x="735889" y="32829"/>
                          <a:pt x="254183" y="35231"/>
                          <a:pt x="0" y="18288"/>
                        </a:cubicBezTo>
                        <a:cubicBezTo>
                          <a:pt x="-306" y="11477"/>
                          <a:pt x="485" y="4355"/>
                          <a:pt x="0" y="0"/>
                        </a:cubicBezTo>
                        <a:close/>
                      </a:path>
                      <a:path w="3182692" h="18288" stroke="0" extrusionOk="0">
                        <a:moveTo>
                          <a:pt x="0" y="0"/>
                        </a:moveTo>
                        <a:cubicBezTo>
                          <a:pt x="243108" y="-22426"/>
                          <a:pt x="387854" y="22949"/>
                          <a:pt x="572885" y="0"/>
                        </a:cubicBezTo>
                        <a:cubicBezTo>
                          <a:pt x="757916" y="-22949"/>
                          <a:pt x="923707" y="6797"/>
                          <a:pt x="1113942" y="0"/>
                        </a:cubicBezTo>
                        <a:cubicBezTo>
                          <a:pt x="1304177" y="-6797"/>
                          <a:pt x="1495991" y="20627"/>
                          <a:pt x="1686827" y="0"/>
                        </a:cubicBezTo>
                        <a:cubicBezTo>
                          <a:pt x="1877663" y="-20627"/>
                          <a:pt x="2170182" y="-20672"/>
                          <a:pt x="2323365" y="0"/>
                        </a:cubicBezTo>
                        <a:cubicBezTo>
                          <a:pt x="2476548" y="20672"/>
                          <a:pt x="2919164" y="6097"/>
                          <a:pt x="3182692" y="0"/>
                        </a:cubicBezTo>
                        <a:cubicBezTo>
                          <a:pt x="3183269" y="4624"/>
                          <a:pt x="3183511" y="11191"/>
                          <a:pt x="3182692" y="18288"/>
                        </a:cubicBezTo>
                        <a:cubicBezTo>
                          <a:pt x="3026065" y="-10849"/>
                          <a:pt x="2775006" y="23067"/>
                          <a:pt x="2546154" y="18288"/>
                        </a:cubicBezTo>
                        <a:cubicBezTo>
                          <a:pt x="2317302" y="13509"/>
                          <a:pt x="2168173" y="-8513"/>
                          <a:pt x="1845961" y="18288"/>
                        </a:cubicBezTo>
                        <a:cubicBezTo>
                          <a:pt x="1523749" y="45089"/>
                          <a:pt x="1450078" y="-844"/>
                          <a:pt x="1304904" y="18288"/>
                        </a:cubicBezTo>
                        <a:cubicBezTo>
                          <a:pt x="1159730" y="37420"/>
                          <a:pt x="942635" y="-10021"/>
                          <a:pt x="604711" y="18288"/>
                        </a:cubicBezTo>
                        <a:cubicBezTo>
                          <a:pt x="266787" y="46597"/>
                          <a:pt x="141927" y="-8395"/>
                          <a:pt x="0" y="18288"/>
                        </a:cubicBezTo>
                        <a:cubicBezTo>
                          <a:pt x="-171" y="12755"/>
                          <a:pt x="-690" y="793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4816803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1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Reclamation Blue 4x3" id="{B8DC9A36-7222-3445-AC5A-51CF31BD51C8}" vid="{012FD949-2979-C84A-ADFE-DFD529C7394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Reclamation Blue 4x3</Template>
  <TotalTime>5681</TotalTime>
  <Words>374</Words>
  <Application>Microsoft Office PowerPoint</Application>
  <PresentationFormat>On-screen Show (4:3)</PresentationFormat>
  <Paragraphs>35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1_Office Theme</vt:lpstr>
      <vt:lpstr>Staffing the Science Advisory Board</vt:lpstr>
      <vt:lpstr>What is the SAB and what role do they play in TRRP?</vt:lpstr>
      <vt:lpstr>Current SAB membership</vt:lpstr>
      <vt:lpstr>Who?</vt:lpstr>
      <vt:lpstr>How?</vt:lpstr>
      <vt:lpstr>Recruiting</vt:lpstr>
      <vt:lpstr>Contracting</vt:lpstr>
      <vt:lpstr>Next steps</vt:lpstr>
      <vt:lpstr>Questions?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No more than two lines</dc:title>
  <dc:subject/>
  <dc:creator>Peterson, Eric B</dc:creator>
  <cp:keywords/>
  <dc:description/>
  <cp:lastModifiedBy>Lee, James C</cp:lastModifiedBy>
  <cp:revision>97</cp:revision>
  <dcterms:created xsi:type="dcterms:W3CDTF">2018-04-05T19:04:54Z</dcterms:created>
  <dcterms:modified xsi:type="dcterms:W3CDTF">2022-12-06T21:45:56Z</dcterms:modified>
  <cp:category/>
</cp:coreProperties>
</file>