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1"/>
  </p:notesMasterIdLst>
  <p:sldIdLst>
    <p:sldId id="256" r:id="rId3"/>
    <p:sldId id="319" r:id="rId4"/>
    <p:sldId id="347" r:id="rId5"/>
    <p:sldId id="345" r:id="rId6"/>
    <p:sldId id="348" r:id="rId7"/>
    <p:sldId id="343" r:id="rId8"/>
    <p:sldId id="344" r:id="rId9"/>
    <p:sldId id="349" r:id="rId10"/>
    <p:sldId id="350" r:id="rId11"/>
    <p:sldId id="351" r:id="rId12"/>
    <p:sldId id="352" r:id="rId13"/>
    <p:sldId id="354" r:id="rId14"/>
    <p:sldId id="340" r:id="rId15"/>
    <p:sldId id="356" r:id="rId16"/>
    <p:sldId id="312" r:id="rId17"/>
    <p:sldId id="363" r:id="rId18"/>
    <p:sldId id="359" r:id="rId19"/>
    <p:sldId id="358" r:id="rId20"/>
    <p:sldId id="360" r:id="rId21"/>
    <p:sldId id="357" r:id="rId22"/>
    <p:sldId id="353" r:id="rId23"/>
    <p:sldId id="341" r:id="rId24"/>
    <p:sldId id="332" r:id="rId25"/>
    <p:sldId id="327" r:id="rId26"/>
    <p:sldId id="338" r:id="rId27"/>
    <p:sldId id="318" r:id="rId28"/>
    <p:sldId id="311" r:id="rId29"/>
    <p:sldId id="30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8064" autoAdjust="0"/>
  </p:normalViewPr>
  <p:slideViewPr>
    <p:cSldViewPr snapToGrid="0">
      <p:cViewPr varScale="1">
        <p:scale>
          <a:sx n="85" d="100"/>
          <a:sy n="85" d="100"/>
        </p:scale>
        <p:origin x="7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22B568-1D13-464F-9431-E0ADE6AC7CFF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4A76FC-0C3F-4651-B09A-4267302D00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117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How can you see increased juvenile production and not an increase in adults?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Increased production of non-natal rearing fry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Smaller size at outmigration = reduced survival to adult return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Increased production can compensate for reduced survival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But increased harvest and/or ocean conditions can mute signal..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Broodyear reconstructions will help address these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Life cycle model approach is a </a:t>
            </a:r>
            <a:r>
              <a:rPr lang="en-US"/>
              <a:t>good way to get at these kinds of questions…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4A76FC-0C3F-4651-B09A-4267302D00E5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376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FCC9E-7241-401B-7FEA-D532D66D34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28F2DC-EEFE-67D2-2584-4F048CFF3F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41DB4A-774D-4BEA-8D2A-F8A24840C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BCADA-38AF-97DF-8EC2-323F6312D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BC92E-DC7B-F621-A96B-1556A44CD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727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627CD-B655-ADA7-584F-8B4B94438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BD349-15EC-9F17-0B69-B18DA599FD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7D2CB-1709-F33F-4E86-C0B47E898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E1F62-6D80-F757-FDB3-899F8317F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15925C-ED45-5E76-DF11-397024133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825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33B73-46B0-4229-B38D-6AF1E07C9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D85AB4-1E88-DE23-A206-6E16A311F7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F191A8-AE60-A25B-9137-B6CBF5AF0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59BBC-C4BE-5A94-FE80-602FDFBF1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B94CDD-A3D5-084A-31FD-056A8FEA5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147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90D92-A070-FC26-3E95-87411DF29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7CCC69-AD9D-3078-0835-7B4774C4BE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B3AB9D-1F49-1322-6FA6-55BA9B3DA2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DAB25B-6A08-B47E-0A46-0B429A37B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367396-28F9-019B-FE41-97C69B691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B9FE17-8E52-4FB8-D348-B7BD42E6F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798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9D2C-E40F-57D3-6DA9-FD98D9D91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97A44F-9A03-1C7D-907C-5ECBC7D5F7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2BEBC-0477-E864-F299-93D0EE3180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86C20B-95AD-22A3-A187-C74B3E9F0B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CC0FB6F-B6AF-1006-6EA2-B80A54B9D4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BBA74A2-A1AB-5B57-9ECE-D8F923F0B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60326A-0244-1403-8A44-CFCB6D897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A8C73C-6986-91EE-3633-3257E6F02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318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A12E-B65B-7456-2A27-8AAAB32EF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B4DA0E-2B9B-64DC-3C09-C74763D410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CA0CC4-3684-A51A-9BCC-C4426D21C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070CB6-D38D-CA05-DBE3-D84AAE57A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51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35BF57-C848-8B79-333D-5E2AF5776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F3AE6AC-DB10-7B3C-BDB8-9064D01AC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671291-D0F7-8A74-4383-1106E7DD8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432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B0CF0-8D43-CCB8-C501-7744171D87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BFA8B9-7336-11AC-6336-953518DDD8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A8BFD2-C931-EBF2-EA20-346E34982A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C2EDC6-187F-3827-A2C9-BB67A1784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13F8E4-9A5D-7E50-5967-1D9C2C7C4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928F28-81F1-BA64-498C-D1A1B433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953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F5A08-C449-B4DC-4B02-7AF45A8DF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8C0AC2-6F90-98C1-9FBB-DA4477E17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6AA544-C148-2CEF-7698-C58F3C24F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375657-76BB-C475-C936-9D27F0525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8BC77E-1247-7378-A434-7B68B917D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81AB0A-48E3-112C-925C-8EB6BCEB2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957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2F1091-3531-1CAF-F3FE-719EA8573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3E6D24-2685-15ED-52FF-D5E2A306E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CE8908-FDF6-64AD-B6B1-21D7BF323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A37779-4EB5-5970-A460-B409BFF72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F48DD-06D3-5249-6437-E08ED9442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017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A524B1-5BF4-5C25-D88E-9E613DF09F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6CABA1-E758-79A3-8FD6-EEDDED54E2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CB5B79-5A5D-199D-80DC-A71AE205D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B1452E-D8D8-591D-F219-613F76D29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318B8F-4142-3410-758D-C9B3C8A02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8537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9A201-AB5C-5443-A444-AFF71E7A429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06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62722B-3D49-C044-86B0-4A815941634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8534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422355-C47A-D244-B830-BBCEFB53406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589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59092-066B-844B-B765-E74A776DFCA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823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F2E0C4-328B-2A4E-B7A4-16E2225F9D7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7641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65B4E-78A8-F641-B801-A4BA9B6F3E0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3929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6CD8E-83C4-2741-B93A-D92D895BBE5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274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A7ACEE-F5E8-634A-A203-76021297727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8058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38B9A-5272-B648-BD4F-15B9F31F9D5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249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1F7205-8451-4649-8F73-64714913D0B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103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3A924-23B8-8846-B558-270026C8C23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49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CF905A37-3247-4742-B3EB-33EE04AD50F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1751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8B9ACF0E-721A-544D-881A-9561562B911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5744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2D85EFEC-87F8-B04D-A95C-C90AF6D59EF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7964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3BB37015-75DC-3444-AC9C-C29075BDBC8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819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C2A3DC-C8BB-DE9D-9512-8C03503DD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5E1730-5856-D438-D6D8-2234CD1E2A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52F-8C1E-ACFD-2614-18BB022530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1028B-6C0B-443B-AECE-866BC67531BA}" type="datetimeFigureOut">
              <a:rPr lang="en-US" smtClean="0"/>
              <a:t>3/19/2024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4B4C43-DEB9-0262-E334-586DF2D33F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FFD7B0-38C8-9AA1-EB97-81A821E1D9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1F53D-0BEA-4026-A134-98922F5AE2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28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FF8E241-6C05-844D-803F-276DC6C541FC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3071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12" Type="http://schemas.openxmlformats.org/officeDocument/2006/relationships/image" Target="../media/image35.em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29.jpeg"/><Relationship Id="rId11" Type="http://schemas.openxmlformats.org/officeDocument/2006/relationships/image" Target="../media/image34.pn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4FFF79D-A76E-526D-F4EE-CE1CF26DE63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7000"/>
          </a:blip>
          <a:stretch>
            <a:fillRect/>
          </a:stretch>
        </p:blipFill>
        <p:spPr>
          <a:xfrm>
            <a:off x="0" y="18361"/>
            <a:ext cx="12192000" cy="682127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08EB91-4625-9E1D-F08C-F00DC2DF3A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419" y="1122363"/>
            <a:ext cx="11465168" cy="1811756"/>
          </a:xfrm>
        </p:spPr>
        <p:txBody>
          <a:bodyPr>
            <a:normAutofit/>
          </a:bodyPr>
          <a:lstStyle/>
          <a:p>
            <a:r>
              <a:rPr lang="en-US" sz="4800" dirty="0"/>
              <a:t>Trinity River LFA Phase 1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BC91FB-3988-DDDA-661F-132C4B6A1B2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Overview of draft LFA Study Plan options for </a:t>
            </a:r>
          </a:p>
          <a:p>
            <a:r>
              <a:rPr lang="en-US" dirty="0"/>
              <a:t>Trinity Management Council</a:t>
            </a:r>
          </a:p>
          <a:p>
            <a:r>
              <a:rPr lang="en-US" dirty="0"/>
              <a:t>3/21/2024</a:t>
            </a:r>
          </a:p>
          <a:p>
            <a:r>
              <a:rPr lang="en-US" dirty="0"/>
              <a:t>Jason Hall and Joe Merz, Cramer Fish Sciences</a:t>
            </a:r>
          </a:p>
        </p:txBody>
      </p:sp>
      <p:pic>
        <p:nvPicPr>
          <p:cNvPr id="13" name="Picture 12" descr="A black and blue text on a black background&#10;&#10;Description automatically generated">
            <a:extLst>
              <a:ext uri="{FF2B5EF4-FFF2-40B4-BE49-F238E27FC236}">
                <a16:creationId xmlns:a16="http://schemas.microsoft.com/office/drawing/2014/main" id="{D8C39FAE-85D3-2FAA-94C5-4700C2357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525" y="6024728"/>
            <a:ext cx="2980950" cy="6492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D8198EC-E8BE-26C1-875F-9DD87B4D93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314" y="5654228"/>
            <a:ext cx="85725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421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Meeting outline and agenda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E3235-9B10-6CCD-98CD-58A13D8D67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760" y="1471682"/>
            <a:ext cx="11485266" cy="435133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Background and rational for Trinity LFA study</a:t>
            </a:r>
          </a:p>
          <a:p>
            <a:pPr>
              <a:spcAft>
                <a:spcPts val="600"/>
              </a:spcAft>
            </a:pPr>
            <a:r>
              <a:rPr lang="en-US" dirty="0"/>
              <a:t>Overall project goals and objectives</a:t>
            </a:r>
          </a:p>
          <a:p>
            <a:pPr>
              <a:spcAft>
                <a:spcPts val="600"/>
              </a:spcAft>
            </a:pPr>
            <a:r>
              <a:rPr lang="en-US" dirty="0"/>
              <a:t>Phase 1 goals and objectives</a:t>
            </a:r>
          </a:p>
          <a:p>
            <a:pPr>
              <a:spcAft>
                <a:spcPts val="600"/>
              </a:spcAft>
            </a:pPr>
            <a:r>
              <a:rPr lang="en-US" dirty="0"/>
              <a:t>Revised conceptual life cycle diagram and drivers/causes</a:t>
            </a:r>
          </a:p>
          <a:p>
            <a:pPr>
              <a:spcAft>
                <a:spcPts val="600"/>
              </a:spcAft>
            </a:pPr>
            <a:r>
              <a:rPr lang="en-US" dirty="0"/>
              <a:t>LFA Study Plan approach and considerations</a:t>
            </a:r>
          </a:p>
          <a:p>
            <a:pPr>
              <a:spcAft>
                <a:spcPts val="600"/>
              </a:spcAft>
            </a:pPr>
            <a:r>
              <a:rPr lang="en-US" dirty="0"/>
              <a:t>LFA Study Plan options and recommendations</a:t>
            </a:r>
          </a:p>
          <a:p>
            <a:pPr marL="0" indent="0">
              <a:spcAft>
                <a:spcPts val="600"/>
              </a:spcAft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0484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Background and rational for LFA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E3235-9B10-6CCD-98CD-58A13D8D67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760" y="1471682"/>
            <a:ext cx="6162394" cy="4351338"/>
          </a:xfrm>
        </p:spPr>
        <p:txBody>
          <a:bodyPr>
            <a:normAutofit fontScale="70000" lnSpcReduction="20000"/>
          </a:bodyPr>
          <a:lstStyle/>
          <a:p>
            <a:pPr>
              <a:spcAft>
                <a:spcPts val="600"/>
              </a:spcAft>
            </a:pPr>
            <a:r>
              <a:rPr lang="en-US" dirty="0"/>
              <a:t>TRRP has invested in restoring the Trinity River for 20+ years</a:t>
            </a:r>
          </a:p>
          <a:p>
            <a:pPr>
              <a:spcAft>
                <a:spcPts val="600"/>
              </a:spcAft>
            </a:pPr>
            <a:r>
              <a:rPr lang="en-US" dirty="0"/>
              <a:t>Long-term TRRP goals: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Restore the form and function of river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Restore/sustain natural production of anadromous fish to pre-dam levels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Facilitate full participation by comanagers and stakeholders</a:t>
            </a:r>
          </a:p>
          <a:p>
            <a:pPr>
              <a:spcAft>
                <a:spcPts val="600"/>
              </a:spcAft>
            </a:pPr>
            <a:r>
              <a:rPr lang="en-US" dirty="0"/>
              <a:t>Restoration has been linked to increases in juvenile Chinook production</a:t>
            </a:r>
          </a:p>
          <a:p>
            <a:pPr>
              <a:spcAft>
                <a:spcPts val="600"/>
              </a:spcAft>
            </a:pPr>
            <a:r>
              <a:rPr lang="en-US" dirty="0"/>
              <a:t>No commensurate increase in adult returns detected</a:t>
            </a:r>
          </a:p>
          <a:p>
            <a:pPr>
              <a:spcAft>
                <a:spcPts val="600"/>
              </a:spcAft>
            </a:pPr>
            <a:r>
              <a:rPr lang="en-US" dirty="0"/>
              <a:t>TRRP identified need to conduct an LFA to identify potential causes for observed discrepancies or lack of return responses</a:t>
            </a:r>
          </a:p>
          <a:p>
            <a:pPr>
              <a:spcAft>
                <a:spcPts val="600"/>
              </a:spcAft>
            </a:pPr>
            <a:endParaRPr lang="en-US" dirty="0"/>
          </a:p>
          <a:p>
            <a:pPr marL="0" indent="0">
              <a:spcAft>
                <a:spcPts val="600"/>
              </a:spcAft>
              <a:buNone/>
            </a:pPr>
            <a:endParaRPr lang="en-US" dirty="0"/>
          </a:p>
        </p:txBody>
      </p:sp>
      <p:pic>
        <p:nvPicPr>
          <p:cNvPr id="5" name="Picture 4" descr="A group of people standing in mud near water&#10;&#10;Description automatically generated">
            <a:extLst>
              <a:ext uri="{FF2B5EF4-FFF2-40B4-BE49-F238E27FC236}">
                <a16:creationId xmlns:a16="http://schemas.microsoft.com/office/drawing/2014/main" id="{06A0CEBF-25DC-2722-A3E5-0607B1425F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154" y="1303439"/>
            <a:ext cx="5801781" cy="4351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EED132-91FD-755C-445C-B946C0499B37}"/>
              </a:ext>
            </a:extLst>
          </p:cNvPr>
          <p:cNvSpPr txBox="1"/>
          <p:nvPr/>
        </p:nvSpPr>
        <p:spPr>
          <a:xfrm>
            <a:off x="6167481" y="5794722"/>
            <a:ext cx="610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Restoration site visit after </a:t>
            </a:r>
          </a:p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Trinity River LFA kickoff meeting</a:t>
            </a:r>
          </a:p>
        </p:txBody>
      </p:sp>
    </p:spTree>
    <p:extLst>
      <p:ext uri="{BB962C8B-B14F-4D97-AF65-F5344CB8AC3E}">
        <p14:creationId xmlns:p14="http://schemas.microsoft.com/office/powerpoint/2010/main" val="39918900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Trinity LFA Project Goals and Objectives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E3235-9B10-6CCD-98CD-58A13D8D67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760" y="1471682"/>
            <a:ext cx="11265040" cy="494131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Better understanding of what is limiting adult returns</a:t>
            </a:r>
          </a:p>
          <a:p>
            <a:pPr>
              <a:spcAft>
                <a:spcPts val="600"/>
              </a:spcAft>
            </a:pPr>
            <a:r>
              <a:rPr lang="en-US" dirty="0"/>
              <a:t>Provide information to support fishery and production goals</a:t>
            </a:r>
          </a:p>
          <a:p>
            <a:pPr>
              <a:spcAft>
                <a:spcPts val="600"/>
              </a:spcAft>
            </a:pPr>
            <a:r>
              <a:rPr lang="en-US" dirty="0"/>
              <a:t>Ability to identify and rank multiple limiting factors</a:t>
            </a:r>
          </a:p>
          <a:p>
            <a:pPr>
              <a:spcAft>
                <a:spcPts val="600"/>
              </a:spcAft>
            </a:pPr>
            <a:r>
              <a:rPr lang="en-US" dirty="0"/>
              <a:t>Identify data gaps and uncertainties</a:t>
            </a:r>
          </a:p>
          <a:p>
            <a:pPr>
              <a:spcAft>
                <a:spcPts val="600"/>
              </a:spcAft>
            </a:pPr>
            <a:r>
              <a:rPr lang="en-US" dirty="0"/>
              <a:t>Support identification of restoration or management scenarios to address limiting factors</a:t>
            </a:r>
          </a:p>
          <a:p>
            <a:pPr>
              <a:spcAft>
                <a:spcPts val="600"/>
              </a:spcAft>
            </a:pPr>
            <a:r>
              <a:rPr lang="en-US" dirty="0"/>
              <a:t>Support evaluation of current, planned, or potential actions to address limiting factors</a:t>
            </a:r>
          </a:p>
          <a:p>
            <a:pPr>
              <a:spcAft>
                <a:spcPts val="600"/>
              </a:spcAft>
            </a:pPr>
            <a:r>
              <a:rPr lang="en-US" dirty="0"/>
              <a:t>Provide material and tools for public facing outreach materials or tools</a:t>
            </a:r>
          </a:p>
          <a:p>
            <a:pPr marL="0" indent="0">
              <a:spcAft>
                <a:spcPts val="600"/>
              </a:spcAft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236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diagram of a study plan&#10;&#10;Description automatically generated">
            <a:extLst>
              <a:ext uri="{FF2B5EF4-FFF2-40B4-BE49-F238E27FC236}">
                <a16:creationId xmlns:a16="http://schemas.microsoft.com/office/drawing/2014/main" id="{7353B2F9-ACBB-8F11-E583-A57B3DFE5A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3"/>
          <a:stretch/>
        </p:blipFill>
        <p:spPr>
          <a:xfrm>
            <a:off x="1403788" y="1775172"/>
            <a:ext cx="9384424" cy="4874594"/>
          </a:xfrm>
          <a:prstGeom prst="rect">
            <a:avLst/>
          </a:prstGeom>
          <a:ln w="285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65882C6-810A-CF23-D482-1FB77BE89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Trinity LFA Project Goals and Objectives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626D49-545B-0B86-495E-0D64CD89DFCE}"/>
              </a:ext>
            </a:extLst>
          </p:cNvPr>
          <p:cNvSpPr txBox="1"/>
          <p:nvPr/>
        </p:nvSpPr>
        <p:spPr>
          <a:xfrm>
            <a:off x="2952406" y="1243166"/>
            <a:ext cx="610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Trinity LFA Strategy includes two Phases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A44D6D-AFC8-D544-ADB8-64BB64DDB5B8}"/>
              </a:ext>
            </a:extLst>
          </p:cNvPr>
          <p:cNvSpPr txBox="1"/>
          <p:nvPr/>
        </p:nvSpPr>
        <p:spPr>
          <a:xfrm>
            <a:off x="126743" y="2181397"/>
            <a:ext cx="994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CFS</a:t>
            </a:r>
          </a:p>
          <a:p>
            <a:pPr algn="ctr"/>
            <a:r>
              <a:rPr lang="en-US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Team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932E905-064D-0638-7CC6-44F3CD1C9F10}"/>
              </a:ext>
            </a:extLst>
          </p:cNvPr>
          <p:cNvCxnSpPr/>
          <p:nvPr/>
        </p:nvCxnSpPr>
        <p:spPr>
          <a:xfrm>
            <a:off x="1121664" y="2596896"/>
            <a:ext cx="1694688" cy="0"/>
          </a:xfrm>
          <a:prstGeom prst="straightConnector1">
            <a:avLst/>
          </a:prstGeom>
          <a:ln w="5715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4635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Phase 1 goals and objectives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E3235-9B10-6CCD-98CD-58A13D8D67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760" y="1471682"/>
            <a:ext cx="6641224" cy="494131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Host kickoff meeting with TRRP and partners</a:t>
            </a:r>
          </a:p>
          <a:p>
            <a:pPr>
              <a:spcAft>
                <a:spcPts val="600"/>
              </a:spcAft>
            </a:pPr>
            <a:r>
              <a:rPr lang="en-US" dirty="0"/>
              <a:t>Review and update conceptual life cycle diagram</a:t>
            </a:r>
          </a:p>
          <a:p>
            <a:pPr>
              <a:spcAft>
                <a:spcPts val="600"/>
              </a:spcAft>
            </a:pPr>
            <a:r>
              <a:rPr lang="en-US" dirty="0"/>
              <a:t>Develop 3+ level of effort LFA Study Plan options</a:t>
            </a:r>
          </a:p>
          <a:p>
            <a:pPr>
              <a:spcAft>
                <a:spcPts val="600"/>
              </a:spcAft>
            </a:pPr>
            <a:r>
              <a:rPr lang="en-US" dirty="0"/>
              <a:t>Provide sufficient information to: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Selection option/strategy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Prepare an RFP for Phase 2</a:t>
            </a:r>
          </a:p>
          <a:p>
            <a:pPr marL="0" indent="0">
              <a:spcAft>
                <a:spcPts val="600"/>
              </a:spcAft>
              <a:buNone/>
            </a:pPr>
            <a:endParaRPr lang="en-US" dirty="0"/>
          </a:p>
        </p:txBody>
      </p:sp>
      <p:pic>
        <p:nvPicPr>
          <p:cNvPr id="11" name="Picture 10" descr="A river running through a forest&#10;&#10;Description automatically generated">
            <a:extLst>
              <a:ext uri="{FF2B5EF4-FFF2-40B4-BE49-F238E27FC236}">
                <a16:creationId xmlns:a16="http://schemas.microsoft.com/office/drawing/2014/main" id="{AC7457FC-EA43-57F4-2CDC-3DA9CC79C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655" y="1521923"/>
            <a:ext cx="5380625" cy="40354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4471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82" y="2568226"/>
            <a:ext cx="11692635" cy="860774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Revised Life Cycle Diagram</a:t>
            </a:r>
          </a:p>
        </p:txBody>
      </p:sp>
    </p:spTree>
    <p:extLst>
      <p:ext uri="{BB962C8B-B14F-4D97-AF65-F5344CB8AC3E}">
        <p14:creationId xmlns:p14="http://schemas.microsoft.com/office/powerpoint/2010/main" val="2063708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Life cycle diagram and the LFA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ACF49E3-5874-B4B8-C30A-88EEABDAF3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5551" y="1526941"/>
            <a:ext cx="7214000" cy="4105764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E83214D-D4B7-1E12-5348-9651776BC0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1933" y="1343304"/>
            <a:ext cx="4280741" cy="5390730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</a:pPr>
            <a:r>
              <a:rPr lang="en-US" dirty="0"/>
              <a:t>Reviewed TRRP provided LCD</a:t>
            </a:r>
          </a:p>
          <a:p>
            <a:pPr>
              <a:spcAft>
                <a:spcPts val="600"/>
              </a:spcAft>
            </a:pPr>
            <a:r>
              <a:rPr lang="en-US" dirty="0"/>
              <a:t>Identified refinements to address spatial and life history complexities</a:t>
            </a:r>
          </a:p>
          <a:p>
            <a:pPr>
              <a:spcAft>
                <a:spcPts val="600"/>
              </a:spcAft>
            </a:pPr>
            <a:r>
              <a:rPr lang="en-US" dirty="0"/>
              <a:t>In coordination with TRRP and Trinity LFA TAG</a:t>
            </a:r>
          </a:p>
          <a:p>
            <a:pPr>
              <a:spcAft>
                <a:spcPts val="600"/>
              </a:spcAft>
            </a:pPr>
            <a:r>
              <a:rPr lang="en-US" dirty="0"/>
              <a:t>The LCD provides a conceptual framework for the LFA</a:t>
            </a:r>
          </a:p>
          <a:p>
            <a:pPr>
              <a:spcAft>
                <a:spcPts val="600"/>
              </a:spcAft>
            </a:pPr>
            <a:r>
              <a:rPr lang="en-US" dirty="0"/>
              <a:t>Identify life stage transitions and the factors that influence transition rates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974408-6332-ABD2-9743-0F225DA40661}"/>
              </a:ext>
            </a:extLst>
          </p:cNvPr>
          <p:cNvSpPr txBox="1"/>
          <p:nvPr/>
        </p:nvSpPr>
        <p:spPr>
          <a:xfrm>
            <a:off x="5383241" y="5712769"/>
            <a:ext cx="610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Original conceptual LCD</a:t>
            </a:r>
          </a:p>
        </p:txBody>
      </p:sp>
    </p:spTree>
    <p:extLst>
      <p:ext uri="{BB962C8B-B14F-4D97-AF65-F5344CB8AC3E}">
        <p14:creationId xmlns:p14="http://schemas.microsoft.com/office/powerpoint/2010/main" val="374739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Revised LCD for Trinity River Chinook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E83214D-D4B7-1E12-5348-9651776BC0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01933" y="1343304"/>
            <a:ext cx="5194195" cy="5390730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b="1" i="1" dirty="0"/>
              <a:t>Key Updates:</a:t>
            </a:r>
          </a:p>
          <a:p>
            <a:pPr>
              <a:spcAft>
                <a:spcPts val="600"/>
              </a:spcAft>
            </a:pPr>
            <a:r>
              <a:rPr lang="en-US" dirty="0"/>
              <a:t>Increased spatial structure: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Estuary outmigration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Klamath/Trinity adult migration</a:t>
            </a:r>
          </a:p>
          <a:p>
            <a:pPr>
              <a:spcAft>
                <a:spcPts val="600"/>
              </a:spcAft>
            </a:pPr>
            <a:r>
              <a:rPr lang="en-US" dirty="0"/>
              <a:t>Broke out Fall and Spring Run</a:t>
            </a:r>
          </a:p>
          <a:p>
            <a:pPr>
              <a:spcAft>
                <a:spcPts val="600"/>
              </a:spcAft>
            </a:pPr>
            <a:r>
              <a:rPr lang="en-US" dirty="0"/>
              <a:t>Added juvenile life history pathways</a:t>
            </a:r>
          </a:p>
          <a:p>
            <a:pPr>
              <a:spcAft>
                <a:spcPts val="600"/>
              </a:spcAft>
            </a:pPr>
            <a:r>
              <a:rPr lang="en-US" dirty="0"/>
              <a:t>Increase in complexity can always be scaled back later…</a:t>
            </a:r>
          </a:p>
          <a:p>
            <a:pPr>
              <a:spcAft>
                <a:spcPts val="600"/>
              </a:spcAft>
            </a:pPr>
            <a:r>
              <a:rPr lang="en-US" dirty="0"/>
              <a:t>Supports Trinity LFA and Study Plan options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06D888-C955-6A64-2C1F-7C57C5676E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8922" y="1828795"/>
            <a:ext cx="5222571" cy="49052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17DD7F-919E-ADC4-A432-2DDADE1A08BA}"/>
              </a:ext>
            </a:extLst>
          </p:cNvPr>
          <p:cNvSpPr txBox="1"/>
          <p:nvPr/>
        </p:nvSpPr>
        <p:spPr>
          <a:xfrm>
            <a:off x="5921359" y="1314261"/>
            <a:ext cx="610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LCD Revised in coordination with TAG</a:t>
            </a:r>
          </a:p>
        </p:txBody>
      </p:sp>
    </p:spTree>
    <p:extLst>
      <p:ext uri="{BB962C8B-B14F-4D97-AF65-F5344CB8AC3E}">
        <p14:creationId xmlns:p14="http://schemas.microsoft.com/office/powerpoint/2010/main" val="1561386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Updated drivers/causes linked to LCD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6506D888-C955-6A64-2C1F-7C57C5676E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97200"/>
            <a:ext cx="3046674" cy="28615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B030D18-4F2A-3F4C-81FB-EF0FF958EE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3725" y="1925152"/>
            <a:ext cx="8505825" cy="4267200"/>
          </a:xfrm>
          <a:prstGeom prst="rect">
            <a:avLst/>
          </a:prstGeom>
        </p:spPr>
      </p:pic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9D7DDD3-DDC4-98D4-F194-45C83909EF9A}"/>
              </a:ext>
            </a:extLst>
          </p:cNvPr>
          <p:cNvCxnSpPr>
            <a:cxnSpLocks/>
          </p:cNvCxnSpPr>
          <p:nvPr/>
        </p:nvCxnSpPr>
        <p:spPr>
          <a:xfrm>
            <a:off x="2279904" y="1925152"/>
            <a:ext cx="1243822" cy="62297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95CEE32-75AE-DE94-C9AB-C3C9AC43D3C2}"/>
              </a:ext>
            </a:extLst>
          </p:cNvPr>
          <p:cNvCxnSpPr>
            <a:cxnSpLocks/>
          </p:cNvCxnSpPr>
          <p:nvPr/>
        </p:nvCxnSpPr>
        <p:spPr>
          <a:xfrm>
            <a:off x="2450592" y="2249818"/>
            <a:ext cx="1073134" cy="196861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D9B806AF-04BC-C600-01BC-F42668FE69DF}"/>
              </a:ext>
            </a:extLst>
          </p:cNvPr>
          <p:cNvSpPr txBox="1"/>
          <p:nvPr/>
        </p:nvSpPr>
        <p:spPr>
          <a:xfrm>
            <a:off x="3523726" y="1094155"/>
            <a:ext cx="8505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of *potential* drivers and causes** </a:t>
            </a:r>
          </a:p>
          <a:p>
            <a:pPr algn="ctr"/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linked to life stage transitions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C40B57F-4723-39E6-61DA-728EF6B8DDF0}"/>
              </a:ext>
            </a:extLst>
          </p:cNvPr>
          <p:cNvSpPr txBox="1"/>
          <p:nvPr/>
        </p:nvSpPr>
        <p:spPr>
          <a:xfrm>
            <a:off x="162450" y="4593706"/>
            <a:ext cx="31988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3550" indent="-463550"/>
            <a:r>
              <a:rPr lang="en-US" sz="2400" dirty="0"/>
              <a:t>*	Potential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en-US" sz="2400" dirty="0"/>
              <a:t> LFA to evaluate</a:t>
            </a:r>
          </a:p>
          <a:p>
            <a:pPr marL="463550" indent="-463550"/>
            <a:r>
              <a:rPr lang="en-US" sz="2400" dirty="0"/>
              <a:t>**	Includes factors TRRP can influence </a:t>
            </a:r>
          </a:p>
        </p:txBody>
      </p:sp>
    </p:spTree>
    <p:extLst>
      <p:ext uri="{BB962C8B-B14F-4D97-AF65-F5344CB8AC3E}">
        <p14:creationId xmlns:p14="http://schemas.microsoft.com/office/powerpoint/2010/main" val="2508269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82" y="2568226"/>
            <a:ext cx="11692635" cy="860774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Trinity River Chinook LFA Study Plan Options</a:t>
            </a:r>
          </a:p>
        </p:txBody>
      </p:sp>
    </p:spTree>
    <p:extLst>
      <p:ext uri="{BB962C8B-B14F-4D97-AF65-F5344CB8AC3E}">
        <p14:creationId xmlns:p14="http://schemas.microsoft.com/office/powerpoint/2010/main" val="42670436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E796900-E9B3-829E-9F8B-CB51716413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80" y="1272035"/>
            <a:ext cx="7928068" cy="544141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The system, population, factors, and LFA questions are complex, dynamic, and interconnected </a:t>
            </a:r>
          </a:p>
          <a:p>
            <a:pPr>
              <a:spcAft>
                <a:spcPts val="600"/>
              </a:spcAft>
            </a:pPr>
            <a:r>
              <a:rPr lang="en-US" dirty="0"/>
              <a:t>Need to consider multiple life stages, spatial and temporal extents, and multiple factors and actions</a:t>
            </a:r>
          </a:p>
          <a:p>
            <a:pPr>
              <a:spcAft>
                <a:spcPts val="600"/>
              </a:spcAft>
            </a:pPr>
            <a:r>
              <a:rPr lang="en-US" dirty="0"/>
              <a:t>Approach should consider the full life cycle</a:t>
            </a:r>
          </a:p>
          <a:p>
            <a:pPr>
              <a:spcAft>
                <a:spcPts val="600"/>
              </a:spcAft>
            </a:pPr>
            <a:r>
              <a:rPr lang="en-US" dirty="0"/>
              <a:t>Approach should also be scalable and level of effort options can build on each other (Options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≈ Phases)</a:t>
            </a:r>
            <a:endParaRPr lang="en-US" dirty="0"/>
          </a:p>
          <a:p>
            <a:pPr>
              <a:spcAft>
                <a:spcPts val="600"/>
              </a:spcAft>
            </a:pPr>
            <a:r>
              <a:rPr lang="en-US" dirty="0"/>
              <a:t>Ability to identify and prioritize limiting factors, adaptively manage to address emerging issues, and evaluate actions/scenarios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5507FF-67CE-CFFA-8FAC-EB61F6D8C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Considerations for the LFA Study Plan Options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4AE77C6-3D24-9999-33E8-CE7782DE4EE4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CBA7389-905F-4069-14B7-6681D411D716}"/>
              </a:ext>
            </a:extLst>
          </p:cNvPr>
          <p:cNvCxnSpPr/>
          <p:nvPr/>
        </p:nvCxnSpPr>
        <p:spPr>
          <a:xfrm>
            <a:off x="559777" y="1025248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30D9B48-C0B1-620D-5677-167CE550BB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805" y="1272035"/>
            <a:ext cx="3825238" cy="359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716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Life cycle modeling approach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E3235-9B10-6CCD-98CD-58A13D8D67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396" y="1185068"/>
            <a:ext cx="6212226" cy="5672932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600"/>
              </a:spcAft>
            </a:pPr>
            <a:r>
              <a:rPr lang="en-US" dirty="0" err="1"/>
              <a:t>LCMs</a:t>
            </a:r>
            <a:r>
              <a:rPr lang="en-US" dirty="0"/>
              <a:t> can include full life cycle</a:t>
            </a:r>
          </a:p>
          <a:p>
            <a:pPr>
              <a:spcAft>
                <a:spcPts val="600"/>
              </a:spcAft>
            </a:pPr>
            <a:r>
              <a:rPr lang="en-US" dirty="0"/>
              <a:t>Model transition rates between life stage</a:t>
            </a:r>
          </a:p>
          <a:p>
            <a:pPr>
              <a:spcAft>
                <a:spcPts val="600"/>
              </a:spcAft>
            </a:pPr>
            <a:r>
              <a:rPr lang="en-US" dirty="0"/>
              <a:t>Complexity is scalable and adaptable</a:t>
            </a:r>
          </a:p>
          <a:p>
            <a:pPr>
              <a:spcAft>
                <a:spcPts val="600"/>
              </a:spcAft>
            </a:pPr>
            <a:r>
              <a:rPr lang="en-US" dirty="0"/>
              <a:t>Can make use of existing data and support simulations/scenarios</a:t>
            </a:r>
          </a:p>
          <a:p>
            <a:pPr>
              <a:spcAft>
                <a:spcPts val="600"/>
              </a:spcAft>
            </a:pPr>
            <a:r>
              <a:rPr lang="en-US" dirty="0"/>
              <a:t>Identify what life stages/factors are limiting and data gaps </a:t>
            </a:r>
          </a:p>
          <a:p>
            <a:pPr>
              <a:spcAft>
                <a:spcPts val="600"/>
              </a:spcAft>
            </a:pPr>
            <a:r>
              <a:rPr lang="en-US" dirty="0"/>
              <a:t>Phase 1 memo includes decision support information: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Choosing appropriate complexity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Building new vs adapting existing </a:t>
            </a:r>
            <a:br>
              <a:rPr lang="en-US" i="1" dirty="0"/>
            </a:br>
            <a:r>
              <a:rPr lang="en-US" i="1" dirty="0"/>
              <a:t>models (e.g., S3)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General LCM framework and approach</a:t>
            </a:r>
          </a:p>
          <a:p>
            <a:pPr>
              <a:spcAft>
                <a:spcPts val="600"/>
              </a:spcAft>
            </a:pPr>
            <a:endParaRPr lang="en-US" dirty="0"/>
          </a:p>
          <a:p>
            <a:pPr marL="0" indent="0">
              <a:spcAft>
                <a:spcPts val="600"/>
              </a:spcAft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CBCEF6-607B-8929-BAB0-4A67E3855A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54" r="22835"/>
          <a:stretch/>
        </p:blipFill>
        <p:spPr>
          <a:xfrm>
            <a:off x="6565900" y="1539500"/>
            <a:ext cx="4937478" cy="52889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23D977-29AB-5BAE-EFFA-B85E96E42FA7}"/>
              </a:ext>
            </a:extLst>
          </p:cNvPr>
          <p:cNvSpPr txBox="1"/>
          <p:nvPr/>
        </p:nvSpPr>
        <p:spPr>
          <a:xfrm>
            <a:off x="6775535" y="984740"/>
            <a:ext cx="4659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of scalability and increasing complexity for LCM</a:t>
            </a:r>
          </a:p>
        </p:txBody>
      </p:sp>
    </p:spTree>
    <p:extLst>
      <p:ext uri="{BB962C8B-B14F-4D97-AF65-F5344CB8AC3E}">
        <p14:creationId xmlns:p14="http://schemas.microsoft.com/office/powerpoint/2010/main" val="3994428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5507FF-67CE-CFFA-8FAC-EB61F6D8C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LFA Study Plan Options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4AE77C6-3D24-9999-33E8-CE7782DE4EE4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CBA7389-905F-4069-14B7-6681D411D716}"/>
              </a:ext>
            </a:extLst>
          </p:cNvPr>
          <p:cNvCxnSpPr/>
          <p:nvPr/>
        </p:nvCxnSpPr>
        <p:spPr>
          <a:xfrm>
            <a:off x="559777" y="1025248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5F88BE43-4F90-9CAF-C3F8-1F9F3F0FD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4566" y="1044841"/>
            <a:ext cx="5303721" cy="5924008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71F5D98-DEEE-274C-3554-41AFD8A446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80" y="1272035"/>
            <a:ext cx="5707380" cy="5441416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Outlined 3 level of effort options</a:t>
            </a:r>
          </a:p>
          <a:p>
            <a:pPr>
              <a:spcAft>
                <a:spcPts val="600"/>
              </a:spcAft>
            </a:pPr>
            <a:r>
              <a:rPr lang="en-US" dirty="0"/>
              <a:t>Increasing level of effort and complexity/functionality</a:t>
            </a:r>
          </a:p>
          <a:p>
            <a:pPr>
              <a:spcAft>
                <a:spcPts val="600"/>
              </a:spcAft>
            </a:pPr>
            <a:r>
              <a:rPr lang="en-US" dirty="0"/>
              <a:t>Build on each other so they can be sequenced</a:t>
            </a:r>
          </a:p>
          <a:p>
            <a:pPr>
              <a:spcAft>
                <a:spcPts val="600"/>
              </a:spcAft>
            </a:pPr>
            <a:r>
              <a:rPr lang="en-US" b="1" i="1" dirty="0"/>
              <a:t>Option 1: </a:t>
            </a:r>
            <a:r>
              <a:rPr lang="en-US" dirty="0"/>
              <a:t>High-level focused on key life stages – identify areas of focus</a:t>
            </a:r>
          </a:p>
          <a:p>
            <a:pPr>
              <a:spcAft>
                <a:spcPts val="600"/>
              </a:spcAft>
            </a:pPr>
            <a:r>
              <a:rPr lang="en-US" b="1" i="1" dirty="0"/>
              <a:t>Option 2:</a:t>
            </a:r>
            <a:r>
              <a:rPr lang="en-US" dirty="0"/>
              <a:t> Full LCM and GUI to support LFA </a:t>
            </a:r>
          </a:p>
          <a:p>
            <a:pPr>
              <a:spcAft>
                <a:spcPts val="600"/>
              </a:spcAft>
            </a:pPr>
            <a:r>
              <a:rPr lang="en-US" b="1" i="1" dirty="0"/>
              <a:t>Option 3: </a:t>
            </a:r>
            <a:r>
              <a:rPr lang="en-US" dirty="0"/>
              <a:t>Full LCM and GUI with scenarios to inform management</a:t>
            </a:r>
          </a:p>
        </p:txBody>
      </p:sp>
    </p:spTree>
    <p:extLst>
      <p:ext uri="{BB962C8B-B14F-4D97-AF65-F5344CB8AC3E}">
        <p14:creationId xmlns:p14="http://schemas.microsoft.com/office/powerpoint/2010/main" val="2835751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2E2A0478-04C3-9CF2-AEB5-B1C97C40F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LFA Study Plan Options - Examples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550A90-1DEF-932F-C0E0-6B48C9263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6190" y="1747332"/>
            <a:ext cx="7863361" cy="40756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8F27383-EAAF-684E-44DB-EDC3F90942E9}"/>
              </a:ext>
            </a:extLst>
          </p:cNvPr>
          <p:cNvSpPr txBox="1"/>
          <p:nvPr/>
        </p:nvSpPr>
        <p:spPr>
          <a:xfrm>
            <a:off x="4532784" y="1155496"/>
            <a:ext cx="7130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of an RShiny GUI for a simple spreadsheet LCM model for Suisun Creek Steelhead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16B391B-088A-DB56-4D20-E9340ABF1B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79" y="1704831"/>
            <a:ext cx="4021409" cy="500862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400" dirty="0"/>
              <a:t>Focus on key life stages and less data requirements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Determine population goals and habitat needed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Compare to available habitat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Support identification of limiting life stages for more in depth focus in future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Support simple “gaming” to support management </a:t>
            </a:r>
          </a:p>
        </p:txBody>
      </p:sp>
    </p:spTree>
    <p:extLst>
      <p:ext uri="{BB962C8B-B14F-4D97-AF65-F5344CB8AC3E}">
        <p14:creationId xmlns:p14="http://schemas.microsoft.com/office/powerpoint/2010/main" val="11388583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2E2A0478-04C3-9CF2-AEB5-B1C97C40F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LFA Study Plan Options - Examples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F27383-EAAF-684E-44DB-EDC3F90942E9}"/>
              </a:ext>
            </a:extLst>
          </p:cNvPr>
          <p:cNvSpPr txBox="1"/>
          <p:nvPr/>
        </p:nvSpPr>
        <p:spPr>
          <a:xfrm>
            <a:off x="4532784" y="1155496"/>
            <a:ext cx="7130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 of an RShiny GUI for a more complex full life cycle LCM for Nooksack River early Chinook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16B391B-088A-DB56-4D20-E9340ABF1B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79" y="1704831"/>
            <a:ext cx="4021409" cy="5008620"/>
          </a:xfrm>
        </p:spPr>
        <p:txBody>
          <a:bodyPr>
            <a:normAutofit lnSpcReduction="10000"/>
          </a:bodyPr>
          <a:lstStyle/>
          <a:p>
            <a:pPr>
              <a:spcAft>
                <a:spcPts val="600"/>
              </a:spcAft>
            </a:pPr>
            <a:r>
              <a:rPr lang="en-US" sz="2400" dirty="0"/>
              <a:t>Full LCM accounts for more life cycle complexity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Spatial and temporal complexity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Requires more data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Ability to test more hypotheses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And dive deeper into life stages and life histories to determine LFs</a:t>
            </a:r>
          </a:p>
          <a:p>
            <a:pPr>
              <a:spcAft>
                <a:spcPts val="600"/>
              </a:spcAft>
            </a:pPr>
            <a:r>
              <a:rPr lang="en-US" sz="2400" dirty="0"/>
              <a:t>Supports more “gaming” and evaluation of management actions</a:t>
            </a:r>
          </a:p>
        </p:txBody>
      </p:sp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028AE341-B1AB-72F7-86BD-03473891D1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987" y="1828797"/>
            <a:ext cx="7373765" cy="3448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8375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5507FF-67CE-CFFA-8FAC-EB61F6D8C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LFA Study Plan Options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4AE77C6-3D24-9999-33E8-CE7782DE4EE4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CBA7389-905F-4069-14B7-6681D411D716}"/>
              </a:ext>
            </a:extLst>
          </p:cNvPr>
          <p:cNvCxnSpPr/>
          <p:nvPr/>
        </p:nvCxnSpPr>
        <p:spPr>
          <a:xfrm>
            <a:off x="559777" y="1025248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5F88BE43-4F90-9CAF-C3F8-1F9F3F0FD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4566" y="1044841"/>
            <a:ext cx="5303721" cy="5924008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71F5D98-DEEE-274C-3554-41AFD8A446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80" y="1272035"/>
            <a:ext cx="5707380" cy="5441416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US" b="1" i="1" dirty="0"/>
              <a:t>Key Steps</a:t>
            </a:r>
          </a:p>
          <a:p>
            <a:pPr>
              <a:spcAft>
                <a:spcPts val="600"/>
              </a:spcAft>
            </a:pPr>
            <a:r>
              <a:rPr lang="en-US" dirty="0"/>
              <a:t>Determine goals and formulate hypotheses</a:t>
            </a:r>
          </a:p>
          <a:p>
            <a:pPr>
              <a:spcAft>
                <a:spcPts val="600"/>
              </a:spcAft>
            </a:pPr>
            <a:r>
              <a:rPr lang="en-US" dirty="0"/>
              <a:t>Evaluate data needed/available to test hypotheses and build LCM</a:t>
            </a:r>
          </a:p>
          <a:p>
            <a:pPr>
              <a:spcAft>
                <a:spcPts val="600"/>
              </a:spcAft>
            </a:pPr>
            <a:r>
              <a:rPr lang="en-US" dirty="0"/>
              <a:t>Parameterize and evaluate</a:t>
            </a:r>
          </a:p>
          <a:p>
            <a:pPr>
              <a:spcAft>
                <a:spcPts val="600"/>
              </a:spcAft>
            </a:pPr>
            <a:r>
              <a:rPr lang="en-US" dirty="0"/>
              <a:t>Identify and prioritize LFs</a:t>
            </a:r>
          </a:p>
          <a:p>
            <a:pPr>
              <a:spcAft>
                <a:spcPts val="600"/>
              </a:spcAft>
            </a:pPr>
            <a:r>
              <a:rPr lang="en-US" dirty="0"/>
              <a:t>Identify and evaluate actions/strategies to address</a:t>
            </a:r>
          </a:p>
          <a:p>
            <a:pPr>
              <a:spcAft>
                <a:spcPts val="600"/>
              </a:spcAft>
            </a:pPr>
            <a:r>
              <a:rPr lang="en-US" dirty="0"/>
              <a:t>Share tools/information, make accessible/transparent  </a:t>
            </a:r>
          </a:p>
        </p:txBody>
      </p:sp>
    </p:spTree>
    <p:extLst>
      <p:ext uri="{BB962C8B-B14F-4D97-AF65-F5344CB8AC3E}">
        <p14:creationId xmlns:p14="http://schemas.microsoft.com/office/powerpoint/2010/main" val="4045788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5507FF-67CE-CFFA-8FAC-EB61F6D8C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LFA Study Plan Options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4AE77C6-3D24-9999-33E8-CE7782DE4EE4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CBA7389-905F-4069-14B7-6681D411D716}"/>
              </a:ext>
            </a:extLst>
          </p:cNvPr>
          <p:cNvCxnSpPr/>
          <p:nvPr/>
        </p:nvCxnSpPr>
        <p:spPr>
          <a:xfrm>
            <a:off x="559777" y="1025248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69EFA83-526E-82A9-9373-3E731289B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476683"/>
              </p:ext>
            </p:extLst>
          </p:nvPr>
        </p:nvGraphicFramePr>
        <p:xfrm>
          <a:off x="559777" y="1122290"/>
          <a:ext cx="11232244" cy="559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061">
                  <a:extLst>
                    <a:ext uri="{9D8B030D-6E8A-4147-A177-3AD203B41FA5}">
                      <a16:colId xmlns:a16="http://schemas.microsoft.com/office/drawing/2014/main" val="2017934093"/>
                    </a:ext>
                  </a:extLst>
                </a:gridCol>
                <a:gridCol w="2808061">
                  <a:extLst>
                    <a:ext uri="{9D8B030D-6E8A-4147-A177-3AD203B41FA5}">
                      <a16:colId xmlns:a16="http://schemas.microsoft.com/office/drawing/2014/main" val="1846032680"/>
                    </a:ext>
                  </a:extLst>
                </a:gridCol>
                <a:gridCol w="2808061">
                  <a:extLst>
                    <a:ext uri="{9D8B030D-6E8A-4147-A177-3AD203B41FA5}">
                      <a16:colId xmlns:a16="http://schemas.microsoft.com/office/drawing/2014/main" val="2791479700"/>
                    </a:ext>
                  </a:extLst>
                </a:gridCol>
                <a:gridCol w="2808061">
                  <a:extLst>
                    <a:ext uri="{9D8B030D-6E8A-4147-A177-3AD203B41FA5}">
                      <a16:colId xmlns:a16="http://schemas.microsoft.com/office/drawing/2014/main" val="12808693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Option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Option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Option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2993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Timelines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6-9 months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12-18 months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18-24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82578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Data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Lowest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65013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Experience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Lowest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High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2065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Key Deliverables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Spreadsheet style LCM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High-level improvement goals and strategies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Full LCM with GUI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Identified and prioritized limiting factors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Full LCM with GUI and Scenarios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Identified and prioritized limiting factors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Scenario based evaluations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9318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Lowest level of effort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Easiest to fit data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Can inform where to focus (sets the stage)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LCM supports full life cycle based LFA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Identify and prioritize LF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Same as Option 2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Ability to evaluate scenarios and support adaptive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6946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Does not directly identify LFs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Limited 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Higher level of effort, data, and staffing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Increased complexity and sensitivity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Additional time and data requirements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41855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20837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5507FF-67CE-CFFA-8FAC-EB61F6D8C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Recommendations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4AE77C6-3D24-9999-33E8-CE7782DE4EE4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CBA7389-905F-4069-14B7-6681D411D716}"/>
              </a:ext>
            </a:extLst>
          </p:cNvPr>
          <p:cNvCxnSpPr/>
          <p:nvPr/>
        </p:nvCxnSpPr>
        <p:spPr>
          <a:xfrm>
            <a:off x="559777" y="1025248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71F5D98-DEEE-274C-3554-41AFD8A446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80" y="1272035"/>
            <a:ext cx="7044502" cy="5441416"/>
          </a:xfrm>
        </p:spPr>
        <p:txBody>
          <a:bodyPr>
            <a:normAutofit fontScale="85000" lnSpcReduction="10000"/>
          </a:bodyPr>
          <a:lstStyle/>
          <a:p>
            <a:pPr>
              <a:spcAft>
                <a:spcPts val="600"/>
              </a:spcAft>
            </a:pPr>
            <a:r>
              <a:rPr lang="en-US" dirty="0"/>
              <a:t>Could start with Option 1 for a lower initial level of effort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Results could help refine approaches to the next level of effort</a:t>
            </a:r>
          </a:p>
          <a:p>
            <a:pPr>
              <a:spcAft>
                <a:spcPts val="600"/>
              </a:spcAft>
            </a:pPr>
            <a:r>
              <a:rPr lang="en-US" dirty="0"/>
              <a:t>But we recommend starting with Option 2</a:t>
            </a:r>
          </a:p>
          <a:p>
            <a:pPr>
              <a:spcAft>
                <a:spcPts val="600"/>
              </a:spcAft>
            </a:pPr>
            <a:r>
              <a:rPr lang="en-US" dirty="0"/>
              <a:t>Option 2 provides a good balance of: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Complexity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Level of effort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Ability to meet project goals/objectives</a:t>
            </a:r>
          </a:p>
          <a:p>
            <a:pPr lvl="1">
              <a:spcAft>
                <a:spcPts val="600"/>
              </a:spcAft>
            </a:pPr>
            <a:r>
              <a:rPr lang="en-US" i="1" dirty="0"/>
              <a:t>Support identification and prioritization of LFs and data gaps  </a:t>
            </a:r>
          </a:p>
          <a:p>
            <a:pPr>
              <a:spcAft>
                <a:spcPts val="600"/>
              </a:spcAft>
            </a:pPr>
            <a:r>
              <a:rPr lang="en-US" dirty="0"/>
              <a:t>Then plan to expand to Option 3 in the future</a:t>
            </a:r>
          </a:p>
          <a:p>
            <a:pPr>
              <a:spcAft>
                <a:spcPts val="600"/>
              </a:spcAft>
            </a:pPr>
            <a:r>
              <a:rPr lang="en-US" dirty="0"/>
              <a:t>Plan for developing public facing or open source GUIs and tools to support program objectives and usability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399A77-DAC2-F785-FBEA-42C72492C1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282" y="1148642"/>
            <a:ext cx="4855761" cy="456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4504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682" y="2568226"/>
            <a:ext cx="11692635" cy="860774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Supplemental/Extra slides</a:t>
            </a:r>
          </a:p>
        </p:txBody>
      </p:sp>
    </p:spTree>
    <p:extLst>
      <p:ext uri="{BB962C8B-B14F-4D97-AF65-F5344CB8AC3E}">
        <p14:creationId xmlns:p14="http://schemas.microsoft.com/office/powerpoint/2010/main" val="35789306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E796900-E9B3-829E-9F8B-CB51716413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80" y="1272035"/>
            <a:ext cx="7928068" cy="5441416"/>
          </a:xfrm>
        </p:spPr>
        <p:txBody>
          <a:bodyPr>
            <a:normAutofit fontScale="85000" lnSpcReduction="20000"/>
          </a:bodyPr>
          <a:lstStyle/>
          <a:p>
            <a:pPr>
              <a:spcAft>
                <a:spcPts val="600"/>
              </a:spcAft>
            </a:pPr>
            <a:r>
              <a:rPr lang="en-US" dirty="0"/>
              <a:t>The system, population, factors, and LFA questions are complex, dynamic, and interconnected </a:t>
            </a:r>
          </a:p>
          <a:p>
            <a:pPr>
              <a:spcAft>
                <a:spcPts val="600"/>
              </a:spcAft>
            </a:pPr>
            <a:r>
              <a:rPr lang="en-US" dirty="0"/>
              <a:t>Need to consider multiple life stages or spatial and temporal extents as well as multiple factors and actions</a:t>
            </a:r>
          </a:p>
          <a:p>
            <a:pPr>
              <a:spcAft>
                <a:spcPts val="600"/>
              </a:spcAft>
            </a:pPr>
            <a:r>
              <a:rPr lang="en-US" dirty="0"/>
              <a:t>Approach should consider the full life cycle</a:t>
            </a:r>
          </a:p>
          <a:p>
            <a:pPr>
              <a:spcAft>
                <a:spcPts val="600"/>
              </a:spcAft>
            </a:pPr>
            <a:r>
              <a:rPr lang="en-US" dirty="0"/>
              <a:t>Approach should also be scalable and level of effort options can build on each other </a:t>
            </a:r>
          </a:p>
          <a:p>
            <a:pPr>
              <a:spcAft>
                <a:spcPts val="600"/>
              </a:spcAft>
            </a:pPr>
            <a:r>
              <a:rPr lang="en-US" dirty="0"/>
              <a:t>You have a lot of data and previously developed tools/analyses to build on…</a:t>
            </a:r>
          </a:p>
          <a:p>
            <a:pPr>
              <a:spcAft>
                <a:spcPts val="600"/>
              </a:spcAft>
            </a:pPr>
            <a:r>
              <a:rPr lang="en-US" dirty="0"/>
              <a:t>Approach determines what kind/quality of data are needed</a:t>
            </a:r>
          </a:p>
          <a:p>
            <a:pPr>
              <a:spcAft>
                <a:spcPts val="600"/>
              </a:spcAft>
            </a:pPr>
            <a:r>
              <a:rPr lang="en-US" dirty="0"/>
              <a:t>Focus on life stage transitions</a:t>
            </a:r>
          </a:p>
          <a:p>
            <a:pPr>
              <a:spcAft>
                <a:spcPts val="600"/>
              </a:spcAft>
            </a:pPr>
            <a:r>
              <a:rPr lang="en-US" dirty="0"/>
              <a:t>Need estimates of abundance at previous and next life stage</a:t>
            </a:r>
          </a:p>
          <a:p>
            <a:pPr>
              <a:spcAft>
                <a:spcPts val="600"/>
              </a:spcAft>
            </a:pPr>
            <a:r>
              <a:rPr lang="en-US" dirty="0"/>
              <a:t>Monitoring methods with sufficient accuracy to detect change</a:t>
            </a:r>
          </a:p>
          <a:p>
            <a:pPr>
              <a:spcAft>
                <a:spcPts val="600"/>
              </a:spcAft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5507FF-67CE-CFFA-8FAC-EB61F6D8C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Considerations for the LFA Study Plan Options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4AE77C6-3D24-9999-33E8-CE7782DE4EE4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CBA7389-905F-4069-14B7-6681D411D716}"/>
              </a:ext>
            </a:extLst>
          </p:cNvPr>
          <p:cNvCxnSpPr/>
          <p:nvPr/>
        </p:nvCxnSpPr>
        <p:spPr>
          <a:xfrm>
            <a:off x="559777" y="1025248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30D9B48-C0B1-620D-5677-167CE550BB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805" y="1272035"/>
            <a:ext cx="3825238" cy="359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2052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Data Inventory and Monitoring Components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36D2EDAA-4ADB-F83A-5C3B-C0A0EEFC8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3832" y="1165615"/>
            <a:ext cx="8775719" cy="5568419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9955582-B3A3-2CD9-96F1-15F03EA3B9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80" y="1185071"/>
            <a:ext cx="2946603" cy="509866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You have a lot of data!</a:t>
            </a:r>
          </a:p>
          <a:p>
            <a:pPr>
              <a:spcAft>
                <a:spcPts val="600"/>
              </a:spcAft>
            </a:pPr>
            <a:r>
              <a:rPr lang="en-US" dirty="0"/>
              <a:t>Identifying where we have data will be key</a:t>
            </a:r>
          </a:p>
          <a:p>
            <a:pPr>
              <a:spcAft>
                <a:spcPts val="600"/>
              </a:spcAft>
            </a:pPr>
            <a:r>
              <a:rPr lang="en-US" dirty="0"/>
              <a:t>Aligning data with life stages and transitions</a:t>
            </a:r>
          </a:p>
          <a:p>
            <a:pPr>
              <a:spcAft>
                <a:spcPts val="600"/>
              </a:spcAft>
            </a:pPr>
            <a:r>
              <a:rPr lang="en-US" dirty="0"/>
              <a:t>Data outside Trinity will also be key </a:t>
            </a:r>
          </a:p>
        </p:txBody>
      </p:sp>
    </p:spTree>
    <p:extLst>
      <p:ext uri="{BB962C8B-B14F-4D97-AF65-F5344CB8AC3E}">
        <p14:creationId xmlns:p14="http://schemas.microsoft.com/office/powerpoint/2010/main" val="6143163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E796900-E9B3-829E-9F8B-CB51716413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780" y="1225685"/>
            <a:ext cx="12192000" cy="5487765"/>
          </a:xfrm>
        </p:spPr>
        <p:txBody>
          <a:bodyPr>
            <a:normAutofit fontScale="70000" lnSpcReduction="20000"/>
          </a:bodyPr>
          <a:lstStyle/>
          <a:p>
            <a:pPr>
              <a:spcAft>
                <a:spcPts val="600"/>
              </a:spcAft>
            </a:pPr>
            <a:r>
              <a:rPr lang="en-US" dirty="0"/>
              <a:t>Data for Klamath/downstream life stages will be key for LFA…</a:t>
            </a:r>
          </a:p>
          <a:p>
            <a:pPr>
              <a:spcAft>
                <a:spcPts val="600"/>
              </a:spcAft>
            </a:pPr>
            <a:r>
              <a:rPr lang="en-US" dirty="0"/>
              <a:t>Juvenile survival and production monitoring: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When will analysis of Trinity to Klamath survival data be available?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RSTs in Klamath? 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Mark recapture studies in place?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RST calibrations for yearlings, and age/size specific calibrations?</a:t>
            </a:r>
          </a:p>
          <a:p>
            <a:pPr>
              <a:spcAft>
                <a:spcPts val="600"/>
              </a:spcAft>
            </a:pPr>
            <a:r>
              <a:rPr lang="en-US" dirty="0"/>
              <a:t>Genetic mark recapture and monitoring: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Carcasses and RST monitoring (</a:t>
            </a:r>
            <a:r>
              <a:rPr lang="en-US" dirty="0" err="1"/>
              <a:t>GMR</a:t>
            </a:r>
            <a:r>
              <a:rPr lang="en-US" dirty="0"/>
              <a:t> and run type)</a:t>
            </a:r>
          </a:p>
          <a:p>
            <a:pPr>
              <a:spcAft>
                <a:spcPts val="600"/>
              </a:spcAft>
            </a:pPr>
            <a:r>
              <a:rPr lang="en-US" dirty="0"/>
              <a:t>Broodyear reconstructions: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Will be available in Phase 2 and key to LFA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To include harvest, ocean maturation and survival</a:t>
            </a:r>
          </a:p>
          <a:p>
            <a:pPr>
              <a:spcAft>
                <a:spcPts val="600"/>
              </a:spcAft>
            </a:pPr>
            <a:r>
              <a:rPr lang="en-US" dirty="0"/>
              <a:t>Bony structures, microchemistry, </a:t>
            </a:r>
            <a:r>
              <a:rPr lang="en-US" dirty="0" err="1"/>
              <a:t>etc</a:t>
            </a:r>
            <a:r>
              <a:rPr lang="en-US" dirty="0"/>
              <a:t>…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Life history reconstructions, estuary rearing, </a:t>
            </a:r>
            <a:r>
              <a:rPr lang="en-US" dirty="0" err="1"/>
              <a:t>etc</a:t>
            </a:r>
            <a:r>
              <a:rPr lang="en-US" dirty="0"/>
              <a:t>…</a:t>
            </a:r>
          </a:p>
          <a:p>
            <a:pPr>
              <a:spcAft>
                <a:spcPts val="600"/>
              </a:spcAft>
            </a:pPr>
            <a:r>
              <a:rPr lang="en-US" dirty="0"/>
              <a:t>Estuary monitoring: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Did we track down estuary monitoring data?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39FB5A-F5D5-68CF-6B27-DBF4BD58B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Data considerations and discussion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25B6D6E-F762-967C-7C32-EA1709A130CF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A46CA83-693D-782C-6F7E-630FBFC58428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6896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E3235-9B10-6CCD-98CD-58A13D8D67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760" y="1471682"/>
            <a:ext cx="11265040" cy="435133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endParaRPr lang="en-US" dirty="0"/>
          </a:p>
          <a:p>
            <a:pPr marL="0" indent="0">
              <a:spcAft>
                <a:spcPts val="600"/>
              </a:spcAft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587905-B4BE-82C6-C975-BCB113F115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79810" y="1266041"/>
            <a:ext cx="3739415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8965D7-9157-D64D-A697-088472BB24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962" y="1266041"/>
            <a:ext cx="3647228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BAF6718-971A-5552-5F7F-C66BD1D897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7473" y="1266041"/>
            <a:ext cx="3597054" cy="32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3B0A37D-3ED6-F087-E3B6-FACCFCE7E0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95338" y="4638406"/>
            <a:ext cx="1833704" cy="208308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9A5EC0-6A56-A828-639C-28BD93B77D67}"/>
              </a:ext>
            </a:extLst>
          </p:cNvPr>
          <p:cNvSpPr txBox="1"/>
          <p:nvPr/>
        </p:nvSpPr>
        <p:spPr>
          <a:xfrm>
            <a:off x="460138" y="4747742"/>
            <a:ext cx="26254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How was conclusion that increased juvenile production has not increased adult returns determined?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6C6160F-AD67-1BE6-A40A-FF61835921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38798" y="4602947"/>
            <a:ext cx="6675140" cy="211854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6017331-1021-55AA-1F5E-A8C4BF102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Data considerations and discussion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CE5EBFA-E919-565F-0325-A85F08130E3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50CF657-FB3D-A123-A8F8-69F59E8B8D9D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21575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B2581D-B86D-0085-7835-0046564DD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Considerations for LFA approach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0E3235-9B10-6CCD-98CD-58A13D8D67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8761" y="1105321"/>
            <a:ext cx="5603198" cy="5672932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2400" dirty="0"/>
              <a:t>To achieve goals of LFA, we need an approach that…</a:t>
            </a:r>
          </a:p>
          <a:p>
            <a:pPr lvl="1">
              <a:spcAft>
                <a:spcPts val="600"/>
              </a:spcAft>
            </a:pPr>
            <a:r>
              <a:rPr lang="en-US" sz="2000" dirty="0"/>
              <a:t>Considers complexity and interconnectedness of life cycle </a:t>
            </a:r>
          </a:p>
          <a:p>
            <a:pPr lvl="1">
              <a:spcAft>
                <a:spcPts val="600"/>
              </a:spcAft>
            </a:pPr>
            <a:r>
              <a:rPr lang="en-US" sz="2000" dirty="0"/>
              <a:t>Is complex but scalable </a:t>
            </a:r>
          </a:p>
          <a:p>
            <a:pPr lvl="1">
              <a:spcAft>
                <a:spcPts val="600"/>
              </a:spcAft>
            </a:pPr>
            <a:r>
              <a:rPr lang="en-US" sz="2000" dirty="0"/>
              <a:t>Considers spatial structure and out of basin factors (e.g., Klamath, estuary, ocean)</a:t>
            </a:r>
          </a:p>
          <a:p>
            <a:pPr lvl="1">
              <a:spcAft>
                <a:spcPts val="600"/>
              </a:spcAft>
            </a:pPr>
            <a:r>
              <a:rPr lang="en-US" sz="2000" dirty="0"/>
              <a:t>Includes temporal structure and periodicity</a:t>
            </a:r>
          </a:p>
          <a:p>
            <a:pPr lvl="1">
              <a:spcAft>
                <a:spcPts val="600"/>
              </a:spcAft>
            </a:pPr>
            <a:r>
              <a:rPr lang="en-US" sz="2000" dirty="0"/>
              <a:t>Consider monitoring data as well as other modeling efforts (e.g., bioenergetics, habitat, flow, habitat suitability)</a:t>
            </a:r>
          </a:p>
          <a:p>
            <a:pPr>
              <a:spcAft>
                <a:spcPts val="600"/>
              </a:spcAft>
            </a:pPr>
            <a:r>
              <a:rPr lang="en-US" sz="2400" dirty="0" err="1"/>
              <a:t>LCMs</a:t>
            </a:r>
            <a:r>
              <a:rPr lang="en-US" sz="2400" dirty="0"/>
              <a:t> can address all of these considerations…</a:t>
            </a:r>
          </a:p>
          <a:p>
            <a:pPr>
              <a:spcAft>
                <a:spcPts val="600"/>
              </a:spcAft>
            </a:pPr>
            <a:endParaRPr lang="en-US" sz="2400" dirty="0"/>
          </a:p>
          <a:p>
            <a:pPr marL="0" indent="0">
              <a:spcAft>
                <a:spcPts val="600"/>
              </a:spcAft>
              <a:buNone/>
            </a:pPr>
            <a:endParaRPr lang="en-US" sz="24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C134AA-1A4F-92F7-6AFB-AB56D63F2F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959" y="1150729"/>
            <a:ext cx="5835318" cy="5491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6606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Connector: Curved 41">
            <a:extLst>
              <a:ext uri="{FF2B5EF4-FFF2-40B4-BE49-F238E27FC236}">
                <a16:creationId xmlns:a16="http://schemas.microsoft.com/office/drawing/2014/main" id="{4CAB7470-E4C0-C9B2-61DB-40ABEF7730E6}"/>
              </a:ext>
            </a:extLst>
          </p:cNvPr>
          <p:cNvCxnSpPr>
            <a:cxnSpLocks/>
            <a:stCxn id="36" idx="1"/>
            <a:endCxn id="45" idx="2"/>
          </p:cNvCxnSpPr>
          <p:nvPr/>
        </p:nvCxnSpPr>
        <p:spPr>
          <a:xfrm rot="10800000">
            <a:off x="3404634" y="4186688"/>
            <a:ext cx="6074529" cy="1704880"/>
          </a:xfrm>
          <a:prstGeom prst="curvedConnector2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5" name="Connector: Curved 4">
            <a:extLst>
              <a:ext uri="{FF2B5EF4-FFF2-40B4-BE49-F238E27FC236}">
                <a16:creationId xmlns:a16="http://schemas.microsoft.com/office/drawing/2014/main" id="{53B9A69D-C43A-83CD-1832-82023D136133}"/>
              </a:ext>
            </a:extLst>
          </p:cNvPr>
          <p:cNvCxnSpPr>
            <a:cxnSpLocks/>
            <a:stCxn id="45" idx="0"/>
            <a:endCxn id="44" idx="2"/>
          </p:cNvCxnSpPr>
          <p:nvPr/>
        </p:nvCxnSpPr>
        <p:spPr>
          <a:xfrm rot="5400000" flipH="1" flipV="1">
            <a:off x="4625990" y="1396456"/>
            <a:ext cx="776184" cy="3218898"/>
          </a:xfrm>
          <a:prstGeom prst="curvedConnector3">
            <a:avLst>
              <a:gd name="adj1" fmla="val 50000"/>
            </a:avLst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28788A6-0FF9-D2E2-D87E-77A6CF70674E}"/>
              </a:ext>
            </a:extLst>
          </p:cNvPr>
          <p:cNvCxnSpPr>
            <a:cxnSpLocks/>
            <a:stCxn id="44" idx="3"/>
            <a:endCxn id="27" idx="1"/>
          </p:cNvCxnSpPr>
          <p:nvPr/>
        </p:nvCxnSpPr>
        <p:spPr>
          <a:xfrm>
            <a:off x="7274442" y="2160613"/>
            <a:ext cx="370924" cy="0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49F0153-FB84-7EDB-3370-591DBD65252A}"/>
              </a:ext>
            </a:extLst>
          </p:cNvPr>
          <p:cNvCxnSpPr>
            <a:cxnSpLocks/>
            <a:stCxn id="24" idx="3"/>
            <a:endCxn id="44" idx="1"/>
          </p:cNvCxnSpPr>
          <p:nvPr/>
        </p:nvCxnSpPr>
        <p:spPr>
          <a:xfrm flipV="1">
            <a:off x="5601695" y="2160613"/>
            <a:ext cx="370924" cy="523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22D2967-341E-385C-3854-E2CACA72FC41}"/>
              </a:ext>
            </a:extLst>
          </p:cNvPr>
          <p:cNvCxnSpPr>
            <a:cxnSpLocks/>
            <a:stCxn id="32" idx="3"/>
            <a:endCxn id="24" idx="1"/>
          </p:cNvCxnSpPr>
          <p:nvPr/>
        </p:nvCxnSpPr>
        <p:spPr>
          <a:xfrm>
            <a:off x="4308759" y="2161136"/>
            <a:ext cx="370924" cy="0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or: Curved 9">
            <a:extLst>
              <a:ext uri="{FF2B5EF4-FFF2-40B4-BE49-F238E27FC236}">
                <a16:creationId xmlns:a16="http://schemas.microsoft.com/office/drawing/2014/main" id="{ECE3E3B7-EFAF-578B-0325-87B43F9257CE}"/>
              </a:ext>
            </a:extLst>
          </p:cNvPr>
          <p:cNvCxnSpPr>
            <a:cxnSpLocks/>
            <a:stCxn id="36" idx="1"/>
            <a:endCxn id="38" idx="2"/>
          </p:cNvCxnSpPr>
          <p:nvPr/>
        </p:nvCxnSpPr>
        <p:spPr>
          <a:xfrm rot="10800000">
            <a:off x="8789522" y="5008886"/>
            <a:ext cx="689640" cy="882683"/>
          </a:xfrm>
          <a:prstGeom prst="curvedConnector2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or: Curved 10">
            <a:extLst>
              <a:ext uri="{FF2B5EF4-FFF2-40B4-BE49-F238E27FC236}">
                <a16:creationId xmlns:a16="http://schemas.microsoft.com/office/drawing/2014/main" id="{03ABC847-5EB8-A8DF-2292-5BE928781C6A}"/>
              </a:ext>
            </a:extLst>
          </p:cNvPr>
          <p:cNvCxnSpPr>
            <a:cxnSpLocks/>
            <a:stCxn id="38" idx="0"/>
            <a:endCxn id="29" idx="1"/>
          </p:cNvCxnSpPr>
          <p:nvPr/>
        </p:nvCxnSpPr>
        <p:spPr>
          <a:xfrm rot="5400000" flipH="1" flipV="1">
            <a:off x="8731809" y="3347132"/>
            <a:ext cx="805066" cy="689640"/>
          </a:xfrm>
          <a:prstGeom prst="curvedConnector2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or: Curved 11">
            <a:extLst>
              <a:ext uri="{FF2B5EF4-FFF2-40B4-BE49-F238E27FC236}">
                <a16:creationId xmlns:a16="http://schemas.microsoft.com/office/drawing/2014/main" id="{6FCD3E00-D6EC-DEF5-4F3B-0F20223FCE7B}"/>
              </a:ext>
            </a:extLst>
          </p:cNvPr>
          <p:cNvCxnSpPr>
            <a:cxnSpLocks/>
            <a:stCxn id="38" idx="0"/>
            <a:endCxn id="37" idx="0"/>
          </p:cNvCxnSpPr>
          <p:nvPr/>
        </p:nvCxnSpPr>
        <p:spPr>
          <a:xfrm rot="16200000" flipV="1">
            <a:off x="8290062" y="3595024"/>
            <a:ext cx="11294" cy="987627"/>
          </a:xfrm>
          <a:prstGeom prst="curvedConnector3">
            <a:avLst>
              <a:gd name="adj1" fmla="val 2124084"/>
            </a:avLst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or: Curved 12">
            <a:extLst>
              <a:ext uri="{FF2B5EF4-FFF2-40B4-BE49-F238E27FC236}">
                <a16:creationId xmlns:a16="http://schemas.microsoft.com/office/drawing/2014/main" id="{B9BC3DC0-A7DE-E9EA-A991-2E22AD515993}"/>
              </a:ext>
            </a:extLst>
          </p:cNvPr>
          <p:cNvCxnSpPr>
            <a:cxnSpLocks/>
            <a:stCxn id="37" idx="2"/>
            <a:endCxn id="38" idx="2"/>
          </p:cNvCxnSpPr>
          <p:nvPr/>
        </p:nvCxnSpPr>
        <p:spPr>
          <a:xfrm rot="16200000" flipH="1">
            <a:off x="8290061" y="4509424"/>
            <a:ext cx="11294" cy="987627"/>
          </a:xfrm>
          <a:prstGeom prst="curvedConnector3">
            <a:avLst>
              <a:gd name="adj1" fmla="val 2124084"/>
            </a:avLst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BCABBDC4-2009-0716-C259-5A83FC77D45E}"/>
              </a:ext>
            </a:extLst>
          </p:cNvPr>
          <p:cNvCxnSpPr>
            <a:cxnSpLocks/>
            <a:stCxn id="35" idx="2"/>
            <a:endCxn id="36" idx="0"/>
          </p:cNvCxnSpPr>
          <p:nvPr/>
        </p:nvCxnSpPr>
        <p:spPr>
          <a:xfrm>
            <a:off x="10622162" y="5297887"/>
            <a:ext cx="0" cy="336571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EE1685DD-E454-4F8E-8CE5-1F273A7121EA}"/>
              </a:ext>
            </a:extLst>
          </p:cNvPr>
          <p:cNvCxnSpPr>
            <a:cxnSpLocks/>
            <a:stCxn id="33" idx="2"/>
            <a:endCxn id="35" idx="0"/>
          </p:cNvCxnSpPr>
          <p:nvPr/>
        </p:nvCxnSpPr>
        <p:spPr>
          <a:xfrm>
            <a:off x="10622162" y="4311791"/>
            <a:ext cx="0" cy="336571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C5C1FA6-3732-5FE2-054A-1CD5C3FFB862}"/>
              </a:ext>
            </a:extLst>
          </p:cNvPr>
          <p:cNvCxnSpPr>
            <a:cxnSpLocks/>
            <a:stCxn id="29" idx="2"/>
            <a:endCxn id="33" idx="0"/>
          </p:cNvCxnSpPr>
          <p:nvPr/>
        </p:nvCxnSpPr>
        <p:spPr>
          <a:xfrm>
            <a:off x="10622162" y="3518019"/>
            <a:ext cx="0" cy="336572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or: Curved 16">
            <a:extLst>
              <a:ext uri="{FF2B5EF4-FFF2-40B4-BE49-F238E27FC236}">
                <a16:creationId xmlns:a16="http://schemas.microsoft.com/office/drawing/2014/main" id="{F6AF3125-B955-6FE9-7609-CA12A44C30BA}"/>
              </a:ext>
            </a:extLst>
          </p:cNvPr>
          <p:cNvCxnSpPr>
            <a:cxnSpLocks/>
            <a:stCxn id="25" idx="2"/>
            <a:endCxn id="34" idx="0"/>
          </p:cNvCxnSpPr>
          <p:nvPr/>
        </p:nvCxnSpPr>
        <p:spPr>
          <a:xfrm rot="5400000">
            <a:off x="7731108" y="1317106"/>
            <a:ext cx="715330" cy="3316745"/>
          </a:xfrm>
          <a:prstGeom prst="curvedConnector3">
            <a:avLst>
              <a:gd name="adj1" fmla="val 50000"/>
            </a:avLst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9164247-001C-15A1-1305-C2A55AAF4F62}"/>
              </a:ext>
            </a:extLst>
          </p:cNvPr>
          <p:cNvCxnSpPr>
            <a:cxnSpLocks/>
            <a:stCxn id="26" idx="2"/>
            <a:endCxn id="29" idx="0"/>
          </p:cNvCxnSpPr>
          <p:nvPr/>
        </p:nvCxnSpPr>
        <p:spPr>
          <a:xfrm flipH="1">
            <a:off x="10622162" y="2610716"/>
            <a:ext cx="617221" cy="450103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8C49D89-CD58-634E-2D92-7AE6C2D880A8}"/>
              </a:ext>
            </a:extLst>
          </p:cNvPr>
          <p:cNvCxnSpPr>
            <a:cxnSpLocks/>
            <a:stCxn id="25" idx="3"/>
            <a:endCxn id="26" idx="1"/>
          </p:cNvCxnSpPr>
          <p:nvPr/>
        </p:nvCxnSpPr>
        <p:spPr>
          <a:xfrm flipV="1">
            <a:off x="10365176" y="2153516"/>
            <a:ext cx="370926" cy="7097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BFDA9B5-351F-E780-F5CE-DEA9AB657254}"/>
              </a:ext>
            </a:extLst>
          </p:cNvPr>
          <p:cNvCxnSpPr>
            <a:cxnSpLocks/>
            <a:stCxn id="27" idx="3"/>
            <a:endCxn id="25" idx="1"/>
          </p:cNvCxnSpPr>
          <p:nvPr/>
        </p:nvCxnSpPr>
        <p:spPr>
          <a:xfrm>
            <a:off x="8758189" y="2160613"/>
            <a:ext cx="370924" cy="0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27D760A-2AA3-697C-4545-B145666C0719}"/>
              </a:ext>
            </a:extLst>
          </p:cNvPr>
          <p:cNvCxnSpPr>
            <a:stCxn id="31" idx="3"/>
            <a:endCxn id="30" idx="1"/>
          </p:cNvCxnSpPr>
          <p:nvPr/>
        </p:nvCxnSpPr>
        <p:spPr>
          <a:xfrm>
            <a:off x="980193" y="2160613"/>
            <a:ext cx="370924" cy="1223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9DCE9DC-3EDC-F2AC-BA2E-E9F95678E9FF}"/>
              </a:ext>
            </a:extLst>
          </p:cNvPr>
          <p:cNvCxnSpPr>
            <a:cxnSpLocks/>
            <a:stCxn id="30" idx="3"/>
            <a:endCxn id="32" idx="1"/>
          </p:cNvCxnSpPr>
          <p:nvPr/>
        </p:nvCxnSpPr>
        <p:spPr>
          <a:xfrm flipV="1">
            <a:off x="2129584" y="2161136"/>
            <a:ext cx="370924" cy="700"/>
          </a:xfrm>
          <a:prstGeom prst="straightConnector1">
            <a:avLst/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or: Curved 22">
            <a:extLst>
              <a:ext uri="{FF2B5EF4-FFF2-40B4-BE49-F238E27FC236}">
                <a16:creationId xmlns:a16="http://schemas.microsoft.com/office/drawing/2014/main" id="{5B5789D7-CC38-85F5-30D5-6DA7EDCCD430}"/>
              </a:ext>
            </a:extLst>
          </p:cNvPr>
          <p:cNvCxnSpPr>
            <a:cxnSpLocks/>
            <a:stCxn id="34" idx="1"/>
            <a:endCxn id="45" idx="3"/>
          </p:cNvCxnSpPr>
          <p:nvPr/>
        </p:nvCxnSpPr>
        <p:spPr>
          <a:xfrm rot="10800000">
            <a:off x="4308759" y="3790343"/>
            <a:ext cx="1532865" cy="12700"/>
          </a:xfrm>
          <a:prstGeom prst="curvedConnector3">
            <a:avLst>
              <a:gd name="adj1" fmla="val 50000"/>
            </a:avLst>
          </a:prstGeom>
          <a:ln w="57150">
            <a:solidFill>
              <a:schemeClr val="bg2">
                <a:lumMod val="7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5CB92978-4950-B94C-B016-27C7566BE891}"/>
              </a:ext>
            </a:extLst>
          </p:cNvPr>
          <p:cNvSpPr txBox="1"/>
          <p:nvPr/>
        </p:nvSpPr>
        <p:spPr>
          <a:xfrm>
            <a:off x="4679683" y="1703936"/>
            <a:ext cx="922012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Develop 3+ Level of Effort LFA Study Plans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3ACA1DE-DC3A-7B9E-481F-877AD637505D}"/>
              </a:ext>
            </a:extLst>
          </p:cNvPr>
          <p:cNvSpPr txBox="1"/>
          <p:nvPr/>
        </p:nvSpPr>
        <p:spPr>
          <a:xfrm>
            <a:off x="9129113" y="1703413"/>
            <a:ext cx="1236063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Determine LF data needs and level of error to support LFA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49D9E89-CED5-2110-4055-2234C7AA1D4A}"/>
              </a:ext>
            </a:extLst>
          </p:cNvPr>
          <p:cNvSpPr txBox="1"/>
          <p:nvPr/>
        </p:nvSpPr>
        <p:spPr>
          <a:xfrm>
            <a:off x="10736102" y="1696316"/>
            <a:ext cx="1006561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Refine Mechanistic Model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FFF5C39-DA8A-9289-C48B-1BF81EE082FB}"/>
              </a:ext>
            </a:extLst>
          </p:cNvPr>
          <p:cNvSpPr txBox="1"/>
          <p:nvPr/>
        </p:nvSpPr>
        <p:spPr>
          <a:xfrm>
            <a:off x="7645366" y="1703413"/>
            <a:ext cx="1112823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Develop rules to identify Limiting Factors (LF)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4FF530C-5516-2F71-8AFC-DC3DB7638B5D}"/>
              </a:ext>
            </a:extLst>
          </p:cNvPr>
          <p:cNvSpPr txBox="1"/>
          <p:nvPr/>
        </p:nvSpPr>
        <p:spPr>
          <a:xfrm>
            <a:off x="248749" y="321076"/>
            <a:ext cx="24901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Conceptual Ecological Model for LFA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3D02C73-B11C-01C3-20F5-61145F8F1714}"/>
              </a:ext>
            </a:extLst>
          </p:cNvPr>
          <p:cNvSpPr txBox="1"/>
          <p:nvPr/>
        </p:nvSpPr>
        <p:spPr>
          <a:xfrm>
            <a:off x="9479162" y="3060819"/>
            <a:ext cx="2286000" cy="4572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Use Model output to prioritize limiting factors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33B5FB5-EB7B-D5AB-FBA9-E14DDA911AEA}"/>
              </a:ext>
            </a:extLst>
          </p:cNvPr>
          <p:cNvSpPr txBox="1"/>
          <p:nvPr/>
        </p:nvSpPr>
        <p:spPr>
          <a:xfrm>
            <a:off x="1351117" y="1704636"/>
            <a:ext cx="778467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b="1" dirty="0"/>
              <a:t>Meeting </a:t>
            </a:r>
          </a:p>
          <a:p>
            <a:r>
              <a:rPr lang="en-US" b="1" dirty="0"/>
              <a:t>TRRP goals?</a:t>
            </a:r>
          </a:p>
        </p:txBody>
      </p:sp>
      <p:sp>
        <p:nvSpPr>
          <p:cNvPr id="31" name="Flowchart: Process 30">
            <a:extLst>
              <a:ext uri="{FF2B5EF4-FFF2-40B4-BE49-F238E27FC236}">
                <a16:creationId xmlns:a16="http://schemas.microsoft.com/office/drawing/2014/main" id="{6E3913EE-88ED-359F-7F97-06A92BCF6BC4}"/>
              </a:ext>
            </a:extLst>
          </p:cNvPr>
          <p:cNvSpPr/>
          <p:nvPr/>
        </p:nvSpPr>
        <p:spPr>
          <a:xfrm>
            <a:off x="88729" y="1703413"/>
            <a:ext cx="891464" cy="914400"/>
          </a:xfrm>
          <a:prstGeom prst="flowChartProces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Quantifiable TRRP goals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07261CA-E345-21D0-FA47-140745558122}"/>
              </a:ext>
            </a:extLst>
          </p:cNvPr>
          <p:cNvSpPr txBox="1"/>
          <p:nvPr/>
        </p:nvSpPr>
        <p:spPr>
          <a:xfrm>
            <a:off x="2500508" y="1703936"/>
            <a:ext cx="1808251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b="1" dirty="0"/>
              <a:t>Refine conceptual life cycle diagram: </a:t>
            </a:r>
          </a:p>
          <a:p>
            <a:r>
              <a:rPr lang="en-US" dirty="0"/>
              <a:t>Reflect key life stages and how they interact with TRRP Goals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E8A167E-404C-E4B2-CCCA-70B048491C9B}"/>
              </a:ext>
            </a:extLst>
          </p:cNvPr>
          <p:cNvSpPr txBox="1"/>
          <p:nvPr/>
        </p:nvSpPr>
        <p:spPr>
          <a:xfrm>
            <a:off x="9479162" y="3854591"/>
            <a:ext cx="2286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Identify management actions that can address  limiting factors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F397756-1D35-5C22-29AF-B6726808ED50}"/>
              </a:ext>
            </a:extLst>
          </p:cNvPr>
          <p:cNvSpPr txBox="1"/>
          <p:nvPr/>
        </p:nvSpPr>
        <p:spPr>
          <a:xfrm>
            <a:off x="5841623" y="3333143"/>
            <a:ext cx="1177553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Address Data Gaps and Uncertainties: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b="0" dirty="0"/>
              <a:t>Monitoring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b="0" dirty="0"/>
              <a:t>Analogy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b="0" dirty="0"/>
              <a:t>Elicitation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2C082CC-99C3-4DAC-B91A-547E5BEE9F06}"/>
              </a:ext>
            </a:extLst>
          </p:cNvPr>
          <p:cNvSpPr txBox="1"/>
          <p:nvPr/>
        </p:nvSpPr>
        <p:spPr>
          <a:xfrm>
            <a:off x="9479162" y="4648362"/>
            <a:ext cx="2286000" cy="64952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Prioritize actions: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b="0" dirty="0"/>
              <a:t>What can be done? 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b="0" dirty="0"/>
              <a:t>What has most potential for effect?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US" b="0" dirty="0"/>
              <a:t>How many dials can we turn at once?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8E5CA36-4091-8ECD-3FCD-F726F13C9B0D}"/>
              </a:ext>
            </a:extLst>
          </p:cNvPr>
          <p:cNvSpPr txBox="1"/>
          <p:nvPr/>
        </p:nvSpPr>
        <p:spPr>
          <a:xfrm>
            <a:off x="9479162" y="5634458"/>
            <a:ext cx="2286000" cy="514219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Monitor and Evaluate Effectiveness/Responses:</a:t>
            </a:r>
          </a:p>
          <a:p>
            <a:r>
              <a:rPr lang="en-US" b="0" dirty="0"/>
              <a:t>Did action have intended effect?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96DD49C-3FB1-4072-E55E-C6E90672C8EE}"/>
              </a:ext>
            </a:extLst>
          </p:cNvPr>
          <p:cNvSpPr txBox="1"/>
          <p:nvPr/>
        </p:nvSpPr>
        <p:spPr>
          <a:xfrm>
            <a:off x="7412661" y="4083191"/>
            <a:ext cx="778467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Monitor and Reevaluate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E9F9A4F-4D61-C8A1-B574-D0EF6F34C5C5}"/>
              </a:ext>
            </a:extLst>
          </p:cNvPr>
          <p:cNvSpPr txBox="1"/>
          <p:nvPr/>
        </p:nvSpPr>
        <p:spPr>
          <a:xfrm>
            <a:off x="8400288" y="4094485"/>
            <a:ext cx="778467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b="1" dirty="0"/>
              <a:t>Meeting </a:t>
            </a:r>
          </a:p>
          <a:p>
            <a:r>
              <a:rPr lang="en-US" b="1" dirty="0"/>
              <a:t>TRRP goals?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3C9E2D1-39CD-20C5-171B-BEB256ED5E02}"/>
              </a:ext>
            </a:extLst>
          </p:cNvPr>
          <p:cNvSpPr txBox="1"/>
          <p:nvPr/>
        </p:nvSpPr>
        <p:spPr>
          <a:xfrm>
            <a:off x="8748728" y="5427676"/>
            <a:ext cx="430027" cy="27699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b="1" dirty="0"/>
              <a:t>Yes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94D6D08-AAB2-E888-EEA9-A7194F51198A}"/>
              </a:ext>
            </a:extLst>
          </p:cNvPr>
          <p:cNvSpPr txBox="1"/>
          <p:nvPr/>
        </p:nvSpPr>
        <p:spPr>
          <a:xfrm>
            <a:off x="8720187" y="3487492"/>
            <a:ext cx="430027" cy="27699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b="1" dirty="0"/>
              <a:t>No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6E1A93B-EC22-A353-ABED-17DD87159D02}"/>
              </a:ext>
            </a:extLst>
          </p:cNvPr>
          <p:cNvSpPr txBox="1"/>
          <p:nvPr/>
        </p:nvSpPr>
        <p:spPr>
          <a:xfrm>
            <a:off x="8109814" y="3719425"/>
            <a:ext cx="430027" cy="276999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b="1" dirty="0"/>
              <a:t>Yes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37F1984-4A78-437A-0EEE-3F3307671782}"/>
              </a:ext>
            </a:extLst>
          </p:cNvPr>
          <p:cNvSpPr txBox="1"/>
          <p:nvPr/>
        </p:nvSpPr>
        <p:spPr>
          <a:xfrm>
            <a:off x="8188895" y="5690018"/>
            <a:ext cx="430027" cy="276999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b="1" dirty="0"/>
              <a:t>No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BCACF42-3F82-7162-7B8C-9A9F063B2889}"/>
              </a:ext>
            </a:extLst>
          </p:cNvPr>
          <p:cNvSpPr txBox="1"/>
          <p:nvPr/>
        </p:nvSpPr>
        <p:spPr>
          <a:xfrm>
            <a:off x="5972619" y="1703413"/>
            <a:ext cx="1301823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Translate conceptual model into quantitative Mechanistic Model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5768A68-DE74-EB84-670E-85B4FA50128D}"/>
              </a:ext>
            </a:extLst>
          </p:cNvPr>
          <p:cNvSpPr txBox="1"/>
          <p:nvPr/>
        </p:nvSpPr>
        <p:spPr>
          <a:xfrm>
            <a:off x="2500507" y="3393997"/>
            <a:ext cx="1808251" cy="79269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0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/>
              <a:t>Refine life cycle diagram</a:t>
            </a:r>
            <a:endParaRPr lang="en-US" b="0" dirty="0"/>
          </a:p>
        </p:txBody>
      </p:sp>
      <p:sp>
        <p:nvSpPr>
          <p:cNvPr id="46" name="Flowchart: Process 45">
            <a:extLst>
              <a:ext uri="{FF2B5EF4-FFF2-40B4-BE49-F238E27FC236}">
                <a16:creationId xmlns:a16="http://schemas.microsoft.com/office/drawing/2014/main" id="{C2E31C17-B543-6761-D012-B88229F7A1EA}"/>
              </a:ext>
            </a:extLst>
          </p:cNvPr>
          <p:cNvSpPr/>
          <p:nvPr/>
        </p:nvSpPr>
        <p:spPr>
          <a:xfrm>
            <a:off x="88730" y="1076267"/>
            <a:ext cx="5512966" cy="275776"/>
          </a:xfrm>
          <a:prstGeom prst="flowChartProcess">
            <a:avLst/>
          </a:prstGeom>
          <a:solidFill>
            <a:srgbClr val="54823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Phase 1</a:t>
            </a:r>
          </a:p>
        </p:txBody>
      </p:sp>
      <p:sp>
        <p:nvSpPr>
          <p:cNvPr id="47" name="Flowchart: Process 46">
            <a:extLst>
              <a:ext uri="{FF2B5EF4-FFF2-40B4-BE49-F238E27FC236}">
                <a16:creationId xmlns:a16="http://schemas.microsoft.com/office/drawing/2014/main" id="{970BC92A-C755-A0CE-FE87-AE546A17F662}"/>
              </a:ext>
            </a:extLst>
          </p:cNvPr>
          <p:cNvSpPr/>
          <p:nvPr/>
        </p:nvSpPr>
        <p:spPr>
          <a:xfrm>
            <a:off x="5972619" y="1076267"/>
            <a:ext cx="5770044" cy="275776"/>
          </a:xfrm>
          <a:prstGeom prst="flowChartProcess">
            <a:avLst/>
          </a:prstGeom>
          <a:solidFill>
            <a:srgbClr val="4472C4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Phase 2</a:t>
            </a:r>
          </a:p>
        </p:txBody>
      </p:sp>
      <p:sp>
        <p:nvSpPr>
          <p:cNvPr id="48" name="Flowchart: Process 47">
            <a:extLst>
              <a:ext uri="{FF2B5EF4-FFF2-40B4-BE49-F238E27FC236}">
                <a16:creationId xmlns:a16="http://schemas.microsoft.com/office/drawing/2014/main" id="{F3F9E164-1AE9-DCAF-8808-B3C6F1935CE5}"/>
              </a:ext>
            </a:extLst>
          </p:cNvPr>
          <p:cNvSpPr/>
          <p:nvPr/>
        </p:nvSpPr>
        <p:spPr>
          <a:xfrm>
            <a:off x="7412660" y="6372374"/>
            <a:ext cx="4407561" cy="275776"/>
          </a:xfrm>
          <a:prstGeom prst="flowChartProcess">
            <a:avLst/>
          </a:prstGeom>
          <a:solidFill>
            <a:srgbClr val="BF9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Application and Adaptive Management</a:t>
            </a:r>
          </a:p>
        </p:txBody>
      </p:sp>
    </p:spTree>
    <p:extLst>
      <p:ext uri="{BB962C8B-B14F-4D97-AF65-F5344CB8AC3E}">
        <p14:creationId xmlns:p14="http://schemas.microsoft.com/office/powerpoint/2010/main" val="42311700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9587BF-BD70-877B-D926-FE6D19B4B0B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E5353E5-565E-0604-55F3-0DC08FDFE6B9}"/>
              </a:ext>
            </a:extLst>
          </p:cNvPr>
          <p:cNvCxnSpPr/>
          <p:nvPr/>
        </p:nvCxnSpPr>
        <p:spPr>
          <a:xfrm>
            <a:off x="401934" y="914398"/>
            <a:ext cx="11485266" cy="0"/>
          </a:xfrm>
          <a:prstGeom prst="line">
            <a:avLst/>
          </a:prstGeom>
          <a:ln w="38100" cmpd="thickThin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2B5DBDB-CF1F-7550-7FF9-8C3E3B5B5E20}"/>
              </a:ext>
            </a:extLst>
          </p:cNvPr>
          <p:cNvCxnSpPr/>
          <p:nvPr/>
        </p:nvCxnSpPr>
        <p:spPr>
          <a:xfrm>
            <a:off x="544285" y="1034980"/>
            <a:ext cx="11485266" cy="0"/>
          </a:xfrm>
          <a:prstGeom prst="line">
            <a:avLst/>
          </a:prstGeom>
          <a:ln w="12700" cmpd="sng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27DA97EE-0F9F-9793-B01A-E36E9C21CC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11" y="1775172"/>
            <a:ext cx="2745036" cy="23564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C794C4D-2321-4AD9-1DB5-D63B5A120575}"/>
              </a:ext>
            </a:extLst>
          </p:cNvPr>
          <p:cNvSpPr txBox="1"/>
          <p:nvPr/>
        </p:nvSpPr>
        <p:spPr>
          <a:xfrm>
            <a:off x="0" y="1155562"/>
            <a:ext cx="36291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b="1" dirty="0"/>
              <a:t>General stage class model diagram from </a:t>
            </a:r>
          </a:p>
          <a:p>
            <a:pPr algn="ctr"/>
            <a:r>
              <a:rPr lang="en-US" sz="1600" b="1" dirty="0"/>
              <a:t>Merz et al. 2013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DDD80A0-5EED-6480-5ED7-D6AE0B0FED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5442" y="1640786"/>
            <a:ext cx="5821389" cy="37586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0B1F9A9-E9E0-A2B2-4B8F-29257DBEF8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0059" y="3200017"/>
            <a:ext cx="3869492" cy="355232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84E4D8-31AF-687D-9C91-5299737F7F46}"/>
              </a:ext>
            </a:extLst>
          </p:cNvPr>
          <p:cNvSpPr txBox="1"/>
          <p:nvPr/>
        </p:nvSpPr>
        <p:spPr>
          <a:xfrm>
            <a:off x="8412926" y="2775419"/>
            <a:ext cx="333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NOAA HARP Model LCM diagram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E2A0478-04C3-9CF2-AEB5-B1C97C40F1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209" y="123966"/>
            <a:ext cx="11102591" cy="860774"/>
          </a:xfrm>
        </p:spPr>
        <p:txBody>
          <a:bodyPr/>
          <a:lstStyle/>
          <a:p>
            <a:r>
              <a:rPr lang="en-US" dirty="0"/>
              <a:t>Approaches, tools, and applications</a:t>
            </a:r>
          </a:p>
        </p:txBody>
      </p:sp>
    </p:spTree>
    <p:extLst>
      <p:ext uri="{BB962C8B-B14F-4D97-AF65-F5344CB8AC3E}">
        <p14:creationId xmlns:p14="http://schemas.microsoft.com/office/powerpoint/2010/main" val="39244810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31" name="Picture 13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508001"/>
            <a:ext cx="1524000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7730" name="Picture 13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2381250"/>
            <a:ext cx="1752600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7729" name="Picture 134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5410200"/>
            <a:ext cx="86677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05000" y="152400"/>
            <a:ext cx="8229600" cy="533400"/>
          </a:xfrm>
        </p:spPr>
        <p:txBody>
          <a:bodyPr/>
          <a:lstStyle/>
          <a:p>
            <a:r>
              <a:rPr lang="en-US" sz="2000" b="1">
                <a:solidFill>
                  <a:schemeClr val="bg1"/>
                </a:solidFill>
              </a:rPr>
              <a:t>Generalized life-cycle, timing and associated monitoring</a:t>
            </a:r>
            <a:br>
              <a:rPr lang="en-US" sz="2000" b="1">
                <a:solidFill>
                  <a:schemeClr val="bg1"/>
                </a:solidFill>
              </a:rPr>
            </a:br>
            <a:endParaRPr lang="en-US" sz="2000" b="1">
              <a:solidFill>
                <a:schemeClr val="bg1"/>
              </a:solidFill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14351"/>
            <a:ext cx="12954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3962401"/>
            <a:ext cx="1371600" cy="101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600" y="5029200"/>
            <a:ext cx="16002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832476"/>
            <a:ext cx="1371600" cy="1025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800601"/>
            <a:ext cx="1752600" cy="131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400" y="1219201"/>
            <a:ext cx="1524000" cy="1014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200" y="1600200"/>
            <a:ext cx="9144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7728" name="Text Box 1344"/>
          <p:cNvSpPr txBox="1">
            <a:spLocks noChangeArrowheads="1"/>
          </p:cNvSpPr>
          <p:nvPr/>
        </p:nvSpPr>
        <p:spPr bwMode="auto">
          <a:xfrm>
            <a:off x="1752600" y="914400"/>
            <a:ext cx="19812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68275" indent="-168275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solidFill>
                  <a:srgbClr val="FFFFFF"/>
                </a:solidFill>
              </a:rPr>
              <a:t>1: Hyporheic development of embryo and pre-emergent fry;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solidFill>
                  <a:srgbClr val="FFFFFF"/>
                </a:solidFill>
              </a:rPr>
              <a:t>2: fry and parr rearing;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solidFill>
                  <a:srgbClr val="FFFFFF"/>
                </a:solidFill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solidFill>
                  <a:srgbClr val="FFFFFF"/>
                </a:solidFill>
              </a:rPr>
              <a:t>3: smolt rearing and emigration;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solidFill>
                  <a:srgbClr val="FFFFFF"/>
                </a:solidFill>
              </a:rPr>
              <a:t>4: ocean development and return immigration to natal streams;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1400">
              <a:solidFill>
                <a:srgbClr val="FFFFFF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400">
                <a:solidFill>
                  <a:srgbClr val="FFFFFF"/>
                </a:solidFill>
              </a:rPr>
              <a:t>5: adult stream maturation and spawning</a:t>
            </a:r>
          </a:p>
        </p:txBody>
      </p:sp>
      <p:pic>
        <p:nvPicPr>
          <p:cNvPr id="2664" name="Picture 266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92015" y="993777"/>
            <a:ext cx="5129785" cy="51196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9806</TotalTime>
  <Words>1727</Words>
  <Application>Microsoft Office PowerPoint</Application>
  <PresentationFormat>Widescreen</PresentationFormat>
  <Paragraphs>260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1_Default Design</vt:lpstr>
      <vt:lpstr>Trinity River LFA Phase 1 </vt:lpstr>
      <vt:lpstr>Meeting outline and agenda</vt:lpstr>
      <vt:lpstr>Background and rational for LFA</vt:lpstr>
      <vt:lpstr>Trinity LFA Project Goals and Objectives</vt:lpstr>
      <vt:lpstr>Trinity LFA Project Goals and Objectives</vt:lpstr>
      <vt:lpstr>Phase 1 goals and objectives</vt:lpstr>
      <vt:lpstr>Revised Life Cycle Diagram</vt:lpstr>
      <vt:lpstr>Life cycle diagram and the LFA</vt:lpstr>
      <vt:lpstr>Revised LCD for Trinity River Chinook</vt:lpstr>
      <vt:lpstr>Updated drivers/causes linked to LCD</vt:lpstr>
      <vt:lpstr>Trinity River Chinook LFA Study Plan Options</vt:lpstr>
      <vt:lpstr>Considerations for the LFA Study Plan Options</vt:lpstr>
      <vt:lpstr>Life cycle modeling approach</vt:lpstr>
      <vt:lpstr>LFA Study Plan Options</vt:lpstr>
      <vt:lpstr>LFA Study Plan Options - Examples</vt:lpstr>
      <vt:lpstr>LFA Study Plan Options - Examples</vt:lpstr>
      <vt:lpstr>LFA Study Plan Options</vt:lpstr>
      <vt:lpstr>LFA Study Plan Options</vt:lpstr>
      <vt:lpstr>Recommendations</vt:lpstr>
      <vt:lpstr>Supplemental/Extra slides</vt:lpstr>
      <vt:lpstr>Considerations for the LFA Study Plan Options</vt:lpstr>
      <vt:lpstr>Data Inventory and Monitoring Components</vt:lpstr>
      <vt:lpstr>Data considerations and discussion</vt:lpstr>
      <vt:lpstr>Data considerations and discussion</vt:lpstr>
      <vt:lpstr>Considerations for LFA approach</vt:lpstr>
      <vt:lpstr>PowerPoint Presentation</vt:lpstr>
      <vt:lpstr>Approaches, tools, and applications</vt:lpstr>
      <vt:lpstr>Generalized life-cycle, timing and associated monitoring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 Hall</dc:creator>
  <cp:lastModifiedBy>Jason Hall</cp:lastModifiedBy>
  <cp:revision>128</cp:revision>
  <dcterms:created xsi:type="dcterms:W3CDTF">2023-10-12T14:34:55Z</dcterms:created>
  <dcterms:modified xsi:type="dcterms:W3CDTF">2024-03-19T15:21:27Z</dcterms:modified>
</cp:coreProperties>
</file>