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5" r:id="rId1"/>
  </p:sldMasterIdLst>
  <p:notesMasterIdLst>
    <p:notesMasterId r:id="rId10"/>
  </p:notesMasterIdLst>
  <p:handoutMasterIdLst>
    <p:handoutMasterId r:id="rId11"/>
  </p:handoutMasterIdLst>
  <p:sldIdLst>
    <p:sldId id="435" r:id="rId2"/>
    <p:sldId id="436" r:id="rId3"/>
    <p:sldId id="446" r:id="rId4"/>
    <p:sldId id="440" r:id="rId5"/>
    <p:sldId id="443" r:id="rId6"/>
    <p:sldId id="444" r:id="rId7"/>
    <p:sldId id="442" r:id="rId8"/>
    <p:sldId id="445" r:id="rId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50000"/>
      </a:spcBef>
      <a:spcAft>
        <a:spcPct val="0"/>
      </a:spcAft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rgbClr val="00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9900"/>
    <a:srgbClr val="0000CC"/>
    <a:srgbClr val="66FF33"/>
    <a:srgbClr val="00FFCC"/>
    <a:srgbClr val="00CC99"/>
    <a:srgbClr val="008000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23" autoAdjust="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6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16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5F2662D-DCC2-47BA-8E7E-ED715B8426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1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21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9788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1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0"/>
              </a:spcBef>
              <a:defRPr sz="1200">
                <a:solidFill>
                  <a:schemeClr val="tx1"/>
                </a:solidFill>
              </a:defRPr>
            </a:lvl1pPr>
          </a:lstStyle>
          <a:p>
            <a:fld id="{E8ABCCB0-ED2F-48BA-ADA3-A5DAF9745F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351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9C09-D1B7-45AB-A8A2-92F2BBCC36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7DD80-BC37-42E3-9622-2AADB4C0809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049F6-02E9-4CBD-8C8B-035AD3E9A6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46A8-BDDA-45DE-9BA8-324728EAD19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DC572-AECE-4A8F-92FE-5FEF6B22DE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365A5-2C2E-49FE-80AE-151BE8E5F2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65410-8A93-481F-97E6-D134795B259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ADC9-C6DF-4B37-9CF9-77298077DC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FE4FD-4AB1-4E7B-931B-8DD06C9FC3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212B3-2219-453A-A69A-8A1EC5ADDF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49A2C0B-039F-4E9F-AF3F-50AF324DACC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841E79-A88A-481E-A2B1-6842040B85A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1371600"/>
            <a:ext cx="87630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Straw Dog for Information and Analyses to Support Gravel Augmentation Master Plan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505200"/>
            <a:ext cx="7854696" cy="1752600"/>
          </a:xfrm>
        </p:spPr>
        <p:txBody>
          <a:bodyPr/>
          <a:lstStyle/>
          <a:p>
            <a:r>
              <a:rPr lang="en-US" dirty="0" smtClean="0"/>
              <a:t>For July 30, 2014</a:t>
            </a:r>
            <a:br>
              <a:rPr lang="en-US" dirty="0" smtClean="0"/>
            </a:br>
            <a:r>
              <a:rPr lang="en-US" dirty="0" smtClean="0"/>
              <a:t>Gravel Augmentation Workgroup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23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 Statement: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Goal: outcome statements that define </a:t>
            </a:r>
            <a:r>
              <a:rPr lang="en-US" sz="3200" dirty="0" smtClean="0"/>
              <a:t>accomplishment</a:t>
            </a:r>
          </a:p>
          <a:p>
            <a:endParaRPr lang="en-US" sz="3200" dirty="0"/>
          </a:p>
          <a:p>
            <a:r>
              <a:rPr lang="en-US" sz="3200" dirty="0" smtClean="0"/>
              <a:t>Goal:</a:t>
            </a:r>
          </a:p>
          <a:p>
            <a:pPr marL="0" indent="0">
              <a:buNone/>
            </a:pPr>
            <a:r>
              <a:rPr lang="en-US" sz="3200" i="1" dirty="0" smtClean="0"/>
              <a:t>“Identify and prioritize locations where placement of coarse gravel will improve habitat on a reach scale”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3986913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2476501" y="2752386"/>
            <a:ext cx="4152900" cy="713014"/>
          </a:xfrm>
          <a:custGeom>
            <a:avLst/>
            <a:gdLst>
              <a:gd name="connsiteX0" fmla="*/ 106136 w 4849586"/>
              <a:gd name="connsiteY0" fmla="*/ 0 h 857250"/>
              <a:gd name="connsiteX1" fmla="*/ 106136 w 4849586"/>
              <a:gd name="connsiteY1" fmla="*/ 0 h 857250"/>
              <a:gd name="connsiteX2" fmla="*/ 881743 w 4849586"/>
              <a:gd name="connsiteY2" fmla="*/ 310243 h 857250"/>
              <a:gd name="connsiteX3" fmla="*/ 2196193 w 4849586"/>
              <a:gd name="connsiteY3" fmla="*/ 155121 h 857250"/>
              <a:gd name="connsiteX4" fmla="*/ 3380015 w 4849586"/>
              <a:gd name="connsiteY4" fmla="*/ 16328 h 857250"/>
              <a:gd name="connsiteX5" fmla="*/ 3992336 w 4849586"/>
              <a:gd name="connsiteY5" fmla="*/ 457200 h 857250"/>
              <a:gd name="connsiteX6" fmla="*/ 4776107 w 4849586"/>
              <a:gd name="connsiteY6" fmla="*/ 375557 h 857250"/>
              <a:gd name="connsiteX7" fmla="*/ 4849586 w 4849586"/>
              <a:gd name="connsiteY7" fmla="*/ 857250 h 857250"/>
              <a:gd name="connsiteX8" fmla="*/ 3984172 w 4849586"/>
              <a:gd name="connsiteY8" fmla="*/ 857250 h 857250"/>
              <a:gd name="connsiteX9" fmla="*/ 3347357 w 4849586"/>
              <a:gd name="connsiteY9" fmla="*/ 506185 h 857250"/>
              <a:gd name="connsiteX10" fmla="*/ 971550 w 4849586"/>
              <a:gd name="connsiteY10" fmla="*/ 742950 h 857250"/>
              <a:gd name="connsiteX11" fmla="*/ 155122 w 4849586"/>
              <a:gd name="connsiteY11" fmla="*/ 514350 h 857250"/>
              <a:gd name="connsiteX12" fmla="*/ 0 w 4849586"/>
              <a:gd name="connsiteY12" fmla="*/ 220435 h 857250"/>
              <a:gd name="connsiteX13" fmla="*/ 106136 w 4849586"/>
              <a:gd name="connsiteY13" fmla="*/ 0 h 857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49586" h="857250">
                <a:moveTo>
                  <a:pt x="106136" y="0"/>
                </a:moveTo>
                <a:lnTo>
                  <a:pt x="106136" y="0"/>
                </a:lnTo>
                <a:lnTo>
                  <a:pt x="881743" y="310243"/>
                </a:lnTo>
                <a:lnTo>
                  <a:pt x="2196193" y="155121"/>
                </a:lnTo>
                <a:lnTo>
                  <a:pt x="3380015" y="16328"/>
                </a:lnTo>
                <a:lnTo>
                  <a:pt x="3992336" y="457200"/>
                </a:lnTo>
                <a:lnTo>
                  <a:pt x="4776107" y="375557"/>
                </a:lnTo>
                <a:lnTo>
                  <a:pt x="4849586" y="857250"/>
                </a:lnTo>
                <a:lnTo>
                  <a:pt x="3984172" y="857250"/>
                </a:lnTo>
                <a:lnTo>
                  <a:pt x="3347357" y="506185"/>
                </a:lnTo>
                <a:lnTo>
                  <a:pt x="971550" y="742950"/>
                </a:lnTo>
                <a:lnTo>
                  <a:pt x="155122" y="514350"/>
                </a:lnTo>
                <a:lnTo>
                  <a:pt x="0" y="220435"/>
                </a:lnTo>
                <a:lnTo>
                  <a:pt x="106136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52400" y="2152926"/>
            <a:ext cx="1524000" cy="163121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FLOW REGIME</a:t>
            </a:r>
          </a:p>
          <a:p>
            <a:r>
              <a:rPr lang="en-US" dirty="0" smtClean="0">
                <a:latin typeface="+mn-lt"/>
              </a:rPr>
              <a:t>SEDIMENT</a:t>
            </a:r>
          </a:p>
          <a:p>
            <a:r>
              <a:rPr lang="en-US" dirty="0" smtClean="0">
                <a:latin typeface="+mn-lt"/>
              </a:rPr>
              <a:t>WOOD</a:t>
            </a:r>
            <a:endParaRPr lang="en-US" dirty="0">
              <a:latin typeface="+mn-lt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1828800" y="2828173"/>
            <a:ext cx="533400" cy="280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5400000">
            <a:off x="3265406" y="2279267"/>
            <a:ext cx="533400" cy="280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571338" y="1371600"/>
            <a:ext cx="2598221" cy="70788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TRIBUTARY INPUTS (SEDIMENT)</a:t>
            </a:r>
            <a:endParaRPr lang="en-US" dirty="0">
              <a:latin typeface="+mn-lt"/>
            </a:endParaRPr>
          </a:p>
        </p:txBody>
      </p:sp>
      <p:sp>
        <p:nvSpPr>
          <p:cNvPr id="9" name="Right Arrow 8"/>
          <p:cNvSpPr/>
          <p:nvPr/>
        </p:nvSpPr>
        <p:spPr>
          <a:xfrm rot="16200000">
            <a:off x="3265407" y="3591739"/>
            <a:ext cx="533400" cy="280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818989" y="4191000"/>
            <a:ext cx="1409700" cy="1169551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BANK EROSION</a:t>
            </a:r>
          </a:p>
          <a:p>
            <a:r>
              <a:rPr lang="en-US" dirty="0" smtClean="0">
                <a:latin typeface="+mn-lt"/>
              </a:rPr>
              <a:t>WOOD</a:t>
            </a:r>
          </a:p>
        </p:txBody>
      </p:sp>
      <p:sp>
        <p:nvSpPr>
          <p:cNvPr id="11" name="Right Arrow 10"/>
          <p:cNvSpPr/>
          <p:nvPr/>
        </p:nvSpPr>
        <p:spPr>
          <a:xfrm rot="5400000">
            <a:off x="4902859" y="3643783"/>
            <a:ext cx="533400" cy="280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19550" y="4191000"/>
            <a:ext cx="1728850" cy="40011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DEPOSITION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6781800" y="3108893"/>
            <a:ext cx="533400" cy="2807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7467600" y="2740666"/>
            <a:ext cx="1524000" cy="861774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SEDIMENT</a:t>
            </a:r>
          </a:p>
          <a:p>
            <a:r>
              <a:rPr lang="en-US" dirty="0" smtClean="0">
                <a:latin typeface="+mn-lt"/>
              </a:rPr>
              <a:t>WOOD</a:t>
            </a:r>
            <a:endParaRPr lang="en-US" dirty="0">
              <a:latin typeface="+mn-lt"/>
            </a:endParaRPr>
          </a:p>
        </p:txBody>
      </p:sp>
      <p:sp>
        <p:nvSpPr>
          <p:cNvPr id="15" name="Line Callout 1 14"/>
          <p:cNvSpPr/>
          <p:nvPr/>
        </p:nvSpPr>
        <p:spPr>
          <a:xfrm>
            <a:off x="5676900" y="930622"/>
            <a:ext cx="3276600" cy="1749332"/>
          </a:xfrm>
          <a:prstGeom prst="borderCallout1">
            <a:avLst>
              <a:gd name="adj1" fmla="val 52819"/>
              <a:gd name="adj2" fmla="val -1739"/>
              <a:gd name="adj3" fmla="val 112500"/>
              <a:gd name="adj4" fmla="val -3833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ts val="600"/>
              </a:spcBef>
            </a:pPr>
            <a:r>
              <a:rPr lang="en-US" dirty="0" smtClean="0">
                <a:solidFill>
                  <a:schemeClr val="tx1"/>
                </a:solidFill>
              </a:rPr>
              <a:t>CONDITION: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chemeClr val="tx1"/>
                </a:solidFill>
              </a:rPr>
              <a:t>SEDIMENT MOBILITY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chemeClr val="tx1"/>
                </a:solidFill>
              </a:rPr>
              <a:t>HABITAT QUALITY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solidFill>
                  <a:schemeClr val="tx1"/>
                </a:solidFill>
              </a:rPr>
              <a:t>STRUCTURAL CONTROL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7200" y="5638800"/>
            <a:ext cx="8382000" cy="707886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+mn-lt"/>
              </a:rPr>
              <a:t>Will management actions (gravel augmentation, flow adjustment, channel rehabilitation) increase habitat?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101002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Sediment Sources and Sinks at Reach Scale</a:t>
            </a:r>
          </a:p>
          <a:p>
            <a:endParaRPr lang="en-US" dirty="0"/>
          </a:p>
          <a:p>
            <a:r>
              <a:rPr lang="en-US" dirty="0" smtClean="0"/>
              <a:t>Identify Sediment Mobility and Bank Erosion Potential</a:t>
            </a:r>
          </a:p>
          <a:p>
            <a:endParaRPr lang="en-US" dirty="0"/>
          </a:p>
          <a:p>
            <a:r>
              <a:rPr lang="en-US" dirty="0" smtClean="0"/>
              <a:t>Channel Management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204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704088"/>
            <a:ext cx="7391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Identify Sediment Sources and Sinks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46532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3000" dirty="0" smtClean="0"/>
              <a:t>Work in Progress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Geologic Supply (Smelser; Gaeuman)</a:t>
            </a:r>
            <a:endParaRPr lang="en-US" dirty="0"/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Tributary Supplies (Gaeuman)</a:t>
            </a:r>
            <a:endParaRPr lang="en-US" dirty="0"/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Sediment Competence and Transport (Gaeuman)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sz="3000" dirty="0" smtClean="0"/>
              <a:t>Work to be Done: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Reach Based Sediment Budget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1-D Sediment Transport Modeling (Existing and Management Actions)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Quantify Linkages between Reaches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Quantify Legacy Sediment </a:t>
            </a:r>
          </a:p>
          <a:p>
            <a:pPr lvl="2"/>
            <a:endParaRPr lang="en-US" sz="1000" dirty="0" smtClean="0"/>
          </a:p>
          <a:p>
            <a:pPr lvl="2"/>
            <a:endParaRPr lang="en-US" sz="1000" dirty="0"/>
          </a:p>
          <a:p>
            <a:pPr lvl="2"/>
            <a:endParaRPr lang="en-US" sz="1000" dirty="0" smtClean="0"/>
          </a:p>
          <a:p>
            <a:pPr lvl="2"/>
            <a:endParaRPr lang="en-US" sz="1000" dirty="0" smtClean="0"/>
          </a:p>
          <a:p>
            <a:pPr lvl="1"/>
            <a:endParaRPr lang="en-US" sz="1000" dirty="0"/>
          </a:p>
          <a:p>
            <a:pPr lvl="1"/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71970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Identify Sediment Mobility and Bank </a:t>
            </a:r>
            <a:r>
              <a:rPr lang="en-US" dirty="0" smtClean="0"/>
              <a:t>Erosion Potential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Work in Progress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2-D Model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Substrate Mapping (HVT/USFWS/TRRP)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Initial Bank Strength Evaluation (</a:t>
            </a:r>
            <a:r>
              <a:rPr lang="en-US" sz="2200" dirty="0" err="1" smtClean="0"/>
              <a:t>Gaueman</a:t>
            </a:r>
            <a:r>
              <a:rPr lang="en-US" sz="2200" dirty="0" smtClean="0"/>
              <a:t>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dirty="0" smtClean="0"/>
              <a:t>Work needs: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Select and Implement Bank Strength Assessment Protocol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Identify Sediment Mobility/Armoring at Reach Scale</a:t>
            </a:r>
          </a:p>
          <a:p>
            <a:pPr lvl="1">
              <a:lnSpc>
                <a:spcPct val="110000"/>
              </a:lnSpc>
              <a:spcBef>
                <a:spcPts val="600"/>
              </a:spcBef>
            </a:pPr>
            <a:r>
              <a:rPr lang="en-US" sz="2200" dirty="0" smtClean="0"/>
              <a:t>Identify Current and Potential Reach Form (Alluvial/Semi/Non)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546720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Channel Management </a:t>
            </a:r>
            <a:r>
              <a:rPr lang="en-US" dirty="0" smtClean="0"/>
              <a:t>Map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Map Managed Alluvial Channel Corridor Limits</a:t>
            </a:r>
          </a:p>
          <a:p>
            <a:pPr lvl="2"/>
            <a:r>
              <a:rPr lang="en-US" dirty="0" smtClean="0"/>
              <a:t>Geologic Controls</a:t>
            </a:r>
          </a:p>
          <a:p>
            <a:pPr lvl="2"/>
            <a:r>
              <a:rPr lang="en-US" dirty="0" smtClean="0"/>
              <a:t>Historical Migration Limits and Patterns</a:t>
            </a:r>
          </a:p>
          <a:p>
            <a:pPr lvl="2"/>
            <a:r>
              <a:rPr lang="en-US" dirty="0" smtClean="0"/>
              <a:t>Infrastructure</a:t>
            </a:r>
          </a:p>
          <a:p>
            <a:pPr lvl="2"/>
            <a:r>
              <a:rPr lang="en-US" dirty="0" smtClean="0"/>
              <a:t>Management Constraints</a:t>
            </a:r>
          </a:p>
          <a:p>
            <a:pPr lvl="2"/>
            <a:r>
              <a:rPr lang="en-US" dirty="0" smtClean="0"/>
              <a:t>Reach Form</a:t>
            </a:r>
          </a:p>
          <a:p>
            <a:pPr lvl="2"/>
            <a:r>
              <a:rPr lang="en-US" dirty="0" smtClean="0"/>
              <a:t>Substrate and Sediment Transport Properties</a:t>
            </a:r>
          </a:p>
          <a:p>
            <a:pPr lvl="2"/>
            <a:r>
              <a:rPr lang="en-US" dirty="0" smtClean="0"/>
              <a:t>Habitat Quality/Quantity (2-D Model)</a:t>
            </a:r>
          </a:p>
          <a:p>
            <a:pPr lvl="2"/>
            <a:endParaRPr lang="en-US" dirty="0"/>
          </a:p>
          <a:p>
            <a:r>
              <a:rPr lang="en-US" dirty="0" smtClean="0"/>
              <a:t>Provides Information to Support Analysis of:</a:t>
            </a:r>
          </a:p>
          <a:p>
            <a:pPr lvl="2"/>
            <a:r>
              <a:rPr lang="en-US" dirty="0" smtClean="0"/>
              <a:t>Migration Potential </a:t>
            </a:r>
          </a:p>
          <a:p>
            <a:pPr lvl="2"/>
            <a:r>
              <a:rPr lang="en-US" smtClean="0"/>
              <a:t>Planform Development </a:t>
            </a:r>
            <a:r>
              <a:rPr lang="en-US" dirty="0" smtClean="0"/>
              <a:t>Potential</a:t>
            </a:r>
          </a:p>
          <a:p>
            <a:pPr lvl="2"/>
            <a:r>
              <a:rPr lang="en-US" dirty="0" smtClean="0"/>
              <a:t>Management Decisions</a:t>
            </a:r>
          </a:p>
        </p:txBody>
      </p:sp>
    </p:spTree>
    <p:extLst>
      <p:ext uri="{BB962C8B-B14F-4D97-AF65-F5344CB8AC3E}">
        <p14:creationId xmlns:p14="http://schemas.microsoft.com/office/powerpoint/2010/main" val="2086164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Prepare Additional Analyses</a:t>
            </a:r>
          </a:p>
          <a:p>
            <a:pPr lvl="1"/>
            <a:r>
              <a:rPr lang="en-US" dirty="0" smtClean="0"/>
              <a:t>Hydraulic and </a:t>
            </a:r>
            <a:r>
              <a:rPr lang="en-US" dirty="0" err="1" smtClean="0"/>
              <a:t>Morphodynamic</a:t>
            </a:r>
            <a:r>
              <a:rPr lang="en-US" dirty="0" smtClean="0"/>
              <a:t> Models</a:t>
            </a:r>
          </a:p>
          <a:p>
            <a:pPr lvl="1"/>
            <a:r>
              <a:rPr lang="en-US" dirty="0" smtClean="0"/>
              <a:t>Substrate Map</a:t>
            </a:r>
          </a:p>
          <a:p>
            <a:pPr lvl="1"/>
            <a:r>
              <a:rPr lang="en-US" dirty="0" smtClean="0"/>
              <a:t>Reach Scale Sediment Budget Analysis</a:t>
            </a:r>
          </a:p>
          <a:p>
            <a:pPr lvl="1"/>
            <a:r>
              <a:rPr lang="en-US" dirty="0" smtClean="0"/>
              <a:t>Bed and Bank Stability Assessment</a:t>
            </a:r>
          </a:p>
          <a:p>
            <a:pPr lvl="1"/>
            <a:r>
              <a:rPr lang="en-US" dirty="0" smtClean="0"/>
              <a:t>Geologic and Form Controls</a:t>
            </a:r>
          </a:p>
          <a:p>
            <a:pPr lvl="1"/>
            <a:r>
              <a:rPr lang="en-US" dirty="0" smtClean="0"/>
              <a:t>Channel Evolution Model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Analysis Phase</a:t>
            </a:r>
          </a:p>
          <a:p>
            <a:pPr lvl="1"/>
            <a:r>
              <a:rPr lang="en-US" dirty="0" smtClean="0"/>
              <a:t>Evaluate alternate management action scenarios (flow releases, gravel augmentation, and channel rehabilitation) in terms of increasing quality and quantity of habitat </a:t>
            </a:r>
            <a:r>
              <a:rPr lang="en-US" smtClean="0"/>
              <a:t>within individual reaches.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034317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2003</TotalTime>
  <Words>313</Words>
  <Application>Microsoft Office PowerPoint</Application>
  <PresentationFormat>On-screen Show (4:3)</PresentationFormat>
  <Paragraphs>75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Constantia</vt:lpstr>
      <vt:lpstr>Times New Roman</vt:lpstr>
      <vt:lpstr>Wingdings 2</vt:lpstr>
      <vt:lpstr>Flow</vt:lpstr>
      <vt:lpstr>Straw Dog for Information and Analyses to Support Gravel Augmentation Master Plan</vt:lpstr>
      <vt:lpstr>Goal Statement:</vt:lpstr>
      <vt:lpstr>PowerPoint Presentation</vt:lpstr>
      <vt:lpstr>Information Needs</vt:lpstr>
      <vt:lpstr>Identify Sediment Sources and Sinks</vt:lpstr>
      <vt:lpstr>Identify Sediment Mobility and Bank Erosion Potential</vt:lpstr>
      <vt:lpstr>Channel Management Map</vt:lpstr>
      <vt:lpstr>Work Plan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Rodney J. Wittler</dc:creator>
  <cp:lastModifiedBy>Andreas Krause</cp:lastModifiedBy>
  <cp:revision>151</cp:revision>
  <dcterms:created xsi:type="dcterms:W3CDTF">2000-07-05T22:05:35Z</dcterms:created>
  <dcterms:modified xsi:type="dcterms:W3CDTF">2014-07-25T20:14:00Z</dcterms:modified>
</cp:coreProperties>
</file>