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Layouts/slideLayout7.xml" ContentType="application/vnd.openxmlformats-officedocument.presentationml.slideLayout+xml"/>
  <Override PartName="/ppt/theme/theme4.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5.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6.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724" r:id="rId1"/>
    <p:sldMasterId id="2147483767" r:id="rId2"/>
    <p:sldMasterId id="2147483756" r:id="rId3"/>
    <p:sldMasterId id="2147483760" r:id="rId4"/>
    <p:sldMasterId id="2147483763" r:id="rId5"/>
    <p:sldMasterId id="2147483798" r:id="rId6"/>
    <p:sldMasterId id="2147483803" r:id="rId7"/>
  </p:sldMasterIdLst>
  <p:notesMasterIdLst>
    <p:notesMasterId r:id="rId22"/>
  </p:notesMasterIdLst>
  <p:sldIdLst>
    <p:sldId id="468" r:id="rId8"/>
    <p:sldId id="469" r:id="rId9"/>
    <p:sldId id="411" r:id="rId10"/>
    <p:sldId id="423" r:id="rId11"/>
    <p:sldId id="349" r:id="rId12"/>
    <p:sldId id="298" r:id="rId13"/>
    <p:sldId id="474" r:id="rId14"/>
    <p:sldId id="454" r:id="rId15"/>
    <p:sldId id="475" r:id="rId16"/>
    <p:sldId id="487" r:id="rId17"/>
    <p:sldId id="477" r:id="rId18"/>
    <p:sldId id="479" r:id="rId19"/>
    <p:sldId id="485" r:id="rId20"/>
    <p:sldId id="422"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36">
          <p15:clr>
            <a:srgbClr val="A4A3A4"/>
          </p15:clr>
        </p15:guide>
        <p15:guide id="2" pos="475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hn Bair" initials="JB" lastIdx="1" clrIdx="0">
    <p:extLst>
      <p:ext uri="{19B8F6BF-5375-455C-9EA6-DF929625EA0E}">
        <p15:presenceInfo xmlns:p15="http://schemas.microsoft.com/office/powerpoint/2012/main" userId="S::john@mcbainassociates.com::84bad6b5-a73a-4590-8b14-cb6e7002ded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33CC"/>
    <a:srgbClr val="003399"/>
    <a:srgbClr val="609A45"/>
    <a:srgbClr val="005E88"/>
    <a:srgbClr val="000000"/>
    <a:srgbClr val="DDDDDD"/>
    <a:srgbClr val="626365"/>
  </p:clrMru>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854" autoAdjust="0"/>
    <p:restoredTop sz="94689" autoAdjust="0"/>
  </p:normalViewPr>
  <p:slideViewPr>
    <p:cSldViewPr>
      <p:cViewPr varScale="1">
        <p:scale>
          <a:sx n="127" d="100"/>
          <a:sy n="127" d="100"/>
        </p:scale>
        <p:origin x="144" y="222"/>
      </p:cViewPr>
      <p:guideLst>
        <p:guide orient="horz" pos="3936"/>
        <p:guide pos="4752"/>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howGuides="1">
      <p:cViewPr varScale="1">
        <p:scale>
          <a:sx n="99" d="100"/>
          <a:sy n="99" d="100"/>
        </p:scale>
        <p:origin x="-3540"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presProps" Target="pres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commentAuthors" Target="commentAuthor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A57CE7C-F295-4792-A55E-FB63EBF02534}" type="datetimeFigureOut">
              <a:rPr lang="en-US" smtClean="0"/>
              <a:t>6/16/2021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F737530-3D8D-4E03-943C-2F5DEB9870F3}" type="slidenum">
              <a:rPr lang="en-US" smtClean="0"/>
              <a:t>‹#›</a:t>
            </a:fld>
            <a:endParaRPr lang="en-US"/>
          </a:p>
        </p:txBody>
      </p:sp>
    </p:spTree>
    <p:extLst>
      <p:ext uri="{BB962C8B-B14F-4D97-AF65-F5344CB8AC3E}">
        <p14:creationId xmlns:p14="http://schemas.microsoft.com/office/powerpoint/2010/main" val="31429660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marL="0" marR="0" lvl="0" indent="0" defTabSz="914400" eaLnBrk="1" fontAlgn="auto" latinLnBrk="0" hangingPunct="1">
              <a:lnSpc>
                <a:spcPct val="100000"/>
              </a:lnSpc>
              <a:spcBef>
                <a:spcPts val="0"/>
              </a:spcBef>
              <a:spcAft>
                <a:spcPts val="0"/>
              </a:spcAft>
              <a:buClrTx/>
              <a:buSzTx/>
              <a:buFontTx/>
              <a:buNone/>
              <a:tabLst/>
              <a:defRPr/>
            </a:pPr>
            <a:fld id="{A70F8983-A8C4-4DC4-9AC4-96958388041A}" type="slidenum">
              <a:rPr kumimoji="0" lang="en-US" altLang="en-US" sz="1800" b="0" i="0" u="none" strike="noStrike" kern="0" cap="none" spc="0" normalizeH="0" baseline="0" noProof="0" smtClean="0">
                <a:ln>
                  <a:noFill/>
                </a:ln>
                <a:solidFill>
                  <a:schemeClr val="tx1"/>
                </a:solidFill>
                <a:effectLst/>
                <a:uLnTx/>
                <a:uFillTx/>
                <a:latin typeface="Calibri" panose="020F0502020204030204" pitchFamily="34" charset="0"/>
                <a:cs typeface="Arial" panose="020B0604020202020204" pitchFamily="34" charset="0"/>
              </a:rPr>
              <a:pPr marL="0" marR="0" lvl="0" indent="0" defTabSz="914400" eaLnBrk="1" fontAlgn="auto" latinLnBrk="0" hangingPunct="1">
                <a:lnSpc>
                  <a:spcPct val="100000"/>
                </a:lnSpc>
                <a:spcBef>
                  <a:spcPts val="0"/>
                </a:spcBef>
                <a:spcAft>
                  <a:spcPts val="0"/>
                </a:spcAft>
                <a:buClrTx/>
                <a:buSzTx/>
                <a:buFontTx/>
                <a:buNone/>
                <a:tabLst/>
                <a:defRPr/>
              </a:pPr>
              <a:t>2</a:t>
            </a:fld>
            <a:endParaRPr kumimoji="0" lang="en-US" altLang="en-US" sz="1800" b="0" i="0" u="none" strike="noStrike" kern="0" cap="none" spc="0" normalizeH="0" baseline="0" noProof="0">
              <a:ln>
                <a:noFill/>
              </a:ln>
              <a:solidFill>
                <a:schemeClr val="tx1"/>
              </a:solidFill>
              <a:effectLst/>
              <a:uLnTx/>
              <a:uFillTx/>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249570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A19E4430-C522-4EB2-899A-F71773AC9346}" type="slidenum">
              <a:rPr kumimoji="0" lang="en-US" alt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5</a:t>
            </a:fld>
            <a:endParaRPr kumimoji="0" lang="en-US" altLang="en-US" sz="1800" b="0" i="0" u="none" strike="noStrike" kern="0" cap="none" spc="0" normalizeH="0" baseline="0" noProof="0">
              <a:ln>
                <a:noFill/>
              </a:ln>
              <a:solidFill>
                <a:sysClr val="windowText" lastClr="000000"/>
              </a:solidFill>
              <a:effectLst/>
              <a:uLnTx/>
              <a:uFillTx/>
            </a:endParaRPr>
          </a:p>
        </p:txBody>
      </p:sp>
      <p:sp>
        <p:nvSpPr>
          <p:cNvPr id="18434" name="Slide Image Placeholder 1"/>
          <p:cNvSpPr>
            <a:spLocks noGrp="1" noRot="1" noChangeAspect="1" noTextEdit="1"/>
          </p:cNvSpPr>
          <p:nvPr>
            <p:ph type="sldImg"/>
          </p:nvPr>
        </p:nvSpPr>
        <p:spPr>
          <a:ln/>
        </p:spPr>
      </p:sp>
      <p:sp>
        <p:nvSpPr>
          <p:cNvPr id="18435" name="Notes Placeholder 2"/>
          <p:cNvSpPr>
            <a:spLocks noGrp="1"/>
          </p:cNvSpPr>
          <p:nvPr>
            <p:ph type="body" idx="1"/>
          </p:nvPr>
        </p:nvSpPr>
        <p:spPr/>
        <p:txBody>
          <a:bodyPr/>
          <a:lstStyle/>
          <a:p>
            <a:pPr>
              <a:spcBef>
                <a:spcPct val="0"/>
              </a:spcBef>
            </a:pPr>
            <a:endParaRPr lang="en-US" altLang="en-US"/>
          </a:p>
        </p:txBody>
      </p:sp>
      <p:sp>
        <p:nvSpPr>
          <p:cNvPr id="18436"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r" defTabSz="914400" eaLnBrk="1" fontAlgn="auto" latinLnBrk="0" hangingPunct="1">
              <a:lnSpc>
                <a:spcPct val="100000"/>
              </a:lnSpc>
              <a:spcBef>
                <a:spcPts val="0"/>
              </a:spcBef>
              <a:spcAft>
                <a:spcPts val="0"/>
              </a:spcAft>
              <a:buClrTx/>
              <a:buSzTx/>
              <a:buFontTx/>
              <a:buNone/>
              <a:tabLst/>
              <a:defRPr/>
            </a:pPr>
            <a:fld id="{E14C5C8E-CAA5-4E1A-85CA-A01458F94097}" type="slidenum">
              <a:rPr kumimoji="0" lang="en-US" altLang="en-US" sz="1200" b="0" i="0" u="none" strike="noStrike" kern="0" cap="none" spc="0" normalizeH="0" baseline="0" noProof="0" smtClean="0">
                <a:ln>
                  <a:noFill/>
                </a:ln>
                <a:solidFill>
                  <a:schemeClr val="tx1"/>
                </a:solidFill>
                <a:effectLst/>
                <a:uLnTx/>
                <a:uFillTx/>
                <a:latin typeface="Garamond" panose="02020404030301010803" pitchFamily="18" charset="0"/>
                <a:cs typeface="Arial" panose="020B0604020202020204" pitchFamily="34" charset="0"/>
              </a:rPr>
              <a:pPr marL="0" marR="0" lvl="0" indent="0" algn="r" defTabSz="91440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0" cap="none" spc="0" normalizeH="0" baseline="0" noProof="0">
              <a:ln>
                <a:noFill/>
              </a:ln>
              <a:solidFill>
                <a:schemeClr val="tx1"/>
              </a:solidFill>
              <a:effectLst/>
              <a:uLnTx/>
              <a:uFillTx/>
              <a:latin typeface="Garamond" panose="02020404030301010803" pitchFamily="18" charset="0"/>
              <a:cs typeface="Arial" panose="020B0604020202020204" pitchFamily="34" charset="0"/>
            </a:endParaRPr>
          </a:p>
        </p:txBody>
      </p:sp>
    </p:spTree>
    <p:extLst>
      <p:ext uri="{BB962C8B-B14F-4D97-AF65-F5344CB8AC3E}">
        <p14:creationId xmlns:p14="http://schemas.microsoft.com/office/powerpoint/2010/main" val="36484737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770F3C98-69E7-4AD0-9372-C95681B5EBDF}"/>
              </a:ext>
            </a:extLst>
          </p:cNvPr>
          <p:cNvSpPr>
            <a:spLocks noGrp="1" noChangeArrowheads="1"/>
          </p:cNvSpPr>
          <p:nvPr>
            <p:ph type="sldNum" sz="quarter" idx="5"/>
          </p:nvPr>
        </p:nvSpPr>
        <p:spPr>
          <a:ln/>
        </p:spPr>
        <p:txBody>
          <a:bodyPr/>
          <a:lstStyle/>
          <a:p>
            <a:fld id="{59F58445-C6AE-4C81-A7C5-0A1D00F9454A}" type="slidenum">
              <a:rPr lang="en-US" altLang="en-US"/>
              <a:pPr/>
              <a:t>7</a:t>
            </a:fld>
            <a:endParaRPr lang="en-US" altLang="en-US"/>
          </a:p>
        </p:txBody>
      </p:sp>
      <p:sp>
        <p:nvSpPr>
          <p:cNvPr id="30722" name="Rectangle 2">
            <a:extLst>
              <a:ext uri="{FF2B5EF4-FFF2-40B4-BE49-F238E27FC236}">
                <a16:creationId xmlns:a16="http://schemas.microsoft.com/office/drawing/2014/main" id="{C4D57231-A459-4859-AA11-E6FAA93A3B1B}"/>
              </a:ext>
            </a:extLst>
          </p:cNvPr>
          <p:cNvSpPr>
            <a:spLocks noGrp="1" noRot="1" noChangeAspect="1" noChangeArrowheads="1" noTextEdit="1"/>
          </p:cNvSpPr>
          <p:nvPr>
            <p:ph type="sldImg"/>
          </p:nvPr>
        </p:nvSpPr>
        <p:spPr>
          <a:ln/>
        </p:spPr>
      </p:sp>
      <p:sp>
        <p:nvSpPr>
          <p:cNvPr id="30723" name="Rectangle 3">
            <a:extLst>
              <a:ext uri="{FF2B5EF4-FFF2-40B4-BE49-F238E27FC236}">
                <a16:creationId xmlns:a16="http://schemas.microsoft.com/office/drawing/2014/main" id="{5565EE7B-5FB6-4608-8530-EAC7B9FDE84D}"/>
              </a:ext>
            </a:extLst>
          </p:cNvPr>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8849699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770F3C98-69E7-4AD0-9372-C95681B5EBDF}"/>
              </a:ext>
            </a:extLst>
          </p:cNvPr>
          <p:cNvSpPr>
            <a:spLocks noGrp="1" noChangeArrowheads="1"/>
          </p:cNvSpPr>
          <p:nvPr>
            <p:ph type="sldNum" sz="quarter" idx="5"/>
          </p:nvPr>
        </p:nvSpPr>
        <p:spPr>
          <a:ln/>
        </p:spPr>
        <p:txBody>
          <a:bodyPr/>
          <a:lstStyle/>
          <a:p>
            <a:fld id="{59F58445-C6AE-4C81-A7C5-0A1D00F9454A}" type="slidenum">
              <a:rPr lang="en-US" altLang="en-US"/>
              <a:pPr/>
              <a:t>13</a:t>
            </a:fld>
            <a:endParaRPr lang="en-US" altLang="en-US"/>
          </a:p>
        </p:txBody>
      </p:sp>
      <p:sp>
        <p:nvSpPr>
          <p:cNvPr id="30722" name="Rectangle 2">
            <a:extLst>
              <a:ext uri="{FF2B5EF4-FFF2-40B4-BE49-F238E27FC236}">
                <a16:creationId xmlns:a16="http://schemas.microsoft.com/office/drawing/2014/main" id="{C4D57231-A459-4859-AA11-E6FAA93A3B1B}"/>
              </a:ext>
            </a:extLst>
          </p:cNvPr>
          <p:cNvSpPr>
            <a:spLocks noGrp="1" noRot="1" noChangeAspect="1" noChangeArrowheads="1" noTextEdit="1"/>
          </p:cNvSpPr>
          <p:nvPr>
            <p:ph type="sldImg"/>
          </p:nvPr>
        </p:nvSpPr>
        <p:spPr>
          <a:ln/>
        </p:spPr>
      </p:sp>
      <p:sp>
        <p:nvSpPr>
          <p:cNvPr id="30723" name="Rectangle 3">
            <a:extLst>
              <a:ext uri="{FF2B5EF4-FFF2-40B4-BE49-F238E27FC236}">
                <a16:creationId xmlns:a16="http://schemas.microsoft.com/office/drawing/2014/main" id="{5565EE7B-5FB6-4608-8530-EAC7B9FDE84D}"/>
              </a:ext>
            </a:extLst>
          </p:cNvPr>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14228186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 Title One Photo">
    <p:spTree>
      <p:nvGrpSpPr>
        <p:cNvPr id="1" name=""/>
        <p:cNvGrpSpPr/>
        <p:nvPr/>
      </p:nvGrpSpPr>
      <p:grpSpPr>
        <a:xfrm>
          <a:off x="0" y="0"/>
          <a:ext cx="0" cy="0"/>
          <a:chOff x="0" y="0"/>
          <a:chExt cx="0" cy="0"/>
        </a:xfrm>
      </p:grpSpPr>
      <p:sp>
        <p:nvSpPr>
          <p:cNvPr id="12" name="Content Placeholder 2"/>
          <p:cNvSpPr>
            <a:spLocks noGrp="1"/>
          </p:cNvSpPr>
          <p:nvPr>
            <p:ph idx="1" hasCustomPrompt="1"/>
          </p:nvPr>
        </p:nvSpPr>
        <p:spPr>
          <a:xfrm>
            <a:off x="0" y="1447800"/>
            <a:ext cx="9144000" cy="3429000"/>
          </a:xfrm>
          <a:prstGeom prst="rect">
            <a:avLst/>
          </a:prstGeom>
        </p:spPr>
        <p:txBody>
          <a:bodyPr lIns="0" tIns="0" rIns="0" bIns="0"/>
          <a:lstStyle>
            <a:lvl1pPr marL="0" indent="0">
              <a:buNone/>
              <a:defRPr baseline="0"/>
            </a:lvl1pPr>
            <a:lvl5pPr>
              <a:defRPr/>
            </a:lvl5pPr>
            <a:lvl6pPr>
              <a:defRPr/>
            </a:lvl6pPr>
            <a:lvl7pPr>
              <a:defRPr/>
            </a:lvl7pPr>
            <a:lvl8pPr>
              <a:defRPr/>
            </a:lvl8pPr>
            <a:lvl9pPr>
              <a:buFont typeface="Arial" pitchFamily="34" charset="0"/>
              <a:buChar char="•"/>
              <a:defRPr/>
            </a:lvl9pPr>
          </a:lstStyle>
          <a:p>
            <a:pPr lvl="0"/>
            <a:r>
              <a:rPr lang="en-US" dirty="0"/>
              <a:t>Insert photo(s) here</a:t>
            </a:r>
          </a:p>
        </p:txBody>
      </p:sp>
      <p:sp>
        <p:nvSpPr>
          <p:cNvPr id="13" name="Title 1"/>
          <p:cNvSpPr>
            <a:spLocks noGrp="1"/>
          </p:cNvSpPr>
          <p:nvPr>
            <p:ph type="title" hasCustomPrompt="1"/>
          </p:nvPr>
        </p:nvSpPr>
        <p:spPr>
          <a:xfrm>
            <a:off x="0" y="0"/>
            <a:ext cx="9144000" cy="1371600"/>
          </a:xfrm>
          <a:prstGeom prst="rect">
            <a:avLst/>
          </a:prstGeom>
          <a:noFill/>
          <a:ln>
            <a:noFill/>
          </a:ln>
        </p:spPr>
        <p:txBody>
          <a:bodyPr lIns="0" tIns="0" rIns="0" bIns="0" anchor="ctr" anchorCtr="0"/>
          <a:lstStyle>
            <a:lvl1pPr>
              <a:defRPr baseline="0">
                <a:solidFill>
                  <a:schemeClr val="bg1"/>
                </a:solidFill>
              </a:defRPr>
            </a:lvl1pPr>
          </a:lstStyle>
          <a:p>
            <a:r>
              <a:rPr lang="en-US" dirty="0"/>
              <a:t>Title of presentation </a:t>
            </a:r>
          </a:p>
        </p:txBody>
      </p:sp>
      <p:sp>
        <p:nvSpPr>
          <p:cNvPr id="14" name="Text Placeholder 4"/>
          <p:cNvSpPr>
            <a:spLocks noGrp="1"/>
          </p:cNvSpPr>
          <p:nvPr>
            <p:ph type="body" sz="quarter" idx="10" hasCustomPrompt="1"/>
          </p:nvPr>
        </p:nvSpPr>
        <p:spPr>
          <a:xfrm>
            <a:off x="0" y="4953000"/>
            <a:ext cx="9144000" cy="381000"/>
          </a:xfrm>
          <a:prstGeom prst="rect">
            <a:avLst/>
          </a:prstGeom>
        </p:spPr>
        <p:txBody>
          <a:bodyPr tIns="0" bIns="0"/>
          <a:lstStyle>
            <a:lvl1pPr marL="0" indent="0" algn="ctr">
              <a:buNone/>
              <a:defRPr sz="2000" b="1">
                <a:solidFill>
                  <a:srgbClr val="005E88"/>
                </a:solidFill>
              </a:defRPr>
            </a:lvl1pPr>
          </a:lstStyle>
          <a:p>
            <a:pPr lvl="0"/>
            <a:r>
              <a:rPr lang="en-US" dirty="0"/>
              <a:t>Author name(s)</a:t>
            </a:r>
          </a:p>
        </p:txBody>
      </p:sp>
      <p:sp>
        <p:nvSpPr>
          <p:cNvPr id="16" name="Text Placeholder 6"/>
          <p:cNvSpPr>
            <a:spLocks noGrp="1"/>
          </p:cNvSpPr>
          <p:nvPr>
            <p:ph type="body" sz="quarter" idx="12" hasCustomPrompt="1"/>
          </p:nvPr>
        </p:nvSpPr>
        <p:spPr>
          <a:xfrm>
            <a:off x="0" y="4495800"/>
            <a:ext cx="9144000" cy="381000"/>
          </a:xfrm>
          <a:prstGeom prst="rect">
            <a:avLst/>
          </a:prstGeom>
        </p:spPr>
        <p:txBody>
          <a:bodyPr lIns="91440" tIns="0" rIns="91440" bIns="0" anchor="t" anchorCtr="0"/>
          <a:lstStyle>
            <a:lvl1pPr marL="0" indent="0" algn="ctr">
              <a:buNone/>
              <a:defRPr sz="1800" i="1" baseline="0">
                <a:solidFill>
                  <a:schemeClr val="bg1"/>
                </a:solidFill>
              </a:defRPr>
            </a:lvl1pPr>
          </a:lstStyle>
          <a:p>
            <a:pPr lvl="0"/>
            <a:r>
              <a:rPr lang="en-US" dirty="0"/>
              <a:t>Subtitle of presentation/Photo Caption/White or Black</a:t>
            </a:r>
          </a:p>
        </p:txBody>
      </p:sp>
      <p:sp>
        <p:nvSpPr>
          <p:cNvPr id="8" name="Text Placeholder 7"/>
          <p:cNvSpPr>
            <a:spLocks noGrp="1"/>
          </p:cNvSpPr>
          <p:nvPr>
            <p:ph type="body" sz="quarter" idx="13" hasCustomPrompt="1"/>
          </p:nvPr>
        </p:nvSpPr>
        <p:spPr>
          <a:xfrm>
            <a:off x="0" y="6477000"/>
            <a:ext cx="9144000" cy="381000"/>
          </a:xfrm>
          <a:prstGeom prst="rect">
            <a:avLst/>
          </a:prstGeom>
        </p:spPr>
        <p:txBody>
          <a:bodyPr lIns="0" tIns="0" rIns="0" bIns="0" anchor="ctr" anchorCtr="0"/>
          <a:lstStyle>
            <a:lvl1pPr marL="0" indent="0" algn="ctr">
              <a:buFontTx/>
              <a:buNone/>
              <a:defRPr sz="1800">
                <a:solidFill>
                  <a:schemeClr val="bg1"/>
                </a:solidFill>
              </a:defRPr>
            </a:lvl1pPr>
          </a:lstStyle>
          <a:p>
            <a:pPr lvl="0"/>
            <a:r>
              <a:rPr lang="en-US" dirty="0"/>
              <a:t>Date of Presentation</a:t>
            </a:r>
          </a:p>
        </p:txBody>
      </p:sp>
    </p:spTree>
    <p:extLst>
      <p:ext uri="{BB962C8B-B14F-4D97-AF65-F5344CB8AC3E}">
        <p14:creationId xmlns:p14="http://schemas.microsoft.com/office/powerpoint/2010/main" val="2364192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A Title One Photo">
    <p:spTree>
      <p:nvGrpSpPr>
        <p:cNvPr id="1" name=""/>
        <p:cNvGrpSpPr/>
        <p:nvPr/>
      </p:nvGrpSpPr>
      <p:grpSpPr>
        <a:xfrm>
          <a:off x="0" y="0"/>
          <a:ext cx="0" cy="0"/>
          <a:chOff x="0" y="0"/>
          <a:chExt cx="0" cy="0"/>
        </a:xfrm>
      </p:grpSpPr>
      <p:sp>
        <p:nvSpPr>
          <p:cNvPr id="12" name="Content Placeholder 2"/>
          <p:cNvSpPr>
            <a:spLocks noGrp="1"/>
          </p:cNvSpPr>
          <p:nvPr>
            <p:ph idx="1" hasCustomPrompt="1"/>
          </p:nvPr>
        </p:nvSpPr>
        <p:spPr>
          <a:xfrm>
            <a:off x="0" y="1447800"/>
            <a:ext cx="9144000" cy="3429000"/>
          </a:xfrm>
          <a:prstGeom prst="rect">
            <a:avLst/>
          </a:prstGeom>
        </p:spPr>
        <p:txBody>
          <a:bodyPr lIns="0" tIns="0" rIns="0" bIns="0"/>
          <a:lstStyle>
            <a:lvl1pPr marL="0" indent="0">
              <a:buNone/>
              <a:defRPr baseline="0"/>
            </a:lvl1pPr>
            <a:lvl5pPr>
              <a:defRPr/>
            </a:lvl5pPr>
            <a:lvl6pPr>
              <a:defRPr/>
            </a:lvl6pPr>
            <a:lvl7pPr>
              <a:defRPr/>
            </a:lvl7pPr>
            <a:lvl8pPr>
              <a:defRPr/>
            </a:lvl8pPr>
            <a:lvl9pPr>
              <a:buFont typeface="Arial" pitchFamily="34" charset="0"/>
              <a:buChar char="•"/>
              <a:defRPr/>
            </a:lvl9pPr>
          </a:lstStyle>
          <a:p>
            <a:pPr lvl="0"/>
            <a:r>
              <a:rPr lang="en-US" dirty="0"/>
              <a:t>Insert photo(s) here</a:t>
            </a:r>
          </a:p>
        </p:txBody>
      </p:sp>
      <p:sp>
        <p:nvSpPr>
          <p:cNvPr id="13" name="Title 1"/>
          <p:cNvSpPr>
            <a:spLocks noGrp="1"/>
          </p:cNvSpPr>
          <p:nvPr>
            <p:ph type="title" hasCustomPrompt="1"/>
          </p:nvPr>
        </p:nvSpPr>
        <p:spPr>
          <a:xfrm>
            <a:off x="0" y="0"/>
            <a:ext cx="9144000" cy="1371600"/>
          </a:xfrm>
          <a:prstGeom prst="rect">
            <a:avLst/>
          </a:prstGeom>
          <a:noFill/>
          <a:ln>
            <a:noFill/>
          </a:ln>
        </p:spPr>
        <p:txBody>
          <a:bodyPr lIns="0" tIns="0" rIns="0" bIns="0" anchor="ctr" anchorCtr="0"/>
          <a:lstStyle>
            <a:lvl1pPr>
              <a:defRPr baseline="0">
                <a:solidFill>
                  <a:schemeClr val="bg1"/>
                </a:solidFill>
              </a:defRPr>
            </a:lvl1pPr>
          </a:lstStyle>
          <a:p>
            <a:r>
              <a:rPr lang="en-US" dirty="0"/>
              <a:t>Title of presentation </a:t>
            </a:r>
          </a:p>
        </p:txBody>
      </p:sp>
      <p:sp>
        <p:nvSpPr>
          <p:cNvPr id="14" name="Text Placeholder 4"/>
          <p:cNvSpPr>
            <a:spLocks noGrp="1"/>
          </p:cNvSpPr>
          <p:nvPr>
            <p:ph type="body" sz="quarter" idx="10" hasCustomPrompt="1"/>
          </p:nvPr>
        </p:nvSpPr>
        <p:spPr>
          <a:xfrm>
            <a:off x="0" y="4953000"/>
            <a:ext cx="9144000" cy="381000"/>
          </a:xfrm>
          <a:prstGeom prst="rect">
            <a:avLst/>
          </a:prstGeom>
        </p:spPr>
        <p:txBody>
          <a:bodyPr tIns="0" bIns="0"/>
          <a:lstStyle>
            <a:lvl1pPr marL="0" indent="0" algn="ctr">
              <a:buNone/>
              <a:defRPr sz="2000" b="1">
                <a:solidFill>
                  <a:srgbClr val="005E88"/>
                </a:solidFill>
              </a:defRPr>
            </a:lvl1pPr>
          </a:lstStyle>
          <a:p>
            <a:pPr lvl="0"/>
            <a:r>
              <a:rPr lang="en-US" dirty="0"/>
              <a:t>Author name(s)</a:t>
            </a:r>
          </a:p>
        </p:txBody>
      </p:sp>
      <p:sp>
        <p:nvSpPr>
          <p:cNvPr id="16" name="Text Placeholder 6"/>
          <p:cNvSpPr>
            <a:spLocks noGrp="1"/>
          </p:cNvSpPr>
          <p:nvPr>
            <p:ph type="body" sz="quarter" idx="12" hasCustomPrompt="1"/>
          </p:nvPr>
        </p:nvSpPr>
        <p:spPr>
          <a:xfrm>
            <a:off x="0" y="4495800"/>
            <a:ext cx="9144000" cy="381000"/>
          </a:xfrm>
          <a:prstGeom prst="rect">
            <a:avLst/>
          </a:prstGeom>
        </p:spPr>
        <p:txBody>
          <a:bodyPr lIns="91440" tIns="0" rIns="91440" bIns="0" anchor="t" anchorCtr="0"/>
          <a:lstStyle>
            <a:lvl1pPr marL="0" indent="0" algn="ctr">
              <a:buNone/>
              <a:defRPr sz="1800" i="1" baseline="0">
                <a:solidFill>
                  <a:schemeClr val="bg1"/>
                </a:solidFill>
              </a:defRPr>
            </a:lvl1pPr>
          </a:lstStyle>
          <a:p>
            <a:pPr lvl="0"/>
            <a:r>
              <a:rPr lang="en-US" dirty="0"/>
              <a:t>Subtitle of presentation/Photo Caption/White or Black</a:t>
            </a:r>
          </a:p>
        </p:txBody>
      </p:sp>
      <p:sp>
        <p:nvSpPr>
          <p:cNvPr id="8" name="Text Placeholder 7"/>
          <p:cNvSpPr>
            <a:spLocks noGrp="1"/>
          </p:cNvSpPr>
          <p:nvPr>
            <p:ph type="body" sz="quarter" idx="13" hasCustomPrompt="1"/>
          </p:nvPr>
        </p:nvSpPr>
        <p:spPr>
          <a:xfrm>
            <a:off x="0" y="6477000"/>
            <a:ext cx="9144000" cy="381000"/>
          </a:xfrm>
          <a:prstGeom prst="rect">
            <a:avLst/>
          </a:prstGeom>
        </p:spPr>
        <p:txBody>
          <a:bodyPr lIns="0" tIns="0" rIns="0" bIns="0" anchor="ctr" anchorCtr="0"/>
          <a:lstStyle>
            <a:lvl1pPr marL="0" indent="0" algn="ctr">
              <a:buFontTx/>
              <a:buNone/>
              <a:defRPr sz="1800">
                <a:solidFill>
                  <a:schemeClr val="bg1"/>
                </a:solidFill>
              </a:defRPr>
            </a:lvl1pPr>
          </a:lstStyle>
          <a:p>
            <a:pPr lvl="0"/>
            <a:r>
              <a:rPr lang="en-US" dirty="0"/>
              <a:t>Date of Presentation</a:t>
            </a:r>
          </a:p>
        </p:txBody>
      </p:sp>
      <p:sp>
        <p:nvSpPr>
          <p:cNvPr id="3" name="Content Placeholder 2"/>
          <p:cNvSpPr>
            <a:spLocks noGrp="1"/>
          </p:cNvSpPr>
          <p:nvPr>
            <p:ph sz="quarter" idx="14" hasCustomPrompt="1"/>
          </p:nvPr>
        </p:nvSpPr>
        <p:spPr>
          <a:xfrm>
            <a:off x="0" y="5334000"/>
            <a:ext cx="9144000" cy="1143000"/>
          </a:xfrm>
          <a:prstGeom prst="rect">
            <a:avLst/>
          </a:prstGeom>
        </p:spPr>
        <p:txBody>
          <a:bodyPr lIns="118872" tIns="118872" rIns="118872" bIns="118872" anchor="ctr" anchorCtr="0"/>
          <a:lstStyle>
            <a:lvl1pPr marL="0" indent="0" algn="ctr">
              <a:buNone/>
              <a:defRPr sz="1800" baseline="0"/>
            </a:lvl1pPr>
          </a:lstStyle>
          <a:p>
            <a:pPr lvl="0"/>
            <a:r>
              <a:rPr lang="en-US" dirty="0"/>
              <a:t>Insert Company Names and/or Logos</a:t>
            </a:r>
          </a:p>
        </p:txBody>
      </p:sp>
    </p:spTree>
    <p:extLst>
      <p:ext uri="{BB962C8B-B14F-4D97-AF65-F5344CB8AC3E}">
        <p14:creationId xmlns:p14="http://schemas.microsoft.com/office/powerpoint/2010/main" val="1896847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MA Body Text Only">
    <p:spTree>
      <p:nvGrpSpPr>
        <p:cNvPr id="1" name=""/>
        <p:cNvGrpSpPr/>
        <p:nvPr/>
      </p:nvGrpSpPr>
      <p:grpSpPr>
        <a:xfrm>
          <a:off x="0" y="0"/>
          <a:ext cx="0" cy="0"/>
          <a:chOff x="0" y="0"/>
          <a:chExt cx="0" cy="0"/>
        </a:xfrm>
      </p:grpSpPr>
      <p:sp>
        <p:nvSpPr>
          <p:cNvPr id="3" name="Title 1"/>
          <p:cNvSpPr>
            <a:spLocks noGrp="1"/>
          </p:cNvSpPr>
          <p:nvPr>
            <p:ph type="title"/>
          </p:nvPr>
        </p:nvSpPr>
        <p:spPr>
          <a:xfrm>
            <a:off x="0" y="0"/>
            <a:ext cx="9144000" cy="990600"/>
          </a:xfrm>
          <a:prstGeom prst="rect">
            <a:avLst/>
          </a:prstGeom>
        </p:spPr>
        <p:txBody>
          <a:bodyPr lIns="0" tIns="91440" rIns="0" bIns="0" anchor="ctr" anchorCtr="0"/>
          <a:lstStyle>
            <a:lvl1pPr>
              <a:defRPr baseline="0"/>
            </a:lvl1pPr>
          </a:lstStyle>
          <a:p>
            <a:r>
              <a:rPr lang="en-US" dirty="0"/>
              <a:t>Click to edit Master title style</a:t>
            </a:r>
          </a:p>
        </p:txBody>
      </p:sp>
      <p:sp>
        <p:nvSpPr>
          <p:cNvPr id="7" name="Text Placeholder 6"/>
          <p:cNvSpPr>
            <a:spLocks noGrp="1"/>
          </p:cNvSpPr>
          <p:nvPr>
            <p:ph type="body" sz="quarter" idx="10" hasCustomPrompt="1"/>
          </p:nvPr>
        </p:nvSpPr>
        <p:spPr>
          <a:xfrm>
            <a:off x="0" y="990600"/>
            <a:ext cx="9144000" cy="5867400"/>
          </a:xfrm>
          <a:prstGeom prst="rect">
            <a:avLst/>
          </a:prstGeom>
        </p:spPr>
        <p:txBody>
          <a:bodyPr lIns="274320" tIns="182880" rIns="274320" bIns="457200"/>
          <a:lstStyle>
            <a:lvl1pPr>
              <a:defRPr>
                <a:solidFill>
                  <a:schemeClr val="tx1"/>
                </a:solidFill>
              </a:defRPr>
            </a:lvl1pPr>
            <a:lvl2pPr>
              <a:defRPr baseline="0">
                <a:solidFill>
                  <a:schemeClr val="tx1"/>
                </a:solidFill>
              </a:defRPr>
            </a:lvl2pPr>
            <a:lvl3pPr>
              <a:defRPr>
                <a:solidFill>
                  <a:schemeClr val="tx1"/>
                </a:solidFill>
              </a:defRPr>
            </a:lvl3pPr>
          </a:lstStyle>
          <a:p>
            <a:pPr lvl="0"/>
            <a:r>
              <a:rPr lang="en-US" dirty="0"/>
              <a:t>This is a text slide</a:t>
            </a:r>
          </a:p>
          <a:p>
            <a:pPr lvl="1"/>
            <a:r>
              <a:rPr lang="en-US" dirty="0"/>
              <a:t>Use a different slide for photos/charts</a:t>
            </a:r>
          </a:p>
          <a:p>
            <a:pPr lvl="2"/>
            <a:r>
              <a:rPr lang="en-US" dirty="0"/>
              <a:t>Third level</a:t>
            </a:r>
          </a:p>
        </p:txBody>
      </p:sp>
    </p:spTree>
    <p:extLst>
      <p:ext uri="{BB962C8B-B14F-4D97-AF65-F5344CB8AC3E}">
        <p14:creationId xmlns:p14="http://schemas.microsoft.com/office/powerpoint/2010/main" val="3956627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MA Body Single Column">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9144000" cy="990600"/>
          </a:xfrm>
          <a:prstGeom prst="rect">
            <a:avLst/>
          </a:prstGeom>
        </p:spPr>
        <p:txBody>
          <a:bodyPr lIns="0" tIns="91440" rIns="0" bIns="0" anchor="ctr" anchorCtr="0"/>
          <a:lstStyle>
            <a:lvl1pPr>
              <a:defRPr baseline="0"/>
            </a:lvl1pPr>
          </a:lstStyle>
          <a:p>
            <a:r>
              <a:rPr lang="en-US" dirty="0"/>
              <a:t>Click to edit Master title style</a:t>
            </a:r>
          </a:p>
        </p:txBody>
      </p:sp>
      <p:sp>
        <p:nvSpPr>
          <p:cNvPr id="7" name="Content Placeholder 6"/>
          <p:cNvSpPr>
            <a:spLocks noGrp="1"/>
          </p:cNvSpPr>
          <p:nvPr>
            <p:ph sz="quarter" idx="10"/>
          </p:nvPr>
        </p:nvSpPr>
        <p:spPr>
          <a:xfrm>
            <a:off x="118872" y="1143000"/>
            <a:ext cx="8915400" cy="5605272"/>
          </a:xfrm>
          <a:prstGeom prst="rect">
            <a:avLst/>
          </a:prstGeom>
        </p:spPr>
        <p:txBody>
          <a:bodyPr lIns="118872" tIns="118872" rIns="118872" bIns="457200"/>
          <a:lstStyle>
            <a:lvl1pPr>
              <a:defRPr>
                <a:solidFill>
                  <a:schemeClr val="tx1"/>
                </a:solidFill>
              </a:defRPr>
            </a:lvl1pPr>
          </a:lstStyle>
          <a:p>
            <a:pPr lvl="0"/>
            <a:r>
              <a:rPr lang="en-US" dirty="0"/>
              <a:t>Click to edit Master text styles</a:t>
            </a:r>
          </a:p>
        </p:txBody>
      </p:sp>
    </p:spTree>
    <p:extLst>
      <p:ext uri="{BB962C8B-B14F-4D97-AF65-F5344CB8AC3E}">
        <p14:creationId xmlns:p14="http://schemas.microsoft.com/office/powerpoint/2010/main" val="2105517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MA Body Two Columns">
    <p:spTree>
      <p:nvGrpSpPr>
        <p:cNvPr id="1" name=""/>
        <p:cNvGrpSpPr/>
        <p:nvPr/>
      </p:nvGrpSpPr>
      <p:grpSpPr>
        <a:xfrm>
          <a:off x="0" y="0"/>
          <a:ext cx="0" cy="0"/>
          <a:chOff x="0" y="0"/>
          <a:chExt cx="0" cy="0"/>
        </a:xfrm>
      </p:grpSpPr>
      <p:sp>
        <p:nvSpPr>
          <p:cNvPr id="5" name="Title 1"/>
          <p:cNvSpPr>
            <a:spLocks noGrp="1"/>
          </p:cNvSpPr>
          <p:nvPr>
            <p:ph type="title"/>
          </p:nvPr>
        </p:nvSpPr>
        <p:spPr>
          <a:xfrm>
            <a:off x="0" y="1"/>
            <a:ext cx="9144000" cy="990600"/>
          </a:xfrm>
          <a:prstGeom prst="rect">
            <a:avLst/>
          </a:prstGeom>
        </p:spPr>
        <p:txBody>
          <a:bodyPr lIns="0" tIns="91440" rIns="0" bIns="0" anchor="ctr" anchorCtr="0"/>
          <a:lstStyle>
            <a:lvl1pPr>
              <a:defRPr baseline="0"/>
            </a:lvl1pPr>
          </a:lstStyle>
          <a:p>
            <a:r>
              <a:rPr lang="en-US" dirty="0"/>
              <a:t>Click to edit Master title style</a:t>
            </a:r>
          </a:p>
        </p:txBody>
      </p:sp>
      <p:sp>
        <p:nvSpPr>
          <p:cNvPr id="6" name="Content Placeholder 2"/>
          <p:cNvSpPr>
            <a:spLocks noGrp="1"/>
          </p:cNvSpPr>
          <p:nvPr>
            <p:ph idx="1"/>
          </p:nvPr>
        </p:nvSpPr>
        <p:spPr>
          <a:xfrm>
            <a:off x="118872" y="1143000"/>
            <a:ext cx="4343400" cy="5605272"/>
          </a:xfrm>
          <a:prstGeom prst="rect">
            <a:avLst/>
          </a:prstGeom>
        </p:spPr>
        <p:txBody>
          <a:bodyPr lIns="118872" tIns="118872" rIns="118872" bIns="457200"/>
          <a:lstStyle>
            <a:lvl1pPr>
              <a:defRPr>
                <a:solidFill>
                  <a:schemeClr val="tx1"/>
                </a:solidFill>
              </a:defRPr>
            </a:lvl1pPr>
            <a:lvl2pPr>
              <a:defRPr>
                <a:solidFill>
                  <a:schemeClr val="tx1"/>
                </a:solidFill>
              </a:defRPr>
            </a:lvl2pPr>
            <a:lvl3pPr>
              <a:defRPr>
                <a:solidFill>
                  <a:schemeClr val="tx1"/>
                </a:solidFill>
              </a:defRPr>
            </a:lvl3pPr>
            <a:lvl4pPr marL="1371600" indent="0">
              <a:buNone/>
              <a:defRPr/>
            </a:lvl4pPr>
            <a:lvl5pPr marL="1828800" indent="0">
              <a:buNone/>
              <a:defRPr/>
            </a:lvl5pPr>
            <a:lvl6pPr>
              <a:defRPr/>
            </a:lvl6pPr>
            <a:lvl7pPr>
              <a:defRPr/>
            </a:lvl7pPr>
            <a:lvl8pPr>
              <a:defRPr/>
            </a:lvl8pPr>
            <a:lvl9pPr>
              <a:buFont typeface="Arial" pitchFamily="34" charset="0"/>
              <a:buChar char="•"/>
              <a:defRPr/>
            </a:lvl9pPr>
          </a:lstStyle>
          <a:p>
            <a:pPr lvl="0"/>
            <a:r>
              <a:rPr lang="en-US" dirty="0"/>
              <a:t>Click to edit Master text styles</a:t>
            </a:r>
          </a:p>
          <a:p>
            <a:pPr lvl="1"/>
            <a:r>
              <a:rPr lang="en-US" dirty="0"/>
              <a:t>Second level</a:t>
            </a:r>
          </a:p>
          <a:p>
            <a:pPr lvl="2"/>
            <a:r>
              <a:rPr lang="en-US" dirty="0"/>
              <a:t>Third level</a:t>
            </a:r>
          </a:p>
        </p:txBody>
      </p:sp>
      <p:sp>
        <p:nvSpPr>
          <p:cNvPr id="8" name="Content Placeholder 2"/>
          <p:cNvSpPr>
            <a:spLocks noGrp="1"/>
          </p:cNvSpPr>
          <p:nvPr>
            <p:ph idx="10"/>
          </p:nvPr>
        </p:nvSpPr>
        <p:spPr>
          <a:xfrm>
            <a:off x="4690872" y="1143000"/>
            <a:ext cx="4343400" cy="5605272"/>
          </a:xfrm>
          <a:prstGeom prst="rect">
            <a:avLst/>
          </a:prstGeom>
        </p:spPr>
        <p:txBody>
          <a:bodyPr lIns="118872" tIns="118872" rIns="118872" bIns="457200"/>
          <a:lstStyle>
            <a:lvl1pPr>
              <a:defRPr>
                <a:solidFill>
                  <a:schemeClr val="tx1"/>
                </a:solidFill>
              </a:defRPr>
            </a:lvl1pPr>
            <a:lvl2pPr>
              <a:defRPr>
                <a:solidFill>
                  <a:schemeClr val="tx1"/>
                </a:solidFill>
              </a:defRPr>
            </a:lvl2pPr>
            <a:lvl3pPr>
              <a:defRPr>
                <a:solidFill>
                  <a:schemeClr val="tx1"/>
                </a:solidFill>
              </a:defRPr>
            </a:lvl3pPr>
            <a:lvl4pPr marL="1371600" indent="0">
              <a:buNone/>
              <a:defRPr/>
            </a:lvl4pPr>
            <a:lvl5pPr marL="1828800" indent="0">
              <a:buNone/>
              <a:defRPr/>
            </a:lvl5pPr>
            <a:lvl6pPr>
              <a:defRPr/>
            </a:lvl6pPr>
            <a:lvl7pPr>
              <a:defRPr/>
            </a:lvl7pPr>
            <a:lvl8pPr>
              <a:defRPr/>
            </a:lvl8pPr>
            <a:lvl9pPr>
              <a:buFont typeface="Arial" pitchFamily="34" charset="0"/>
              <a:buChar char="•"/>
              <a:defRPr/>
            </a:lvl9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282371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D891A747-FF9C-48F1-8FE1-8515C4873CB9}" type="slidenum">
              <a:rPr lang="en-US" altLang="en-US"/>
              <a:pPr/>
              <a:t>‹#›</a:t>
            </a:fld>
            <a:endParaRPr lang="en-US" altLang="en-US"/>
          </a:p>
        </p:txBody>
      </p:sp>
    </p:spTree>
    <p:extLst>
      <p:ext uri="{BB962C8B-B14F-4D97-AF65-F5344CB8AC3E}">
        <p14:creationId xmlns:p14="http://schemas.microsoft.com/office/powerpoint/2010/main" val="55528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A Full Page Graphic/Photo">
    <p:spTree>
      <p:nvGrpSpPr>
        <p:cNvPr id="1" name=""/>
        <p:cNvGrpSpPr/>
        <p:nvPr/>
      </p:nvGrpSpPr>
      <p:grpSpPr>
        <a:xfrm>
          <a:off x="0" y="0"/>
          <a:ext cx="0" cy="0"/>
          <a:chOff x="0" y="0"/>
          <a:chExt cx="0" cy="0"/>
        </a:xfrm>
      </p:grpSpPr>
      <p:sp>
        <p:nvSpPr>
          <p:cNvPr id="7" name="Content Placeholder 6"/>
          <p:cNvSpPr>
            <a:spLocks noGrp="1"/>
          </p:cNvSpPr>
          <p:nvPr>
            <p:ph sz="quarter" idx="10" hasCustomPrompt="1"/>
          </p:nvPr>
        </p:nvSpPr>
        <p:spPr>
          <a:xfrm>
            <a:off x="118872" y="118872"/>
            <a:ext cx="8915400" cy="6629400"/>
          </a:xfrm>
          <a:prstGeom prst="rect">
            <a:avLst/>
          </a:prstGeom>
        </p:spPr>
        <p:txBody>
          <a:bodyPr lIns="118872" tIns="118872" rIns="118872" bIns="457200"/>
          <a:lstStyle>
            <a:lvl1pPr marL="0" indent="0">
              <a:buNone/>
              <a:defRPr baseline="0">
                <a:solidFill>
                  <a:schemeClr val="tx1"/>
                </a:solidFill>
              </a:defRPr>
            </a:lvl1pPr>
          </a:lstStyle>
          <a:p>
            <a:pPr lvl="0"/>
            <a:r>
              <a:rPr lang="en-US" dirty="0"/>
              <a:t>Insert graphic/photo/table (not full page)</a:t>
            </a:r>
          </a:p>
        </p:txBody>
      </p:sp>
    </p:spTree>
    <p:extLst>
      <p:ext uri="{BB962C8B-B14F-4D97-AF65-F5344CB8AC3E}">
        <p14:creationId xmlns:p14="http://schemas.microsoft.com/office/powerpoint/2010/main" val="3871620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A Full Page Graphic/Photo">
    <p:spTree>
      <p:nvGrpSpPr>
        <p:cNvPr id="1" name=""/>
        <p:cNvGrpSpPr/>
        <p:nvPr/>
      </p:nvGrpSpPr>
      <p:grpSpPr>
        <a:xfrm>
          <a:off x="0" y="0"/>
          <a:ext cx="0" cy="0"/>
          <a:chOff x="0" y="0"/>
          <a:chExt cx="0" cy="0"/>
        </a:xfrm>
      </p:grpSpPr>
      <p:sp>
        <p:nvSpPr>
          <p:cNvPr id="4" name="Picture Placeholder 3"/>
          <p:cNvSpPr>
            <a:spLocks noGrp="1"/>
          </p:cNvSpPr>
          <p:nvPr>
            <p:ph type="pic" sz="quarter" idx="12" hasCustomPrompt="1"/>
          </p:nvPr>
        </p:nvSpPr>
        <p:spPr>
          <a:xfrm>
            <a:off x="0" y="0"/>
            <a:ext cx="9144000" cy="6858000"/>
          </a:xfrm>
          <a:prstGeom prst="rect">
            <a:avLst/>
          </a:prstGeom>
        </p:spPr>
        <p:txBody>
          <a:bodyPr/>
          <a:lstStyle>
            <a:lvl1pPr marL="0" indent="0">
              <a:buNone/>
              <a:defRPr baseline="0">
                <a:solidFill>
                  <a:schemeClr val="tx1"/>
                </a:solidFill>
              </a:defRPr>
            </a:lvl1pPr>
          </a:lstStyle>
          <a:p>
            <a:r>
              <a:rPr lang="en-US" dirty="0"/>
              <a:t>Insert full page photo</a:t>
            </a:r>
          </a:p>
        </p:txBody>
      </p:sp>
      <p:sp>
        <p:nvSpPr>
          <p:cNvPr id="9" name="Content Placeholder 8"/>
          <p:cNvSpPr>
            <a:spLocks noGrp="1"/>
          </p:cNvSpPr>
          <p:nvPr>
            <p:ph sz="quarter" idx="13" hasCustomPrompt="1"/>
          </p:nvPr>
        </p:nvSpPr>
        <p:spPr>
          <a:xfrm>
            <a:off x="7580376" y="6291072"/>
            <a:ext cx="1508760" cy="512064"/>
          </a:xfrm>
          <a:prstGeom prst="rect">
            <a:avLst/>
          </a:prstGeom>
        </p:spPr>
        <p:txBody>
          <a:bodyPr/>
          <a:lstStyle>
            <a:lvl1pPr marL="0" indent="0">
              <a:buNone/>
              <a:defRPr sz="1800">
                <a:solidFill>
                  <a:schemeClr val="tx1"/>
                </a:solidFill>
              </a:defRPr>
            </a:lvl1pPr>
          </a:lstStyle>
          <a:p>
            <a:pPr lvl="0"/>
            <a:r>
              <a:rPr lang="en-US" dirty="0"/>
              <a:t>Insert logo</a:t>
            </a:r>
          </a:p>
        </p:txBody>
      </p:sp>
    </p:spTree>
    <p:extLst>
      <p:ext uri="{BB962C8B-B14F-4D97-AF65-F5344CB8AC3E}">
        <p14:creationId xmlns:p14="http://schemas.microsoft.com/office/powerpoint/2010/main" val="23187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A Video Layout">
    <p:spTree>
      <p:nvGrpSpPr>
        <p:cNvPr id="1" name=""/>
        <p:cNvGrpSpPr/>
        <p:nvPr/>
      </p:nvGrpSpPr>
      <p:grpSpPr>
        <a:xfrm>
          <a:off x="0" y="0"/>
          <a:ext cx="0" cy="0"/>
          <a:chOff x="0" y="0"/>
          <a:chExt cx="0" cy="0"/>
        </a:xfrm>
      </p:grpSpPr>
      <p:sp>
        <p:nvSpPr>
          <p:cNvPr id="4" name="Media Placeholder 3"/>
          <p:cNvSpPr>
            <a:spLocks noGrp="1"/>
          </p:cNvSpPr>
          <p:nvPr>
            <p:ph type="media" sz="quarter" idx="10" hasCustomPrompt="1"/>
          </p:nvPr>
        </p:nvSpPr>
        <p:spPr>
          <a:xfrm>
            <a:off x="118872" y="118872"/>
            <a:ext cx="8915400" cy="6629400"/>
          </a:xfrm>
          <a:prstGeom prst="rect">
            <a:avLst/>
          </a:prstGeom>
        </p:spPr>
        <p:txBody>
          <a:bodyPr/>
          <a:lstStyle>
            <a:lvl1pPr marL="0" indent="0">
              <a:buNone/>
              <a:defRPr sz="2800">
                <a:solidFill>
                  <a:schemeClr val="tx1"/>
                </a:solidFill>
              </a:defRPr>
            </a:lvl1pPr>
          </a:lstStyle>
          <a:p>
            <a:r>
              <a:rPr lang="en-US" dirty="0"/>
              <a:t>Insert video</a:t>
            </a:r>
          </a:p>
        </p:txBody>
      </p:sp>
    </p:spTree>
    <p:extLst>
      <p:ext uri="{BB962C8B-B14F-4D97-AF65-F5344CB8AC3E}">
        <p14:creationId xmlns:p14="http://schemas.microsoft.com/office/powerpoint/2010/main" val="344635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MA Body Text Only">
    <p:spTree>
      <p:nvGrpSpPr>
        <p:cNvPr id="1" name=""/>
        <p:cNvGrpSpPr/>
        <p:nvPr/>
      </p:nvGrpSpPr>
      <p:grpSpPr>
        <a:xfrm>
          <a:off x="0" y="0"/>
          <a:ext cx="0" cy="0"/>
          <a:chOff x="0" y="0"/>
          <a:chExt cx="0" cy="0"/>
        </a:xfrm>
      </p:grpSpPr>
      <p:sp>
        <p:nvSpPr>
          <p:cNvPr id="3" name="Title 1"/>
          <p:cNvSpPr>
            <a:spLocks noGrp="1"/>
          </p:cNvSpPr>
          <p:nvPr>
            <p:ph type="title"/>
          </p:nvPr>
        </p:nvSpPr>
        <p:spPr>
          <a:xfrm>
            <a:off x="0" y="0"/>
            <a:ext cx="9144000" cy="990600"/>
          </a:xfrm>
          <a:prstGeom prst="rect">
            <a:avLst/>
          </a:prstGeom>
        </p:spPr>
        <p:txBody>
          <a:bodyPr lIns="0" tIns="91440" rIns="0" bIns="0" anchor="ctr" anchorCtr="0"/>
          <a:lstStyle>
            <a:lvl1pPr>
              <a:defRPr baseline="0"/>
            </a:lvl1pPr>
          </a:lstStyle>
          <a:p>
            <a:r>
              <a:rPr lang="en-US" dirty="0"/>
              <a:t>Click to edit Master title style</a:t>
            </a:r>
          </a:p>
        </p:txBody>
      </p:sp>
      <p:sp>
        <p:nvSpPr>
          <p:cNvPr id="7" name="Text Placeholder 6"/>
          <p:cNvSpPr>
            <a:spLocks noGrp="1"/>
          </p:cNvSpPr>
          <p:nvPr>
            <p:ph type="body" sz="quarter" idx="10" hasCustomPrompt="1"/>
          </p:nvPr>
        </p:nvSpPr>
        <p:spPr>
          <a:xfrm>
            <a:off x="0" y="990600"/>
            <a:ext cx="9144000" cy="5867400"/>
          </a:xfrm>
          <a:prstGeom prst="rect">
            <a:avLst/>
          </a:prstGeom>
        </p:spPr>
        <p:txBody>
          <a:bodyPr lIns="274320" tIns="182880" rIns="274320" bIns="457200"/>
          <a:lstStyle>
            <a:lvl1pPr>
              <a:defRPr>
                <a:solidFill>
                  <a:schemeClr val="tx1"/>
                </a:solidFill>
              </a:defRPr>
            </a:lvl1pPr>
            <a:lvl2pPr>
              <a:defRPr baseline="0">
                <a:solidFill>
                  <a:schemeClr val="tx1"/>
                </a:solidFill>
              </a:defRPr>
            </a:lvl2pPr>
            <a:lvl3pPr>
              <a:defRPr>
                <a:solidFill>
                  <a:schemeClr val="tx1"/>
                </a:solidFill>
              </a:defRPr>
            </a:lvl3pPr>
          </a:lstStyle>
          <a:p>
            <a:pPr lvl="0"/>
            <a:r>
              <a:rPr lang="en-US" dirty="0"/>
              <a:t>This is a text slide</a:t>
            </a:r>
          </a:p>
          <a:p>
            <a:pPr lvl="1"/>
            <a:r>
              <a:rPr lang="en-US" dirty="0"/>
              <a:t>Use a different slide for photos/charts</a:t>
            </a:r>
          </a:p>
          <a:p>
            <a:pPr lvl="2"/>
            <a:r>
              <a:rPr lang="en-US" dirty="0"/>
              <a:t>Third level</a:t>
            </a:r>
          </a:p>
        </p:txBody>
      </p:sp>
    </p:spTree>
    <p:extLst>
      <p:ext uri="{BB962C8B-B14F-4D97-AF65-F5344CB8AC3E}">
        <p14:creationId xmlns:p14="http://schemas.microsoft.com/office/powerpoint/2010/main" val="31844107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A Body Single Column">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9144000" cy="990600"/>
          </a:xfrm>
          <a:prstGeom prst="rect">
            <a:avLst/>
          </a:prstGeom>
        </p:spPr>
        <p:txBody>
          <a:bodyPr lIns="0" tIns="91440" rIns="0" bIns="0" anchor="ctr" anchorCtr="0"/>
          <a:lstStyle>
            <a:lvl1pPr>
              <a:defRPr baseline="0"/>
            </a:lvl1pPr>
          </a:lstStyle>
          <a:p>
            <a:r>
              <a:rPr lang="en-US" dirty="0"/>
              <a:t>Click to edit Master title style</a:t>
            </a:r>
          </a:p>
        </p:txBody>
      </p:sp>
      <p:sp>
        <p:nvSpPr>
          <p:cNvPr id="7" name="Content Placeholder 6"/>
          <p:cNvSpPr>
            <a:spLocks noGrp="1"/>
          </p:cNvSpPr>
          <p:nvPr>
            <p:ph sz="quarter" idx="10"/>
          </p:nvPr>
        </p:nvSpPr>
        <p:spPr>
          <a:xfrm>
            <a:off x="118872" y="1143000"/>
            <a:ext cx="8915400" cy="5605272"/>
          </a:xfrm>
          <a:prstGeom prst="rect">
            <a:avLst/>
          </a:prstGeom>
        </p:spPr>
        <p:txBody>
          <a:bodyPr lIns="118872" tIns="118872" rIns="118872" bIns="457200"/>
          <a:lstStyle>
            <a:lvl1pPr>
              <a:defRPr>
                <a:solidFill>
                  <a:schemeClr val="tx1"/>
                </a:solidFill>
              </a:defRPr>
            </a:lvl1pPr>
          </a:lstStyle>
          <a:p>
            <a:pPr lvl="0"/>
            <a:r>
              <a:rPr lang="en-US" dirty="0"/>
              <a:t>Click to edit Master text styles</a:t>
            </a:r>
          </a:p>
        </p:txBody>
      </p:sp>
    </p:spTree>
    <p:extLst>
      <p:ext uri="{BB962C8B-B14F-4D97-AF65-F5344CB8AC3E}">
        <p14:creationId xmlns:p14="http://schemas.microsoft.com/office/powerpoint/2010/main" val="34555195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MA Body Two Columns">
    <p:spTree>
      <p:nvGrpSpPr>
        <p:cNvPr id="1" name=""/>
        <p:cNvGrpSpPr/>
        <p:nvPr/>
      </p:nvGrpSpPr>
      <p:grpSpPr>
        <a:xfrm>
          <a:off x="0" y="0"/>
          <a:ext cx="0" cy="0"/>
          <a:chOff x="0" y="0"/>
          <a:chExt cx="0" cy="0"/>
        </a:xfrm>
      </p:grpSpPr>
      <p:sp>
        <p:nvSpPr>
          <p:cNvPr id="5" name="Title 1"/>
          <p:cNvSpPr>
            <a:spLocks noGrp="1"/>
          </p:cNvSpPr>
          <p:nvPr>
            <p:ph type="title"/>
          </p:nvPr>
        </p:nvSpPr>
        <p:spPr>
          <a:xfrm>
            <a:off x="0" y="1"/>
            <a:ext cx="9144000" cy="990600"/>
          </a:xfrm>
          <a:prstGeom prst="rect">
            <a:avLst/>
          </a:prstGeom>
        </p:spPr>
        <p:txBody>
          <a:bodyPr lIns="0" tIns="91440" rIns="0" bIns="0" anchor="ctr" anchorCtr="0"/>
          <a:lstStyle>
            <a:lvl1pPr>
              <a:defRPr baseline="0"/>
            </a:lvl1pPr>
          </a:lstStyle>
          <a:p>
            <a:r>
              <a:rPr lang="en-US" dirty="0"/>
              <a:t>Click to edit Master title style</a:t>
            </a:r>
          </a:p>
        </p:txBody>
      </p:sp>
      <p:sp>
        <p:nvSpPr>
          <p:cNvPr id="6" name="Content Placeholder 2"/>
          <p:cNvSpPr>
            <a:spLocks noGrp="1"/>
          </p:cNvSpPr>
          <p:nvPr>
            <p:ph idx="1"/>
          </p:nvPr>
        </p:nvSpPr>
        <p:spPr>
          <a:xfrm>
            <a:off x="118872" y="1143000"/>
            <a:ext cx="4343400" cy="5605272"/>
          </a:xfrm>
          <a:prstGeom prst="rect">
            <a:avLst/>
          </a:prstGeom>
        </p:spPr>
        <p:txBody>
          <a:bodyPr lIns="118872" tIns="118872" rIns="118872" bIns="457200"/>
          <a:lstStyle>
            <a:lvl1pPr>
              <a:defRPr>
                <a:solidFill>
                  <a:schemeClr val="tx1"/>
                </a:solidFill>
              </a:defRPr>
            </a:lvl1pPr>
            <a:lvl2pPr>
              <a:defRPr>
                <a:solidFill>
                  <a:schemeClr val="tx1"/>
                </a:solidFill>
              </a:defRPr>
            </a:lvl2pPr>
            <a:lvl3pPr>
              <a:defRPr>
                <a:solidFill>
                  <a:schemeClr val="tx1"/>
                </a:solidFill>
              </a:defRPr>
            </a:lvl3pPr>
            <a:lvl4pPr marL="1371600" indent="0">
              <a:buNone/>
              <a:defRPr/>
            </a:lvl4pPr>
            <a:lvl5pPr marL="1828800" indent="0">
              <a:buNone/>
              <a:defRPr/>
            </a:lvl5pPr>
            <a:lvl6pPr>
              <a:defRPr/>
            </a:lvl6pPr>
            <a:lvl7pPr>
              <a:defRPr/>
            </a:lvl7pPr>
            <a:lvl8pPr>
              <a:defRPr/>
            </a:lvl8pPr>
            <a:lvl9pPr>
              <a:buFont typeface="Arial" pitchFamily="34" charset="0"/>
              <a:buChar char="•"/>
              <a:defRPr/>
            </a:lvl9pPr>
          </a:lstStyle>
          <a:p>
            <a:pPr lvl="0"/>
            <a:r>
              <a:rPr lang="en-US" dirty="0"/>
              <a:t>Click to edit Master text styles</a:t>
            </a:r>
          </a:p>
          <a:p>
            <a:pPr lvl="1"/>
            <a:r>
              <a:rPr lang="en-US" dirty="0"/>
              <a:t>Second level</a:t>
            </a:r>
          </a:p>
          <a:p>
            <a:pPr lvl="2"/>
            <a:r>
              <a:rPr lang="en-US" dirty="0"/>
              <a:t>Third level</a:t>
            </a:r>
          </a:p>
        </p:txBody>
      </p:sp>
      <p:sp>
        <p:nvSpPr>
          <p:cNvPr id="8" name="Content Placeholder 2"/>
          <p:cNvSpPr>
            <a:spLocks noGrp="1"/>
          </p:cNvSpPr>
          <p:nvPr>
            <p:ph idx="10"/>
          </p:nvPr>
        </p:nvSpPr>
        <p:spPr>
          <a:xfrm>
            <a:off x="4690872" y="1143000"/>
            <a:ext cx="4343400" cy="5605272"/>
          </a:xfrm>
          <a:prstGeom prst="rect">
            <a:avLst/>
          </a:prstGeom>
        </p:spPr>
        <p:txBody>
          <a:bodyPr lIns="118872" tIns="118872" rIns="118872" bIns="457200"/>
          <a:lstStyle>
            <a:lvl1pPr>
              <a:defRPr>
                <a:solidFill>
                  <a:schemeClr val="tx1"/>
                </a:solidFill>
              </a:defRPr>
            </a:lvl1pPr>
            <a:lvl2pPr>
              <a:defRPr>
                <a:solidFill>
                  <a:schemeClr val="tx1"/>
                </a:solidFill>
              </a:defRPr>
            </a:lvl2pPr>
            <a:lvl3pPr>
              <a:defRPr>
                <a:solidFill>
                  <a:schemeClr val="tx1"/>
                </a:solidFill>
              </a:defRPr>
            </a:lvl3pPr>
            <a:lvl4pPr marL="1371600" indent="0">
              <a:buNone/>
              <a:defRPr/>
            </a:lvl4pPr>
            <a:lvl5pPr marL="1828800" indent="0">
              <a:buNone/>
              <a:defRPr/>
            </a:lvl5pPr>
            <a:lvl6pPr>
              <a:defRPr/>
            </a:lvl6pPr>
            <a:lvl7pPr>
              <a:defRPr/>
            </a:lvl7pPr>
            <a:lvl8pPr>
              <a:defRPr/>
            </a:lvl8pPr>
            <a:lvl9pPr>
              <a:buFont typeface="Arial" pitchFamily="34" charset="0"/>
              <a:buChar char="•"/>
              <a:defRPr/>
            </a:lvl9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1874145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MA Body Text Only">
    <p:spTree>
      <p:nvGrpSpPr>
        <p:cNvPr id="1" name=""/>
        <p:cNvGrpSpPr/>
        <p:nvPr/>
      </p:nvGrpSpPr>
      <p:grpSpPr>
        <a:xfrm>
          <a:off x="0" y="0"/>
          <a:ext cx="0" cy="0"/>
          <a:chOff x="0" y="0"/>
          <a:chExt cx="0" cy="0"/>
        </a:xfrm>
      </p:grpSpPr>
      <p:sp>
        <p:nvSpPr>
          <p:cNvPr id="3" name="Title 1"/>
          <p:cNvSpPr>
            <a:spLocks noGrp="1"/>
          </p:cNvSpPr>
          <p:nvPr>
            <p:ph type="title"/>
          </p:nvPr>
        </p:nvSpPr>
        <p:spPr>
          <a:xfrm>
            <a:off x="0" y="0"/>
            <a:ext cx="9144000" cy="990600"/>
          </a:xfrm>
          <a:prstGeom prst="rect">
            <a:avLst/>
          </a:prstGeom>
        </p:spPr>
        <p:txBody>
          <a:bodyPr lIns="0" tIns="91440" rIns="0" bIns="0" anchor="ctr" anchorCtr="0"/>
          <a:lstStyle>
            <a:lvl1pPr>
              <a:defRPr baseline="0"/>
            </a:lvl1pPr>
          </a:lstStyle>
          <a:p>
            <a:r>
              <a:rPr lang="en-US" dirty="0"/>
              <a:t>Click to edit Master title style</a:t>
            </a:r>
          </a:p>
        </p:txBody>
      </p:sp>
      <p:sp>
        <p:nvSpPr>
          <p:cNvPr id="7" name="Text Placeholder 6"/>
          <p:cNvSpPr>
            <a:spLocks noGrp="1"/>
          </p:cNvSpPr>
          <p:nvPr>
            <p:ph type="body" sz="quarter" idx="10" hasCustomPrompt="1"/>
          </p:nvPr>
        </p:nvSpPr>
        <p:spPr>
          <a:xfrm>
            <a:off x="0" y="990600"/>
            <a:ext cx="9144000" cy="5867400"/>
          </a:xfrm>
          <a:prstGeom prst="rect">
            <a:avLst/>
          </a:prstGeom>
        </p:spPr>
        <p:txBody>
          <a:bodyPr lIns="274320" tIns="182880" rIns="274320" bIns="457200"/>
          <a:lstStyle>
            <a:lvl1pPr>
              <a:defRPr>
                <a:solidFill>
                  <a:schemeClr val="tx1"/>
                </a:solidFill>
              </a:defRPr>
            </a:lvl1pPr>
            <a:lvl2pPr>
              <a:defRPr baseline="0">
                <a:solidFill>
                  <a:schemeClr val="tx1"/>
                </a:solidFill>
              </a:defRPr>
            </a:lvl2pPr>
            <a:lvl3pPr>
              <a:defRPr>
                <a:solidFill>
                  <a:schemeClr val="tx1"/>
                </a:solidFill>
              </a:defRPr>
            </a:lvl3pPr>
          </a:lstStyle>
          <a:p>
            <a:pPr lvl="0"/>
            <a:r>
              <a:rPr lang="en-US" dirty="0"/>
              <a:t>This is a text slide</a:t>
            </a:r>
          </a:p>
          <a:p>
            <a:pPr lvl="1"/>
            <a:r>
              <a:rPr lang="en-US" dirty="0"/>
              <a:t>Use a different slide for photos/charts</a:t>
            </a:r>
          </a:p>
          <a:p>
            <a:pPr lvl="2"/>
            <a:r>
              <a:rPr lang="en-US" dirty="0"/>
              <a:t>Third level</a:t>
            </a:r>
          </a:p>
        </p:txBody>
      </p:sp>
    </p:spTree>
    <p:extLst>
      <p:ext uri="{BB962C8B-B14F-4D97-AF65-F5344CB8AC3E}">
        <p14:creationId xmlns:p14="http://schemas.microsoft.com/office/powerpoint/2010/main" val="26039331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MA Body Single Column">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9144000" cy="990600"/>
          </a:xfrm>
          <a:prstGeom prst="rect">
            <a:avLst/>
          </a:prstGeom>
        </p:spPr>
        <p:txBody>
          <a:bodyPr lIns="0" tIns="91440" rIns="0" bIns="0" anchor="ctr" anchorCtr="0"/>
          <a:lstStyle>
            <a:lvl1pPr>
              <a:defRPr baseline="0"/>
            </a:lvl1pPr>
          </a:lstStyle>
          <a:p>
            <a:r>
              <a:rPr lang="en-US" dirty="0"/>
              <a:t>Click to edit Master title style</a:t>
            </a:r>
          </a:p>
        </p:txBody>
      </p:sp>
      <p:sp>
        <p:nvSpPr>
          <p:cNvPr id="7" name="Content Placeholder 6"/>
          <p:cNvSpPr>
            <a:spLocks noGrp="1"/>
          </p:cNvSpPr>
          <p:nvPr>
            <p:ph sz="quarter" idx="10"/>
          </p:nvPr>
        </p:nvSpPr>
        <p:spPr>
          <a:xfrm>
            <a:off x="118872" y="1143000"/>
            <a:ext cx="8915400" cy="5605272"/>
          </a:xfrm>
          <a:prstGeom prst="rect">
            <a:avLst/>
          </a:prstGeom>
        </p:spPr>
        <p:txBody>
          <a:bodyPr lIns="118872" tIns="118872" rIns="118872" bIns="457200"/>
          <a:lstStyle>
            <a:lvl1pPr>
              <a:defRPr>
                <a:solidFill>
                  <a:schemeClr val="tx1"/>
                </a:solidFill>
              </a:defRPr>
            </a:lvl1pPr>
          </a:lstStyle>
          <a:p>
            <a:pPr lvl="0"/>
            <a:r>
              <a:rPr lang="en-US" dirty="0"/>
              <a:t>Click to edit Master text styles</a:t>
            </a:r>
          </a:p>
        </p:txBody>
      </p:sp>
    </p:spTree>
    <p:extLst>
      <p:ext uri="{BB962C8B-B14F-4D97-AF65-F5344CB8AC3E}">
        <p14:creationId xmlns:p14="http://schemas.microsoft.com/office/powerpoint/2010/main" val="2145842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MA Body Two Columns">
    <p:spTree>
      <p:nvGrpSpPr>
        <p:cNvPr id="1" name=""/>
        <p:cNvGrpSpPr/>
        <p:nvPr/>
      </p:nvGrpSpPr>
      <p:grpSpPr>
        <a:xfrm>
          <a:off x="0" y="0"/>
          <a:ext cx="0" cy="0"/>
          <a:chOff x="0" y="0"/>
          <a:chExt cx="0" cy="0"/>
        </a:xfrm>
      </p:grpSpPr>
      <p:sp>
        <p:nvSpPr>
          <p:cNvPr id="5" name="Title 1"/>
          <p:cNvSpPr>
            <a:spLocks noGrp="1"/>
          </p:cNvSpPr>
          <p:nvPr>
            <p:ph type="title"/>
          </p:nvPr>
        </p:nvSpPr>
        <p:spPr>
          <a:xfrm>
            <a:off x="0" y="1"/>
            <a:ext cx="9144000" cy="990600"/>
          </a:xfrm>
          <a:prstGeom prst="rect">
            <a:avLst/>
          </a:prstGeom>
        </p:spPr>
        <p:txBody>
          <a:bodyPr lIns="0" tIns="91440" rIns="0" bIns="0" anchor="ctr" anchorCtr="0"/>
          <a:lstStyle>
            <a:lvl1pPr>
              <a:defRPr baseline="0"/>
            </a:lvl1pPr>
          </a:lstStyle>
          <a:p>
            <a:r>
              <a:rPr lang="en-US" dirty="0"/>
              <a:t>Click to edit Master title style</a:t>
            </a:r>
          </a:p>
        </p:txBody>
      </p:sp>
      <p:sp>
        <p:nvSpPr>
          <p:cNvPr id="6" name="Content Placeholder 2"/>
          <p:cNvSpPr>
            <a:spLocks noGrp="1"/>
          </p:cNvSpPr>
          <p:nvPr>
            <p:ph idx="1"/>
          </p:nvPr>
        </p:nvSpPr>
        <p:spPr>
          <a:xfrm>
            <a:off x="118872" y="1143000"/>
            <a:ext cx="4343400" cy="5605272"/>
          </a:xfrm>
          <a:prstGeom prst="rect">
            <a:avLst/>
          </a:prstGeom>
        </p:spPr>
        <p:txBody>
          <a:bodyPr lIns="118872" tIns="118872" rIns="118872" bIns="457200"/>
          <a:lstStyle>
            <a:lvl1pPr>
              <a:defRPr>
                <a:solidFill>
                  <a:schemeClr val="tx1"/>
                </a:solidFill>
              </a:defRPr>
            </a:lvl1pPr>
            <a:lvl2pPr>
              <a:defRPr>
                <a:solidFill>
                  <a:schemeClr val="tx1"/>
                </a:solidFill>
              </a:defRPr>
            </a:lvl2pPr>
            <a:lvl3pPr>
              <a:defRPr>
                <a:solidFill>
                  <a:schemeClr val="tx1"/>
                </a:solidFill>
              </a:defRPr>
            </a:lvl3pPr>
            <a:lvl4pPr marL="1371600" indent="0">
              <a:buNone/>
              <a:defRPr/>
            </a:lvl4pPr>
            <a:lvl5pPr marL="1828800" indent="0">
              <a:buNone/>
              <a:defRPr/>
            </a:lvl5pPr>
            <a:lvl6pPr>
              <a:defRPr/>
            </a:lvl6pPr>
            <a:lvl7pPr>
              <a:defRPr/>
            </a:lvl7pPr>
            <a:lvl8pPr>
              <a:defRPr/>
            </a:lvl8pPr>
            <a:lvl9pPr>
              <a:buFont typeface="Arial" pitchFamily="34" charset="0"/>
              <a:buChar char="•"/>
              <a:defRPr/>
            </a:lvl9pPr>
          </a:lstStyle>
          <a:p>
            <a:pPr lvl="0"/>
            <a:r>
              <a:rPr lang="en-US" dirty="0"/>
              <a:t>Click to edit Master text styles</a:t>
            </a:r>
          </a:p>
          <a:p>
            <a:pPr lvl="1"/>
            <a:r>
              <a:rPr lang="en-US" dirty="0"/>
              <a:t>Second level</a:t>
            </a:r>
          </a:p>
          <a:p>
            <a:pPr lvl="2"/>
            <a:r>
              <a:rPr lang="en-US" dirty="0"/>
              <a:t>Third level</a:t>
            </a:r>
          </a:p>
        </p:txBody>
      </p:sp>
      <p:sp>
        <p:nvSpPr>
          <p:cNvPr id="8" name="Content Placeholder 2"/>
          <p:cNvSpPr>
            <a:spLocks noGrp="1"/>
          </p:cNvSpPr>
          <p:nvPr>
            <p:ph idx="10"/>
          </p:nvPr>
        </p:nvSpPr>
        <p:spPr>
          <a:xfrm>
            <a:off x="4690872" y="1143000"/>
            <a:ext cx="4343400" cy="5605272"/>
          </a:xfrm>
          <a:prstGeom prst="rect">
            <a:avLst/>
          </a:prstGeom>
        </p:spPr>
        <p:txBody>
          <a:bodyPr lIns="118872" tIns="118872" rIns="118872" bIns="457200"/>
          <a:lstStyle>
            <a:lvl1pPr>
              <a:defRPr>
                <a:solidFill>
                  <a:schemeClr val="tx1"/>
                </a:solidFill>
              </a:defRPr>
            </a:lvl1pPr>
            <a:lvl2pPr>
              <a:defRPr>
                <a:solidFill>
                  <a:schemeClr val="tx1"/>
                </a:solidFill>
              </a:defRPr>
            </a:lvl2pPr>
            <a:lvl3pPr>
              <a:defRPr>
                <a:solidFill>
                  <a:schemeClr val="tx1"/>
                </a:solidFill>
              </a:defRPr>
            </a:lvl3pPr>
            <a:lvl4pPr marL="1371600" indent="0">
              <a:buNone/>
              <a:defRPr/>
            </a:lvl4pPr>
            <a:lvl5pPr marL="1828800" indent="0">
              <a:buNone/>
              <a:defRPr/>
            </a:lvl5pPr>
            <a:lvl6pPr>
              <a:defRPr/>
            </a:lvl6pPr>
            <a:lvl7pPr>
              <a:defRPr/>
            </a:lvl7pPr>
            <a:lvl8pPr>
              <a:defRPr/>
            </a:lvl8pPr>
            <a:lvl9pPr>
              <a:buFont typeface="Arial" pitchFamily="34" charset="0"/>
              <a:buChar char="•"/>
              <a:defRPr/>
            </a:lvl9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99222031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6.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4.xml"/><Relationship Id="rId1" Type="http://schemas.openxmlformats.org/officeDocument/2006/relationships/slideLayout" Target="../slideLayouts/slideLayout7.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9.xml"/><Relationship Id="rId1" Type="http://schemas.openxmlformats.org/officeDocument/2006/relationships/slideLayout" Target="../slideLayouts/slideLayout8.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5" Type="http://schemas.openxmlformats.org/officeDocument/2006/relationships/image" Target="../media/image3.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7" name="Rectangle 16"/>
          <p:cNvSpPr/>
          <p:nvPr userDrawn="1"/>
        </p:nvSpPr>
        <p:spPr>
          <a:xfrm>
            <a:off x="-1385" y="1924"/>
            <a:ext cx="9144000" cy="1407775"/>
          </a:xfrm>
          <a:prstGeom prst="rect">
            <a:avLst/>
          </a:prstGeom>
          <a:solidFill>
            <a:srgbClr val="005E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609A45"/>
              </a:solidFill>
            </a:endParaRPr>
          </a:p>
        </p:txBody>
      </p:sp>
      <p:sp>
        <p:nvSpPr>
          <p:cNvPr id="13" name="Rectangle 12"/>
          <p:cNvSpPr/>
          <p:nvPr userDrawn="1"/>
        </p:nvSpPr>
        <p:spPr>
          <a:xfrm>
            <a:off x="-1385" y="1409700"/>
            <a:ext cx="9144000" cy="5448301"/>
          </a:xfrm>
          <a:prstGeom prst="rect">
            <a:avLst/>
          </a:prstGeom>
          <a:solidFill>
            <a:srgbClr val="609A45">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609A45"/>
              </a:solidFill>
            </a:endParaRPr>
          </a:p>
        </p:txBody>
      </p:sp>
      <p:pic>
        <p:nvPicPr>
          <p:cNvPr id="11" name="Picture 10"/>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3581400" y="5335210"/>
            <a:ext cx="2057400" cy="1065590"/>
          </a:xfrm>
          <a:prstGeom prst="rect">
            <a:avLst/>
          </a:prstGeom>
        </p:spPr>
      </p:pic>
      <p:sp>
        <p:nvSpPr>
          <p:cNvPr id="3" name="Rectangle 2"/>
          <p:cNvSpPr/>
          <p:nvPr userDrawn="1"/>
        </p:nvSpPr>
        <p:spPr>
          <a:xfrm>
            <a:off x="0" y="1371600"/>
            <a:ext cx="9144000" cy="76200"/>
          </a:xfrm>
          <a:prstGeom prst="rect">
            <a:avLst/>
          </a:prstGeom>
          <a:solidFill>
            <a:srgbClr val="609A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609A45"/>
              </a:solidFill>
            </a:endParaRPr>
          </a:p>
        </p:txBody>
      </p:sp>
      <p:sp>
        <p:nvSpPr>
          <p:cNvPr id="15" name="Rectangle 14"/>
          <p:cNvSpPr/>
          <p:nvPr userDrawn="1"/>
        </p:nvSpPr>
        <p:spPr>
          <a:xfrm>
            <a:off x="-1385" y="4851399"/>
            <a:ext cx="9144000" cy="76200"/>
          </a:xfrm>
          <a:prstGeom prst="rect">
            <a:avLst/>
          </a:prstGeom>
          <a:solidFill>
            <a:srgbClr val="609A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609A45"/>
              </a:solidFill>
            </a:endParaRPr>
          </a:p>
        </p:txBody>
      </p:sp>
      <p:sp>
        <p:nvSpPr>
          <p:cNvPr id="18" name="Rectangle 17"/>
          <p:cNvSpPr/>
          <p:nvPr userDrawn="1"/>
        </p:nvSpPr>
        <p:spPr>
          <a:xfrm>
            <a:off x="-1385" y="6477000"/>
            <a:ext cx="9154529" cy="381000"/>
          </a:xfrm>
          <a:prstGeom prst="rect">
            <a:avLst/>
          </a:prstGeom>
          <a:solidFill>
            <a:srgbClr val="005E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609A45"/>
              </a:solidFill>
            </a:endParaRPr>
          </a:p>
        </p:txBody>
      </p:sp>
    </p:spTree>
    <p:extLst>
      <p:ext uri="{BB962C8B-B14F-4D97-AF65-F5344CB8AC3E}">
        <p14:creationId xmlns:p14="http://schemas.microsoft.com/office/powerpoint/2010/main" val="2383727544"/>
      </p:ext>
    </p:extLst>
  </p:cSld>
  <p:clrMap bg1="lt1" tx1="dk1" bg2="lt2" tx2="dk2" accent1="accent1" accent2="accent2" accent3="accent3" accent4="accent4" accent5="accent5" accent6="accent6" hlink="hlink" folHlink="folHlink"/>
  <p:sldLayoutIdLst>
    <p:sldLayoutId id="2147483726" r:id="rId1"/>
  </p:sldLayoutIdLst>
  <p:hf sldNum="0" hdr="0" ftr="0"/>
  <p:txStyles>
    <p:titleStyle>
      <a:lvl1pPr algn="ctr" defTabSz="914400" rtl="0" eaLnBrk="1" latinLnBrk="0" hangingPunct="1">
        <a:lnSpc>
          <a:spcPct val="100000"/>
        </a:lnSpc>
        <a:spcBef>
          <a:spcPct val="0"/>
        </a:spcBef>
        <a:buNone/>
        <a:defRPr sz="4400" kern="1200">
          <a:solidFill>
            <a:srgbClr val="005E88"/>
          </a:solidFill>
          <a:effectLst>
            <a:outerShdw blurRad="63500" dist="38100" dir="5400000" algn="t" rotWithShape="0">
              <a:prstClr val="black">
                <a:alpha val="25000"/>
              </a:prstClr>
            </a:outerShdw>
          </a:effectLst>
          <a:latin typeface="Calibri" panose="020F0502020204030204"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2800" kern="1200">
          <a:solidFill>
            <a:srgbClr val="000000"/>
          </a:solidFill>
          <a:latin typeface="Calibri" panose="020F0502020204030204" pitchFamily="34" charset="0"/>
          <a:ea typeface="+mn-ea"/>
          <a:cs typeface="+mn-cs"/>
        </a:defRPr>
      </a:lvl1pPr>
      <a:lvl2pPr marL="742950" indent="-285750" algn="l" defTabSz="914400" rtl="0" eaLnBrk="1" latinLnBrk="0" hangingPunct="1">
        <a:spcBef>
          <a:spcPct val="20000"/>
        </a:spcBef>
        <a:buFont typeface="Courier New" pitchFamily="49" charset="0"/>
        <a:buChar char="o"/>
        <a:defRPr sz="1800" kern="1200">
          <a:solidFill>
            <a:srgbClr val="000000"/>
          </a:solidFill>
          <a:latin typeface="Calibri" panose="020F0502020204030204" pitchFamily="34" charset="0"/>
          <a:ea typeface="+mn-ea"/>
          <a:cs typeface="+mn-cs"/>
        </a:defRPr>
      </a:lvl2pPr>
      <a:lvl3pPr marL="1143000" indent="-228600" algn="l" defTabSz="914400" rtl="0" eaLnBrk="1" latinLnBrk="0" hangingPunct="1">
        <a:spcBef>
          <a:spcPct val="20000"/>
        </a:spcBef>
        <a:buFont typeface="Arial" pitchFamily="34" charset="0"/>
        <a:buChar char="•"/>
        <a:defRPr sz="1800" kern="1200">
          <a:solidFill>
            <a:srgbClr val="000000"/>
          </a:solidFill>
          <a:latin typeface="Calibri" panose="020F0502020204030204" pitchFamily="34" charset="0"/>
          <a:ea typeface="+mn-ea"/>
          <a:cs typeface="+mn-cs"/>
        </a:defRPr>
      </a:lvl3pPr>
      <a:lvl4pPr marL="1600200" indent="-228600" algn="l" defTabSz="914400" rtl="0" eaLnBrk="1" latinLnBrk="0" hangingPunct="1">
        <a:spcBef>
          <a:spcPct val="20000"/>
        </a:spcBef>
        <a:buFont typeface="Courier New" pitchFamily="49" charset="0"/>
        <a:buChar char="o"/>
        <a:defRPr sz="1800" kern="1200">
          <a:solidFill>
            <a:srgbClr val="000000"/>
          </a:solidFill>
          <a:latin typeface="Calibri" panose="020F0502020204030204" pitchFamily="34" charset="0"/>
          <a:ea typeface="+mn-ea"/>
          <a:cs typeface="+mn-cs"/>
        </a:defRPr>
      </a:lvl4pPr>
      <a:lvl5pPr marL="2057400" indent="-228600" algn="l" defTabSz="914400" rtl="0" eaLnBrk="1" latinLnBrk="0" hangingPunct="1">
        <a:spcBef>
          <a:spcPct val="20000"/>
        </a:spcBef>
        <a:buFont typeface="Arial" pitchFamily="34" charset="0"/>
        <a:buChar char="•"/>
        <a:defRPr sz="1800" kern="1200">
          <a:solidFill>
            <a:srgbClr val="000000"/>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7" name="Rectangle 16"/>
          <p:cNvSpPr/>
          <p:nvPr userDrawn="1"/>
        </p:nvSpPr>
        <p:spPr>
          <a:xfrm>
            <a:off x="-1385" y="1924"/>
            <a:ext cx="9144000" cy="1407775"/>
          </a:xfrm>
          <a:prstGeom prst="rect">
            <a:avLst/>
          </a:prstGeom>
          <a:solidFill>
            <a:srgbClr val="005E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609A45"/>
              </a:solidFill>
            </a:endParaRPr>
          </a:p>
        </p:txBody>
      </p:sp>
      <p:sp>
        <p:nvSpPr>
          <p:cNvPr id="13" name="Rectangle 12"/>
          <p:cNvSpPr/>
          <p:nvPr userDrawn="1"/>
        </p:nvSpPr>
        <p:spPr>
          <a:xfrm>
            <a:off x="-1385" y="1409700"/>
            <a:ext cx="9144000" cy="5448301"/>
          </a:xfrm>
          <a:prstGeom prst="rect">
            <a:avLst/>
          </a:prstGeom>
          <a:solidFill>
            <a:srgbClr val="609A45">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609A45"/>
              </a:solidFill>
            </a:endParaRPr>
          </a:p>
        </p:txBody>
      </p:sp>
      <p:sp>
        <p:nvSpPr>
          <p:cNvPr id="3" name="Rectangle 2"/>
          <p:cNvSpPr/>
          <p:nvPr userDrawn="1"/>
        </p:nvSpPr>
        <p:spPr>
          <a:xfrm>
            <a:off x="0" y="1371600"/>
            <a:ext cx="9144000" cy="76200"/>
          </a:xfrm>
          <a:prstGeom prst="rect">
            <a:avLst/>
          </a:prstGeom>
          <a:solidFill>
            <a:srgbClr val="609A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609A45"/>
              </a:solidFill>
            </a:endParaRPr>
          </a:p>
        </p:txBody>
      </p:sp>
      <p:sp>
        <p:nvSpPr>
          <p:cNvPr id="15" name="Rectangle 14"/>
          <p:cNvSpPr/>
          <p:nvPr userDrawn="1"/>
        </p:nvSpPr>
        <p:spPr>
          <a:xfrm>
            <a:off x="-1385" y="4851399"/>
            <a:ext cx="9144000" cy="76200"/>
          </a:xfrm>
          <a:prstGeom prst="rect">
            <a:avLst/>
          </a:prstGeom>
          <a:solidFill>
            <a:srgbClr val="609A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609A45"/>
              </a:solidFill>
            </a:endParaRPr>
          </a:p>
        </p:txBody>
      </p:sp>
      <p:sp>
        <p:nvSpPr>
          <p:cNvPr id="18" name="Rectangle 17"/>
          <p:cNvSpPr/>
          <p:nvPr userDrawn="1"/>
        </p:nvSpPr>
        <p:spPr>
          <a:xfrm>
            <a:off x="-1385" y="6477000"/>
            <a:ext cx="9154529" cy="381000"/>
          </a:xfrm>
          <a:prstGeom prst="rect">
            <a:avLst/>
          </a:prstGeom>
          <a:solidFill>
            <a:srgbClr val="005E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609A45"/>
              </a:solidFill>
            </a:endParaRPr>
          </a:p>
        </p:txBody>
      </p:sp>
    </p:spTree>
    <p:extLst>
      <p:ext uri="{BB962C8B-B14F-4D97-AF65-F5344CB8AC3E}">
        <p14:creationId xmlns:p14="http://schemas.microsoft.com/office/powerpoint/2010/main" val="849881796"/>
      </p:ext>
    </p:extLst>
  </p:cSld>
  <p:clrMap bg1="lt1" tx1="dk1" bg2="lt2" tx2="dk2" accent1="accent1" accent2="accent2" accent3="accent3" accent4="accent4" accent5="accent5" accent6="accent6" hlink="hlink" folHlink="folHlink"/>
  <p:sldLayoutIdLst>
    <p:sldLayoutId id="2147483768" r:id="rId1"/>
  </p:sldLayoutIdLst>
  <p:hf sldNum="0" hdr="0" ftr="0"/>
  <p:txStyles>
    <p:titleStyle>
      <a:lvl1pPr algn="ctr" defTabSz="914400" rtl="0" eaLnBrk="1" latinLnBrk="0" hangingPunct="1">
        <a:lnSpc>
          <a:spcPct val="100000"/>
        </a:lnSpc>
        <a:spcBef>
          <a:spcPct val="0"/>
        </a:spcBef>
        <a:buNone/>
        <a:defRPr sz="4400" kern="1200">
          <a:solidFill>
            <a:srgbClr val="005E88"/>
          </a:solidFill>
          <a:effectLst>
            <a:outerShdw blurRad="63500" dist="38100" dir="5400000" algn="t" rotWithShape="0">
              <a:prstClr val="black">
                <a:alpha val="25000"/>
              </a:prstClr>
            </a:outerShdw>
          </a:effectLst>
          <a:latin typeface="Calibri" panose="020F0502020204030204"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2800" kern="1200">
          <a:solidFill>
            <a:srgbClr val="000000"/>
          </a:solidFill>
          <a:latin typeface="Calibri" panose="020F0502020204030204" pitchFamily="34" charset="0"/>
          <a:ea typeface="+mn-ea"/>
          <a:cs typeface="+mn-cs"/>
        </a:defRPr>
      </a:lvl1pPr>
      <a:lvl2pPr marL="742950" indent="-285750" algn="l" defTabSz="914400" rtl="0" eaLnBrk="1" latinLnBrk="0" hangingPunct="1">
        <a:spcBef>
          <a:spcPct val="20000"/>
        </a:spcBef>
        <a:buFont typeface="Courier New" pitchFamily="49" charset="0"/>
        <a:buChar char="o"/>
        <a:defRPr sz="1800" kern="1200">
          <a:solidFill>
            <a:srgbClr val="000000"/>
          </a:solidFill>
          <a:latin typeface="Calibri" panose="020F0502020204030204" pitchFamily="34" charset="0"/>
          <a:ea typeface="+mn-ea"/>
          <a:cs typeface="+mn-cs"/>
        </a:defRPr>
      </a:lvl2pPr>
      <a:lvl3pPr marL="1143000" indent="-228600" algn="l" defTabSz="914400" rtl="0" eaLnBrk="1" latinLnBrk="0" hangingPunct="1">
        <a:spcBef>
          <a:spcPct val="20000"/>
        </a:spcBef>
        <a:buFont typeface="Arial" pitchFamily="34" charset="0"/>
        <a:buChar char="•"/>
        <a:defRPr sz="1800" kern="1200">
          <a:solidFill>
            <a:srgbClr val="000000"/>
          </a:solidFill>
          <a:latin typeface="Calibri" panose="020F0502020204030204" pitchFamily="34" charset="0"/>
          <a:ea typeface="+mn-ea"/>
          <a:cs typeface="+mn-cs"/>
        </a:defRPr>
      </a:lvl3pPr>
      <a:lvl4pPr marL="1600200" indent="-228600" algn="l" defTabSz="914400" rtl="0" eaLnBrk="1" latinLnBrk="0" hangingPunct="1">
        <a:spcBef>
          <a:spcPct val="20000"/>
        </a:spcBef>
        <a:buFont typeface="Courier New" pitchFamily="49" charset="0"/>
        <a:buChar char="o"/>
        <a:defRPr sz="1800" kern="1200">
          <a:solidFill>
            <a:srgbClr val="000000"/>
          </a:solidFill>
          <a:latin typeface="Calibri" panose="020F0502020204030204" pitchFamily="34" charset="0"/>
          <a:ea typeface="+mn-ea"/>
          <a:cs typeface="+mn-cs"/>
        </a:defRPr>
      </a:lvl4pPr>
      <a:lvl5pPr marL="2057400" indent="-228600" algn="l" defTabSz="914400" rtl="0" eaLnBrk="1" latinLnBrk="0" hangingPunct="1">
        <a:spcBef>
          <a:spcPct val="20000"/>
        </a:spcBef>
        <a:buFont typeface="Arial" pitchFamily="34" charset="0"/>
        <a:buChar char="•"/>
        <a:defRPr sz="1800" kern="1200">
          <a:solidFill>
            <a:srgbClr val="000000"/>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609A45">
            <a:alpha val="35000"/>
          </a:srgbClr>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6" cstate="email">
            <a:extLst>
              <a:ext uri="{28A0092B-C50C-407E-A947-70E740481C1C}">
                <a14:useLocalDpi xmlns:a14="http://schemas.microsoft.com/office/drawing/2010/main" val="0"/>
              </a:ext>
            </a:extLst>
          </a:blip>
          <a:stretch>
            <a:fillRect/>
          </a:stretch>
        </p:blipFill>
        <p:spPr>
          <a:xfrm>
            <a:off x="7580821" y="6290859"/>
            <a:ext cx="1511805" cy="511301"/>
          </a:xfrm>
          <a:prstGeom prst="rect">
            <a:avLst/>
          </a:prstGeom>
          <a:noFill/>
          <a:effectLst>
            <a:reflection endPos="0" dist="50800" dir="5400000" sy="-100000" algn="bl" rotWithShape="0"/>
          </a:effectLst>
        </p:spPr>
      </p:pic>
      <p:sp>
        <p:nvSpPr>
          <p:cNvPr id="9" name="Rectangle 8"/>
          <p:cNvSpPr/>
          <p:nvPr userDrawn="1"/>
        </p:nvSpPr>
        <p:spPr>
          <a:xfrm>
            <a:off x="0" y="0"/>
            <a:ext cx="9144000" cy="990600"/>
          </a:xfrm>
          <a:prstGeom prst="rect">
            <a:avLst/>
          </a:prstGeom>
          <a:solidFill>
            <a:srgbClr val="005E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userDrawn="1"/>
        </p:nvSpPr>
        <p:spPr>
          <a:xfrm>
            <a:off x="0" y="990600"/>
            <a:ext cx="9144000" cy="50799"/>
          </a:xfrm>
          <a:prstGeom prst="rect">
            <a:avLst/>
          </a:prstGeom>
          <a:solidFill>
            <a:srgbClr val="609A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76456931"/>
      </p:ext>
    </p:extLst>
  </p:cSld>
  <p:clrMap bg1="lt1" tx1="dk1" bg2="lt2" tx2="dk2" accent1="accent1" accent2="accent2" accent3="accent3" accent4="accent4" accent5="accent5" accent6="accent6" hlink="hlink" folHlink="folHlink"/>
  <p:sldLayoutIdLst>
    <p:sldLayoutId id="2147483759" r:id="rId1"/>
    <p:sldLayoutId id="2147483757" r:id="rId2"/>
    <p:sldLayoutId id="2147483758" r:id="rId3"/>
    <p:sldLayoutId id="2147483809" r:id="rId4"/>
  </p:sldLayoutIdLst>
  <p:hf sldNum="0" hdr="0" ftr="0"/>
  <p:txStyles>
    <p:titleStyle>
      <a:lvl1pPr algn="ctr" defTabSz="914400" rtl="0" eaLnBrk="1" latinLnBrk="0" hangingPunct="1">
        <a:lnSpc>
          <a:spcPts val="3500"/>
        </a:lnSpc>
        <a:spcBef>
          <a:spcPct val="0"/>
        </a:spcBef>
        <a:buNone/>
        <a:defRPr sz="3800" kern="100" baseline="0">
          <a:solidFill>
            <a:schemeClr val="bg1"/>
          </a:solidFill>
          <a:effectLst>
            <a:outerShdw blurRad="63500" dist="38100" dir="5400000" algn="t" rotWithShape="0">
              <a:prstClr val="black">
                <a:alpha val="25000"/>
              </a:prstClr>
            </a:outerShdw>
          </a:effectLst>
          <a:latin typeface="Calibri" panose="020F0502020204030204"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2800" kern="1200">
          <a:solidFill>
            <a:srgbClr val="005E88"/>
          </a:solidFill>
          <a:latin typeface="Calibri" panose="020F0502020204030204" pitchFamily="34" charset="0"/>
          <a:ea typeface="+mn-ea"/>
          <a:cs typeface="+mn-cs"/>
        </a:defRPr>
      </a:lvl1pPr>
      <a:lvl2pPr marL="742950" indent="-285750" algn="l" defTabSz="914400"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2pPr>
      <a:lvl3pPr marL="1143000" indent="-228600" algn="l" defTabSz="914400"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3pPr>
      <a:lvl4pPr marL="1600200" indent="-228600" algn="l" defTabSz="914400"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4pPr>
      <a:lvl5pPr marL="2057400" indent="-228600" algn="l" defTabSz="914400"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609A45">
            <a:alpha val="35000"/>
          </a:srgbClr>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val="0"/>
              </a:ext>
            </a:extLst>
          </a:blip>
          <a:stretch>
            <a:fillRect/>
          </a:stretch>
        </p:blipFill>
        <p:spPr>
          <a:xfrm>
            <a:off x="7580821" y="6290859"/>
            <a:ext cx="1511805" cy="511301"/>
          </a:xfrm>
          <a:prstGeom prst="rect">
            <a:avLst/>
          </a:prstGeom>
          <a:noFill/>
          <a:effectLst>
            <a:reflection endPos="0" dist="50800" dir="5400000" sy="-100000" algn="bl" rotWithShape="0"/>
          </a:effectLst>
        </p:spPr>
      </p:pic>
    </p:spTree>
    <p:extLst>
      <p:ext uri="{BB962C8B-B14F-4D97-AF65-F5344CB8AC3E}">
        <p14:creationId xmlns:p14="http://schemas.microsoft.com/office/powerpoint/2010/main" val="928473883"/>
      </p:ext>
    </p:extLst>
  </p:cSld>
  <p:clrMap bg1="lt1" tx1="dk1" bg2="lt2" tx2="dk2" accent1="accent1" accent2="accent2" accent3="accent3" accent4="accent4" accent5="accent5" accent6="accent6" hlink="hlink" folHlink="folHlink"/>
  <p:sldLayoutIdLst>
    <p:sldLayoutId id="2147483761" r:id="rId1"/>
  </p:sldLayoutIdLst>
  <p:hf sldNum="0" hdr="0" ftr="0"/>
  <p:txStyles>
    <p:titleStyle>
      <a:lvl1pPr algn="ctr" defTabSz="914400" rtl="0" eaLnBrk="1" latinLnBrk="0" hangingPunct="1">
        <a:lnSpc>
          <a:spcPts val="3500"/>
        </a:lnSpc>
        <a:spcBef>
          <a:spcPct val="0"/>
        </a:spcBef>
        <a:buNone/>
        <a:defRPr sz="3800" kern="100" baseline="0">
          <a:solidFill>
            <a:schemeClr val="bg1"/>
          </a:solidFill>
          <a:effectLst>
            <a:outerShdw blurRad="63500" dist="38100" dir="5400000" algn="t" rotWithShape="0">
              <a:prstClr val="black">
                <a:alpha val="25000"/>
              </a:prstClr>
            </a:outerShdw>
          </a:effectLst>
          <a:latin typeface="Calibri" panose="020F0502020204030204"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2800" kern="1200">
          <a:solidFill>
            <a:srgbClr val="005E88"/>
          </a:solidFill>
          <a:latin typeface="Calibri" panose="020F0502020204030204" pitchFamily="34" charset="0"/>
          <a:ea typeface="+mn-ea"/>
          <a:cs typeface="+mn-cs"/>
        </a:defRPr>
      </a:lvl1pPr>
      <a:lvl2pPr marL="742950" indent="-285750" algn="l" defTabSz="914400"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2pPr>
      <a:lvl3pPr marL="1143000" indent="-228600" algn="l" defTabSz="914400"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3pPr>
      <a:lvl4pPr marL="1600200" indent="-228600" algn="l" defTabSz="914400"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4pPr>
      <a:lvl5pPr marL="2057400" indent="-228600" algn="l" defTabSz="914400"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609A45">
            <a:alpha val="35000"/>
          </a:srgb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0373595"/>
      </p:ext>
    </p:extLst>
  </p:cSld>
  <p:clrMap bg1="lt1" tx1="dk1" bg2="lt2" tx2="dk2" accent1="accent1" accent2="accent2" accent3="accent3" accent4="accent4" accent5="accent5" accent6="accent6" hlink="hlink" folHlink="folHlink"/>
  <p:sldLayoutIdLst>
    <p:sldLayoutId id="2147483765" r:id="rId1"/>
    <p:sldLayoutId id="2147483766" r:id="rId2"/>
  </p:sldLayoutIdLst>
  <p:hf sldNum="0" hdr="0" ftr="0"/>
  <p:txStyles>
    <p:titleStyle>
      <a:lvl1pPr algn="ctr" defTabSz="914400" rtl="0" eaLnBrk="1" latinLnBrk="0" hangingPunct="1">
        <a:lnSpc>
          <a:spcPts val="3500"/>
        </a:lnSpc>
        <a:spcBef>
          <a:spcPct val="0"/>
        </a:spcBef>
        <a:buNone/>
        <a:defRPr sz="3800" kern="100" baseline="0">
          <a:solidFill>
            <a:schemeClr val="bg1"/>
          </a:solidFill>
          <a:effectLst>
            <a:outerShdw blurRad="63500" dist="38100" dir="5400000" algn="t" rotWithShape="0">
              <a:prstClr val="black">
                <a:alpha val="25000"/>
              </a:prstClr>
            </a:outerShdw>
          </a:effectLst>
          <a:latin typeface="Calibri" panose="020F0502020204030204"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2800" kern="1200">
          <a:solidFill>
            <a:srgbClr val="005E88"/>
          </a:solidFill>
          <a:latin typeface="Calibri" panose="020F0502020204030204" pitchFamily="34" charset="0"/>
          <a:ea typeface="+mn-ea"/>
          <a:cs typeface="+mn-cs"/>
        </a:defRPr>
      </a:lvl1pPr>
      <a:lvl2pPr marL="742950" indent="-285750" algn="l" defTabSz="914400"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2pPr>
      <a:lvl3pPr marL="1143000" indent="-228600" algn="l" defTabSz="914400"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3pPr>
      <a:lvl4pPr marL="1600200" indent="-228600" algn="l" defTabSz="914400"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4pPr>
      <a:lvl5pPr marL="2057400" indent="-228600" algn="l" defTabSz="914400"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rgbClr val="609A45">
            <a:alpha val="35000"/>
          </a:srgb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7580821" y="6290859"/>
            <a:ext cx="1511805" cy="511301"/>
          </a:xfrm>
          <a:prstGeom prst="rect">
            <a:avLst/>
          </a:prstGeom>
          <a:noFill/>
          <a:effectLst>
            <a:reflection endPos="0" dist="50800" dir="5400000" sy="-100000" algn="bl" rotWithShape="0"/>
          </a:effectLst>
        </p:spPr>
      </p:pic>
      <p:sp>
        <p:nvSpPr>
          <p:cNvPr id="9" name="Rectangle 8"/>
          <p:cNvSpPr/>
          <p:nvPr/>
        </p:nvSpPr>
        <p:spPr>
          <a:xfrm>
            <a:off x="0" y="0"/>
            <a:ext cx="9144000" cy="990600"/>
          </a:xfrm>
          <a:prstGeom prst="rect">
            <a:avLst/>
          </a:prstGeom>
          <a:solidFill>
            <a:srgbClr val="005E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0" y="990600"/>
            <a:ext cx="9144000" cy="50799"/>
          </a:xfrm>
          <a:prstGeom prst="rect">
            <a:avLst/>
          </a:prstGeom>
          <a:solidFill>
            <a:srgbClr val="609A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55098619"/>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Lst>
  <p:hf sldNum="0" hdr="0" ftr="0"/>
  <p:txStyles>
    <p:titleStyle>
      <a:lvl1pPr algn="ctr" defTabSz="914400" rtl="0" eaLnBrk="1" latinLnBrk="0" hangingPunct="1">
        <a:lnSpc>
          <a:spcPts val="3500"/>
        </a:lnSpc>
        <a:spcBef>
          <a:spcPct val="0"/>
        </a:spcBef>
        <a:buNone/>
        <a:defRPr sz="3800" kern="100" baseline="0">
          <a:solidFill>
            <a:schemeClr val="bg1"/>
          </a:solidFill>
          <a:effectLst>
            <a:outerShdw blurRad="63500" dist="38100" dir="5400000" algn="t" rotWithShape="0">
              <a:prstClr val="black">
                <a:alpha val="25000"/>
              </a:prstClr>
            </a:outerShdw>
          </a:effectLst>
          <a:latin typeface="Calibri" panose="020F0502020204030204"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2800" kern="1200">
          <a:solidFill>
            <a:srgbClr val="005E88"/>
          </a:solidFill>
          <a:latin typeface="Calibri" panose="020F0502020204030204" pitchFamily="34" charset="0"/>
          <a:ea typeface="+mn-ea"/>
          <a:cs typeface="+mn-cs"/>
        </a:defRPr>
      </a:lvl1pPr>
      <a:lvl2pPr marL="742950" indent="-285750" algn="l" defTabSz="914400"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2pPr>
      <a:lvl3pPr marL="1143000" indent="-228600" algn="l" defTabSz="914400"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3pPr>
      <a:lvl4pPr marL="1600200" indent="-228600" algn="l" defTabSz="914400"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4pPr>
      <a:lvl5pPr marL="2057400" indent="-228600" algn="l" defTabSz="914400"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rgbClr val="609A45">
            <a:alpha val="35000"/>
          </a:srgbClr>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5" cstate="email">
            <a:extLst>
              <a:ext uri="{28A0092B-C50C-407E-A947-70E740481C1C}">
                <a14:useLocalDpi xmlns:a14="http://schemas.microsoft.com/office/drawing/2010/main" val="0"/>
              </a:ext>
            </a:extLst>
          </a:blip>
          <a:stretch>
            <a:fillRect/>
          </a:stretch>
        </p:blipFill>
        <p:spPr>
          <a:xfrm>
            <a:off x="7580821" y="6290859"/>
            <a:ext cx="1511805" cy="511301"/>
          </a:xfrm>
          <a:prstGeom prst="rect">
            <a:avLst/>
          </a:prstGeom>
          <a:noFill/>
          <a:effectLst>
            <a:reflection endPos="0" dist="50800" dir="5400000" sy="-100000" algn="bl" rotWithShape="0"/>
          </a:effectLst>
        </p:spPr>
      </p:pic>
      <p:sp>
        <p:nvSpPr>
          <p:cNvPr id="9" name="Rectangle 8"/>
          <p:cNvSpPr/>
          <p:nvPr userDrawn="1"/>
        </p:nvSpPr>
        <p:spPr>
          <a:xfrm>
            <a:off x="0" y="0"/>
            <a:ext cx="9144000" cy="990600"/>
          </a:xfrm>
          <a:prstGeom prst="rect">
            <a:avLst/>
          </a:prstGeom>
          <a:solidFill>
            <a:srgbClr val="005E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userDrawn="1"/>
        </p:nvSpPr>
        <p:spPr>
          <a:xfrm>
            <a:off x="0" y="990600"/>
            <a:ext cx="9144000" cy="50799"/>
          </a:xfrm>
          <a:prstGeom prst="rect">
            <a:avLst/>
          </a:prstGeom>
          <a:solidFill>
            <a:srgbClr val="609A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94378775"/>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Lst>
  <p:hf sldNum="0" hdr="0" ftr="0"/>
  <p:txStyles>
    <p:titleStyle>
      <a:lvl1pPr algn="ctr" defTabSz="914400" rtl="0" eaLnBrk="1" latinLnBrk="0" hangingPunct="1">
        <a:lnSpc>
          <a:spcPts val="3500"/>
        </a:lnSpc>
        <a:spcBef>
          <a:spcPct val="0"/>
        </a:spcBef>
        <a:buNone/>
        <a:defRPr sz="3800" kern="100" baseline="0">
          <a:solidFill>
            <a:schemeClr val="bg1"/>
          </a:solidFill>
          <a:effectLst>
            <a:outerShdw blurRad="63500" dist="38100" dir="5400000" algn="t" rotWithShape="0">
              <a:prstClr val="black">
                <a:alpha val="25000"/>
              </a:prstClr>
            </a:outerShdw>
          </a:effectLst>
          <a:latin typeface="Calibri" panose="020F0502020204030204"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2800" kern="1200">
          <a:solidFill>
            <a:srgbClr val="005E88"/>
          </a:solidFill>
          <a:latin typeface="Calibri" panose="020F0502020204030204" pitchFamily="34" charset="0"/>
          <a:ea typeface="+mn-ea"/>
          <a:cs typeface="+mn-cs"/>
        </a:defRPr>
      </a:lvl1pPr>
      <a:lvl2pPr marL="742950" indent="-285750" algn="l" defTabSz="914400"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2pPr>
      <a:lvl3pPr marL="1143000" indent="-228600" algn="l" defTabSz="914400"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3pPr>
      <a:lvl4pPr marL="1600200" indent="-228600" algn="l" defTabSz="914400" rtl="0" eaLnBrk="1" latinLnBrk="0" hangingPunct="1">
        <a:spcBef>
          <a:spcPct val="20000"/>
        </a:spcBef>
        <a:buFont typeface="Courier New" pitchFamily="49" charset="0"/>
        <a:buChar char="o"/>
        <a:defRPr sz="1800" kern="1200">
          <a:solidFill>
            <a:srgbClr val="005E88"/>
          </a:solidFill>
          <a:latin typeface="Calibri" panose="020F0502020204030204" pitchFamily="34" charset="0"/>
          <a:ea typeface="+mn-ea"/>
          <a:cs typeface="+mn-cs"/>
        </a:defRPr>
      </a:lvl4pPr>
      <a:lvl5pPr marL="2057400" indent="-228600" algn="l" defTabSz="914400" rtl="0" eaLnBrk="1" latinLnBrk="0" hangingPunct="1">
        <a:spcBef>
          <a:spcPct val="20000"/>
        </a:spcBef>
        <a:buFont typeface="Arial" pitchFamily="34" charset="0"/>
        <a:buChar char="•"/>
        <a:defRPr sz="1800" kern="1200">
          <a:solidFill>
            <a:srgbClr val="005E88"/>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6.xml"/><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979736F-CC72-4E58-BDBC-104E96C586A0}"/>
              </a:ext>
            </a:extLst>
          </p:cNvPr>
          <p:cNvSpPr>
            <a:spLocks noGrp="1"/>
          </p:cNvSpPr>
          <p:nvPr>
            <p:ph type="title"/>
          </p:nvPr>
        </p:nvSpPr>
        <p:spPr/>
        <p:txBody>
          <a:bodyPr/>
          <a:lstStyle/>
          <a:p>
            <a:r>
              <a:rPr lang="en-US" dirty="0"/>
              <a:t>Riparian Encroachment Synthesis</a:t>
            </a:r>
            <a:br>
              <a:rPr lang="en-US" sz="2400" dirty="0"/>
            </a:br>
            <a:r>
              <a:rPr lang="en-US" sz="2400" dirty="0"/>
              <a:t>Proposal Identification TRRP-2018-021</a:t>
            </a:r>
            <a:endParaRPr lang="en-US" dirty="0"/>
          </a:p>
        </p:txBody>
      </p:sp>
      <p:sp>
        <p:nvSpPr>
          <p:cNvPr id="6" name="Text Placeholder 5">
            <a:extLst>
              <a:ext uri="{FF2B5EF4-FFF2-40B4-BE49-F238E27FC236}">
                <a16:creationId xmlns:a16="http://schemas.microsoft.com/office/drawing/2014/main" id="{6346966F-7F98-406D-AAF5-C09F1C2DCF40}"/>
              </a:ext>
            </a:extLst>
          </p:cNvPr>
          <p:cNvSpPr>
            <a:spLocks noGrp="1"/>
          </p:cNvSpPr>
          <p:nvPr>
            <p:ph type="body" sz="quarter" idx="10"/>
          </p:nvPr>
        </p:nvSpPr>
        <p:spPr>
          <a:xfrm>
            <a:off x="-2458" y="4890023"/>
            <a:ext cx="9144000" cy="1174351"/>
          </a:xfrm>
        </p:spPr>
        <p:txBody>
          <a:bodyPr/>
          <a:lstStyle/>
          <a:p>
            <a:r>
              <a:rPr lang="en-US" sz="1400" dirty="0"/>
              <a:t>John Bair, </a:t>
            </a:r>
          </a:p>
          <a:p>
            <a:r>
              <a:rPr lang="en-US" sz="1400" dirty="0"/>
              <a:t>Senior Riparian Ecologist, </a:t>
            </a:r>
          </a:p>
          <a:p>
            <a:r>
              <a:rPr lang="en-US" sz="1400" dirty="0"/>
              <a:t>McBain Associates 980 7th St, Arcata, CA, 95521 </a:t>
            </a:r>
          </a:p>
          <a:p>
            <a:r>
              <a:rPr lang="en-US" sz="1400" dirty="0"/>
              <a:t>(707</a:t>
            </a:r>
            <a:r>
              <a:rPr lang="en-US" sz="1400"/>
              <a:t>) 273-1046 </a:t>
            </a:r>
            <a:r>
              <a:rPr lang="en-US" sz="1400" dirty="0"/>
              <a:t>john@mcbainassociates.com</a:t>
            </a:r>
          </a:p>
          <a:p>
            <a:endParaRPr lang="en-US" sz="1400" dirty="0"/>
          </a:p>
        </p:txBody>
      </p:sp>
      <p:sp>
        <p:nvSpPr>
          <p:cNvPr id="7" name="Text Placeholder 6">
            <a:extLst>
              <a:ext uri="{FF2B5EF4-FFF2-40B4-BE49-F238E27FC236}">
                <a16:creationId xmlns:a16="http://schemas.microsoft.com/office/drawing/2014/main" id="{A5E51C88-3C56-4CF7-B6A8-5CE5B9248961}"/>
              </a:ext>
            </a:extLst>
          </p:cNvPr>
          <p:cNvSpPr>
            <a:spLocks noGrp="1"/>
          </p:cNvSpPr>
          <p:nvPr>
            <p:ph type="body" sz="quarter" idx="12"/>
          </p:nvPr>
        </p:nvSpPr>
        <p:spPr>
          <a:xfrm>
            <a:off x="-32097" y="4119067"/>
            <a:ext cx="9144000" cy="381000"/>
          </a:xfrm>
        </p:spPr>
        <p:txBody>
          <a:bodyPr/>
          <a:lstStyle/>
          <a:p>
            <a:r>
              <a:rPr lang="en-US" dirty="0">
                <a:solidFill>
                  <a:srgbClr val="003399"/>
                </a:solidFill>
              </a:rPr>
              <a:t>2004</a:t>
            </a:r>
            <a:r>
              <a:rPr lang="en-US" dirty="0">
                <a:solidFill>
                  <a:srgbClr val="0033CC"/>
                </a:solidFill>
              </a:rPr>
              <a:t>				2005				2019</a:t>
            </a:r>
          </a:p>
        </p:txBody>
      </p:sp>
      <p:sp>
        <p:nvSpPr>
          <p:cNvPr id="8" name="Text Placeholder 7">
            <a:extLst>
              <a:ext uri="{FF2B5EF4-FFF2-40B4-BE49-F238E27FC236}">
                <a16:creationId xmlns:a16="http://schemas.microsoft.com/office/drawing/2014/main" id="{01626CF6-6B34-404A-9ED4-FD2AFCE0806C}"/>
              </a:ext>
            </a:extLst>
          </p:cNvPr>
          <p:cNvSpPr>
            <a:spLocks noGrp="1"/>
          </p:cNvSpPr>
          <p:nvPr>
            <p:ph type="body" sz="quarter" idx="13"/>
          </p:nvPr>
        </p:nvSpPr>
        <p:spPr/>
        <p:txBody>
          <a:bodyPr/>
          <a:lstStyle/>
          <a:p>
            <a:r>
              <a:rPr lang="en-US" dirty="0"/>
              <a:t>May 27, 2021</a:t>
            </a:r>
          </a:p>
        </p:txBody>
      </p:sp>
      <p:pic>
        <p:nvPicPr>
          <p:cNvPr id="9" name="Content Placeholder 8" descr="F:\My Pictures\John's Images\Trinity\WY2004\PPT#780HF1.JPG">
            <a:extLst>
              <a:ext uri="{FF2B5EF4-FFF2-40B4-BE49-F238E27FC236}">
                <a16:creationId xmlns:a16="http://schemas.microsoft.com/office/drawing/2014/main" id="{EFFFD351-FFD3-4F3F-8B98-CFED6A2EAA5E}"/>
              </a:ext>
            </a:extLst>
          </p:cNvPr>
          <p:cNvPicPr>
            <a:picLocks noGrp="1"/>
          </p:cNvPicPr>
          <p:nvPr>
            <p:ph idx="1"/>
          </p:nvPr>
        </p:nvPicPr>
        <p:blipFill>
          <a:blip r:embed="rId2" cstate="email">
            <a:extLst>
              <a:ext uri="{28A0092B-C50C-407E-A947-70E740481C1C}">
                <a14:useLocalDpi xmlns:a14="http://schemas.microsoft.com/office/drawing/2010/main" val="0"/>
              </a:ext>
            </a:extLst>
          </a:blip>
          <a:srcRect/>
          <a:stretch>
            <a:fillRect/>
          </a:stretch>
        </p:blipFill>
        <p:spPr bwMode="auto">
          <a:xfrm>
            <a:off x="32142" y="1886693"/>
            <a:ext cx="2939658" cy="2200749"/>
          </a:xfrm>
          <a:prstGeom prst="rect">
            <a:avLst/>
          </a:prstGeom>
          <a:noFill/>
          <a:ln>
            <a:noFill/>
          </a:ln>
        </p:spPr>
      </p:pic>
      <p:pic>
        <p:nvPicPr>
          <p:cNvPr id="10" name="Picture 9" descr="F:\My Pictures\2019\Trinity\20190731_120543.jpg">
            <a:extLst>
              <a:ext uri="{FF2B5EF4-FFF2-40B4-BE49-F238E27FC236}">
                <a16:creationId xmlns:a16="http://schemas.microsoft.com/office/drawing/2014/main" id="{396BC5FC-C8FA-4766-B5F6-2A8C99FC8CB0}"/>
              </a:ext>
            </a:extLst>
          </p:cNvPr>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6140057" y="1880467"/>
            <a:ext cx="2983806" cy="2237381"/>
          </a:xfrm>
          <a:prstGeom prst="rect">
            <a:avLst/>
          </a:prstGeom>
          <a:noFill/>
          <a:ln>
            <a:noFill/>
          </a:ln>
        </p:spPr>
      </p:pic>
      <p:pic>
        <p:nvPicPr>
          <p:cNvPr id="2" name="Picture 1">
            <a:extLst>
              <a:ext uri="{FF2B5EF4-FFF2-40B4-BE49-F238E27FC236}">
                <a16:creationId xmlns:a16="http://schemas.microsoft.com/office/drawing/2014/main" id="{9E76CDA0-2C8E-4EC9-85F2-C6470292E725}"/>
              </a:ext>
            </a:extLst>
          </p:cNvPr>
          <p:cNvPicPr>
            <a:picLocks noChangeAspect="1"/>
          </p:cNvPicPr>
          <p:nvPr/>
        </p:nvPicPr>
        <p:blipFill>
          <a:blip r:embed="rId4"/>
          <a:stretch>
            <a:fillRect/>
          </a:stretch>
        </p:blipFill>
        <p:spPr>
          <a:xfrm>
            <a:off x="3048000" y="1876945"/>
            <a:ext cx="2983806" cy="2237855"/>
          </a:xfrm>
          <a:prstGeom prst="rect">
            <a:avLst/>
          </a:prstGeom>
        </p:spPr>
      </p:pic>
    </p:spTree>
    <p:extLst>
      <p:ext uri="{BB962C8B-B14F-4D97-AF65-F5344CB8AC3E}">
        <p14:creationId xmlns:p14="http://schemas.microsoft.com/office/powerpoint/2010/main" val="1745200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US" altLang="en-US" sz="2600" dirty="0"/>
              <a:t>Conceptual model of the changing relationship between juvenile salmonid habitat, sediment berms, and riparian encroachment </a:t>
            </a:r>
          </a:p>
        </p:txBody>
      </p:sp>
      <p:pic>
        <p:nvPicPr>
          <p:cNvPr id="6" name="Picture 5">
            <a:extLst>
              <a:ext uri="{FF2B5EF4-FFF2-40B4-BE49-F238E27FC236}">
                <a16:creationId xmlns:a16="http://schemas.microsoft.com/office/drawing/2014/main" id="{AD663DAB-4B69-4E4B-BA02-A338975388EE}"/>
              </a:ext>
            </a:extLst>
          </p:cNvPr>
          <p:cNvPicPr/>
          <p:nvPr/>
        </p:nvPicPr>
        <p:blipFill rotWithShape="1">
          <a:blip r:embed="rId3" cstate="email">
            <a:extLst>
              <a:ext uri="{28A0092B-C50C-407E-A947-70E740481C1C}">
                <a14:useLocalDpi xmlns:a14="http://schemas.microsoft.com/office/drawing/2010/main" val="0"/>
              </a:ext>
            </a:extLst>
          </a:blip>
          <a:srcRect l="1684" r="2337" b="55848"/>
          <a:stretch/>
        </p:blipFill>
        <p:spPr bwMode="auto">
          <a:xfrm>
            <a:off x="919595" y="1143000"/>
            <a:ext cx="7304810" cy="2819400"/>
          </a:xfrm>
          <a:prstGeom prst="rect">
            <a:avLst/>
          </a:prstGeom>
          <a:ln>
            <a:noFill/>
          </a:ln>
          <a:extLst>
            <a:ext uri="{53640926-AAD7-44D8-BBD7-CCE9431645EC}">
              <a14:shadowObscured xmlns:a14="http://schemas.microsoft.com/office/drawing/2010/main"/>
            </a:ext>
          </a:extLst>
        </p:spPr>
      </p:pic>
      <p:pic>
        <p:nvPicPr>
          <p:cNvPr id="4" name="Picture 3">
            <a:extLst>
              <a:ext uri="{FF2B5EF4-FFF2-40B4-BE49-F238E27FC236}">
                <a16:creationId xmlns:a16="http://schemas.microsoft.com/office/drawing/2014/main" id="{6D646624-8EA3-4218-9B4F-4D6888DED603}"/>
              </a:ext>
            </a:extLst>
          </p:cNvPr>
          <p:cNvPicPr>
            <a:picLocks noChangeAspect="1"/>
          </p:cNvPicPr>
          <p:nvPr/>
        </p:nvPicPr>
        <p:blipFill>
          <a:blip r:embed="rId4"/>
          <a:stretch>
            <a:fillRect/>
          </a:stretch>
        </p:blipFill>
        <p:spPr>
          <a:xfrm>
            <a:off x="1676400" y="4011168"/>
            <a:ext cx="6013404" cy="2819400"/>
          </a:xfrm>
          <a:prstGeom prst="rect">
            <a:avLst/>
          </a:prstGeom>
        </p:spPr>
      </p:pic>
    </p:spTree>
    <p:extLst>
      <p:ext uri="{BB962C8B-B14F-4D97-AF65-F5344CB8AC3E}">
        <p14:creationId xmlns:p14="http://schemas.microsoft.com/office/powerpoint/2010/main" val="42085093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a:xfrm>
            <a:off x="0" y="0"/>
            <a:ext cx="9220200" cy="990600"/>
          </a:xfrm>
        </p:spPr>
        <p:txBody>
          <a:bodyPr/>
          <a:lstStyle/>
          <a:p>
            <a:r>
              <a:rPr lang="en-US" altLang="en-US" sz="4000" dirty="0"/>
              <a:t>Window of Opportunity</a:t>
            </a:r>
          </a:p>
        </p:txBody>
      </p:sp>
      <p:pic>
        <p:nvPicPr>
          <p:cNvPr id="2" name="Picture 1">
            <a:extLst>
              <a:ext uri="{FF2B5EF4-FFF2-40B4-BE49-F238E27FC236}">
                <a16:creationId xmlns:a16="http://schemas.microsoft.com/office/drawing/2014/main" id="{A02755B7-0A1A-4340-89C9-A8A3CDEB9054}"/>
              </a:ext>
            </a:extLst>
          </p:cNvPr>
          <p:cNvPicPr>
            <a:picLocks noChangeAspect="1"/>
          </p:cNvPicPr>
          <p:nvPr/>
        </p:nvPicPr>
        <p:blipFill>
          <a:blip r:embed="rId2"/>
          <a:stretch>
            <a:fillRect/>
          </a:stretch>
        </p:blipFill>
        <p:spPr>
          <a:xfrm>
            <a:off x="5172347" y="1447800"/>
            <a:ext cx="3955194" cy="4975331"/>
          </a:xfrm>
          <a:prstGeom prst="rect">
            <a:avLst/>
          </a:prstGeom>
        </p:spPr>
      </p:pic>
      <p:pic>
        <p:nvPicPr>
          <p:cNvPr id="3" name="Picture 2">
            <a:extLst>
              <a:ext uri="{FF2B5EF4-FFF2-40B4-BE49-F238E27FC236}">
                <a16:creationId xmlns:a16="http://schemas.microsoft.com/office/drawing/2014/main" id="{EA005DA6-B9A4-4467-AC18-6E8E4866B1F7}"/>
              </a:ext>
            </a:extLst>
          </p:cNvPr>
          <p:cNvPicPr>
            <a:picLocks noChangeAspect="1"/>
          </p:cNvPicPr>
          <p:nvPr/>
        </p:nvPicPr>
        <p:blipFill>
          <a:blip r:embed="rId3"/>
          <a:stretch>
            <a:fillRect/>
          </a:stretch>
        </p:blipFill>
        <p:spPr>
          <a:xfrm>
            <a:off x="50966" y="2209799"/>
            <a:ext cx="5045181" cy="3486551"/>
          </a:xfrm>
          <a:prstGeom prst="rect">
            <a:avLst/>
          </a:prstGeom>
        </p:spPr>
      </p:pic>
    </p:spTree>
    <p:extLst>
      <p:ext uri="{BB962C8B-B14F-4D97-AF65-F5344CB8AC3E}">
        <p14:creationId xmlns:p14="http://schemas.microsoft.com/office/powerpoint/2010/main" val="274097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76200"/>
            <a:ext cx="9144000" cy="107721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i="0" u="none" strike="noStrike" kern="0" cap="none" spc="0" normalizeH="0" baseline="0" noProof="0" dirty="0">
                <a:ln>
                  <a:noFill/>
                </a:ln>
                <a:solidFill>
                  <a:schemeClr val="bg1"/>
                </a:solidFill>
                <a:effectLst/>
                <a:uLnTx/>
                <a:uFillTx/>
                <a:latin typeface="Calibri" panose="020F0502020204030204" pitchFamily="34" charset="0"/>
              </a:rPr>
              <a:t>Cumulative rooting</a:t>
            </a:r>
            <a:r>
              <a:rPr lang="en-US" sz="3200" kern="0" dirty="0">
                <a:solidFill>
                  <a:schemeClr val="bg1"/>
                </a:solidFill>
                <a:latin typeface="Calibri" panose="020F0502020204030204" pitchFamily="34" charset="0"/>
              </a:rPr>
              <a:t> </a:t>
            </a:r>
            <a:r>
              <a:rPr kumimoji="0" lang="en-US" sz="3200" i="0" u="none" strike="noStrike" kern="0" cap="none" spc="0" normalizeH="0" baseline="0" noProof="0" dirty="0">
                <a:ln>
                  <a:noFill/>
                </a:ln>
                <a:solidFill>
                  <a:schemeClr val="bg1"/>
                </a:solidFill>
                <a:effectLst/>
                <a:uLnTx/>
                <a:uFillTx/>
                <a:latin typeface="Calibri" panose="020F0502020204030204" pitchFamily="34" charset="0"/>
              </a:rPr>
              <a:t>depths associated with each age class </a:t>
            </a:r>
            <a:r>
              <a:rPr lang="en-US" kern="0" dirty="0">
                <a:solidFill>
                  <a:schemeClr val="bg1"/>
                </a:solidFill>
                <a:latin typeface="Calibri" panose="020F0502020204030204" pitchFamily="34" charset="0"/>
              </a:rPr>
              <a:t>(n=790)</a:t>
            </a:r>
            <a:endParaRPr kumimoji="0" lang="en-US" sz="3200" i="0" u="none" strike="noStrike" kern="0" cap="none" spc="0" normalizeH="0" baseline="0" noProof="0" dirty="0">
              <a:ln>
                <a:noFill/>
              </a:ln>
              <a:solidFill>
                <a:schemeClr val="bg1"/>
              </a:solidFill>
              <a:effectLst/>
              <a:uLnTx/>
              <a:uFillTx/>
              <a:latin typeface="Calibri" panose="020F0502020204030204" pitchFamily="34" charset="0"/>
            </a:endParaRPr>
          </a:p>
        </p:txBody>
      </p:sp>
      <p:pic>
        <p:nvPicPr>
          <p:cNvPr id="5" name="Picture 4">
            <a:extLst>
              <a:ext uri="{FF2B5EF4-FFF2-40B4-BE49-F238E27FC236}">
                <a16:creationId xmlns:a16="http://schemas.microsoft.com/office/drawing/2014/main" id="{0713FA5A-5369-4A7F-A14A-5390093756D6}"/>
              </a:ext>
            </a:extLst>
          </p:cNvPr>
          <p:cNvPicPr>
            <a:picLocks noChangeAspect="1"/>
          </p:cNvPicPr>
          <p:nvPr/>
        </p:nvPicPr>
        <p:blipFill>
          <a:blip r:embed="rId2"/>
          <a:stretch>
            <a:fillRect/>
          </a:stretch>
        </p:blipFill>
        <p:spPr>
          <a:xfrm>
            <a:off x="457200" y="1139456"/>
            <a:ext cx="7760881" cy="5718544"/>
          </a:xfrm>
          <a:prstGeom prst="rect">
            <a:avLst/>
          </a:prstGeom>
        </p:spPr>
      </p:pic>
    </p:spTree>
    <p:extLst>
      <p:ext uri="{BB962C8B-B14F-4D97-AF65-F5344CB8AC3E}">
        <p14:creationId xmlns:p14="http://schemas.microsoft.com/office/powerpoint/2010/main" val="397896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Rot="1" noChangeArrowheads="1"/>
          </p:cNvSpPr>
          <p:nvPr>
            <p:ph type="title"/>
          </p:nvPr>
        </p:nvSpPr>
        <p:spPr/>
        <p:txBody>
          <a:bodyPr/>
          <a:lstStyle/>
          <a:p>
            <a:r>
              <a:rPr lang="en-US" altLang="en-US" sz="4000" dirty="0"/>
              <a:t>TRFES Riparian Rehabilitation Strategy</a:t>
            </a:r>
          </a:p>
        </p:txBody>
      </p:sp>
      <p:pic>
        <p:nvPicPr>
          <p:cNvPr id="2" name="Picture 1">
            <a:extLst>
              <a:ext uri="{FF2B5EF4-FFF2-40B4-BE49-F238E27FC236}">
                <a16:creationId xmlns:a16="http://schemas.microsoft.com/office/drawing/2014/main" id="{C4DDAD75-D478-46D6-923B-8F071C63FCD9}"/>
              </a:ext>
            </a:extLst>
          </p:cNvPr>
          <p:cNvPicPr>
            <a:picLocks noChangeAspect="1"/>
          </p:cNvPicPr>
          <p:nvPr/>
        </p:nvPicPr>
        <p:blipFill>
          <a:blip r:embed="rId3"/>
          <a:stretch>
            <a:fillRect/>
          </a:stretch>
        </p:blipFill>
        <p:spPr>
          <a:xfrm>
            <a:off x="41787" y="1066800"/>
            <a:ext cx="5181600" cy="3520619"/>
          </a:xfrm>
          <a:prstGeom prst="rect">
            <a:avLst/>
          </a:prstGeom>
        </p:spPr>
      </p:pic>
      <p:pic>
        <p:nvPicPr>
          <p:cNvPr id="5" name="Picture 4">
            <a:extLst>
              <a:ext uri="{FF2B5EF4-FFF2-40B4-BE49-F238E27FC236}">
                <a16:creationId xmlns:a16="http://schemas.microsoft.com/office/drawing/2014/main" id="{3588D385-7869-44F3-82F3-59B943B87C3D}"/>
              </a:ext>
            </a:extLst>
          </p:cNvPr>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533400" y="4663619"/>
            <a:ext cx="3642464" cy="2096780"/>
          </a:xfrm>
          <a:prstGeom prst="rect">
            <a:avLst/>
          </a:prstGeom>
          <a:noFill/>
        </p:spPr>
      </p:pic>
      <p:graphicFrame>
        <p:nvGraphicFramePr>
          <p:cNvPr id="7" name="Table 6">
            <a:extLst>
              <a:ext uri="{FF2B5EF4-FFF2-40B4-BE49-F238E27FC236}">
                <a16:creationId xmlns:a16="http://schemas.microsoft.com/office/drawing/2014/main" id="{F3492C7B-C27F-4D97-BC1D-451CA9BDA145}"/>
              </a:ext>
            </a:extLst>
          </p:cNvPr>
          <p:cNvGraphicFramePr>
            <a:graphicFrameLocks noGrp="1"/>
          </p:cNvGraphicFramePr>
          <p:nvPr>
            <p:extLst>
              <p:ext uri="{D42A27DB-BD31-4B8C-83A1-F6EECF244321}">
                <p14:modId xmlns:p14="http://schemas.microsoft.com/office/powerpoint/2010/main" val="3533131231"/>
              </p:ext>
            </p:extLst>
          </p:nvPr>
        </p:nvGraphicFramePr>
        <p:xfrm>
          <a:off x="5334000" y="1828800"/>
          <a:ext cx="3642464" cy="4335817"/>
        </p:xfrm>
        <a:graphic>
          <a:graphicData uri="http://schemas.openxmlformats.org/drawingml/2006/table">
            <a:tbl>
              <a:tblPr firstRow="1" firstCol="1" bandRow="1"/>
              <a:tblGrid>
                <a:gridCol w="530341">
                  <a:extLst>
                    <a:ext uri="{9D8B030D-6E8A-4147-A177-3AD203B41FA5}">
                      <a16:colId xmlns:a16="http://schemas.microsoft.com/office/drawing/2014/main" val="3848286499"/>
                    </a:ext>
                  </a:extLst>
                </a:gridCol>
                <a:gridCol w="530341">
                  <a:extLst>
                    <a:ext uri="{9D8B030D-6E8A-4147-A177-3AD203B41FA5}">
                      <a16:colId xmlns:a16="http://schemas.microsoft.com/office/drawing/2014/main" val="1277702635"/>
                    </a:ext>
                  </a:extLst>
                </a:gridCol>
                <a:gridCol w="565698">
                  <a:extLst>
                    <a:ext uri="{9D8B030D-6E8A-4147-A177-3AD203B41FA5}">
                      <a16:colId xmlns:a16="http://schemas.microsoft.com/office/drawing/2014/main" val="733252236"/>
                    </a:ext>
                  </a:extLst>
                </a:gridCol>
                <a:gridCol w="565698">
                  <a:extLst>
                    <a:ext uri="{9D8B030D-6E8A-4147-A177-3AD203B41FA5}">
                      <a16:colId xmlns:a16="http://schemas.microsoft.com/office/drawing/2014/main" val="2182076774"/>
                    </a:ext>
                  </a:extLst>
                </a:gridCol>
                <a:gridCol w="725193">
                  <a:extLst>
                    <a:ext uri="{9D8B030D-6E8A-4147-A177-3AD203B41FA5}">
                      <a16:colId xmlns:a16="http://schemas.microsoft.com/office/drawing/2014/main" val="97658819"/>
                    </a:ext>
                  </a:extLst>
                </a:gridCol>
                <a:gridCol w="725193">
                  <a:extLst>
                    <a:ext uri="{9D8B030D-6E8A-4147-A177-3AD203B41FA5}">
                      <a16:colId xmlns:a16="http://schemas.microsoft.com/office/drawing/2014/main" val="3002017030"/>
                    </a:ext>
                  </a:extLst>
                </a:gridCol>
              </a:tblGrid>
              <a:tr h="182879">
                <a:tc rowSpan="2">
                  <a:txBody>
                    <a:bodyPr/>
                    <a:lstStyle/>
                    <a:p>
                      <a:pPr marL="0" marR="0" algn="ctr">
                        <a:spcBef>
                          <a:spcPts val="300"/>
                        </a:spcBef>
                        <a:spcAft>
                          <a:spcPts val="300"/>
                        </a:spcAft>
                      </a:pPr>
                      <a:r>
                        <a:rPr lang="en-US" sz="600" b="1" dirty="0">
                          <a:effectLst/>
                          <a:latin typeface="Calibri" panose="020F0502020204030204" pitchFamily="34" charset="0"/>
                          <a:ea typeface="Times New Roman" panose="02020603050405020304" pitchFamily="18" charset="0"/>
                          <a:cs typeface="Calibri" panose="020F0502020204030204" pitchFamily="34" charset="0"/>
                        </a:rPr>
                        <a:t>Objective</a:t>
                      </a:r>
                      <a:endParaRPr lang="en-US" sz="700" b="1" dirty="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600" b="1">
                          <a:effectLst/>
                          <a:latin typeface="Calibri" panose="020F0502020204030204" pitchFamily="34" charset="0"/>
                          <a:ea typeface="Times New Roman" panose="02020603050405020304" pitchFamily="18" charset="0"/>
                          <a:cs typeface="Calibri" panose="020F0502020204030204" pitchFamily="34" charset="0"/>
                        </a:rPr>
                        <a:t>Critically Dry</a:t>
                      </a:r>
                      <a:endParaRPr lang="en-US" sz="700" b="1">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600" b="1">
                          <a:effectLst/>
                          <a:latin typeface="Calibri" panose="020F0502020204030204" pitchFamily="34" charset="0"/>
                          <a:ea typeface="Times New Roman" panose="02020603050405020304" pitchFamily="18" charset="0"/>
                          <a:cs typeface="Calibri" panose="020F0502020204030204" pitchFamily="34" charset="0"/>
                        </a:rPr>
                        <a:t>Dry</a:t>
                      </a:r>
                      <a:endParaRPr lang="en-US" sz="700" b="1">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600" b="1">
                          <a:effectLst/>
                          <a:latin typeface="Calibri" panose="020F0502020204030204" pitchFamily="34" charset="0"/>
                          <a:ea typeface="Times New Roman" panose="02020603050405020304" pitchFamily="18" charset="0"/>
                          <a:cs typeface="Calibri" panose="020F0502020204030204" pitchFamily="34" charset="0"/>
                        </a:rPr>
                        <a:t>Normal</a:t>
                      </a:r>
                      <a:endParaRPr lang="en-US" sz="700" b="1">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600" b="1">
                          <a:effectLst/>
                          <a:latin typeface="Calibri" panose="020F0502020204030204" pitchFamily="34" charset="0"/>
                          <a:ea typeface="Times New Roman" panose="02020603050405020304" pitchFamily="18" charset="0"/>
                          <a:cs typeface="Calibri" panose="020F0502020204030204" pitchFamily="34" charset="0"/>
                        </a:rPr>
                        <a:t>Wet</a:t>
                      </a:r>
                      <a:endParaRPr lang="en-US" sz="700" b="1">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600" b="1">
                          <a:effectLst/>
                          <a:latin typeface="Calibri" panose="020F0502020204030204" pitchFamily="34" charset="0"/>
                          <a:ea typeface="Times New Roman" panose="02020603050405020304" pitchFamily="18" charset="0"/>
                          <a:cs typeface="Calibri" panose="020F0502020204030204" pitchFamily="34" charset="0"/>
                        </a:rPr>
                        <a:t>Extremely Wet</a:t>
                      </a:r>
                      <a:endParaRPr lang="en-US" sz="700" b="1">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877757206"/>
                  </a:ext>
                </a:extLst>
              </a:tr>
              <a:tr h="185931">
                <a:tc vMerge="1">
                  <a:txBody>
                    <a:bodyPr/>
                    <a:lstStyle/>
                    <a:p>
                      <a:endParaRPr lang="en-US"/>
                    </a:p>
                  </a:txBody>
                  <a:tcPr/>
                </a:tc>
                <a:tc>
                  <a:txBody>
                    <a:bodyPr/>
                    <a:lstStyle/>
                    <a:p>
                      <a:pPr marL="0" marR="0" algn="ctr">
                        <a:spcBef>
                          <a:spcPts val="300"/>
                        </a:spcBef>
                        <a:spcAft>
                          <a:spcPts val="300"/>
                        </a:spcAft>
                      </a:pPr>
                      <a:r>
                        <a:rPr lang="en-US" sz="600" b="1" dirty="0">
                          <a:effectLst/>
                          <a:latin typeface="Calibri" panose="020F0502020204030204" pitchFamily="34" charset="0"/>
                          <a:ea typeface="Times New Roman" panose="02020603050405020304" pitchFamily="18" charset="0"/>
                          <a:cs typeface="Calibri" panose="020F0502020204030204" pitchFamily="34" charset="0"/>
                        </a:rPr>
                        <a:t>(</a:t>
                      </a:r>
                      <a:r>
                        <a:rPr lang="en-US" sz="600" b="1" dirty="0" err="1">
                          <a:effectLst/>
                          <a:latin typeface="Calibri" panose="020F0502020204030204" pitchFamily="34" charset="0"/>
                          <a:ea typeface="Times New Roman" panose="02020603050405020304" pitchFamily="18" charset="0"/>
                          <a:cs typeface="Calibri" panose="020F0502020204030204" pitchFamily="34" charset="0"/>
                        </a:rPr>
                        <a:t>Q</a:t>
                      </a:r>
                      <a:r>
                        <a:rPr lang="en-US" sz="600" b="1" baseline="-25000" dirty="0" err="1">
                          <a:effectLst/>
                          <a:latin typeface="Calibri" panose="020F0502020204030204" pitchFamily="34" charset="0"/>
                          <a:ea typeface="Times New Roman" panose="02020603050405020304" pitchFamily="18" charset="0"/>
                          <a:cs typeface="Calibri" panose="020F0502020204030204" pitchFamily="34" charset="0"/>
                        </a:rPr>
                        <a:t>peak</a:t>
                      </a:r>
                      <a:r>
                        <a:rPr lang="en-US" sz="600" b="1" dirty="0">
                          <a:effectLst/>
                          <a:latin typeface="Calibri" panose="020F0502020204030204" pitchFamily="34" charset="0"/>
                          <a:ea typeface="Times New Roman" panose="02020603050405020304" pitchFamily="18" charset="0"/>
                          <a:cs typeface="Calibri" panose="020F0502020204030204" pitchFamily="34" charset="0"/>
                        </a:rPr>
                        <a:t> = </a:t>
                      </a:r>
                      <a:br>
                        <a:rPr lang="en-US" sz="600" b="1" dirty="0">
                          <a:effectLst/>
                          <a:latin typeface="Calibri" panose="020F0502020204030204" pitchFamily="34" charset="0"/>
                          <a:ea typeface="Times New Roman" panose="02020603050405020304" pitchFamily="18" charset="0"/>
                          <a:cs typeface="Calibri" panose="020F0502020204030204" pitchFamily="34" charset="0"/>
                        </a:rPr>
                      </a:br>
                      <a:r>
                        <a:rPr lang="en-US" sz="600" b="1" dirty="0">
                          <a:effectLst/>
                          <a:latin typeface="Calibri" panose="020F0502020204030204" pitchFamily="34" charset="0"/>
                          <a:ea typeface="Times New Roman" panose="02020603050405020304" pitchFamily="18" charset="0"/>
                          <a:cs typeface="Calibri" panose="020F0502020204030204" pitchFamily="34" charset="0"/>
                        </a:rPr>
                        <a:t>1,500 </a:t>
                      </a:r>
                      <a:r>
                        <a:rPr lang="en-US" sz="600" b="1" dirty="0" err="1">
                          <a:effectLst/>
                          <a:latin typeface="Calibri" panose="020F0502020204030204" pitchFamily="34" charset="0"/>
                          <a:ea typeface="Times New Roman" panose="02020603050405020304" pitchFamily="18" charset="0"/>
                          <a:cs typeface="Calibri" panose="020F0502020204030204" pitchFamily="34" charset="0"/>
                        </a:rPr>
                        <a:t>cfs</a:t>
                      </a:r>
                      <a:r>
                        <a:rPr lang="en-US" sz="600" b="1" dirty="0">
                          <a:effectLst/>
                          <a:latin typeface="Calibri" panose="020F0502020204030204" pitchFamily="34" charset="0"/>
                          <a:ea typeface="Times New Roman" panose="02020603050405020304" pitchFamily="18" charset="0"/>
                          <a:cs typeface="Calibri" panose="020F0502020204030204" pitchFamily="34" charset="0"/>
                        </a:rPr>
                        <a:t>)</a:t>
                      </a:r>
                      <a:endParaRPr lang="en-US" sz="700" b="1" dirty="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600" b="1" dirty="0">
                          <a:effectLst/>
                          <a:latin typeface="Calibri" panose="020F0502020204030204" pitchFamily="34" charset="0"/>
                          <a:ea typeface="Times New Roman" panose="02020603050405020304" pitchFamily="18" charset="0"/>
                          <a:cs typeface="Calibri" panose="020F0502020204030204" pitchFamily="34" charset="0"/>
                        </a:rPr>
                        <a:t>(</a:t>
                      </a:r>
                      <a:r>
                        <a:rPr lang="en-US" sz="600" b="1" dirty="0" err="1">
                          <a:effectLst/>
                          <a:latin typeface="Calibri" panose="020F0502020204030204" pitchFamily="34" charset="0"/>
                          <a:ea typeface="Times New Roman" panose="02020603050405020304" pitchFamily="18" charset="0"/>
                          <a:cs typeface="Calibri" panose="020F0502020204030204" pitchFamily="34" charset="0"/>
                        </a:rPr>
                        <a:t>Q</a:t>
                      </a:r>
                      <a:r>
                        <a:rPr lang="en-US" sz="600" b="1" baseline="-25000" dirty="0" err="1">
                          <a:effectLst/>
                          <a:latin typeface="Calibri" panose="020F0502020204030204" pitchFamily="34" charset="0"/>
                          <a:ea typeface="Times New Roman" panose="02020603050405020304" pitchFamily="18" charset="0"/>
                          <a:cs typeface="Calibri" panose="020F0502020204030204" pitchFamily="34" charset="0"/>
                        </a:rPr>
                        <a:t>peak</a:t>
                      </a:r>
                      <a:r>
                        <a:rPr lang="en-US" sz="600" b="1" dirty="0">
                          <a:effectLst/>
                          <a:latin typeface="Calibri" panose="020F0502020204030204" pitchFamily="34" charset="0"/>
                          <a:ea typeface="Times New Roman" panose="02020603050405020304" pitchFamily="18" charset="0"/>
                          <a:cs typeface="Calibri" panose="020F0502020204030204" pitchFamily="34" charset="0"/>
                        </a:rPr>
                        <a:t> = </a:t>
                      </a:r>
                      <a:br>
                        <a:rPr lang="en-US" sz="600" b="1" dirty="0">
                          <a:effectLst/>
                          <a:latin typeface="Calibri" panose="020F0502020204030204" pitchFamily="34" charset="0"/>
                          <a:ea typeface="Times New Roman" panose="02020603050405020304" pitchFamily="18" charset="0"/>
                          <a:cs typeface="Calibri" panose="020F0502020204030204" pitchFamily="34" charset="0"/>
                        </a:rPr>
                      </a:br>
                      <a:r>
                        <a:rPr lang="en-US" sz="600" b="1" dirty="0">
                          <a:effectLst/>
                          <a:latin typeface="Calibri" panose="020F0502020204030204" pitchFamily="34" charset="0"/>
                          <a:ea typeface="Times New Roman" panose="02020603050405020304" pitchFamily="18" charset="0"/>
                          <a:cs typeface="Calibri" panose="020F0502020204030204" pitchFamily="34" charset="0"/>
                        </a:rPr>
                        <a:t>4,500 </a:t>
                      </a:r>
                      <a:r>
                        <a:rPr lang="en-US" sz="600" b="1" dirty="0" err="1">
                          <a:effectLst/>
                          <a:latin typeface="Calibri" panose="020F0502020204030204" pitchFamily="34" charset="0"/>
                          <a:ea typeface="Times New Roman" panose="02020603050405020304" pitchFamily="18" charset="0"/>
                          <a:cs typeface="Calibri" panose="020F0502020204030204" pitchFamily="34" charset="0"/>
                        </a:rPr>
                        <a:t>cfs</a:t>
                      </a:r>
                      <a:r>
                        <a:rPr lang="en-US" sz="600" b="1" dirty="0">
                          <a:effectLst/>
                          <a:latin typeface="Calibri" panose="020F0502020204030204" pitchFamily="34" charset="0"/>
                          <a:ea typeface="Times New Roman" panose="02020603050405020304" pitchFamily="18" charset="0"/>
                          <a:cs typeface="Calibri" panose="020F0502020204030204" pitchFamily="34" charset="0"/>
                        </a:rPr>
                        <a:t>)</a:t>
                      </a:r>
                      <a:endParaRPr lang="en-US" sz="700" b="1" dirty="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600" b="1" dirty="0">
                          <a:effectLst/>
                          <a:latin typeface="Calibri" panose="020F0502020204030204" pitchFamily="34" charset="0"/>
                          <a:ea typeface="Times New Roman" panose="02020603050405020304" pitchFamily="18" charset="0"/>
                          <a:cs typeface="Calibri" panose="020F0502020204030204" pitchFamily="34" charset="0"/>
                        </a:rPr>
                        <a:t>(</a:t>
                      </a:r>
                      <a:r>
                        <a:rPr lang="en-US" sz="600" b="1" dirty="0" err="1">
                          <a:effectLst/>
                          <a:latin typeface="Calibri" panose="020F0502020204030204" pitchFamily="34" charset="0"/>
                          <a:ea typeface="Times New Roman" panose="02020603050405020304" pitchFamily="18" charset="0"/>
                          <a:cs typeface="Calibri" panose="020F0502020204030204" pitchFamily="34" charset="0"/>
                        </a:rPr>
                        <a:t>Q</a:t>
                      </a:r>
                      <a:r>
                        <a:rPr lang="en-US" sz="600" b="1" baseline="-25000" dirty="0" err="1">
                          <a:effectLst/>
                          <a:latin typeface="Calibri" panose="020F0502020204030204" pitchFamily="34" charset="0"/>
                          <a:ea typeface="Times New Roman" panose="02020603050405020304" pitchFamily="18" charset="0"/>
                          <a:cs typeface="Calibri" panose="020F0502020204030204" pitchFamily="34" charset="0"/>
                        </a:rPr>
                        <a:t>peak</a:t>
                      </a:r>
                      <a:r>
                        <a:rPr lang="en-US" sz="600" b="1" dirty="0">
                          <a:effectLst/>
                          <a:latin typeface="Calibri" panose="020F0502020204030204" pitchFamily="34" charset="0"/>
                          <a:ea typeface="Times New Roman" panose="02020603050405020304" pitchFamily="18" charset="0"/>
                          <a:cs typeface="Calibri" panose="020F0502020204030204" pitchFamily="34" charset="0"/>
                        </a:rPr>
                        <a:t> = </a:t>
                      </a:r>
                      <a:br>
                        <a:rPr lang="en-US" sz="600" b="1" dirty="0">
                          <a:effectLst/>
                          <a:latin typeface="Calibri" panose="020F0502020204030204" pitchFamily="34" charset="0"/>
                          <a:ea typeface="Times New Roman" panose="02020603050405020304" pitchFamily="18" charset="0"/>
                          <a:cs typeface="Calibri" panose="020F0502020204030204" pitchFamily="34" charset="0"/>
                        </a:rPr>
                      </a:br>
                      <a:r>
                        <a:rPr lang="en-US" sz="600" b="1" dirty="0">
                          <a:effectLst/>
                          <a:latin typeface="Calibri" panose="020F0502020204030204" pitchFamily="34" charset="0"/>
                          <a:ea typeface="Times New Roman" panose="02020603050405020304" pitchFamily="18" charset="0"/>
                          <a:cs typeface="Calibri" panose="020F0502020204030204" pitchFamily="34" charset="0"/>
                        </a:rPr>
                        <a:t>6,000 </a:t>
                      </a:r>
                      <a:r>
                        <a:rPr lang="en-US" sz="600" b="1" dirty="0" err="1">
                          <a:effectLst/>
                          <a:latin typeface="Calibri" panose="020F0502020204030204" pitchFamily="34" charset="0"/>
                          <a:ea typeface="Times New Roman" panose="02020603050405020304" pitchFamily="18" charset="0"/>
                          <a:cs typeface="Calibri" panose="020F0502020204030204" pitchFamily="34" charset="0"/>
                        </a:rPr>
                        <a:t>cfs</a:t>
                      </a:r>
                      <a:r>
                        <a:rPr lang="en-US" sz="600" b="1" dirty="0">
                          <a:effectLst/>
                          <a:latin typeface="Calibri" panose="020F0502020204030204" pitchFamily="34" charset="0"/>
                          <a:ea typeface="Times New Roman" panose="02020603050405020304" pitchFamily="18" charset="0"/>
                          <a:cs typeface="Calibri" panose="020F0502020204030204" pitchFamily="34" charset="0"/>
                        </a:rPr>
                        <a:t>)</a:t>
                      </a:r>
                      <a:endParaRPr lang="en-US" sz="700" b="1" dirty="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600" b="1" dirty="0">
                          <a:effectLst/>
                          <a:latin typeface="Calibri" panose="020F0502020204030204" pitchFamily="34" charset="0"/>
                          <a:ea typeface="Times New Roman" panose="02020603050405020304" pitchFamily="18" charset="0"/>
                          <a:cs typeface="Calibri" panose="020F0502020204030204" pitchFamily="34" charset="0"/>
                        </a:rPr>
                        <a:t>(</a:t>
                      </a:r>
                      <a:r>
                        <a:rPr lang="en-US" sz="600" b="1" dirty="0" err="1">
                          <a:effectLst/>
                          <a:latin typeface="Calibri" panose="020F0502020204030204" pitchFamily="34" charset="0"/>
                          <a:ea typeface="Times New Roman" panose="02020603050405020304" pitchFamily="18" charset="0"/>
                          <a:cs typeface="Calibri" panose="020F0502020204030204" pitchFamily="34" charset="0"/>
                        </a:rPr>
                        <a:t>Q</a:t>
                      </a:r>
                      <a:r>
                        <a:rPr lang="en-US" sz="600" b="1" baseline="-25000" dirty="0" err="1">
                          <a:effectLst/>
                          <a:latin typeface="Calibri" panose="020F0502020204030204" pitchFamily="34" charset="0"/>
                          <a:ea typeface="Times New Roman" panose="02020603050405020304" pitchFamily="18" charset="0"/>
                          <a:cs typeface="Calibri" panose="020F0502020204030204" pitchFamily="34" charset="0"/>
                        </a:rPr>
                        <a:t>peak</a:t>
                      </a:r>
                      <a:r>
                        <a:rPr lang="en-US" sz="600" b="1" dirty="0">
                          <a:effectLst/>
                          <a:latin typeface="Calibri" panose="020F0502020204030204" pitchFamily="34" charset="0"/>
                          <a:ea typeface="Times New Roman" panose="02020603050405020304" pitchFamily="18" charset="0"/>
                          <a:cs typeface="Calibri" panose="020F0502020204030204" pitchFamily="34" charset="0"/>
                        </a:rPr>
                        <a:t> = </a:t>
                      </a:r>
                      <a:br>
                        <a:rPr lang="en-US" sz="600" b="1" dirty="0">
                          <a:effectLst/>
                          <a:latin typeface="Calibri" panose="020F0502020204030204" pitchFamily="34" charset="0"/>
                          <a:ea typeface="Times New Roman" panose="02020603050405020304" pitchFamily="18" charset="0"/>
                          <a:cs typeface="Calibri" panose="020F0502020204030204" pitchFamily="34" charset="0"/>
                        </a:rPr>
                      </a:br>
                      <a:r>
                        <a:rPr lang="en-US" sz="600" b="1" dirty="0">
                          <a:effectLst/>
                          <a:latin typeface="Calibri" panose="020F0502020204030204" pitchFamily="34" charset="0"/>
                          <a:ea typeface="Times New Roman" panose="02020603050405020304" pitchFamily="18" charset="0"/>
                          <a:cs typeface="Calibri" panose="020F0502020204030204" pitchFamily="34" charset="0"/>
                        </a:rPr>
                        <a:t>8,000 </a:t>
                      </a:r>
                      <a:r>
                        <a:rPr lang="en-US" sz="600" b="1" dirty="0" err="1">
                          <a:effectLst/>
                          <a:latin typeface="Calibri" panose="020F0502020204030204" pitchFamily="34" charset="0"/>
                          <a:ea typeface="Times New Roman" panose="02020603050405020304" pitchFamily="18" charset="0"/>
                          <a:cs typeface="Calibri" panose="020F0502020204030204" pitchFamily="34" charset="0"/>
                        </a:rPr>
                        <a:t>cfs</a:t>
                      </a:r>
                      <a:r>
                        <a:rPr lang="en-US" sz="600" b="1" dirty="0">
                          <a:effectLst/>
                          <a:latin typeface="Calibri" panose="020F0502020204030204" pitchFamily="34" charset="0"/>
                          <a:ea typeface="Times New Roman" panose="02020603050405020304" pitchFamily="18" charset="0"/>
                          <a:cs typeface="Calibri" panose="020F0502020204030204" pitchFamily="34" charset="0"/>
                        </a:rPr>
                        <a:t>)</a:t>
                      </a:r>
                      <a:endParaRPr lang="en-US" sz="700" b="1" dirty="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600" b="1" dirty="0">
                          <a:effectLst/>
                          <a:latin typeface="Calibri" panose="020F0502020204030204" pitchFamily="34" charset="0"/>
                          <a:ea typeface="Times New Roman" panose="02020603050405020304" pitchFamily="18" charset="0"/>
                          <a:cs typeface="Calibri" panose="020F0502020204030204" pitchFamily="34" charset="0"/>
                        </a:rPr>
                        <a:t>(</a:t>
                      </a:r>
                      <a:r>
                        <a:rPr lang="en-US" sz="600" b="1" dirty="0" err="1">
                          <a:effectLst/>
                          <a:latin typeface="Calibri" panose="020F0502020204030204" pitchFamily="34" charset="0"/>
                          <a:ea typeface="Times New Roman" panose="02020603050405020304" pitchFamily="18" charset="0"/>
                          <a:cs typeface="Calibri" panose="020F0502020204030204" pitchFamily="34" charset="0"/>
                        </a:rPr>
                        <a:t>Q</a:t>
                      </a:r>
                      <a:r>
                        <a:rPr lang="en-US" sz="600" b="1" baseline="-25000" dirty="0" err="1">
                          <a:effectLst/>
                          <a:latin typeface="Calibri" panose="020F0502020204030204" pitchFamily="34" charset="0"/>
                          <a:ea typeface="Times New Roman" panose="02020603050405020304" pitchFamily="18" charset="0"/>
                          <a:cs typeface="Calibri" panose="020F0502020204030204" pitchFamily="34" charset="0"/>
                        </a:rPr>
                        <a:t>peak</a:t>
                      </a:r>
                      <a:r>
                        <a:rPr lang="en-US" sz="600" b="1" dirty="0">
                          <a:effectLst/>
                          <a:latin typeface="Calibri" panose="020F0502020204030204" pitchFamily="34" charset="0"/>
                          <a:ea typeface="Times New Roman" panose="02020603050405020304" pitchFamily="18" charset="0"/>
                          <a:cs typeface="Calibri" panose="020F0502020204030204" pitchFamily="34" charset="0"/>
                        </a:rPr>
                        <a:t> = </a:t>
                      </a:r>
                      <a:br>
                        <a:rPr lang="en-US" sz="600" b="1" dirty="0">
                          <a:effectLst/>
                          <a:latin typeface="Calibri" panose="020F0502020204030204" pitchFamily="34" charset="0"/>
                          <a:ea typeface="Times New Roman" panose="02020603050405020304" pitchFamily="18" charset="0"/>
                          <a:cs typeface="Calibri" panose="020F0502020204030204" pitchFamily="34" charset="0"/>
                        </a:rPr>
                      </a:br>
                      <a:r>
                        <a:rPr lang="en-US" sz="600" b="1" dirty="0">
                          <a:effectLst/>
                          <a:latin typeface="Calibri" panose="020F0502020204030204" pitchFamily="34" charset="0"/>
                          <a:ea typeface="Times New Roman" panose="02020603050405020304" pitchFamily="18" charset="0"/>
                          <a:cs typeface="Calibri" panose="020F0502020204030204" pitchFamily="34" charset="0"/>
                        </a:rPr>
                        <a:t>11,000 </a:t>
                      </a:r>
                      <a:r>
                        <a:rPr lang="en-US" sz="600" b="1" dirty="0" err="1">
                          <a:effectLst/>
                          <a:latin typeface="Calibri" panose="020F0502020204030204" pitchFamily="34" charset="0"/>
                          <a:ea typeface="Times New Roman" panose="02020603050405020304" pitchFamily="18" charset="0"/>
                          <a:cs typeface="Calibri" panose="020F0502020204030204" pitchFamily="34" charset="0"/>
                        </a:rPr>
                        <a:t>cfs</a:t>
                      </a:r>
                      <a:r>
                        <a:rPr lang="en-US" sz="600" b="1" dirty="0">
                          <a:effectLst/>
                          <a:latin typeface="Calibri" panose="020F0502020204030204" pitchFamily="34" charset="0"/>
                          <a:ea typeface="Times New Roman" panose="02020603050405020304" pitchFamily="18" charset="0"/>
                          <a:cs typeface="Calibri" panose="020F0502020204030204" pitchFamily="34" charset="0"/>
                        </a:rPr>
                        <a:t>)</a:t>
                      </a:r>
                      <a:endParaRPr lang="en-US" sz="700" b="1" dirty="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184219501"/>
                  </a:ext>
                </a:extLst>
              </a:tr>
              <a:tr h="650759">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Bar Flank Bed Mobility </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(None)</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Mobilize the surface of in-channel alluvial features (e.g., spawning gravel deposits).</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Mobilize D</a:t>
                      </a:r>
                      <a:r>
                        <a:rPr lang="en-US" sz="600" baseline="-25000">
                          <a:effectLst/>
                          <a:latin typeface="Calibri" panose="020F0502020204030204" pitchFamily="34" charset="0"/>
                          <a:ea typeface="Times New Roman" panose="02020603050405020304" pitchFamily="18" charset="0"/>
                          <a:cs typeface="Calibri" panose="020F0502020204030204" pitchFamily="34" charset="0"/>
                        </a:rPr>
                        <a:t>84 </a:t>
                      </a:r>
                      <a:r>
                        <a:rPr lang="en-US" sz="600">
                          <a:effectLst/>
                          <a:latin typeface="Calibri" panose="020F0502020204030204" pitchFamily="34" charset="0"/>
                          <a:ea typeface="Times New Roman" panose="02020603050405020304" pitchFamily="18" charset="0"/>
                          <a:cs typeface="Calibri" panose="020F0502020204030204" pitchFamily="34" charset="0"/>
                        </a:rPr>
                        <a:t> particles on general channel bed surface and along flanks of alternate bar surfaces.</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Mobilize D</a:t>
                      </a:r>
                      <a:r>
                        <a:rPr lang="en-US" sz="600" baseline="-25000">
                          <a:effectLst/>
                          <a:latin typeface="Calibri" panose="020F0502020204030204" pitchFamily="34" charset="0"/>
                          <a:ea typeface="Times New Roman" panose="02020603050405020304" pitchFamily="18" charset="0"/>
                          <a:cs typeface="Calibri" panose="020F0502020204030204" pitchFamily="34" charset="0"/>
                        </a:rPr>
                        <a:t>84</a:t>
                      </a:r>
                      <a:r>
                        <a:rPr lang="en-US" sz="600">
                          <a:effectLst/>
                          <a:latin typeface="Calibri" panose="020F0502020204030204" pitchFamily="34" charset="0"/>
                          <a:ea typeface="Times New Roman" panose="02020603050405020304" pitchFamily="18" charset="0"/>
                          <a:cs typeface="Calibri" panose="020F0502020204030204" pitchFamily="34" charset="0"/>
                        </a:rPr>
                        <a:t> particles on alternate bar surfaces.</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Mobilize D</a:t>
                      </a:r>
                      <a:r>
                        <a:rPr lang="en-US" sz="600" baseline="-25000">
                          <a:effectLst/>
                          <a:latin typeface="Calibri" panose="020F0502020204030204" pitchFamily="34" charset="0"/>
                          <a:ea typeface="Times New Roman" panose="02020603050405020304" pitchFamily="18" charset="0"/>
                          <a:cs typeface="Calibri" panose="020F0502020204030204" pitchFamily="34" charset="0"/>
                        </a:rPr>
                        <a:t>84</a:t>
                      </a:r>
                      <a:r>
                        <a:rPr lang="en-US" sz="600">
                          <a:effectLst/>
                          <a:latin typeface="Calibri" panose="020F0502020204030204" pitchFamily="34" charset="0"/>
                          <a:ea typeface="Times New Roman" panose="02020603050405020304" pitchFamily="18" charset="0"/>
                          <a:cs typeface="Calibri" panose="020F0502020204030204" pitchFamily="34" charset="0"/>
                        </a:rPr>
                        <a:t> particles on flanks of alternate bar surfaces. </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511521029"/>
                  </a:ext>
                </a:extLst>
              </a:tr>
              <a:tr h="557793">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Bar Flank Bed Scour</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(None)</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(None)</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Channel bed scour and redeposition of gravels.</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Channel bed scour greater than 1× D</a:t>
                      </a:r>
                      <a:r>
                        <a:rPr lang="en-US" sz="600" baseline="-25000">
                          <a:effectLst/>
                          <a:latin typeface="Calibri" panose="020F0502020204030204" pitchFamily="34" charset="0"/>
                          <a:ea typeface="Times New Roman" panose="02020603050405020304" pitchFamily="18" charset="0"/>
                          <a:cs typeface="Calibri" panose="020F0502020204030204" pitchFamily="34" charset="0"/>
                        </a:rPr>
                        <a:t>84</a:t>
                      </a:r>
                      <a:r>
                        <a:rPr lang="en-US" sz="600">
                          <a:effectLst/>
                          <a:latin typeface="Calibri" panose="020F0502020204030204" pitchFamily="34" charset="0"/>
                          <a:ea typeface="Times New Roman" panose="02020603050405020304" pitchFamily="18" charset="0"/>
                          <a:cs typeface="Calibri" panose="020F0502020204030204" pitchFamily="34" charset="0"/>
                        </a:rPr>
                        <a:t> depth and redeposition of gravels.</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Channel bed scour greater than 2× D</a:t>
                      </a:r>
                      <a:r>
                        <a:rPr lang="en-US" sz="600" baseline="-25000">
                          <a:effectLst/>
                          <a:latin typeface="Calibri" panose="020F0502020204030204" pitchFamily="34" charset="0"/>
                          <a:ea typeface="Times New Roman" panose="02020603050405020304" pitchFamily="18" charset="0"/>
                          <a:cs typeface="Calibri" panose="020F0502020204030204" pitchFamily="34" charset="0"/>
                        </a:rPr>
                        <a:t>84</a:t>
                      </a:r>
                      <a:r>
                        <a:rPr lang="en-US" sz="600">
                          <a:effectLst/>
                          <a:latin typeface="Calibri" panose="020F0502020204030204" pitchFamily="34" charset="0"/>
                          <a:ea typeface="Times New Roman" panose="02020603050405020304" pitchFamily="18" charset="0"/>
                          <a:cs typeface="Calibri" panose="020F0502020204030204" pitchFamily="34" charset="0"/>
                        </a:rPr>
                        <a:t> depth and redeposition of gravels on face of alternate bars. </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185524406"/>
                  </a:ext>
                </a:extLst>
              </a:tr>
              <a:tr h="1022620">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Bar Flank Riparian Seedling Scour </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Discourage germination of riparian plants on lower bar surfaces for the early portion of the seed release period.</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Discourage germination of riparian plants on bar flank for the early portion of the seed release period.</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Woody riparian vegetation mortality up to 1-yr old along bar flank of alternate bar surfaces.</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dirty="0">
                          <a:effectLst/>
                          <a:latin typeface="Calibri" panose="020F0502020204030204" pitchFamily="34" charset="0"/>
                          <a:ea typeface="Times New Roman" panose="02020603050405020304" pitchFamily="18" charset="0"/>
                          <a:cs typeface="Calibri" panose="020F0502020204030204" pitchFamily="34" charset="0"/>
                        </a:rPr>
                        <a:t>Woody riparian vegetation mortality up to 2-yr old along bar flank of alternate bar surfaces.</a:t>
                      </a:r>
                      <a:endParaRPr lang="en-US" sz="700" dirty="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Woody riparian vegetation mortality along low water edge of alternate bar surfaces; scour up to 3-yr old woody riparian vegetation along channel margins and scour younger plants higher on bar flanks. </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849470745"/>
                  </a:ext>
                </a:extLst>
              </a:tr>
              <a:tr h="464828">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Upper Bar and Floodplain Riparian Establishment</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(None)</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(None)</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Woody riparian regeneration on upper bar surfaces.</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Woody riparian regeneration on upper alternate bar surfaces and floodplains.</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Woody riparian regeneration on upper alternate bar surfaces and floodplains. </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14070568"/>
                  </a:ext>
                </a:extLst>
              </a:tr>
              <a:tr h="371862">
                <a:tc>
                  <a:txBody>
                    <a:bodyPr/>
                    <a:lstStyle/>
                    <a:p>
                      <a:pPr marL="0" marR="0" algn="ctr">
                        <a:spcBef>
                          <a:spcPts val="200"/>
                        </a:spcBef>
                        <a:spcAft>
                          <a:spcPts val="200"/>
                        </a:spcAft>
                      </a:pPr>
                      <a:r>
                        <a:rPr lang="en-US" sz="600" dirty="0">
                          <a:effectLst/>
                          <a:latin typeface="Calibri" panose="020F0502020204030204" pitchFamily="34" charset="0"/>
                          <a:ea typeface="Times New Roman" panose="02020603050405020304" pitchFamily="18" charset="0"/>
                          <a:cs typeface="Calibri" panose="020F0502020204030204" pitchFamily="34" charset="0"/>
                        </a:rPr>
                        <a:t>Large Wood Storage</a:t>
                      </a:r>
                      <a:endParaRPr lang="en-US" sz="700" dirty="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(None)</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(None)</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(None)</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Increase riparian vegetation and future large wood recruitment.</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Increase riparian vegetation and future large wood recruitment.</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606449176"/>
                  </a:ext>
                </a:extLst>
              </a:tr>
              <a:tr h="743724">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Promote Riparian Germination Lower in the Channel via Lower Summer Baseflows</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Not adopted due to water quality (i.e., temperature) criteria</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Not adopted due to water quality (i.e., temperature) criteria</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Not adopted due to water quality (i.e., temperature) criteria</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a:effectLst/>
                          <a:latin typeface="Calibri" panose="020F0502020204030204" pitchFamily="34" charset="0"/>
                          <a:ea typeface="Times New Roman" panose="02020603050405020304" pitchFamily="18" charset="0"/>
                          <a:cs typeface="Calibri" panose="020F0502020204030204" pitchFamily="34" charset="0"/>
                        </a:rPr>
                        <a:t>Not adopted due to water quality (i.e., temperature) criteria</a:t>
                      </a:r>
                      <a:endParaRPr lang="en-US" sz="70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600" dirty="0">
                          <a:effectLst/>
                          <a:latin typeface="Calibri" panose="020F0502020204030204" pitchFamily="34" charset="0"/>
                          <a:ea typeface="Times New Roman" panose="02020603050405020304" pitchFamily="18" charset="0"/>
                          <a:cs typeface="Calibri" panose="020F0502020204030204" pitchFamily="34" charset="0"/>
                        </a:rPr>
                        <a:t>Not adopted due to water quality (i.e., temperature) criteria</a:t>
                      </a:r>
                      <a:endParaRPr lang="en-US" sz="700" dirty="0">
                        <a:effectLst/>
                        <a:latin typeface="Calibri" panose="020F0502020204030204" pitchFamily="34" charset="0"/>
                        <a:ea typeface="Times New Roman" panose="02020603050405020304" pitchFamily="18" charset="0"/>
                        <a:cs typeface="Calibri" panose="020F0502020204030204" pitchFamily="34" charset="0"/>
                      </a:endParaRPr>
                    </a:p>
                  </a:txBody>
                  <a:tcPr marL="45804" marR="458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423007539"/>
                  </a:ext>
                </a:extLst>
              </a:tr>
            </a:tbl>
          </a:graphicData>
        </a:graphic>
      </p:graphicFrame>
    </p:spTree>
    <p:extLst>
      <p:ext uri="{BB962C8B-B14F-4D97-AF65-F5344CB8AC3E}">
        <p14:creationId xmlns:p14="http://schemas.microsoft.com/office/powerpoint/2010/main" val="1920941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44569" y="10363"/>
            <a:ext cx="4571999" cy="990600"/>
          </a:xfrm>
        </p:spPr>
        <p:txBody>
          <a:bodyPr/>
          <a:lstStyle/>
          <a:p>
            <a:r>
              <a:rPr lang="en-US" sz="3600" dirty="0"/>
              <a:t>Daily average summer baseflows at Lewiston</a:t>
            </a:r>
          </a:p>
        </p:txBody>
      </p:sp>
      <p:pic>
        <p:nvPicPr>
          <p:cNvPr id="3" name="Picture 2">
            <a:extLst>
              <a:ext uri="{FF2B5EF4-FFF2-40B4-BE49-F238E27FC236}">
                <a16:creationId xmlns:a16="http://schemas.microsoft.com/office/drawing/2014/main" id="{22B25D76-297E-4A7D-9B1C-7BDA8C0A2541}"/>
              </a:ext>
            </a:extLst>
          </p:cNvPr>
          <p:cNvPicPr>
            <a:picLocks noChangeAspect="1"/>
          </p:cNvPicPr>
          <p:nvPr/>
        </p:nvPicPr>
        <p:blipFill>
          <a:blip r:embed="rId2"/>
          <a:stretch>
            <a:fillRect/>
          </a:stretch>
        </p:blipFill>
        <p:spPr>
          <a:xfrm>
            <a:off x="60960" y="112201"/>
            <a:ext cx="4374059" cy="3240599"/>
          </a:xfrm>
          <a:prstGeom prst="rect">
            <a:avLst/>
          </a:prstGeom>
        </p:spPr>
      </p:pic>
      <p:pic>
        <p:nvPicPr>
          <p:cNvPr id="8" name="Picture 7">
            <a:extLst>
              <a:ext uri="{FF2B5EF4-FFF2-40B4-BE49-F238E27FC236}">
                <a16:creationId xmlns:a16="http://schemas.microsoft.com/office/drawing/2014/main" id="{E3403B3F-80DF-4509-A453-CD512427BE95}"/>
              </a:ext>
            </a:extLst>
          </p:cNvPr>
          <p:cNvPicPr>
            <a:picLocks noChangeAspect="1"/>
          </p:cNvPicPr>
          <p:nvPr/>
        </p:nvPicPr>
        <p:blipFill rotWithShape="1">
          <a:blip r:embed="rId3"/>
          <a:srcRect l="4429" r="2007"/>
          <a:stretch/>
        </p:blipFill>
        <p:spPr>
          <a:xfrm>
            <a:off x="60960" y="3556627"/>
            <a:ext cx="4459204" cy="3240599"/>
          </a:xfrm>
          <a:prstGeom prst="rect">
            <a:avLst/>
          </a:prstGeom>
        </p:spPr>
      </p:pic>
      <p:pic>
        <p:nvPicPr>
          <p:cNvPr id="15" name="Picture 14">
            <a:extLst>
              <a:ext uri="{FF2B5EF4-FFF2-40B4-BE49-F238E27FC236}">
                <a16:creationId xmlns:a16="http://schemas.microsoft.com/office/drawing/2014/main" id="{937FB88A-0DB3-45EC-BD34-36EC828ADDD7}"/>
              </a:ext>
            </a:extLst>
          </p:cNvPr>
          <p:cNvPicPr>
            <a:picLocks noChangeAspect="1"/>
          </p:cNvPicPr>
          <p:nvPr/>
        </p:nvPicPr>
        <p:blipFill rotWithShape="1">
          <a:blip r:embed="rId4"/>
          <a:srcRect t="9469"/>
          <a:stretch/>
        </p:blipFill>
        <p:spPr>
          <a:xfrm>
            <a:off x="4616218" y="2286000"/>
            <a:ext cx="4419600" cy="2721434"/>
          </a:xfrm>
          <a:prstGeom prst="rect">
            <a:avLst/>
          </a:prstGeom>
        </p:spPr>
      </p:pic>
    </p:spTree>
    <p:extLst>
      <p:ext uri="{BB962C8B-B14F-4D97-AF65-F5344CB8AC3E}">
        <p14:creationId xmlns:p14="http://schemas.microsoft.com/office/powerpoint/2010/main" val="3857182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60E038-A10B-4ED7-B219-B728526E674E}"/>
              </a:ext>
            </a:extLst>
          </p:cNvPr>
          <p:cNvSpPr/>
          <p:nvPr/>
        </p:nvSpPr>
        <p:spPr>
          <a:xfrm>
            <a:off x="76200" y="36493"/>
            <a:ext cx="4952999" cy="954107"/>
          </a:xfrm>
          <a:prstGeom prst="rect">
            <a:avLst/>
          </a:prstGeom>
        </p:spPr>
        <p:txBody>
          <a:bodyPr wrap="square">
            <a:spAutoFit/>
          </a:bodyPr>
          <a:lstStyle/>
          <a:p>
            <a:pPr algn="ctr"/>
            <a:r>
              <a:rPr lang="en-US" sz="2800" dirty="0">
                <a:solidFill>
                  <a:schemeClr val="bg1"/>
                </a:solidFill>
                <a:latin typeface="Calibri" panose="020F0502020204030204" pitchFamily="34" charset="0"/>
              </a:rPr>
              <a:t>Competing detrimental encroachment hypotheses</a:t>
            </a:r>
          </a:p>
        </p:txBody>
      </p:sp>
      <p:pic>
        <p:nvPicPr>
          <p:cNvPr id="10" name="Picture 9">
            <a:extLst>
              <a:ext uri="{FF2B5EF4-FFF2-40B4-BE49-F238E27FC236}">
                <a16:creationId xmlns:a16="http://schemas.microsoft.com/office/drawing/2014/main" id="{BEFBBDA5-F524-4EA9-AD97-D557AB03AE96}"/>
              </a:ext>
            </a:extLst>
          </p:cNvPr>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6200" y="990600"/>
            <a:ext cx="4419600" cy="1868950"/>
          </a:xfrm>
          <a:prstGeom prst="rect">
            <a:avLst/>
          </a:prstGeom>
          <a:noFill/>
          <a:ln>
            <a:noFill/>
          </a:ln>
        </p:spPr>
      </p:pic>
      <p:pic>
        <p:nvPicPr>
          <p:cNvPr id="14" name="Picture 13">
            <a:extLst>
              <a:ext uri="{FF2B5EF4-FFF2-40B4-BE49-F238E27FC236}">
                <a16:creationId xmlns:a16="http://schemas.microsoft.com/office/drawing/2014/main" id="{65A8E367-A5E5-4E02-8EF5-CBF60569AB3D}"/>
              </a:ext>
            </a:extLst>
          </p:cNvPr>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62000" y="2971800"/>
            <a:ext cx="3095625" cy="3848100"/>
          </a:xfrm>
          <a:prstGeom prst="rect">
            <a:avLst/>
          </a:prstGeom>
          <a:noFill/>
          <a:ln>
            <a:noFill/>
          </a:ln>
        </p:spPr>
      </p:pic>
      <p:pic>
        <p:nvPicPr>
          <p:cNvPr id="7" name="Picture 6">
            <a:extLst>
              <a:ext uri="{FF2B5EF4-FFF2-40B4-BE49-F238E27FC236}">
                <a16:creationId xmlns:a16="http://schemas.microsoft.com/office/drawing/2014/main" id="{5E8F9B9F-6141-4869-898E-DEFE7579439E}"/>
              </a:ext>
            </a:extLst>
          </p:cNvPr>
          <p:cNvPicPr>
            <a:picLocks noChangeAspect="1"/>
          </p:cNvPicPr>
          <p:nvPr/>
        </p:nvPicPr>
        <p:blipFill>
          <a:blip r:embed="rId5"/>
          <a:stretch>
            <a:fillRect/>
          </a:stretch>
        </p:blipFill>
        <p:spPr>
          <a:xfrm>
            <a:off x="4948284" y="219475"/>
            <a:ext cx="4043316" cy="2752325"/>
          </a:xfrm>
          <a:prstGeom prst="rect">
            <a:avLst/>
          </a:prstGeom>
        </p:spPr>
      </p:pic>
      <p:pic>
        <p:nvPicPr>
          <p:cNvPr id="18" name="Content Placeholder 4" descr="A close up of text on a white background&#10;&#10;Description generated with high confidence">
            <a:extLst>
              <a:ext uri="{FF2B5EF4-FFF2-40B4-BE49-F238E27FC236}">
                <a16:creationId xmlns:a16="http://schemas.microsoft.com/office/drawing/2014/main" id="{6A120B4C-37E6-47B4-9F80-3B037C5D8848}"/>
              </a:ext>
            </a:extLst>
          </p:cNvPr>
          <p:cNvPicPr>
            <a:picLocks noChangeAspect="1"/>
          </p:cNvPicPr>
          <p:nvPr/>
        </p:nvPicPr>
        <p:blipFill rotWithShape="1">
          <a:blip r:embed="rId6" cstate="email">
            <a:extLst>
              <a:ext uri="{28A0092B-C50C-407E-A947-70E740481C1C}">
                <a14:useLocalDpi xmlns:a14="http://schemas.microsoft.com/office/drawing/2010/main" val="0"/>
              </a:ext>
            </a:extLst>
          </a:blip>
          <a:srcRect l="7669" t="8155" r="2611" b="14359"/>
          <a:stretch/>
        </p:blipFill>
        <p:spPr>
          <a:xfrm>
            <a:off x="2743200" y="1600199"/>
            <a:ext cx="3886200" cy="4343401"/>
          </a:xfrm>
        </p:spPr>
      </p:pic>
      <p:pic>
        <p:nvPicPr>
          <p:cNvPr id="15" name="Picture 14">
            <a:extLst>
              <a:ext uri="{FF2B5EF4-FFF2-40B4-BE49-F238E27FC236}">
                <a16:creationId xmlns:a16="http://schemas.microsoft.com/office/drawing/2014/main" id="{440BA8AF-F64D-4EFF-AC9F-A8411FA8A565}"/>
              </a:ext>
            </a:extLst>
          </p:cNvPr>
          <p:cNvPicPr>
            <a:picLocks noChangeAspect="1"/>
          </p:cNvPicPr>
          <p:nvPr/>
        </p:nvPicPr>
        <p:blipFill>
          <a:blip r:embed="rId7"/>
          <a:stretch>
            <a:fillRect/>
          </a:stretch>
        </p:blipFill>
        <p:spPr>
          <a:xfrm>
            <a:off x="5410200" y="3307182"/>
            <a:ext cx="3095626" cy="3459532"/>
          </a:xfrm>
          <a:prstGeom prst="rect">
            <a:avLst/>
          </a:prstGeom>
        </p:spPr>
      </p:pic>
    </p:spTree>
    <p:extLst>
      <p:ext uri="{BB962C8B-B14F-4D97-AF65-F5344CB8AC3E}">
        <p14:creationId xmlns:p14="http://schemas.microsoft.com/office/powerpoint/2010/main" val="33468565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0C731-79AC-4002-93A4-F83FFFCEDA84}"/>
              </a:ext>
            </a:extLst>
          </p:cNvPr>
          <p:cNvSpPr>
            <a:spLocks noGrp="1"/>
          </p:cNvSpPr>
          <p:nvPr>
            <p:ph type="title"/>
          </p:nvPr>
        </p:nvSpPr>
        <p:spPr>
          <a:xfrm>
            <a:off x="172065" y="43872"/>
            <a:ext cx="4018935" cy="946727"/>
          </a:xfrm>
        </p:spPr>
        <p:txBody>
          <a:bodyPr/>
          <a:lstStyle/>
          <a:p>
            <a:r>
              <a:rPr lang="en-US" sz="3600" dirty="0"/>
              <a:t>2005 - 2009 Period</a:t>
            </a:r>
          </a:p>
        </p:txBody>
      </p:sp>
      <p:graphicFrame>
        <p:nvGraphicFramePr>
          <p:cNvPr id="6" name="Table 5">
            <a:extLst>
              <a:ext uri="{FF2B5EF4-FFF2-40B4-BE49-F238E27FC236}">
                <a16:creationId xmlns:a16="http://schemas.microsoft.com/office/drawing/2014/main" id="{1950A114-74D8-4DB8-8468-E54F26EA106D}"/>
              </a:ext>
            </a:extLst>
          </p:cNvPr>
          <p:cNvGraphicFramePr>
            <a:graphicFrameLocks noGrp="1"/>
          </p:cNvGraphicFramePr>
          <p:nvPr>
            <p:extLst>
              <p:ext uri="{D42A27DB-BD31-4B8C-83A1-F6EECF244321}">
                <p14:modId xmlns:p14="http://schemas.microsoft.com/office/powerpoint/2010/main" val="1365846912"/>
              </p:ext>
            </p:extLst>
          </p:nvPr>
        </p:nvGraphicFramePr>
        <p:xfrm>
          <a:off x="457200" y="1447800"/>
          <a:ext cx="3350287" cy="2473432"/>
        </p:xfrm>
        <a:graphic>
          <a:graphicData uri="http://schemas.openxmlformats.org/drawingml/2006/table">
            <a:tbl>
              <a:tblPr firstRow="1" firstCol="1" bandRow="1"/>
              <a:tblGrid>
                <a:gridCol w="1557746">
                  <a:extLst>
                    <a:ext uri="{9D8B030D-6E8A-4147-A177-3AD203B41FA5}">
                      <a16:colId xmlns:a16="http://schemas.microsoft.com/office/drawing/2014/main" val="3647941069"/>
                    </a:ext>
                  </a:extLst>
                </a:gridCol>
                <a:gridCol w="699528">
                  <a:extLst>
                    <a:ext uri="{9D8B030D-6E8A-4147-A177-3AD203B41FA5}">
                      <a16:colId xmlns:a16="http://schemas.microsoft.com/office/drawing/2014/main" val="4164961658"/>
                    </a:ext>
                  </a:extLst>
                </a:gridCol>
                <a:gridCol w="1093013">
                  <a:extLst>
                    <a:ext uri="{9D8B030D-6E8A-4147-A177-3AD203B41FA5}">
                      <a16:colId xmlns:a16="http://schemas.microsoft.com/office/drawing/2014/main" val="1906730132"/>
                    </a:ext>
                  </a:extLst>
                </a:gridCol>
              </a:tblGrid>
              <a:tr h="398343">
                <a:tc>
                  <a:txBody>
                    <a:bodyPr/>
                    <a:lstStyle/>
                    <a:p>
                      <a:pPr marL="0" marR="0" algn="ctr">
                        <a:spcBef>
                          <a:spcPts val="300"/>
                        </a:spcBef>
                        <a:spcAft>
                          <a:spcPts val="300"/>
                        </a:spcAft>
                      </a:pPr>
                      <a:r>
                        <a:rPr lang="en-US" sz="900" b="1" dirty="0">
                          <a:effectLst/>
                          <a:latin typeface="Calibri" panose="020F0502020204030204" pitchFamily="34" charset="0"/>
                          <a:ea typeface="Times New Roman" panose="02020603050405020304" pitchFamily="18" charset="0"/>
                          <a:cs typeface="Calibri" panose="020F0502020204030204" pitchFamily="34" charset="0"/>
                        </a:rPr>
                        <a:t>Site </a:t>
                      </a: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c>
                  <a:txBody>
                    <a:bodyPr/>
                    <a:lstStyle/>
                    <a:p>
                      <a:pPr marL="0" marR="0" algn="ctr">
                        <a:spcBef>
                          <a:spcPts val="300"/>
                        </a:spcBef>
                        <a:spcAft>
                          <a:spcPts val="300"/>
                        </a:spcAft>
                      </a:pPr>
                      <a:r>
                        <a:rPr lang="en-US" sz="9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Year Constructed</a:t>
                      </a:r>
                      <a:endParaRPr lang="en-US" sz="900" b="1">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c>
                  <a:txBody>
                    <a:bodyPr/>
                    <a:lstStyle/>
                    <a:p>
                      <a:pPr marL="0" marR="0" algn="ctr">
                        <a:spcBef>
                          <a:spcPts val="300"/>
                        </a:spcBef>
                        <a:spcAft>
                          <a:spcPts val="300"/>
                        </a:spcAft>
                      </a:pPr>
                      <a:r>
                        <a:rPr lang="en-US" sz="900" b="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First Cohort that Could Colonize the Surface</a:t>
                      </a:r>
                      <a:endParaRPr lang="en-US" sz="900" b="1">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78478996"/>
                  </a:ext>
                </a:extLst>
              </a:tr>
              <a:tr h="172019">
                <a:tc>
                  <a:txBody>
                    <a:bodyPr/>
                    <a:lstStyle/>
                    <a:p>
                      <a:pPr marL="0" marR="0" algn="l">
                        <a:spcBef>
                          <a:spcPts val="200"/>
                        </a:spcBef>
                        <a:spcAft>
                          <a:spcPts val="200"/>
                        </a:spcAft>
                      </a:pPr>
                      <a:r>
                        <a:rPr lang="en-US" sz="9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Hocker</a:t>
                      </a:r>
                      <a:r>
                        <a:rPr lang="en-US" sz="9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Flat</a:t>
                      </a:r>
                      <a:endParaRPr lang="en-US" sz="900" dirty="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2005</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2006 cohort</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197212554"/>
                  </a:ext>
                </a:extLst>
              </a:tr>
              <a:tr h="265562">
                <a:tc>
                  <a:txBody>
                    <a:bodyPr/>
                    <a:lstStyle/>
                    <a:p>
                      <a:pPr marL="0" marR="0" algn="l">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Lewiston Hatchery Coarse Sediment Augmentation</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2006</a:t>
                      </a:r>
                      <a:endParaRPr lang="en-US" sz="900" dirty="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2007 cohort</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492105868"/>
                  </a:ext>
                </a:extLst>
              </a:tr>
              <a:tr h="172019">
                <a:tc>
                  <a:txBody>
                    <a:bodyPr/>
                    <a:lstStyle/>
                    <a:p>
                      <a:pPr marL="0" marR="0" algn="l">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Lower Conner Creek</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2006</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2007 cohort</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79230330"/>
                  </a:ext>
                </a:extLst>
              </a:tr>
              <a:tr h="172019">
                <a:tc>
                  <a:txBody>
                    <a:bodyPr/>
                    <a:lstStyle/>
                    <a:p>
                      <a:pPr marL="0" marR="0" algn="l">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Elkhorn</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2006</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2007 cohort</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927828021"/>
                  </a:ext>
                </a:extLst>
              </a:tr>
              <a:tr h="172019">
                <a:tc>
                  <a:txBody>
                    <a:bodyPr/>
                    <a:lstStyle/>
                    <a:p>
                      <a:pPr marL="0" marR="0" algn="l">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Pear Tree Gulch</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2006</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2007 cohort</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469204679"/>
                  </a:ext>
                </a:extLst>
              </a:tr>
              <a:tr h="172019">
                <a:tc>
                  <a:txBody>
                    <a:bodyPr/>
                    <a:lstStyle/>
                    <a:p>
                      <a:pPr marL="0" marR="0" algn="l">
                        <a:spcBef>
                          <a:spcPts val="200"/>
                        </a:spcBef>
                        <a:spcAft>
                          <a:spcPts val="200"/>
                        </a:spcAft>
                      </a:pPr>
                      <a:r>
                        <a:rPr lang="en-US" sz="9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Valdor</a:t>
                      </a:r>
                      <a:r>
                        <a:rPr lang="en-US" sz="9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Gulch</a:t>
                      </a:r>
                      <a:endParaRPr lang="en-US" sz="900" dirty="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2006</a:t>
                      </a:r>
                      <a:endParaRPr lang="en-US" sz="900" dirty="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2007 cohort</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28189571"/>
                  </a:ext>
                </a:extLst>
              </a:tr>
              <a:tr h="172019">
                <a:tc>
                  <a:txBody>
                    <a:bodyPr/>
                    <a:lstStyle/>
                    <a:p>
                      <a:pPr marL="0" marR="0" algn="l">
                        <a:spcBef>
                          <a:spcPts val="200"/>
                        </a:spcBef>
                        <a:spcAft>
                          <a:spcPts val="200"/>
                        </a:spcAft>
                      </a:pPr>
                      <a:r>
                        <a:rPr lang="en-US" sz="9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Indian Creek</a:t>
                      </a:r>
                      <a:endParaRPr lang="en-US" sz="900" dirty="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2007</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2008 cohort</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359233022"/>
                  </a:ext>
                </a:extLst>
              </a:tr>
              <a:tr h="172019">
                <a:tc>
                  <a:txBody>
                    <a:bodyPr/>
                    <a:lstStyle/>
                    <a:p>
                      <a:pPr marL="0" marR="0" algn="l">
                        <a:spcBef>
                          <a:spcPts val="200"/>
                        </a:spcBef>
                        <a:spcAft>
                          <a:spcPts val="200"/>
                        </a:spcAft>
                      </a:pPr>
                      <a:r>
                        <a:rPr lang="en-US" sz="9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Dark Gulch/Bucktail </a:t>
                      </a:r>
                      <a:endParaRPr lang="en-US" sz="900" dirty="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2008</a:t>
                      </a:r>
                      <a:endParaRPr lang="en-US" sz="900" dirty="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2009 cohort</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25676155"/>
                  </a:ext>
                </a:extLst>
              </a:tr>
              <a:tr h="398343">
                <a:tc>
                  <a:txBody>
                    <a:bodyPr/>
                    <a:lstStyle/>
                    <a:p>
                      <a:pPr marL="0" marR="0" algn="l">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Lewiston 4 (Sven Olbertson, Deadwood Creek, Cableway, and Hoadley Gulch)</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2008</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2009 cohort</a:t>
                      </a:r>
                      <a:endParaRPr lang="en-US" sz="900" dirty="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43576925"/>
                  </a:ext>
                </a:extLst>
              </a:tr>
              <a:tr h="172019">
                <a:tc>
                  <a:txBody>
                    <a:bodyPr/>
                    <a:lstStyle/>
                    <a:p>
                      <a:pPr marL="0" marR="0" algn="l">
                        <a:spcBef>
                          <a:spcPts val="200"/>
                        </a:spcBef>
                        <a:spcAft>
                          <a:spcPts val="200"/>
                        </a:spcAft>
                      </a:pPr>
                      <a:r>
                        <a:rPr lang="en-US" sz="9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Sawmill</a:t>
                      </a:r>
                      <a:endParaRPr lang="en-US" sz="900" dirty="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2009</a:t>
                      </a:r>
                      <a:endParaRPr lang="en-US" sz="90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spcBef>
                          <a:spcPts val="200"/>
                        </a:spcBef>
                        <a:spcAft>
                          <a:spcPts val="200"/>
                        </a:spcAft>
                      </a:pPr>
                      <a:r>
                        <a:rPr lang="en-US" sz="9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2010 cohort</a:t>
                      </a:r>
                      <a:endParaRPr lang="en-US" sz="900" dirty="0">
                        <a:effectLst/>
                        <a:latin typeface="Calibri" panose="020F0502020204030204" pitchFamily="34" charset="0"/>
                        <a:ea typeface="Times New Roman" panose="02020603050405020304" pitchFamily="18" charset="0"/>
                        <a:cs typeface="Calibri" panose="020F0502020204030204" pitchFamily="34" charset="0"/>
                      </a:endParaRPr>
                    </a:p>
                  </a:txBody>
                  <a:tcPr marL="46987" marR="4698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127448758"/>
                  </a:ext>
                </a:extLst>
              </a:tr>
            </a:tbl>
          </a:graphicData>
        </a:graphic>
      </p:graphicFrame>
      <p:graphicFrame>
        <p:nvGraphicFramePr>
          <p:cNvPr id="7" name="Table 6">
            <a:extLst>
              <a:ext uri="{FF2B5EF4-FFF2-40B4-BE49-F238E27FC236}">
                <a16:creationId xmlns:a16="http://schemas.microsoft.com/office/drawing/2014/main" id="{52FC21A2-0CFE-4248-B516-CFD8ACC05431}"/>
              </a:ext>
            </a:extLst>
          </p:cNvPr>
          <p:cNvGraphicFramePr>
            <a:graphicFrameLocks noGrp="1"/>
          </p:cNvGraphicFramePr>
          <p:nvPr>
            <p:extLst>
              <p:ext uri="{D42A27DB-BD31-4B8C-83A1-F6EECF244321}">
                <p14:modId xmlns:p14="http://schemas.microsoft.com/office/powerpoint/2010/main" val="3938104363"/>
              </p:ext>
            </p:extLst>
          </p:nvPr>
        </p:nvGraphicFramePr>
        <p:xfrm>
          <a:off x="1" y="4279612"/>
          <a:ext cx="4267200" cy="1993517"/>
        </p:xfrm>
        <a:graphic>
          <a:graphicData uri="http://schemas.openxmlformats.org/drawingml/2006/table">
            <a:tbl>
              <a:tblPr firstRow="1" firstCol="1" bandRow="1"/>
              <a:tblGrid>
                <a:gridCol w="420398">
                  <a:extLst>
                    <a:ext uri="{9D8B030D-6E8A-4147-A177-3AD203B41FA5}">
                      <a16:colId xmlns:a16="http://schemas.microsoft.com/office/drawing/2014/main" val="1138316660"/>
                    </a:ext>
                  </a:extLst>
                </a:gridCol>
                <a:gridCol w="795415">
                  <a:extLst>
                    <a:ext uri="{9D8B030D-6E8A-4147-A177-3AD203B41FA5}">
                      <a16:colId xmlns:a16="http://schemas.microsoft.com/office/drawing/2014/main" val="3632890144"/>
                    </a:ext>
                  </a:extLst>
                </a:gridCol>
                <a:gridCol w="762018">
                  <a:extLst>
                    <a:ext uri="{9D8B030D-6E8A-4147-A177-3AD203B41FA5}">
                      <a16:colId xmlns:a16="http://schemas.microsoft.com/office/drawing/2014/main" val="2953023123"/>
                    </a:ext>
                  </a:extLst>
                </a:gridCol>
                <a:gridCol w="906570">
                  <a:extLst>
                    <a:ext uri="{9D8B030D-6E8A-4147-A177-3AD203B41FA5}">
                      <a16:colId xmlns:a16="http://schemas.microsoft.com/office/drawing/2014/main" val="3663798746"/>
                    </a:ext>
                  </a:extLst>
                </a:gridCol>
                <a:gridCol w="1382799">
                  <a:extLst>
                    <a:ext uri="{9D8B030D-6E8A-4147-A177-3AD203B41FA5}">
                      <a16:colId xmlns:a16="http://schemas.microsoft.com/office/drawing/2014/main" val="82941980"/>
                    </a:ext>
                  </a:extLst>
                </a:gridCol>
              </a:tblGrid>
              <a:tr h="611858">
                <a:tc>
                  <a:txBody>
                    <a:bodyPr/>
                    <a:lstStyle/>
                    <a:p>
                      <a:pPr marL="0" marR="0" algn="ctr">
                        <a:spcBef>
                          <a:spcPts val="300"/>
                        </a:spcBef>
                        <a:spcAft>
                          <a:spcPts val="300"/>
                        </a:spcAft>
                      </a:pPr>
                      <a:r>
                        <a:rPr lang="en-US" sz="800" b="1" dirty="0">
                          <a:effectLst/>
                          <a:latin typeface="Calibri" panose="020F0502020204030204" pitchFamily="34" charset="0"/>
                          <a:ea typeface="Times New Roman" panose="02020603050405020304" pitchFamily="18" charset="0"/>
                          <a:cs typeface="Calibri" panose="020F0502020204030204" pitchFamily="34" charset="0"/>
                        </a:rPr>
                        <a:t>Water Year</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dirty="0">
                          <a:effectLst/>
                          <a:latin typeface="Calibri" panose="020F0502020204030204" pitchFamily="34" charset="0"/>
                          <a:ea typeface="Times New Roman" panose="02020603050405020304" pitchFamily="18" charset="0"/>
                          <a:cs typeface="Calibri" panose="020F0502020204030204" pitchFamily="34" charset="0"/>
                        </a:rPr>
                        <a:t>Instantaneous Maximum Lewiston Streamflow (</a:t>
                      </a:r>
                      <a:r>
                        <a:rPr lang="en-US" sz="800" b="1" dirty="0" err="1">
                          <a:effectLst/>
                          <a:latin typeface="Calibri" panose="020F0502020204030204" pitchFamily="34" charset="0"/>
                          <a:ea typeface="Times New Roman" panose="02020603050405020304" pitchFamily="18" charset="0"/>
                          <a:cs typeface="Calibri" panose="020F0502020204030204" pitchFamily="34" charset="0"/>
                        </a:rPr>
                        <a:t>cfs</a:t>
                      </a:r>
                      <a:r>
                        <a:rPr lang="en-US" sz="800" b="1" dirty="0">
                          <a:effectLst/>
                          <a:latin typeface="Calibri" panose="020F0502020204030204" pitchFamily="34" charset="0"/>
                          <a:ea typeface="Times New Roman" panose="02020603050405020304" pitchFamily="18" charset="0"/>
                          <a:cs typeface="Calibri" panose="020F0502020204030204" pitchFamily="34" charset="0"/>
                        </a:rPr>
                        <a:t>)</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Cohorts Scoured</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Surviving Cohorts</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Persisting Cohorts</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135366796"/>
                  </a:ext>
                </a:extLst>
              </a:tr>
              <a:tr h="244743">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2005</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7,640</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2004 cohort</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None</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1993, 1998, 2000 and 2002 cohort</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20019934"/>
                  </a:ext>
                </a:extLst>
              </a:tr>
              <a:tr h="367115">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2006</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10,400</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2003, 2004, and 2005 cohorts</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None</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1993, 1998, 2000 and 2002 cohort</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721409207"/>
                  </a:ext>
                </a:extLst>
              </a:tr>
              <a:tr h="244743">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2007</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4,810</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None</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2006 cohort</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1993, 1998, 2000, 2002 and 2006 cohort</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018856973"/>
                  </a:ext>
                </a:extLst>
              </a:tr>
              <a:tr h="280315">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2008</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6,890</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2007 cohort</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2006 cohort</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1993, 1998, 2000, 2002 and 2006 cohort</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49727558"/>
                  </a:ext>
                </a:extLst>
              </a:tr>
              <a:tr h="244743">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2009</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4,630</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None</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2006 and 2008 cohort</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dirty="0">
                          <a:effectLst/>
                          <a:latin typeface="Calibri" panose="020F0502020204030204" pitchFamily="34" charset="0"/>
                          <a:ea typeface="Times New Roman" panose="02020603050405020304" pitchFamily="18" charset="0"/>
                          <a:cs typeface="Calibri" panose="020F0502020204030204" pitchFamily="34" charset="0"/>
                        </a:rPr>
                        <a:t>1993, 1998, 2000, 2002, 2006 and 2008 cohort</a:t>
                      </a:r>
                    </a:p>
                  </a:txBody>
                  <a:tcPr marL="55067" marR="5506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978850141"/>
                  </a:ext>
                </a:extLst>
              </a:tr>
            </a:tbl>
          </a:graphicData>
        </a:graphic>
      </p:graphicFrame>
      <p:grpSp>
        <p:nvGrpSpPr>
          <p:cNvPr id="11" name="Group 10">
            <a:extLst>
              <a:ext uri="{FF2B5EF4-FFF2-40B4-BE49-F238E27FC236}">
                <a16:creationId xmlns:a16="http://schemas.microsoft.com/office/drawing/2014/main" id="{2CBEA31B-039C-4309-B585-028D41540E92}"/>
              </a:ext>
            </a:extLst>
          </p:cNvPr>
          <p:cNvGrpSpPr/>
          <p:nvPr/>
        </p:nvGrpSpPr>
        <p:grpSpPr>
          <a:xfrm>
            <a:off x="4343400" y="457200"/>
            <a:ext cx="4698521" cy="6358442"/>
            <a:chOff x="4343400" y="76200"/>
            <a:chExt cx="4698521" cy="6358442"/>
          </a:xfrm>
        </p:grpSpPr>
        <p:pic>
          <p:nvPicPr>
            <p:cNvPr id="9" name="Picture 8">
              <a:extLst>
                <a:ext uri="{FF2B5EF4-FFF2-40B4-BE49-F238E27FC236}">
                  <a16:creationId xmlns:a16="http://schemas.microsoft.com/office/drawing/2014/main" id="{CB3AD3A2-5E35-4C19-A7A2-A9EE1FF260F3}"/>
                </a:ext>
              </a:extLst>
            </p:cNvPr>
            <p:cNvPicPr>
              <a:picLocks noChangeAspect="1"/>
            </p:cNvPicPr>
            <p:nvPr/>
          </p:nvPicPr>
          <p:blipFill>
            <a:blip r:embed="rId2"/>
            <a:stretch>
              <a:fillRect/>
            </a:stretch>
          </p:blipFill>
          <p:spPr>
            <a:xfrm>
              <a:off x="4343400" y="76200"/>
              <a:ext cx="4697435" cy="3186595"/>
            </a:xfrm>
            <a:prstGeom prst="rect">
              <a:avLst/>
            </a:prstGeom>
          </p:spPr>
        </p:pic>
        <p:pic>
          <p:nvPicPr>
            <p:cNvPr id="10" name="Picture 9">
              <a:extLst>
                <a:ext uri="{FF2B5EF4-FFF2-40B4-BE49-F238E27FC236}">
                  <a16:creationId xmlns:a16="http://schemas.microsoft.com/office/drawing/2014/main" id="{FBC60591-EBBC-4CF3-89DB-F70DD2BCBB6D}"/>
                </a:ext>
              </a:extLst>
            </p:cNvPr>
            <p:cNvPicPr>
              <a:picLocks noChangeAspect="1"/>
            </p:cNvPicPr>
            <p:nvPr/>
          </p:nvPicPr>
          <p:blipFill>
            <a:blip r:embed="rId3"/>
            <a:stretch>
              <a:fillRect/>
            </a:stretch>
          </p:blipFill>
          <p:spPr>
            <a:xfrm>
              <a:off x="4343400" y="3248047"/>
              <a:ext cx="4698521" cy="3186595"/>
            </a:xfrm>
            <a:prstGeom prst="rect">
              <a:avLst/>
            </a:prstGeom>
          </p:spPr>
        </p:pic>
      </p:grpSp>
      <p:sp>
        <p:nvSpPr>
          <p:cNvPr id="12" name="TextBox 11">
            <a:extLst>
              <a:ext uri="{FF2B5EF4-FFF2-40B4-BE49-F238E27FC236}">
                <a16:creationId xmlns:a16="http://schemas.microsoft.com/office/drawing/2014/main" id="{4A02ED1D-372E-4CF9-85B6-48C5BCAE22CE}"/>
              </a:ext>
            </a:extLst>
          </p:cNvPr>
          <p:cNvSpPr txBox="1"/>
          <p:nvPr/>
        </p:nvSpPr>
        <p:spPr>
          <a:xfrm>
            <a:off x="6096000" y="68422"/>
            <a:ext cx="1383712" cy="369332"/>
          </a:xfrm>
          <a:prstGeom prst="rect">
            <a:avLst/>
          </a:prstGeom>
          <a:noFill/>
        </p:spPr>
        <p:txBody>
          <a:bodyPr wrap="none" rtlCol="0">
            <a:spAutoFit/>
          </a:bodyPr>
          <a:lstStyle/>
          <a:p>
            <a:r>
              <a:rPr lang="en-US" dirty="0" err="1">
                <a:solidFill>
                  <a:schemeClr val="bg1"/>
                </a:solidFill>
                <a:latin typeface="Calibri" panose="020F0502020204030204" pitchFamily="34" charset="0"/>
                <a:cs typeface="Calibri" panose="020F0502020204030204" pitchFamily="34" charset="0"/>
              </a:rPr>
              <a:t>Valdor</a:t>
            </a:r>
            <a:r>
              <a:rPr lang="en-US" dirty="0">
                <a:solidFill>
                  <a:schemeClr val="bg1"/>
                </a:solidFill>
                <a:latin typeface="Calibri" panose="020F0502020204030204" pitchFamily="34" charset="0"/>
                <a:cs typeface="Calibri" panose="020F0502020204030204" pitchFamily="34" charset="0"/>
              </a:rPr>
              <a:t> Gulch</a:t>
            </a:r>
          </a:p>
        </p:txBody>
      </p:sp>
    </p:spTree>
    <p:extLst>
      <p:ext uri="{BB962C8B-B14F-4D97-AF65-F5344CB8AC3E}">
        <p14:creationId xmlns:p14="http://schemas.microsoft.com/office/powerpoint/2010/main" val="36539124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0C731-79AC-4002-93A4-F83FFFCEDA84}"/>
              </a:ext>
            </a:extLst>
          </p:cNvPr>
          <p:cNvSpPr>
            <a:spLocks noGrp="1"/>
          </p:cNvSpPr>
          <p:nvPr>
            <p:ph type="title"/>
          </p:nvPr>
        </p:nvSpPr>
        <p:spPr>
          <a:xfrm>
            <a:off x="400665" y="108242"/>
            <a:ext cx="4018935" cy="501358"/>
          </a:xfrm>
        </p:spPr>
        <p:txBody>
          <a:bodyPr/>
          <a:lstStyle/>
          <a:p>
            <a:r>
              <a:rPr lang="en-US" sz="3600" dirty="0"/>
              <a:t>2010-2012 Period</a:t>
            </a:r>
          </a:p>
        </p:txBody>
      </p:sp>
      <p:graphicFrame>
        <p:nvGraphicFramePr>
          <p:cNvPr id="4" name="Table 3">
            <a:extLst>
              <a:ext uri="{FF2B5EF4-FFF2-40B4-BE49-F238E27FC236}">
                <a16:creationId xmlns:a16="http://schemas.microsoft.com/office/drawing/2014/main" id="{2CC35375-E8AE-4301-B17D-9FD596A2CBC3}"/>
              </a:ext>
            </a:extLst>
          </p:cNvPr>
          <p:cNvGraphicFramePr>
            <a:graphicFrameLocks noGrp="1"/>
          </p:cNvGraphicFramePr>
          <p:nvPr>
            <p:extLst>
              <p:ext uri="{D42A27DB-BD31-4B8C-83A1-F6EECF244321}">
                <p14:modId xmlns:p14="http://schemas.microsoft.com/office/powerpoint/2010/main" val="1923908898"/>
              </p:ext>
            </p:extLst>
          </p:nvPr>
        </p:nvGraphicFramePr>
        <p:xfrm>
          <a:off x="4910352" y="3429000"/>
          <a:ext cx="4182030" cy="3279343"/>
        </p:xfrm>
        <a:graphic>
          <a:graphicData uri="http://schemas.openxmlformats.org/drawingml/2006/table">
            <a:tbl>
              <a:tblPr firstRow="1" firstCol="1" bandRow="1"/>
              <a:tblGrid>
                <a:gridCol w="609600">
                  <a:extLst>
                    <a:ext uri="{9D8B030D-6E8A-4147-A177-3AD203B41FA5}">
                      <a16:colId xmlns:a16="http://schemas.microsoft.com/office/drawing/2014/main" val="4055159735"/>
                    </a:ext>
                  </a:extLst>
                </a:gridCol>
                <a:gridCol w="533400">
                  <a:extLst>
                    <a:ext uri="{9D8B030D-6E8A-4147-A177-3AD203B41FA5}">
                      <a16:colId xmlns:a16="http://schemas.microsoft.com/office/drawing/2014/main" val="4149228791"/>
                    </a:ext>
                  </a:extLst>
                </a:gridCol>
                <a:gridCol w="572438">
                  <a:extLst>
                    <a:ext uri="{9D8B030D-6E8A-4147-A177-3AD203B41FA5}">
                      <a16:colId xmlns:a16="http://schemas.microsoft.com/office/drawing/2014/main" val="421054180"/>
                    </a:ext>
                  </a:extLst>
                </a:gridCol>
                <a:gridCol w="552630">
                  <a:extLst>
                    <a:ext uri="{9D8B030D-6E8A-4147-A177-3AD203B41FA5}">
                      <a16:colId xmlns:a16="http://schemas.microsoft.com/office/drawing/2014/main" val="3601818032"/>
                    </a:ext>
                  </a:extLst>
                </a:gridCol>
                <a:gridCol w="407387">
                  <a:extLst>
                    <a:ext uri="{9D8B030D-6E8A-4147-A177-3AD203B41FA5}">
                      <a16:colId xmlns:a16="http://schemas.microsoft.com/office/drawing/2014/main" val="3225114207"/>
                    </a:ext>
                  </a:extLst>
                </a:gridCol>
                <a:gridCol w="1506575">
                  <a:extLst>
                    <a:ext uri="{9D8B030D-6E8A-4147-A177-3AD203B41FA5}">
                      <a16:colId xmlns:a16="http://schemas.microsoft.com/office/drawing/2014/main" val="3238393969"/>
                    </a:ext>
                  </a:extLst>
                </a:gridCol>
              </a:tblGrid>
              <a:tr h="364371">
                <a:tc>
                  <a:txBody>
                    <a:bodyPr/>
                    <a:lstStyle/>
                    <a:p>
                      <a:pPr marL="0" marR="0" algn="ctr">
                        <a:spcBef>
                          <a:spcPts val="300"/>
                        </a:spcBef>
                        <a:spcAft>
                          <a:spcPts val="300"/>
                        </a:spcAft>
                      </a:pPr>
                      <a:r>
                        <a:rPr lang="en-US" sz="700" b="1" dirty="0">
                          <a:effectLst/>
                          <a:latin typeface="Calibri" panose="020F0502020204030204" pitchFamily="34" charset="0"/>
                          <a:ea typeface="Times New Roman" panose="02020603050405020304" pitchFamily="18" charset="0"/>
                          <a:cs typeface="Calibri" panose="020F0502020204030204" pitchFamily="34" charset="0"/>
                        </a:rPr>
                        <a:t>Size Class (cm)</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700" b="1" dirty="0">
                          <a:effectLst/>
                          <a:latin typeface="Calibri" panose="020F0502020204030204" pitchFamily="34" charset="0"/>
                          <a:ea typeface="Times New Roman" panose="02020603050405020304" pitchFamily="18" charset="0"/>
                          <a:cs typeface="Calibri" panose="020F0502020204030204" pitchFamily="34" charset="0"/>
                        </a:rPr>
                        <a:t>Dominant Plant Age</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700" b="1" dirty="0">
                          <a:effectLst/>
                          <a:latin typeface="Calibri" panose="020F0502020204030204" pitchFamily="34" charset="0"/>
                          <a:ea typeface="Times New Roman" panose="02020603050405020304" pitchFamily="18" charset="0"/>
                          <a:cs typeface="Calibri" panose="020F0502020204030204" pitchFamily="34" charset="0"/>
                        </a:rPr>
                        <a:t>Q to Remove</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700" b="1">
                          <a:effectLst/>
                          <a:latin typeface="Calibri" panose="020F0502020204030204" pitchFamily="34" charset="0"/>
                          <a:ea typeface="Times New Roman" panose="02020603050405020304" pitchFamily="18" charset="0"/>
                          <a:cs typeface="Calibri" panose="020F0502020204030204" pitchFamily="34" charset="0"/>
                        </a:rPr>
                        <a:t>WY Type to Remove</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700" b="1">
                          <a:effectLst/>
                          <a:latin typeface="Calibri" panose="020F0502020204030204" pitchFamily="34" charset="0"/>
                          <a:ea typeface="Times New Roman" panose="02020603050405020304" pitchFamily="18" charset="0"/>
                          <a:cs typeface="Calibri" panose="020F0502020204030204" pitchFamily="34" charset="0"/>
                        </a:rPr>
                        <a:t>Risk Code</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700" b="1">
                          <a:effectLst/>
                          <a:latin typeface="Calibri" panose="020F0502020204030204" pitchFamily="34" charset="0"/>
                          <a:ea typeface="Times New Roman" panose="02020603050405020304" pitchFamily="18" charset="0"/>
                          <a:cs typeface="Calibri" panose="020F0502020204030204" pitchFamily="34" charset="0"/>
                        </a:rPr>
                        <a:t>Risk Description</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985613426"/>
                  </a:ext>
                </a:extLst>
              </a:tr>
              <a:tr h="607286">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0.0–0.25</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Young-of-Year</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6,000 cfs</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Normal and wetter</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Green</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dirty="0">
                          <a:effectLst/>
                          <a:latin typeface="Calibri" panose="020F0502020204030204" pitchFamily="34" charset="0"/>
                          <a:ea typeface="Times New Roman" panose="02020603050405020304" pitchFamily="18" charset="0"/>
                          <a:cs typeface="Calibri" panose="020F0502020204030204" pitchFamily="34" charset="0"/>
                        </a:rPr>
                        <a:t>Moderate risk, these hardwoods should be watched to evaluate if they get to the 2-yr old stage; no modification of the hydrograph needed </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86770710"/>
                  </a:ext>
                </a:extLst>
              </a:tr>
              <a:tr h="607286">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0.26–0.50</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1-year-old</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dirty="0">
                          <a:effectLst/>
                          <a:latin typeface="Calibri" panose="020F0502020204030204" pitchFamily="34" charset="0"/>
                          <a:ea typeface="Times New Roman" panose="02020603050405020304" pitchFamily="18" charset="0"/>
                          <a:cs typeface="Calibri" panose="020F0502020204030204" pitchFamily="34" charset="0"/>
                        </a:rPr>
                        <a:t>6,000 </a:t>
                      </a:r>
                      <a:r>
                        <a:rPr lang="en-US" sz="700" dirty="0" err="1">
                          <a:effectLst/>
                          <a:latin typeface="Calibri" panose="020F0502020204030204" pitchFamily="34" charset="0"/>
                          <a:ea typeface="Times New Roman" panose="02020603050405020304" pitchFamily="18" charset="0"/>
                          <a:cs typeface="Calibri" panose="020F0502020204030204" pitchFamily="34" charset="0"/>
                        </a:rPr>
                        <a:t>cfs</a:t>
                      </a:r>
                      <a:endParaRPr lang="en-US" sz="700" dirty="0">
                        <a:effectLst/>
                        <a:latin typeface="Calibri" panose="020F0502020204030204" pitchFamily="34" charset="0"/>
                        <a:ea typeface="Times New Roman" panose="02020603050405020304" pitchFamily="18" charset="0"/>
                        <a:cs typeface="Calibri" panose="020F0502020204030204" pitchFamily="34" charset="0"/>
                      </a:endParaRP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Normal and wetter</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Green</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Moderate risk, these hardwoods should be watched to evaluate if they get to the 2-yr old stage; no modification of the hydrograph needed </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732895198"/>
                  </a:ext>
                </a:extLst>
              </a:tr>
              <a:tr h="485829">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0.51–0.75</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2-year-old</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8,500 cfs</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Wet and wetter</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Yellow</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High risk, 8,500 cfs suggested for that year; may recommend subtle adjustments to hydrograph release for that given water year</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551063794"/>
                  </a:ext>
                </a:extLst>
              </a:tr>
              <a:tr h="485829">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0.76–1.0</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dirty="0">
                          <a:effectLst/>
                          <a:latin typeface="Calibri" panose="020F0502020204030204" pitchFamily="34" charset="0"/>
                          <a:ea typeface="Times New Roman" panose="02020603050405020304" pitchFamily="18" charset="0"/>
                          <a:cs typeface="Calibri" panose="020F0502020204030204" pitchFamily="34" charset="0"/>
                        </a:rPr>
                        <a:t>3-year-old</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11,000 cfs</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Extremely Wet</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Red</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Extreme Risk, 11,000 cfs suggested that year; may need to modify hydrograph release for that given water year</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528157063"/>
                  </a:ext>
                </a:extLst>
              </a:tr>
              <a:tr h="364371">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1.01–1.50</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dirty="0">
                          <a:effectLst/>
                          <a:latin typeface="Calibri" panose="020F0502020204030204" pitchFamily="34" charset="0"/>
                          <a:ea typeface="Times New Roman" panose="02020603050405020304" pitchFamily="18" charset="0"/>
                          <a:cs typeface="Calibri" panose="020F0502020204030204" pitchFamily="34" charset="0"/>
                        </a:rPr>
                        <a:t>4-year-old </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Unlikely to remove with flows alone</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N/A</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Grey</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Beyond what ROD streamflows are expected to remove</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95667313"/>
                  </a:ext>
                </a:extLst>
              </a:tr>
              <a:tr h="364371">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1.51–2.0</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dirty="0">
                          <a:effectLst/>
                          <a:latin typeface="Calibri" panose="020F0502020204030204" pitchFamily="34" charset="0"/>
                          <a:ea typeface="Times New Roman" panose="02020603050405020304" pitchFamily="18" charset="0"/>
                          <a:cs typeface="Calibri" panose="020F0502020204030204" pitchFamily="34" charset="0"/>
                        </a:rPr>
                        <a:t>5-year-old</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Unlikely to remove with flows alone</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N/A</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a:effectLst/>
                          <a:latin typeface="Calibri" panose="020F0502020204030204" pitchFamily="34" charset="0"/>
                          <a:ea typeface="Times New Roman" panose="02020603050405020304" pitchFamily="18" charset="0"/>
                          <a:cs typeface="Calibri" panose="020F0502020204030204" pitchFamily="34" charset="0"/>
                        </a:rPr>
                        <a:t>Grey</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700" dirty="0">
                          <a:effectLst/>
                          <a:latin typeface="Calibri" panose="020F0502020204030204" pitchFamily="34" charset="0"/>
                          <a:ea typeface="Times New Roman" panose="02020603050405020304" pitchFamily="18" charset="0"/>
                          <a:cs typeface="Calibri" panose="020F0502020204030204" pitchFamily="34" charset="0"/>
                        </a:rPr>
                        <a:t>Beyond what ROD streamflows are expected to remove</a:t>
                      </a:r>
                    </a:p>
                  </a:txBody>
                  <a:tcPr marL="54656" marR="5465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71841016"/>
                  </a:ext>
                </a:extLst>
              </a:tr>
            </a:tbl>
          </a:graphicData>
        </a:graphic>
      </p:graphicFrame>
      <p:graphicFrame>
        <p:nvGraphicFramePr>
          <p:cNvPr id="8" name="Table 7">
            <a:extLst>
              <a:ext uri="{FF2B5EF4-FFF2-40B4-BE49-F238E27FC236}">
                <a16:creationId xmlns:a16="http://schemas.microsoft.com/office/drawing/2014/main" id="{C1E58CDC-D369-4106-B782-AB85BC91495B}"/>
              </a:ext>
            </a:extLst>
          </p:cNvPr>
          <p:cNvGraphicFramePr>
            <a:graphicFrameLocks noGrp="1"/>
          </p:cNvGraphicFramePr>
          <p:nvPr>
            <p:extLst>
              <p:ext uri="{D42A27DB-BD31-4B8C-83A1-F6EECF244321}">
                <p14:modId xmlns:p14="http://schemas.microsoft.com/office/powerpoint/2010/main" val="1584969675"/>
              </p:ext>
            </p:extLst>
          </p:nvPr>
        </p:nvGraphicFramePr>
        <p:xfrm>
          <a:off x="76200" y="758614"/>
          <a:ext cx="4741889" cy="1146386"/>
        </p:xfrm>
        <a:graphic>
          <a:graphicData uri="http://schemas.openxmlformats.org/drawingml/2006/table">
            <a:tbl>
              <a:tblPr firstRow="1" firstCol="1" bandRow="1"/>
              <a:tblGrid>
                <a:gridCol w="975357">
                  <a:extLst>
                    <a:ext uri="{9D8B030D-6E8A-4147-A177-3AD203B41FA5}">
                      <a16:colId xmlns:a16="http://schemas.microsoft.com/office/drawing/2014/main" val="674735251"/>
                    </a:ext>
                  </a:extLst>
                </a:gridCol>
                <a:gridCol w="342412">
                  <a:extLst>
                    <a:ext uri="{9D8B030D-6E8A-4147-A177-3AD203B41FA5}">
                      <a16:colId xmlns:a16="http://schemas.microsoft.com/office/drawing/2014/main" val="1086825501"/>
                    </a:ext>
                  </a:extLst>
                </a:gridCol>
                <a:gridCol w="342412">
                  <a:extLst>
                    <a:ext uri="{9D8B030D-6E8A-4147-A177-3AD203B41FA5}">
                      <a16:colId xmlns:a16="http://schemas.microsoft.com/office/drawing/2014/main" val="758752786"/>
                    </a:ext>
                  </a:extLst>
                </a:gridCol>
                <a:gridCol w="342412">
                  <a:extLst>
                    <a:ext uri="{9D8B030D-6E8A-4147-A177-3AD203B41FA5}">
                      <a16:colId xmlns:a16="http://schemas.microsoft.com/office/drawing/2014/main" val="4154860225"/>
                    </a:ext>
                  </a:extLst>
                </a:gridCol>
                <a:gridCol w="342412">
                  <a:extLst>
                    <a:ext uri="{9D8B030D-6E8A-4147-A177-3AD203B41FA5}">
                      <a16:colId xmlns:a16="http://schemas.microsoft.com/office/drawing/2014/main" val="3364030849"/>
                    </a:ext>
                  </a:extLst>
                </a:gridCol>
                <a:gridCol w="342412">
                  <a:extLst>
                    <a:ext uri="{9D8B030D-6E8A-4147-A177-3AD203B41FA5}">
                      <a16:colId xmlns:a16="http://schemas.microsoft.com/office/drawing/2014/main" val="3822694397"/>
                    </a:ext>
                  </a:extLst>
                </a:gridCol>
                <a:gridCol w="342412">
                  <a:extLst>
                    <a:ext uri="{9D8B030D-6E8A-4147-A177-3AD203B41FA5}">
                      <a16:colId xmlns:a16="http://schemas.microsoft.com/office/drawing/2014/main" val="1086895191"/>
                    </a:ext>
                  </a:extLst>
                </a:gridCol>
                <a:gridCol w="342412">
                  <a:extLst>
                    <a:ext uri="{9D8B030D-6E8A-4147-A177-3AD203B41FA5}">
                      <a16:colId xmlns:a16="http://schemas.microsoft.com/office/drawing/2014/main" val="1747307975"/>
                    </a:ext>
                  </a:extLst>
                </a:gridCol>
                <a:gridCol w="342412">
                  <a:extLst>
                    <a:ext uri="{9D8B030D-6E8A-4147-A177-3AD203B41FA5}">
                      <a16:colId xmlns:a16="http://schemas.microsoft.com/office/drawing/2014/main" val="1730159531"/>
                    </a:ext>
                  </a:extLst>
                </a:gridCol>
                <a:gridCol w="342412">
                  <a:extLst>
                    <a:ext uri="{9D8B030D-6E8A-4147-A177-3AD203B41FA5}">
                      <a16:colId xmlns:a16="http://schemas.microsoft.com/office/drawing/2014/main" val="1856266969"/>
                    </a:ext>
                  </a:extLst>
                </a:gridCol>
                <a:gridCol w="342412">
                  <a:extLst>
                    <a:ext uri="{9D8B030D-6E8A-4147-A177-3AD203B41FA5}">
                      <a16:colId xmlns:a16="http://schemas.microsoft.com/office/drawing/2014/main" val="3989941181"/>
                    </a:ext>
                  </a:extLst>
                </a:gridCol>
                <a:gridCol w="342412">
                  <a:extLst>
                    <a:ext uri="{9D8B030D-6E8A-4147-A177-3AD203B41FA5}">
                      <a16:colId xmlns:a16="http://schemas.microsoft.com/office/drawing/2014/main" val="2173079464"/>
                    </a:ext>
                  </a:extLst>
                </a:gridCol>
              </a:tblGrid>
              <a:tr h="203525">
                <a:tc rowSpan="2">
                  <a:txBody>
                    <a:bodyPr/>
                    <a:lstStyle/>
                    <a:p>
                      <a:pPr marL="0" marR="0" algn="ctr">
                        <a:spcBef>
                          <a:spcPts val="300"/>
                        </a:spcBef>
                        <a:spcAft>
                          <a:spcPts val="300"/>
                        </a:spcAft>
                      </a:pPr>
                      <a:r>
                        <a:rPr lang="en-US" sz="800" b="1" dirty="0">
                          <a:effectLst/>
                          <a:latin typeface="Calibri" panose="020F0502020204030204" pitchFamily="34" charset="0"/>
                          <a:ea typeface="Times New Roman" panose="02020603050405020304" pitchFamily="18" charset="0"/>
                          <a:cs typeface="Calibri" panose="020F0502020204030204" pitchFamily="34" charset="0"/>
                        </a:rPr>
                        <a:t>GRTS Panel</a:t>
                      </a:r>
                    </a:p>
                  </a:txBody>
                  <a:tcPr marL="86048" marR="86048" marT="43024" marB="4302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gridSpan="11">
                  <a:txBody>
                    <a:bodyPr/>
                    <a:lstStyle/>
                    <a:p>
                      <a:pPr marL="0" marR="0" algn="ctr">
                        <a:spcBef>
                          <a:spcPts val="300"/>
                        </a:spcBef>
                        <a:spcAft>
                          <a:spcPts val="300"/>
                        </a:spcAft>
                      </a:pPr>
                      <a:r>
                        <a:rPr lang="en-US" sz="800" b="1" dirty="0">
                          <a:effectLst/>
                          <a:latin typeface="Calibri" panose="020F0502020204030204" pitchFamily="34" charset="0"/>
                          <a:ea typeface="Times New Roman" panose="02020603050405020304" pitchFamily="18" charset="0"/>
                          <a:cs typeface="Calibri" panose="020F0502020204030204" pitchFamily="34" charset="0"/>
                        </a:rPr>
                        <a:t>Water Year</a:t>
                      </a:r>
                    </a:p>
                  </a:txBody>
                  <a:tcPr marL="86048" marR="86048" marT="43024" marB="4302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894691218"/>
                  </a:ext>
                </a:extLst>
              </a:tr>
              <a:tr h="139599">
                <a:tc vMerge="1">
                  <a:txBody>
                    <a:bodyPr/>
                    <a:lstStyle/>
                    <a:p>
                      <a:endParaRPr lang="en-US"/>
                    </a:p>
                  </a:txBody>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2009</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2010</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2011</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2012</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2013</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2014</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2015</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2016</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2017</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2018</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10611777"/>
                  </a:ext>
                </a:extLst>
              </a:tr>
              <a:tr h="139599">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1</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3847573"/>
                  </a:ext>
                </a:extLst>
              </a:tr>
              <a:tr h="131844">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999508094"/>
                  </a:ext>
                </a:extLst>
              </a:tr>
              <a:tr h="131844">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3</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630758038"/>
                  </a:ext>
                </a:extLst>
              </a:tr>
              <a:tr h="131844">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4</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581050469"/>
                  </a:ext>
                </a:extLst>
              </a:tr>
              <a:tr h="131844">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5</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dirty="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dirty="0">
                          <a:effectLst/>
                          <a:latin typeface="Calibri" panose="020F0502020204030204" pitchFamily="34" charset="0"/>
                          <a:ea typeface="Times New Roman" panose="02020603050405020304" pitchFamily="18" charset="0"/>
                          <a:cs typeface="Calibri" panose="020F0502020204030204" pitchFamily="34" charset="0"/>
                        </a:rPr>
                        <a:t>X</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606582843"/>
                  </a:ext>
                </a:extLst>
              </a:tr>
              <a:tr h="131844">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 </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dirty="0">
                          <a:effectLst/>
                          <a:latin typeface="Calibri" panose="020F0502020204030204" pitchFamily="34" charset="0"/>
                          <a:ea typeface="Times New Roman" panose="02020603050405020304" pitchFamily="18" charset="0"/>
                          <a:cs typeface="Calibri" panose="020F0502020204030204" pitchFamily="34" charset="0"/>
                        </a:rPr>
                        <a:t>…</a:t>
                      </a:r>
                    </a:p>
                  </a:txBody>
                  <a:tcPr marL="55840" marR="55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462915356"/>
                  </a:ext>
                </a:extLst>
              </a:tr>
            </a:tbl>
          </a:graphicData>
        </a:graphic>
      </p:graphicFrame>
      <p:graphicFrame>
        <p:nvGraphicFramePr>
          <p:cNvPr id="14" name="Table 13">
            <a:extLst>
              <a:ext uri="{FF2B5EF4-FFF2-40B4-BE49-F238E27FC236}">
                <a16:creationId xmlns:a16="http://schemas.microsoft.com/office/drawing/2014/main" id="{84B77FE3-48C6-4FA9-9331-EB2A58002AA2}"/>
              </a:ext>
            </a:extLst>
          </p:cNvPr>
          <p:cNvGraphicFramePr>
            <a:graphicFrameLocks noGrp="1"/>
          </p:cNvGraphicFramePr>
          <p:nvPr>
            <p:extLst>
              <p:ext uri="{D42A27DB-BD31-4B8C-83A1-F6EECF244321}">
                <p14:modId xmlns:p14="http://schemas.microsoft.com/office/powerpoint/2010/main" val="676561931"/>
              </p:ext>
            </p:extLst>
          </p:nvPr>
        </p:nvGraphicFramePr>
        <p:xfrm>
          <a:off x="76200" y="3615319"/>
          <a:ext cx="4396106" cy="1718681"/>
        </p:xfrm>
        <a:graphic>
          <a:graphicData uri="http://schemas.openxmlformats.org/drawingml/2006/table">
            <a:tbl>
              <a:tblPr firstRow="1" firstCol="1" bandRow="1"/>
              <a:tblGrid>
                <a:gridCol w="1188636">
                  <a:extLst>
                    <a:ext uri="{9D8B030D-6E8A-4147-A177-3AD203B41FA5}">
                      <a16:colId xmlns:a16="http://schemas.microsoft.com/office/drawing/2014/main" val="2092388560"/>
                    </a:ext>
                  </a:extLst>
                </a:gridCol>
                <a:gridCol w="1188636">
                  <a:extLst>
                    <a:ext uri="{9D8B030D-6E8A-4147-A177-3AD203B41FA5}">
                      <a16:colId xmlns:a16="http://schemas.microsoft.com/office/drawing/2014/main" val="3401908447"/>
                    </a:ext>
                  </a:extLst>
                </a:gridCol>
                <a:gridCol w="975529">
                  <a:extLst>
                    <a:ext uri="{9D8B030D-6E8A-4147-A177-3AD203B41FA5}">
                      <a16:colId xmlns:a16="http://schemas.microsoft.com/office/drawing/2014/main" val="3996090351"/>
                    </a:ext>
                  </a:extLst>
                </a:gridCol>
                <a:gridCol w="1043305">
                  <a:extLst>
                    <a:ext uri="{9D8B030D-6E8A-4147-A177-3AD203B41FA5}">
                      <a16:colId xmlns:a16="http://schemas.microsoft.com/office/drawing/2014/main" val="1529009360"/>
                    </a:ext>
                  </a:extLst>
                </a:gridCol>
              </a:tblGrid>
              <a:tr h="685800">
                <a:tc>
                  <a:txBody>
                    <a:bodyPr/>
                    <a:lstStyle/>
                    <a:p>
                      <a:pPr marL="0" marR="0" algn="ctr">
                        <a:spcBef>
                          <a:spcPts val="300"/>
                        </a:spcBef>
                        <a:spcAft>
                          <a:spcPts val="300"/>
                        </a:spcAft>
                      </a:pPr>
                      <a:r>
                        <a:rPr lang="en-US" sz="800" b="1" dirty="0">
                          <a:effectLst/>
                          <a:latin typeface="Calibri" panose="020F0502020204030204" pitchFamily="34" charset="0"/>
                          <a:ea typeface="Times New Roman" panose="02020603050405020304" pitchFamily="18" charset="0"/>
                          <a:cs typeface="Calibri" panose="020F0502020204030204" pitchFamily="34" charset="0"/>
                        </a:rPr>
                        <a:t>Plant Size (DRC, cm)</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dirty="0">
                          <a:effectLst/>
                          <a:latin typeface="Calibri" panose="020F0502020204030204" pitchFamily="34" charset="0"/>
                          <a:ea typeface="Times New Roman" panose="02020603050405020304" pitchFamily="18" charset="0"/>
                          <a:cs typeface="Calibri" panose="020F0502020204030204" pitchFamily="34" charset="0"/>
                        </a:rPr>
                        <a:t>Plant Age</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Plant Density Encroachment Threshold (plants/ft</a:t>
                      </a:r>
                      <a:r>
                        <a:rPr lang="en-US" sz="800" b="1" baseline="30000">
                          <a:effectLst/>
                          <a:latin typeface="Calibri" panose="020F0502020204030204" pitchFamily="34" charset="0"/>
                          <a:ea typeface="Times New Roman" panose="02020603050405020304" pitchFamily="18" charset="0"/>
                          <a:cs typeface="Calibri" panose="020F0502020204030204" pitchFamily="34" charset="0"/>
                        </a:rPr>
                        <a:t>2</a:t>
                      </a:r>
                      <a:r>
                        <a:rPr lang="en-US" sz="800" b="1">
                          <a:effectLst/>
                          <a:latin typeface="Calibri" panose="020F0502020204030204" pitchFamily="34" charset="0"/>
                          <a:ea typeface="Times New Roman" panose="02020603050405020304" pitchFamily="18" charset="0"/>
                          <a:cs typeface="Calibri" panose="020F0502020204030204" pitchFamily="34" charset="0"/>
                        </a:rPr>
                        <a:t>)</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dirty="0">
                          <a:effectLst/>
                          <a:latin typeface="Calibri" panose="020F0502020204030204" pitchFamily="34" charset="0"/>
                          <a:ea typeface="Times New Roman" panose="02020603050405020304" pitchFamily="18" charset="0"/>
                          <a:cs typeface="Calibri" panose="020F0502020204030204" pitchFamily="34" charset="0"/>
                        </a:rPr>
                        <a:t>Plant Density Encroachment Threshold (plants/m</a:t>
                      </a:r>
                      <a:r>
                        <a:rPr lang="en-US" sz="800" b="1" baseline="30000" dirty="0">
                          <a:effectLst/>
                          <a:latin typeface="Calibri" panose="020F0502020204030204" pitchFamily="34" charset="0"/>
                          <a:ea typeface="Times New Roman" panose="02020603050405020304" pitchFamily="18" charset="0"/>
                          <a:cs typeface="Calibri" panose="020F0502020204030204" pitchFamily="34" charset="0"/>
                        </a:rPr>
                        <a:t>2</a:t>
                      </a:r>
                      <a:r>
                        <a:rPr lang="en-US" sz="800" b="1" dirty="0">
                          <a:effectLst/>
                          <a:latin typeface="Calibri" panose="020F0502020204030204" pitchFamily="34" charset="0"/>
                          <a:ea typeface="Times New Roman" panose="02020603050405020304" pitchFamily="18" charset="0"/>
                          <a:cs typeface="Calibri" panose="020F0502020204030204" pitchFamily="34" charset="0"/>
                        </a:rPr>
                        <a:t>)</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805648976"/>
                  </a:ext>
                </a:extLst>
              </a:tr>
              <a:tr h="216161">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0–0.25</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Young-of-Year (YOY)</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16</a:t>
                      </a:r>
                    </a:p>
                  </a:txBody>
                  <a:tcPr marL="71887" marR="71887" marT="35944" marB="3594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rowSpan="2">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172</a:t>
                      </a:r>
                    </a:p>
                  </a:txBody>
                  <a:tcPr marL="71887" marR="71887" marT="35944" marB="35944"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641658046"/>
                  </a:ext>
                </a:extLst>
              </a:tr>
              <a:tr h="204180">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0.26–0.50</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1-year</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319803030"/>
                  </a:ext>
                </a:extLst>
              </a:tr>
              <a:tr h="204180">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0.51–0.75</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2-year</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0.65</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7</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879869629"/>
                  </a:ext>
                </a:extLst>
              </a:tr>
              <a:tr h="204180">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0.76–1.0</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3-year</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0.15</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2</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29897050"/>
                  </a:ext>
                </a:extLst>
              </a:tr>
              <a:tr h="204180">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&gt; 1.0</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dirty="0">
                          <a:effectLst/>
                          <a:latin typeface="Calibri" panose="020F0502020204030204" pitchFamily="34" charset="0"/>
                          <a:ea typeface="Times New Roman" panose="02020603050405020304" pitchFamily="18" charset="0"/>
                          <a:cs typeface="Calibri" panose="020F0502020204030204" pitchFamily="34" charset="0"/>
                        </a:rPr>
                        <a:t>&gt; 3-year</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dirty="0">
                          <a:effectLst/>
                          <a:latin typeface="Calibri" panose="020F0502020204030204" pitchFamily="34" charset="0"/>
                          <a:ea typeface="Times New Roman" panose="02020603050405020304" pitchFamily="18" charset="0"/>
                          <a:cs typeface="Calibri" panose="020F0502020204030204" pitchFamily="34" charset="0"/>
                        </a:rPr>
                        <a:t>0.11</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dirty="0">
                          <a:effectLst/>
                          <a:latin typeface="Calibri" panose="020F0502020204030204" pitchFamily="34" charset="0"/>
                          <a:ea typeface="Times New Roman" panose="02020603050405020304" pitchFamily="18" charset="0"/>
                          <a:cs typeface="Calibri" panose="020F0502020204030204" pitchFamily="34" charset="0"/>
                        </a:rPr>
                        <a:t>1</a:t>
                      </a:r>
                    </a:p>
                  </a:txBody>
                  <a:tcPr marL="53915" marR="539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454268519"/>
                  </a:ext>
                </a:extLst>
              </a:tr>
            </a:tbl>
          </a:graphicData>
        </a:graphic>
      </p:graphicFrame>
      <p:graphicFrame>
        <p:nvGraphicFramePr>
          <p:cNvPr id="16" name="Table 15">
            <a:extLst>
              <a:ext uri="{FF2B5EF4-FFF2-40B4-BE49-F238E27FC236}">
                <a16:creationId xmlns:a16="http://schemas.microsoft.com/office/drawing/2014/main" id="{A9C2FEC7-E2D7-4E24-ACD6-A09B7C653C96}"/>
              </a:ext>
            </a:extLst>
          </p:cNvPr>
          <p:cNvGraphicFramePr>
            <a:graphicFrameLocks noGrp="1"/>
          </p:cNvGraphicFramePr>
          <p:nvPr>
            <p:extLst>
              <p:ext uri="{D42A27DB-BD31-4B8C-83A1-F6EECF244321}">
                <p14:modId xmlns:p14="http://schemas.microsoft.com/office/powerpoint/2010/main" val="3503204933"/>
              </p:ext>
            </p:extLst>
          </p:nvPr>
        </p:nvGraphicFramePr>
        <p:xfrm>
          <a:off x="76200" y="2021444"/>
          <a:ext cx="3522693" cy="1483756"/>
        </p:xfrm>
        <a:graphic>
          <a:graphicData uri="http://schemas.openxmlformats.org/drawingml/2006/table">
            <a:tbl>
              <a:tblPr firstRow="1" firstCol="1" bandRow="1"/>
              <a:tblGrid>
                <a:gridCol w="1374541">
                  <a:extLst>
                    <a:ext uri="{9D8B030D-6E8A-4147-A177-3AD203B41FA5}">
                      <a16:colId xmlns:a16="http://schemas.microsoft.com/office/drawing/2014/main" val="4000721343"/>
                    </a:ext>
                  </a:extLst>
                </a:gridCol>
                <a:gridCol w="828869">
                  <a:extLst>
                    <a:ext uri="{9D8B030D-6E8A-4147-A177-3AD203B41FA5}">
                      <a16:colId xmlns:a16="http://schemas.microsoft.com/office/drawing/2014/main" val="3533742985"/>
                    </a:ext>
                  </a:extLst>
                </a:gridCol>
                <a:gridCol w="1319283">
                  <a:extLst>
                    <a:ext uri="{9D8B030D-6E8A-4147-A177-3AD203B41FA5}">
                      <a16:colId xmlns:a16="http://schemas.microsoft.com/office/drawing/2014/main" val="4100669787"/>
                    </a:ext>
                  </a:extLst>
                </a:gridCol>
              </a:tblGrid>
              <a:tr h="376302">
                <a:tc>
                  <a:txBody>
                    <a:bodyPr/>
                    <a:lstStyle/>
                    <a:p>
                      <a:pPr marL="0" marR="0" algn="ctr">
                        <a:spcBef>
                          <a:spcPts val="300"/>
                        </a:spcBef>
                        <a:spcAft>
                          <a:spcPts val="300"/>
                        </a:spcAft>
                      </a:pPr>
                      <a:r>
                        <a:rPr lang="en-US" sz="900" b="1" dirty="0">
                          <a:effectLst/>
                          <a:latin typeface="Calibri" panose="020F0502020204030204" pitchFamily="34" charset="0"/>
                          <a:ea typeface="Times New Roman" panose="02020603050405020304" pitchFamily="18" charset="0"/>
                          <a:cs typeface="Calibri" panose="020F0502020204030204" pitchFamily="34" charset="0"/>
                        </a:rPr>
                        <a:t>Site </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900" b="1" dirty="0">
                          <a:effectLst/>
                          <a:latin typeface="Calibri" panose="020F0502020204030204" pitchFamily="34" charset="0"/>
                          <a:ea typeface="Times New Roman" panose="02020603050405020304" pitchFamily="18" charset="0"/>
                          <a:cs typeface="Calibri" panose="020F0502020204030204" pitchFamily="34" charset="0"/>
                        </a:rPr>
                        <a:t>Year Constructed</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900" b="1" dirty="0">
                          <a:effectLst/>
                          <a:latin typeface="Calibri" panose="020F0502020204030204" pitchFamily="34" charset="0"/>
                          <a:ea typeface="Times New Roman" panose="02020603050405020304" pitchFamily="18" charset="0"/>
                          <a:cs typeface="Calibri" panose="020F0502020204030204" pitchFamily="34" charset="0"/>
                        </a:rPr>
                        <a:t>First Cohort that Could Colonize the Surface</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71139064"/>
                  </a:ext>
                </a:extLst>
              </a:tr>
              <a:tr h="193514">
                <a:tc>
                  <a:txBody>
                    <a:bodyPr/>
                    <a:lstStyle/>
                    <a:p>
                      <a:pPr marL="0" marR="0" algn="ctr">
                        <a:spcBef>
                          <a:spcPts val="200"/>
                        </a:spcBef>
                        <a:spcAft>
                          <a:spcPts val="200"/>
                        </a:spcAft>
                      </a:pPr>
                      <a:r>
                        <a:rPr lang="en-US" sz="900" dirty="0">
                          <a:effectLst/>
                          <a:latin typeface="Calibri" panose="020F0502020204030204" pitchFamily="34" charset="0"/>
                          <a:ea typeface="Times New Roman" panose="02020603050405020304" pitchFamily="18" charset="0"/>
                          <a:cs typeface="Calibri" panose="020F0502020204030204" pitchFamily="34" charset="0"/>
                        </a:rPr>
                        <a:t>Lowden Ranch</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2010</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2011 cohort</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77515964"/>
                  </a:ext>
                </a:extLst>
              </a:tr>
              <a:tr h="182788">
                <a:tc>
                  <a:txBody>
                    <a:bodyPr/>
                    <a:lstStyle/>
                    <a:p>
                      <a:pPr marL="0" marR="0" algn="ctr">
                        <a:spcBef>
                          <a:spcPts val="200"/>
                        </a:spcBef>
                        <a:spcAft>
                          <a:spcPts val="200"/>
                        </a:spcAft>
                      </a:pPr>
                      <a:r>
                        <a:rPr lang="en-US" sz="900" dirty="0">
                          <a:effectLst/>
                          <a:latin typeface="Calibri" panose="020F0502020204030204" pitchFamily="34" charset="0"/>
                          <a:ea typeface="Times New Roman" panose="02020603050405020304" pitchFamily="18" charset="0"/>
                          <a:cs typeface="Calibri" panose="020F0502020204030204" pitchFamily="34" charset="0"/>
                        </a:rPr>
                        <a:t>Reading Creek</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dirty="0">
                          <a:effectLst/>
                          <a:latin typeface="Calibri" panose="020F0502020204030204" pitchFamily="34" charset="0"/>
                          <a:ea typeface="Times New Roman" panose="02020603050405020304" pitchFamily="18" charset="0"/>
                          <a:cs typeface="Calibri" panose="020F0502020204030204" pitchFamily="34" charset="0"/>
                        </a:rPr>
                        <a:t>2010</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2011 cohort</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539142739"/>
                  </a:ext>
                </a:extLst>
              </a:tr>
              <a:tr h="182788">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Trinity House Gulch</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dirty="0">
                          <a:effectLst/>
                          <a:latin typeface="Calibri" panose="020F0502020204030204" pitchFamily="34" charset="0"/>
                          <a:ea typeface="Times New Roman" panose="02020603050405020304" pitchFamily="18" charset="0"/>
                          <a:cs typeface="Calibri" panose="020F0502020204030204" pitchFamily="34" charset="0"/>
                        </a:rPr>
                        <a:t>2010</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2011 cohort</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648352861"/>
                  </a:ext>
                </a:extLst>
              </a:tr>
              <a:tr h="182788">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Wheel Gulch</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dirty="0">
                          <a:effectLst/>
                          <a:latin typeface="Calibri" panose="020F0502020204030204" pitchFamily="34" charset="0"/>
                          <a:ea typeface="Times New Roman" panose="02020603050405020304" pitchFamily="18" charset="0"/>
                          <a:cs typeface="Calibri" panose="020F0502020204030204" pitchFamily="34" charset="0"/>
                        </a:rPr>
                        <a:t>2011</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2012 cohort</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67149179"/>
                  </a:ext>
                </a:extLst>
              </a:tr>
              <a:tr h="182788">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Lower Steiner Flat</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dirty="0">
                          <a:effectLst/>
                          <a:latin typeface="Calibri" panose="020F0502020204030204" pitchFamily="34" charset="0"/>
                          <a:ea typeface="Times New Roman" panose="02020603050405020304" pitchFamily="18" charset="0"/>
                          <a:cs typeface="Calibri" panose="020F0502020204030204" pitchFamily="34" charset="0"/>
                        </a:rPr>
                        <a:t>2012</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2013 cohort</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824885819"/>
                  </a:ext>
                </a:extLst>
              </a:tr>
              <a:tr h="182788">
                <a:tc>
                  <a:txBody>
                    <a:bodyPr/>
                    <a:lstStyle/>
                    <a:p>
                      <a:pPr marL="0" marR="0" algn="ctr">
                        <a:spcBef>
                          <a:spcPts val="200"/>
                        </a:spcBef>
                        <a:spcAft>
                          <a:spcPts val="200"/>
                        </a:spcAft>
                      </a:pPr>
                      <a:r>
                        <a:rPr lang="en-US" sz="900" dirty="0">
                          <a:effectLst/>
                          <a:latin typeface="Calibri" panose="020F0502020204030204" pitchFamily="34" charset="0"/>
                          <a:ea typeface="Times New Roman" panose="02020603050405020304" pitchFamily="18" charset="0"/>
                          <a:cs typeface="Calibri" panose="020F0502020204030204" pitchFamily="34" charset="0"/>
                        </a:rPr>
                        <a:t>Upper Junction City</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dirty="0">
                          <a:effectLst/>
                          <a:latin typeface="Calibri" panose="020F0502020204030204" pitchFamily="34" charset="0"/>
                          <a:ea typeface="Times New Roman" panose="02020603050405020304" pitchFamily="18" charset="0"/>
                          <a:cs typeface="Calibri" panose="020F0502020204030204" pitchFamily="34" charset="0"/>
                        </a:rPr>
                        <a:t>2012</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dirty="0">
                          <a:effectLst/>
                          <a:latin typeface="Calibri" panose="020F0502020204030204" pitchFamily="34" charset="0"/>
                          <a:ea typeface="Times New Roman" panose="02020603050405020304" pitchFamily="18" charset="0"/>
                          <a:cs typeface="Calibri" panose="020F0502020204030204" pitchFamily="34" charset="0"/>
                        </a:rPr>
                        <a:t>2013 cohort</a:t>
                      </a:r>
                    </a:p>
                  </a:txBody>
                  <a:tcPr marL="62165" marR="621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581297331"/>
                  </a:ext>
                </a:extLst>
              </a:tr>
            </a:tbl>
          </a:graphicData>
        </a:graphic>
      </p:graphicFrame>
      <p:graphicFrame>
        <p:nvGraphicFramePr>
          <p:cNvPr id="17" name="Table 16">
            <a:extLst>
              <a:ext uri="{FF2B5EF4-FFF2-40B4-BE49-F238E27FC236}">
                <a16:creationId xmlns:a16="http://schemas.microsoft.com/office/drawing/2014/main" id="{499E0BA3-9C2C-4DD2-996A-8B529FE246C2}"/>
              </a:ext>
            </a:extLst>
          </p:cNvPr>
          <p:cNvGraphicFramePr>
            <a:graphicFrameLocks noGrp="1"/>
          </p:cNvGraphicFramePr>
          <p:nvPr>
            <p:extLst>
              <p:ext uri="{D42A27DB-BD31-4B8C-83A1-F6EECF244321}">
                <p14:modId xmlns:p14="http://schemas.microsoft.com/office/powerpoint/2010/main" val="2255384640"/>
              </p:ext>
            </p:extLst>
          </p:nvPr>
        </p:nvGraphicFramePr>
        <p:xfrm>
          <a:off x="58707" y="5440680"/>
          <a:ext cx="4741893" cy="1341120"/>
        </p:xfrm>
        <a:graphic>
          <a:graphicData uri="http://schemas.openxmlformats.org/drawingml/2006/table">
            <a:tbl>
              <a:tblPr firstRow="1" firstCol="1" bandRow="1"/>
              <a:tblGrid>
                <a:gridCol w="581920">
                  <a:extLst>
                    <a:ext uri="{9D8B030D-6E8A-4147-A177-3AD203B41FA5}">
                      <a16:colId xmlns:a16="http://schemas.microsoft.com/office/drawing/2014/main" val="2167630308"/>
                    </a:ext>
                  </a:extLst>
                </a:gridCol>
                <a:gridCol w="765258">
                  <a:extLst>
                    <a:ext uri="{9D8B030D-6E8A-4147-A177-3AD203B41FA5}">
                      <a16:colId xmlns:a16="http://schemas.microsoft.com/office/drawing/2014/main" val="3052885096"/>
                    </a:ext>
                  </a:extLst>
                </a:gridCol>
                <a:gridCol w="879370">
                  <a:extLst>
                    <a:ext uri="{9D8B030D-6E8A-4147-A177-3AD203B41FA5}">
                      <a16:colId xmlns:a16="http://schemas.microsoft.com/office/drawing/2014/main" val="2845600504"/>
                    </a:ext>
                  </a:extLst>
                </a:gridCol>
                <a:gridCol w="996187">
                  <a:extLst>
                    <a:ext uri="{9D8B030D-6E8A-4147-A177-3AD203B41FA5}">
                      <a16:colId xmlns:a16="http://schemas.microsoft.com/office/drawing/2014/main" val="4161253250"/>
                    </a:ext>
                  </a:extLst>
                </a:gridCol>
                <a:gridCol w="1519158">
                  <a:extLst>
                    <a:ext uri="{9D8B030D-6E8A-4147-A177-3AD203B41FA5}">
                      <a16:colId xmlns:a16="http://schemas.microsoft.com/office/drawing/2014/main" val="1300853831"/>
                    </a:ext>
                  </a:extLst>
                </a:gridCol>
              </a:tblGrid>
              <a:tr h="584084">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Water Year</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a:effectLst/>
                          <a:latin typeface="Calibri" panose="020F0502020204030204" pitchFamily="34" charset="0"/>
                          <a:ea typeface="Times New Roman" panose="02020603050405020304" pitchFamily="18" charset="0"/>
                          <a:cs typeface="Calibri" panose="020F0502020204030204" pitchFamily="34" charset="0"/>
                        </a:rPr>
                        <a:t>Instantaneous Maximum Lewiston Streamflow (cfs)</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dirty="0">
                          <a:effectLst/>
                          <a:latin typeface="Calibri" panose="020F0502020204030204" pitchFamily="34" charset="0"/>
                          <a:ea typeface="Times New Roman" panose="02020603050405020304" pitchFamily="18" charset="0"/>
                          <a:cs typeface="Calibri" panose="020F0502020204030204" pitchFamily="34" charset="0"/>
                        </a:rPr>
                        <a:t>Cohorts Scoured</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dirty="0">
                          <a:effectLst/>
                          <a:latin typeface="Calibri" panose="020F0502020204030204" pitchFamily="34" charset="0"/>
                          <a:ea typeface="Times New Roman" panose="02020603050405020304" pitchFamily="18" charset="0"/>
                          <a:cs typeface="Calibri" panose="020F0502020204030204" pitchFamily="34" charset="0"/>
                        </a:rPr>
                        <a:t>Surviving Cohorts</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800" b="1" dirty="0">
                          <a:effectLst/>
                          <a:latin typeface="Calibri" panose="020F0502020204030204" pitchFamily="34" charset="0"/>
                          <a:ea typeface="Times New Roman" panose="02020603050405020304" pitchFamily="18" charset="0"/>
                          <a:cs typeface="Calibri" panose="020F0502020204030204" pitchFamily="34" charset="0"/>
                        </a:rPr>
                        <a:t>Persisting Cohorts</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83874262"/>
                  </a:ext>
                </a:extLst>
              </a:tr>
              <a:tr h="233633">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2010</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7,480</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2009 cohort</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2006 and 2008 cohort</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dirty="0">
                          <a:effectLst/>
                          <a:latin typeface="Calibri" panose="020F0502020204030204" pitchFamily="34" charset="0"/>
                          <a:ea typeface="Times New Roman" panose="02020603050405020304" pitchFamily="18" charset="0"/>
                          <a:cs typeface="Calibri" panose="020F0502020204030204" pitchFamily="34" charset="0"/>
                        </a:rPr>
                        <a:t>1993, 1998, 2000, 2002, 2006 and 2008 cohort</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51198978"/>
                  </a:ext>
                </a:extLst>
              </a:tr>
              <a:tr h="233633">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2011</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12,300</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2008, 2009, and 2010 cohorts</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2006 cohort</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1993, 1998, 2000, 2002 and 2006 cohort</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204653966"/>
                  </a:ext>
                </a:extLst>
              </a:tr>
              <a:tr h="233633">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2012</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6,180</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dirty="0">
                          <a:effectLst/>
                          <a:latin typeface="Calibri" panose="020F0502020204030204" pitchFamily="34" charset="0"/>
                          <a:ea typeface="Times New Roman" panose="02020603050405020304" pitchFamily="18" charset="0"/>
                          <a:cs typeface="Calibri" panose="020F0502020204030204" pitchFamily="34" charset="0"/>
                        </a:rPr>
                        <a:t>2011 cohort</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a:effectLst/>
                          <a:latin typeface="Calibri" panose="020F0502020204030204" pitchFamily="34" charset="0"/>
                          <a:ea typeface="Times New Roman" panose="02020603050405020304" pitchFamily="18" charset="0"/>
                          <a:cs typeface="Calibri" panose="020F0502020204030204" pitchFamily="34" charset="0"/>
                        </a:rPr>
                        <a:t>2006 cohort</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800" dirty="0">
                          <a:effectLst/>
                          <a:latin typeface="Calibri" panose="020F0502020204030204" pitchFamily="34" charset="0"/>
                          <a:ea typeface="Times New Roman" panose="02020603050405020304" pitchFamily="18" charset="0"/>
                          <a:cs typeface="Calibri" panose="020F0502020204030204" pitchFamily="34" charset="0"/>
                        </a:rPr>
                        <a:t>1993, 1998, 2000, 2002 and 2006 cohort</a:t>
                      </a:r>
                    </a:p>
                  </a:txBody>
                  <a:tcPr marL="58408" marR="5840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533753144"/>
                  </a:ext>
                </a:extLst>
              </a:tr>
            </a:tbl>
          </a:graphicData>
        </a:graphic>
      </p:graphicFrame>
      <p:pic>
        <p:nvPicPr>
          <p:cNvPr id="18" name="Picture 17">
            <a:extLst>
              <a:ext uri="{FF2B5EF4-FFF2-40B4-BE49-F238E27FC236}">
                <a16:creationId xmlns:a16="http://schemas.microsoft.com/office/drawing/2014/main" id="{35306A91-9F26-420B-B1A3-6EA2E0F2F1CB}"/>
              </a:ext>
            </a:extLst>
          </p:cNvPr>
          <p:cNvPicPr>
            <a:picLocks noChangeAspect="1"/>
          </p:cNvPicPr>
          <p:nvPr/>
        </p:nvPicPr>
        <p:blipFill>
          <a:blip r:embed="rId2"/>
          <a:stretch>
            <a:fillRect/>
          </a:stretch>
        </p:blipFill>
        <p:spPr>
          <a:xfrm>
            <a:off x="4876800" y="304800"/>
            <a:ext cx="4193576" cy="3048000"/>
          </a:xfrm>
          <a:prstGeom prst="rect">
            <a:avLst/>
          </a:prstGeom>
        </p:spPr>
      </p:pic>
    </p:spTree>
    <p:extLst>
      <p:ext uri="{BB962C8B-B14F-4D97-AF65-F5344CB8AC3E}">
        <p14:creationId xmlns:p14="http://schemas.microsoft.com/office/powerpoint/2010/main" val="17128390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8098"/>
            <a:ext cx="6934847" cy="952502"/>
          </a:xfrm>
        </p:spPr>
        <p:txBody>
          <a:bodyPr/>
          <a:lstStyle/>
          <a:p>
            <a:r>
              <a:rPr lang="en-US" sz="3200" dirty="0"/>
              <a:t>WY 2004 to WY 2019 hydrographs and water year sequencing (n= 16 </a:t>
            </a:r>
            <a:r>
              <a:rPr lang="en-US" sz="3200" dirty="0" err="1"/>
              <a:t>yrs</a:t>
            </a:r>
            <a:r>
              <a:rPr lang="en-US" sz="3200" dirty="0"/>
              <a:t>)</a:t>
            </a:r>
          </a:p>
        </p:txBody>
      </p:sp>
      <p:grpSp>
        <p:nvGrpSpPr>
          <p:cNvPr id="13" name="Group 12">
            <a:extLst>
              <a:ext uri="{FF2B5EF4-FFF2-40B4-BE49-F238E27FC236}">
                <a16:creationId xmlns:a16="http://schemas.microsoft.com/office/drawing/2014/main" id="{EA72010A-16A8-487B-905A-8E9BB484A295}"/>
              </a:ext>
            </a:extLst>
          </p:cNvPr>
          <p:cNvGrpSpPr/>
          <p:nvPr/>
        </p:nvGrpSpPr>
        <p:grpSpPr>
          <a:xfrm>
            <a:off x="578944" y="1143000"/>
            <a:ext cx="8184056" cy="5562600"/>
            <a:chOff x="466834" y="1143000"/>
            <a:chExt cx="8296166" cy="5638800"/>
          </a:xfrm>
        </p:grpSpPr>
        <p:pic>
          <p:nvPicPr>
            <p:cNvPr id="3" name="Picture 2">
              <a:extLst>
                <a:ext uri="{FF2B5EF4-FFF2-40B4-BE49-F238E27FC236}">
                  <a16:creationId xmlns:a16="http://schemas.microsoft.com/office/drawing/2014/main" id="{B93DF7C9-B5EA-4D6F-BB8D-365065DE5DBC}"/>
                </a:ext>
              </a:extLst>
            </p:cNvPr>
            <p:cNvPicPr>
              <a:picLocks noChangeAspect="1"/>
            </p:cNvPicPr>
            <p:nvPr/>
          </p:nvPicPr>
          <p:blipFill>
            <a:blip r:embed="rId2"/>
            <a:stretch>
              <a:fillRect/>
            </a:stretch>
          </p:blipFill>
          <p:spPr>
            <a:xfrm>
              <a:off x="466834" y="1143000"/>
              <a:ext cx="8296166" cy="5638800"/>
            </a:xfrm>
            <a:prstGeom prst="rect">
              <a:avLst/>
            </a:prstGeom>
          </p:spPr>
        </p:pic>
        <p:sp>
          <p:nvSpPr>
            <p:cNvPr id="5" name="Oval 4">
              <a:extLst>
                <a:ext uri="{FF2B5EF4-FFF2-40B4-BE49-F238E27FC236}">
                  <a16:creationId xmlns:a16="http://schemas.microsoft.com/office/drawing/2014/main" id="{0C8C5316-D37F-48F2-8078-B8992905BAE0}"/>
                </a:ext>
              </a:extLst>
            </p:cNvPr>
            <p:cNvSpPr/>
            <p:nvPr/>
          </p:nvSpPr>
          <p:spPr>
            <a:xfrm>
              <a:off x="4419600" y="1219200"/>
              <a:ext cx="3810000" cy="5486400"/>
            </a:xfrm>
            <a:prstGeom prst="ellipse">
              <a:avLst/>
            </a:prstGeom>
            <a:no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30D42DF-5855-414B-89C0-38B19125876E}"/>
                </a:ext>
              </a:extLst>
            </p:cNvPr>
            <p:cNvSpPr txBox="1"/>
            <p:nvPr/>
          </p:nvSpPr>
          <p:spPr>
            <a:xfrm>
              <a:off x="5486401" y="2586753"/>
              <a:ext cx="369191" cy="530387"/>
            </a:xfrm>
            <a:prstGeom prst="rect">
              <a:avLst/>
            </a:prstGeom>
            <a:noFill/>
          </p:spPr>
          <p:txBody>
            <a:bodyPr wrap="none" rtlCol="0">
              <a:spAutoFit/>
            </a:bodyPr>
            <a:lstStyle/>
            <a:p>
              <a:r>
                <a:rPr lang="en-US" sz="2800" b="1" dirty="0">
                  <a:solidFill>
                    <a:srgbClr val="00B050"/>
                  </a:solidFill>
                  <a:effectLst>
                    <a:outerShdw blurRad="38100" dist="38100" dir="2700000" algn="tl">
                      <a:srgbClr val="000000">
                        <a:alpha val="43137"/>
                      </a:srgbClr>
                    </a:outerShdw>
                  </a:effectLst>
                </a:rPr>
                <a:t>1</a:t>
              </a:r>
            </a:p>
          </p:txBody>
        </p:sp>
        <p:sp>
          <p:nvSpPr>
            <p:cNvPr id="10" name="TextBox 9">
              <a:extLst>
                <a:ext uri="{FF2B5EF4-FFF2-40B4-BE49-F238E27FC236}">
                  <a16:creationId xmlns:a16="http://schemas.microsoft.com/office/drawing/2014/main" id="{A0998847-C415-49D7-AC88-2BB810621052}"/>
                </a:ext>
              </a:extLst>
            </p:cNvPr>
            <p:cNvSpPr txBox="1"/>
            <p:nvPr/>
          </p:nvSpPr>
          <p:spPr>
            <a:xfrm>
              <a:off x="5938882" y="2586752"/>
              <a:ext cx="364202" cy="523220"/>
            </a:xfrm>
            <a:prstGeom prst="rect">
              <a:avLst/>
            </a:prstGeom>
            <a:noFill/>
          </p:spPr>
          <p:txBody>
            <a:bodyPr wrap="none" rtlCol="0">
              <a:spAutoFit/>
            </a:bodyPr>
            <a:lstStyle/>
            <a:p>
              <a:r>
                <a:rPr lang="en-US" sz="2800" b="1" dirty="0">
                  <a:solidFill>
                    <a:srgbClr val="FFFF00"/>
                  </a:solidFill>
                  <a:effectLst>
                    <a:outerShdw blurRad="38100" dist="38100" dir="2700000" algn="tl">
                      <a:srgbClr val="000000">
                        <a:alpha val="43137"/>
                      </a:srgbClr>
                    </a:outerShdw>
                  </a:effectLst>
                </a:rPr>
                <a:t>2</a:t>
              </a:r>
            </a:p>
          </p:txBody>
        </p:sp>
        <p:sp>
          <p:nvSpPr>
            <p:cNvPr id="11" name="TextBox 10">
              <a:extLst>
                <a:ext uri="{FF2B5EF4-FFF2-40B4-BE49-F238E27FC236}">
                  <a16:creationId xmlns:a16="http://schemas.microsoft.com/office/drawing/2014/main" id="{0AA5D9D1-84C5-42D9-B94F-8F00B7BD4A53}"/>
                </a:ext>
              </a:extLst>
            </p:cNvPr>
            <p:cNvSpPr txBox="1"/>
            <p:nvPr/>
          </p:nvSpPr>
          <p:spPr>
            <a:xfrm>
              <a:off x="6477000" y="2590800"/>
              <a:ext cx="364202" cy="523220"/>
            </a:xfrm>
            <a:prstGeom prst="rect">
              <a:avLst/>
            </a:prstGeom>
            <a:noFill/>
          </p:spPr>
          <p:txBody>
            <a:bodyPr wrap="none" rtlCol="0">
              <a:spAutoFit/>
            </a:bodyPr>
            <a:lstStyle/>
            <a:p>
              <a:r>
                <a:rPr lang="en-US" sz="2800" b="1" dirty="0">
                  <a:solidFill>
                    <a:srgbClr val="FF0000"/>
                  </a:solidFill>
                  <a:effectLst>
                    <a:outerShdw blurRad="38100" dist="38100" dir="2700000" algn="tl">
                      <a:srgbClr val="000000">
                        <a:alpha val="43137"/>
                      </a:srgbClr>
                    </a:outerShdw>
                  </a:effectLst>
                </a:rPr>
                <a:t>3</a:t>
              </a:r>
            </a:p>
          </p:txBody>
        </p:sp>
        <p:sp>
          <p:nvSpPr>
            <p:cNvPr id="12" name="TextBox 11">
              <a:extLst>
                <a:ext uri="{FF2B5EF4-FFF2-40B4-BE49-F238E27FC236}">
                  <a16:creationId xmlns:a16="http://schemas.microsoft.com/office/drawing/2014/main" id="{9AA05A7A-FFCD-4D3F-A156-EC4ABF0FE9D8}"/>
                </a:ext>
              </a:extLst>
            </p:cNvPr>
            <p:cNvSpPr txBox="1"/>
            <p:nvPr/>
          </p:nvSpPr>
          <p:spPr>
            <a:xfrm>
              <a:off x="4877797" y="2730904"/>
              <a:ext cx="637310" cy="343192"/>
            </a:xfrm>
            <a:prstGeom prst="rect">
              <a:avLst/>
            </a:prstGeom>
            <a:noFill/>
          </p:spPr>
          <p:txBody>
            <a:bodyPr wrap="none" rtlCol="0">
              <a:spAutoFit/>
            </a:bodyPr>
            <a:lstStyle/>
            <a:p>
              <a:r>
                <a:rPr lang="en-US" sz="1600" b="1" dirty="0">
                  <a:solidFill>
                    <a:schemeClr val="bg1">
                      <a:lumMod val="50000"/>
                    </a:schemeClr>
                  </a:solidFill>
                  <a:effectLst>
                    <a:outerShdw blurRad="38100" dist="38100" dir="2700000" algn="tl">
                      <a:srgbClr val="000000">
                        <a:alpha val="43137"/>
                      </a:srgbClr>
                    </a:outerShdw>
                  </a:effectLst>
                </a:rPr>
                <a:t>YOY</a:t>
              </a:r>
              <a:endParaRPr lang="en-US" sz="2400" b="1" dirty="0">
                <a:solidFill>
                  <a:schemeClr val="bg1">
                    <a:lumMod val="50000"/>
                  </a:schemeClr>
                </a:solidFill>
                <a:effectLst>
                  <a:outerShdw blurRad="38100" dist="38100" dir="2700000" algn="tl">
                    <a:srgbClr val="000000">
                      <a:alpha val="43137"/>
                    </a:srgbClr>
                  </a:outerShdw>
                </a:effectLst>
              </a:endParaRPr>
            </a:p>
          </p:txBody>
        </p:sp>
      </p:grpSp>
      <p:graphicFrame>
        <p:nvGraphicFramePr>
          <p:cNvPr id="16" name="Table 15">
            <a:extLst>
              <a:ext uri="{FF2B5EF4-FFF2-40B4-BE49-F238E27FC236}">
                <a16:creationId xmlns:a16="http://schemas.microsoft.com/office/drawing/2014/main" id="{F9B03E02-3C0F-4A1A-878A-9180DF93D33E}"/>
              </a:ext>
            </a:extLst>
          </p:cNvPr>
          <p:cNvGraphicFramePr>
            <a:graphicFrameLocks noGrp="1"/>
          </p:cNvGraphicFramePr>
          <p:nvPr>
            <p:extLst>
              <p:ext uri="{D42A27DB-BD31-4B8C-83A1-F6EECF244321}">
                <p14:modId xmlns:p14="http://schemas.microsoft.com/office/powerpoint/2010/main" val="828009072"/>
              </p:ext>
            </p:extLst>
          </p:nvPr>
        </p:nvGraphicFramePr>
        <p:xfrm>
          <a:off x="6934847" y="419100"/>
          <a:ext cx="2222500" cy="1143000"/>
        </p:xfrm>
        <a:graphic>
          <a:graphicData uri="http://schemas.openxmlformats.org/drawingml/2006/table">
            <a:tbl>
              <a:tblPr/>
              <a:tblGrid>
                <a:gridCol w="609600">
                  <a:extLst>
                    <a:ext uri="{9D8B030D-6E8A-4147-A177-3AD203B41FA5}">
                      <a16:colId xmlns:a16="http://schemas.microsoft.com/office/drawing/2014/main" val="1005824745"/>
                    </a:ext>
                  </a:extLst>
                </a:gridCol>
                <a:gridCol w="1612900">
                  <a:extLst>
                    <a:ext uri="{9D8B030D-6E8A-4147-A177-3AD203B41FA5}">
                      <a16:colId xmlns:a16="http://schemas.microsoft.com/office/drawing/2014/main" val="2326513101"/>
                    </a:ext>
                  </a:extLst>
                </a:gridCol>
              </a:tblGrid>
              <a:tr h="190500">
                <a:tc>
                  <a:txBody>
                    <a:bodyPr/>
                    <a:lstStyle/>
                    <a:p>
                      <a:pPr algn="ctr" fontAlgn="b"/>
                      <a:r>
                        <a:rPr lang="en-US" sz="1100" b="1" i="0" u="none" strike="noStrike" dirty="0">
                          <a:solidFill>
                            <a:srgbClr val="000000"/>
                          </a:solidFill>
                          <a:effectLst/>
                          <a:latin typeface="Calibri" panose="020F0502020204030204" pitchFamily="34" charset="0"/>
                        </a:rPr>
                        <a:t>Cohort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tc>
                  <a:txBody>
                    <a:bodyPr/>
                    <a:lstStyle/>
                    <a:p>
                      <a:pPr algn="l" fontAlgn="b"/>
                      <a:r>
                        <a:rPr lang="en-US" sz="1100" b="1" i="0" u="none" strike="noStrike" dirty="0">
                          <a:solidFill>
                            <a:srgbClr val="000000"/>
                          </a:solidFill>
                          <a:effectLst/>
                          <a:latin typeface="Calibri" panose="020F0502020204030204" pitchFamily="34" charset="0"/>
                        </a:rPr>
                        <a:t>Discharge that kills cohort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solidFill>
                  </a:tcPr>
                </a:tc>
                <a:extLst>
                  <a:ext uri="{0D108BD9-81ED-4DB2-BD59-A6C34878D82A}">
                    <a16:rowId xmlns:a16="http://schemas.microsoft.com/office/drawing/2014/main" val="3464942765"/>
                  </a:ext>
                </a:extLst>
              </a:tr>
              <a:tr h="190500">
                <a:tc>
                  <a:txBody>
                    <a:bodyPr/>
                    <a:lstStyle/>
                    <a:p>
                      <a:pPr algn="ctr" fontAlgn="b"/>
                      <a:r>
                        <a:rPr lang="en-US" sz="1100" b="0" i="0" u="none" strike="noStrike" dirty="0">
                          <a:solidFill>
                            <a:srgbClr val="000000"/>
                          </a:solidFill>
                          <a:effectLst/>
                          <a:latin typeface="Calibri" panose="020F0502020204030204" pitchFamily="34" charset="0"/>
                        </a:rPr>
                        <a:t>YOY</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100" b="0" i="0" u="none" strike="noStrike" dirty="0">
                          <a:solidFill>
                            <a:srgbClr val="000000"/>
                          </a:solidFill>
                          <a:effectLst/>
                          <a:latin typeface="Calibri" panose="020F0502020204030204" pitchFamily="34" charset="0"/>
                        </a:rPr>
                        <a:t>6,000 </a:t>
                      </a:r>
                      <a:r>
                        <a:rPr lang="en-US" sz="1100" b="0" i="0" u="none" strike="noStrike" dirty="0" err="1">
                          <a:solidFill>
                            <a:srgbClr val="000000"/>
                          </a:solidFill>
                          <a:effectLst/>
                          <a:latin typeface="Calibri" panose="020F0502020204030204" pitchFamily="34" charset="0"/>
                        </a:rPr>
                        <a:t>cfs</a:t>
                      </a:r>
                      <a:endParaRPr lang="en-US" sz="1100" b="0" i="0" u="none" strike="noStrike" dirty="0">
                        <a:solidFill>
                          <a:srgbClr val="000000"/>
                        </a:solidFill>
                        <a:effectLst/>
                        <a:latin typeface="Calibri" panose="020F050202020403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6374192"/>
                  </a:ext>
                </a:extLst>
              </a:tr>
              <a:tr h="190500">
                <a:tc>
                  <a:txBody>
                    <a:bodyPr/>
                    <a:lstStyle/>
                    <a:p>
                      <a:pPr algn="ctr" fontAlgn="b"/>
                      <a:r>
                        <a:rPr lang="en-US" sz="1100" b="0" i="0" u="none" strike="noStrike" dirty="0">
                          <a:solidFill>
                            <a:srgbClr val="000000"/>
                          </a:solidFill>
                          <a:effectLst/>
                          <a:latin typeface="Calibri" panose="020F0502020204030204" pitchFamily="34" charset="0"/>
                        </a:rPr>
                        <a:t>1 </a:t>
                      </a:r>
                      <a:r>
                        <a:rPr lang="en-US" sz="1100" b="0" i="0" u="none" strike="noStrike" dirty="0" err="1">
                          <a:solidFill>
                            <a:srgbClr val="000000"/>
                          </a:solidFill>
                          <a:effectLst/>
                          <a:latin typeface="Calibri" panose="020F0502020204030204" pitchFamily="34" charset="0"/>
                        </a:rPr>
                        <a:t>yr</a:t>
                      </a:r>
                      <a:endParaRPr lang="en-US" sz="1100" b="0" i="0" u="none" strike="noStrike" dirty="0">
                        <a:solidFill>
                          <a:srgbClr val="000000"/>
                        </a:solidFill>
                        <a:effectLst/>
                        <a:latin typeface="Calibri" panose="020F050202020403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100" b="0" i="0" u="none" strike="noStrike" dirty="0">
                          <a:solidFill>
                            <a:srgbClr val="000000"/>
                          </a:solidFill>
                          <a:effectLst/>
                          <a:latin typeface="Calibri" panose="020F0502020204030204" pitchFamily="34" charset="0"/>
                        </a:rPr>
                        <a:t>6,000 </a:t>
                      </a:r>
                      <a:r>
                        <a:rPr lang="en-US" sz="1100" b="0" i="0" u="none" strike="noStrike" dirty="0" err="1">
                          <a:solidFill>
                            <a:srgbClr val="000000"/>
                          </a:solidFill>
                          <a:effectLst/>
                          <a:latin typeface="Calibri" panose="020F0502020204030204" pitchFamily="34" charset="0"/>
                        </a:rPr>
                        <a:t>cfs</a:t>
                      </a:r>
                      <a:endParaRPr lang="en-US" sz="1100" b="0" i="0" u="none" strike="noStrike" dirty="0">
                        <a:solidFill>
                          <a:srgbClr val="000000"/>
                        </a:solidFill>
                        <a:effectLst/>
                        <a:latin typeface="Calibri" panose="020F050202020403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269094296"/>
                  </a:ext>
                </a:extLst>
              </a:tr>
              <a:tr h="190500">
                <a:tc>
                  <a:txBody>
                    <a:bodyPr/>
                    <a:lstStyle/>
                    <a:p>
                      <a:pPr algn="ctr" fontAlgn="b"/>
                      <a:r>
                        <a:rPr lang="en-US" sz="1100" b="0" i="0" u="none" strike="noStrike">
                          <a:solidFill>
                            <a:srgbClr val="000000"/>
                          </a:solidFill>
                          <a:effectLst/>
                          <a:latin typeface="Calibri" panose="020F0502020204030204" pitchFamily="34" charset="0"/>
                        </a:rPr>
                        <a:t>2 yr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100" b="0" i="0" u="none" strike="noStrike" dirty="0">
                          <a:solidFill>
                            <a:srgbClr val="000000"/>
                          </a:solidFill>
                          <a:effectLst/>
                          <a:latin typeface="Calibri" panose="020F0502020204030204" pitchFamily="34" charset="0"/>
                        </a:rPr>
                        <a:t>8,500 </a:t>
                      </a:r>
                      <a:r>
                        <a:rPr lang="en-US" sz="1100" b="0" i="0" u="none" strike="noStrike" dirty="0" err="1">
                          <a:solidFill>
                            <a:srgbClr val="000000"/>
                          </a:solidFill>
                          <a:effectLst/>
                          <a:latin typeface="Calibri" panose="020F0502020204030204" pitchFamily="34" charset="0"/>
                        </a:rPr>
                        <a:t>cfs</a:t>
                      </a:r>
                      <a:endParaRPr lang="en-US" sz="1100" b="0" i="0" u="none" strike="noStrike" dirty="0">
                        <a:solidFill>
                          <a:srgbClr val="000000"/>
                        </a:solidFill>
                        <a:effectLst/>
                        <a:latin typeface="Calibri" panose="020F050202020403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016019011"/>
                  </a:ext>
                </a:extLst>
              </a:tr>
              <a:tr h="190500">
                <a:tc>
                  <a:txBody>
                    <a:bodyPr/>
                    <a:lstStyle/>
                    <a:p>
                      <a:pPr algn="ctr" fontAlgn="b"/>
                      <a:r>
                        <a:rPr lang="en-US" sz="1100" b="0" i="0" u="none" strike="noStrike">
                          <a:solidFill>
                            <a:srgbClr val="000000"/>
                          </a:solidFill>
                          <a:effectLst/>
                          <a:latin typeface="Calibri" panose="020F0502020204030204" pitchFamily="34" charset="0"/>
                        </a:rPr>
                        <a:t>3 yr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100" b="0" i="0" u="none" strike="noStrike" dirty="0">
                          <a:solidFill>
                            <a:srgbClr val="000000"/>
                          </a:solidFill>
                          <a:effectLst/>
                          <a:latin typeface="Calibri" panose="020F0502020204030204" pitchFamily="34" charset="0"/>
                        </a:rPr>
                        <a:t>11,000 </a:t>
                      </a:r>
                      <a:r>
                        <a:rPr lang="en-US" sz="1100" b="0" i="0" u="none" strike="noStrike" dirty="0" err="1">
                          <a:solidFill>
                            <a:srgbClr val="000000"/>
                          </a:solidFill>
                          <a:effectLst/>
                          <a:latin typeface="Calibri" panose="020F0502020204030204" pitchFamily="34" charset="0"/>
                        </a:rPr>
                        <a:t>cfs</a:t>
                      </a:r>
                      <a:endParaRPr lang="en-US" sz="1100" b="0" i="0" u="none" strike="noStrike" dirty="0">
                        <a:solidFill>
                          <a:srgbClr val="000000"/>
                        </a:solidFill>
                        <a:effectLst/>
                        <a:latin typeface="Calibri" panose="020F050202020403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483044753"/>
                  </a:ext>
                </a:extLst>
              </a:tr>
              <a:tr h="190500">
                <a:tc>
                  <a:txBody>
                    <a:bodyPr/>
                    <a:lstStyle/>
                    <a:p>
                      <a:pPr algn="ctr" fontAlgn="b"/>
                      <a:r>
                        <a:rPr lang="en-US" sz="1100" b="0" i="0" u="none" strike="noStrike">
                          <a:solidFill>
                            <a:srgbClr val="000000"/>
                          </a:solidFill>
                          <a:effectLst/>
                          <a:latin typeface="Calibri" panose="020F0502020204030204" pitchFamily="34" charset="0"/>
                        </a:rPr>
                        <a:t>&gt;3 yr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1100" b="0" i="0" u="none" strike="noStrike" dirty="0">
                          <a:solidFill>
                            <a:srgbClr val="000000"/>
                          </a:solidFill>
                          <a:effectLst/>
                          <a:latin typeface="Calibri" panose="020F0502020204030204" pitchFamily="34" charset="0"/>
                        </a:rPr>
                        <a:t>&gt;  11,000cfs</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87685070"/>
                  </a:ext>
                </a:extLst>
              </a:tr>
            </a:tbl>
          </a:graphicData>
        </a:graphic>
      </p:graphicFrame>
      <p:sp>
        <p:nvSpPr>
          <p:cNvPr id="17" name="TextBox 16">
            <a:extLst>
              <a:ext uri="{FF2B5EF4-FFF2-40B4-BE49-F238E27FC236}">
                <a16:creationId xmlns:a16="http://schemas.microsoft.com/office/drawing/2014/main" id="{3BFECBCC-2E90-47C2-AC2F-69F51A56E39C}"/>
              </a:ext>
            </a:extLst>
          </p:cNvPr>
          <p:cNvSpPr txBox="1"/>
          <p:nvPr/>
        </p:nvSpPr>
        <p:spPr>
          <a:xfrm>
            <a:off x="8719820" y="893303"/>
            <a:ext cx="343364" cy="523220"/>
          </a:xfrm>
          <a:prstGeom prst="rect">
            <a:avLst/>
          </a:prstGeom>
          <a:noFill/>
        </p:spPr>
        <p:txBody>
          <a:bodyPr wrap="none" rtlCol="0">
            <a:spAutoFit/>
          </a:bodyPr>
          <a:lstStyle/>
          <a:p>
            <a:r>
              <a:rPr lang="en-US" sz="2800" dirty="0">
                <a:solidFill>
                  <a:srgbClr val="FF0000"/>
                </a:solidFill>
              </a:rPr>
              <a:t>?</a:t>
            </a:r>
          </a:p>
        </p:txBody>
      </p:sp>
    </p:spTree>
    <p:extLst>
      <p:ext uri="{BB962C8B-B14F-4D97-AF65-F5344CB8AC3E}">
        <p14:creationId xmlns:p14="http://schemas.microsoft.com/office/powerpoint/2010/main" val="2953952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0C731-79AC-4002-93A4-F83FFFCEDA84}"/>
              </a:ext>
            </a:extLst>
          </p:cNvPr>
          <p:cNvSpPr>
            <a:spLocks noGrp="1"/>
          </p:cNvSpPr>
          <p:nvPr>
            <p:ph type="title"/>
          </p:nvPr>
        </p:nvSpPr>
        <p:spPr>
          <a:xfrm>
            <a:off x="2133600" y="243098"/>
            <a:ext cx="4018935" cy="501358"/>
          </a:xfrm>
        </p:spPr>
        <p:txBody>
          <a:bodyPr/>
          <a:lstStyle/>
          <a:p>
            <a:r>
              <a:rPr lang="en-US" sz="4000" dirty="0"/>
              <a:t>2013-2017 Period</a:t>
            </a:r>
          </a:p>
        </p:txBody>
      </p:sp>
      <p:pic>
        <p:nvPicPr>
          <p:cNvPr id="9" name="Content Placeholder 5" descr="A picture containing tree, text&#10;&#10;Description generated with very high confidence">
            <a:extLst>
              <a:ext uri="{FF2B5EF4-FFF2-40B4-BE49-F238E27FC236}">
                <a16:creationId xmlns:a16="http://schemas.microsoft.com/office/drawing/2014/main" id="{9FC916E6-4632-4732-A4CD-5B245D091D45}"/>
              </a:ext>
            </a:extLst>
          </p:cNvPr>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3613805" y="1066800"/>
            <a:ext cx="5510530" cy="3371850"/>
          </a:xfrm>
          <a:prstGeom prst="rect">
            <a:avLst/>
          </a:prstGeom>
          <a:noFill/>
          <a:ln>
            <a:noFill/>
          </a:ln>
        </p:spPr>
      </p:pic>
      <p:graphicFrame>
        <p:nvGraphicFramePr>
          <p:cNvPr id="3" name="Table 2">
            <a:extLst>
              <a:ext uri="{FF2B5EF4-FFF2-40B4-BE49-F238E27FC236}">
                <a16:creationId xmlns:a16="http://schemas.microsoft.com/office/drawing/2014/main" id="{8B73148C-8ECB-476B-B185-8E67BA4D7CA9}"/>
              </a:ext>
            </a:extLst>
          </p:cNvPr>
          <p:cNvGraphicFramePr>
            <a:graphicFrameLocks noGrp="1"/>
          </p:cNvGraphicFramePr>
          <p:nvPr>
            <p:extLst>
              <p:ext uri="{D42A27DB-BD31-4B8C-83A1-F6EECF244321}">
                <p14:modId xmlns:p14="http://schemas.microsoft.com/office/powerpoint/2010/main" val="3558978618"/>
              </p:ext>
            </p:extLst>
          </p:nvPr>
        </p:nvGraphicFramePr>
        <p:xfrm>
          <a:off x="37670" y="1706880"/>
          <a:ext cx="3545840" cy="1045845"/>
        </p:xfrm>
        <a:graphic>
          <a:graphicData uri="http://schemas.openxmlformats.org/drawingml/2006/table">
            <a:tbl>
              <a:tblPr firstRow="1" firstCol="1" bandRow="1"/>
              <a:tblGrid>
                <a:gridCol w="1793240">
                  <a:extLst>
                    <a:ext uri="{9D8B030D-6E8A-4147-A177-3AD203B41FA5}">
                      <a16:colId xmlns:a16="http://schemas.microsoft.com/office/drawing/2014/main" val="1969175247"/>
                    </a:ext>
                  </a:extLst>
                </a:gridCol>
                <a:gridCol w="426085">
                  <a:extLst>
                    <a:ext uri="{9D8B030D-6E8A-4147-A177-3AD203B41FA5}">
                      <a16:colId xmlns:a16="http://schemas.microsoft.com/office/drawing/2014/main" val="3159712109"/>
                    </a:ext>
                  </a:extLst>
                </a:gridCol>
                <a:gridCol w="426085">
                  <a:extLst>
                    <a:ext uri="{9D8B030D-6E8A-4147-A177-3AD203B41FA5}">
                      <a16:colId xmlns:a16="http://schemas.microsoft.com/office/drawing/2014/main" val="455181155"/>
                    </a:ext>
                  </a:extLst>
                </a:gridCol>
                <a:gridCol w="426085">
                  <a:extLst>
                    <a:ext uri="{9D8B030D-6E8A-4147-A177-3AD203B41FA5}">
                      <a16:colId xmlns:a16="http://schemas.microsoft.com/office/drawing/2014/main" val="2914286482"/>
                    </a:ext>
                  </a:extLst>
                </a:gridCol>
                <a:gridCol w="474345">
                  <a:extLst>
                    <a:ext uri="{9D8B030D-6E8A-4147-A177-3AD203B41FA5}">
                      <a16:colId xmlns:a16="http://schemas.microsoft.com/office/drawing/2014/main" val="1518171224"/>
                    </a:ext>
                  </a:extLst>
                </a:gridCol>
              </a:tblGrid>
              <a:tr h="224155">
                <a:tc>
                  <a:txBody>
                    <a:bodyPr/>
                    <a:lstStyle/>
                    <a:p>
                      <a:pPr marL="0" marR="0" algn="ctr">
                        <a:spcBef>
                          <a:spcPts val="300"/>
                        </a:spcBef>
                        <a:spcAft>
                          <a:spcPts val="300"/>
                        </a:spcAft>
                      </a:pPr>
                      <a:r>
                        <a:rPr lang="en-US" sz="1000" b="1">
                          <a:effectLst/>
                          <a:latin typeface="Calibri" panose="020F0502020204030204" pitchFamily="34" charset="0"/>
                          <a:ea typeface="Times New Roman" panose="02020603050405020304" pitchFamily="18" charset="0"/>
                          <a:cs typeface="Calibri" panose="020F0502020204030204" pitchFamily="34" charset="0"/>
                        </a:rPr>
                        <a:t>Type of Bar</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1000" b="1">
                          <a:effectLst/>
                          <a:latin typeface="Calibri" panose="020F0502020204030204" pitchFamily="34" charset="0"/>
                          <a:ea typeface="Times New Roman" panose="02020603050405020304" pitchFamily="18" charset="0"/>
                          <a:cs typeface="Calibri" panose="020F0502020204030204" pitchFamily="34" charset="0"/>
                        </a:rPr>
                        <a:t>2012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1000" b="1">
                          <a:effectLst/>
                          <a:latin typeface="Calibri" panose="020F0502020204030204" pitchFamily="34" charset="0"/>
                          <a:ea typeface="Times New Roman" panose="02020603050405020304" pitchFamily="18" charset="0"/>
                          <a:cs typeface="Calibri" panose="020F0502020204030204" pitchFamily="34" charset="0"/>
                        </a:rPr>
                        <a:t>2013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1000" b="1">
                          <a:effectLst/>
                          <a:latin typeface="Calibri" panose="020F0502020204030204" pitchFamily="34" charset="0"/>
                          <a:ea typeface="Times New Roman" panose="02020603050405020304" pitchFamily="18" charset="0"/>
                          <a:cs typeface="Calibri" panose="020F0502020204030204" pitchFamily="34" charset="0"/>
                        </a:rPr>
                        <a:t>2015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1000" b="1">
                          <a:effectLst/>
                          <a:latin typeface="Calibri" panose="020F0502020204030204" pitchFamily="34" charset="0"/>
                          <a:ea typeface="Times New Roman" panose="02020603050405020304" pitchFamily="18" charset="0"/>
                          <a:cs typeface="Calibri" panose="020F0502020204030204" pitchFamily="34" charset="0"/>
                        </a:rPr>
                        <a:t>2016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759269097"/>
                  </a:ext>
                </a:extLst>
              </a:tr>
              <a:tr h="224155">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Bars totally inundated at less than 2,000 cfs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69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125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126</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103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225024128"/>
                  </a:ext>
                </a:extLst>
              </a:tr>
              <a:tr h="212090">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Bars totally inundated at more than 2,000 cfs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69</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68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68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88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220427870"/>
                  </a:ext>
                </a:extLst>
              </a:tr>
              <a:tr h="212090">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Total</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138</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193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194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191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877733262"/>
                  </a:ext>
                </a:extLst>
              </a:tr>
            </a:tbl>
          </a:graphicData>
        </a:graphic>
      </p:graphicFrame>
      <p:graphicFrame>
        <p:nvGraphicFramePr>
          <p:cNvPr id="5" name="Table 4">
            <a:extLst>
              <a:ext uri="{FF2B5EF4-FFF2-40B4-BE49-F238E27FC236}">
                <a16:creationId xmlns:a16="http://schemas.microsoft.com/office/drawing/2014/main" id="{730F65CE-5B03-4D49-AA45-ABA2BAFB6239}"/>
              </a:ext>
            </a:extLst>
          </p:cNvPr>
          <p:cNvGraphicFramePr>
            <a:graphicFrameLocks noGrp="1"/>
          </p:cNvGraphicFramePr>
          <p:nvPr>
            <p:extLst>
              <p:ext uri="{D42A27DB-BD31-4B8C-83A1-F6EECF244321}">
                <p14:modId xmlns:p14="http://schemas.microsoft.com/office/powerpoint/2010/main" val="1177862287"/>
              </p:ext>
            </p:extLst>
          </p:nvPr>
        </p:nvGraphicFramePr>
        <p:xfrm>
          <a:off x="37670" y="2895600"/>
          <a:ext cx="4552950" cy="1256505"/>
        </p:xfrm>
        <a:graphic>
          <a:graphicData uri="http://schemas.openxmlformats.org/drawingml/2006/table">
            <a:tbl>
              <a:tblPr firstRow="1" firstCol="1" bandRow="1"/>
              <a:tblGrid>
                <a:gridCol w="1517650">
                  <a:extLst>
                    <a:ext uri="{9D8B030D-6E8A-4147-A177-3AD203B41FA5}">
                      <a16:colId xmlns:a16="http://schemas.microsoft.com/office/drawing/2014/main" val="1215690595"/>
                    </a:ext>
                  </a:extLst>
                </a:gridCol>
                <a:gridCol w="1517650">
                  <a:extLst>
                    <a:ext uri="{9D8B030D-6E8A-4147-A177-3AD203B41FA5}">
                      <a16:colId xmlns:a16="http://schemas.microsoft.com/office/drawing/2014/main" val="878872762"/>
                    </a:ext>
                  </a:extLst>
                </a:gridCol>
                <a:gridCol w="1517650">
                  <a:extLst>
                    <a:ext uri="{9D8B030D-6E8A-4147-A177-3AD203B41FA5}">
                      <a16:colId xmlns:a16="http://schemas.microsoft.com/office/drawing/2014/main" val="248700535"/>
                    </a:ext>
                  </a:extLst>
                </a:gridCol>
              </a:tblGrid>
              <a:tr h="314127">
                <a:tc>
                  <a:txBody>
                    <a:bodyPr/>
                    <a:lstStyle/>
                    <a:p>
                      <a:pPr marL="0" marR="0" algn="ctr">
                        <a:spcBef>
                          <a:spcPts val="300"/>
                        </a:spcBef>
                        <a:spcAft>
                          <a:spcPts val="300"/>
                        </a:spcAft>
                      </a:pPr>
                      <a:r>
                        <a:rPr lang="en-US" sz="1000" b="1">
                          <a:effectLst/>
                          <a:latin typeface="Calibri" panose="020F0502020204030204" pitchFamily="34" charset="0"/>
                          <a:ea typeface="Times New Roman" panose="02020603050405020304" pitchFamily="18" charset="0"/>
                          <a:cs typeface="Calibri" panose="020F0502020204030204" pitchFamily="34" charset="0"/>
                        </a:rPr>
                        <a:t>Site </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1000" b="1">
                          <a:effectLst/>
                          <a:latin typeface="Calibri" panose="020F0502020204030204" pitchFamily="34" charset="0"/>
                          <a:ea typeface="Times New Roman" panose="02020603050405020304" pitchFamily="18" charset="0"/>
                          <a:cs typeface="Calibri" panose="020F0502020204030204" pitchFamily="34" charset="0"/>
                        </a:rPr>
                        <a:t>Constructed</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1000" b="1">
                          <a:effectLst/>
                          <a:latin typeface="Calibri" panose="020F0502020204030204" pitchFamily="34" charset="0"/>
                          <a:ea typeface="Times New Roman" panose="02020603050405020304" pitchFamily="18" charset="0"/>
                          <a:cs typeface="Calibri" panose="020F0502020204030204" pitchFamily="34" charset="0"/>
                        </a:rPr>
                        <a:t>First Cohort that Could Colonize the Surface</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235451599"/>
                  </a:ext>
                </a:extLst>
              </a:tr>
              <a:tr h="157063">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Douglas City 2013</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2013</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2014 cohort</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472872806"/>
                  </a:ext>
                </a:extLst>
              </a:tr>
              <a:tr h="157063">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Lorenz Gulch</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2013</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2014 cohort</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247752690"/>
                  </a:ext>
                </a:extLst>
              </a:tr>
              <a:tr h="157063">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Lower Junction City</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2014</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2015 cohort</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55454477"/>
                  </a:ext>
                </a:extLst>
              </a:tr>
              <a:tr h="157063">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Douglas City 2015</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2015</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2016 cohort</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474002443"/>
                  </a:ext>
                </a:extLst>
              </a:tr>
              <a:tr h="157063">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Limekiln Gulch</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2015</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2016 cohort</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587606809"/>
                  </a:ext>
                </a:extLst>
              </a:tr>
              <a:tr h="157063">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Bucktail</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2016</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2017 cohort</a:t>
                      </a:r>
                    </a:p>
                  </a:txBody>
                  <a:tcPr marL="73025" marR="730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94267275"/>
                  </a:ext>
                </a:extLst>
              </a:tr>
            </a:tbl>
          </a:graphicData>
        </a:graphic>
      </p:graphicFrame>
      <p:graphicFrame>
        <p:nvGraphicFramePr>
          <p:cNvPr id="6" name="Table 5">
            <a:extLst>
              <a:ext uri="{FF2B5EF4-FFF2-40B4-BE49-F238E27FC236}">
                <a16:creationId xmlns:a16="http://schemas.microsoft.com/office/drawing/2014/main" id="{6385EB25-2262-4FD7-96C1-F31173E104AE}"/>
              </a:ext>
            </a:extLst>
          </p:cNvPr>
          <p:cNvGraphicFramePr>
            <a:graphicFrameLocks noGrp="1"/>
          </p:cNvGraphicFramePr>
          <p:nvPr>
            <p:extLst>
              <p:ext uri="{D42A27DB-BD31-4B8C-83A1-F6EECF244321}">
                <p14:modId xmlns:p14="http://schemas.microsoft.com/office/powerpoint/2010/main" val="2635235593"/>
              </p:ext>
            </p:extLst>
          </p:nvPr>
        </p:nvGraphicFramePr>
        <p:xfrm>
          <a:off x="59793" y="4419600"/>
          <a:ext cx="5567680" cy="1981200"/>
        </p:xfrm>
        <a:graphic>
          <a:graphicData uri="http://schemas.openxmlformats.org/drawingml/2006/table">
            <a:tbl>
              <a:tblPr firstRow="1" firstCol="1" bandRow="1"/>
              <a:tblGrid>
                <a:gridCol w="640080">
                  <a:extLst>
                    <a:ext uri="{9D8B030D-6E8A-4147-A177-3AD203B41FA5}">
                      <a16:colId xmlns:a16="http://schemas.microsoft.com/office/drawing/2014/main" val="1638373526"/>
                    </a:ext>
                  </a:extLst>
                </a:gridCol>
                <a:gridCol w="969645">
                  <a:extLst>
                    <a:ext uri="{9D8B030D-6E8A-4147-A177-3AD203B41FA5}">
                      <a16:colId xmlns:a16="http://schemas.microsoft.com/office/drawing/2014/main" val="3360769426"/>
                    </a:ext>
                  </a:extLst>
                </a:gridCol>
                <a:gridCol w="1012190">
                  <a:extLst>
                    <a:ext uri="{9D8B030D-6E8A-4147-A177-3AD203B41FA5}">
                      <a16:colId xmlns:a16="http://schemas.microsoft.com/office/drawing/2014/main" val="1966925186"/>
                    </a:ext>
                  </a:extLst>
                </a:gridCol>
                <a:gridCol w="1134745">
                  <a:extLst>
                    <a:ext uri="{9D8B030D-6E8A-4147-A177-3AD203B41FA5}">
                      <a16:colId xmlns:a16="http://schemas.microsoft.com/office/drawing/2014/main" val="748000371"/>
                    </a:ext>
                  </a:extLst>
                </a:gridCol>
                <a:gridCol w="1811020">
                  <a:extLst>
                    <a:ext uri="{9D8B030D-6E8A-4147-A177-3AD203B41FA5}">
                      <a16:colId xmlns:a16="http://schemas.microsoft.com/office/drawing/2014/main" val="3385745285"/>
                    </a:ext>
                  </a:extLst>
                </a:gridCol>
              </a:tblGrid>
              <a:tr h="427990">
                <a:tc>
                  <a:txBody>
                    <a:bodyPr/>
                    <a:lstStyle/>
                    <a:p>
                      <a:pPr marL="0" marR="0" algn="ctr">
                        <a:spcBef>
                          <a:spcPts val="300"/>
                        </a:spcBef>
                        <a:spcAft>
                          <a:spcPts val="300"/>
                        </a:spcAft>
                      </a:pPr>
                      <a:r>
                        <a:rPr lang="en-US" sz="1000" b="1">
                          <a:effectLst/>
                          <a:latin typeface="Calibri" panose="020F0502020204030204" pitchFamily="34" charset="0"/>
                          <a:ea typeface="Times New Roman" panose="02020603050405020304" pitchFamily="18" charset="0"/>
                          <a:cs typeface="Calibri" panose="020F0502020204030204" pitchFamily="34" charset="0"/>
                        </a:rPr>
                        <a:t>Water Year</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1000" b="1">
                          <a:effectLst/>
                          <a:latin typeface="Calibri" panose="020F0502020204030204" pitchFamily="34" charset="0"/>
                          <a:ea typeface="Times New Roman" panose="02020603050405020304" pitchFamily="18" charset="0"/>
                          <a:cs typeface="Calibri" panose="020F0502020204030204" pitchFamily="34" charset="0"/>
                        </a:rPr>
                        <a:t>Instantaneous Maximum Lewiston Streamflow (cfs)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1000" b="1">
                          <a:effectLst/>
                          <a:latin typeface="Calibri" panose="020F0502020204030204" pitchFamily="34" charset="0"/>
                          <a:ea typeface="Times New Roman" panose="02020603050405020304" pitchFamily="18" charset="0"/>
                          <a:cs typeface="Calibri" panose="020F0502020204030204" pitchFamily="34" charset="0"/>
                        </a:rPr>
                        <a:t>Cohorts Scoured</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1000" b="1">
                          <a:effectLst/>
                          <a:latin typeface="Calibri" panose="020F0502020204030204" pitchFamily="34" charset="0"/>
                          <a:ea typeface="Times New Roman" panose="02020603050405020304" pitchFamily="18" charset="0"/>
                          <a:cs typeface="Calibri" panose="020F0502020204030204" pitchFamily="34" charset="0"/>
                        </a:rPr>
                        <a:t>Surviving Cohorts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1000" b="1">
                          <a:effectLst/>
                          <a:latin typeface="Calibri" panose="020F0502020204030204" pitchFamily="34" charset="0"/>
                          <a:ea typeface="Times New Roman" panose="02020603050405020304" pitchFamily="18" charset="0"/>
                          <a:cs typeface="Calibri" panose="020F0502020204030204" pitchFamily="34" charset="0"/>
                        </a:rPr>
                        <a:t>Persisting Cohorts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220915103"/>
                  </a:ext>
                </a:extLst>
              </a:tr>
              <a:tr h="139700">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4,590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None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2006 and 2012 cohort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1993, 1998, 2000, 2002, 2006 and 2012 cohort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070466092"/>
                  </a:ext>
                </a:extLst>
              </a:tr>
              <a:tr h="139700">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3,460*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None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2006, 2012, and 2013 cohort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1993, 1998, 2000, 2002, 2006, 2012, and 2013 cohort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4288717"/>
                  </a:ext>
                </a:extLst>
              </a:tr>
              <a:tr h="139700">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8,830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2013 and 2014 cohorts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2006 and 2012 cohort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1993, 1998, 2000, 2002, 2006 and 2012 cohort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899135829"/>
                  </a:ext>
                </a:extLst>
              </a:tr>
              <a:tr h="139700">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9,600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a:effectLst/>
                          <a:latin typeface="Calibri" panose="020F0502020204030204" pitchFamily="34" charset="0"/>
                          <a:ea typeface="Times New Roman" panose="02020603050405020304" pitchFamily="18" charset="0"/>
                          <a:cs typeface="Calibri" panose="020F0502020204030204" pitchFamily="34" charset="0"/>
                        </a:rPr>
                        <a:t>2012 and 2015 cohorts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2006 cohort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1000" dirty="0">
                          <a:effectLst/>
                          <a:latin typeface="Calibri" panose="020F0502020204030204" pitchFamily="34" charset="0"/>
                          <a:ea typeface="Times New Roman" panose="02020603050405020304" pitchFamily="18" charset="0"/>
                          <a:cs typeface="Calibri" panose="020F0502020204030204" pitchFamily="34" charset="0"/>
                        </a:rPr>
                        <a:t>1993, 1998, 2000, 2002, and 2006 cohort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133769191"/>
                  </a:ext>
                </a:extLst>
              </a:tr>
            </a:tbl>
          </a:graphicData>
        </a:graphic>
      </p:graphicFrame>
      <p:sp>
        <p:nvSpPr>
          <p:cNvPr id="7" name="Rectangle 1">
            <a:extLst>
              <a:ext uri="{FF2B5EF4-FFF2-40B4-BE49-F238E27FC236}">
                <a16:creationId xmlns:a16="http://schemas.microsoft.com/office/drawing/2014/main" id="{FF9D4A88-0A98-4C6D-83F2-89E20F790D1E}"/>
              </a:ext>
            </a:extLst>
          </p:cNvPr>
          <p:cNvSpPr>
            <a:spLocks noChangeArrowheads="1"/>
          </p:cNvSpPr>
          <p:nvPr/>
        </p:nvSpPr>
        <p:spPr bwMode="auto">
          <a:xfrm>
            <a:off x="96664" y="6403692"/>
            <a:ext cx="581946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82550" algn="l"/>
              </a:tabLst>
              <a:defRPr>
                <a:solidFill>
                  <a:schemeClr val="tx1"/>
                </a:solidFill>
                <a:latin typeface="Arial" panose="020B0604020202020204" pitchFamily="34" charset="0"/>
              </a:defRPr>
            </a:lvl1pPr>
            <a:lvl2pPr eaLnBrk="0" fontAlgn="base" hangingPunct="0">
              <a:spcBef>
                <a:spcPct val="0"/>
              </a:spcBef>
              <a:spcAft>
                <a:spcPct val="0"/>
              </a:spcAft>
              <a:tabLst>
                <a:tab pos="82550" algn="l"/>
              </a:tabLst>
              <a:defRPr>
                <a:solidFill>
                  <a:schemeClr val="tx1"/>
                </a:solidFill>
                <a:latin typeface="Arial" panose="020B0604020202020204" pitchFamily="34" charset="0"/>
              </a:defRPr>
            </a:lvl2pPr>
            <a:lvl3pPr eaLnBrk="0" fontAlgn="base" hangingPunct="0">
              <a:spcBef>
                <a:spcPct val="0"/>
              </a:spcBef>
              <a:spcAft>
                <a:spcPct val="0"/>
              </a:spcAft>
              <a:tabLst>
                <a:tab pos="82550" algn="l"/>
              </a:tabLst>
              <a:defRPr>
                <a:solidFill>
                  <a:schemeClr val="tx1"/>
                </a:solidFill>
                <a:latin typeface="Arial" panose="020B0604020202020204" pitchFamily="34" charset="0"/>
              </a:defRPr>
            </a:lvl3pPr>
            <a:lvl4pPr eaLnBrk="0" fontAlgn="base" hangingPunct="0">
              <a:spcBef>
                <a:spcPct val="0"/>
              </a:spcBef>
              <a:spcAft>
                <a:spcPct val="0"/>
              </a:spcAft>
              <a:tabLst>
                <a:tab pos="82550" algn="l"/>
              </a:tabLst>
              <a:defRPr>
                <a:solidFill>
                  <a:schemeClr val="tx1"/>
                </a:solidFill>
                <a:latin typeface="Arial" panose="020B0604020202020204" pitchFamily="34" charset="0"/>
              </a:defRPr>
            </a:lvl4pPr>
            <a:lvl5pPr eaLnBrk="0" fontAlgn="base" hangingPunct="0">
              <a:spcBef>
                <a:spcPct val="0"/>
              </a:spcBef>
              <a:spcAft>
                <a:spcPct val="0"/>
              </a:spcAft>
              <a:tabLst>
                <a:tab pos="82550" algn="l"/>
              </a:tabLst>
              <a:defRPr>
                <a:solidFill>
                  <a:schemeClr val="tx1"/>
                </a:solidFill>
                <a:latin typeface="Arial" panose="020B0604020202020204" pitchFamily="34" charset="0"/>
              </a:defRPr>
            </a:lvl5pPr>
            <a:lvl6pPr eaLnBrk="0" fontAlgn="base" hangingPunct="0">
              <a:spcBef>
                <a:spcPct val="0"/>
              </a:spcBef>
              <a:spcAft>
                <a:spcPct val="0"/>
              </a:spcAft>
              <a:tabLst>
                <a:tab pos="82550" algn="l"/>
              </a:tabLst>
              <a:defRPr>
                <a:solidFill>
                  <a:schemeClr val="tx1"/>
                </a:solidFill>
                <a:latin typeface="Arial" panose="020B0604020202020204" pitchFamily="34" charset="0"/>
              </a:defRPr>
            </a:lvl6pPr>
            <a:lvl7pPr eaLnBrk="0" fontAlgn="base" hangingPunct="0">
              <a:spcBef>
                <a:spcPct val="0"/>
              </a:spcBef>
              <a:spcAft>
                <a:spcPct val="0"/>
              </a:spcAft>
              <a:tabLst>
                <a:tab pos="82550" algn="l"/>
              </a:tabLst>
              <a:defRPr>
                <a:solidFill>
                  <a:schemeClr val="tx1"/>
                </a:solidFill>
                <a:latin typeface="Arial" panose="020B0604020202020204" pitchFamily="34" charset="0"/>
              </a:defRPr>
            </a:lvl7pPr>
            <a:lvl8pPr eaLnBrk="0" fontAlgn="base" hangingPunct="0">
              <a:spcBef>
                <a:spcPct val="0"/>
              </a:spcBef>
              <a:spcAft>
                <a:spcPct val="0"/>
              </a:spcAft>
              <a:tabLst>
                <a:tab pos="82550" algn="l"/>
              </a:tabLst>
              <a:defRPr>
                <a:solidFill>
                  <a:schemeClr val="tx1"/>
                </a:solidFill>
                <a:latin typeface="Arial" panose="020B0604020202020204" pitchFamily="34" charset="0"/>
              </a:defRPr>
            </a:lvl8pPr>
            <a:lvl9pPr eaLnBrk="0" fontAlgn="base" hangingPunct="0">
              <a:spcBef>
                <a:spcPct val="0"/>
              </a:spcBef>
              <a:spcAft>
                <a:spcPct val="0"/>
              </a:spcAft>
              <a:tabLst>
                <a:tab pos="8255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82550" algn="l"/>
              </a:tabLst>
            </a:pPr>
            <a:r>
              <a:rPr kumimoji="0" lang="en-US" altLang="en-US" sz="9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*The peak discharge of 2014 was not associated with spring ROD flows, rather it occurred on September 22, 2013, and was associated with Lower Klamath River water temperature and fish health flows. </a:t>
            </a:r>
            <a:endParaRPr kumimoji="0" lang="en-US" altLang="en-US" sz="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82550" algn="l"/>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 name="TextBox 9">
            <a:extLst>
              <a:ext uri="{FF2B5EF4-FFF2-40B4-BE49-F238E27FC236}">
                <a16:creationId xmlns:a16="http://schemas.microsoft.com/office/drawing/2014/main" id="{EBFBB30D-E0BC-48C1-96C5-00AEE01659A9}"/>
              </a:ext>
            </a:extLst>
          </p:cNvPr>
          <p:cNvSpPr txBox="1"/>
          <p:nvPr/>
        </p:nvSpPr>
        <p:spPr>
          <a:xfrm>
            <a:off x="685800" y="5861787"/>
            <a:ext cx="343364" cy="523220"/>
          </a:xfrm>
          <a:prstGeom prst="rect">
            <a:avLst/>
          </a:prstGeom>
          <a:noFill/>
        </p:spPr>
        <p:txBody>
          <a:bodyPr wrap="none" rtlCol="0">
            <a:spAutoFit/>
          </a:bodyPr>
          <a:lstStyle/>
          <a:p>
            <a:r>
              <a:rPr lang="en-US" sz="2800" dirty="0">
                <a:solidFill>
                  <a:srgbClr val="FF0000"/>
                </a:solidFill>
              </a:rPr>
              <a:t>?</a:t>
            </a:r>
          </a:p>
        </p:txBody>
      </p:sp>
      <p:sp>
        <p:nvSpPr>
          <p:cNvPr id="11" name="Oval 10">
            <a:extLst>
              <a:ext uri="{FF2B5EF4-FFF2-40B4-BE49-F238E27FC236}">
                <a16:creationId xmlns:a16="http://schemas.microsoft.com/office/drawing/2014/main" id="{5713B256-6863-4EB2-ACB9-494EEF841E03}"/>
              </a:ext>
            </a:extLst>
          </p:cNvPr>
          <p:cNvSpPr/>
          <p:nvPr/>
        </p:nvSpPr>
        <p:spPr>
          <a:xfrm>
            <a:off x="1602597" y="6019800"/>
            <a:ext cx="1143000" cy="38389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49598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7C536-D801-47A4-A14E-E6D6DAE99A2D}"/>
              </a:ext>
            </a:extLst>
          </p:cNvPr>
          <p:cNvSpPr>
            <a:spLocks noGrp="1"/>
          </p:cNvSpPr>
          <p:nvPr>
            <p:ph type="title"/>
          </p:nvPr>
        </p:nvSpPr>
        <p:spPr/>
        <p:txBody>
          <a:bodyPr/>
          <a:lstStyle/>
          <a:p>
            <a:r>
              <a:rPr lang="en-US" sz="3600" dirty="0"/>
              <a:t>Reflections on Streamflow Management</a:t>
            </a:r>
          </a:p>
        </p:txBody>
      </p:sp>
      <p:sp>
        <p:nvSpPr>
          <p:cNvPr id="4" name="Text Placeholder 3">
            <a:extLst>
              <a:ext uri="{FF2B5EF4-FFF2-40B4-BE49-F238E27FC236}">
                <a16:creationId xmlns:a16="http://schemas.microsoft.com/office/drawing/2014/main" id="{3F01B609-9D8F-4518-8880-81101DEFE1A9}"/>
              </a:ext>
            </a:extLst>
          </p:cNvPr>
          <p:cNvSpPr>
            <a:spLocks noGrp="1"/>
          </p:cNvSpPr>
          <p:nvPr>
            <p:ph type="body" sz="quarter" idx="10"/>
          </p:nvPr>
        </p:nvSpPr>
        <p:spPr>
          <a:xfrm>
            <a:off x="0" y="1828800"/>
            <a:ext cx="4114800" cy="3581400"/>
          </a:xfrm>
        </p:spPr>
        <p:txBody>
          <a:bodyPr/>
          <a:lstStyle/>
          <a:p>
            <a:r>
              <a:rPr lang="en-US" sz="1800" dirty="0"/>
              <a:t>The TRRP has utilized the flexibility in ROD hydrograph schedules to reach the maximum allowable peak streamflow release as frequently as possible in Normal and wetter years. </a:t>
            </a:r>
          </a:p>
          <a:p>
            <a:r>
              <a:rPr lang="en-US" sz="1800" dirty="0"/>
              <a:t>The purpose for increasing maximum flood peak frequency has maximized the amount of geomorphic work and sediment transport</a:t>
            </a:r>
          </a:p>
        </p:txBody>
      </p:sp>
      <p:pic>
        <p:nvPicPr>
          <p:cNvPr id="3" name="Picture 2">
            <a:extLst>
              <a:ext uri="{FF2B5EF4-FFF2-40B4-BE49-F238E27FC236}">
                <a16:creationId xmlns:a16="http://schemas.microsoft.com/office/drawing/2014/main" id="{963724D3-CD66-442C-A1EE-AD1C560E21D3}"/>
              </a:ext>
            </a:extLst>
          </p:cNvPr>
          <p:cNvPicPr>
            <a:picLocks noChangeAspect="1"/>
          </p:cNvPicPr>
          <p:nvPr/>
        </p:nvPicPr>
        <p:blipFill>
          <a:blip r:embed="rId2"/>
          <a:stretch>
            <a:fillRect/>
          </a:stretch>
        </p:blipFill>
        <p:spPr>
          <a:xfrm>
            <a:off x="4114800" y="3863011"/>
            <a:ext cx="4858228" cy="2941650"/>
          </a:xfrm>
          <a:prstGeom prst="rect">
            <a:avLst/>
          </a:prstGeom>
        </p:spPr>
      </p:pic>
      <p:pic>
        <p:nvPicPr>
          <p:cNvPr id="5" name="Picture 4">
            <a:extLst>
              <a:ext uri="{FF2B5EF4-FFF2-40B4-BE49-F238E27FC236}">
                <a16:creationId xmlns:a16="http://schemas.microsoft.com/office/drawing/2014/main" id="{8CEA172E-E80C-421C-9BCB-23F885988ED7}"/>
              </a:ext>
            </a:extLst>
          </p:cNvPr>
          <p:cNvPicPr>
            <a:picLocks noChangeAspect="1"/>
          </p:cNvPicPr>
          <p:nvPr/>
        </p:nvPicPr>
        <p:blipFill>
          <a:blip r:embed="rId3"/>
          <a:stretch>
            <a:fillRect/>
          </a:stretch>
        </p:blipFill>
        <p:spPr>
          <a:xfrm>
            <a:off x="4579620" y="762000"/>
            <a:ext cx="4512466" cy="3066885"/>
          </a:xfrm>
          <a:prstGeom prst="rect">
            <a:avLst/>
          </a:prstGeom>
        </p:spPr>
      </p:pic>
      <p:sp>
        <p:nvSpPr>
          <p:cNvPr id="6" name="Oval 5">
            <a:extLst>
              <a:ext uri="{FF2B5EF4-FFF2-40B4-BE49-F238E27FC236}">
                <a16:creationId xmlns:a16="http://schemas.microsoft.com/office/drawing/2014/main" id="{2215788D-591F-40C3-B24D-FC8F1B0BCAAD}"/>
              </a:ext>
            </a:extLst>
          </p:cNvPr>
          <p:cNvSpPr/>
          <p:nvPr/>
        </p:nvSpPr>
        <p:spPr>
          <a:xfrm>
            <a:off x="6309360" y="914400"/>
            <a:ext cx="243840"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9CFAB1D2-CA0F-4DF2-BF1C-02FD8F8B5A4B}"/>
              </a:ext>
            </a:extLst>
          </p:cNvPr>
          <p:cNvSpPr/>
          <p:nvPr/>
        </p:nvSpPr>
        <p:spPr>
          <a:xfrm>
            <a:off x="6774180" y="914400"/>
            <a:ext cx="243840"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F57CA075-6C6E-4D86-B058-6674854DA127}"/>
              </a:ext>
            </a:extLst>
          </p:cNvPr>
          <p:cNvSpPr/>
          <p:nvPr/>
        </p:nvSpPr>
        <p:spPr>
          <a:xfrm>
            <a:off x="8061960" y="990600"/>
            <a:ext cx="243840"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90203C1F-3482-4E08-AE3F-21FA90FCA1A1}"/>
              </a:ext>
            </a:extLst>
          </p:cNvPr>
          <p:cNvSpPr/>
          <p:nvPr/>
        </p:nvSpPr>
        <p:spPr>
          <a:xfrm>
            <a:off x="7772400" y="990600"/>
            <a:ext cx="243840"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20854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A60E038-A10B-4ED7-B219-B728526E674E}"/>
              </a:ext>
            </a:extLst>
          </p:cNvPr>
          <p:cNvSpPr/>
          <p:nvPr/>
        </p:nvSpPr>
        <p:spPr>
          <a:xfrm>
            <a:off x="76200" y="36493"/>
            <a:ext cx="4952999" cy="954107"/>
          </a:xfrm>
          <a:prstGeom prst="rect">
            <a:avLst/>
          </a:prstGeom>
        </p:spPr>
        <p:txBody>
          <a:bodyPr wrap="square">
            <a:spAutoFit/>
          </a:bodyPr>
          <a:lstStyle/>
          <a:p>
            <a:pPr algn="ctr"/>
            <a:r>
              <a:rPr lang="en-US" sz="2800" dirty="0">
                <a:solidFill>
                  <a:schemeClr val="bg1"/>
                </a:solidFill>
                <a:latin typeface="Calibri" panose="020F0502020204030204" pitchFamily="34" charset="0"/>
              </a:rPr>
              <a:t>Evaluation of detrimental encroachment hypotheses</a:t>
            </a:r>
          </a:p>
        </p:txBody>
      </p:sp>
      <p:pic>
        <p:nvPicPr>
          <p:cNvPr id="10" name="Picture 9">
            <a:extLst>
              <a:ext uri="{FF2B5EF4-FFF2-40B4-BE49-F238E27FC236}">
                <a16:creationId xmlns:a16="http://schemas.microsoft.com/office/drawing/2014/main" id="{BEFBBDA5-F524-4EA9-AD97-D557AB03AE96}"/>
              </a:ext>
            </a:extLst>
          </p:cNvPr>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76200" y="990600"/>
            <a:ext cx="4419600" cy="1868950"/>
          </a:xfrm>
          <a:prstGeom prst="rect">
            <a:avLst/>
          </a:prstGeom>
          <a:noFill/>
          <a:ln>
            <a:noFill/>
          </a:ln>
        </p:spPr>
      </p:pic>
      <p:pic>
        <p:nvPicPr>
          <p:cNvPr id="14" name="Picture 13">
            <a:extLst>
              <a:ext uri="{FF2B5EF4-FFF2-40B4-BE49-F238E27FC236}">
                <a16:creationId xmlns:a16="http://schemas.microsoft.com/office/drawing/2014/main" id="{65A8E367-A5E5-4E02-8EF5-CBF60569AB3D}"/>
              </a:ext>
            </a:extLst>
          </p:cNvPr>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762000" y="2971800"/>
            <a:ext cx="3095625" cy="3848100"/>
          </a:xfrm>
          <a:prstGeom prst="rect">
            <a:avLst/>
          </a:prstGeom>
          <a:noFill/>
          <a:ln>
            <a:noFill/>
          </a:ln>
        </p:spPr>
      </p:pic>
      <p:graphicFrame>
        <p:nvGraphicFramePr>
          <p:cNvPr id="4" name="Table 3">
            <a:extLst>
              <a:ext uri="{FF2B5EF4-FFF2-40B4-BE49-F238E27FC236}">
                <a16:creationId xmlns:a16="http://schemas.microsoft.com/office/drawing/2014/main" id="{C462FC57-AE64-4A4E-B683-5DC00B631695}"/>
              </a:ext>
            </a:extLst>
          </p:cNvPr>
          <p:cNvGraphicFramePr>
            <a:graphicFrameLocks noGrp="1"/>
          </p:cNvGraphicFramePr>
          <p:nvPr/>
        </p:nvGraphicFramePr>
        <p:xfrm>
          <a:off x="4356618" y="3276600"/>
          <a:ext cx="4711182" cy="3486300"/>
        </p:xfrm>
        <a:graphic>
          <a:graphicData uri="http://schemas.openxmlformats.org/drawingml/2006/table">
            <a:tbl>
              <a:tblPr firstRow="1" firstCol="1" bandRow="1"/>
              <a:tblGrid>
                <a:gridCol w="735529">
                  <a:extLst>
                    <a:ext uri="{9D8B030D-6E8A-4147-A177-3AD203B41FA5}">
                      <a16:colId xmlns:a16="http://schemas.microsoft.com/office/drawing/2014/main" val="2368053457"/>
                    </a:ext>
                  </a:extLst>
                </a:gridCol>
                <a:gridCol w="1000846">
                  <a:extLst>
                    <a:ext uri="{9D8B030D-6E8A-4147-A177-3AD203B41FA5}">
                      <a16:colId xmlns:a16="http://schemas.microsoft.com/office/drawing/2014/main" val="1280125562"/>
                    </a:ext>
                  </a:extLst>
                </a:gridCol>
                <a:gridCol w="1032433">
                  <a:extLst>
                    <a:ext uri="{9D8B030D-6E8A-4147-A177-3AD203B41FA5}">
                      <a16:colId xmlns:a16="http://schemas.microsoft.com/office/drawing/2014/main" val="1591237965"/>
                    </a:ext>
                  </a:extLst>
                </a:gridCol>
                <a:gridCol w="1033464">
                  <a:extLst>
                    <a:ext uri="{9D8B030D-6E8A-4147-A177-3AD203B41FA5}">
                      <a16:colId xmlns:a16="http://schemas.microsoft.com/office/drawing/2014/main" val="2494826355"/>
                    </a:ext>
                  </a:extLst>
                </a:gridCol>
                <a:gridCol w="908910">
                  <a:extLst>
                    <a:ext uri="{9D8B030D-6E8A-4147-A177-3AD203B41FA5}">
                      <a16:colId xmlns:a16="http://schemas.microsoft.com/office/drawing/2014/main" val="2106623148"/>
                    </a:ext>
                  </a:extLst>
                </a:gridCol>
              </a:tblGrid>
              <a:tr h="605940">
                <a:tc>
                  <a:txBody>
                    <a:bodyPr/>
                    <a:lstStyle/>
                    <a:p>
                      <a:pPr marL="0" marR="0" algn="ctr">
                        <a:spcBef>
                          <a:spcPts val="300"/>
                        </a:spcBef>
                        <a:spcAft>
                          <a:spcPts val="300"/>
                        </a:spcAft>
                      </a:pPr>
                      <a:r>
                        <a:rPr lang="en-US" sz="900" b="1">
                          <a:effectLst/>
                          <a:latin typeface="Calibri" panose="020F0502020204030204" pitchFamily="34" charset="0"/>
                          <a:ea typeface="Times New Roman" panose="02020603050405020304" pitchFamily="18" charset="0"/>
                          <a:cs typeface="Calibri" panose="020F0502020204030204" pitchFamily="34" charset="0"/>
                        </a:rPr>
                        <a:t>Water Year</a:t>
                      </a:r>
                    </a:p>
                  </a:txBody>
                  <a:tcPr marL="64521" marR="645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900" b="1">
                          <a:effectLst/>
                          <a:latin typeface="Calibri" panose="020F0502020204030204" pitchFamily="34" charset="0"/>
                          <a:ea typeface="Times New Roman" panose="02020603050405020304" pitchFamily="18" charset="0"/>
                          <a:cs typeface="Calibri" panose="020F0502020204030204" pitchFamily="34" charset="0"/>
                        </a:rPr>
                        <a:t>Water Year Class Based on April 1 Inflow Forecast</a:t>
                      </a:r>
                    </a:p>
                  </a:txBody>
                  <a:tcPr marL="64521" marR="645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900" b="1">
                          <a:effectLst/>
                          <a:latin typeface="Calibri" panose="020F0502020204030204" pitchFamily="34" charset="0"/>
                          <a:ea typeface="Times New Roman" panose="02020603050405020304" pitchFamily="18" charset="0"/>
                          <a:cs typeface="Calibri" panose="020F0502020204030204" pitchFamily="34" charset="0"/>
                        </a:rPr>
                        <a:t>TRFE Minimum Recommendation</a:t>
                      </a:r>
                    </a:p>
                    <a:p>
                      <a:pPr marL="0" marR="0" algn="ctr">
                        <a:spcBef>
                          <a:spcPts val="300"/>
                        </a:spcBef>
                        <a:spcAft>
                          <a:spcPts val="300"/>
                        </a:spcAft>
                      </a:pPr>
                      <a:r>
                        <a:rPr lang="en-US" sz="900" b="1">
                          <a:effectLst/>
                          <a:latin typeface="Calibri" panose="020F0502020204030204" pitchFamily="34" charset="0"/>
                          <a:ea typeface="Times New Roman" panose="02020603050405020304" pitchFamily="18" charset="0"/>
                          <a:cs typeface="Calibri" panose="020F0502020204030204" pitchFamily="34" charset="0"/>
                        </a:rPr>
                        <a:t>(U.S. Tons)</a:t>
                      </a:r>
                    </a:p>
                  </a:txBody>
                  <a:tcPr marL="64521" marR="645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900" b="1">
                          <a:effectLst/>
                          <a:latin typeface="Calibri" panose="020F0502020204030204" pitchFamily="34" charset="0"/>
                          <a:ea typeface="Times New Roman" panose="02020603050405020304" pitchFamily="18" charset="0"/>
                          <a:cs typeface="Calibri" panose="020F0502020204030204" pitchFamily="34" charset="0"/>
                        </a:rPr>
                        <a:t>Actual Total Augmentation</a:t>
                      </a:r>
                    </a:p>
                    <a:p>
                      <a:pPr marL="0" marR="0" algn="ctr">
                        <a:spcBef>
                          <a:spcPts val="300"/>
                        </a:spcBef>
                        <a:spcAft>
                          <a:spcPts val="300"/>
                        </a:spcAft>
                      </a:pPr>
                      <a:r>
                        <a:rPr lang="en-US" sz="900" b="1">
                          <a:effectLst/>
                          <a:latin typeface="Calibri" panose="020F0502020204030204" pitchFamily="34" charset="0"/>
                          <a:ea typeface="Times New Roman" panose="02020603050405020304" pitchFamily="18" charset="0"/>
                          <a:cs typeface="Calibri" panose="020F0502020204030204" pitchFamily="34" charset="0"/>
                        </a:rPr>
                        <a:t>(U.S. Tons)</a:t>
                      </a:r>
                    </a:p>
                  </a:txBody>
                  <a:tcPr marL="64521" marR="645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tc>
                  <a:txBody>
                    <a:bodyPr/>
                    <a:lstStyle/>
                    <a:p>
                      <a:pPr marL="0" marR="0" algn="ctr">
                        <a:spcBef>
                          <a:spcPts val="300"/>
                        </a:spcBef>
                        <a:spcAft>
                          <a:spcPts val="300"/>
                        </a:spcAft>
                      </a:pPr>
                      <a:r>
                        <a:rPr lang="en-US" sz="900" b="1" dirty="0">
                          <a:effectLst/>
                          <a:latin typeface="Calibri" panose="020F0502020204030204" pitchFamily="34" charset="0"/>
                          <a:ea typeface="Times New Roman" panose="02020603050405020304" pitchFamily="18" charset="0"/>
                          <a:cs typeface="Calibri" panose="020F0502020204030204" pitchFamily="34" charset="0"/>
                        </a:rPr>
                        <a:t>Difference</a:t>
                      </a:r>
                    </a:p>
                    <a:p>
                      <a:pPr marL="0" marR="0" algn="ctr">
                        <a:spcBef>
                          <a:spcPts val="300"/>
                        </a:spcBef>
                        <a:spcAft>
                          <a:spcPts val="300"/>
                        </a:spcAft>
                      </a:pPr>
                      <a:r>
                        <a:rPr lang="en-US" sz="900" b="1" dirty="0">
                          <a:effectLst/>
                          <a:latin typeface="Calibri" panose="020F0502020204030204" pitchFamily="34" charset="0"/>
                          <a:ea typeface="Times New Roman" panose="02020603050405020304" pitchFamily="18" charset="0"/>
                          <a:cs typeface="Calibri" panose="020F0502020204030204" pitchFamily="34" charset="0"/>
                        </a:rPr>
                        <a:t>(U.S. Tons)</a:t>
                      </a:r>
                    </a:p>
                  </a:txBody>
                  <a:tcPr marL="64521" marR="6452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700125955"/>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2000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dirty="0">
                          <a:effectLst/>
                          <a:latin typeface="Calibri" panose="020F0502020204030204" pitchFamily="34" charset="0"/>
                          <a:ea typeface="Times New Roman" panose="02020603050405020304" pitchFamily="18" charset="0"/>
                          <a:cs typeface="Calibri" panose="020F0502020204030204" pitchFamily="34" charset="0"/>
                        </a:rPr>
                        <a:t>WET</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13,700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2,781</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–10,919</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819769047"/>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2001</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DRY</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346827755"/>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2002</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NORMAL</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dirty="0">
                          <a:effectLst/>
                          <a:latin typeface="Calibri" panose="020F0502020204030204" pitchFamily="34" charset="0"/>
                          <a:ea typeface="Times New Roman" panose="02020603050405020304" pitchFamily="18" charset="0"/>
                          <a:cs typeface="Calibri" panose="020F0502020204030204" pitchFamily="34" charset="0"/>
                        </a:rPr>
                        <a:t>2,466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–2,466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184746756"/>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2003</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NORMAL</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13,700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2,740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–10,960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72083250"/>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2004</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WET</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13,700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–13,700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400678315"/>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2005</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WET</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13,700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–13,700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91136134"/>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2006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EXT WET</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42,470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2,302</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–40,168</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425047943"/>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2007</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DRY</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6,138</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5,932</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073595710"/>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2008</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NORMAL</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2,466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17,002</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14,536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449700795"/>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2009</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DRY</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11,179</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10,974</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775499597"/>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NORMAL</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2,466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22,454</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19,988</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54815642"/>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2011</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WET</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13,700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7,288</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–6,412</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02073182"/>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2012</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NORMAL</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2,466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–2,466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93158449"/>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2013</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DRY</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2,329</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2,124</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917278690"/>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2014</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CRIT DRY</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99782270"/>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2015</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DRY</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3,781</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3,576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72453633"/>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2016</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WET</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13,700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4,932</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–11,398</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090107299"/>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2017</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EXT WET</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42,470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7,672</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–34,798</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18437537"/>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2018</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CRIT DRY</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486497431"/>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2019</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WET</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13,700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4,795</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–8,905</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51043153"/>
                  </a:ext>
                </a:extLst>
              </a:tr>
              <a:tr h="136336">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2020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CRIT DRY</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a:effectLst/>
                          <a:latin typeface="Calibri" panose="020F0502020204030204" pitchFamily="34" charset="0"/>
                          <a:ea typeface="Times New Roman" panose="02020603050405020304" pitchFamily="18" charset="0"/>
                          <a:cs typeface="Calibri" panose="020F0502020204030204" pitchFamily="34" charset="0"/>
                        </a:rPr>
                        <a:t>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marL="0" marR="0" algn="ctr">
                        <a:spcBef>
                          <a:spcPts val="200"/>
                        </a:spcBef>
                        <a:spcAft>
                          <a:spcPts val="200"/>
                        </a:spcAft>
                      </a:pPr>
                      <a:r>
                        <a:rPr lang="en-US" sz="900" dirty="0">
                          <a:effectLst/>
                          <a:latin typeface="Calibri" panose="020F0502020204030204" pitchFamily="34" charset="0"/>
                          <a:ea typeface="Times New Roman" panose="02020603050405020304" pitchFamily="18" charset="0"/>
                          <a:cs typeface="Calibri" panose="020F0502020204030204" pitchFamily="34" charset="0"/>
                        </a:rPr>
                        <a:t>0</a:t>
                      </a:r>
                    </a:p>
                  </a:txBody>
                  <a:tcPr marL="64521" marR="6452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57793142"/>
                  </a:ext>
                </a:extLst>
              </a:tr>
            </a:tbl>
          </a:graphicData>
        </a:graphic>
      </p:graphicFrame>
      <p:pic>
        <p:nvPicPr>
          <p:cNvPr id="7" name="Picture 6">
            <a:extLst>
              <a:ext uri="{FF2B5EF4-FFF2-40B4-BE49-F238E27FC236}">
                <a16:creationId xmlns:a16="http://schemas.microsoft.com/office/drawing/2014/main" id="{5E8F9B9F-6141-4869-898E-DEFE7579439E}"/>
              </a:ext>
            </a:extLst>
          </p:cNvPr>
          <p:cNvPicPr>
            <a:picLocks noChangeAspect="1"/>
          </p:cNvPicPr>
          <p:nvPr/>
        </p:nvPicPr>
        <p:blipFill>
          <a:blip r:embed="rId5"/>
          <a:stretch>
            <a:fillRect/>
          </a:stretch>
        </p:blipFill>
        <p:spPr>
          <a:xfrm>
            <a:off x="4724400" y="219475"/>
            <a:ext cx="4267200" cy="2904725"/>
          </a:xfrm>
          <a:prstGeom prst="rect">
            <a:avLst/>
          </a:prstGeom>
        </p:spPr>
      </p:pic>
      <p:sp>
        <p:nvSpPr>
          <p:cNvPr id="2" name="TextBox 1">
            <a:extLst>
              <a:ext uri="{FF2B5EF4-FFF2-40B4-BE49-F238E27FC236}">
                <a16:creationId xmlns:a16="http://schemas.microsoft.com/office/drawing/2014/main" id="{0EBB37BF-F189-4B78-A499-32FD37EDC405}"/>
              </a:ext>
            </a:extLst>
          </p:cNvPr>
          <p:cNvSpPr txBox="1"/>
          <p:nvPr/>
        </p:nvSpPr>
        <p:spPr>
          <a:xfrm>
            <a:off x="1269537" y="2057400"/>
            <a:ext cx="1778051" cy="4508927"/>
          </a:xfrm>
          <a:prstGeom prst="rect">
            <a:avLst/>
          </a:prstGeom>
          <a:noFill/>
        </p:spPr>
        <p:txBody>
          <a:bodyPr wrap="none" rtlCol="0">
            <a:spAutoFit/>
          </a:bodyPr>
          <a:lstStyle/>
          <a:p>
            <a:r>
              <a:rPr lang="en-US" sz="28700" dirty="0">
                <a:solidFill>
                  <a:srgbClr val="FF0000"/>
                </a:solidFill>
                <a:latin typeface="Calibri" panose="020F0502020204030204" pitchFamily="34" charset="0"/>
                <a:cs typeface="Calibri" panose="020F0502020204030204" pitchFamily="34" charset="0"/>
              </a:rPr>
              <a:t>x</a:t>
            </a:r>
          </a:p>
        </p:txBody>
      </p:sp>
    </p:spTree>
    <p:extLst>
      <p:ext uri="{BB962C8B-B14F-4D97-AF65-F5344CB8AC3E}">
        <p14:creationId xmlns:p14="http://schemas.microsoft.com/office/powerpoint/2010/main" val="9851492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CF7C85-E42F-4CB5-A4BF-49C114336620}"/>
              </a:ext>
            </a:extLst>
          </p:cNvPr>
          <p:cNvSpPr>
            <a:spLocks noGrp="1"/>
          </p:cNvSpPr>
          <p:nvPr>
            <p:ph type="title"/>
          </p:nvPr>
        </p:nvSpPr>
        <p:spPr/>
        <p:txBody>
          <a:bodyPr/>
          <a:lstStyle/>
          <a:p>
            <a:r>
              <a:rPr lang="en-US" dirty="0"/>
              <a:t>Recommendations</a:t>
            </a:r>
          </a:p>
        </p:txBody>
      </p:sp>
      <p:sp>
        <p:nvSpPr>
          <p:cNvPr id="3" name="Text Placeholder 2">
            <a:extLst>
              <a:ext uri="{FF2B5EF4-FFF2-40B4-BE49-F238E27FC236}">
                <a16:creationId xmlns:a16="http://schemas.microsoft.com/office/drawing/2014/main" id="{B0F546B0-C9E6-478C-BA42-3883E1302710}"/>
              </a:ext>
            </a:extLst>
          </p:cNvPr>
          <p:cNvSpPr>
            <a:spLocks noGrp="1"/>
          </p:cNvSpPr>
          <p:nvPr>
            <p:ph type="body" sz="quarter" idx="10"/>
          </p:nvPr>
        </p:nvSpPr>
        <p:spPr/>
        <p:txBody>
          <a:bodyPr/>
          <a:lstStyle/>
          <a:p>
            <a:r>
              <a:rPr lang="en-US" sz="2200" dirty="0"/>
              <a:t>Review, Revise, and Adopt a Reach-based Prediction of Achievable Channel Pattern </a:t>
            </a:r>
          </a:p>
          <a:p>
            <a:r>
              <a:rPr lang="en-US" sz="2200" dirty="0"/>
              <a:t>Develop and Adopt a Revised Vegetation Encroachment Hypothesis</a:t>
            </a:r>
          </a:p>
          <a:p>
            <a:pPr lvl="1"/>
            <a:r>
              <a:rPr lang="en-US" sz="1600" i="1" dirty="0"/>
              <a:t>H01: The 6,000, 8,500, and 11,000 </a:t>
            </a:r>
            <a:r>
              <a:rPr lang="en-US" sz="1600" i="1" dirty="0" err="1"/>
              <a:t>cfs</a:t>
            </a:r>
            <a:r>
              <a:rPr lang="en-US" sz="1600" i="1" dirty="0"/>
              <a:t> flood events occurring at the frequency of Normal and wetter years cannot inhibit near channel woody seedling establishment and the formation of a dense band of vegetation after a period of three consecutive dry years.</a:t>
            </a:r>
          </a:p>
          <a:p>
            <a:pPr lvl="1"/>
            <a:r>
              <a:rPr lang="en-US" sz="1600" i="1" dirty="0"/>
              <a:t>HA1: The 6,000, 8,500, and 11,000 </a:t>
            </a:r>
            <a:r>
              <a:rPr lang="en-US" sz="1600" i="1" dirty="0" err="1"/>
              <a:t>cfs</a:t>
            </a:r>
            <a:r>
              <a:rPr lang="en-US" sz="1600" i="1" dirty="0"/>
              <a:t> flood events occurring more frequently than Normal and wetter years and during dry periods can inhibit near channel woody seedling establishment and disrupt the formation of a dense band of vegetation even after a three-year dry period.</a:t>
            </a:r>
          </a:p>
          <a:p>
            <a:r>
              <a:rPr lang="en-US" sz="2200" dirty="0"/>
              <a:t>Evaluate Current Berm Condition</a:t>
            </a:r>
          </a:p>
          <a:p>
            <a:r>
              <a:rPr lang="en-US" sz="2200" dirty="0"/>
              <a:t>Evaluate and Revise the Conceptual Model for Coarse Sediment Augmentation and Update the Coarse Sediment Management Plan</a:t>
            </a:r>
          </a:p>
          <a:p>
            <a:r>
              <a:rPr lang="en-US" sz="2200" dirty="0"/>
              <a:t>Repeat the Exposed Gravel Bar Census in Normal and Wetter Years</a:t>
            </a:r>
          </a:p>
          <a:p>
            <a:r>
              <a:rPr lang="en-US" sz="2200" dirty="0"/>
              <a:t>Annually Estimate Detrimental Encroachment Risk to Inform Annual Flow Scheduling</a:t>
            </a:r>
          </a:p>
          <a:p>
            <a:r>
              <a:rPr lang="en-US" sz="2200" dirty="0"/>
              <a:t>Evaluate Variable Summer Baseflows and Conduct Flow Experiment </a:t>
            </a:r>
          </a:p>
          <a:p>
            <a:endParaRPr lang="en-US" dirty="0"/>
          </a:p>
        </p:txBody>
      </p:sp>
    </p:spTree>
    <p:extLst>
      <p:ext uri="{BB962C8B-B14F-4D97-AF65-F5344CB8AC3E}">
        <p14:creationId xmlns:p14="http://schemas.microsoft.com/office/powerpoint/2010/main" val="135373217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_rels/theme6.xml.rels><?xml version="1.0" encoding="UTF-8" standalone="yes"?>
<Relationships xmlns="http://schemas.openxmlformats.org/package/2006/relationships"><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cBain Associates Title Slid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MA PowerPointPresentation_Template.pptx" id="{57F8275D-3F86-459B-A648-82342CB986C6}" vid="{36704899-4542-4B5E-931E-9A213CADC344}"/>
    </a:ext>
  </a:extLst>
</a:theme>
</file>

<file path=ppt/theme/theme2.xml><?xml version="1.0" encoding="utf-8"?>
<a:theme xmlns:a="http://schemas.openxmlformats.org/drawingml/2006/main" name="Multipule Companies Title Slid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MA PowerPointPresentation_Template.pptx" id="{57F8275D-3F86-459B-A648-82342CB986C6}" vid="{C11556C4-AF1F-4FFD-9D8D-77CDFF355020}"/>
    </a:ext>
  </a:extLst>
</a:theme>
</file>

<file path=ppt/theme/theme3.xml><?xml version="1.0" encoding="utf-8"?>
<a:theme xmlns:a="http://schemas.openxmlformats.org/drawingml/2006/main" name="McBain Associates Body Slid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MA PowerPointPresentation_Template.pptx" id="{57F8275D-3F86-459B-A648-82342CB986C6}" vid="{76C7C959-FA0F-4377-8E4B-F34D08C13E5A}"/>
    </a:ext>
  </a:extLst>
</a:theme>
</file>

<file path=ppt/theme/theme4.xml><?xml version="1.0" encoding="utf-8"?>
<a:theme xmlns:a="http://schemas.openxmlformats.org/drawingml/2006/main" name="McBain Associates Body Slide Blank">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MA PowerPointPresentation_Template.pptx" id="{57F8275D-3F86-459B-A648-82342CB986C6}" vid="{DB541928-AD07-4EEF-8ED7-434E7ECDB45B}"/>
    </a:ext>
  </a:extLst>
</a:theme>
</file>

<file path=ppt/theme/theme5.xml><?xml version="1.0" encoding="utf-8"?>
<a:theme xmlns:a="http://schemas.openxmlformats.org/drawingml/2006/main" name="1_McBain Associates Body Slide Blank">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MA PowerPointPresentation_Template.pptx" id="{57F8275D-3F86-459B-A648-82342CB986C6}" vid="{2E03998E-001C-4A92-A82E-3C4B019FCAAA}"/>
    </a:ext>
  </a:extLst>
</a:theme>
</file>

<file path=ppt/theme/theme6.xml><?xml version="1.0" encoding="utf-8"?>
<a:theme xmlns:a="http://schemas.openxmlformats.org/drawingml/2006/main" name="1_McBain Associates Body Slid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7.xml><?xml version="1.0" encoding="utf-8"?>
<a:theme xmlns:a="http://schemas.openxmlformats.org/drawingml/2006/main" name="2_McBain Associates Body Slid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MA PowerPointPresentation_Template.pptx" id="{57F8275D-3F86-459B-A648-82342CB986C6}" vid="{76C7C959-FA0F-4377-8E4B-F34D08C13E5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 PowerPointPresentation_Template</Template>
  <TotalTime>7530</TotalTime>
  <Words>1775</Words>
  <Application>Microsoft Office PowerPoint</Application>
  <PresentationFormat>On-screen Show (4:3)</PresentationFormat>
  <Paragraphs>536</Paragraphs>
  <Slides>14</Slides>
  <Notes>4</Notes>
  <HiddenSlides>0</HiddenSlides>
  <MMClips>0</MMClips>
  <ScaleCrop>false</ScaleCrop>
  <HeadingPairs>
    <vt:vector size="6" baseType="variant">
      <vt:variant>
        <vt:lpstr>Fonts Used</vt:lpstr>
      </vt:variant>
      <vt:variant>
        <vt:i4>5</vt:i4>
      </vt:variant>
      <vt:variant>
        <vt:lpstr>Theme</vt:lpstr>
      </vt:variant>
      <vt:variant>
        <vt:i4>7</vt:i4>
      </vt:variant>
      <vt:variant>
        <vt:lpstr>Slide Titles</vt:lpstr>
      </vt:variant>
      <vt:variant>
        <vt:i4>14</vt:i4>
      </vt:variant>
    </vt:vector>
  </HeadingPairs>
  <TitlesOfParts>
    <vt:vector size="26" baseType="lpstr">
      <vt:lpstr>Arial</vt:lpstr>
      <vt:lpstr>Calibri</vt:lpstr>
      <vt:lpstr>Courier New</vt:lpstr>
      <vt:lpstr>Garamond</vt:lpstr>
      <vt:lpstr>Palatino Linotype</vt:lpstr>
      <vt:lpstr>McBain Associates Title Slide</vt:lpstr>
      <vt:lpstr>Multipule Companies Title Slide</vt:lpstr>
      <vt:lpstr>McBain Associates Body Slide</vt:lpstr>
      <vt:lpstr>McBain Associates Body Slide Blank</vt:lpstr>
      <vt:lpstr>1_McBain Associates Body Slide Blank</vt:lpstr>
      <vt:lpstr>1_McBain Associates Body Slide</vt:lpstr>
      <vt:lpstr>2_McBain Associates Body Slide</vt:lpstr>
      <vt:lpstr>Riparian Encroachment Synthesis Proposal Identification TRRP-2018-021</vt:lpstr>
      <vt:lpstr>Conceptual model of the changing relationship between juvenile salmonid habitat, sediment berms, and riparian encroachment </vt:lpstr>
      <vt:lpstr>Window of Opportunity</vt:lpstr>
      <vt:lpstr>PowerPoint Presentation</vt:lpstr>
      <vt:lpstr>TRFES Riparian Rehabilitation Strategy</vt:lpstr>
      <vt:lpstr>Daily average summer baseflows at Lewiston</vt:lpstr>
      <vt:lpstr>PowerPoint Presentation</vt:lpstr>
      <vt:lpstr>2005 - 2009 Period</vt:lpstr>
      <vt:lpstr>2010-2012 Period</vt:lpstr>
      <vt:lpstr>WY 2004 to WY 2019 hydrographs and water year sequencing (n= 16 yrs)</vt:lpstr>
      <vt:lpstr>2013-2017 Period</vt:lpstr>
      <vt:lpstr>Reflections on Streamflow Management</vt:lpstr>
      <vt:lpstr>PowerPoint Presentation</vt:lpstr>
      <vt:lpstr>Recommendations</vt:lpstr>
    </vt:vector>
  </TitlesOfParts>
  <Company>McBain &amp; Trush,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Bair</dc:creator>
  <cp:lastModifiedBy>John Bair</cp:lastModifiedBy>
  <cp:revision>218</cp:revision>
  <dcterms:created xsi:type="dcterms:W3CDTF">2016-10-06T17:36:24Z</dcterms:created>
  <dcterms:modified xsi:type="dcterms:W3CDTF">2021-06-16T16:27:13Z</dcterms:modified>
</cp:coreProperties>
</file>