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596" r:id="rId2"/>
    <p:sldId id="614" r:id="rId3"/>
    <p:sldId id="615" r:id="rId4"/>
    <p:sldId id="616" r:id="rId5"/>
    <p:sldId id="618" r:id="rId6"/>
    <p:sldId id="619" r:id="rId7"/>
    <p:sldId id="620" r:id="rId8"/>
    <p:sldId id="62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12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svg"/><Relationship Id="rId1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F12623-9D33-4283-8AB0-C054B7FF28BC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3DB9E04-C3AA-46AC-83B9-77D21071490D}">
      <dgm:prSet/>
      <dgm:spPr/>
      <dgm:t>
        <a:bodyPr/>
        <a:lstStyle/>
        <a:p>
          <a:r>
            <a:rPr lang="en-US" dirty="0"/>
            <a:t>40-mile topographic survey</a:t>
          </a:r>
        </a:p>
      </dgm:t>
    </dgm:pt>
    <dgm:pt modelId="{6CD1D1B1-71E5-4A50-8A94-4BA4885C3568}" type="parTrans" cxnId="{ED55D13F-6782-43A8-BD1A-9BB5A01C2198}">
      <dgm:prSet/>
      <dgm:spPr/>
      <dgm:t>
        <a:bodyPr/>
        <a:lstStyle/>
        <a:p>
          <a:endParaRPr lang="en-US"/>
        </a:p>
      </dgm:t>
    </dgm:pt>
    <dgm:pt modelId="{03C113A5-71DE-4D23-823C-1C85B67F3079}" type="sibTrans" cxnId="{ED55D13F-6782-43A8-BD1A-9BB5A01C2198}">
      <dgm:prSet/>
      <dgm:spPr/>
      <dgm:t>
        <a:bodyPr/>
        <a:lstStyle/>
        <a:p>
          <a:endParaRPr lang="en-US"/>
        </a:p>
      </dgm:t>
    </dgm:pt>
    <dgm:pt modelId="{7093B245-C127-4973-B48D-C9F4724835A5}">
      <dgm:prSet/>
      <dgm:spPr/>
      <dgm:t>
        <a:bodyPr/>
        <a:lstStyle/>
        <a:p>
          <a:r>
            <a:rPr lang="en-US" dirty="0"/>
            <a:t>Evans Bar Channel Rehabilitation Project</a:t>
          </a:r>
        </a:p>
      </dgm:t>
    </dgm:pt>
    <dgm:pt modelId="{0D2FDE84-D560-4C01-8F70-19D6BD597F3E}" type="parTrans" cxnId="{850A22CC-5761-4DD3-BEA3-7DF168D9AD8B}">
      <dgm:prSet/>
      <dgm:spPr/>
      <dgm:t>
        <a:bodyPr/>
        <a:lstStyle/>
        <a:p>
          <a:endParaRPr lang="en-US"/>
        </a:p>
      </dgm:t>
    </dgm:pt>
    <dgm:pt modelId="{B96D4B3B-115D-4E52-9E8C-339A49985E3E}" type="sibTrans" cxnId="{850A22CC-5761-4DD3-BEA3-7DF168D9AD8B}">
      <dgm:prSet/>
      <dgm:spPr/>
      <dgm:t>
        <a:bodyPr/>
        <a:lstStyle/>
        <a:p>
          <a:endParaRPr lang="en-US"/>
        </a:p>
      </dgm:t>
    </dgm:pt>
    <dgm:pt modelId="{DF361ED9-F7FF-4C34-A863-4932890B0817}">
      <dgm:prSet/>
      <dgm:spPr/>
      <dgm:t>
        <a:bodyPr/>
        <a:lstStyle/>
        <a:p>
          <a:r>
            <a:rPr lang="en-US"/>
            <a:t>Environmental Flow Study ongoing</a:t>
          </a:r>
        </a:p>
      </dgm:t>
    </dgm:pt>
    <dgm:pt modelId="{F903D3C3-B2D5-4EEB-8A12-2461FB8D5230}" type="parTrans" cxnId="{08474876-4F35-415B-9437-0768A7ECB08D}">
      <dgm:prSet/>
      <dgm:spPr/>
      <dgm:t>
        <a:bodyPr/>
        <a:lstStyle/>
        <a:p>
          <a:endParaRPr lang="en-US"/>
        </a:p>
      </dgm:t>
    </dgm:pt>
    <dgm:pt modelId="{217028B2-0932-444A-A08F-B7C162983B81}" type="sibTrans" cxnId="{08474876-4F35-415B-9437-0768A7ECB08D}">
      <dgm:prSet/>
      <dgm:spPr/>
      <dgm:t>
        <a:bodyPr/>
        <a:lstStyle/>
        <a:p>
          <a:endParaRPr lang="en-US"/>
        </a:p>
      </dgm:t>
    </dgm:pt>
    <dgm:pt modelId="{FC4FE0E1-EA54-4B86-B3AE-E3D86CCFCD56}" type="pres">
      <dgm:prSet presAssocID="{F7F12623-9D33-4283-8AB0-C054B7FF28BC}" presName="root" presStyleCnt="0">
        <dgm:presLayoutVars>
          <dgm:dir/>
          <dgm:resizeHandles val="exact"/>
        </dgm:presLayoutVars>
      </dgm:prSet>
      <dgm:spPr/>
    </dgm:pt>
    <dgm:pt modelId="{B2A73163-7ABE-4192-9811-22007B618A5E}" type="pres">
      <dgm:prSet presAssocID="{E3DB9E04-C3AA-46AC-83B9-77D21071490D}" presName="compNode" presStyleCnt="0"/>
      <dgm:spPr/>
    </dgm:pt>
    <dgm:pt modelId="{6E18ECBD-7F1E-4A0E-86B1-116A3CCDEB51}" type="pres">
      <dgm:prSet presAssocID="{E3DB9E04-C3AA-46AC-83B9-77D21071490D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p with pin"/>
        </a:ext>
      </dgm:extLst>
    </dgm:pt>
    <dgm:pt modelId="{F5510852-8592-4EA3-A33C-D2C0FE5B02D6}" type="pres">
      <dgm:prSet presAssocID="{E3DB9E04-C3AA-46AC-83B9-77D21071490D}" presName="spaceRect" presStyleCnt="0"/>
      <dgm:spPr/>
    </dgm:pt>
    <dgm:pt modelId="{6B33A1EB-435D-4D3D-97FE-681A2F033AAF}" type="pres">
      <dgm:prSet presAssocID="{E3DB9E04-C3AA-46AC-83B9-77D21071490D}" presName="textRect" presStyleLbl="revTx" presStyleIdx="0" presStyleCnt="3">
        <dgm:presLayoutVars>
          <dgm:chMax val="1"/>
          <dgm:chPref val="1"/>
        </dgm:presLayoutVars>
      </dgm:prSet>
      <dgm:spPr/>
    </dgm:pt>
    <dgm:pt modelId="{B4796890-59CD-40C9-BA30-C3D609EDAE65}" type="pres">
      <dgm:prSet presAssocID="{03C113A5-71DE-4D23-823C-1C85B67F3079}" presName="sibTrans" presStyleCnt="0"/>
      <dgm:spPr/>
    </dgm:pt>
    <dgm:pt modelId="{94BB62F2-C9AC-44F4-B2FA-98874B098A17}" type="pres">
      <dgm:prSet presAssocID="{7093B245-C127-4973-B48D-C9F4724835A5}" presName="compNode" presStyleCnt="0"/>
      <dgm:spPr/>
    </dgm:pt>
    <dgm:pt modelId="{AC05E010-A025-4A3D-BB7D-A510D30A5941}" type="pres">
      <dgm:prSet presAssocID="{7093B245-C127-4973-B48D-C9F4724835A5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A01EED67-AD58-4A6D-BF1D-5ED60760A8A8}" type="pres">
      <dgm:prSet presAssocID="{7093B245-C127-4973-B48D-C9F4724835A5}" presName="spaceRect" presStyleCnt="0"/>
      <dgm:spPr/>
    </dgm:pt>
    <dgm:pt modelId="{A00F77E6-5F39-4983-8624-0E4F13CABB27}" type="pres">
      <dgm:prSet presAssocID="{7093B245-C127-4973-B48D-C9F4724835A5}" presName="textRect" presStyleLbl="revTx" presStyleIdx="1" presStyleCnt="3">
        <dgm:presLayoutVars>
          <dgm:chMax val="1"/>
          <dgm:chPref val="1"/>
        </dgm:presLayoutVars>
      </dgm:prSet>
      <dgm:spPr/>
    </dgm:pt>
    <dgm:pt modelId="{5794AB3B-41F5-4106-922F-4ABE0B7FA23A}" type="pres">
      <dgm:prSet presAssocID="{B96D4B3B-115D-4E52-9E8C-339A49985E3E}" presName="sibTrans" presStyleCnt="0"/>
      <dgm:spPr/>
    </dgm:pt>
    <dgm:pt modelId="{BD5E56CC-9968-4306-97BF-79B6E1D050BF}" type="pres">
      <dgm:prSet presAssocID="{DF361ED9-F7FF-4C34-A863-4932890B0817}" presName="compNode" presStyleCnt="0"/>
      <dgm:spPr/>
    </dgm:pt>
    <dgm:pt modelId="{14787E7C-A003-4400-ADEF-FDF2B12AA2C8}" type="pres">
      <dgm:prSet presAssocID="{DF361ED9-F7FF-4C34-A863-4932890B0817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ED1A446A-3D8F-404A-98AB-EFC4AC590290}" type="pres">
      <dgm:prSet presAssocID="{DF361ED9-F7FF-4C34-A863-4932890B0817}" presName="spaceRect" presStyleCnt="0"/>
      <dgm:spPr/>
    </dgm:pt>
    <dgm:pt modelId="{EAFE9419-B4B7-4D6E-B0F1-C257A288F5BC}" type="pres">
      <dgm:prSet presAssocID="{DF361ED9-F7FF-4C34-A863-4932890B0817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2F11225-6C3C-4B65-BD82-E3CEE727466E}" type="presOf" srcId="{E3DB9E04-C3AA-46AC-83B9-77D21071490D}" destId="{6B33A1EB-435D-4D3D-97FE-681A2F033AAF}" srcOrd="0" destOrd="0" presId="urn:microsoft.com/office/officeart/2018/2/layout/IconLabelList"/>
    <dgm:cxn modelId="{6A02AE3A-59C5-43AD-A7F0-A160F881F855}" type="presOf" srcId="{7093B245-C127-4973-B48D-C9F4724835A5}" destId="{A00F77E6-5F39-4983-8624-0E4F13CABB27}" srcOrd="0" destOrd="0" presId="urn:microsoft.com/office/officeart/2018/2/layout/IconLabelList"/>
    <dgm:cxn modelId="{ED55D13F-6782-43A8-BD1A-9BB5A01C2198}" srcId="{F7F12623-9D33-4283-8AB0-C054B7FF28BC}" destId="{E3DB9E04-C3AA-46AC-83B9-77D21071490D}" srcOrd="0" destOrd="0" parTransId="{6CD1D1B1-71E5-4A50-8A94-4BA4885C3568}" sibTransId="{03C113A5-71DE-4D23-823C-1C85B67F3079}"/>
    <dgm:cxn modelId="{08474876-4F35-415B-9437-0768A7ECB08D}" srcId="{F7F12623-9D33-4283-8AB0-C054B7FF28BC}" destId="{DF361ED9-F7FF-4C34-A863-4932890B0817}" srcOrd="2" destOrd="0" parTransId="{F903D3C3-B2D5-4EEB-8A12-2461FB8D5230}" sibTransId="{217028B2-0932-444A-A08F-B7C162983B81}"/>
    <dgm:cxn modelId="{7994CE7E-ECEB-4FEA-9CD9-DD3D42A9144A}" type="presOf" srcId="{DF361ED9-F7FF-4C34-A863-4932890B0817}" destId="{EAFE9419-B4B7-4D6E-B0F1-C257A288F5BC}" srcOrd="0" destOrd="0" presId="urn:microsoft.com/office/officeart/2018/2/layout/IconLabelList"/>
    <dgm:cxn modelId="{850A22CC-5761-4DD3-BEA3-7DF168D9AD8B}" srcId="{F7F12623-9D33-4283-8AB0-C054B7FF28BC}" destId="{7093B245-C127-4973-B48D-C9F4724835A5}" srcOrd="1" destOrd="0" parTransId="{0D2FDE84-D560-4C01-8F70-19D6BD597F3E}" sibTransId="{B96D4B3B-115D-4E52-9E8C-339A49985E3E}"/>
    <dgm:cxn modelId="{47A88EE1-D903-4B86-8754-2A3178FF96D6}" type="presOf" srcId="{F7F12623-9D33-4283-8AB0-C054B7FF28BC}" destId="{FC4FE0E1-EA54-4B86-B3AE-E3D86CCFCD56}" srcOrd="0" destOrd="0" presId="urn:microsoft.com/office/officeart/2018/2/layout/IconLabelList"/>
    <dgm:cxn modelId="{277DAFF9-3DE1-4678-99BD-120CB22F2F7A}" type="presParOf" srcId="{FC4FE0E1-EA54-4B86-B3AE-E3D86CCFCD56}" destId="{B2A73163-7ABE-4192-9811-22007B618A5E}" srcOrd="0" destOrd="0" presId="urn:microsoft.com/office/officeart/2018/2/layout/IconLabelList"/>
    <dgm:cxn modelId="{DE8D5979-068D-4B29-9EBC-AFC7B8B27A20}" type="presParOf" srcId="{B2A73163-7ABE-4192-9811-22007B618A5E}" destId="{6E18ECBD-7F1E-4A0E-86B1-116A3CCDEB51}" srcOrd="0" destOrd="0" presId="urn:microsoft.com/office/officeart/2018/2/layout/IconLabelList"/>
    <dgm:cxn modelId="{7D6C1BA9-7782-436C-984C-4E22333EAC8D}" type="presParOf" srcId="{B2A73163-7ABE-4192-9811-22007B618A5E}" destId="{F5510852-8592-4EA3-A33C-D2C0FE5B02D6}" srcOrd="1" destOrd="0" presId="urn:microsoft.com/office/officeart/2018/2/layout/IconLabelList"/>
    <dgm:cxn modelId="{559D30DD-94FD-4545-B9FD-978407AEE2D9}" type="presParOf" srcId="{B2A73163-7ABE-4192-9811-22007B618A5E}" destId="{6B33A1EB-435D-4D3D-97FE-681A2F033AAF}" srcOrd="2" destOrd="0" presId="urn:microsoft.com/office/officeart/2018/2/layout/IconLabelList"/>
    <dgm:cxn modelId="{200E55AE-6FA1-4718-9056-2C9CBDB057C7}" type="presParOf" srcId="{FC4FE0E1-EA54-4B86-B3AE-E3D86CCFCD56}" destId="{B4796890-59CD-40C9-BA30-C3D609EDAE65}" srcOrd="1" destOrd="0" presId="urn:microsoft.com/office/officeart/2018/2/layout/IconLabelList"/>
    <dgm:cxn modelId="{8D9215D3-274B-48EB-83BA-ED5F2B1159A0}" type="presParOf" srcId="{FC4FE0E1-EA54-4B86-B3AE-E3D86CCFCD56}" destId="{94BB62F2-C9AC-44F4-B2FA-98874B098A17}" srcOrd="2" destOrd="0" presId="urn:microsoft.com/office/officeart/2018/2/layout/IconLabelList"/>
    <dgm:cxn modelId="{9A7A52BE-00C7-45F1-8AD2-407F984A1374}" type="presParOf" srcId="{94BB62F2-C9AC-44F4-B2FA-98874B098A17}" destId="{AC05E010-A025-4A3D-BB7D-A510D30A5941}" srcOrd="0" destOrd="0" presId="urn:microsoft.com/office/officeart/2018/2/layout/IconLabelList"/>
    <dgm:cxn modelId="{70C95082-2C77-454D-B599-0120D2DEC0AA}" type="presParOf" srcId="{94BB62F2-C9AC-44F4-B2FA-98874B098A17}" destId="{A01EED67-AD58-4A6D-BF1D-5ED60760A8A8}" srcOrd="1" destOrd="0" presId="urn:microsoft.com/office/officeart/2018/2/layout/IconLabelList"/>
    <dgm:cxn modelId="{395CA33B-E33C-47DA-8762-C863AF134FE3}" type="presParOf" srcId="{94BB62F2-C9AC-44F4-B2FA-98874B098A17}" destId="{A00F77E6-5F39-4983-8624-0E4F13CABB27}" srcOrd="2" destOrd="0" presId="urn:microsoft.com/office/officeart/2018/2/layout/IconLabelList"/>
    <dgm:cxn modelId="{DF9D8893-E065-450D-BB93-CCC7E7B2E4CA}" type="presParOf" srcId="{FC4FE0E1-EA54-4B86-B3AE-E3D86CCFCD56}" destId="{5794AB3B-41F5-4106-922F-4ABE0B7FA23A}" srcOrd="3" destOrd="0" presId="urn:microsoft.com/office/officeart/2018/2/layout/IconLabelList"/>
    <dgm:cxn modelId="{5EA9A5B2-EEB0-4766-B610-AC2E8C5F57BF}" type="presParOf" srcId="{FC4FE0E1-EA54-4B86-B3AE-E3D86CCFCD56}" destId="{BD5E56CC-9968-4306-97BF-79B6E1D050BF}" srcOrd="4" destOrd="0" presId="urn:microsoft.com/office/officeart/2018/2/layout/IconLabelList"/>
    <dgm:cxn modelId="{1D007738-F324-4D9F-855C-3D1E36FCBFD9}" type="presParOf" srcId="{BD5E56CC-9968-4306-97BF-79B6E1D050BF}" destId="{14787E7C-A003-4400-ADEF-FDF2B12AA2C8}" srcOrd="0" destOrd="0" presId="urn:microsoft.com/office/officeart/2018/2/layout/IconLabelList"/>
    <dgm:cxn modelId="{E5D7D173-DC18-4138-952F-707A957AF0A5}" type="presParOf" srcId="{BD5E56CC-9968-4306-97BF-79B6E1D050BF}" destId="{ED1A446A-3D8F-404A-98AB-EFC4AC590290}" srcOrd="1" destOrd="0" presId="urn:microsoft.com/office/officeart/2018/2/layout/IconLabelList"/>
    <dgm:cxn modelId="{B3FB558C-6796-4551-BA25-0CE2A76E9259}" type="presParOf" srcId="{BD5E56CC-9968-4306-97BF-79B6E1D050BF}" destId="{EAFE9419-B4B7-4D6E-B0F1-C257A288F5B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18ECBD-7F1E-4A0E-86B1-116A3CCDEB51}">
      <dsp:nvSpPr>
        <dsp:cNvPr id="0" name=""/>
        <dsp:cNvSpPr/>
      </dsp:nvSpPr>
      <dsp:spPr>
        <a:xfrm>
          <a:off x="947201" y="818755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33A1EB-435D-4D3D-97FE-681A2F033AAF}">
      <dsp:nvSpPr>
        <dsp:cNvPr id="0" name=""/>
        <dsp:cNvSpPr/>
      </dsp:nvSpPr>
      <dsp:spPr>
        <a:xfrm>
          <a:off x="59990" y="2654049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40-mile topographic survey</a:t>
          </a:r>
        </a:p>
      </dsp:txBody>
      <dsp:txXfrm>
        <a:off x="59990" y="2654049"/>
        <a:ext cx="3226223" cy="720000"/>
      </dsp:txXfrm>
    </dsp:sp>
    <dsp:sp modelId="{AC05E010-A025-4A3D-BB7D-A510D30A5941}">
      <dsp:nvSpPr>
        <dsp:cNvPr id="0" name=""/>
        <dsp:cNvSpPr/>
      </dsp:nvSpPr>
      <dsp:spPr>
        <a:xfrm>
          <a:off x="4738014" y="818755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0F77E6-5F39-4983-8624-0E4F13CABB27}">
      <dsp:nvSpPr>
        <dsp:cNvPr id="0" name=""/>
        <dsp:cNvSpPr/>
      </dsp:nvSpPr>
      <dsp:spPr>
        <a:xfrm>
          <a:off x="3850802" y="2654049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Evans Bar Channel Rehabilitation Project</a:t>
          </a:r>
        </a:p>
      </dsp:txBody>
      <dsp:txXfrm>
        <a:off x="3850802" y="2654049"/>
        <a:ext cx="3226223" cy="720000"/>
      </dsp:txXfrm>
    </dsp:sp>
    <dsp:sp modelId="{14787E7C-A003-4400-ADEF-FDF2B12AA2C8}">
      <dsp:nvSpPr>
        <dsp:cNvPr id="0" name=""/>
        <dsp:cNvSpPr/>
      </dsp:nvSpPr>
      <dsp:spPr>
        <a:xfrm>
          <a:off x="8528826" y="818755"/>
          <a:ext cx="1451800" cy="14518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FE9419-B4B7-4D6E-B0F1-C257A288F5BC}">
      <dsp:nvSpPr>
        <dsp:cNvPr id="0" name=""/>
        <dsp:cNvSpPr/>
      </dsp:nvSpPr>
      <dsp:spPr>
        <a:xfrm>
          <a:off x="7641615" y="2654049"/>
          <a:ext cx="322622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Environmental Flow Study ongoing</a:t>
          </a:r>
        </a:p>
      </dsp:txBody>
      <dsp:txXfrm>
        <a:off x="7641615" y="2654049"/>
        <a:ext cx="3226223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BCC888-E934-402C-B076-61DC2A2DB9AB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371934-BF6A-41B4-8315-CA2CE8B897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8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4850" y="1154113"/>
            <a:ext cx="5540375" cy="31178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goal statement was adopted by the TMC in December 2019 to highlight that we are using process based-restoration to bring back fish </a:t>
            </a:r>
            <a:r>
              <a:rPr lang="en-US" u="sng" dirty="0"/>
              <a:t>for people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061FC5-45F0-4A39-944F-802E87CF476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112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4850" y="1154113"/>
            <a:ext cx="5540375" cy="31178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061FC5-45F0-4A39-944F-802E87CF476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492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87354-91A0-085A-EE31-7DF970FDAC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0FDABA-3BDF-8611-9D3C-86C88B00EC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049F2B-88DC-9A23-8DF6-006DCD098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022F7-B5C1-65C6-6805-A7C2C148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939804-8E7E-C053-0B39-E7286B0AC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762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3DAB2-84A9-BFE6-DBB9-850D0F6B6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132A71-C966-1858-84FD-8EAB683598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830ED-7073-5AEE-ED2D-B39CCBC77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A9E4FB-89D7-E164-E83D-6CDED2AD5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FC5CCA-2654-BF66-B0BC-C9590274D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58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80F4A-CEF8-4CB5-8413-AE90703CC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E6CBFF-E601-CC6E-5619-FE114F742A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BDF994-AE73-7B66-FA2E-AFA9A299C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03473-A185-0219-A175-AF6189A31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9F1AFE-CEDB-D75E-A6A4-0D91C46E4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880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FE65A-BD22-B7CF-4B5D-8AE42F58E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AB9DF-4BB5-028E-FFF4-5FB5298A3B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AA62-3BAA-38A6-2BC2-181880F522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C4A742-7F74-A21C-11B2-E40477C2C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C58A3C-627E-FFCD-D27D-C5C8AFC70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72EC4F-37CE-6BB4-BE90-3BA7EEE14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170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C0A5C-FC32-80D6-AC0E-8ED03E821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94CDFE-15C4-BE42-C530-137B4321AF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B22629-4652-2C5B-0315-FF3EA36E98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D944F4-1D61-D12B-DD30-8C96A1DA66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1B53BA-7A2A-6FEB-DE06-EDF3777D3C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C45721-30B4-0A9B-FD47-841D67A85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25E205-9111-1355-25AE-F6C0EF897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B1E32D-F964-6E67-E3DC-D4F262170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885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1282F-16CC-35FC-48CF-B29DB69E7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DBA699-FA4B-326C-591C-B46D7A5BD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CD12F1-303A-C4C8-D033-15669157D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9BE1BD-6592-8263-FE1A-32AB4CA64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630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6A7B63-BCA1-C1EA-6038-8A32E9FB4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A8863-CF96-3318-B2CC-96765DBD5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7D08CB-88CF-0A27-A0B7-F0F201A4F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805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5A604-CCA5-D9C4-20AE-E7C8050D2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F5C93-D06C-849D-D4D9-A9E3C4F2C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74587E-4FC9-A2C6-5D3E-FD9511A9F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E2B78-BA8E-5BBE-46BE-2EA9F5CCD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D7A698-B206-FD6E-A827-3B0A9675C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2B7906-E875-1620-9643-07BC72FE4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06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86BE0-E5ED-4F9B-84D3-744C5F51C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AD40FE-9ADE-054C-6C4E-4AE5914DE4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036981-DF74-6480-F10B-89A5A2D237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587C69-2195-3B07-4338-450F47AB1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DB9E28-8C53-C226-3B5F-5957F1A9D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628ACB-FAC7-67C5-8A14-2973A4ECC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869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5FB63-5C04-8065-9588-297E7F77B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17DDE3-EA20-6683-095D-AB1ECDA5CD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97B12D-0801-EE35-BE3E-B5C6D4187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C21745-93FF-E042-A623-F530DCA86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7ABB04-E2A9-6AF1-01F1-94AD81F70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916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15F322-D412-917A-14E1-8F391EDDCF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526265-189F-A4C2-9F0C-5A28DA9283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384082-AE43-8696-5E40-71E528C7A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87E7CA-16B8-1EEC-C2A1-610BA7EEC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3E3B10-C198-4669-D092-F74A4207E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20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8ACDE9-3AE4-A28A-18CD-EFB2F43CA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B1666A-8BB5-4406-797B-2FDE25D14C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DF7C0B-2B86-5A4F-5EB6-D8201EEDA2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C13137-1685-42C1-BB59-7A29DA41A990}" type="datetimeFigureOut">
              <a:rPr lang="en-US" smtClean="0"/>
              <a:t>5/27/2026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C38E53-B66C-660C-F277-7F1C207676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9A2215-1D5E-E053-1833-D8B7274144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B584AB-E0F2-43B9-9797-0613DDC6A3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641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90730" y="4790544"/>
            <a:ext cx="78800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/>
              <a:t>The long-term goals of this Program are to restore the form and function of the Trinity River; restore and sustain natural production of anadromous fish populations in the Trinity River to pre-dam levels; and to facilitate full participation by dependent tribal, commercial, and sport fisheries through enhanced harvest opportunities. 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3C48BE-2C92-4DFD-BA5B-11DA5E70C65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162" y="389746"/>
            <a:ext cx="5671210" cy="4271706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323C5B5-EF26-4034-B09A-CB475F590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9EB596-F45C-41AA-AAA0-5FC393CA7F4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975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774" y="3770652"/>
            <a:ext cx="8610442" cy="1168658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chemeClr val="accent4">
                    <a:lumMod val="10000"/>
                  </a:schemeClr>
                </a:solidFill>
              </a:rPr>
              <a:t>Priorities for Fiscal Year 2027</a:t>
            </a:r>
            <a:br>
              <a:rPr lang="en-US" b="1" dirty="0">
                <a:solidFill>
                  <a:schemeClr val="accent4">
                    <a:lumMod val="10000"/>
                  </a:schemeClr>
                </a:solidFill>
              </a:rPr>
            </a:br>
            <a:r>
              <a:rPr lang="en-US" sz="3600" b="1" dirty="0">
                <a:solidFill>
                  <a:schemeClr val="accent4">
                    <a:lumMod val="10000"/>
                  </a:schemeClr>
                </a:solidFill>
              </a:rPr>
              <a:t>Budget Proposal</a:t>
            </a:r>
            <a:endParaRPr lang="en-US" sz="3100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1773" y="5421224"/>
            <a:ext cx="6858000" cy="1241822"/>
          </a:xfrm>
          <a:noFill/>
        </p:spPr>
        <p:txBody>
          <a:bodyPr>
            <a:normAutofit/>
          </a:bodyPr>
          <a:lstStyle/>
          <a:p>
            <a:pPr algn="l"/>
            <a:r>
              <a:rPr lang="en-US" sz="2800" dirty="0"/>
              <a:t>Mike Dixon </a:t>
            </a:r>
          </a:p>
          <a:p>
            <a:pPr algn="l"/>
            <a:r>
              <a:rPr lang="en-US" sz="2800" dirty="0"/>
              <a:t>Executive Director </a:t>
            </a:r>
          </a:p>
        </p:txBody>
      </p:sp>
      <p:pic>
        <p:nvPicPr>
          <p:cNvPr id="5" name="Picture 4" descr="Revised Basic Seal - RGB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55" y="919675"/>
            <a:ext cx="1711434" cy="1772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Water Line - RG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847" y="2117639"/>
            <a:ext cx="8954957" cy="100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72215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A0C8D8F-87C2-17F0-B643-AC6D3BCD15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651892"/>
            <a:ext cx="11277600" cy="555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398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A17696-18F2-5262-1AB9-DC00D0D1C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What is planned in 2027?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94BC3BB-F655-10AF-EBC3-88E1B7ACAE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4133625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455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ADE2CEC-1171-0F44-6E85-700C0C6327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1" b="17909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615E2BF-B4D3-03C9-7474-71DB4E00F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Maintain support for program partner engagement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7C09DEF-6577-B532-4C91-0F5ABDD30FD0}"/>
              </a:ext>
            </a:extLst>
          </p:cNvPr>
          <p:cNvSpPr txBox="1"/>
          <p:nvPr/>
        </p:nvSpPr>
        <p:spPr>
          <a:xfrm>
            <a:off x="0" y="6488668"/>
            <a:ext cx="3964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Photo credit: Mike Dixon, Reclamation</a:t>
            </a:r>
          </a:p>
        </p:txBody>
      </p:sp>
    </p:spTree>
    <p:extLst>
      <p:ext uri="{BB962C8B-B14F-4D97-AF65-F5344CB8AC3E}">
        <p14:creationId xmlns:p14="http://schemas.microsoft.com/office/powerpoint/2010/main" val="2933939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97B046-78E5-F7D7-4FA4-A429E605F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193" y="489507"/>
            <a:ext cx="3091607" cy="1655483"/>
          </a:xfrm>
        </p:spPr>
        <p:txBody>
          <a:bodyPr anchor="b">
            <a:normAutofit/>
          </a:bodyPr>
          <a:lstStyle/>
          <a:p>
            <a:r>
              <a:rPr lang="en-US" sz="2800"/>
              <a:t>Continue to implement effective restoration actions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34B399-CE76-94E2-3C50-9023B902E7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022"/>
          <a:stretch>
            <a:fillRect/>
          </a:stretch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B574CC-A816-CB19-02D4-863FE53BA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3193" y="2418408"/>
            <a:ext cx="2942813" cy="3540265"/>
          </a:xfrm>
        </p:spPr>
        <p:txBody>
          <a:bodyPr>
            <a:normAutofit/>
          </a:bodyPr>
          <a:lstStyle/>
          <a:p>
            <a:pPr lvl="1"/>
            <a:r>
              <a:rPr lang="en-US" sz="1900" dirty="0"/>
              <a:t>Initiate Evans Bar Channel Rehabilitation Project</a:t>
            </a:r>
          </a:p>
          <a:p>
            <a:pPr lvl="1"/>
            <a:r>
              <a:rPr lang="en-US" sz="1900" dirty="0"/>
              <a:t>Advance designs for remaining projects</a:t>
            </a:r>
          </a:p>
          <a:p>
            <a:pPr lvl="1"/>
            <a:r>
              <a:rPr lang="en-US" sz="1900" dirty="0"/>
              <a:t>Continue pause on watershed grant funding</a:t>
            </a:r>
          </a:p>
          <a:p>
            <a:pPr lvl="1"/>
            <a:r>
              <a:rPr lang="en-US" sz="1900" dirty="0"/>
              <a:t>Place sediment, if recommended</a:t>
            </a:r>
          </a:p>
          <a:p>
            <a:endParaRPr lang="en-US" sz="19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91DC61-AC67-05B4-F3A2-127E157AFE4B}"/>
              </a:ext>
            </a:extLst>
          </p:cNvPr>
          <p:cNvSpPr txBox="1"/>
          <p:nvPr/>
        </p:nvSpPr>
        <p:spPr>
          <a:xfrm>
            <a:off x="154004" y="6488237"/>
            <a:ext cx="35376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Photo credit: Eric Wiseman, YTCC</a:t>
            </a:r>
          </a:p>
        </p:txBody>
      </p:sp>
    </p:spTree>
    <p:extLst>
      <p:ext uri="{BB962C8B-B14F-4D97-AF65-F5344CB8AC3E}">
        <p14:creationId xmlns:p14="http://schemas.microsoft.com/office/powerpoint/2010/main" val="1200411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FC7367-5307-50F1-AD99-2403B9CF2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6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522D3B-9655-DE94-BC9F-96855F64B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3400"/>
              <a:t>Implement our tools through adaptive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CE2A2-2832-CA8F-5D65-3B80042FAB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>
            <a:normAutofit/>
          </a:bodyPr>
          <a:lstStyle/>
          <a:p>
            <a:r>
              <a:rPr lang="en-US" dirty="0"/>
              <a:t>Continue long term monitoring</a:t>
            </a:r>
          </a:p>
          <a:p>
            <a:r>
              <a:rPr lang="en-US" dirty="0"/>
              <a:t>Fund key EFS projects</a:t>
            </a:r>
          </a:p>
          <a:p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D7E2C2-4389-3EDD-D813-C82A55D2718E}"/>
              </a:ext>
            </a:extLst>
          </p:cNvPr>
          <p:cNvSpPr txBox="1"/>
          <p:nvPr/>
        </p:nvSpPr>
        <p:spPr>
          <a:xfrm>
            <a:off x="0" y="6488668"/>
            <a:ext cx="3964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Photo credit: Mike Dixon, Reclamation</a:t>
            </a:r>
          </a:p>
        </p:txBody>
      </p:sp>
    </p:spTree>
    <p:extLst>
      <p:ext uri="{BB962C8B-B14F-4D97-AF65-F5344CB8AC3E}">
        <p14:creationId xmlns:p14="http://schemas.microsoft.com/office/powerpoint/2010/main" val="2745308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C08A45-062E-EEA4-D236-B10A82E6AB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92" b="14709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7B6B64-40A8-A9E7-2854-3CC8C554F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</a:rPr>
              <a:t>Discussion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817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6dd02d64-b7f3-43f7-a145-cfd68d338edf}" enabled="1" method="Standard" siteId="{0693b5ba-4b18-4d7b-9341-f32f400a5494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182</Words>
  <Application>Microsoft Office PowerPoint</Application>
  <PresentationFormat>Widescreen</PresentationFormat>
  <Paragraphs>25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PowerPoint Presentation</vt:lpstr>
      <vt:lpstr>Priorities for Fiscal Year 2027 Budget Proposal</vt:lpstr>
      <vt:lpstr>PowerPoint Presentation</vt:lpstr>
      <vt:lpstr>What is planned in 2027?</vt:lpstr>
      <vt:lpstr>Maintain support for program partner engagement</vt:lpstr>
      <vt:lpstr>Continue to implement effective restoration actions</vt:lpstr>
      <vt:lpstr>Implement our tools through adaptive management</vt:lpstr>
      <vt:lpstr>Discussion</vt:lpstr>
    </vt:vector>
  </TitlesOfParts>
  <Company>Department of the Interior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Dixon, Michael D</dc:creator>
  <cp:lastModifiedBy>Dixon, Michael D</cp:lastModifiedBy>
  <cp:revision>6</cp:revision>
  <dcterms:created xsi:type="dcterms:W3CDTF">2026-05-11T15:54:29Z</dcterms:created>
  <dcterms:modified xsi:type="dcterms:W3CDTF">2026-05-27T20:59:30Z</dcterms:modified>
</cp:coreProperties>
</file>