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32"/>
  </p:notesMasterIdLst>
  <p:sldIdLst>
    <p:sldId id="256" r:id="rId3"/>
    <p:sldId id="273" r:id="rId4"/>
    <p:sldId id="287" r:id="rId5"/>
    <p:sldId id="286" r:id="rId6"/>
    <p:sldId id="282" r:id="rId7"/>
    <p:sldId id="266" r:id="rId8"/>
    <p:sldId id="265" r:id="rId9"/>
    <p:sldId id="258" r:id="rId10"/>
    <p:sldId id="284" r:id="rId11"/>
    <p:sldId id="262" r:id="rId12"/>
    <p:sldId id="261" r:id="rId13"/>
    <p:sldId id="263" r:id="rId14"/>
    <p:sldId id="276" r:id="rId15"/>
    <p:sldId id="279" r:id="rId16"/>
    <p:sldId id="280" r:id="rId17"/>
    <p:sldId id="277" r:id="rId18"/>
    <p:sldId id="267" r:id="rId19"/>
    <p:sldId id="268" r:id="rId20"/>
    <p:sldId id="278" r:id="rId21"/>
    <p:sldId id="270" r:id="rId22"/>
    <p:sldId id="264" r:id="rId23"/>
    <p:sldId id="283" r:id="rId24"/>
    <p:sldId id="275" r:id="rId25"/>
    <p:sldId id="288" r:id="rId26"/>
    <p:sldId id="259" r:id="rId27"/>
    <p:sldId id="289" r:id="rId28"/>
    <p:sldId id="260" r:id="rId29"/>
    <p:sldId id="281" r:id="rId30"/>
    <p:sldId id="27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bel, Chad E" initials="ACE" lastIdx="1" clrIdx="0">
    <p:extLst>
      <p:ext uri="{19B8F6BF-5375-455C-9EA6-DF929625EA0E}">
        <p15:presenceInfo xmlns:p15="http://schemas.microsoft.com/office/powerpoint/2012/main" userId="S::ceabel@usbr.gov::0b471c48-5c2d-4910-9ece-16104699f9c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5332" autoAdjust="0"/>
  </p:normalViewPr>
  <p:slideViewPr>
    <p:cSldViewPr snapToGrid="0">
      <p:cViewPr varScale="1">
        <p:scale>
          <a:sx n="81" d="100"/>
          <a:sy n="81" d="100"/>
        </p:scale>
        <p:origin x="24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commentAuthors" Target="commentAuthors.xml"/><Relationship Id="rId38"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xon, Michael D" userId="1d8a15bd-c126-4528-bdba-1319b5f3448b" providerId="ADAL" clId="{8B466E9A-8740-4637-BF9C-D1C80342E154}"/>
    <pc:docChg chg="modSld">
      <pc:chgData name="Dixon, Michael D" userId="1d8a15bd-c126-4528-bdba-1319b5f3448b" providerId="ADAL" clId="{8B466E9A-8740-4637-BF9C-D1C80342E154}" dt="2021-12-08T15:46:50.791" v="30" actId="20577"/>
      <pc:docMkLst>
        <pc:docMk/>
      </pc:docMkLst>
      <pc:sldChg chg="modSp mod">
        <pc:chgData name="Dixon, Michael D" userId="1d8a15bd-c126-4528-bdba-1319b5f3448b" providerId="ADAL" clId="{8B466E9A-8740-4637-BF9C-D1C80342E154}" dt="2021-12-08T15:42:29.245" v="0" actId="6549"/>
        <pc:sldMkLst>
          <pc:docMk/>
          <pc:sldMk cId="653033099" sldId="256"/>
        </pc:sldMkLst>
        <pc:spChg chg="mod">
          <ac:chgData name="Dixon, Michael D" userId="1d8a15bd-c126-4528-bdba-1319b5f3448b" providerId="ADAL" clId="{8B466E9A-8740-4637-BF9C-D1C80342E154}" dt="2021-12-08T15:42:29.245" v="0" actId="6549"/>
          <ac:spMkLst>
            <pc:docMk/>
            <pc:sldMk cId="653033099" sldId="256"/>
            <ac:spMk id="2" creationId="{43448112-71B5-4395-99D6-8EA8B8FA224D}"/>
          </ac:spMkLst>
        </pc:spChg>
      </pc:sldChg>
      <pc:sldChg chg="modSp mod">
        <pc:chgData name="Dixon, Michael D" userId="1d8a15bd-c126-4528-bdba-1319b5f3448b" providerId="ADAL" clId="{8B466E9A-8740-4637-BF9C-D1C80342E154}" dt="2021-12-08T15:46:50.791" v="30" actId="20577"/>
        <pc:sldMkLst>
          <pc:docMk/>
          <pc:sldMk cId="2336612519" sldId="272"/>
        </pc:sldMkLst>
        <pc:spChg chg="mod">
          <ac:chgData name="Dixon, Michael D" userId="1d8a15bd-c126-4528-bdba-1319b5f3448b" providerId="ADAL" clId="{8B466E9A-8740-4637-BF9C-D1C80342E154}" dt="2021-12-08T15:46:50.791" v="30" actId="20577"/>
          <ac:spMkLst>
            <pc:docMk/>
            <pc:sldMk cId="2336612519" sldId="272"/>
            <ac:spMk id="3" creationId="{45F7FA38-30A8-4B61-984E-B93D2B4DE7BF}"/>
          </ac:spMkLst>
        </pc:spChg>
      </pc:sldChg>
      <pc:sldChg chg="modSp mod">
        <pc:chgData name="Dixon, Michael D" userId="1d8a15bd-c126-4528-bdba-1319b5f3448b" providerId="ADAL" clId="{8B466E9A-8740-4637-BF9C-D1C80342E154}" dt="2021-12-08T15:42:35.191" v="1" actId="6549"/>
        <pc:sldMkLst>
          <pc:docMk/>
          <pc:sldMk cId="2250219163" sldId="273"/>
        </pc:sldMkLst>
        <pc:spChg chg="mod">
          <ac:chgData name="Dixon, Michael D" userId="1d8a15bd-c126-4528-bdba-1319b5f3448b" providerId="ADAL" clId="{8B466E9A-8740-4637-BF9C-D1C80342E154}" dt="2021-12-08T15:42:35.191" v="1" actId="6549"/>
          <ac:spMkLst>
            <pc:docMk/>
            <pc:sldMk cId="2250219163" sldId="273"/>
            <ac:spMk id="3" creationId="{DC346661-E4CE-4012-ACA4-A736A4DFBFF9}"/>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ysClr val="windowText" lastClr="000000"/>
                </a:solidFill>
                <a:latin typeface="+mn-lt"/>
                <a:ea typeface="+mn-ea"/>
                <a:cs typeface="+mn-cs"/>
              </a:defRPr>
            </a:pPr>
            <a:r>
              <a:rPr lang="en-US" sz="1800"/>
              <a:t>Daily Average Water Temperature above</a:t>
            </a:r>
            <a:r>
              <a:rPr lang="en-US" sz="1800" baseline="0"/>
              <a:t> the North Fork </a:t>
            </a:r>
            <a:r>
              <a:rPr lang="en-US" sz="1800"/>
              <a:t>Trinity River</a:t>
            </a:r>
          </a:p>
        </c:rich>
      </c:tx>
      <c:layout>
        <c:manualLayout>
          <c:xMode val="edge"/>
          <c:yMode val="edge"/>
          <c:x val="0.1525730783098847"/>
          <c:y val="1.7361111111111114E-3"/>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ysClr val="windowText" lastClr="000000"/>
              </a:solidFill>
              <a:latin typeface="+mn-lt"/>
              <a:ea typeface="+mn-ea"/>
              <a:cs typeface="+mn-cs"/>
            </a:defRPr>
          </a:pPr>
          <a:endParaRPr lang="en-US"/>
        </a:p>
      </c:txPr>
    </c:title>
    <c:autoTitleDeleted val="0"/>
    <c:plotArea>
      <c:layout>
        <c:manualLayout>
          <c:layoutTarget val="inner"/>
          <c:xMode val="edge"/>
          <c:yMode val="edge"/>
          <c:x val="0.11043213348331457"/>
          <c:y val="0.32945630700871786"/>
          <c:w val="0.85628374578177724"/>
          <c:h val="0.5976465071356587"/>
        </c:manualLayout>
      </c:layout>
      <c:lineChart>
        <c:grouping val="standard"/>
        <c:varyColors val="0"/>
        <c:ser>
          <c:idx val="7"/>
          <c:order val="0"/>
          <c:tx>
            <c:v>Juvenile Rearing Range</c:v>
          </c:tx>
          <c:spPr>
            <a:ln w="38100" cap="rnd">
              <a:solidFill>
                <a:schemeClr val="tx1"/>
              </a:solidFill>
              <a:prstDash val="sysDot"/>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'DGC data'!$AL$3:$AL$247</c:f>
              <c:numCache>
                <c:formatCode>0.0</c:formatCode>
                <c:ptCount val="245"/>
                <c:pt idx="0">
                  <c:v>61.7</c:v>
                </c:pt>
                <c:pt idx="1">
                  <c:v>61.7</c:v>
                </c:pt>
                <c:pt idx="2">
                  <c:v>61.7</c:v>
                </c:pt>
                <c:pt idx="3">
                  <c:v>61.7</c:v>
                </c:pt>
                <c:pt idx="4">
                  <c:v>61.7</c:v>
                </c:pt>
                <c:pt idx="5">
                  <c:v>61.7</c:v>
                </c:pt>
                <c:pt idx="6">
                  <c:v>61.7</c:v>
                </c:pt>
                <c:pt idx="7">
                  <c:v>61.7</c:v>
                </c:pt>
                <c:pt idx="8">
                  <c:v>61.7</c:v>
                </c:pt>
                <c:pt idx="9">
                  <c:v>61.7</c:v>
                </c:pt>
                <c:pt idx="10">
                  <c:v>61.7</c:v>
                </c:pt>
                <c:pt idx="11">
                  <c:v>61.7</c:v>
                </c:pt>
                <c:pt idx="12">
                  <c:v>61.7</c:v>
                </c:pt>
                <c:pt idx="13">
                  <c:v>61.7</c:v>
                </c:pt>
                <c:pt idx="14">
                  <c:v>61.7</c:v>
                </c:pt>
                <c:pt idx="15">
                  <c:v>61.7</c:v>
                </c:pt>
                <c:pt idx="16">
                  <c:v>61.7</c:v>
                </c:pt>
                <c:pt idx="17">
                  <c:v>61.7</c:v>
                </c:pt>
                <c:pt idx="18">
                  <c:v>61.7</c:v>
                </c:pt>
                <c:pt idx="19">
                  <c:v>61.7</c:v>
                </c:pt>
                <c:pt idx="20">
                  <c:v>61.7</c:v>
                </c:pt>
                <c:pt idx="21">
                  <c:v>61.7</c:v>
                </c:pt>
                <c:pt idx="22">
                  <c:v>61.7</c:v>
                </c:pt>
                <c:pt idx="23">
                  <c:v>61.7</c:v>
                </c:pt>
                <c:pt idx="24">
                  <c:v>61.7</c:v>
                </c:pt>
                <c:pt idx="25">
                  <c:v>61.7</c:v>
                </c:pt>
                <c:pt idx="26">
                  <c:v>61.7</c:v>
                </c:pt>
                <c:pt idx="27">
                  <c:v>61.7</c:v>
                </c:pt>
                <c:pt idx="28">
                  <c:v>61.7</c:v>
                </c:pt>
                <c:pt idx="29">
                  <c:v>61.7</c:v>
                </c:pt>
                <c:pt idx="30">
                  <c:v>61.7</c:v>
                </c:pt>
                <c:pt idx="31">
                  <c:v>61.7</c:v>
                </c:pt>
                <c:pt idx="32">
                  <c:v>61.7</c:v>
                </c:pt>
                <c:pt idx="33">
                  <c:v>61.7</c:v>
                </c:pt>
                <c:pt idx="34">
                  <c:v>61.7</c:v>
                </c:pt>
                <c:pt idx="35">
                  <c:v>61.7</c:v>
                </c:pt>
                <c:pt idx="36">
                  <c:v>61.7</c:v>
                </c:pt>
                <c:pt idx="37">
                  <c:v>61.7</c:v>
                </c:pt>
                <c:pt idx="38">
                  <c:v>61.7</c:v>
                </c:pt>
                <c:pt idx="39">
                  <c:v>61.7</c:v>
                </c:pt>
                <c:pt idx="40">
                  <c:v>61.7</c:v>
                </c:pt>
                <c:pt idx="41">
                  <c:v>61.7</c:v>
                </c:pt>
                <c:pt idx="42">
                  <c:v>61.7</c:v>
                </c:pt>
                <c:pt idx="43">
                  <c:v>61.7</c:v>
                </c:pt>
                <c:pt idx="44">
                  <c:v>61.7</c:v>
                </c:pt>
                <c:pt idx="45">
                  <c:v>61.7</c:v>
                </c:pt>
                <c:pt idx="46">
                  <c:v>61.7</c:v>
                </c:pt>
                <c:pt idx="47">
                  <c:v>61.7</c:v>
                </c:pt>
                <c:pt idx="48">
                  <c:v>61.7</c:v>
                </c:pt>
                <c:pt idx="49">
                  <c:v>61.7</c:v>
                </c:pt>
                <c:pt idx="50">
                  <c:v>61.7</c:v>
                </c:pt>
                <c:pt idx="51">
                  <c:v>61.7</c:v>
                </c:pt>
                <c:pt idx="52">
                  <c:v>61.7</c:v>
                </c:pt>
                <c:pt idx="53">
                  <c:v>61.7</c:v>
                </c:pt>
                <c:pt idx="54">
                  <c:v>61.7</c:v>
                </c:pt>
                <c:pt idx="55">
                  <c:v>61.7</c:v>
                </c:pt>
                <c:pt idx="56">
                  <c:v>61.7</c:v>
                </c:pt>
                <c:pt idx="57">
                  <c:v>61.7</c:v>
                </c:pt>
                <c:pt idx="58">
                  <c:v>61.7</c:v>
                </c:pt>
                <c:pt idx="59">
                  <c:v>61.7</c:v>
                </c:pt>
                <c:pt idx="60">
                  <c:v>61.7</c:v>
                </c:pt>
                <c:pt idx="61">
                  <c:v>61.7</c:v>
                </c:pt>
                <c:pt idx="62">
                  <c:v>61.7</c:v>
                </c:pt>
                <c:pt idx="63">
                  <c:v>61.7</c:v>
                </c:pt>
                <c:pt idx="64">
                  <c:v>61.7</c:v>
                </c:pt>
                <c:pt idx="65">
                  <c:v>61.7</c:v>
                </c:pt>
                <c:pt idx="66">
                  <c:v>61.7</c:v>
                </c:pt>
                <c:pt idx="67">
                  <c:v>61.7</c:v>
                </c:pt>
                <c:pt idx="68">
                  <c:v>61.7</c:v>
                </c:pt>
                <c:pt idx="69">
                  <c:v>61.7</c:v>
                </c:pt>
                <c:pt idx="70">
                  <c:v>61.7</c:v>
                </c:pt>
                <c:pt idx="71">
                  <c:v>61.7</c:v>
                </c:pt>
                <c:pt idx="72">
                  <c:v>61.7</c:v>
                </c:pt>
                <c:pt idx="73">
                  <c:v>61.7</c:v>
                </c:pt>
                <c:pt idx="74">
                  <c:v>61.7</c:v>
                </c:pt>
                <c:pt idx="75">
                  <c:v>61.7</c:v>
                </c:pt>
                <c:pt idx="76">
                  <c:v>61.7</c:v>
                </c:pt>
                <c:pt idx="77">
                  <c:v>61.7</c:v>
                </c:pt>
                <c:pt idx="78">
                  <c:v>61.7</c:v>
                </c:pt>
                <c:pt idx="79">
                  <c:v>61.7</c:v>
                </c:pt>
                <c:pt idx="80">
                  <c:v>61.7</c:v>
                </c:pt>
                <c:pt idx="81">
                  <c:v>61.7</c:v>
                </c:pt>
                <c:pt idx="82">
                  <c:v>61.7</c:v>
                </c:pt>
                <c:pt idx="83">
                  <c:v>61.7</c:v>
                </c:pt>
                <c:pt idx="84">
                  <c:v>61.7</c:v>
                </c:pt>
                <c:pt idx="85">
                  <c:v>61.7</c:v>
                </c:pt>
                <c:pt idx="86">
                  <c:v>61.7</c:v>
                </c:pt>
                <c:pt idx="87">
                  <c:v>61.7</c:v>
                </c:pt>
                <c:pt idx="88">
                  <c:v>61.7</c:v>
                </c:pt>
                <c:pt idx="89">
                  <c:v>61.7</c:v>
                </c:pt>
                <c:pt idx="90">
                  <c:v>61.7</c:v>
                </c:pt>
                <c:pt idx="91">
                  <c:v>61.7</c:v>
                </c:pt>
                <c:pt idx="92">
                  <c:v>61.7</c:v>
                </c:pt>
                <c:pt idx="93">
                  <c:v>61.7</c:v>
                </c:pt>
                <c:pt idx="94">
                  <c:v>61.7</c:v>
                </c:pt>
                <c:pt idx="95">
                  <c:v>61.7</c:v>
                </c:pt>
                <c:pt idx="96">
                  <c:v>61.7</c:v>
                </c:pt>
                <c:pt idx="97">
                  <c:v>61.7</c:v>
                </c:pt>
                <c:pt idx="98">
                  <c:v>61.7</c:v>
                </c:pt>
                <c:pt idx="99">
                  <c:v>61.7</c:v>
                </c:pt>
                <c:pt idx="100">
                  <c:v>61.7</c:v>
                </c:pt>
                <c:pt idx="101">
                  <c:v>61.7</c:v>
                </c:pt>
                <c:pt idx="102">
                  <c:v>61.7</c:v>
                </c:pt>
                <c:pt idx="103">
                  <c:v>61.7</c:v>
                </c:pt>
                <c:pt idx="104">
                  <c:v>61.7</c:v>
                </c:pt>
                <c:pt idx="105">
                  <c:v>61.7</c:v>
                </c:pt>
                <c:pt idx="106">
                  <c:v>61.7</c:v>
                </c:pt>
                <c:pt idx="107">
                  <c:v>61.7</c:v>
                </c:pt>
                <c:pt idx="108">
                  <c:v>61.7</c:v>
                </c:pt>
                <c:pt idx="109">
                  <c:v>61.7</c:v>
                </c:pt>
                <c:pt idx="110">
                  <c:v>61.7</c:v>
                </c:pt>
                <c:pt idx="111">
                  <c:v>61.7</c:v>
                </c:pt>
                <c:pt idx="112">
                  <c:v>61.7</c:v>
                </c:pt>
                <c:pt idx="113">
                  <c:v>61.7</c:v>
                </c:pt>
                <c:pt idx="114">
                  <c:v>61.7</c:v>
                </c:pt>
                <c:pt idx="115">
                  <c:v>61.7</c:v>
                </c:pt>
                <c:pt idx="116">
                  <c:v>61.7</c:v>
                </c:pt>
                <c:pt idx="117">
                  <c:v>61.7</c:v>
                </c:pt>
                <c:pt idx="118">
                  <c:v>61.7</c:v>
                </c:pt>
                <c:pt idx="119">
                  <c:v>61.7</c:v>
                </c:pt>
                <c:pt idx="120">
                  <c:v>61.7</c:v>
                </c:pt>
                <c:pt idx="121">
                  <c:v>61.7</c:v>
                </c:pt>
                <c:pt idx="122">
                  <c:v>61.7</c:v>
                </c:pt>
                <c:pt idx="123">
                  <c:v>61.7</c:v>
                </c:pt>
                <c:pt idx="124">
                  <c:v>61.7</c:v>
                </c:pt>
                <c:pt idx="125">
                  <c:v>61.7</c:v>
                </c:pt>
                <c:pt idx="126">
                  <c:v>61.7</c:v>
                </c:pt>
                <c:pt idx="127">
                  <c:v>61.7</c:v>
                </c:pt>
                <c:pt idx="128">
                  <c:v>61.7</c:v>
                </c:pt>
                <c:pt idx="129">
                  <c:v>61.7</c:v>
                </c:pt>
                <c:pt idx="130">
                  <c:v>61.7</c:v>
                </c:pt>
                <c:pt idx="131">
                  <c:v>61.7</c:v>
                </c:pt>
                <c:pt idx="132">
                  <c:v>61.7</c:v>
                </c:pt>
                <c:pt idx="133">
                  <c:v>61.7</c:v>
                </c:pt>
                <c:pt idx="134">
                  <c:v>61.7</c:v>
                </c:pt>
                <c:pt idx="135">
                  <c:v>61.7</c:v>
                </c:pt>
                <c:pt idx="136">
                  <c:v>61.7</c:v>
                </c:pt>
                <c:pt idx="137">
                  <c:v>61.7</c:v>
                </c:pt>
                <c:pt idx="138">
                  <c:v>61.7</c:v>
                </c:pt>
                <c:pt idx="139">
                  <c:v>61.7</c:v>
                </c:pt>
                <c:pt idx="140">
                  <c:v>61.7</c:v>
                </c:pt>
                <c:pt idx="141">
                  <c:v>61.7</c:v>
                </c:pt>
                <c:pt idx="142">
                  <c:v>61.7</c:v>
                </c:pt>
                <c:pt idx="143">
                  <c:v>61.7</c:v>
                </c:pt>
                <c:pt idx="144">
                  <c:v>61.7</c:v>
                </c:pt>
                <c:pt idx="145">
                  <c:v>61.7</c:v>
                </c:pt>
                <c:pt idx="146">
                  <c:v>61.7</c:v>
                </c:pt>
                <c:pt idx="147">
                  <c:v>61.7</c:v>
                </c:pt>
                <c:pt idx="148">
                  <c:v>61.7</c:v>
                </c:pt>
                <c:pt idx="149">
                  <c:v>61.7</c:v>
                </c:pt>
                <c:pt idx="150">
                  <c:v>61.7</c:v>
                </c:pt>
                <c:pt idx="151">
                  <c:v>61.7</c:v>
                </c:pt>
                <c:pt idx="152">
                  <c:v>61.7</c:v>
                </c:pt>
              </c:numCache>
            </c:numRef>
          </c:val>
          <c:smooth val="0"/>
          <c:extLst>
            <c:ext xmlns:c16="http://schemas.microsoft.com/office/drawing/2014/chart" uri="{C3380CC4-5D6E-409C-BE32-E72D297353CC}">
              <c16:uniqueId val="{00000000-4BBD-4D36-A43C-F65BD6EB3A6B}"/>
            </c:ext>
          </c:extLst>
        </c:ser>
        <c:ser>
          <c:idx val="6"/>
          <c:order val="1"/>
          <c:tx>
            <c:strRef>
              <c:f>'NFH Data'!$K$36</c:f>
              <c:strCache>
                <c:ptCount val="1"/>
              </c:strCache>
            </c:strRef>
          </c:tx>
          <c:spPr>
            <a:ln w="38100" cap="rnd">
              <a:solidFill>
                <a:schemeClr val="tx1"/>
              </a:solidFill>
              <a:prstDash val="sysDot"/>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'DGC data'!$AK$3:$AK$247</c:f>
              <c:numCache>
                <c:formatCode>0.0</c:formatCode>
                <c:ptCount val="245"/>
                <c:pt idx="0">
                  <c:v>55.4</c:v>
                </c:pt>
                <c:pt idx="1">
                  <c:v>55.4</c:v>
                </c:pt>
                <c:pt idx="2">
                  <c:v>55.4</c:v>
                </c:pt>
                <c:pt idx="3">
                  <c:v>55.4</c:v>
                </c:pt>
                <c:pt idx="4">
                  <c:v>55.4</c:v>
                </c:pt>
                <c:pt idx="5">
                  <c:v>55.4</c:v>
                </c:pt>
                <c:pt idx="6">
                  <c:v>55.4</c:v>
                </c:pt>
                <c:pt idx="7">
                  <c:v>55.4</c:v>
                </c:pt>
                <c:pt idx="8">
                  <c:v>55.4</c:v>
                </c:pt>
                <c:pt idx="9">
                  <c:v>55.4</c:v>
                </c:pt>
                <c:pt idx="10">
                  <c:v>55.4</c:v>
                </c:pt>
                <c:pt idx="11">
                  <c:v>55.4</c:v>
                </c:pt>
                <c:pt idx="12">
                  <c:v>55.4</c:v>
                </c:pt>
                <c:pt idx="13">
                  <c:v>55.4</c:v>
                </c:pt>
                <c:pt idx="14">
                  <c:v>55.4</c:v>
                </c:pt>
                <c:pt idx="15">
                  <c:v>55.4</c:v>
                </c:pt>
                <c:pt idx="16">
                  <c:v>55.4</c:v>
                </c:pt>
                <c:pt idx="17">
                  <c:v>55.4</c:v>
                </c:pt>
                <c:pt idx="18">
                  <c:v>55.4</c:v>
                </c:pt>
                <c:pt idx="19">
                  <c:v>55.4</c:v>
                </c:pt>
                <c:pt idx="20">
                  <c:v>55.4</c:v>
                </c:pt>
                <c:pt idx="21">
                  <c:v>55.4</c:v>
                </c:pt>
                <c:pt idx="22">
                  <c:v>55.4</c:v>
                </c:pt>
                <c:pt idx="23">
                  <c:v>55.4</c:v>
                </c:pt>
                <c:pt idx="24">
                  <c:v>55.4</c:v>
                </c:pt>
                <c:pt idx="25">
                  <c:v>55.4</c:v>
                </c:pt>
                <c:pt idx="26">
                  <c:v>55.4</c:v>
                </c:pt>
                <c:pt idx="27">
                  <c:v>55.4</c:v>
                </c:pt>
                <c:pt idx="28">
                  <c:v>55.4</c:v>
                </c:pt>
                <c:pt idx="29">
                  <c:v>55.4</c:v>
                </c:pt>
                <c:pt idx="30">
                  <c:v>55.4</c:v>
                </c:pt>
                <c:pt idx="31">
                  <c:v>55.4</c:v>
                </c:pt>
                <c:pt idx="32">
                  <c:v>55.4</c:v>
                </c:pt>
                <c:pt idx="33">
                  <c:v>55.4</c:v>
                </c:pt>
                <c:pt idx="34">
                  <c:v>55.4</c:v>
                </c:pt>
                <c:pt idx="35">
                  <c:v>55.4</c:v>
                </c:pt>
                <c:pt idx="36">
                  <c:v>55.4</c:v>
                </c:pt>
                <c:pt idx="37">
                  <c:v>55.4</c:v>
                </c:pt>
                <c:pt idx="38">
                  <c:v>55.4</c:v>
                </c:pt>
                <c:pt idx="39">
                  <c:v>55.4</c:v>
                </c:pt>
                <c:pt idx="40">
                  <c:v>55.4</c:v>
                </c:pt>
                <c:pt idx="41">
                  <c:v>55.4</c:v>
                </c:pt>
                <c:pt idx="42">
                  <c:v>55.4</c:v>
                </c:pt>
                <c:pt idx="43">
                  <c:v>55.4</c:v>
                </c:pt>
                <c:pt idx="44">
                  <c:v>55.4</c:v>
                </c:pt>
                <c:pt idx="45">
                  <c:v>55.4</c:v>
                </c:pt>
                <c:pt idx="46">
                  <c:v>55.4</c:v>
                </c:pt>
                <c:pt idx="47">
                  <c:v>55.4</c:v>
                </c:pt>
                <c:pt idx="48">
                  <c:v>55.4</c:v>
                </c:pt>
                <c:pt idx="49">
                  <c:v>55.4</c:v>
                </c:pt>
                <c:pt idx="50">
                  <c:v>55.4</c:v>
                </c:pt>
                <c:pt idx="51">
                  <c:v>55.4</c:v>
                </c:pt>
                <c:pt idx="52">
                  <c:v>55.4</c:v>
                </c:pt>
                <c:pt idx="53">
                  <c:v>55.4</c:v>
                </c:pt>
                <c:pt idx="54">
                  <c:v>55.4</c:v>
                </c:pt>
                <c:pt idx="55">
                  <c:v>55.4</c:v>
                </c:pt>
                <c:pt idx="56">
                  <c:v>55.4</c:v>
                </c:pt>
                <c:pt idx="57">
                  <c:v>55.4</c:v>
                </c:pt>
                <c:pt idx="58">
                  <c:v>55.4</c:v>
                </c:pt>
                <c:pt idx="59">
                  <c:v>55.4</c:v>
                </c:pt>
                <c:pt idx="60">
                  <c:v>55.4</c:v>
                </c:pt>
                <c:pt idx="61">
                  <c:v>55.4</c:v>
                </c:pt>
                <c:pt idx="62">
                  <c:v>55.4</c:v>
                </c:pt>
                <c:pt idx="63">
                  <c:v>55.4</c:v>
                </c:pt>
                <c:pt idx="64">
                  <c:v>55.4</c:v>
                </c:pt>
                <c:pt idx="65">
                  <c:v>55.4</c:v>
                </c:pt>
                <c:pt idx="66">
                  <c:v>55.4</c:v>
                </c:pt>
                <c:pt idx="67">
                  <c:v>55.4</c:v>
                </c:pt>
                <c:pt idx="68">
                  <c:v>55.4</c:v>
                </c:pt>
                <c:pt idx="69">
                  <c:v>55.4</c:v>
                </c:pt>
                <c:pt idx="70">
                  <c:v>55.4</c:v>
                </c:pt>
                <c:pt idx="71">
                  <c:v>55.4</c:v>
                </c:pt>
                <c:pt idx="72">
                  <c:v>55.4</c:v>
                </c:pt>
                <c:pt idx="73">
                  <c:v>55.4</c:v>
                </c:pt>
                <c:pt idx="74">
                  <c:v>55.4</c:v>
                </c:pt>
                <c:pt idx="75">
                  <c:v>55.4</c:v>
                </c:pt>
                <c:pt idx="76">
                  <c:v>55.4</c:v>
                </c:pt>
                <c:pt idx="77">
                  <c:v>55.4</c:v>
                </c:pt>
                <c:pt idx="78">
                  <c:v>55.4</c:v>
                </c:pt>
                <c:pt idx="79">
                  <c:v>55.4</c:v>
                </c:pt>
                <c:pt idx="80">
                  <c:v>55.4</c:v>
                </c:pt>
                <c:pt idx="81">
                  <c:v>55.4</c:v>
                </c:pt>
                <c:pt idx="82">
                  <c:v>55.4</c:v>
                </c:pt>
                <c:pt idx="83">
                  <c:v>55.4</c:v>
                </c:pt>
                <c:pt idx="84">
                  <c:v>55.4</c:v>
                </c:pt>
                <c:pt idx="85">
                  <c:v>55.4</c:v>
                </c:pt>
                <c:pt idx="86">
                  <c:v>55.4</c:v>
                </c:pt>
                <c:pt idx="87">
                  <c:v>55.4</c:v>
                </c:pt>
                <c:pt idx="88">
                  <c:v>55.4</c:v>
                </c:pt>
                <c:pt idx="89">
                  <c:v>55.4</c:v>
                </c:pt>
                <c:pt idx="90">
                  <c:v>55.4</c:v>
                </c:pt>
                <c:pt idx="91">
                  <c:v>55.4</c:v>
                </c:pt>
                <c:pt idx="92">
                  <c:v>55.4</c:v>
                </c:pt>
                <c:pt idx="93">
                  <c:v>55.4</c:v>
                </c:pt>
                <c:pt idx="94">
                  <c:v>55.4</c:v>
                </c:pt>
                <c:pt idx="95">
                  <c:v>55.4</c:v>
                </c:pt>
                <c:pt idx="96">
                  <c:v>55.4</c:v>
                </c:pt>
                <c:pt idx="97">
                  <c:v>55.4</c:v>
                </c:pt>
                <c:pt idx="98">
                  <c:v>55.4</c:v>
                </c:pt>
                <c:pt idx="99">
                  <c:v>55.4</c:v>
                </c:pt>
                <c:pt idx="100">
                  <c:v>55.4</c:v>
                </c:pt>
                <c:pt idx="101">
                  <c:v>55.4</c:v>
                </c:pt>
                <c:pt idx="102">
                  <c:v>55.4</c:v>
                </c:pt>
                <c:pt idx="103">
                  <c:v>55.4</c:v>
                </c:pt>
                <c:pt idx="104">
                  <c:v>55.4</c:v>
                </c:pt>
                <c:pt idx="105">
                  <c:v>55.4</c:v>
                </c:pt>
                <c:pt idx="106">
                  <c:v>55.4</c:v>
                </c:pt>
                <c:pt idx="107">
                  <c:v>55.4</c:v>
                </c:pt>
                <c:pt idx="108">
                  <c:v>55.4</c:v>
                </c:pt>
                <c:pt idx="109">
                  <c:v>55.4</c:v>
                </c:pt>
                <c:pt idx="110">
                  <c:v>55.4</c:v>
                </c:pt>
                <c:pt idx="111">
                  <c:v>55.4</c:v>
                </c:pt>
                <c:pt idx="112">
                  <c:v>55.4</c:v>
                </c:pt>
                <c:pt idx="113">
                  <c:v>55.4</c:v>
                </c:pt>
                <c:pt idx="114">
                  <c:v>55.4</c:v>
                </c:pt>
                <c:pt idx="115">
                  <c:v>55.4</c:v>
                </c:pt>
                <c:pt idx="116">
                  <c:v>55.4</c:v>
                </c:pt>
                <c:pt idx="117">
                  <c:v>55.4</c:v>
                </c:pt>
                <c:pt idx="118">
                  <c:v>55.4</c:v>
                </c:pt>
                <c:pt idx="119">
                  <c:v>55.4</c:v>
                </c:pt>
                <c:pt idx="120">
                  <c:v>55.4</c:v>
                </c:pt>
                <c:pt idx="121">
                  <c:v>55.4</c:v>
                </c:pt>
                <c:pt idx="122">
                  <c:v>55.4</c:v>
                </c:pt>
                <c:pt idx="123">
                  <c:v>55.4</c:v>
                </c:pt>
                <c:pt idx="124">
                  <c:v>55.4</c:v>
                </c:pt>
                <c:pt idx="125">
                  <c:v>55.4</c:v>
                </c:pt>
                <c:pt idx="126">
                  <c:v>55.4</c:v>
                </c:pt>
                <c:pt idx="127">
                  <c:v>55.4</c:v>
                </c:pt>
                <c:pt idx="128">
                  <c:v>55.4</c:v>
                </c:pt>
                <c:pt idx="129">
                  <c:v>55.4</c:v>
                </c:pt>
                <c:pt idx="130">
                  <c:v>55.4</c:v>
                </c:pt>
                <c:pt idx="131">
                  <c:v>55.4</c:v>
                </c:pt>
                <c:pt idx="132">
                  <c:v>55.4</c:v>
                </c:pt>
                <c:pt idx="133">
                  <c:v>55.4</c:v>
                </c:pt>
                <c:pt idx="134">
                  <c:v>55.4</c:v>
                </c:pt>
                <c:pt idx="135">
                  <c:v>55.4</c:v>
                </c:pt>
                <c:pt idx="136">
                  <c:v>55.4</c:v>
                </c:pt>
                <c:pt idx="137">
                  <c:v>55.4</c:v>
                </c:pt>
                <c:pt idx="138">
                  <c:v>55.4</c:v>
                </c:pt>
                <c:pt idx="139">
                  <c:v>55.4</c:v>
                </c:pt>
                <c:pt idx="140">
                  <c:v>55.4</c:v>
                </c:pt>
                <c:pt idx="141">
                  <c:v>55.4</c:v>
                </c:pt>
                <c:pt idx="142">
                  <c:v>55.4</c:v>
                </c:pt>
                <c:pt idx="143">
                  <c:v>55.4</c:v>
                </c:pt>
                <c:pt idx="144">
                  <c:v>55.4</c:v>
                </c:pt>
                <c:pt idx="145">
                  <c:v>55.4</c:v>
                </c:pt>
                <c:pt idx="146">
                  <c:v>55.4</c:v>
                </c:pt>
                <c:pt idx="147">
                  <c:v>55.4</c:v>
                </c:pt>
                <c:pt idx="148">
                  <c:v>55.4</c:v>
                </c:pt>
                <c:pt idx="149">
                  <c:v>55.4</c:v>
                </c:pt>
                <c:pt idx="150">
                  <c:v>55.4</c:v>
                </c:pt>
                <c:pt idx="151">
                  <c:v>55.4</c:v>
                </c:pt>
                <c:pt idx="152">
                  <c:v>55.4</c:v>
                </c:pt>
              </c:numCache>
            </c:numRef>
          </c:val>
          <c:smooth val="0"/>
          <c:extLst>
            <c:ext xmlns:c16="http://schemas.microsoft.com/office/drawing/2014/chart" uri="{C3380CC4-5D6E-409C-BE32-E72D297353CC}">
              <c16:uniqueId val="{00000001-4BBD-4D36-A43C-F65BD6EB3A6B}"/>
            </c:ext>
          </c:extLst>
        </c:ser>
        <c:ser>
          <c:idx val="5"/>
          <c:order val="2"/>
          <c:tx>
            <c:strRef>
              <c:f>'DGC data'!$AJ$2</c:f>
              <c:strCache>
                <c:ptCount val="1"/>
                <c:pt idx="0">
                  <c:v>Adult Holding Target</c:v>
                </c:pt>
              </c:strCache>
            </c:strRef>
          </c:tx>
          <c:spPr>
            <a:ln w="41275" cap="rnd">
              <a:solidFill>
                <a:schemeClr val="tx1"/>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Data'!$AB$3:$AB$245</c:f>
              <c:numCache>
                <c:formatCode>General</c:formatCode>
                <c:ptCount val="243"/>
                <c:pt idx="213" formatCode="0.0">
                  <c:v>56</c:v>
                </c:pt>
                <c:pt idx="214" formatCode="0.0">
                  <c:v>56</c:v>
                </c:pt>
                <c:pt idx="215" formatCode="0.0">
                  <c:v>56</c:v>
                </c:pt>
                <c:pt idx="216" formatCode="0.0">
                  <c:v>56</c:v>
                </c:pt>
                <c:pt idx="217" formatCode="0.0">
                  <c:v>56</c:v>
                </c:pt>
                <c:pt idx="218" formatCode="0.0">
                  <c:v>56</c:v>
                </c:pt>
                <c:pt idx="219" formatCode="0.0">
                  <c:v>56</c:v>
                </c:pt>
                <c:pt idx="220" formatCode="0.0">
                  <c:v>56</c:v>
                </c:pt>
                <c:pt idx="221" formatCode="0.0">
                  <c:v>56</c:v>
                </c:pt>
                <c:pt idx="222" formatCode="0.0">
                  <c:v>56</c:v>
                </c:pt>
                <c:pt idx="223" formatCode="0.0">
                  <c:v>56</c:v>
                </c:pt>
                <c:pt idx="224" formatCode="0.0">
                  <c:v>56</c:v>
                </c:pt>
                <c:pt idx="225" formatCode="0.0">
                  <c:v>56</c:v>
                </c:pt>
                <c:pt idx="226" formatCode="0.0">
                  <c:v>56</c:v>
                </c:pt>
                <c:pt idx="227" formatCode="0.0">
                  <c:v>56</c:v>
                </c:pt>
                <c:pt idx="228" formatCode="0.0">
                  <c:v>56</c:v>
                </c:pt>
                <c:pt idx="229" formatCode="0.0">
                  <c:v>56</c:v>
                </c:pt>
                <c:pt idx="230" formatCode="0.0">
                  <c:v>56</c:v>
                </c:pt>
                <c:pt idx="231" formatCode="0.0">
                  <c:v>56</c:v>
                </c:pt>
                <c:pt idx="232" formatCode="0.0">
                  <c:v>56</c:v>
                </c:pt>
                <c:pt idx="233" formatCode="0.0">
                  <c:v>56</c:v>
                </c:pt>
                <c:pt idx="234" formatCode="0.0">
                  <c:v>56</c:v>
                </c:pt>
                <c:pt idx="235" formatCode="0.0">
                  <c:v>56</c:v>
                </c:pt>
                <c:pt idx="236" formatCode="0.0">
                  <c:v>56</c:v>
                </c:pt>
                <c:pt idx="237" formatCode="0.0">
                  <c:v>56</c:v>
                </c:pt>
                <c:pt idx="238" formatCode="0.0">
                  <c:v>56</c:v>
                </c:pt>
                <c:pt idx="239" formatCode="0.0">
                  <c:v>56</c:v>
                </c:pt>
                <c:pt idx="240" formatCode="0.0">
                  <c:v>56</c:v>
                </c:pt>
                <c:pt idx="241" formatCode="0.0">
                  <c:v>56</c:v>
                </c:pt>
                <c:pt idx="242" formatCode="0.0">
                  <c:v>56</c:v>
                </c:pt>
              </c:numCache>
            </c:numRef>
          </c:val>
          <c:smooth val="0"/>
          <c:extLst>
            <c:ext xmlns:c16="http://schemas.microsoft.com/office/drawing/2014/chart" uri="{C3380CC4-5D6E-409C-BE32-E72D297353CC}">
              <c16:uniqueId val="{00000002-4BBD-4D36-A43C-F65BD6EB3A6B}"/>
            </c:ext>
          </c:extLst>
        </c:ser>
        <c:ser>
          <c:idx val="0"/>
          <c:order val="3"/>
          <c:tx>
            <c:strRef>
              <c:f>'DGC data'!$AE$1</c:f>
              <c:strCache>
                <c:ptCount val="1"/>
                <c:pt idx="0">
                  <c:v>Critically Dry (2014)</c:v>
                </c:pt>
              </c:strCache>
            </c:strRef>
          </c:tx>
          <c:spPr>
            <a:ln w="28575" cap="rnd">
              <a:solidFill>
                <a:srgbClr val="FF0000"/>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Data'!$W$2:$W$245</c:f>
              <c:numCache>
                <c:formatCode>0.0</c:formatCode>
                <c:ptCount val="244"/>
                <c:pt idx="0">
                  <c:v>48.265217391304347</c:v>
                </c:pt>
                <c:pt idx="1">
                  <c:v>48.533333333333339</c:v>
                </c:pt>
                <c:pt idx="2">
                  <c:v>47.708333333333336</c:v>
                </c:pt>
                <c:pt idx="3">
                  <c:v>47.304166666666674</c:v>
                </c:pt>
                <c:pt idx="4">
                  <c:v>47.983333333333341</c:v>
                </c:pt>
                <c:pt idx="5">
                  <c:v>47.079166666666673</c:v>
                </c:pt>
                <c:pt idx="6">
                  <c:v>47.491666666666667</c:v>
                </c:pt>
                <c:pt idx="7">
                  <c:v>48.237500000000011</c:v>
                </c:pt>
                <c:pt idx="8">
                  <c:v>47.641666666666673</c:v>
                </c:pt>
                <c:pt idx="9">
                  <c:v>47.29583333333332</c:v>
                </c:pt>
                <c:pt idx="10">
                  <c:v>46.708333333333343</c:v>
                </c:pt>
                <c:pt idx="11">
                  <c:v>46.804166666666674</c:v>
                </c:pt>
                <c:pt idx="12">
                  <c:v>47.50416666666667</c:v>
                </c:pt>
                <c:pt idx="13">
                  <c:v>49.429166666666667</c:v>
                </c:pt>
                <c:pt idx="14">
                  <c:v>50.35</c:v>
                </c:pt>
                <c:pt idx="15">
                  <c:v>50.420833333333348</c:v>
                </c:pt>
                <c:pt idx="16">
                  <c:v>50.595833333333331</c:v>
                </c:pt>
                <c:pt idx="17">
                  <c:v>49.470833333333324</c:v>
                </c:pt>
                <c:pt idx="18">
                  <c:v>49.124999999999993</c:v>
                </c:pt>
                <c:pt idx="19">
                  <c:v>50.266666666666652</c:v>
                </c:pt>
                <c:pt idx="20">
                  <c:v>50.908333333333331</c:v>
                </c:pt>
                <c:pt idx="21">
                  <c:v>51.079166666666659</c:v>
                </c:pt>
                <c:pt idx="22">
                  <c:v>51.283333333333331</c:v>
                </c:pt>
                <c:pt idx="23">
                  <c:v>51.78333333333331</c:v>
                </c:pt>
                <c:pt idx="24">
                  <c:v>51.279166666666661</c:v>
                </c:pt>
                <c:pt idx="25">
                  <c:v>50.574999999999996</c:v>
                </c:pt>
                <c:pt idx="26">
                  <c:v>49.954166666666673</c:v>
                </c:pt>
                <c:pt idx="27">
                  <c:v>50.191666666666663</c:v>
                </c:pt>
                <c:pt idx="28">
                  <c:v>48.795833333333327</c:v>
                </c:pt>
                <c:pt idx="29">
                  <c:v>47.854166666666664</c:v>
                </c:pt>
                <c:pt idx="30">
                  <c:v>46.06666666666667</c:v>
                </c:pt>
                <c:pt idx="31">
                  <c:v>45.862500000000011</c:v>
                </c:pt>
                <c:pt idx="32">
                  <c:v>48.512499999999996</c:v>
                </c:pt>
                <c:pt idx="33">
                  <c:v>49.18333333333333</c:v>
                </c:pt>
                <c:pt idx="34">
                  <c:v>49.550000000000004</c:v>
                </c:pt>
                <c:pt idx="35">
                  <c:v>50.54583333333332</c:v>
                </c:pt>
                <c:pt idx="36">
                  <c:v>52.533333333333324</c:v>
                </c:pt>
                <c:pt idx="37">
                  <c:v>53.683333333333337</c:v>
                </c:pt>
                <c:pt idx="38">
                  <c:v>54.379166666666656</c:v>
                </c:pt>
                <c:pt idx="39">
                  <c:v>54.820833333333347</c:v>
                </c:pt>
                <c:pt idx="40">
                  <c:v>54.891666666666673</c:v>
                </c:pt>
                <c:pt idx="41">
                  <c:v>55.958333333333336</c:v>
                </c:pt>
                <c:pt idx="42">
                  <c:v>56.454166666666673</c:v>
                </c:pt>
                <c:pt idx="43">
                  <c:v>56.00416666666667</c:v>
                </c:pt>
                <c:pt idx="44">
                  <c:v>55.658333333333339</c:v>
                </c:pt>
                <c:pt idx="45">
                  <c:v>55.774999999999999</c:v>
                </c:pt>
                <c:pt idx="46">
                  <c:v>56.108333333333341</c:v>
                </c:pt>
                <c:pt idx="47">
                  <c:v>55.69166666666667</c:v>
                </c:pt>
                <c:pt idx="48">
                  <c:v>55.433333333333337</c:v>
                </c:pt>
                <c:pt idx="49">
                  <c:v>55.320833333333333</c:v>
                </c:pt>
                <c:pt idx="50">
                  <c:v>55.833333333333321</c:v>
                </c:pt>
                <c:pt idx="51">
                  <c:v>55.375000000000007</c:v>
                </c:pt>
                <c:pt idx="52">
                  <c:v>54.10416666666665</c:v>
                </c:pt>
                <c:pt idx="53">
                  <c:v>53.38750000000001</c:v>
                </c:pt>
                <c:pt idx="54">
                  <c:v>53.054166666666674</c:v>
                </c:pt>
                <c:pt idx="55">
                  <c:v>51.999999999999993</c:v>
                </c:pt>
                <c:pt idx="56">
                  <c:v>50.808333333333344</c:v>
                </c:pt>
                <c:pt idx="57">
                  <c:v>51.695833333333319</c:v>
                </c:pt>
                <c:pt idx="58">
                  <c:v>51.820833333333333</c:v>
                </c:pt>
                <c:pt idx="59">
                  <c:v>53.291666666666664</c:v>
                </c:pt>
                <c:pt idx="60">
                  <c:v>54.337499999999999</c:v>
                </c:pt>
                <c:pt idx="61">
                  <c:v>54.533333333333331</c:v>
                </c:pt>
                <c:pt idx="62">
                  <c:v>54.625</c:v>
                </c:pt>
                <c:pt idx="63">
                  <c:v>55.050000000000011</c:v>
                </c:pt>
                <c:pt idx="64">
                  <c:v>54.637499999999989</c:v>
                </c:pt>
                <c:pt idx="65">
                  <c:v>54.120833333333337</c:v>
                </c:pt>
                <c:pt idx="66">
                  <c:v>54.275000000000006</c:v>
                </c:pt>
                <c:pt idx="67">
                  <c:v>54.445833333333326</c:v>
                </c:pt>
                <c:pt idx="68">
                  <c:v>53.262499999999989</c:v>
                </c:pt>
                <c:pt idx="69">
                  <c:v>52.716666666666661</c:v>
                </c:pt>
                <c:pt idx="70">
                  <c:v>53.079166666666659</c:v>
                </c:pt>
                <c:pt idx="71">
                  <c:v>53.491666666666681</c:v>
                </c:pt>
                <c:pt idx="72">
                  <c:v>54.833333333333336</c:v>
                </c:pt>
                <c:pt idx="73">
                  <c:v>55.304166666666653</c:v>
                </c:pt>
                <c:pt idx="74">
                  <c:v>55.991666666666667</c:v>
                </c:pt>
                <c:pt idx="75">
                  <c:v>55.925000000000011</c:v>
                </c:pt>
                <c:pt idx="76">
                  <c:v>55.866666666666667</c:v>
                </c:pt>
                <c:pt idx="77">
                  <c:v>55.929166666666674</c:v>
                </c:pt>
                <c:pt idx="78">
                  <c:v>55.904166666666647</c:v>
                </c:pt>
                <c:pt idx="79">
                  <c:v>54.483333333333327</c:v>
                </c:pt>
                <c:pt idx="80">
                  <c:v>55.866666666666674</c:v>
                </c:pt>
                <c:pt idx="81">
                  <c:v>56.370833333333344</c:v>
                </c:pt>
                <c:pt idx="82">
                  <c:v>56.441666666666663</c:v>
                </c:pt>
                <c:pt idx="83">
                  <c:v>56.037500000000001</c:v>
                </c:pt>
                <c:pt idx="84">
                  <c:v>56.74583333333333</c:v>
                </c:pt>
                <c:pt idx="85">
                  <c:v>56.824999999999996</c:v>
                </c:pt>
                <c:pt idx="86">
                  <c:v>56.900000000000006</c:v>
                </c:pt>
                <c:pt idx="87">
                  <c:v>56.420833333333327</c:v>
                </c:pt>
                <c:pt idx="88">
                  <c:v>55.745833333333337</c:v>
                </c:pt>
                <c:pt idx="89">
                  <c:v>56.404166666666669</c:v>
                </c:pt>
                <c:pt idx="90">
                  <c:v>56.762499999999989</c:v>
                </c:pt>
                <c:pt idx="91">
                  <c:v>57.029166666666661</c:v>
                </c:pt>
                <c:pt idx="92">
                  <c:v>57.79166666666665</c:v>
                </c:pt>
                <c:pt idx="93">
                  <c:v>58.120833333333337</c:v>
                </c:pt>
                <c:pt idx="94">
                  <c:v>58.358333333333341</c:v>
                </c:pt>
                <c:pt idx="95">
                  <c:v>58.395833333333314</c:v>
                </c:pt>
                <c:pt idx="96">
                  <c:v>58.562499999999993</c:v>
                </c:pt>
                <c:pt idx="97">
                  <c:v>58.854166666666664</c:v>
                </c:pt>
                <c:pt idx="98">
                  <c:v>59.083333333333336</c:v>
                </c:pt>
                <c:pt idx="99">
                  <c:v>59.195833333333333</c:v>
                </c:pt>
                <c:pt idx="100">
                  <c:v>59.641666666666659</c:v>
                </c:pt>
                <c:pt idx="101">
                  <c:v>60.229166666666679</c:v>
                </c:pt>
                <c:pt idx="102">
                  <c:v>59.8125</c:v>
                </c:pt>
                <c:pt idx="103">
                  <c:v>59.262499999999989</c:v>
                </c:pt>
                <c:pt idx="104">
                  <c:v>59.016666666666659</c:v>
                </c:pt>
                <c:pt idx="105">
                  <c:v>58.854166666666679</c:v>
                </c:pt>
                <c:pt idx="106">
                  <c:v>59.016666666666673</c:v>
                </c:pt>
                <c:pt idx="107">
                  <c:v>59.266666666666673</c:v>
                </c:pt>
                <c:pt idx="108">
                  <c:v>59.087500000000006</c:v>
                </c:pt>
                <c:pt idx="109">
                  <c:v>60.054166666666667</c:v>
                </c:pt>
                <c:pt idx="110">
                  <c:v>60.679166666666681</c:v>
                </c:pt>
                <c:pt idx="111">
                  <c:v>61.420833333333327</c:v>
                </c:pt>
                <c:pt idx="112">
                  <c:v>61.64166666666668</c:v>
                </c:pt>
                <c:pt idx="113">
                  <c:v>61.887499999999996</c:v>
                </c:pt>
                <c:pt idx="114">
                  <c:v>62.741666666666667</c:v>
                </c:pt>
                <c:pt idx="115">
                  <c:v>63.316666666666684</c:v>
                </c:pt>
                <c:pt idx="116">
                  <c:v>61.80833333333333</c:v>
                </c:pt>
                <c:pt idx="117">
                  <c:v>61.420833333333327</c:v>
                </c:pt>
                <c:pt idx="118">
                  <c:v>64.42916666666666</c:v>
                </c:pt>
                <c:pt idx="119">
                  <c:v>64.287499999999994</c:v>
                </c:pt>
                <c:pt idx="120">
                  <c:v>64.441666666666663</c:v>
                </c:pt>
                <c:pt idx="121">
                  <c:v>66.024999999999991</c:v>
                </c:pt>
                <c:pt idx="122">
                  <c:v>66.504166666666649</c:v>
                </c:pt>
                <c:pt idx="123">
                  <c:v>66.333333333333329</c:v>
                </c:pt>
                <c:pt idx="124">
                  <c:v>66.274999999999991</c:v>
                </c:pt>
                <c:pt idx="125">
                  <c:v>65.979166666666671</c:v>
                </c:pt>
                <c:pt idx="126">
                  <c:v>66.095833333333346</c:v>
                </c:pt>
                <c:pt idx="127">
                  <c:v>65.987500000000011</c:v>
                </c:pt>
                <c:pt idx="128">
                  <c:v>66.370833333333323</c:v>
                </c:pt>
                <c:pt idx="129">
                  <c:v>64.57916666666668</c:v>
                </c:pt>
                <c:pt idx="130">
                  <c:v>64.120833333333323</c:v>
                </c:pt>
                <c:pt idx="131">
                  <c:v>66.012500000000003</c:v>
                </c:pt>
                <c:pt idx="132">
                  <c:v>66.312499999999986</c:v>
                </c:pt>
                <c:pt idx="133">
                  <c:v>66.204166666666666</c:v>
                </c:pt>
                <c:pt idx="134">
                  <c:v>66.583333333333343</c:v>
                </c:pt>
                <c:pt idx="135">
                  <c:v>66.362499999999997</c:v>
                </c:pt>
                <c:pt idx="136">
                  <c:v>66.416666666666671</c:v>
                </c:pt>
                <c:pt idx="137">
                  <c:v>66.208333333333343</c:v>
                </c:pt>
                <c:pt idx="138">
                  <c:v>66.100000000000009</c:v>
                </c:pt>
                <c:pt idx="139">
                  <c:v>67.191666666666663</c:v>
                </c:pt>
                <c:pt idx="140">
                  <c:v>67.924999999999997</c:v>
                </c:pt>
                <c:pt idx="141">
                  <c:v>68.125000000000014</c:v>
                </c:pt>
                <c:pt idx="142">
                  <c:v>65.020833333333314</c:v>
                </c:pt>
                <c:pt idx="143">
                  <c:v>64.154166666666669</c:v>
                </c:pt>
                <c:pt idx="144">
                  <c:v>64.616666666666674</c:v>
                </c:pt>
                <c:pt idx="145">
                  <c:v>64.391666666666666</c:v>
                </c:pt>
                <c:pt idx="146">
                  <c:v>64.829166666666666</c:v>
                </c:pt>
                <c:pt idx="147">
                  <c:v>65.475000000000009</c:v>
                </c:pt>
                <c:pt idx="148">
                  <c:v>65.158333333333331</c:v>
                </c:pt>
                <c:pt idx="149">
                  <c:v>64.029166666666683</c:v>
                </c:pt>
                <c:pt idx="150">
                  <c:v>64.858333333333334</c:v>
                </c:pt>
                <c:pt idx="151">
                  <c:v>64.783333333333331</c:v>
                </c:pt>
                <c:pt idx="152">
                  <c:v>64.958333333333343</c:v>
                </c:pt>
                <c:pt idx="153">
                  <c:v>65.166666666666671</c:v>
                </c:pt>
                <c:pt idx="154">
                  <c:v>65.483333333333334</c:v>
                </c:pt>
                <c:pt idx="155">
                  <c:v>65.73333333333332</c:v>
                </c:pt>
                <c:pt idx="156">
                  <c:v>65.000000000000014</c:v>
                </c:pt>
                <c:pt idx="157">
                  <c:v>63.029166666666669</c:v>
                </c:pt>
                <c:pt idx="158">
                  <c:v>63.012499999999996</c:v>
                </c:pt>
                <c:pt idx="159">
                  <c:v>64.88333333333334</c:v>
                </c:pt>
                <c:pt idx="160">
                  <c:v>65.124999999999986</c:v>
                </c:pt>
                <c:pt idx="161">
                  <c:v>65.554166666666674</c:v>
                </c:pt>
                <c:pt idx="162">
                  <c:v>65.504166666666663</c:v>
                </c:pt>
                <c:pt idx="163">
                  <c:v>66.087499999999991</c:v>
                </c:pt>
                <c:pt idx="164">
                  <c:v>65.149999999999991</c:v>
                </c:pt>
                <c:pt idx="165">
                  <c:v>64.341666666666669</c:v>
                </c:pt>
                <c:pt idx="166">
                  <c:v>64.104166666666657</c:v>
                </c:pt>
                <c:pt idx="167">
                  <c:v>65.037499999999994</c:v>
                </c:pt>
                <c:pt idx="168">
                  <c:v>65.066666666666649</c:v>
                </c:pt>
                <c:pt idx="169">
                  <c:v>65.29583333333332</c:v>
                </c:pt>
                <c:pt idx="170">
                  <c:v>64.750000000000014</c:v>
                </c:pt>
                <c:pt idx="171">
                  <c:v>64.587499999999991</c:v>
                </c:pt>
                <c:pt idx="172">
                  <c:v>65.087500000000006</c:v>
                </c:pt>
                <c:pt idx="173">
                  <c:v>65.154166666666654</c:v>
                </c:pt>
                <c:pt idx="174">
                  <c:v>64.541666666666671</c:v>
                </c:pt>
                <c:pt idx="175">
                  <c:v>64.44583333333334</c:v>
                </c:pt>
                <c:pt idx="176">
                  <c:v>60.387499999999996</c:v>
                </c:pt>
                <c:pt idx="177">
                  <c:v>59.599999999999994</c:v>
                </c:pt>
                <c:pt idx="178">
                  <c:v>56.72083333333331</c:v>
                </c:pt>
                <c:pt idx="179">
                  <c:v>56.800000000000011</c:v>
                </c:pt>
                <c:pt idx="180">
                  <c:v>57.854166666666679</c:v>
                </c:pt>
                <c:pt idx="181">
                  <c:v>58.949999999999996</c:v>
                </c:pt>
                <c:pt idx="182">
                  <c:v>59.404166666666661</c:v>
                </c:pt>
                <c:pt idx="183">
                  <c:v>59.695833333333326</c:v>
                </c:pt>
                <c:pt idx="184">
                  <c:v>59.87083333333333</c:v>
                </c:pt>
                <c:pt idx="185">
                  <c:v>60.15</c:v>
                </c:pt>
                <c:pt idx="186">
                  <c:v>59.95000000000001</c:v>
                </c:pt>
                <c:pt idx="187">
                  <c:v>58.75416666666667</c:v>
                </c:pt>
                <c:pt idx="188">
                  <c:v>58.708333333333336</c:v>
                </c:pt>
                <c:pt idx="189">
                  <c:v>59.212500000000006</c:v>
                </c:pt>
                <c:pt idx="190">
                  <c:v>59.583333333333336</c:v>
                </c:pt>
                <c:pt idx="191">
                  <c:v>59.499999999999993</c:v>
                </c:pt>
                <c:pt idx="192">
                  <c:v>59.729166666666679</c:v>
                </c:pt>
                <c:pt idx="193">
                  <c:v>59.662500000000001</c:v>
                </c:pt>
                <c:pt idx="194">
                  <c:v>59.662499999999994</c:v>
                </c:pt>
                <c:pt idx="195">
                  <c:v>59.712500000000006</c:v>
                </c:pt>
                <c:pt idx="196">
                  <c:v>59.279166666666661</c:v>
                </c:pt>
                <c:pt idx="197">
                  <c:v>61.008333333333333</c:v>
                </c:pt>
                <c:pt idx="198">
                  <c:v>62.133333333333326</c:v>
                </c:pt>
                <c:pt idx="199">
                  <c:v>61.912500000000001</c:v>
                </c:pt>
                <c:pt idx="200">
                  <c:v>57.725000000000001</c:v>
                </c:pt>
                <c:pt idx="201">
                  <c:v>55.570833333333319</c:v>
                </c:pt>
                <c:pt idx="202">
                  <c:v>54.404166666666661</c:v>
                </c:pt>
                <c:pt idx="203">
                  <c:v>54.379166666666663</c:v>
                </c:pt>
                <c:pt idx="204">
                  <c:v>54.82500000000001</c:v>
                </c:pt>
                <c:pt idx="205">
                  <c:v>54.562499999999979</c:v>
                </c:pt>
                <c:pt idx="206">
                  <c:v>55.13750000000001</c:v>
                </c:pt>
                <c:pt idx="207">
                  <c:v>55.979166666666679</c:v>
                </c:pt>
                <c:pt idx="208">
                  <c:v>57.062499999999993</c:v>
                </c:pt>
                <c:pt idx="209">
                  <c:v>58.908333333333331</c:v>
                </c:pt>
                <c:pt idx="210">
                  <c:v>59.395833333333336</c:v>
                </c:pt>
                <c:pt idx="211">
                  <c:v>58.616666666666653</c:v>
                </c:pt>
                <c:pt idx="212">
                  <c:v>58.383333333333326</c:v>
                </c:pt>
                <c:pt idx="213">
                  <c:v>59.083333333333336</c:v>
                </c:pt>
                <c:pt idx="214">
                  <c:v>57.866666666666653</c:v>
                </c:pt>
                <c:pt idx="215">
                  <c:v>56.945833333333326</c:v>
                </c:pt>
                <c:pt idx="216">
                  <c:v>57.229166666666664</c:v>
                </c:pt>
                <c:pt idx="217">
                  <c:v>57.445833333333319</c:v>
                </c:pt>
                <c:pt idx="218">
                  <c:v>57.120833333333337</c:v>
                </c:pt>
                <c:pt idx="219">
                  <c:v>56.845833333333331</c:v>
                </c:pt>
                <c:pt idx="220">
                  <c:v>56.733333333333341</c:v>
                </c:pt>
                <c:pt idx="221">
                  <c:v>56.508333333333326</c:v>
                </c:pt>
                <c:pt idx="222">
                  <c:v>56.279166666666669</c:v>
                </c:pt>
                <c:pt idx="223">
                  <c:v>56.01250000000001</c:v>
                </c:pt>
                <c:pt idx="224">
                  <c:v>56.35</c:v>
                </c:pt>
                <c:pt idx="225">
                  <c:v>56.329166666666659</c:v>
                </c:pt>
                <c:pt idx="226">
                  <c:v>54.937500000000007</c:v>
                </c:pt>
                <c:pt idx="227">
                  <c:v>54.029166666666669</c:v>
                </c:pt>
                <c:pt idx="228">
                  <c:v>54.562499999999993</c:v>
                </c:pt>
                <c:pt idx="229">
                  <c:v>55.729166666666679</c:v>
                </c:pt>
                <c:pt idx="230">
                  <c:v>55.079166666666673</c:v>
                </c:pt>
                <c:pt idx="231">
                  <c:v>56.945833333333333</c:v>
                </c:pt>
                <c:pt idx="232">
                  <c:v>56.833333333333336</c:v>
                </c:pt>
                <c:pt idx="233">
                  <c:v>56.758333333333333</c:v>
                </c:pt>
                <c:pt idx="234">
                  <c:v>55.604166666666679</c:v>
                </c:pt>
                <c:pt idx="235">
                  <c:v>54.029166666666661</c:v>
                </c:pt>
                <c:pt idx="236">
                  <c:v>53.81666666666667</c:v>
                </c:pt>
                <c:pt idx="237">
                  <c:v>54.345833333333324</c:v>
                </c:pt>
                <c:pt idx="238">
                  <c:v>54.783333333333339</c:v>
                </c:pt>
                <c:pt idx="239">
                  <c:v>53.008333333333347</c:v>
                </c:pt>
                <c:pt idx="240">
                  <c:v>52.50416666666667</c:v>
                </c:pt>
                <c:pt idx="241">
                  <c:v>52.86249999999999</c:v>
                </c:pt>
                <c:pt idx="242">
                  <c:v>54.654166666666661</c:v>
                </c:pt>
                <c:pt idx="243">
                  <c:v>55.35</c:v>
                </c:pt>
              </c:numCache>
            </c:numRef>
          </c:val>
          <c:smooth val="0"/>
          <c:extLst>
            <c:ext xmlns:c16="http://schemas.microsoft.com/office/drawing/2014/chart" uri="{C3380CC4-5D6E-409C-BE32-E72D297353CC}">
              <c16:uniqueId val="{00000003-4BBD-4D36-A43C-F65BD6EB3A6B}"/>
            </c:ext>
          </c:extLst>
        </c:ser>
        <c:ser>
          <c:idx val="1"/>
          <c:order val="4"/>
          <c:tx>
            <c:strRef>
              <c:f>'DGC data'!$AF$1</c:f>
              <c:strCache>
                <c:ptCount val="1"/>
                <c:pt idx="0">
                  <c:v>Dry (2013)</c:v>
                </c:pt>
              </c:strCache>
            </c:strRef>
          </c:tx>
          <c:spPr>
            <a:ln w="28575" cap="rnd">
              <a:solidFill>
                <a:srgbClr val="FFC000"/>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Data'!$AA$2:$AA$245</c:f>
              <c:numCache>
                <c:formatCode>0.0</c:formatCode>
                <c:ptCount val="244"/>
                <c:pt idx="0">
                  <c:v>47.769565217391296</c:v>
                </c:pt>
                <c:pt idx="1">
                  <c:v>46.800000000000004</c:v>
                </c:pt>
                <c:pt idx="2">
                  <c:v>47.858333333333327</c:v>
                </c:pt>
                <c:pt idx="3">
                  <c:v>47.8125</c:v>
                </c:pt>
                <c:pt idx="4">
                  <c:v>46.20000000000001</c:v>
                </c:pt>
                <c:pt idx="5">
                  <c:v>45.341666666666669</c:v>
                </c:pt>
                <c:pt idx="6">
                  <c:v>45.25</c:v>
                </c:pt>
                <c:pt idx="7">
                  <c:v>45.1875</c:v>
                </c:pt>
                <c:pt idx="8">
                  <c:v>45.616666666666674</c:v>
                </c:pt>
                <c:pt idx="9">
                  <c:v>46.254166666666663</c:v>
                </c:pt>
                <c:pt idx="10">
                  <c:v>47.225000000000001</c:v>
                </c:pt>
                <c:pt idx="11">
                  <c:v>48.225000000000001</c:v>
                </c:pt>
                <c:pt idx="12">
                  <c:v>49.13750000000001</c:v>
                </c:pt>
                <c:pt idx="13">
                  <c:v>49.404166666666669</c:v>
                </c:pt>
                <c:pt idx="14">
                  <c:v>49.375</c:v>
                </c:pt>
                <c:pt idx="15">
                  <c:v>49.82500000000001</c:v>
                </c:pt>
                <c:pt idx="16">
                  <c:v>49.262499999999996</c:v>
                </c:pt>
                <c:pt idx="17">
                  <c:v>48.554166666666667</c:v>
                </c:pt>
                <c:pt idx="18">
                  <c:v>48.787499999999994</c:v>
                </c:pt>
                <c:pt idx="19">
                  <c:v>49.5</c:v>
                </c:pt>
                <c:pt idx="20">
                  <c:v>48.145833333333343</c:v>
                </c:pt>
                <c:pt idx="21">
                  <c:v>47.775000000000006</c:v>
                </c:pt>
                <c:pt idx="22">
                  <c:v>47.85</c:v>
                </c:pt>
                <c:pt idx="23">
                  <c:v>49.125000000000007</c:v>
                </c:pt>
                <c:pt idx="24">
                  <c:v>49.658333333333324</c:v>
                </c:pt>
                <c:pt idx="25">
                  <c:v>50.729166666666664</c:v>
                </c:pt>
                <c:pt idx="26">
                  <c:v>52.037500000000016</c:v>
                </c:pt>
                <c:pt idx="27">
                  <c:v>52.108333333333327</c:v>
                </c:pt>
                <c:pt idx="28">
                  <c:v>52.908333333333339</c:v>
                </c:pt>
                <c:pt idx="29">
                  <c:v>52.458333333333343</c:v>
                </c:pt>
                <c:pt idx="30">
                  <c:v>51.545833333333341</c:v>
                </c:pt>
                <c:pt idx="31">
                  <c:v>50.824999999999996</c:v>
                </c:pt>
                <c:pt idx="32">
                  <c:v>52.716666666666669</c:v>
                </c:pt>
                <c:pt idx="33">
                  <c:v>53.68333333333333</c:v>
                </c:pt>
                <c:pt idx="34">
                  <c:v>52.504166666666663</c:v>
                </c:pt>
                <c:pt idx="35">
                  <c:v>50.537500000000001</c:v>
                </c:pt>
                <c:pt idx="36">
                  <c:v>51.241666666666667</c:v>
                </c:pt>
                <c:pt idx="37">
                  <c:v>51.612500000000004</c:v>
                </c:pt>
                <c:pt idx="38">
                  <c:v>50.087500000000013</c:v>
                </c:pt>
                <c:pt idx="39">
                  <c:v>50.6875</c:v>
                </c:pt>
                <c:pt idx="40">
                  <c:v>52.641666666666673</c:v>
                </c:pt>
                <c:pt idx="41">
                  <c:v>53.033333333333331</c:v>
                </c:pt>
                <c:pt idx="42">
                  <c:v>52.758333333333347</c:v>
                </c:pt>
                <c:pt idx="43">
                  <c:v>52.891666666666659</c:v>
                </c:pt>
                <c:pt idx="44">
                  <c:v>51.1</c:v>
                </c:pt>
                <c:pt idx="45">
                  <c:v>49.8125</c:v>
                </c:pt>
                <c:pt idx="46">
                  <c:v>49.295833333333341</c:v>
                </c:pt>
                <c:pt idx="47">
                  <c:v>49.774999999999999</c:v>
                </c:pt>
                <c:pt idx="48">
                  <c:v>52.204166666666659</c:v>
                </c:pt>
                <c:pt idx="49">
                  <c:v>54.641666666666673</c:v>
                </c:pt>
                <c:pt idx="50">
                  <c:v>54.766666666666659</c:v>
                </c:pt>
                <c:pt idx="51">
                  <c:v>55.4375</c:v>
                </c:pt>
                <c:pt idx="52">
                  <c:v>54.312499999999993</c:v>
                </c:pt>
                <c:pt idx="53">
                  <c:v>52.104166666666657</c:v>
                </c:pt>
                <c:pt idx="54">
                  <c:v>52.058333333333337</c:v>
                </c:pt>
                <c:pt idx="55">
                  <c:v>51.816666666666663</c:v>
                </c:pt>
                <c:pt idx="56">
                  <c:v>52.67499999999999</c:v>
                </c:pt>
                <c:pt idx="57">
                  <c:v>53.245833333333316</c:v>
                </c:pt>
                <c:pt idx="58">
                  <c:v>52.870833333333337</c:v>
                </c:pt>
                <c:pt idx="59">
                  <c:v>52.845833333333331</c:v>
                </c:pt>
                <c:pt idx="60">
                  <c:v>52.291666666666657</c:v>
                </c:pt>
                <c:pt idx="61">
                  <c:v>51.375</c:v>
                </c:pt>
                <c:pt idx="62">
                  <c:v>51.074999999999996</c:v>
                </c:pt>
                <c:pt idx="63">
                  <c:v>50.854166666666679</c:v>
                </c:pt>
                <c:pt idx="64">
                  <c:v>50.541666666666664</c:v>
                </c:pt>
                <c:pt idx="65">
                  <c:v>50.287499999999994</c:v>
                </c:pt>
                <c:pt idx="66">
                  <c:v>50.008333333333333</c:v>
                </c:pt>
                <c:pt idx="67">
                  <c:v>49.787499999999994</c:v>
                </c:pt>
                <c:pt idx="68">
                  <c:v>50.629166666666663</c:v>
                </c:pt>
                <c:pt idx="69">
                  <c:v>51.1</c:v>
                </c:pt>
                <c:pt idx="70">
                  <c:v>51.533333333333331</c:v>
                </c:pt>
                <c:pt idx="71">
                  <c:v>51.916666666666664</c:v>
                </c:pt>
                <c:pt idx="72">
                  <c:v>52.441666666666656</c:v>
                </c:pt>
                <c:pt idx="73">
                  <c:v>52.512499999999996</c:v>
                </c:pt>
                <c:pt idx="74">
                  <c:v>52.433333333333337</c:v>
                </c:pt>
                <c:pt idx="75">
                  <c:v>52.083333333333336</c:v>
                </c:pt>
                <c:pt idx="76">
                  <c:v>52.091666666666669</c:v>
                </c:pt>
                <c:pt idx="77">
                  <c:v>51.687499999999993</c:v>
                </c:pt>
                <c:pt idx="78">
                  <c:v>51.699999999999996</c:v>
                </c:pt>
                <c:pt idx="79">
                  <c:v>51.962499999999999</c:v>
                </c:pt>
                <c:pt idx="80">
                  <c:v>52.616666666666667</c:v>
                </c:pt>
                <c:pt idx="81">
                  <c:v>51.80833333333333</c:v>
                </c:pt>
                <c:pt idx="82">
                  <c:v>51.195833333333333</c:v>
                </c:pt>
                <c:pt idx="83">
                  <c:v>51.73749999999999</c:v>
                </c:pt>
                <c:pt idx="84">
                  <c:v>51.358333333333327</c:v>
                </c:pt>
                <c:pt idx="85">
                  <c:v>51.875</c:v>
                </c:pt>
                <c:pt idx="86">
                  <c:v>53.162500000000001</c:v>
                </c:pt>
                <c:pt idx="87">
                  <c:v>51.587500000000006</c:v>
                </c:pt>
                <c:pt idx="88">
                  <c:v>53.229166666666664</c:v>
                </c:pt>
                <c:pt idx="89">
                  <c:v>54.099999999999994</c:v>
                </c:pt>
                <c:pt idx="90">
                  <c:v>53.662499999999994</c:v>
                </c:pt>
                <c:pt idx="91">
                  <c:v>54.520833333333343</c:v>
                </c:pt>
                <c:pt idx="92">
                  <c:v>55.491666666666674</c:v>
                </c:pt>
                <c:pt idx="93">
                  <c:v>56.037499999999994</c:v>
                </c:pt>
                <c:pt idx="94">
                  <c:v>56.291666666666657</c:v>
                </c:pt>
                <c:pt idx="95">
                  <c:v>56.529166666666676</c:v>
                </c:pt>
                <c:pt idx="96">
                  <c:v>57.837499999999999</c:v>
                </c:pt>
                <c:pt idx="97">
                  <c:v>58.137499999999996</c:v>
                </c:pt>
                <c:pt idx="98">
                  <c:v>58.629166666666663</c:v>
                </c:pt>
                <c:pt idx="99">
                  <c:v>59.550000000000011</c:v>
                </c:pt>
                <c:pt idx="100">
                  <c:v>59.925000000000004</c:v>
                </c:pt>
                <c:pt idx="101">
                  <c:v>60.029166666666669</c:v>
                </c:pt>
                <c:pt idx="102">
                  <c:v>59.279166666666661</c:v>
                </c:pt>
                <c:pt idx="103">
                  <c:v>58.029166666666669</c:v>
                </c:pt>
                <c:pt idx="104">
                  <c:v>57.545833333333341</c:v>
                </c:pt>
                <c:pt idx="105">
                  <c:v>58.195833333333333</c:v>
                </c:pt>
                <c:pt idx="106">
                  <c:v>58.841666666666669</c:v>
                </c:pt>
                <c:pt idx="107">
                  <c:v>58.916666666666664</c:v>
                </c:pt>
                <c:pt idx="108">
                  <c:v>59.245833333333316</c:v>
                </c:pt>
                <c:pt idx="109">
                  <c:v>58.770833333333343</c:v>
                </c:pt>
                <c:pt idx="110">
                  <c:v>58.070833333333333</c:v>
                </c:pt>
                <c:pt idx="111">
                  <c:v>58.808333333333358</c:v>
                </c:pt>
                <c:pt idx="112">
                  <c:v>59.67499999999999</c:v>
                </c:pt>
                <c:pt idx="113">
                  <c:v>60.520833333333336</c:v>
                </c:pt>
                <c:pt idx="114">
                  <c:v>59.445833333333333</c:v>
                </c:pt>
                <c:pt idx="115">
                  <c:v>56.47083333333331</c:v>
                </c:pt>
                <c:pt idx="116">
                  <c:v>55.379166666666684</c:v>
                </c:pt>
                <c:pt idx="117">
                  <c:v>57.570833333333333</c:v>
                </c:pt>
                <c:pt idx="118">
                  <c:v>61.6875</c:v>
                </c:pt>
                <c:pt idx="119">
                  <c:v>63.98749999999999</c:v>
                </c:pt>
                <c:pt idx="120">
                  <c:v>64.8125</c:v>
                </c:pt>
                <c:pt idx="121">
                  <c:v>65.495833333333337</c:v>
                </c:pt>
                <c:pt idx="122">
                  <c:v>66.066666666666663</c:v>
                </c:pt>
                <c:pt idx="123">
                  <c:v>65.912500000000009</c:v>
                </c:pt>
                <c:pt idx="124">
                  <c:v>65.904166666666654</c:v>
                </c:pt>
                <c:pt idx="125">
                  <c:v>65.274999999999991</c:v>
                </c:pt>
                <c:pt idx="126">
                  <c:v>65.466666666666669</c:v>
                </c:pt>
                <c:pt idx="127">
                  <c:v>65.529166666666683</c:v>
                </c:pt>
                <c:pt idx="128">
                  <c:v>65.775000000000006</c:v>
                </c:pt>
                <c:pt idx="129">
                  <c:v>65.545833333333334</c:v>
                </c:pt>
                <c:pt idx="130">
                  <c:v>64.716666666666654</c:v>
                </c:pt>
                <c:pt idx="131">
                  <c:v>64.520833333333329</c:v>
                </c:pt>
                <c:pt idx="132">
                  <c:v>64.520833333333329</c:v>
                </c:pt>
                <c:pt idx="133">
                  <c:v>64.066666666666663</c:v>
                </c:pt>
                <c:pt idx="134">
                  <c:v>63.533333333333331</c:v>
                </c:pt>
                <c:pt idx="135">
                  <c:v>64.279166666666669</c:v>
                </c:pt>
                <c:pt idx="136">
                  <c:v>64.308333333333337</c:v>
                </c:pt>
                <c:pt idx="137">
                  <c:v>63.920833333333327</c:v>
                </c:pt>
                <c:pt idx="138">
                  <c:v>63.845833333333324</c:v>
                </c:pt>
                <c:pt idx="139">
                  <c:v>64.004166666666677</c:v>
                </c:pt>
                <c:pt idx="140">
                  <c:v>64.637500000000003</c:v>
                </c:pt>
                <c:pt idx="141">
                  <c:v>65.412499999999994</c:v>
                </c:pt>
                <c:pt idx="142">
                  <c:v>65.787500000000009</c:v>
                </c:pt>
                <c:pt idx="143">
                  <c:v>65.945833333333326</c:v>
                </c:pt>
                <c:pt idx="144">
                  <c:v>65.400000000000006</c:v>
                </c:pt>
                <c:pt idx="145">
                  <c:v>65.48333333333332</c:v>
                </c:pt>
                <c:pt idx="146">
                  <c:v>66.170833333333334</c:v>
                </c:pt>
                <c:pt idx="147">
                  <c:v>66.158333333333331</c:v>
                </c:pt>
                <c:pt idx="148">
                  <c:v>65.862500000000011</c:v>
                </c:pt>
                <c:pt idx="149">
                  <c:v>64.904166666666669</c:v>
                </c:pt>
                <c:pt idx="150">
                  <c:v>63.679166666666667</c:v>
                </c:pt>
                <c:pt idx="151">
                  <c:v>62.583333333333336</c:v>
                </c:pt>
                <c:pt idx="152">
                  <c:v>63.178260869565221</c:v>
                </c:pt>
                <c:pt idx="153">
                  <c:v>62.01666666666668</c:v>
                </c:pt>
                <c:pt idx="154">
                  <c:v>61.587500000000006</c:v>
                </c:pt>
                <c:pt idx="155">
                  <c:v>62.324999999999996</c:v>
                </c:pt>
                <c:pt idx="156">
                  <c:v>62.804166666666667</c:v>
                </c:pt>
                <c:pt idx="157">
                  <c:v>62.949999999999996</c:v>
                </c:pt>
                <c:pt idx="158">
                  <c:v>62.170833333333341</c:v>
                </c:pt>
                <c:pt idx="159">
                  <c:v>61.341666666666661</c:v>
                </c:pt>
                <c:pt idx="160">
                  <c:v>61.595833333333324</c:v>
                </c:pt>
                <c:pt idx="161">
                  <c:v>60.95000000000001</c:v>
                </c:pt>
                <c:pt idx="162">
                  <c:v>59.820833333333347</c:v>
                </c:pt>
                <c:pt idx="163">
                  <c:v>61.237500000000011</c:v>
                </c:pt>
                <c:pt idx="164">
                  <c:v>61.87083333333333</c:v>
                </c:pt>
                <c:pt idx="165">
                  <c:v>62.262499999999982</c:v>
                </c:pt>
                <c:pt idx="166">
                  <c:v>61.42499999999999</c:v>
                </c:pt>
                <c:pt idx="167">
                  <c:v>62.454166666666659</c:v>
                </c:pt>
                <c:pt idx="168">
                  <c:v>63.570833333333333</c:v>
                </c:pt>
                <c:pt idx="169">
                  <c:v>63.85</c:v>
                </c:pt>
                <c:pt idx="170">
                  <c:v>64.233333333333334</c:v>
                </c:pt>
                <c:pt idx="171">
                  <c:v>63.854166666666657</c:v>
                </c:pt>
                <c:pt idx="172">
                  <c:v>61.73749999999999</c:v>
                </c:pt>
                <c:pt idx="173">
                  <c:v>61.23749999999999</c:v>
                </c:pt>
                <c:pt idx="174">
                  <c:v>61.587499999999999</c:v>
                </c:pt>
                <c:pt idx="175">
                  <c:v>60.795833333333327</c:v>
                </c:pt>
                <c:pt idx="176">
                  <c:v>60.883333333333326</c:v>
                </c:pt>
                <c:pt idx="177">
                  <c:v>60.512499999999989</c:v>
                </c:pt>
                <c:pt idx="178">
                  <c:v>55.137499999999996</c:v>
                </c:pt>
                <c:pt idx="179">
                  <c:v>53.179166666666646</c:v>
                </c:pt>
                <c:pt idx="180">
                  <c:v>54.94166666666667</c:v>
                </c:pt>
                <c:pt idx="181">
                  <c:v>57.008333333333333</c:v>
                </c:pt>
                <c:pt idx="182">
                  <c:v>58.279166666666669</c:v>
                </c:pt>
                <c:pt idx="183">
                  <c:v>58.758333333333333</c:v>
                </c:pt>
                <c:pt idx="184">
                  <c:v>58.470833333333339</c:v>
                </c:pt>
                <c:pt idx="185">
                  <c:v>58.04999999999999</c:v>
                </c:pt>
                <c:pt idx="186">
                  <c:v>58.120833333333344</c:v>
                </c:pt>
                <c:pt idx="187">
                  <c:v>57.979166666666664</c:v>
                </c:pt>
                <c:pt idx="188">
                  <c:v>57.4375</c:v>
                </c:pt>
                <c:pt idx="189">
                  <c:v>56.904166666666676</c:v>
                </c:pt>
                <c:pt idx="190">
                  <c:v>57.208333333333336</c:v>
                </c:pt>
                <c:pt idx="191">
                  <c:v>57.587499999999984</c:v>
                </c:pt>
                <c:pt idx="192">
                  <c:v>57.625000000000007</c:v>
                </c:pt>
                <c:pt idx="193">
                  <c:v>57.479166666666657</c:v>
                </c:pt>
                <c:pt idx="194">
                  <c:v>57.5</c:v>
                </c:pt>
                <c:pt idx="195">
                  <c:v>57.508333333333333</c:v>
                </c:pt>
                <c:pt idx="196">
                  <c:v>57.083333333333321</c:v>
                </c:pt>
                <c:pt idx="197">
                  <c:v>57.154166666666669</c:v>
                </c:pt>
                <c:pt idx="198">
                  <c:v>57.099999999999994</c:v>
                </c:pt>
                <c:pt idx="199">
                  <c:v>56.995833333333337</c:v>
                </c:pt>
                <c:pt idx="200">
                  <c:v>56.941666666666663</c:v>
                </c:pt>
                <c:pt idx="201">
                  <c:v>55.175000000000004</c:v>
                </c:pt>
                <c:pt idx="202">
                  <c:v>54.833333333333321</c:v>
                </c:pt>
                <c:pt idx="203">
                  <c:v>56.020833333333336</c:v>
                </c:pt>
                <c:pt idx="204">
                  <c:v>55.86249999999999</c:v>
                </c:pt>
                <c:pt idx="205">
                  <c:v>55.283333333333331</c:v>
                </c:pt>
                <c:pt idx="206">
                  <c:v>57.587499999999999</c:v>
                </c:pt>
                <c:pt idx="207">
                  <c:v>58.008333333333333</c:v>
                </c:pt>
                <c:pt idx="208">
                  <c:v>55.758333333333347</c:v>
                </c:pt>
                <c:pt idx="209">
                  <c:v>54.329166666666659</c:v>
                </c:pt>
                <c:pt idx="210">
                  <c:v>53.937499999999993</c:v>
                </c:pt>
                <c:pt idx="211">
                  <c:v>54.608333333333348</c:v>
                </c:pt>
                <c:pt idx="212">
                  <c:v>55.579166666666659</c:v>
                </c:pt>
                <c:pt idx="213">
                  <c:v>55.600000000000016</c:v>
                </c:pt>
                <c:pt idx="214">
                  <c:v>55.312500000000007</c:v>
                </c:pt>
                <c:pt idx="215">
                  <c:v>54.529166666666669</c:v>
                </c:pt>
                <c:pt idx="216">
                  <c:v>53.429166666666653</c:v>
                </c:pt>
                <c:pt idx="217">
                  <c:v>52.500000000000007</c:v>
                </c:pt>
                <c:pt idx="218">
                  <c:v>52.695833333333333</c:v>
                </c:pt>
                <c:pt idx="219">
                  <c:v>52.904166666666669</c:v>
                </c:pt>
                <c:pt idx="220">
                  <c:v>52.31666666666667</c:v>
                </c:pt>
                <c:pt idx="221">
                  <c:v>52.304166666666674</c:v>
                </c:pt>
                <c:pt idx="222">
                  <c:v>52.270833333333321</c:v>
                </c:pt>
                <c:pt idx="223">
                  <c:v>51.858333333333341</c:v>
                </c:pt>
                <c:pt idx="224">
                  <c:v>51.875</c:v>
                </c:pt>
                <c:pt idx="225">
                  <c:v>51.966666666666669</c:v>
                </c:pt>
                <c:pt idx="226">
                  <c:v>52.175000000000004</c:v>
                </c:pt>
                <c:pt idx="227">
                  <c:v>51.420833333333341</c:v>
                </c:pt>
                <c:pt idx="228">
                  <c:v>50.612500000000004</c:v>
                </c:pt>
                <c:pt idx="229">
                  <c:v>50.37916666666667</c:v>
                </c:pt>
                <c:pt idx="230">
                  <c:v>50.645833333333321</c:v>
                </c:pt>
                <c:pt idx="231">
                  <c:v>50.991666666666674</c:v>
                </c:pt>
                <c:pt idx="232">
                  <c:v>51.266666666666652</c:v>
                </c:pt>
                <c:pt idx="233">
                  <c:v>51.529166666666669</c:v>
                </c:pt>
                <c:pt idx="234">
                  <c:v>51.300000000000011</c:v>
                </c:pt>
                <c:pt idx="235">
                  <c:v>51.179166666666674</c:v>
                </c:pt>
                <c:pt idx="236">
                  <c:v>50.925000000000018</c:v>
                </c:pt>
                <c:pt idx="237">
                  <c:v>50.40416666666669</c:v>
                </c:pt>
                <c:pt idx="238">
                  <c:v>50.104166666666664</c:v>
                </c:pt>
                <c:pt idx="239">
                  <c:v>49.954166666666673</c:v>
                </c:pt>
                <c:pt idx="240">
                  <c:v>49.4</c:v>
                </c:pt>
                <c:pt idx="241">
                  <c:v>49.533333333333331</c:v>
                </c:pt>
                <c:pt idx="242">
                  <c:v>50.445833333333333</c:v>
                </c:pt>
                <c:pt idx="243">
                  <c:v>50.708333333333321</c:v>
                </c:pt>
              </c:numCache>
            </c:numRef>
          </c:val>
          <c:smooth val="0"/>
          <c:extLst>
            <c:ext xmlns:c16="http://schemas.microsoft.com/office/drawing/2014/chart" uri="{C3380CC4-5D6E-409C-BE32-E72D297353CC}">
              <c16:uniqueId val="{00000004-4BBD-4D36-A43C-F65BD6EB3A6B}"/>
            </c:ext>
          </c:extLst>
        </c:ser>
        <c:ser>
          <c:idx val="2"/>
          <c:order val="5"/>
          <c:tx>
            <c:strRef>
              <c:f>'DGC data'!$AG$1</c:f>
              <c:strCache>
                <c:ptCount val="1"/>
                <c:pt idx="0">
                  <c:v>Normal (2012)</c:v>
                </c:pt>
              </c:strCache>
            </c:strRef>
          </c:tx>
          <c:spPr>
            <a:ln w="28575" cap="rnd">
              <a:solidFill>
                <a:schemeClr val="accent3"/>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Data'!$Z$2:$Z$245</c:f>
              <c:numCache>
                <c:formatCode>0.0</c:formatCode>
                <c:ptCount val="244"/>
                <c:pt idx="0">
                  <c:v>42.026086956521738</c:v>
                </c:pt>
                <c:pt idx="1">
                  <c:v>43.483333333333327</c:v>
                </c:pt>
                <c:pt idx="2">
                  <c:v>44.912500000000001</c:v>
                </c:pt>
                <c:pt idx="3">
                  <c:v>45.699999999999989</c:v>
                </c:pt>
                <c:pt idx="4">
                  <c:v>46.095833333333324</c:v>
                </c:pt>
                <c:pt idx="5">
                  <c:v>45.383333333333333</c:v>
                </c:pt>
                <c:pt idx="6">
                  <c:v>43.545833333333327</c:v>
                </c:pt>
                <c:pt idx="7">
                  <c:v>44.408333333333331</c:v>
                </c:pt>
                <c:pt idx="8">
                  <c:v>46.108333333333327</c:v>
                </c:pt>
                <c:pt idx="9">
                  <c:v>47.349999999999994</c:v>
                </c:pt>
                <c:pt idx="10">
                  <c:v>48.091666666666676</c:v>
                </c:pt>
                <c:pt idx="11">
                  <c:v>45.829166666666673</c:v>
                </c:pt>
                <c:pt idx="12">
                  <c:v>46.229166666666679</c:v>
                </c:pt>
                <c:pt idx="13">
                  <c:v>46.287500000000001</c:v>
                </c:pt>
                <c:pt idx="14">
                  <c:v>46.058333333333337</c:v>
                </c:pt>
                <c:pt idx="15">
                  <c:v>45.15</c:v>
                </c:pt>
                <c:pt idx="16">
                  <c:v>44.408333333333331</c:v>
                </c:pt>
                <c:pt idx="17">
                  <c:v>44.329166666666659</c:v>
                </c:pt>
                <c:pt idx="18">
                  <c:v>42.57083333333334</c:v>
                </c:pt>
                <c:pt idx="19">
                  <c:v>43.220833333333339</c:v>
                </c:pt>
                <c:pt idx="20">
                  <c:v>44.18666666666666</c:v>
                </c:pt>
                <c:pt idx="21">
                  <c:v>46.566666666666663</c:v>
                </c:pt>
                <c:pt idx="22">
                  <c:v>45.275000000000006</c:v>
                </c:pt>
                <c:pt idx="23">
                  <c:v>44.800000000000004</c:v>
                </c:pt>
                <c:pt idx="24">
                  <c:v>44.487500000000004</c:v>
                </c:pt>
                <c:pt idx="25">
                  <c:v>44.487500000000004</c:v>
                </c:pt>
                <c:pt idx="26">
                  <c:v>43.991666666666674</c:v>
                </c:pt>
                <c:pt idx="27">
                  <c:v>44.866666666666674</c:v>
                </c:pt>
                <c:pt idx="28">
                  <c:v>45.524999999999999</c:v>
                </c:pt>
                <c:pt idx="29">
                  <c:v>45.787499999999994</c:v>
                </c:pt>
                <c:pt idx="30">
                  <c:v>46.187499999999993</c:v>
                </c:pt>
                <c:pt idx="31">
                  <c:v>45.283333333333331</c:v>
                </c:pt>
                <c:pt idx="32">
                  <c:v>46.229166666666679</c:v>
                </c:pt>
                <c:pt idx="33">
                  <c:v>46.63750000000001</c:v>
                </c:pt>
                <c:pt idx="34">
                  <c:v>45.945833333333333</c:v>
                </c:pt>
                <c:pt idx="35">
                  <c:v>45.229166666666679</c:v>
                </c:pt>
                <c:pt idx="36">
                  <c:v>45.362500000000011</c:v>
                </c:pt>
                <c:pt idx="37">
                  <c:v>46.92499999999999</c:v>
                </c:pt>
                <c:pt idx="38">
                  <c:v>47.650000000000006</c:v>
                </c:pt>
                <c:pt idx="39">
                  <c:v>48.912499999999994</c:v>
                </c:pt>
                <c:pt idx="40">
                  <c:v>48.104166666666664</c:v>
                </c:pt>
                <c:pt idx="41">
                  <c:v>47.98749999999999</c:v>
                </c:pt>
                <c:pt idx="42">
                  <c:v>47.216666666666661</c:v>
                </c:pt>
                <c:pt idx="43">
                  <c:v>46.054166666666674</c:v>
                </c:pt>
                <c:pt idx="44">
                  <c:v>47.449999999999996</c:v>
                </c:pt>
                <c:pt idx="45">
                  <c:v>49.787500000000001</c:v>
                </c:pt>
                <c:pt idx="46">
                  <c:v>51.087499999999999</c:v>
                </c:pt>
                <c:pt idx="47">
                  <c:v>50.083333333333336</c:v>
                </c:pt>
                <c:pt idx="48">
                  <c:v>49.808333333333337</c:v>
                </c:pt>
                <c:pt idx="49">
                  <c:v>50.483333333333327</c:v>
                </c:pt>
                <c:pt idx="50">
                  <c:v>52.012499999999996</c:v>
                </c:pt>
                <c:pt idx="51">
                  <c:v>52.125</c:v>
                </c:pt>
                <c:pt idx="52">
                  <c:v>52.241666666666674</c:v>
                </c:pt>
                <c:pt idx="53">
                  <c:v>52.212499999999999</c:v>
                </c:pt>
                <c:pt idx="54">
                  <c:v>52.095833333333331</c:v>
                </c:pt>
                <c:pt idx="55">
                  <c:v>50.995833333333337</c:v>
                </c:pt>
                <c:pt idx="56">
                  <c:v>49.320833333333333</c:v>
                </c:pt>
                <c:pt idx="57">
                  <c:v>48.529166666666661</c:v>
                </c:pt>
                <c:pt idx="58">
                  <c:v>51.38750000000001</c:v>
                </c:pt>
                <c:pt idx="59">
                  <c:v>53.220833333333324</c:v>
                </c:pt>
                <c:pt idx="60">
                  <c:v>52.383333333333347</c:v>
                </c:pt>
                <c:pt idx="61">
                  <c:v>50.974999999999994</c:v>
                </c:pt>
                <c:pt idx="62">
                  <c:v>49.679166666666674</c:v>
                </c:pt>
                <c:pt idx="63">
                  <c:v>49.925000000000011</c:v>
                </c:pt>
                <c:pt idx="64">
                  <c:v>50.070833333333333</c:v>
                </c:pt>
                <c:pt idx="65">
                  <c:v>49.691666666666663</c:v>
                </c:pt>
                <c:pt idx="66">
                  <c:v>49.9375</c:v>
                </c:pt>
                <c:pt idx="67">
                  <c:v>49.816666666666663</c:v>
                </c:pt>
                <c:pt idx="68">
                  <c:v>50.024999999999999</c:v>
                </c:pt>
                <c:pt idx="69">
                  <c:v>50.112500000000011</c:v>
                </c:pt>
                <c:pt idx="70">
                  <c:v>49.899999999999984</c:v>
                </c:pt>
                <c:pt idx="71">
                  <c:v>50.054166666666667</c:v>
                </c:pt>
                <c:pt idx="72">
                  <c:v>50.466666666666669</c:v>
                </c:pt>
                <c:pt idx="73">
                  <c:v>50.512499999999996</c:v>
                </c:pt>
                <c:pt idx="74">
                  <c:v>50.983333333333327</c:v>
                </c:pt>
                <c:pt idx="75">
                  <c:v>51.241666666666667</c:v>
                </c:pt>
                <c:pt idx="76">
                  <c:v>51.220833333333331</c:v>
                </c:pt>
                <c:pt idx="77">
                  <c:v>50.579166666666673</c:v>
                </c:pt>
                <c:pt idx="78">
                  <c:v>50.44166666666667</c:v>
                </c:pt>
                <c:pt idx="79">
                  <c:v>50.645833333333336</c:v>
                </c:pt>
                <c:pt idx="80">
                  <c:v>51.245833333333344</c:v>
                </c:pt>
                <c:pt idx="81">
                  <c:v>51.199999999999996</c:v>
                </c:pt>
                <c:pt idx="82">
                  <c:v>51.00416666666667</c:v>
                </c:pt>
                <c:pt idx="83">
                  <c:v>51.491666666666667</c:v>
                </c:pt>
                <c:pt idx="84">
                  <c:v>50.895833333333321</c:v>
                </c:pt>
                <c:pt idx="85">
                  <c:v>50.145833333333336</c:v>
                </c:pt>
                <c:pt idx="86">
                  <c:v>49.93333333333333</c:v>
                </c:pt>
                <c:pt idx="87">
                  <c:v>50.204166666666673</c:v>
                </c:pt>
                <c:pt idx="88">
                  <c:v>50.750000000000007</c:v>
                </c:pt>
                <c:pt idx="89">
                  <c:v>51.445833333333333</c:v>
                </c:pt>
                <c:pt idx="90">
                  <c:v>52.137499999999996</c:v>
                </c:pt>
                <c:pt idx="91">
                  <c:v>52.783333333333339</c:v>
                </c:pt>
                <c:pt idx="92">
                  <c:v>53.445833333333347</c:v>
                </c:pt>
                <c:pt idx="93">
                  <c:v>53.608333333333327</c:v>
                </c:pt>
                <c:pt idx="94">
                  <c:v>52.454166666666659</c:v>
                </c:pt>
                <c:pt idx="95">
                  <c:v>51.875</c:v>
                </c:pt>
                <c:pt idx="96">
                  <c:v>51.04999999999999</c:v>
                </c:pt>
                <c:pt idx="97">
                  <c:v>51.612500000000004</c:v>
                </c:pt>
                <c:pt idx="98">
                  <c:v>51.583333333333336</c:v>
                </c:pt>
                <c:pt idx="99">
                  <c:v>51.829166666666673</c:v>
                </c:pt>
                <c:pt idx="100">
                  <c:v>51.833333333333336</c:v>
                </c:pt>
                <c:pt idx="101">
                  <c:v>52.730434782608711</c:v>
                </c:pt>
                <c:pt idx="102">
                  <c:v>53.062500000000007</c:v>
                </c:pt>
                <c:pt idx="103">
                  <c:v>53.675000000000004</c:v>
                </c:pt>
                <c:pt idx="104">
                  <c:v>54.083333333333321</c:v>
                </c:pt>
                <c:pt idx="105">
                  <c:v>54.362500000000011</c:v>
                </c:pt>
                <c:pt idx="106">
                  <c:v>54.208333333333321</c:v>
                </c:pt>
                <c:pt idx="107">
                  <c:v>54.612500000000004</c:v>
                </c:pt>
                <c:pt idx="108">
                  <c:v>55.233333333333341</c:v>
                </c:pt>
                <c:pt idx="109">
                  <c:v>54.733333333333327</c:v>
                </c:pt>
                <c:pt idx="110">
                  <c:v>54.495833333333337</c:v>
                </c:pt>
                <c:pt idx="111">
                  <c:v>54.55833333333333</c:v>
                </c:pt>
                <c:pt idx="112">
                  <c:v>54.812499999999993</c:v>
                </c:pt>
                <c:pt idx="113">
                  <c:v>52.562499999999993</c:v>
                </c:pt>
                <c:pt idx="114">
                  <c:v>52.112500000000011</c:v>
                </c:pt>
                <c:pt idx="115">
                  <c:v>52.333333333333336</c:v>
                </c:pt>
                <c:pt idx="116">
                  <c:v>51.43333333333333</c:v>
                </c:pt>
                <c:pt idx="117">
                  <c:v>52.154166666666669</c:v>
                </c:pt>
                <c:pt idx="118">
                  <c:v>53.274999999999999</c:v>
                </c:pt>
                <c:pt idx="119">
                  <c:v>54.3125</c:v>
                </c:pt>
                <c:pt idx="120">
                  <c:v>55.020833333333321</c:v>
                </c:pt>
                <c:pt idx="121">
                  <c:v>54.679166666666674</c:v>
                </c:pt>
                <c:pt idx="122">
                  <c:v>55.637499999999996</c:v>
                </c:pt>
                <c:pt idx="123">
                  <c:v>56.4375</c:v>
                </c:pt>
                <c:pt idx="124">
                  <c:v>56.116666666666674</c:v>
                </c:pt>
                <c:pt idx="125">
                  <c:v>56.437500000000007</c:v>
                </c:pt>
                <c:pt idx="126">
                  <c:v>56.320833333333333</c:v>
                </c:pt>
                <c:pt idx="127">
                  <c:v>56.75416666666667</c:v>
                </c:pt>
                <c:pt idx="128">
                  <c:v>56.82500000000001</c:v>
                </c:pt>
                <c:pt idx="129">
                  <c:v>57.266666666666652</c:v>
                </c:pt>
                <c:pt idx="130">
                  <c:v>57.216666666666669</c:v>
                </c:pt>
                <c:pt idx="131">
                  <c:v>57.604166666666664</c:v>
                </c:pt>
                <c:pt idx="132">
                  <c:v>58.366666666666674</c:v>
                </c:pt>
                <c:pt idx="133">
                  <c:v>58.441666666666663</c:v>
                </c:pt>
                <c:pt idx="134">
                  <c:v>58.408333333333339</c:v>
                </c:pt>
                <c:pt idx="135">
                  <c:v>58.829166666666673</c:v>
                </c:pt>
                <c:pt idx="136">
                  <c:v>59.033333333333324</c:v>
                </c:pt>
                <c:pt idx="137">
                  <c:v>58.341666666666647</c:v>
                </c:pt>
                <c:pt idx="138">
                  <c:v>56.145833333333343</c:v>
                </c:pt>
                <c:pt idx="139">
                  <c:v>55.724999999999994</c:v>
                </c:pt>
                <c:pt idx="140">
                  <c:v>57.762499999999996</c:v>
                </c:pt>
                <c:pt idx="141">
                  <c:v>59.483333333333327</c:v>
                </c:pt>
                <c:pt idx="142">
                  <c:v>60.395833333333321</c:v>
                </c:pt>
                <c:pt idx="143">
                  <c:v>61.524999999999999</c:v>
                </c:pt>
                <c:pt idx="144">
                  <c:v>61.70000000000001</c:v>
                </c:pt>
                <c:pt idx="145">
                  <c:v>62.683333333333316</c:v>
                </c:pt>
                <c:pt idx="146">
                  <c:v>62.583333333333343</c:v>
                </c:pt>
                <c:pt idx="147">
                  <c:v>62.929166666666667</c:v>
                </c:pt>
                <c:pt idx="148">
                  <c:v>63.483333333333341</c:v>
                </c:pt>
                <c:pt idx="149">
                  <c:v>63.329166666666673</c:v>
                </c:pt>
                <c:pt idx="150">
                  <c:v>63.504166666666656</c:v>
                </c:pt>
                <c:pt idx="151">
                  <c:v>63.979166666666664</c:v>
                </c:pt>
                <c:pt idx="152">
                  <c:v>64.141666666666666</c:v>
                </c:pt>
                <c:pt idx="153">
                  <c:v>64.333333333333329</c:v>
                </c:pt>
                <c:pt idx="154">
                  <c:v>64.754166666666677</c:v>
                </c:pt>
                <c:pt idx="155">
                  <c:v>65.137500000000003</c:v>
                </c:pt>
                <c:pt idx="156">
                  <c:v>64.88333333333334</c:v>
                </c:pt>
                <c:pt idx="157">
                  <c:v>65.012500000000003</c:v>
                </c:pt>
                <c:pt idx="158">
                  <c:v>65.2</c:v>
                </c:pt>
                <c:pt idx="159">
                  <c:v>64.670833333333334</c:v>
                </c:pt>
                <c:pt idx="160">
                  <c:v>64.362499999999997</c:v>
                </c:pt>
                <c:pt idx="161">
                  <c:v>64.354166666666671</c:v>
                </c:pt>
                <c:pt idx="162">
                  <c:v>64.262500000000003</c:v>
                </c:pt>
                <c:pt idx="163">
                  <c:v>64.345833333333346</c:v>
                </c:pt>
                <c:pt idx="164">
                  <c:v>63.966666666666676</c:v>
                </c:pt>
                <c:pt idx="165">
                  <c:v>64.262500000000003</c:v>
                </c:pt>
                <c:pt idx="166">
                  <c:v>59.974999999999994</c:v>
                </c:pt>
                <c:pt idx="167">
                  <c:v>57.708333333333336</c:v>
                </c:pt>
                <c:pt idx="168">
                  <c:v>58.137499999999996</c:v>
                </c:pt>
                <c:pt idx="169">
                  <c:v>58.579166666666701</c:v>
                </c:pt>
                <c:pt idx="170">
                  <c:v>58.725000000000016</c:v>
                </c:pt>
                <c:pt idx="171">
                  <c:v>58.333333333333336</c:v>
                </c:pt>
                <c:pt idx="172">
                  <c:v>57.75</c:v>
                </c:pt>
                <c:pt idx="173">
                  <c:v>57.775000000000006</c:v>
                </c:pt>
                <c:pt idx="174">
                  <c:v>57.824999999999996</c:v>
                </c:pt>
                <c:pt idx="175">
                  <c:v>57.591666666666661</c:v>
                </c:pt>
                <c:pt idx="176">
                  <c:v>57.050000000000004</c:v>
                </c:pt>
                <c:pt idx="177">
                  <c:v>56.458333333333321</c:v>
                </c:pt>
                <c:pt idx="178">
                  <c:v>56.141666666666673</c:v>
                </c:pt>
                <c:pt idx="179">
                  <c:v>55.824999999999989</c:v>
                </c:pt>
                <c:pt idx="180">
                  <c:v>56.016666666666673</c:v>
                </c:pt>
                <c:pt idx="181">
                  <c:v>56.095833333333324</c:v>
                </c:pt>
                <c:pt idx="182">
                  <c:v>55.475000000000016</c:v>
                </c:pt>
                <c:pt idx="183">
                  <c:v>55.095833333333353</c:v>
                </c:pt>
                <c:pt idx="184">
                  <c:v>54.683333333333316</c:v>
                </c:pt>
                <c:pt idx="185">
                  <c:v>55.420833333333341</c:v>
                </c:pt>
                <c:pt idx="186">
                  <c:v>55.508333333333326</c:v>
                </c:pt>
                <c:pt idx="187">
                  <c:v>55.533333333333331</c:v>
                </c:pt>
                <c:pt idx="188">
                  <c:v>55.391666666666673</c:v>
                </c:pt>
                <c:pt idx="189">
                  <c:v>55.449999999999996</c:v>
                </c:pt>
                <c:pt idx="190">
                  <c:v>56.145833333333336</c:v>
                </c:pt>
                <c:pt idx="191">
                  <c:v>56.158333333333324</c:v>
                </c:pt>
                <c:pt idx="192">
                  <c:v>55.679166666666667</c:v>
                </c:pt>
                <c:pt idx="193">
                  <c:v>55.158333333333331</c:v>
                </c:pt>
                <c:pt idx="194">
                  <c:v>55.4</c:v>
                </c:pt>
                <c:pt idx="195">
                  <c:v>55.129166666666663</c:v>
                </c:pt>
                <c:pt idx="196">
                  <c:v>55.354166666666679</c:v>
                </c:pt>
                <c:pt idx="197">
                  <c:v>55.195833333333326</c:v>
                </c:pt>
                <c:pt idx="198">
                  <c:v>55.254166666666663</c:v>
                </c:pt>
                <c:pt idx="199">
                  <c:v>54.841666666666669</c:v>
                </c:pt>
                <c:pt idx="200">
                  <c:v>54.554166666666667</c:v>
                </c:pt>
                <c:pt idx="201">
                  <c:v>54.758333333333347</c:v>
                </c:pt>
                <c:pt idx="202">
                  <c:v>56.041666666666679</c:v>
                </c:pt>
                <c:pt idx="203">
                  <c:v>56.67083333333332</c:v>
                </c:pt>
                <c:pt idx="204">
                  <c:v>56.704166666666652</c:v>
                </c:pt>
                <c:pt idx="205">
                  <c:v>56.51666666666668</c:v>
                </c:pt>
                <c:pt idx="206">
                  <c:v>57.737500000000004</c:v>
                </c:pt>
                <c:pt idx="207">
                  <c:v>57.483333333333313</c:v>
                </c:pt>
                <c:pt idx="208">
                  <c:v>56.88750000000001</c:v>
                </c:pt>
                <c:pt idx="209">
                  <c:v>56.695833333333333</c:v>
                </c:pt>
                <c:pt idx="210">
                  <c:v>56.654166666666669</c:v>
                </c:pt>
                <c:pt idx="211">
                  <c:v>56.762499999999996</c:v>
                </c:pt>
                <c:pt idx="212">
                  <c:v>56.337500000000006</c:v>
                </c:pt>
                <c:pt idx="213">
                  <c:v>55.929166666666667</c:v>
                </c:pt>
                <c:pt idx="214">
                  <c:v>55.699999999999989</c:v>
                </c:pt>
                <c:pt idx="215">
                  <c:v>55.949999999999996</c:v>
                </c:pt>
                <c:pt idx="216">
                  <c:v>55.850000000000016</c:v>
                </c:pt>
                <c:pt idx="217">
                  <c:v>55.608333333333327</c:v>
                </c:pt>
                <c:pt idx="218">
                  <c:v>55.23749999999999</c:v>
                </c:pt>
                <c:pt idx="219">
                  <c:v>54.779166666666661</c:v>
                </c:pt>
                <c:pt idx="220">
                  <c:v>54.429166666666674</c:v>
                </c:pt>
                <c:pt idx="221">
                  <c:v>54.137499999999989</c:v>
                </c:pt>
                <c:pt idx="222">
                  <c:v>53.466666666666669</c:v>
                </c:pt>
                <c:pt idx="223">
                  <c:v>53.562499999999993</c:v>
                </c:pt>
                <c:pt idx="224">
                  <c:v>53.429166666666667</c:v>
                </c:pt>
                <c:pt idx="225">
                  <c:v>54.25416666666667</c:v>
                </c:pt>
                <c:pt idx="226">
                  <c:v>55.541666666666664</c:v>
                </c:pt>
                <c:pt idx="227">
                  <c:v>55.125</c:v>
                </c:pt>
                <c:pt idx="228">
                  <c:v>55.662500000000016</c:v>
                </c:pt>
                <c:pt idx="229">
                  <c:v>57.295833333333348</c:v>
                </c:pt>
                <c:pt idx="230">
                  <c:v>55.37916666666667</c:v>
                </c:pt>
                <c:pt idx="231">
                  <c:v>53.220833333333331</c:v>
                </c:pt>
                <c:pt idx="232">
                  <c:v>53.425000000000011</c:v>
                </c:pt>
                <c:pt idx="233">
                  <c:v>54.737500000000011</c:v>
                </c:pt>
                <c:pt idx="234">
                  <c:v>53.083333333333321</c:v>
                </c:pt>
                <c:pt idx="235">
                  <c:v>51.658333333333339</c:v>
                </c:pt>
                <c:pt idx="236">
                  <c:v>50.82500000000001</c:v>
                </c:pt>
                <c:pt idx="237">
                  <c:v>50.795833333333327</c:v>
                </c:pt>
                <c:pt idx="238">
                  <c:v>51.070833333333347</c:v>
                </c:pt>
                <c:pt idx="239">
                  <c:v>50.541666666666664</c:v>
                </c:pt>
                <c:pt idx="240">
                  <c:v>52.15</c:v>
                </c:pt>
                <c:pt idx="241">
                  <c:v>53.375000000000007</c:v>
                </c:pt>
                <c:pt idx="242">
                  <c:v>53.679166666666674</c:v>
                </c:pt>
                <c:pt idx="243">
                  <c:v>52.966666666666669</c:v>
                </c:pt>
              </c:numCache>
            </c:numRef>
          </c:val>
          <c:smooth val="0"/>
          <c:extLst>
            <c:ext xmlns:c16="http://schemas.microsoft.com/office/drawing/2014/chart" uri="{C3380CC4-5D6E-409C-BE32-E72D297353CC}">
              <c16:uniqueId val="{00000005-4BBD-4D36-A43C-F65BD6EB3A6B}"/>
            </c:ext>
          </c:extLst>
        </c:ser>
        <c:ser>
          <c:idx val="3"/>
          <c:order val="6"/>
          <c:tx>
            <c:strRef>
              <c:f>'DGC data'!$AH$1</c:f>
              <c:strCache>
                <c:ptCount val="1"/>
                <c:pt idx="0">
                  <c:v>Wet (2016)</c:v>
                </c:pt>
              </c:strCache>
            </c:strRef>
          </c:tx>
          <c:spPr>
            <a:ln w="28575" cap="rnd">
              <a:solidFill>
                <a:srgbClr val="00B050"/>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Data'!$Y$2:$Y$245</c:f>
              <c:numCache>
                <c:formatCode>0.0</c:formatCode>
                <c:ptCount val="244"/>
                <c:pt idx="0">
                  <c:v>46.573913043478264</c:v>
                </c:pt>
                <c:pt idx="1">
                  <c:v>47.870833333333344</c:v>
                </c:pt>
                <c:pt idx="2">
                  <c:v>49.875</c:v>
                </c:pt>
                <c:pt idx="3">
                  <c:v>48.74583333333333</c:v>
                </c:pt>
                <c:pt idx="4">
                  <c:v>47.858333333333327</c:v>
                </c:pt>
                <c:pt idx="5">
                  <c:v>45.708333333333321</c:v>
                </c:pt>
                <c:pt idx="6">
                  <c:v>45.87083333333333</c:v>
                </c:pt>
                <c:pt idx="7">
                  <c:v>44.962499999999999</c:v>
                </c:pt>
                <c:pt idx="8">
                  <c:v>45.308333333333337</c:v>
                </c:pt>
                <c:pt idx="9">
                  <c:v>46.937499999999993</c:v>
                </c:pt>
                <c:pt idx="10">
                  <c:v>47.35833333333332</c:v>
                </c:pt>
                <c:pt idx="11">
                  <c:v>45.949999999999996</c:v>
                </c:pt>
                <c:pt idx="12">
                  <c:v>45.79999999999999</c:v>
                </c:pt>
                <c:pt idx="13">
                  <c:v>46.733333333333341</c:v>
                </c:pt>
                <c:pt idx="14">
                  <c:v>46.62916666666667</c:v>
                </c:pt>
                <c:pt idx="15">
                  <c:v>47.658333333333339</c:v>
                </c:pt>
                <c:pt idx="16">
                  <c:v>48.679166666666667</c:v>
                </c:pt>
                <c:pt idx="17">
                  <c:v>49.274999999999999</c:v>
                </c:pt>
                <c:pt idx="18">
                  <c:v>50.545833333333341</c:v>
                </c:pt>
                <c:pt idx="19">
                  <c:v>49.820833333333319</c:v>
                </c:pt>
                <c:pt idx="20">
                  <c:v>46.9375</c:v>
                </c:pt>
                <c:pt idx="21">
                  <c:v>47.05833333333333</c:v>
                </c:pt>
                <c:pt idx="22">
                  <c:v>47.545833333333341</c:v>
                </c:pt>
                <c:pt idx="23">
                  <c:v>49.54583333333332</c:v>
                </c:pt>
                <c:pt idx="24">
                  <c:v>49.504166666666663</c:v>
                </c:pt>
                <c:pt idx="25">
                  <c:v>49.612500000000004</c:v>
                </c:pt>
                <c:pt idx="26">
                  <c:v>49.858333333333327</c:v>
                </c:pt>
                <c:pt idx="27">
                  <c:v>47.900000000000006</c:v>
                </c:pt>
                <c:pt idx="28">
                  <c:v>46.908333333333331</c:v>
                </c:pt>
                <c:pt idx="29">
                  <c:v>48.520833333333321</c:v>
                </c:pt>
                <c:pt idx="30">
                  <c:v>50.300000000000004</c:v>
                </c:pt>
                <c:pt idx="31">
                  <c:v>51.80833333333333</c:v>
                </c:pt>
                <c:pt idx="32">
                  <c:v>52.883333333333326</c:v>
                </c:pt>
                <c:pt idx="33">
                  <c:v>53.037500000000001</c:v>
                </c:pt>
                <c:pt idx="34">
                  <c:v>52.26666666666668</c:v>
                </c:pt>
                <c:pt idx="35">
                  <c:v>51.654166666666661</c:v>
                </c:pt>
                <c:pt idx="36">
                  <c:v>52.949999999999989</c:v>
                </c:pt>
                <c:pt idx="37">
                  <c:v>53.312500000000007</c:v>
                </c:pt>
                <c:pt idx="38">
                  <c:v>54.016666666666673</c:v>
                </c:pt>
                <c:pt idx="39">
                  <c:v>53.983333333333327</c:v>
                </c:pt>
                <c:pt idx="40">
                  <c:v>53.333333333333336</c:v>
                </c:pt>
                <c:pt idx="41">
                  <c:v>53.400000000000006</c:v>
                </c:pt>
                <c:pt idx="42">
                  <c:v>53.37916666666667</c:v>
                </c:pt>
                <c:pt idx="43">
                  <c:v>51.770833333333336</c:v>
                </c:pt>
                <c:pt idx="44">
                  <c:v>50.133333333333326</c:v>
                </c:pt>
                <c:pt idx="45">
                  <c:v>50.25</c:v>
                </c:pt>
                <c:pt idx="46">
                  <c:v>52.637499999999996</c:v>
                </c:pt>
                <c:pt idx="47">
                  <c:v>54.458333333333343</c:v>
                </c:pt>
                <c:pt idx="48">
                  <c:v>55.345833333333339</c:v>
                </c:pt>
                <c:pt idx="49">
                  <c:v>55.629166666666663</c:v>
                </c:pt>
                <c:pt idx="50">
                  <c:v>56.137499999999989</c:v>
                </c:pt>
                <c:pt idx="51">
                  <c:v>54.216666666666669</c:v>
                </c:pt>
                <c:pt idx="52">
                  <c:v>52.80833333333333</c:v>
                </c:pt>
                <c:pt idx="53">
                  <c:v>52.075000000000017</c:v>
                </c:pt>
                <c:pt idx="54">
                  <c:v>52.758333333333347</c:v>
                </c:pt>
                <c:pt idx="55">
                  <c:v>51.5</c:v>
                </c:pt>
                <c:pt idx="56">
                  <c:v>51.862500000000004</c:v>
                </c:pt>
                <c:pt idx="57">
                  <c:v>52.162499999999994</c:v>
                </c:pt>
                <c:pt idx="58">
                  <c:v>52.504166666666663</c:v>
                </c:pt>
                <c:pt idx="59">
                  <c:v>52.962500000000006</c:v>
                </c:pt>
                <c:pt idx="60">
                  <c:v>51.862500000000004</c:v>
                </c:pt>
                <c:pt idx="61">
                  <c:v>52.158333333333331</c:v>
                </c:pt>
                <c:pt idx="62">
                  <c:v>51.445833333333333</c:v>
                </c:pt>
                <c:pt idx="63">
                  <c:v>50.55833333333333</c:v>
                </c:pt>
                <c:pt idx="64">
                  <c:v>50.120833333333337</c:v>
                </c:pt>
                <c:pt idx="65">
                  <c:v>49.75</c:v>
                </c:pt>
                <c:pt idx="66">
                  <c:v>48.704166666666659</c:v>
                </c:pt>
                <c:pt idx="67">
                  <c:v>49.524999999999999</c:v>
                </c:pt>
                <c:pt idx="68">
                  <c:v>50.045833333333341</c:v>
                </c:pt>
                <c:pt idx="69">
                  <c:v>49.829166666666659</c:v>
                </c:pt>
                <c:pt idx="70">
                  <c:v>48.912500000000001</c:v>
                </c:pt>
                <c:pt idx="71">
                  <c:v>48.720833333333324</c:v>
                </c:pt>
                <c:pt idx="72">
                  <c:v>49.333333333333321</c:v>
                </c:pt>
                <c:pt idx="73">
                  <c:v>49.604166666666679</c:v>
                </c:pt>
                <c:pt idx="74">
                  <c:v>48.73333333333332</c:v>
                </c:pt>
                <c:pt idx="75">
                  <c:v>48.641666666666659</c:v>
                </c:pt>
                <c:pt idx="76">
                  <c:v>49.404166666666661</c:v>
                </c:pt>
                <c:pt idx="77">
                  <c:v>50.199999999999996</c:v>
                </c:pt>
                <c:pt idx="78">
                  <c:v>50.554166666666667</c:v>
                </c:pt>
                <c:pt idx="79">
                  <c:v>50.287499999999994</c:v>
                </c:pt>
                <c:pt idx="80">
                  <c:v>48.925000000000011</c:v>
                </c:pt>
                <c:pt idx="81">
                  <c:v>48.641666666666659</c:v>
                </c:pt>
                <c:pt idx="82">
                  <c:v>48.645833333333343</c:v>
                </c:pt>
                <c:pt idx="83">
                  <c:v>49.358333333333327</c:v>
                </c:pt>
                <c:pt idx="84">
                  <c:v>50.12083333333333</c:v>
                </c:pt>
                <c:pt idx="85">
                  <c:v>50.449999999999996</c:v>
                </c:pt>
                <c:pt idx="86">
                  <c:v>50.958333333333336</c:v>
                </c:pt>
                <c:pt idx="87">
                  <c:v>50.958333333333336</c:v>
                </c:pt>
                <c:pt idx="88">
                  <c:v>51.158333333333331</c:v>
                </c:pt>
                <c:pt idx="89">
                  <c:v>51.841666666666669</c:v>
                </c:pt>
                <c:pt idx="90">
                  <c:v>51.787500000000001</c:v>
                </c:pt>
                <c:pt idx="91">
                  <c:v>52.254166666666663</c:v>
                </c:pt>
                <c:pt idx="92">
                  <c:v>52.537499999999994</c:v>
                </c:pt>
                <c:pt idx="93">
                  <c:v>52.287500000000001</c:v>
                </c:pt>
                <c:pt idx="94">
                  <c:v>52.758333333333333</c:v>
                </c:pt>
                <c:pt idx="95">
                  <c:v>52.029166666666669</c:v>
                </c:pt>
                <c:pt idx="96">
                  <c:v>53.074999999999996</c:v>
                </c:pt>
                <c:pt idx="97">
                  <c:v>53.73749999999999</c:v>
                </c:pt>
                <c:pt idx="98">
                  <c:v>54.191666666666656</c:v>
                </c:pt>
                <c:pt idx="99">
                  <c:v>53.229166666666664</c:v>
                </c:pt>
                <c:pt idx="100">
                  <c:v>53.416666666666664</c:v>
                </c:pt>
                <c:pt idx="101">
                  <c:v>53.70000000000001</c:v>
                </c:pt>
                <c:pt idx="102">
                  <c:v>53.183333333333337</c:v>
                </c:pt>
                <c:pt idx="103">
                  <c:v>53.533333333333339</c:v>
                </c:pt>
                <c:pt idx="104">
                  <c:v>53.854166666666664</c:v>
                </c:pt>
                <c:pt idx="105">
                  <c:v>52.400000000000006</c:v>
                </c:pt>
                <c:pt idx="106">
                  <c:v>52.125</c:v>
                </c:pt>
                <c:pt idx="107">
                  <c:v>51.766666666666673</c:v>
                </c:pt>
                <c:pt idx="108">
                  <c:v>51.387499999999996</c:v>
                </c:pt>
                <c:pt idx="109">
                  <c:v>53.170833333333341</c:v>
                </c:pt>
                <c:pt idx="110">
                  <c:v>53.466666666666669</c:v>
                </c:pt>
                <c:pt idx="111">
                  <c:v>54.004166666666663</c:v>
                </c:pt>
                <c:pt idx="112">
                  <c:v>54.762499999999996</c:v>
                </c:pt>
                <c:pt idx="113">
                  <c:v>55.212499999999999</c:v>
                </c:pt>
                <c:pt idx="114">
                  <c:v>55.008333333333333</c:v>
                </c:pt>
                <c:pt idx="115">
                  <c:v>55.258333333333347</c:v>
                </c:pt>
                <c:pt idx="116">
                  <c:v>55.479166666666679</c:v>
                </c:pt>
                <c:pt idx="117">
                  <c:v>55.820833333333326</c:v>
                </c:pt>
                <c:pt idx="118">
                  <c:v>55.733333333333327</c:v>
                </c:pt>
                <c:pt idx="119">
                  <c:v>56.220833333333324</c:v>
                </c:pt>
                <c:pt idx="120">
                  <c:v>56.891666666666673</c:v>
                </c:pt>
                <c:pt idx="121">
                  <c:v>57.329166666666673</c:v>
                </c:pt>
                <c:pt idx="122">
                  <c:v>56.79999999999999</c:v>
                </c:pt>
                <c:pt idx="123">
                  <c:v>57.179166666666653</c:v>
                </c:pt>
                <c:pt idx="124">
                  <c:v>57.412499999999994</c:v>
                </c:pt>
                <c:pt idx="125">
                  <c:v>57.058333333333337</c:v>
                </c:pt>
                <c:pt idx="126">
                  <c:v>56.712500000000006</c:v>
                </c:pt>
                <c:pt idx="127">
                  <c:v>57.141666666666659</c:v>
                </c:pt>
                <c:pt idx="128">
                  <c:v>57.4375</c:v>
                </c:pt>
                <c:pt idx="129">
                  <c:v>56.320833333333347</c:v>
                </c:pt>
                <c:pt idx="130">
                  <c:v>56.912500000000001</c:v>
                </c:pt>
                <c:pt idx="131">
                  <c:v>56.8125</c:v>
                </c:pt>
                <c:pt idx="132">
                  <c:v>57.262499999999996</c:v>
                </c:pt>
                <c:pt idx="133">
                  <c:v>57.9</c:v>
                </c:pt>
                <c:pt idx="134">
                  <c:v>58.499999999999979</c:v>
                </c:pt>
                <c:pt idx="135">
                  <c:v>58.837499999999999</c:v>
                </c:pt>
                <c:pt idx="136">
                  <c:v>59.116666666666674</c:v>
                </c:pt>
                <c:pt idx="137">
                  <c:v>58.804166666666674</c:v>
                </c:pt>
                <c:pt idx="138">
                  <c:v>58.462500000000006</c:v>
                </c:pt>
                <c:pt idx="139">
                  <c:v>57.704166666666673</c:v>
                </c:pt>
                <c:pt idx="140">
                  <c:v>58.445833333333347</c:v>
                </c:pt>
                <c:pt idx="141">
                  <c:v>59.599999999999994</c:v>
                </c:pt>
                <c:pt idx="142">
                  <c:v>59.995833333333344</c:v>
                </c:pt>
                <c:pt idx="143">
                  <c:v>60.529166666666669</c:v>
                </c:pt>
                <c:pt idx="144">
                  <c:v>61.258333333333347</c:v>
                </c:pt>
                <c:pt idx="145">
                  <c:v>62.074999999999996</c:v>
                </c:pt>
                <c:pt idx="146">
                  <c:v>62.737500000000004</c:v>
                </c:pt>
                <c:pt idx="147">
                  <c:v>63.262499999999996</c:v>
                </c:pt>
                <c:pt idx="148">
                  <c:v>63.508333333333333</c:v>
                </c:pt>
                <c:pt idx="149">
                  <c:v>63.708333333333343</c:v>
                </c:pt>
                <c:pt idx="150">
                  <c:v>64.224999999999994</c:v>
                </c:pt>
                <c:pt idx="151">
                  <c:v>64.958333333333329</c:v>
                </c:pt>
                <c:pt idx="152">
                  <c:v>65.470833333333317</c:v>
                </c:pt>
                <c:pt idx="153">
                  <c:v>65.441666666666677</c:v>
                </c:pt>
                <c:pt idx="154">
                  <c:v>64.966666666666669</c:v>
                </c:pt>
                <c:pt idx="155">
                  <c:v>65.145833333333329</c:v>
                </c:pt>
                <c:pt idx="156">
                  <c:v>65.704166666666666</c:v>
                </c:pt>
                <c:pt idx="157">
                  <c:v>65.354166666666643</c:v>
                </c:pt>
                <c:pt idx="158">
                  <c:v>64.720833333333331</c:v>
                </c:pt>
                <c:pt idx="159">
                  <c:v>63.970833333333331</c:v>
                </c:pt>
                <c:pt idx="160">
                  <c:v>64.112499999999997</c:v>
                </c:pt>
                <c:pt idx="161">
                  <c:v>64.49166666666666</c:v>
                </c:pt>
                <c:pt idx="162">
                  <c:v>65.445833333333354</c:v>
                </c:pt>
                <c:pt idx="163">
                  <c:v>65.691666666666677</c:v>
                </c:pt>
                <c:pt idx="164">
                  <c:v>65.920833333333334</c:v>
                </c:pt>
                <c:pt idx="165">
                  <c:v>66.070833333333326</c:v>
                </c:pt>
                <c:pt idx="166">
                  <c:v>65.699999999999989</c:v>
                </c:pt>
                <c:pt idx="167">
                  <c:v>65.766666666666666</c:v>
                </c:pt>
                <c:pt idx="168">
                  <c:v>65.97499999999998</c:v>
                </c:pt>
                <c:pt idx="169">
                  <c:v>66.275000000000006</c:v>
                </c:pt>
                <c:pt idx="170">
                  <c:v>66.783333333333331</c:v>
                </c:pt>
                <c:pt idx="171">
                  <c:v>66.850000000000009</c:v>
                </c:pt>
                <c:pt idx="172">
                  <c:v>66.695833333333326</c:v>
                </c:pt>
                <c:pt idx="173">
                  <c:v>65.529166666666654</c:v>
                </c:pt>
                <c:pt idx="174">
                  <c:v>64.954166666666666</c:v>
                </c:pt>
                <c:pt idx="175">
                  <c:v>63.795833333333341</c:v>
                </c:pt>
                <c:pt idx="176">
                  <c:v>63.087499999999999</c:v>
                </c:pt>
                <c:pt idx="177">
                  <c:v>63.445833333333326</c:v>
                </c:pt>
                <c:pt idx="178">
                  <c:v>60</c:v>
                </c:pt>
                <c:pt idx="179">
                  <c:v>58.766666666666673</c:v>
                </c:pt>
                <c:pt idx="180">
                  <c:v>58.558333333333337</c:v>
                </c:pt>
                <c:pt idx="181">
                  <c:v>57.358333333333327</c:v>
                </c:pt>
                <c:pt idx="182">
                  <c:v>57.550000000000004</c:v>
                </c:pt>
                <c:pt idx="183">
                  <c:v>57.454166666666673</c:v>
                </c:pt>
                <c:pt idx="184">
                  <c:v>57.229166666666664</c:v>
                </c:pt>
                <c:pt idx="185">
                  <c:v>56.837499999999984</c:v>
                </c:pt>
                <c:pt idx="186">
                  <c:v>56.587499999999999</c:v>
                </c:pt>
                <c:pt idx="187">
                  <c:v>56.125000000000007</c:v>
                </c:pt>
                <c:pt idx="188">
                  <c:v>55.783333333333331</c:v>
                </c:pt>
                <c:pt idx="189">
                  <c:v>56.050000000000004</c:v>
                </c:pt>
                <c:pt idx="190">
                  <c:v>56.808333333333344</c:v>
                </c:pt>
                <c:pt idx="191">
                  <c:v>57.129166666666684</c:v>
                </c:pt>
                <c:pt idx="192">
                  <c:v>57.12083333333333</c:v>
                </c:pt>
                <c:pt idx="193">
                  <c:v>56.87916666666667</c:v>
                </c:pt>
                <c:pt idx="194">
                  <c:v>57.062499999999993</c:v>
                </c:pt>
                <c:pt idx="195">
                  <c:v>56.304166666666653</c:v>
                </c:pt>
                <c:pt idx="196">
                  <c:v>55.750000000000007</c:v>
                </c:pt>
                <c:pt idx="197">
                  <c:v>55.98749999999999</c:v>
                </c:pt>
                <c:pt idx="198">
                  <c:v>55.883333333333347</c:v>
                </c:pt>
                <c:pt idx="199">
                  <c:v>55.85</c:v>
                </c:pt>
                <c:pt idx="200">
                  <c:v>56.016666666666659</c:v>
                </c:pt>
                <c:pt idx="201">
                  <c:v>57.112500000000004</c:v>
                </c:pt>
                <c:pt idx="202">
                  <c:v>57.51666666666668</c:v>
                </c:pt>
                <c:pt idx="203">
                  <c:v>56.579166666666659</c:v>
                </c:pt>
                <c:pt idx="204">
                  <c:v>55.699999999999982</c:v>
                </c:pt>
                <c:pt idx="205">
                  <c:v>54.633333333333347</c:v>
                </c:pt>
                <c:pt idx="206">
                  <c:v>54.029166666666661</c:v>
                </c:pt>
                <c:pt idx="207">
                  <c:v>55.862500000000004</c:v>
                </c:pt>
                <c:pt idx="208">
                  <c:v>56.374999999999993</c:v>
                </c:pt>
                <c:pt idx="209">
                  <c:v>57.01666666666668</c:v>
                </c:pt>
                <c:pt idx="210">
                  <c:v>57.508333333333347</c:v>
                </c:pt>
                <c:pt idx="211">
                  <c:v>58.133333333333319</c:v>
                </c:pt>
                <c:pt idx="212">
                  <c:v>58.358333333333348</c:v>
                </c:pt>
                <c:pt idx="213">
                  <c:v>56.44166666666667</c:v>
                </c:pt>
                <c:pt idx="214">
                  <c:v>54.695833333333333</c:v>
                </c:pt>
                <c:pt idx="215">
                  <c:v>53.0625</c:v>
                </c:pt>
                <c:pt idx="216">
                  <c:v>52.05833333333333</c:v>
                </c:pt>
                <c:pt idx="217">
                  <c:v>53.787499999999987</c:v>
                </c:pt>
                <c:pt idx="218">
                  <c:v>54.204166666666659</c:v>
                </c:pt>
                <c:pt idx="219">
                  <c:v>53.958333333333343</c:v>
                </c:pt>
                <c:pt idx="220">
                  <c:v>54.412500000000001</c:v>
                </c:pt>
                <c:pt idx="221">
                  <c:v>55.437500000000007</c:v>
                </c:pt>
                <c:pt idx="222">
                  <c:v>56.354166666666679</c:v>
                </c:pt>
                <c:pt idx="223">
                  <c:v>56.354166666666686</c:v>
                </c:pt>
                <c:pt idx="224">
                  <c:v>56.020833333333336</c:v>
                </c:pt>
                <c:pt idx="225">
                  <c:v>55.158333333333331</c:v>
                </c:pt>
                <c:pt idx="226">
                  <c:v>55.125</c:v>
                </c:pt>
                <c:pt idx="227">
                  <c:v>55.425000000000004</c:v>
                </c:pt>
                <c:pt idx="228">
                  <c:v>53.920833333333341</c:v>
                </c:pt>
                <c:pt idx="229">
                  <c:v>52.095833333333331</c:v>
                </c:pt>
                <c:pt idx="230">
                  <c:v>52.462499999999984</c:v>
                </c:pt>
                <c:pt idx="231">
                  <c:v>53.516666666666673</c:v>
                </c:pt>
                <c:pt idx="232">
                  <c:v>52.8125</c:v>
                </c:pt>
                <c:pt idx="233">
                  <c:v>53.033333333333339</c:v>
                </c:pt>
                <c:pt idx="234">
                  <c:v>54.4</c:v>
                </c:pt>
                <c:pt idx="235">
                  <c:v>54.537500000000001</c:v>
                </c:pt>
                <c:pt idx="236">
                  <c:v>53.612500000000004</c:v>
                </c:pt>
                <c:pt idx="237">
                  <c:v>52.862499999999983</c:v>
                </c:pt>
                <c:pt idx="238">
                  <c:v>51.516666666666673</c:v>
                </c:pt>
                <c:pt idx="239">
                  <c:v>52.61249999999999</c:v>
                </c:pt>
                <c:pt idx="240">
                  <c:v>52.370833333333316</c:v>
                </c:pt>
                <c:pt idx="241">
                  <c:v>51.76250000000001</c:v>
                </c:pt>
                <c:pt idx="242">
                  <c:v>52.512499999999989</c:v>
                </c:pt>
                <c:pt idx="243">
                  <c:v>51.520833333333343</c:v>
                </c:pt>
              </c:numCache>
            </c:numRef>
          </c:val>
          <c:smooth val="0"/>
          <c:extLst>
            <c:ext xmlns:c16="http://schemas.microsoft.com/office/drawing/2014/chart" uri="{C3380CC4-5D6E-409C-BE32-E72D297353CC}">
              <c16:uniqueId val="{00000006-4BBD-4D36-A43C-F65BD6EB3A6B}"/>
            </c:ext>
          </c:extLst>
        </c:ser>
        <c:ser>
          <c:idx val="4"/>
          <c:order val="7"/>
          <c:tx>
            <c:strRef>
              <c:f>'DGC data'!$AI$1</c:f>
              <c:strCache>
                <c:ptCount val="1"/>
                <c:pt idx="0">
                  <c:v>Extremely Wet (2017)</c:v>
                </c:pt>
              </c:strCache>
            </c:strRef>
          </c:tx>
          <c:spPr>
            <a:ln w="28575" cap="rnd">
              <a:solidFill>
                <a:schemeClr val="accent5"/>
              </a:solidFill>
              <a:round/>
            </a:ln>
            <a:effectLst/>
          </c:spPr>
          <c:marker>
            <c:symbol val="none"/>
          </c:marker>
          <c:cat>
            <c:numRef>
              <c:f>'DGC data'!$AD$3:$AD$247</c:f>
              <c:numCache>
                <c:formatCode>d\-mmm</c:formatCode>
                <c:ptCount val="245"/>
                <c:pt idx="0">
                  <c:v>43525</c:v>
                </c:pt>
                <c:pt idx="1">
                  <c:v>43526</c:v>
                </c:pt>
                <c:pt idx="2">
                  <c:v>43527</c:v>
                </c:pt>
                <c:pt idx="3">
                  <c:v>43528</c:v>
                </c:pt>
                <c:pt idx="4">
                  <c:v>43529</c:v>
                </c:pt>
                <c:pt idx="5">
                  <c:v>43530</c:v>
                </c:pt>
                <c:pt idx="6">
                  <c:v>43531</c:v>
                </c:pt>
                <c:pt idx="7">
                  <c:v>43532</c:v>
                </c:pt>
                <c:pt idx="8">
                  <c:v>43533</c:v>
                </c:pt>
                <c:pt idx="9">
                  <c:v>43534</c:v>
                </c:pt>
                <c:pt idx="10">
                  <c:v>43535</c:v>
                </c:pt>
                <c:pt idx="11">
                  <c:v>43536</c:v>
                </c:pt>
                <c:pt idx="12">
                  <c:v>43537</c:v>
                </c:pt>
                <c:pt idx="13">
                  <c:v>43538</c:v>
                </c:pt>
                <c:pt idx="14">
                  <c:v>43539</c:v>
                </c:pt>
                <c:pt idx="15">
                  <c:v>43540</c:v>
                </c:pt>
                <c:pt idx="16">
                  <c:v>43541</c:v>
                </c:pt>
                <c:pt idx="17">
                  <c:v>43542</c:v>
                </c:pt>
                <c:pt idx="18">
                  <c:v>43543</c:v>
                </c:pt>
                <c:pt idx="19">
                  <c:v>43544</c:v>
                </c:pt>
                <c:pt idx="20">
                  <c:v>43545</c:v>
                </c:pt>
                <c:pt idx="21">
                  <c:v>43546</c:v>
                </c:pt>
                <c:pt idx="22">
                  <c:v>43547</c:v>
                </c:pt>
                <c:pt idx="23">
                  <c:v>43548</c:v>
                </c:pt>
                <c:pt idx="24">
                  <c:v>43549</c:v>
                </c:pt>
                <c:pt idx="25">
                  <c:v>43550</c:v>
                </c:pt>
                <c:pt idx="26">
                  <c:v>43551</c:v>
                </c:pt>
                <c:pt idx="27">
                  <c:v>43552</c:v>
                </c:pt>
                <c:pt idx="28">
                  <c:v>43553</c:v>
                </c:pt>
                <c:pt idx="29">
                  <c:v>43554</c:v>
                </c:pt>
                <c:pt idx="30">
                  <c:v>43555</c:v>
                </c:pt>
                <c:pt idx="31">
                  <c:v>43556</c:v>
                </c:pt>
                <c:pt idx="32">
                  <c:v>43557</c:v>
                </c:pt>
                <c:pt idx="33">
                  <c:v>43558</c:v>
                </c:pt>
                <c:pt idx="34">
                  <c:v>43559</c:v>
                </c:pt>
                <c:pt idx="35">
                  <c:v>43560</c:v>
                </c:pt>
                <c:pt idx="36">
                  <c:v>43561</c:v>
                </c:pt>
                <c:pt idx="37">
                  <c:v>43562</c:v>
                </c:pt>
                <c:pt idx="38">
                  <c:v>43563</c:v>
                </c:pt>
                <c:pt idx="39">
                  <c:v>43564</c:v>
                </c:pt>
                <c:pt idx="40">
                  <c:v>43565</c:v>
                </c:pt>
                <c:pt idx="41">
                  <c:v>43566</c:v>
                </c:pt>
                <c:pt idx="42">
                  <c:v>43567</c:v>
                </c:pt>
                <c:pt idx="43">
                  <c:v>43568</c:v>
                </c:pt>
                <c:pt idx="44">
                  <c:v>43569</c:v>
                </c:pt>
                <c:pt idx="45">
                  <c:v>43570</c:v>
                </c:pt>
                <c:pt idx="46">
                  <c:v>43571</c:v>
                </c:pt>
                <c:pt idx="47">
                  <c:v>43572</c:v>
                </c:pt>
                <c:pt idx="48">
                  <c:v>43573</c:v>
                </c:pt>
                <c:pt idx="49">
                  <c:v>43574</c:v>
                </c:pt>
                <c:pt idx="50">
                  <c:v>43575</c:v>
                </c:pt>
                <c:pt idx="51">
                  <c:v>43576</c:v>
                </c:pt>
                <c:pt idx="52">
                  <c:v>43577</c:v>
                </c:pt>
                <c:pt idx="53">
                  <c:v>43578</c:v>
                </c:pt>
                <c:pt idx="54">
                  <c:v>43579</c:v>
                </c:pt>
                <c:pt idx="55">
                  <c:v>43580</c:v>
                </c:pt>
                <c:pt idx="56">
                  <c:v>43581</c:v>
                </c:pt>
                <c:pt idx="57">
                  <c:v>43582</c:v>
                </c:pt>
                <c:pt idx="58">
                  <c:v>43583</c:v>
                </c:pt>
                <c:pt idx="59">
                  <c:v>43584</c:v>
                </c:pt>
                <c:pt idx="60">
                  <c:v>43585</c:v>
                </c:pt>
                <c:pt idx="61">
                  <c:v>43586</c:v>
                </c:pt>
                <c:pt idx="62">
                  <c:v>43587</c:v>
                </c:pt>
                <c:pt idx="63">
                  <c:v>43588</c:v>
                </c:pt>
                <c:pt idx="64">
                  <c:v>43589</c:v>
                </c:pt>
                <c:pt idx="65">
                  <c:v>43590</c:v>
                </c:pt>
                <c:pt idx="66">
                  <c:v>43591</c:v>
                </c:pt>
                <c:pt idx="67">
                  <c:v>43592</c:v>
                </c:pt>
                <c:pt idx="68">
                  <c:v>43593</c:v>
                </c:pt>
                <c:pt idx="69">
                  <c:v>43594</c:v>
                </c:pt>
                <c:pt idx="70">
                  <c:v>43595</c:v>
                </c:pt>
                <c:pt idx="71">
                  <c:v>43596</c:v>
                </c:pt>
                <c:pt idx="72">
                  <c:v>43597</c:v>
                </c:pt>
                <c:pt idx="73">
                  <c:v>43598</c:v>
                </c:pt>
                <c:pt idx="74">
                  <c:v>43599</c:v>
                </c:pt>
                <c:pt idx="75">
                  <c:v>43600</c:v>
                </c:pt>
                <c:pt idx="76">
                  <c:v>43601</c:v>
                </c:pt>
                <c:pt idx="77">
                  <c:v>43602</c:v>
                </c:pt>
                <c:pt idx="78">
                  <c:v>43603</c:v>
                </c:pt>
                <c:pt idx="79">
                  <c:v>43604</c:v>
                </c:pt>
                <c:pt idx="80">
                  <c:v>43605</c:v>
                </c:pt>
                <c:pt idx="81">
                  <c:v>43606</c:v>
                </c:pt>
                <c:pt idx="82">
                  <c:v>43607</c:v>
                </c:pt>
                <c:pt idx="83">
                  <c:v>43608</c:v>
                </c:pt>
                <c:pt idx="84">
                  <c:v>43609</c:v>
                </c:pt>
                <c:pt idx="85">
                  <c:v>43610</c:v>
                </c:pt>
                <c:pt idx="86">
                  <c:v>43611</c:v>
                </c:pt>
                <c:pt idx="87">
                  <c:v>43612</c:v>
                </c:pt>
                <c:pt idx="88">
                  <c:v>43613</c:v>
                </c:pt>
                <c:pt idx="89">
                  <c:v>43614</c:v>
                </c:pt>
                <c:pt idx="90">
                  <c:v>43615</c:v>
                </c:pt>
                <c:pt idx="91">
                  <c:v>43616</c:v>
                </c:pt>
                <c:pt idx="92">
                  <c:v>43617</c:v>
                </c:pt>
                <c:pt idx="93">
                  <c:v>43618</c:v>
                </c:pt>
                <c:pt idx="94">
                  <c:v>43619</c:v>
                </c:pt>
                <c:pt idx="95">
                  <c:v>43620</c:v>
                </c:pt>
                <c:pt idx="96">
                  <c:v>43621</c:v>
                </c:pt>
                <c:pt idx="97">
                  <c:v>43622</c:v>
                </c:pt>
                <c:pt idx="98">
                  <c:v>43623</c:v>
                </c:pt>
                <c:pt idx="99">
                  <c:v>43624</c:v>
                </c:pt>
                <c:pt idx="100">
                  <c:v>43625</c:v>
                </c:pt>
                <c:pt idx="101">
                  <c:v>43626</c:v>
                </c:pt>
                <c:pt idx="102">
                  <c:v>43627</c:v>
                </c:pt>
                <c:pt idx="103">
                  <c:v>43628</c:v>
                </c:pt>
                <c:pt idx="104">
                  <c:v>43629</c:v>
                </c:pt>
                <c:pt idx="105">
                  <c:v>43630</c:v>
                </c:pt>
                <c:pt idx="106">
                  <c:v>43631</c:v>
                </c:pt>
                <c:pt idx="107">
                  <c:v>43632</c:v>
                </c:pt>
                <c:pt idx="108">
                  <c:v>43633</c:v>
                </c:pt>
                <c:pt idx="109">
                  <c:v>43634</c:v>
                </c:pt>
                <c:pt idx="110">
                  <c:v>43635</c:v>
                </c:pt>
                <c:pt idx="111">
                  <c:v>43636</c:v>
                </c:pt>
                <c:pt idx="112">
                  <c:v>43637</c:v>
                </c:pt>
                <c:pt idx="113">
                  <c:v>43638</c:v>
                </c:pt>
                <c:pt idx="114">
                  <c:v>43639</c:v>
                </c:pt>
                <c:pt idx="115">
                  <c:v>43640</c:v>
                </c:pt>
                <c:pt idx="116">
                  <c:v>43641</c:v>
                </c:pt>
                <c:pt idx="117">
                  <c:v>43642</c:v>
                </c:pt>
                <c:pt idx="118">
                  <c:v>43643</c:v>
                </c:pt>
                <c:pt idx="119">
                  <c:v>43644</c:v>
                </c:pt>
                <c:pt idx="120">
                  <c:v>43645</c:v>
                </c:pt>
                <c:pt idx="121">
                  <c:v>43646</c:v>
                </c:pt>
                <c:pt idx="122">
                  <c:v>43647</c:v>
                </c:pt>
                <c:pt idx="123">
                  <c:v>43648</c:v>
                </c:pt>
                <c:pt idx="124">
                  <c:v>43649</c:v>
                </c:pt>
                <c:pt idx="125">
                  <c:v>43650</c:v>
                </c:pt>
                <c:pt idx="126">
                  <c:v>43651</c:v>
                </c:pt>
                <c:pt idx="127">
                  <c:v>43652</c:v>
                </c:pt>
                <c:pt idx="128">
                  <c:v>43653</c:v>
                </c:pt>
                <c:pt idx="129">
                  <c:v>43654</c:v>
                </c:pt>
                <c:pt idx="130">
                  <c:v>43655</c:v>
                </c:pt>
                <c:pt idx="131">
                  <c:v>43656</c:v>
                </c:pt>
                <c:pt idx="132">
                  <c:v>43657</c:v>
                </c:pt>
                <c:pt idx="133">
                  <c:v>43658</c:v>
                </c:pt>
                <c:pt idx="134">
                  <c:v>43659</c:v>
                </c:pt>
                <c:pt idx="135">
                  <c:v>43660</c:v>
                </c:pt>
                <c:pt idx="136">
                  <c:v>43661</c:v>
                </c:pt>
                <c:pt idx="137">
                  <c:v>43662</c:v>
                </c:pt>
                <c:pt idx="138">
                  <c:v>43663</c:v>
                </c:pt>
                <c:pt idx="139">
                  <c:v>43664</c:v>
                </c:pt>
                <c:pt idx="140">
                  <c:v>43665</c:v>
                </c:pt>
                <c:pt idx="141">
                  <c:v>43666</c:v>
                </c:pt>
                <c:pt idx="142">
                  <c:v>43667</c:v>
                </c:pt>
                <c:pt idx="143">
                  <c:v>43668</c:v>
                </c:pt>
                <c:pt idx="144">
                  <c:v>43669</c:v>
                </c:pt>
                <c:pt idx="145">
                  <c:v>43670</c:v>
                </c:pt>
                <c:pt idx="146">
                  <c:v>43671</c:v>
                </c:pt>
                <c:pt idx="147">
                  <c:v>43672</c:v>
                </c:pt>
                <c:pt idx="148">
                  <c:v>43673</c:v>
                </c:pt>
                <c:pt idx="149">
                  <c:v>43674</c:v>
                </c:pt>
                <c:pt idx="150">
                  <c:v>43675</c:v>
                </c:pt>
                <c:pt idx="151">
                  <c:v>43676</c:v>
                </c:pt>
                <c:pt idx="152">
                  <c:v>43677</c:v>
                </c:pt>
                <c:pt idx="153">
                  <c:v>43678</c:v>
                </c:pt>
                <c:pt idx="154">
                  <c:v>43679</c:v>
                </c:pt>
                <c:pt idx="155">
                  <c:v>43680</c:v>
                </c:pt>
                <c:pt idx="156">
                  <c:v>43681</c:v>
                </c:pt>
                <c:pt idx="157">
                  <c:v>43682</c:v>
                </c:pt>
                <c:pt idx="158">
                  <c:v>43683</c:v>
                </c:pt>
                <c:pt idx="159">
                  <c:v>43684</c:v>
                </c:pt>
                <c:pt idx="160">
                  <c:v>43685</c:v>
                </c:pt>
                <c:pt idx="161">
                  <c:v>43686</c:v>
                </c:pt>
                <c:pt idx="162">
                  <c:v>43687</c:v>
                </c:pt>
                <c:pt idx="163">
                  <c:v>43688</c:v>
                </c:pt>
                <c:pt idx="164">
                  <c:v>43689</c:v>
                </c:pt>
                <c:pt idx="165">
                  <c:v>43690</c:v>
                </c:pt>
                <c:pt idx="166">
                  <c:v>43691</c:v>
                </c:pt>
                <c:pt idx="167">
                  <c:v>43692</c:v>
                </c:pt>
                <c:pt idx="168">
                  <c:v>43693</c:v>
                </c:pt>
                <c:pt idx="169">
                  <c:v>43694</c:v>
                </c:pt>
                <c:pt idx="170">
                  <c:v>43695</c:v>
                </c:pt>
                <c:pt idx="171">
                  <c:v>43696</c:v>
                </c:pt>
                <c:pt idx="172">
                  <c:v>43697</c:v>
                </c:pt>
                <c:pt idx="173">
                  <c:v>43698</c:v>
                </c:pt>
                <c:pt idx="174">
                  <c:v>43699</c:v>
                </c:pt>
                <c:pt idx="175">
                  <c:v>43700</c:v>
                </c:pt>
                <c:pt idx="176">
                  <c:v>43701</c:v>
                </c:pt>
                <c:pt idx="177">
                  <c:v>43702</c:v>
                </c:pt>
                <c:pt idx="178">
                  <c:v>43703</c:v>
                </c:pt>
                <c:pt idx="179">
                  <c:v>43704</c:v>
                </c:pt>
                <c:pt idx="180">
                  <c:v>43705</c:v>
                </c:pt>
                <c:pt idx="181">
                  <c:v>43706</c:v>
                </c:pt>
                <c:pt idx="182">
                  <c:v>43707</c:v>
                </c:pt>
                <c:pt idx="183">
                  <c:v>43708</c:v>
                </c:pt>
                <c:pt idx="184">
                  <c:v>43709</c:v>
                </c:pt>
                <c:pt idx="185">
                  <c:v>43710</c:v>
                </c:pt>
                <c:pt idx="186">
                  <c:v>43711</c:v>
                </c:pt>
                <c:pt idx="187">
                  <c:v>43712</c:v>
                </c:pt>
                <c:pt idx="188">
                  <c:v>43713</c:v>
                </c:pt>
                <c:pt idx="189">
                  <c:v>43714</c:v>
                </c:pt>
                <c:pt idx="190">
                  <c:v>43715</c:v>
                </c:pt>
                <c:pt idx="191">
                  <c:v>43716</c:v>
                </c:pt>
                <c:pt idx="192">
                  <c:v>43717</c:v>
                </c:pt>
                <c:pt idx="193">
                  <c:v>43718</c:v>
                </c:pt>
                <c:pt idx="194">
                  <c:v>43719</c:v>
                </c:pt>
                <c:pt idx="195">
                  <c:v>43720</c:v>
                </c:pt>
                <c:pt idx="196">
                  <c:v>43721</c:v>
                </c:pt>
                <c:pt idx="197">
                  <c:v>43722</c:v>
                </c:pt>
                <c:pt idx="198">
                  <c:v>43723</c:v>
                </c:pt>
                <c:pt idx="199">
                  <c:v>43724</c:v>
                </c:pt>
                <c:pt idx="200">
                  <c:v>43725</c:v>
                </c:pt>
                <c:pt idx="201">
                  <c:v>43726</c:v>
                </c:pt>
                <c:pt idx="202">
                  <c:v>43727</c:v>
                </c:pt>
                <c:pt idx="203">
                  <c:v>43728</c:v>
                </c:pt>
                <c:pt idx="204">
                  <c:v>43729</c:v>
                </c:pt>
                <c:pt idx="205">
                  <c:v>43730</c:v>
                </c:pt>
                <c:pt idx="206">
                  <c:v>43731</c:v>
                </c:pt>
                <c:pt idx="207">
                  <c:v>43732</c:v>
                </c:pt>
                <c:pt idx="208">
                  <c:v>43733</c:v>
                </c:pt>
                <c:pt idx="209">
                  <c:v>43734</c:v>
                </c:pt>
                <c:pt idx="210">
                  <c:v>43735</c:v>
                </c:pt>
                <c:pt idx="211">
                  <c:v>43736</c:v>
                </c:pt>
                <c:pt idx="212">
                  <c:v>43737</c:v>
                </c:pt>
                <c:pt idx="213">
                  <c:v>43738</c:v>
                </c:pt>
                <c:pt idx="214">
                  <c:v>43739</c:v>
                </c:pt>
                <c:pt idx="215">
                  <c:v>43740</c:v>
                </c:pt>
                <c:pt idx="216">
                  <c:v>43741</c:v>
                </c:pt>
                <c:pt idx="217">
                  <c:v>43742</c:v>
                </c:pt>
                <c:pt idx="218">
                  <c:v>43743</c:v>
                </c:pt>
                <c:pt idx="219">
                  <c:v>43744</c:v>
                </c:pt>
                <c:pt idx="220">
                  <c:v>43745</c:v>
                </c:pt>
                <c:pt idx="221">
                  <c:v>43746</c:v>
                </c:pt>
                <c:pt idx="222">
                  <c:v>43747</c:v>
                </c:pt>
                <c:pt idx="223">
                  <c:v>43748</c:v>
                </c:pt>
                <c:pt idx="224">
                  <c:v>43749</c:v>
                </c:pt>
                <c:pt idx="225">
                  <c:v>43750</c:v>
                </c:pt>
                <c:pt idx="226">
                  <c:v>43751</c:v>
                </c:pt>
                <c:pt idx="227">
                  <c:v>43752</c:v>
                </c:pt>
                <c:pt idx="228">
                  <c:v>43753</c:v>
                </c:pt>
                <c:pt idx="229">
                  <c:v>43754</c:v>
                </c:pt>
                <c:pt idx="230">
                  <c:v>43755</c:v>
                </c:pt>
                <c:pt idx="231">
                  <c:v>43756</c:v>
                </c:pt>
                <c:pt idx="232">
                  <c:v>43757</c:v>
                </c:pt>
                <c:pt idx="233">
                  <c:v>43758</c:v>
                </c:pt>
                <c:pt idx="234">
                  <c:v>43759</c:v>
                </c:pt>
                <c:pt idx="235">
                  <c:v>43760</c:v>
                </c:pt>
                <c:pt idx="236">
                  <c:v>43761</c:v>
                </c:pt>
                <c:pt idx="237">
                  <c:v>43762</c:v>
                </c:pt>
                <c:pt idx="238">
                  <c:v>43763</c:v>
                </c:pt>
                <c:pt idx="239">
                  <c:v>43764</c:v>
                </c:pt>
                <c:pt idx="240">
                  <c:v>43765</c:v>
                </c:pt>
                <c:pt idx="241">
                  <c:v>43766</c:v>
                </c:pt>
                <c:pt idx="242">
                  <c:v>43767</c:v>
                </c:pt>
                <c:pt idx="243">
                  <c:v>43768</c:v>
                </c:pt>
                <c:pt idx="244">
                  <c:v>43769</c:v>
                </c:pt>
              </c:numCache>
            </c:numRef>
          </c:cat>
          <c:val>
            <c:numRef>
              <c:f>'NFH Data'!$X$2:$X$245</c:f>
              <c:numCache>
                <c:formatCode>0.0</c:formatCode>
                <c:ptCount val="244"/>
                <c:pt idx="0">
                  <c:v>44.052173913043482</c:v>
                </c:pt>
                <c:pt idx="1">
                  <c:v>44.241666666666674</c:v>
                </c:pt>
                <c:pt idx="2">
                  <c:v>44.716666666666669</c:v>
                </c:pt>
                <c:pt idx="3">
                  <c:v>45.762499999999996</c:v>
                </c:pt>
                <c:pt idx="4">
                  <c:v>44.150000000000006</c:v>
                </c:pt>
                <c:pt idx="5">
                  <c:v>42.808333333333337</c:v>
                </c:pt>
                <c:pt idx="6">
                  <c:v>44.016666666666673</c:v>
                </c:pt>
                <c:pt idx="7">
                  <c:v>46.104166666666664</c:v>
                </c:pt>
                <c:pt idx="8">
                  <c:v>48.295833333333327</c:v>
                </c:pt>
                <c:pt idx="9">
                  <c:v>48.654166666666669</c:v>
                </c:pt>
                <c:pt idx="10">
                  <c:v>47.925000000000004</c:v>
                </c:pt>
                <c:pt idx="11">
                  <c:v>48.183333333333337</c:v>
                </c:pt>
                <c:pt idx="12">
                  <c:v>47.958333333333321</c:v>
                </c:pt>
                <c:pt idx="13">
                  <c:v>49.204166666666673</c:v>
                </c:pt>
                <c:pt idx="14">
                  <c:v>48.462499999999999</c:v>
                </c:pt>
                <c:pt idx="15">
                  <c:v>47.962499999999999</c:v>
                </c:pt>
                <c:pt idx="16">
                  <c:v>47.975000000000001</c:v>
                </c:pt>
                <c:pt idx="17">
                  <c:v>48.662499999999994</c:v>
                </c:pt>
                <c:pt idx="18">
                  <c:v>48.241666666666667</c:v>
                </c:pt>
                <c:pt idx="19">
                  <c:v>48.187500000000007</c:v>
                </c:pt>
                <c:pt idx="20">
                  <c:v>48.229166666666664</c:v>
                </c:pt>
                <c:pt idx="21">
                  <c:v>47.720833333333324</c:v>
                </c:pt>
                <c:pt idx="22">
                  <c:v>46.675000000000004</c:v>
                </c:pt>
                <c:pt idx="23">
                  <c:v>45.966666666666669</c:v>
                </c:pt>
                <c:pt idx="24">
                  <c:v>46.9375</c:v>
                </c:pt>
                <c:pt idx="25">
                  <c:v>46.745833333333344</c:v>
                </c:pt>
                <c:pt idx="26">
                  <c:v>46.870833333333316</c:v>
                </c:pt>
                <c:pt idx="27">
                  <c:v>47.954166666666659</c:v>
                </c:pt>
                <c:pt idx="28">
                  <c:v>48.416666666666679</c:v>
                </c:pt>
                <c:pt idx="29">
                  <c:v>48.345833333333331</c:v>
                </c:pt>
                <c:pt idx="30">
                  <c:v>47.104166666666664</c:v>
                </c:pt>
                <c:pt idx="31">
                  <c:v>48.649999999999984</c:v>
                </c:pt>
                <c:pt idx="32">
                  <c:v>50.608333333333327</c:v>
                </c:pt>
                <c:pt idx="33">
                  <c:v>49.341666666666669</c:v>
                </c:pt>
                <c:pt idx="34">
                  <c:v>49.754166666666663</c:v>
                </c:pt>
                <c:pt idx="35">
                  <c:v>49.741666666666674</c:v>
                </c:pt>
                <c:pt idx="36">
                  <c:v>48.462500000000006</c:v>
                </c:pt>
                <c:pt idx="37">
                  <c:v>47.695833333333347</c:v>
                </c:pt>
                <c:pt idx="38">
                  <c:v>47.1</c:v>
                </c:pt>
                <c:pt idx="39">
                  <c:v>47.437500000000007</c:v>
                </c:pt>
                <c:pt idx="40">
                  <c:v>48.5625</c:v>
                </c:pt>
                <c:pt idx="41">
                  <c:v>47.745833333333337</c:v>
                </c:pt>
                <c:pt idx="42">
                  <c:v>47.75</c:v>
                </c:pt>
                <c:pt idx="43">
                  <c:v>47.529166666666669</c:v>
                </c:pt>
                <c:pt idx="44">
                  <c:v>47.104166666666664</c:v>
                </c:pt>
                <c:pt idx="45">
                  <c:v>47.595833333333331</c:v>
                </c:pt>
                <c:pt idx="46">
                  <c:v>47.295833333333341</c:v>
                </c:pt>
                <c:pt idx="47">
                  <c:v>47.537499999999987</c:v>
                </c:pt>
                <c:pt idx="48">
                  <c:v>49.36249999999999</c:v>
                </c:pt>
                <c:pt idx="49">
                  <c:v>48.170833333333341</c:v>
                </c:pt>
                <c:pt idx="50">
                  <c:v>48.55833333333333</c:v>
                </c:pt>
                <c:pt idx="51">
                  <c:v>49.845833333333331</c:v>
                </c:pt>
                <c:pt idx="52">
                  <c:v>51.033333333333339</c:v>
                </c:pt>
                <c:pt idx="53">
                  <c:v>50.125</c:v>
                </c:pt>
                <c:pt idx="54">
                  <c:v>49.941666666666663</c:v>
                </c:pt>
                <c:pt idx="55">
                  <c:v>48.745833333333344</c:v>
                </c:pt>
                <c:pt idx="56">
                  <c:v>47.462499999999984</c:v>
                </c:pt>
                <c:pt idx="57">
                  <c:v>46.270833333333336</c:v>
                </c:pt>
                <c:pt idx="58">
                  <c:v>46.475000000000001</c:v>
                </c:pt>
                <c:pt idx="59">
                  <c:v>46.583333333333336</c:v>
                </c:pt>
                <c:pt idx="60">
                  <c:v>47.416666666666679</c:v>
                </c:pt>
                <c:pt idx="61">
                  <c:v>48.241666666666667</c:v>
                </c:pt>
                <c:pt idx="62">
                  <c:v>49.095833333333353</c:v>
                </c:pt>
                <c:pt idx="63">
                  <c:v>49.79583333333332</c:v>
                </c:pt>
                <c:pt idx="64">
                  <c:v>50.329166666666673</c:v>
                </c:pt>
                <c:pt idx="65">
                  <c:v>50.020833333333321</c:v>
                </c:pt>
                <c:pt idx="66">
                  <c:v>49.474999999999987</c:v>
                </c:pt>
                <c:pt idx="67">
                  <c:v>49.941666666666663</c:v>
                </c:pt>
                <c:pt idx="68">
                  <c:v>50.529166666666669</c:v>
                </c:pt>
                <c:pt idx="69">
                  <c:v>50.837499999999999</c:v>
                </c:pt>
                <c:pt idx="70">
                  <c:v>50.320833333333333</c:v>
                </c:pt>
                <c:pt idx="71">
                  <c:v>48.524999999999999</c:v>
                </c:pt>
                <c:pt idx="72">
                  <c:v>46.945833333333326</c:v>
                </c:pt>
                <c:pt idx="73">
                  <c:v>47.079166666666673</c:v>
                </c:pt>
                <c:pt idx="74">
                  <c:v>47.395833333333336</c:v>
                </c:pt>
                <c:pt idx="75">
                  <c:v>47.929166666666674</c:v>
                </c:pt>
                <c:pt idx="76">
                  <c:v>47.387499999999996</c:v>
                </c:pt>
                <c:pt idx="77">
                  <c:v>47.5625</c:v>
                </c:pt>
                <c:pt idx="78">
                  <c:v>48.433333333333344</c:v>
                </c:pt>
                <c:pt idx="79">
                  <c:v>49.016666666666659</c:v>
                </c:pt>
                <c:pt idx="80">
                  <c:v>49.458333333333343</c:v>
                </c:pt>
                <c:pt idx="81">
                  <c:v>49.591666666666669</c:v>
                </c:pt>
                <c:pt idx="82">
                  <c:v>49.90416666666669</c:v>
                </c:pt>
                <c:pt idx="83">
                  <c:v>50.074999999999996</c:v>
                </c:pt>
                <c:pt idx="84">
                  <c:v>50.241666666666653</c:v>
                </c:pt>
                <c:pt idx="85">
                  <c:v>50.050000000000011</c:v>
                </c:pt>
                <c:pt idx="86">
                  <c:v>50.266666666666659</c:v>
                </c:pt>
                <c:pt idx="87">
                  <c:v>50.249999999999993</c:v>
                </c:pt>
                <c:pt idx="88">
                  <c:v>50.408333333333339</c:v>
                </c:pt>
                <c:pt idx="89">
                  <c:v>50.474999999999994</c:v>
                </c:pt>
                <c:pt idx="90">
                  <c:v>49.483333333333327</c:v>
                </c:pt>
                <c:pt idx="91">
                  <c:v>49.583333333333336</c:v>
                </c:pt>
                <c:pt idx="92">
                  <c:v>50.404166666666669</c:v>
                </c:pt>
                <c:pt idx="93">
                  <c:v>50.541666666666657</c:v>
                </c:pt>
                <c:pt idx="94">
                  <c:v>50.866666666666667</c:v>
                </c:pt>
                <c:pt idx="95">
                  <c:v>50.995833333333337</c:v>
                </c:pt>
                <c:pt idx="96">
                  <c:v>50.841666666666669</c:v>
                </c:pt>
                <c:pt idx="97">
                  <c:v>51.095833333333324</c:v>
                </c:pt>
                <c:pt idx="98">
                  <c:v>50.358333333333341</c:v>
                </c:pt>
                <c:pt idx="99">
                  <c:v>49.858333333333341</c:v>
                </c:pt>
                <c:pt idx="100">
                  <c:v>50.224999999999994</c:v>
                </c:pt>
                <c:pt idx="101">
                  <c:v>49.420833333333341</c:v>
                </c:pt>
                <c:pt idx="102">
                  <c:v>48.054166666666653</c:v>
                </c:pt>
                <c:pt idx="103">
                  <c:v>48.987500000000004</c:v>
                </c:pt>
                <c:pt idx="104">
                  <c:v>50.06666666666667</c:v>
                </c:pt>
                <c:pt idx="105">
                  <c:v>51.095833333333353</c:v>
                </c:pt>
                <c:pt idx="106">
                  <c:v>51.695833333333333</c:v>
                </c:pt>
                <c:pt idx="107">
                  <c:v>52.845833333333331</c:v>
                </c:pt>
                <c:pt idx="108">
                  <c:v>53.570833333333326</c:v>
                </c:pt>
                <c:pt idx="109">
                  <c:v>53.862500000000004</c:v>
                </c:pt>
                <c:pt idx="110">
                  <c:v>54.062499999999993</c:v>
                </c:pt>
                <c:pt idx="111">
                  <c:v>54.716666666666676</c:v>
                </c:pt>
                <c:pt idx="112">
                  <c:v>54.658333333333331</c:v>
                </c:pt>
                <c:pt idx="113">
                  <c:v>54.733333333333341</c:v>
                </c:pt>
                <c:pt idx="114">
                  <c:v>54.695833333333326</c:v>
                </c:pt>
                <c:pt idx="115">
                  <c:v>54.912500000000016</c:v>
                </c:pt>
                <c:pt idx="116">
                  <c:v>55.112499999999976</c:v>
                </c:pt>
                <c:pt idx="117">
                  <c:v>55.337499999999999</c:v>
                </c:pt>
                <c:pt idx="118">
                  <c:v>55.316666666666656</c:v>
                </c:pt>
                <c:pt idx="119">
                  <c:v>54.929166666666667</c:v>
                </c:pt>
                <c:pt idx="120">
                  <c:v>54.74583333333333</c:v>
                </c:pt>
                <c:pt idx="121">
                  <c:v>55.287499999999994</c:v>
                </c:pt>
                <c:pt idx="122">
                  <c:v>55.370833333333337</c:v>
                </c:pt>
                <c:pt idx="123">
                  <c:v>55.420833333333327</c:v>
                </c:pt>
                <c:pt idx="124">
                  <c:v>55.987500000000004</c:v>
                </c:pt>
                <c:pt idx="125">
                  <c:v>56.05833333333333</c:v>
                </c:pt>
                <c:pt idx="126">
                  <c:v>55.937499999999993</c:v>
                </c:pt>
                <c:pt idx="127">
                  <c:v>56.100000000000016</c:v>
                </c:pt>
                <c:pt idx="128">
                  <c:v>56.416666666666679</c:v>
                </c:pt>
                <c:pt idx="129">
                  <c:v>56.129166666666663</c:v>
                </c:pt>
                <c:pt idx="130">
                  <c:v>56.787500000000001</c:v>
                </c:pt>
                <c:pt idx="131">
                  <c:v>57.18333333333333</c:v>
                </c:pt>
                <c:pt idx="132">
                  <c:v>57.374999999999993</c:v>
                </c:pt>
                <c:pt idx="133">
                  <c:v>58.024999999999999</c:v>
                </c:pt>
                <c:pt idx="134">
                  <c:v>57.941666666666663</c:v>
                </c:pt>
                <c:pt idx="135">
                  <c:v>57.94166666666667</c:v>
                </c:pt>
                <c:pt idx="136">
                  <c:v>58.208333333333343</c:v>
                </c:pt>
                <c:pt idx="137">
                  <c:v>57.974999999999994</c:v>
                </c:pt>
                <c:pt idx="138">
                  <c:v>57.670833333333327</c:v>
                </c:pt>
                <c:pt idx="139">
                  <c:v>57.358333333333348</c:v>
                </c:pt>
                <c:pt idx="140">
                  <c:v>57.412499999999994</c:v>
                </c:pt>
                <c:pt idx="141">
                  <c:v>57.366666666666674</c:v>
                </c:pt>
                <c:pt idx="142">
                  <c:v>57.125000000000007</c:v>
                </c:pt>
                <c:pt idx="143">
                  <c:v>57.745833333333337</c:v>
                </c:pt>
                <c:pt idx="144">
                  <c:v>58.529166666666669</c:v>
                </c:pt>
                <c:pt idx="145">
                  <c:v>59.175000000000004</c:v>
                </c:pt>
                <c:pt idx="146">
                  <c:v>58.858333333333348</c:v>
                </c:pt>
                <c:pt idx="147">
                  <c:v>59.333333333333336</c:v>
                </c:pt>
                <c:pt idx="148">
                  <c:v>60.170833333333341</c:v>
                </c:pt>
                <c:pt idx="149">
                  <c:v>60.204166666666659</c:v>
                </c:pt>
                <c:pt idx="150">
                  <c:v>60.599999999999987</c:v>
                </c:pt>
                <c:pt idx="151">
                  <c:v>60.224999999999987</c:v>
                </c:pt>
                <c:pt idx="152">
                  <c:v>60.970833333333324</c:v>
                </c:pt>
                <c:pt idx="153">
                  <c:v>60.979166666666657</c:v>
                </c:pt>
                <c:pt idx="154">
                  <c:v>61.76250000000001</c:v>
                </c:pt>
                <c:pt idx="155">
                  <c:v>61.891666666666673</c:v>
                </c:pt>
                <c:pt idx="156">
                  <c:v>60.337500000000006</c:v>
                </c:pt>
                <c:pt idx="157">
                  <c:v>60.804166666666667</c:v>
                </c:pt>
                <c:pt idx="158">
                  <c:v>60.808333333333344</c:v>
                </c:pt>
                <c:pt idx="159">
                  <c:v>61.15</c:v>
                </c:pt>
                <c:pt idx="160">
                  <c:v>61.566666666666663</c:v>
                </c:pt>
                <c:pt idx="161">
                  <c:v>61.095833333333331</c:v>
                </c:pt>
                <c:pt idx="162">
                  <c:v>60.866666666666667</c:v>
                </c:pt>
                <c:pt idx="163">
                  <c:v>61.841666666666669</c:v>
                </c:pt>
                <c:pt idx="164">
                  <c:v>62.429166666666646</c:v>
                </c:pt>
                <c:pt idx="165">
                  <c:v>62.041666666666664</c:v>
                </c:pt>
                <c:pt idx="166">
                  <c:v>62.98749999999999</c:v>
                </c:pt>
                <c:pt idx="167">
                  <c:v>62.441666666666656</c:v>
                </c:pt>
                <c:pt idx="168">
                  <c:v>62.054166666666667</c:v>
                </c:pt>
                <c:pt idx="169">
                  <c:v>62.616666666666667</c:v>
                </c:pt>
                <c:pt idx="170">
                  <c:v>63.375</c:v>
                </c:pt>
                <c:pt idx="171">
                  <c:v>62.850000000000016</c:v>
                </c:pt>
                <c:pt idx="172">
                  <c:v>62.295833333333327</c:v>
                </c:pt>
                <c:pt idx="173">
                  <c:v>58.116666666666674</c:v>
                </c:pt>
                <c:pt idx="174">
                  <c:v>54.682608695652178</c:v>
                </c:pt>
                <c:pt idx="175">
                  <c:v>55.333333333333321</c:v>
                </c:pt>
                <c:pt idx="176">
                  <c:v>57.208333333333343</c:v>
                </c:pt>
                <c:pt idx="177">
                  <c:v>60.316666666666663</c:v>
                </c:pt>
                <c:pt idx="178">
                  <c:v>61.491666666666667</c:v>
                </c:pt>
                <c:pt idx="179">
                  <c:v>60.579166666666673</c:v>
                </c:pt>
                <c:pt idx="180">
                  <c:v>61.208333333333343</c:v>
                </c:pt>
                <c:pt idx="181">
                  <c:v>61.979166666666657</c:v>
                </c:pt>
                <c:pt idx="182">
                  <c:v>60.658823529411755</c:v>
                </c:pt>
                <c:pt idx="212">
                  <c:v>56.414285714285711</c:v>
                </c:pt>
                <c:pt idx="213">
                  <c:v>55.908333333333339</c:v>
                </c:pt>
                <c:pt idx="214">
                  <c:v>55.324999999999996</c:v>
                </c:pt>
                <c:pt idx="215">
                  <c:v>53.320833333333326</c:v>
                </c:pt>
                <c:pt idx="216">
                  <c:v>53.604166666666679</c:v>
                </c:pt>
                <c:pt idx="217">
                  <c:v>53.054166666666667</c:v>
                </c:pt>
                <c:pt idx="218">
                  <c:v>52.608333333333341</c:v>
                </c:pt>
                <c:pt idx="219">
                  <c:v>52.775000000000006</c:v>
                </c:pt>
                <c:pt idx="220">
                  <c:v>53.370833333333337</c:v>
                </c:pt>
                <c:pt idx="221">
                  <c:v>53.404166666666661</c:v>
                </c:pt>
                <c:pt idx="222">
                  <c:v>52.466666666666661</c:v>
                </c:pt>
                <c:pt idx="223">
                  <c:v>51.308333333333344</c:v>
                </c:pt>
                <c:pt idx="224">
                  <c:v>51.175000000000011</c:v>
                </c:pt>
                <c:pt idx="225">
                  <c:v>50.337500000000006</c:v>
                </c:pt>
                <c:pt idx="226">
                  <c:v>50.416666666666679</c:v>
                </c:pt>
                <c:pt idx="227">
                  <c:v>50.641666666666659</c:v>
                </c:pt>
                <c:pt idx="228">
                  <c:v>50.095833333333324</c:v>
                </c:pt>
                <c:pt idx="229">
                  <c:v>50.320833333333347</c:v>
                </c:pt>
                <c:pt idx="230">
                  <c:v>51.191666666666663</c:v>
                </c:pt>
                <c:pt idx="231">
                  <c:v>51.404166666666661</c:v>
                </c:pt>
                <c:pt idx="232">
                  <c:v>50.908333333333331</c:v>
                </c:pt>
                <c:pt idx="233">
                  <c:v>51.229166666666679</c:v>
                </c:pt>
                <c:pt idx="234">
                  <c:v>49.512499999999996</c:v>
                </c:pt>
                <c:pt idx="235">
                  <c:v>51.449999999999996</c:v>
                </c:pt>
                <c:pt idx="236">
                  <c:v>53.124999999999993</c:v>
                </c:pt>
                <c:pt idx="237">
                  <c:v>54.120833333333337</c:v>
                </c:pt>
                <c:pt idx="238">
                  <c:v>53.770833333333336</c:v>
                </c:pt>
                <c:pt idx="239">
                  <c:v>53.224999999999994</c:v>
                </c:pt>
                <c:pt idx="240">
                  <c:v>52.308333333333344</c:v>
                </c:pt>
                <c:pt idx="241">
                  <c:v>51.733333333333327</c:v>
                </c:pt>
                <c:pt idx="242">
                  <c:v>51.533333333333331</c:v>
                </c:pt>
                <c:pt idx="243">
                  <c:v>51.237500000000004</c:v>
                </c:pt>
              </c:numCache>
            </c:numRef>
          </c:val>
          <c:smooth val="0"/>
          <c:extLst>
            <c:ext xmlns:c16="http://schemas.microsoft.com/office/drawing/2014/chart" uri="{C3380CC4-5D6E-409C-BE32-E72D297353CC}">
              <c16:uniqueId val="{00000007-4BBD-4D36-A43C-F65BD6EB3A6B}"/>
            </c:ext>
          </c:extLst>
        </c:ser>
        <c:ser>
          <c:idx val="8"/>
          <c:order val="8"/>
          <c:tx>
            <c:v> </c:v>
          </c:tx>
          <c:spPr>
            <a:ln w="28575" cap="rnd">
              <a:solidFill>
                <a:schemeClr val="accent3">
                  <a:lumMod val="60000"/>
                </a:schemeClr>
              </a:solidFill>
              <a:round/>
            </a:ln>
            <a:effectLst/>
          </c:spPr>
          <c:marker>
            <c:symbol val="none"/>
          </c:marker>
          <c:val>
            <c:numLit>
              <c:formatCode>General</c:formatCode>
              <c:ptCount val="1"/>
              <c:pt idx="0">
                <c:v>1</c:v>
              </c:pt>
            </c:numLit>
          </c:val>
          <c:smooth val="0"/>
          <c:extLst>
            <c:ext xmlns:c16="http://schemas.microsoft.com/office/drawing/2014/chart" uri="{C3380CC4-5D6E-409C-BE32-E72D297353CC}">
              <c16:uniqueId val="{00000008-4BBD-4D36-A43C-F65BD6EB3A6B}"/>
            </c:ext>
          </c:extLst>
        </c:ser>
        <c:dLbls>
          <c:showLegendKey val="0"/>
          <c:showVal val="0"/>
          <c:showCatName val="0"/>
          <c:showSerName val="0"/>
          <c:showPercent val="0"/>
          <c:showBubbleSize val="0"/>
        </c:dLbls>
        <c:smooth val="0"/>
        <c:axId val="1343291776"/>
        <c:axId val="1343305504"/>
      </c:lineChart>
      <c:dateAx>
        <c:axId val="1343291776"/>
        <c:scaling>
          <c:orientation val="minMax"/>
          <c:max val="43770"/>
        </c:scaling>
        <c:delete val="0"/>
        <c:axPos val="b"/>
        <c:numFmt formatCode="d\-mmm"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mn-lt"/>
                <a:ea typeface="+mn-ea"/>
                <a:cs typeface="+mn-cs"/>
              </a:defRPr>
            </a:pPr>
            <a:endParaRPr lang="en-US"/>
          </a:p>
        </c:txPr>
        <c:crossAx val="1343305504"/>
        <c:crosses val="autoZero"/>
        <c:auto val="1"/>
        <c:lblOffset val="100"/>
        <c:baseTimeUnit val="days"/>
      </c:dateAx>
      <c:valAx>
        <c:axId val="1343305504"/>
        <c:scaling>
          <c:orientation val="minMax"/>
          <c:max val="70"/>
          <c:min val="3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r>
                  <a:rPr lang="en-US" sz="1400"/>
                  <a:t>Water Temperature (°F)</a:t>
                </a:r>
              </a:p>
            </c:rich>
          </c:tx>
          <c:layout>
            <c:manualLayout>
              <c:xMode val="edge"/>
              <c:yMode val="edge"/>
              <c:x val="1.398553870001281E-2"/>
              <c:y val="0.45976131356206384"/>
            </c:manualLayout>
          </c:layout>
          <c:overlay val="0"/>
          <c:spPr>
            <a:noFill/>
            <a:ln>
              <a:noFill/>
            </a:ln>
            <a:effectLst/>
          </c:spPr>
          <c:txPr>
            <a:bodyPr rot="-54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title>
        <c:numFmt formatCode="0" sourceLinked="0"/>
        <c:majorTickMark val="none"/>
        <c:minorTickMark val="none"/>
        <c:tickLblPos val="nextTo"/>
        <c:spPr>
          <a:noFill/>
          <a:ln>
            <a:solidFill>
              <a:schemeClr val="tx1"/>
            </a:solidFill>
          </a:ln>
          <a:effectLst/>
        </c:spPr>
        <c:txPr>
          <a:bodyPr rot="-60000000" spcFirstLastPara="1" vertOverflow="ellipsis" vert="horz" wrap="square" anchor="ctr" anchorCtr="1"/>
          <a:lstStyle/>
          <a:p>
            <a:pPr>
              <a:defRPr sz="1100" b="0" i="0" u="none" strike="noStrike" kern="1200" baseline="0">
                <a:solidFill>
                  <a:sysClr val="windowText" lastClr="000000"/>
                </a:solidFill>
                <a:latin typeface="+mn-lt"/>
                <a:ea typeface="+mn-ea"/>
                <a:cs typeface="+mn-cs"/>
              </a:defRPr>
            </a:pPr>
            <a:endParaRPr lang="en-US"/>
          </a:p>
        </c:txPr>
        <c:crossAx val="1343291776"/>
        <c:crosses val="autoZero"/>
        <c:crossBetween val="between"/>
      </c:valAx>
      <c:spPr>
        <a:noFill/>
        <a:ln>
          <a:solidFill>
            <a:schemeClr val="tx1"/>
          </a:solidFill>
        </a:ln>
        <a:effectLst/>
      </c:spPr>
    </c:plotArea>
    <c:legend>
      <c:legendPos val="t"/>
      <c:legendEntry>
        <c:idx val="1"/>
        <c:delete val="1"/>
      </c:legendEntry>
      <c:legendEntry>
        <c:idx val="8"/>
        <c:delete val="1"/>
      </c:legendEntry>
      <c:layout>
        <c:manualLayout>
          <c:xMode val="edge"/>
          <c:yMode val="edge"/>
          <c:x val="0.20369094488188977"/>
          <c:y val="0.12908373818386756"/>
          <c:w val="0.6067649356330459"/>
          <c:h val="0.18282170077409418"/>
        </c:manualLayout>
      </c:layout>
      <c:overlay val="0"/>
      <c:spPr>
        <a:noFill/>
        <a:ln>
          <a:solidFill>
            <a:schemeClr val="tx1">
              <a:alpha val="53000"/>
            </a:schemeClr>
          </a:solidFill>
        </a:ln>
        <a:effectLst/>
      </c:spPr>
      <c:txPr>
        <a:bodyPr rot="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solidFill>
      <a:round/>
    </a:ln>
    <a:effectLst/>
  </c:spPr>
  <c:txPr>
    <a:bodyPr/>
    <a:lstStyle/>
    <a:p>
      <a:pPr>
        <a:defRPr sz="1800">
          <a:solidFill>
            <a:sysClr val="windowText" lastClr="000000"/>
          </a:solidFill>
          <a:latin typeface="+mn-lt"/>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AED8C3-C48B-4F60-9512-8AC927267603}" type="datetimeFigureOut">
              <a:rPr lang="en-US" smtClean="0"/>
              <a:t>12/8/2021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0B9FE9-EC9B-495E-990B-2F9AECE6779B}" type="slidenum">
              <a:rPr lang="en-US" smtClean="0"/>
              <a:t>‹#›</a:t>
            </a:fld>
            <a:endParaRPr lang="en-US"/>
          </a:p>
        </p:txBody>
      </p:sp>
    </p:spTree>
    <p:extLst>
      <p:ext uri="{BB962C8B-B14F-4D97-AF65-F5344CB8AC3E}">
        <p14:creationId xmlns:p14="http://schemas.microsoft.com/office/powerpoint/2010/main" val="1777503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Ask audience to please note slide numbers for follow-up questions.</a:t>
            </a:r>
          </a:p>
          <a:p>
            <a:pPr marL="171450" indent="-171450">
              <a:buFontTx/>
              <a:buChar char="-"/>
            </a:pPr>
            <a:r>
              <a:rPr lang="en-US" dirty="0"/>
              <a:t>Ask audience to get a copy of the decision tree from the EA handy if they want to follow along during examples later.</a:t>
            </a:r>
          </a:p>
        </p:txBody>
      </p:sp>
      <p:sp>
        <p:nvSpPr>
          <p:cNvPr id="4" name="Slide Number Placeholder 3"/>
          <p:cNvSpPr>
            <a:spLocks noGrp="1"/>
          </p:cNvSpPr>
          <p:nvPr>
            <p:ph type="sldNum" sz="quarter" idx="5"/>
          </p:nvPr>
        </p:nvSpPr>
        <p:spPr/>
        <p:txBody>
          <a:bodyPr/>
          <a:lstStyle/>
          <a:p>
            <a:fld id="{990B9FE9-EC9B-495E-990B-2F9AECE6779B}" type="slidenum">
              <a:rPr lang="en-US" smtClean="0"/>
              <a:t>1</a:t>
            </a:fld>
            <a:endParaRPr lang="en-US"/>
          </a:p>
        </p:txBody>
      </p:sp>
    </p:spTree>
    <p:extLst>
      <p:ext uri="{BB962C8B-B14F-4D97-AF65-F5344CB8AC3E}">
        <p14:creationId xmlns:p14="http://schemas.microsoft.com/office/powerpoint/2010/main" val="3308185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Note the third row where the NUMBER of parr was estimated to increase 46.6%</a:t>
            </a:r>
          </a:p>
          <a:p>
            <a:pPr marL="171450" indent="-171450">
              <a:buFontTx/>
              <a:buChar char="-"/>
            </a:pPr>
            <a:r>
              <a:rPr lang="en-US" dirty="0"/>
              <a:t>In addition to greater abundance, estimated 28% increase in estimated mass of individual parr</a:t>
            </a:r>
          </a:p>
          <a:p>
            <a:pPr marL="171450" indent="-171450">
              <a:buFontTx/>
              <a:buChar char="-"/>
            </a:pPr>
            <a:r>
              <a:rPr lang="en-US" dirty="0"/>
              <a:t>Both of these result in substantial increases in estimated total biomass of emigrating juvenile Chinook</a:t>
            </a:r>
          </a:p>
          <a:p>
            <a:endParaRPr lang="en-US" dirty="0"/>
          </a:p>
        </p:txBody>
      </p:sp>
      <p:sp>
        <p:nvSpPr>
          <p:cNvPr id="4" name="Slide Number Placeholder 3"/>
          <p:cNvSpPr>
            <a:spLocks noGrp="1"/>
          </p:cNvSpPr>
          <p:nvPr>
            <p:ph type="sldNum" sz="quarter" idx="5"/>
          </p:nvPr>
        </p:nvSpPr>
        <p:spPr/>
        <p:txBody>
          <a:bodyPr/>
          <a:lstStyle/>
          <a:p>
            <a:fld id="{990B9FE9-EC9B-495E-990B-2F9AECE6779B}" type="slidenum">
              <a:rPr lang="en-US" smtClean="0"/>
              <a:t>3</a:t>
            </a:fld>
            <a:endParaRPr lang="en-US"/>
          </a:p>
        </p:txBody>
      </p:sp>
    </p:spTree>
    <p:extLst>
      <p:ext uri="{BB962C8B-B14F-4D97-AF65-F5344CB8AC3E}">
        <p14:creationId xmlns:p14="http://schemas.microsoft.com/office/powerpoint/2010/main" val="597376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point here is that there have been numerous studies published in peer-reviewed scientific journals since 2000 that support moving toward a more natural flow regime</a:t>
            </a:r>
          </a:p>
        </p:txBody>
      </p:sp>
      <p:sp>
        <p:nvSpPr>
          <p:cNvPr id="4" name="Slide Number Placeholder 3"/>
          <p:cNvSpPr>
            <a:spLocks noGrp="1"/>
          </p:cNvSpPr>
          <p:nvPr>
            <p:ph type="sldNum" sz="quarter" idx="5"/>
          </p:nvPr>
        </p:nvSpPr>
        <p:spPr/>
        <p:txBody>
          <a:bodyPr/>
          <a:lstStyle/>
          <a:p>
            <a:fld id="{990B9FE9-EC9B-495E-990B-2F9AECE6779B}" type="slidenum">
              <a:rPr lang="en-US" smtClean="0"/>
              <a:t>4</a:t>
            </a:fld>
            <a:endParaRPr lang="en-US"/>
          </a:p>
        </p:txBody>
      </p:sp>
    </p:spTree>
    <p:extLst>
      <p:ext uri="{BB962C8B-B14F-4D97-AF65-F5344CB8AC3E}">
        <p14:creationId xmlns:p14="http://schemas.microsoft.com/office/powerpoint/2010/main" val="3092253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0B9FE9-EC9B-495E-990B-2F9AECE6779B}" type="slidenum">
              <a:rPr lang="en-US" smtClean="0"/>
              <a:t>5</a:t>
            </a:fld>
            <a:endParaRPr lang="en-US"/>
          </a:p>
        </p:txBody>
      </p:sp>
    </p:spTree>
    <p:extLst>
      <p:ext uri="{BB962C8B-B14F-4D97-AF65-F5344CB8AC3E}">
        <p14:creationId xmlns:p14="http://schemas.microsoft.com/office/powerpoint/2010/main" val="2714158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0B9FE9-EC9B-495E-990B-2F9AECE6779B}" type="slidenum">
              <a:rPr lang="en-US" smtClean="0"/>
              <a:t>7</a:t>
            </a:fld>
            <a:endParaRPr lang="en-US"/>
          </a:p>
        </p:txBody>
      </p:sp>
    </p:spTree>
    <p:extLst>
      <p:ext uri="{BB962C8B-B14F-4D97-AF65-F5344CB8AC3E}">
        <p14:creationId xmlns:p14="http://schemas.microsoft.com/office/powerpoint/2010/main" val="16051067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Water order 90-5 does not include 60F DG target</a:t>
            </a:r>
          </a:p>
          <a:p>
            <a:r>
              <a:rPr lang="en-US" dirty="0"/>
              <a:t>- Why geomorphic in CD/D? There are two ways to increase BMI food availability for juvenile salmonids: 1) increase duration of inundation of additional habitat (e.g., floodplains), or 2) bed disturbance events that make food available in the drift and reset succession to provide more vulnerable food resources. Sustained inundation is infeasible in CD/D water years because of less water. Bed disturbance is feasible and is observed in the historic record even in CD and D years.</a:t>
            </a:r>
          </a:p>
        </p:txBody>
      </p:sp>
      <p:sp>
        <p:nvSpPr>
          <p:cNvPr id="4" name="Slide Number Placeholder 3"/>
          <p:cNvSpPr>
            <a:spLocks noGrp="1"/>
          </p:cNvSpPr>
          <p:nvPr>
            <p:ph type="sldNum" sz="quarter" idx="5"/>
          </p:nvPr>
        </p:nvSpPr>
        <p:spPr/>
        <p:txBody>
          <a:bodyPr/>
          <a:lstStyle/>
          <a:p>
            <a:fld id="{990B9FE9-EC9B-495E-990B-2F9AECE6779B}" type="slidenum">
              <a:rPr lang="en-US" smtClean="0"/>
              <a:t>9</a:t>
            </a:fld>
            <a:endParaRPr lang="en-US"/>
          </a:p>
        </p:txBody>
      </p:sp>
    </p:spTree>
    <p:extLst>
      <p:ext uri="{BB962C8B-B14F-4D97-AF65-F5344CB8AC3E}">
        <p14:creationId xmlns:p14="http://schemas.microsoft.com/office/powerpoint/2010/main" val="4116140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Alternative language for baseflow period: </a:t>
            </a:r>
          </a:p>
          <a:p>
            <a:pPr marL="171450" indent="-171450">
              <a:buFontTx/>
              <a:buChar char="-"/>
            </a:pPr>
            <a:r>
              <a:rPr lang="en-US" dirty="0"/>
              <a:t>Elevated releases above 300 </a:t>
            </a:r>
            <a:r>
              <a:rPr lang="en-US" dirty="0" err="1"/>
              <a:t>cfs</a:t>
            </a:r>
            <a:r>
              <a:rPr lang="en-US" dirty="0"/>
              <a:t> starting in mid-February with volumes determined in February and March</a:t>
            </a:r>
          </a:p>
          <a:p>
            <a:pPr marL="171450" indent="-171450">
              <a:buFontTx/>
              <a:buChar char="-"/>
            </a:pPr>
            <a:r>
              <a:rPr lang="en-US" dirty="0"/>
              <a:t>Volumes are determined based on the decision tree and B120 90% exceedance forecasts of water year type in February and March</a:t>
            </a:r>
          </a:p>
        </p:txBody>
      </p:sp>
      <p:sp>
        <p:nvSpPr>
          <p:cNvPr id="4" name="Slide Number Placeholder 3"/>
          <p:cNvSpPr>
            <a:spLocks noGrp="1"/>
          </p:cNvSpPr>
          <p:nvPr>
            <p:ph type="sldNum" sz="quarter" idx="5"/>
          </p:nvPr>
        </p:nvSpPr>
        <p:spPr/>
        <p:txBody>
          <a:bodyPr/>
          <a:lstStyle/>
          <a:p>
            <a:fld id="{990B9FE9-EC9B-495E-990B-2F9AECE6779B}" type="slidenum">
              <a:rPr lang="en-US" smtClean="0"/>
              <a:t>10</a:t>
            </a:fld>
            <a:endParaRPr lang="en-US"/>
          </a:p>
        </p:txBody>
      </p:sp>
    </p:spTree>
    <p:extLst>
      <p:ext uri="{BB962C8B-B14F-4D97-AF65-F5344CB8AC3E}">
        <p14:creationId xmlns:p14="http://schemas.microsoft.com/office/powerpoint/2010/main" val="10422697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Hypothetical example from the EA using data from 2016</a:t>
            </a:r>
          </a:p>
          <a:p>
            <a:pPr marL="171450" indent="-171450">
              <a:buFontTx/>
              <a:buChar char="-"/>
            </a:pPr>
            <a:r>
              <a:rPr lang="en-US" dirty="0"/>
              <a:t>Explain components and tell them to remember the theme. Same theme (e.g., solid green proposed, two winter flow periods, blue observed hydrograph) will be used in next few examples</a:t>
            </a:r>
          </a:p>
          <a:p>
            <a:pPr marL="628650" lvl="1" indent="-171450">
              <a:buFontTx/>
              <a:buChar char="-"/>
            </a:pPr>
            <a:r>
              <a:rPr lang="en-US" dirty="0"/>
              <a:t>Solid blue line was the actual hydrograph implemented in 2016</a:t>
            </a:r>
          </a:p>
          <a:p>
            <a:pPr marL="628650" lvl="1" indent="-171450">
              <a:buFontTx/>
              <a:buChar char="-"/>
            </a:pPr>
            <a:r>
              <a:rPr lang="en-US" dirty="0"/>
              <a:t>Grey line is full natural flow if Lewiston Dam didn’t exist</a:t>
            </a:r>
          </a:p>
          <a:p>
            <a:pPr marL="628650" lvl="1" indent="-171450">
              <a:buFontTx/>
              <a:buChar char="-"/>
            </a:pPr>
            <a:r>
              <a:rPr lang="en-US" dirty="0"/>
              <a:t>Two winter variable flow periods: flow synchronization and elevated baseflow</a:t>
            </a:r>
          </a:p>
          <a:p>
            <a:pPr marL="628650" lvl="1" indent="-171450">
              <a:buFontTx/>
              <a:buChar char="-"/>
            </a:pPr>
            <a:r>
              <a:rPr lang="en-US" dirty="0"/>
              <a:t>solid green area is a hypothetical example of what flows could have looked like in 2016 if the proposed action was implemented</a:t>
            </a:r>
          </a:p>
          <a:p>
            <a:pPr marL="171450" lvl="0" indent="-171450">
              <a:buFontTx/>
              <a:buChar char="-"/>
            </a:pPr>
            <a:r>
              <a:rPr lang="en-US" dirty="0"/>
              <a:t>NOTE:</a:t>
            </a:r>
          </a:p>
          <a:p>
            <a:pPr marL="628650" lvl="1" indent="-171450">
              <a:buFontTx/>
              <a:buChar char="-"/>
            </a:pPr>
            <a:r>
              <a:rPr lang="en-US" dirty="0"/>
              <a:t>there was a synchronized flow event in late January. The trigger is not met every year, so this doesn’t occur every year</a:t>
            </a:r>
          </a:p>
          <a:p>
            <a:pPr marL="628650" lvl="1" indent="-171450">
              <a:buFontTx/>
              <a:buChar char="-"/>
            </a:pPr>
            <a:r>
              <a:rPr lang="en-US" dirty="0"/>
              <a:t>elevated baseflow begins 15 February and continues until spring restoration flows. Note that the shape is not prescribed in the EA, only volumes. In fact the proposed flow for WY22 is a bit different</a:t>
            </a:r>
          </a:p>
          <a:p>
            <a:pPr marL="628650" lvl="1" indent="-171450">
              <a:buFontTx/>
              <a:buChar char="-"/>
            </a:pPr>
            <a:r>
              <a:rPr lang="en-US" dirty="0"/>
              <a:t>water moved to winter was taken out of the spring ramp-down. Geomorphic peaks were kept. In a real-world scenario, actual flows after 15 April would be recommended using the same protocols as now with the remaining ROD volume.</a:t>
            </a:r>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990B9FE9-EC9B-495E-990B-2F9AECE6779B}" type="slidenum">
              <a:rPr lang="en-US" smtClean="0"/>
              <a:t>12</a:t>
            </a:fld>
            <a:endParaRPr lang="en-US"/>
          </a:p>
        </p:txBody>
      </p:sp>
    </p:spTree>
    <p:extLst>
      <p:ext uri="{BB962C8B-B14F-4D97-AF65-F5344CB8AC3E}">
        <p14:creationId xmlns:p14="http://schemas.microsoft.com/office/powerpoint/2010/main" val="22824813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three slides show hypothetical implementation of the proposed action using real flow data from three Normal water years, each highlighting different aspects of the flow action, and the three combined showing how actual flow schedules for the same water year type can differ depending on synchronizing flow triggers and projected water year types. Encourage everyone to follow along on the decision tree if they have it in front of them.</a:t>
            </a:r>
          </a:p>
          <a:p>
            <a:endParaRPr lang="en-US" dirty="0"/>
          </a:p>
          <a:p>
            <a:r>
              <a:rPr lang="en-US" dirty="0"/>
              <a:t>WY 2008</a:t>
            </a:r>
          </a:p>
          <a:p>
            <a:pPr marL="171450" indent="-171450">
              <a:buFontTx/>
              <a:buChar char="-"/>
            </a:pPr>
            <a:r>
              <a:rPr lang="en-US" dirty="0"/>
              <a:t>There was a synchronized flow release, which reduced the amount of water available Feb-Mar by 60k </a:t>
            </a:r>
            <a:r>
              <a:rPr lang="en-US" dirty="0" err="1"/>
              <a:t>af</a:t>
            </a:r>
            <a:endParaRPr lang="en-US" dirty="0"/>
          </a:p>
          <a:p>
            <a:pPr marL="171450" indent="-171450">
              <a:buFontTx/>
              <a:buChar char="-"/>
            </a:pPr>
            <a:r>
              <a:rPr lang="en-US" dirty="0"/>
              <a:t>The February B120 forecasted a Dry water year and because there was a synchronized release, no additional release above 300 </a:t>
            </a:r>
            <a:r>
              <a:rPr lang="en-US" dirty="0" err="1"/>
              <a:t>cfs</a:t>
            </a:r>
            <a:r>
              <a:rPr lang="en-US" dirty="0"/>
              <a:t> started in Feb.</a:t>
            </a:r>
          </a:p>
          <a:p>
            <a:pPr marL="171450" indent="-171450">
              <a:buFontTx/>
              <a:buChar char="-"/>
            </a:pPr>
            <a:r>
              <a:rPr lang="en-US" dirty="0"/>
              <a:t>The March B120 also forecasted a Dry water year, so the decision tree indicates we release 20K </a:t>
            </a:r>
            <a:r>
              <a:rPr lang="en-US" dirty="0" err="1"/>
              <a:t>af</a:t>
            </a:r>
            <a:r>
              <a:rPr lang="en-US" dirty="0"/>
              <a:t> 15 March – 15 April above 300 </a:t>
            </a:r>
            <a:r>
              <a:rPr lang="en-US" dirty="0" err="1"/>
              <a:t>cfs</a:t>
            </a:r>
            <a:r>
              <a:rPr lang="en-US" dirty="0"/>
              <a:t>.</a:t>
            </a:r>
          </a:p>
          <a:p>
            <a:pPr marL="171450" indent="-171450">
              <a:buFontTx/>
              <a:buChar char="-"/>
            </a:pPr>
            <a:r>
              <a:rPr lang="en-US" dirty="0"/>
              <a:t>Because 80k </a:t>
            </a:r>
            <a:r>
              <a:rPr lang="en-US" dirty="0" err="1"/>
              <a:t>af</a:t>
            </a:r>
            <a:r>
              <a:rPr lang="en-US" dirty="0"/>
              <a:t> was moved before 15 April, X </a:t>
            </a:r>
            <a:r>
              <a:rPr lang="en-US" dirty="0" err="1"/>
              <a:t>af</a:t>
            </a:r>
            <a:r>
              <a:rPr lang="en-US" dirty="0"/>
              <a:t> remain to be released following our normal procedures after 15 April.</a:t>
            </a:r>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990B9FE9-EC9B-495E-990B-2F9AECE6779B}" type="slidenum">
              <a:rPr lang="en-US" smtClean="0"/>
              <a:t>13</a:t>
            </a:fld>
            <a:endParaRPr lang="en-US"/>
          </a:p>
        </p:txBody>
      </p:sp>
    </p:spTree>
    <p:extLst>
      <p:ext uri="{BB962C8B-B14F-4D97-AF65-F5344CB8AC3E}">
        <p14:creationId xmlns:p14="http://schemas.microsoft.com/office/powerpoint/2010/main" val="151519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WY 2010</a:t>
            </a:r>
          </a:p>
          <a:p>
            <a:pPr marL="171450" indent="-171450">
              <a:buFontTx/>
              <a:buChar char="-"/>
            </a:pPr>
            <a:r>
              <a:rPr lang="en-US" dirty="0"/>
              <a:t>There was NO synchronized flow release, so that 60k </a:t>
            </a:r>
            <a:r>
              <a:rPr lang="en-US" dirty="0" err="1"/>
              <a:t>af</a:t>
            </a:r>
            <a:r>
              <a:rPr lang="en-US" dirty="0"/>
              <a:t> is available for release Feb-Mar</a:t>
            </a:r>
          </a:p>
          <a:p>
            <a:pPr marL="171450" indent="-171450">
              <a:buFontTx/>
              <a:buChar char="-"/>
            </a:pPr>
            <a:r>
              <a:rPr lang="en-US" dirty="0"/>
              <a:t>The February B120 forecasted a CD water year and because there was NO synchronized release, that 60k </a:t>
            </a:r>
            <a:r>
              <a:rPr lang="en-US" dirty="0" err="1"/>
              <a:t>af</a:t>
            </a:r>
            <a:r>
              <a:rPr lang="en-US" dirty="0"/>
              <a:t> is available for Feb-Mar. No additional volume is available because of the CD forecast</a:t>
            </a:r>
          </a:p>
          <a:p>
            <a:pPr marL="171450" indent="-171450">
              <a:buFontTx/>
              <a:buChar char="-"/>
            </a:pPr>
            <a:r>
              <a:rPr lang="en-US" dirty="0"/>
              <a:t>The March B120 forecasted a Normal water year, so the decision tree indicates an additional 60K </a:t>
            </a:r>
            <a:r>
              <a:rPr lang="en-US" dirty="0" err="1"/>
              <a:t>af</a:t>
            </a:r>
            <a:r>
              <a:rPr lang="en-US" dirty="0"/>
              <a:t> 15 March – 15 April. NOTE that the elevated baseflow increases mid March because the additional 60k </a:t>
            </a:r>
            <a:r>
              <a:rPr lang="en-US" dirty="0" err="1"/>
              <a:t>af</a:t>
            </a:r>
            <a:r>
              <a:rPr lang="en-US" dirty="0"/>
              <a:t> was added.</a:t>
            </a:r>
          </a:p>
          <a:p>
            <a:pPr marL="171450" indent="-171450">
              <a:buFontTx/>
              <a:buChar char="-"/>
            </a:pPr>
            <a:r>
              <a:rPr lang="en-US" dirty="0"/>
              <a:t>Because 120k </a:t>
            </a:r>
            <a:r>
              <a:rPr lang="en-US" dirty="0" err="1"/>
              <a:t>af</a:t>
            </a:r>
            <a:r>
              <a:rPr lang="en-US" dirty="0"/>
              <a:t> was moved before 15 April, X </a:t>
            </a:r>
            <a:r>
              <a:rPr lang="en-US" dirty="0" err="1"/>
              <a:t>af</a:t>
            </a:r>
            <a:r>
              <a:rPr lang="en-US" dirty="0"/>
              <a:t> remain to be released following our normal procedures after 15 April.</a:t>
            </a:r>
          </a:p>
          <a:p>
            <a:endParaRPr lang="en-US" dirty="0"/>
          </a:p>
        </p:txBody>
      </p:sp>
      <p:sp>
        <p:nvSpPr>
          <p:cNvPr id="4" name="Slide Number Placeholder 3"/>
          <p:cNvSpPr>
            <a:spLocks noGrp="1"/>
          </p:cNvSpPr>
          <p:nvPr>
            <p:ph type="sldNum" sz="quarter" idx="5"/>
          </p:nvPr>
        </p:nvSpPr>
        <p:spPr/>
        <p:txBody>
          <a:bodyPr/>
          <a:lstStyle/>
          <a:p>
            <a:fld id="{990B9FE9-EC9B-495E-990B-2F9AECE6779B}" type="slidenum">
              <a:rPr lang="en-US" smtClean="0"/>
              <a:t>14</a:t>
            </a:fld>
            <a:endParaRPr lang="en-US"/>
          </a:p>
        </p:txBody>
      </p:sp>
    </p:spTree>
    <p:extLst>
      <p:ext uri="{BB962C8B-B14F-4D97-AF65-F5344CB8AC3E}">
        <p14:creationId xmlns:p14="http://schemas.microsoft.com/office/powerpoint/2010/main" val="14933151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WY 2012</a:t>
            </a:r>
          </a:p>
          <a:p>
            <a:pPr marL="171450" indent="-171450">
              <a:buFontTx/>
              <a:buChar char="-"/>
            </a:pPr>
            <a:r>
              <a:rPr lang="en-US" dirty="0"/>
              <a:t>There was NO synchronized flow release, so that 60k </a:t>
            </a:r>
            <a:r>
              <a:rPr lang="en-US" dirty="0" err="1"/>
              <a:t>af</a:t>
            </a:r>
            <a:r>
              <a:rPr lang="en-US" dirty="0"/>
              <a:t> is available for release Feb-Mar</a:t>
            </a:r>
          </a:p>
          <a:p>
            <a:pPr marL="171450" indent="-171450">
              <a:buFontTx/>
              <a:buChar char="-"/>
            </a:pPr>
            <a:r>
              <a:rPr lang="en-US" dirty="0"/>
              <a:t>The February B120 forecasted a CD water year and because there was NO synchronized release, that 60k </a:t>
            </a:r>
            <a:r>
              <a:rPr lang="en-US" dirty="0" err="1"/>
              <a:t>af</a:t>
            </a:r>
            <a:r>
              <a:rPr lang="en-US" dirty="0"/>
              <a:t> is available for Feb-Mar. No additional volume is available because of the CD forecast</a:t>
            </a:r>
          </a:p>
          <a:p>
            <a:pPr marL="171450" indent="-171450">
              <a:buFontTx/>
              <a:buChar char="-"/>
            </a:pPr>
            <a:r>
              <a:rPr lang="en-US" dirty="0"/>
              <a:t>The March B120 also forecasted a CD water year, so the decision tree indicates no additional releases 15 March – 15 April. NOTE that the elevated baseflow Mar-Apr looks essentially the same as Feb-Mar because no additional volume was added based on the March B120, in contrast to 2010.</a:t>
            </a:r>
          </a:p>
          <a:p>
            <a:pPr marL="171450" indent="-171450">
              <a:buFontTx/>
              <a:buChar char="-"/>
            </a:pPr>
            <a:r>
              <a:rPr lang="en-US" dirty="0"/>
              <a:t>Because 60k af was moved before 15 April, X af remain to be released following our normal procedures after 15 April.</a:t>
            </a:r>
          </a:p>
          <a:p>
            <a:pPr marL="171450" indent="-171450">
              <a:buFontTx/>
              <a:buChar char="-"/>
            </a:pPr>
            <a:endParaRPr lang="en-US" dirty="0"/>
          </a:p>
          <a:p>
            <a:pPr marL="171450" indent="-171450">
              <a:buFontTx/>
              <a:buChar char="-"/>
            </a:pPr>
            <a:r>
              <a:rPr lang="en-US" dirty="0"/>
              <a:t>ALSO SHOWS ITS IMPOSSIBLE TO MODEL EVERY FLOW OUTCOME, EVEN WITHIN THE SAME WATER YEAR TYPE</a:t>
            </a:r>
          </a:p>
          <a:p>
            <a:endParaRPr lang="en-US" dirty="0"/>
          </a:p>
        </p:txBody>
      </p:sp>
      <p:sp>
        <p:nvSpPr>
          <p:cNvPr id="4" name="Slide Number Placeholder 3"/>
          <p:cNvSpPr>
            <a:spLocks noGrp="1"/>
          </p:cNvSpPr>
          <p:nvPr>
            <p:ph type="sldNum" sz="quarter" idx="5"/>
          </p:nvPr>
        </p:nvSpPr>
        <p:spPr/>
        <p:txBody>
          <a:bodyPr/>
          <a:lstStyle/>
          <a:p>
            <a:fld id="{990B9FE9-EC9B-495E-990B-2F9AECE6779B}" type="slidenum">
              <a:rPr lang="en-US" smtClean="0"/>
              <a:t>15</a:t>
            </a:fld>
            <a:endParaRPr lang="en-US"/>
          </a:p>
        </p:txBody>
      </p:sp>
    </p:spTree>
    <p:extLst>
      <p:ext uri="{BB962C8B-B14F-4D97-AF65-F5344CB8AC3E}">
        <p14:creationId xmlns:p14="http://schemas.microsoft.com/office/powerpoint/2010/main" val="24672452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Instead of modeling every possible outcome, the proposed action was modeled using hydrology from the 2004-2019 time period. </a:t>
            </a:r>
          </a:p>
          <a:p>
            <a:pPr marL="171450" indent="-171450">
              <a:buFontTx/>
              <a:buChar char="-"/>
            </a:pPr>
            <a:r>
              <a:rPr lang="en-US" dirty="0"/>
              <a:t>Analysis is presented either for all years or as an average across years. </a:t>
            </a:r>
          </a:p>
          <a:p>
            <a:pPr marL="171450" indent="-171450">
              <a:buFontTx/>
              <a:buChar char="-"/>
            </a:pPr>
            <a:r>
              <a:rPr lang="en-US" dirty="0"/>
              <a:t>In some instances an analysis is presented by WY type, but in practice this would have to be assessed retrospectively because WY type is not known when the action is preformed.</a:t>
            </a:r>
          </a:p>
          <a:p>
            <a:pPr marL="171450" indent="-171450">
              <a:buFontTx/>
              <a:buChar char="-"/>
            </a:pPr>
            <a:r>
              <a:rPr lang="en-US" dirty="0"/>
              <a:t>Notably, all these analyses could be performed retrospectively to quantify effects of winter variable flow actions if they are implemented.</a:t>
            </a:r>
          </a:p>
        </p:txBody>
      </p:sp>
      <p:sp>
        <p:nvSpPr>
          <p:cNvPr id="4" name="Slide Number Placeholder 3"/>
          <p:cNvSpPr>
            <a:spLocks noGrp="1"/>
          </p:cNvSpPr>
          <p:nvPr>
            <p:ph type="sldNum" sz="quarter" idx="5"/>
          </p:nvPr>
        </p:nvSpPr>
        <p:spPr/>
        <p:txBody>
          <a:bodyPr/>
          <a:lstStyle/>
          <a:p>
            <a:fld id="{990B9FE9-EC9B-495E-990B-2F9AECE6779B}" type="slidenum">
              <a:rPr lang="en-US" smtClean="0"/>
              <a:t>16</a:t>
            </a:fld>
            <a:endParaRPr lang="en-US"/>
          </a:p>
        </p:txBody>
      </p:sp>
    </p:spTree>
    <p:extLst>
      <p:ext uri="{BB962C8B-B14F-4D97-AF65-F5344CB8AC3E}">
        <p14:creationId xmlns:p14="http://schemas.microsoft.com/office/powerpoint/2010/main" val="22743648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Increased access to juvenile rearing habitat</a:t>
            </a:r>
          </a:p>
        </p:txBody>
      </p:sp>
      <p:sp>
        <p:nvSpPr>
          <p:cNvPr id="4" name="Slide Number Placeholder 3"/>
          <p:cNvSpPr>
            <a:spLocks noGrp="1"/>
          </p:cNvSpPr>
          <p:nvPr>
            <p:ph type="sldNum" sz="quarter" idx="5"/>
          </p:nvPr>
        </p:nvSpPr>
        <p:spPr/>
        <p:txBody>
          <a:bodyPr/>
          <a:lstStyle/>
          <a:p>
            <a:fld id="{990B9FE9-EC9B-495E-990B-2F9AECE6779B}" type="slidenum">
              <a:rPr lang="en-US" smtClean="0"/>
              <a:t>17</a:t>
            </a:fld>
            <a:endParaRPr lang="en-US"/>
          </a:p>
        </p:txBody>
      </p:sp>
    </p:spTree>
    <p:extLst>
      <p:ext uri="{BB962C8B-B14F-4D97-AF65-F5344CB8AC3E}">
        <p14:creationId xmlns:p14="http://schemas.microsoft.com/office/powerpoint/2010/main" val="36082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The take-away message is that estimated increase in </a:t>
            </a:r>
            <a:r>
              <a:rPr lang="en-US" dirty="0" err="1"/>
              <a:t>redd</a:t>
            </a:r>
            <a:r>
              <a:rPr lang="en-US" dirty="0"/>
              <a:t> scour risk is less than 1% IF a synchronized flow occurs. </a:t>
            </a:r>
          </a:p>
          <a:p>
            <a:pPr marL="171450" indent="-171450">
              <a:buFontTx/>
              <a:buChar char="-"/>
            </a:pPr>
            <a:r>
              <a:rPr lang="en-US" dirty="0"/>
              <a:t>Emphasize that the long-term or average risk is even lower because synchronized flows would not occur every year.</a:t>
            </a:r>
          </a:p>
        </p:txBody>
      </p:sp>
      <p:sp>
        <p:nvSpPr>
          <p:cNvPr id="4" name="Slide Number Placeholder 3"/>
          <p:cNvSpPr>
            <a:spLocks noGrp="1"/>
          </p:cNvSpPr>
          <p:nvPr>
            <p:ph type="sldNum" sz="quarter" idx="5"/>
          </p:nvPr>
        </p:nvSpPr>
        <p:spPr/>
        <p:txBody>
          <a:bodyPr/>
          <a:lstStyle/>
          <a:p>
            <a:fld id="{990B9FE9-EC9B-495E-990B-2F9AECE6779B}" type="slidenum">
              <a:rPr lang="en-US" smtClean="0"/>
              <a:t>20</a:t>
            </a:fld>
            <a:endParaRPr lang="en-US"/>
          </a:p>
        </p:txBody>
      </p:sp>
    </p:spTree>
    <p:extLst>
      <p:ext uri="{BB962C8B-B14F-4D97-AF65-F5344CB8AC3E}">
        <p14:creationId xmlns:p14="http://schemas.microsoft.com/office/powerpoint/2010/main" val="3135762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Note that this analysis came directly from CVO</a:t>
            </a:r>
          </a:p>
        </p:txBody>
      </p:sp>
      <p:sp>
        <p:nvSpPr>
          <p:cNvPr id="4" name="Slide Number Placeholder 3"/>
          <p:cNvSpPr>
            <a:spLocks noGrp="1"/>
          </p:cNvSpPr>
          <p:nvPr>
            <p:ph type="sldNum" sz="quarter" idx="5"/>
          </p:nvPr>
        </p:nvSpPr>
        <p:spPr/>
        <p:txBody>
          <a:bodyPr/>
          <a:lstStyle/>
          <a:p>
            <a:fld id="{990B9FE9-EC9B-495E-990B-2F9AECE6779B}" type="slidenum">
              <a:rPr lang="en-US" smtClean="0"/>
              <a:t>21</a:t>
            </a:fld>
            <a:endParaRPr lang="en-US"/>
          </a:p>
        </p:txBody>
      </p:sp>
    </p:spTree>
    <p:extLst>
      <p:ext uri="{BB962C8B-B14F-4D97-AF65-F5344CB8AC3E}">
        <p14:creationId xmlns:p14="http://schemas.microsoft.com/office/powerpoint/2010/main" val="36168763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point out that this analysis was not included in the EA.</a:t>
            </a:r>
          </a:p>
          <a:p>
            <a:pPr marL="171450" indent="-171450">
              <a:buFontTx/>
              <a:buChar char="-"/>
            </a:pPr>
            <a:r>
              <a:rPr lang="en-US" dirty="0"/>
              <a:t>It was developed based on the proposed flow components to make this point more clear.</a:t>
            </a:r>
          </a:p>
        </p:txBody>
      </p:sp>
      <p:sp>
        <p:nvSpPr>
          <p:cNvPr id="4" name="Slide Number Placeholder 3"/>
          <p:cNvSpPr>
            <a:spLocks noGrp="1"/>
          </p:cNvSpPr>
          <p:nvPr>
            <p:ph type="sldNum" sz="quarter" idx="5"/>
          </p:nvPr>
        </p:nvSpPr>
        <p:spPr/>
        <p:txBody>
          <a:bodyPr/>
          <a:lstStyle/>
          <a:p>
            <a:fld id="{990B9FE9-EC9B-495E-990B-2F9AECE6779B}" type="slidenum">
              <a:rPr lang="en-US" smtClean="0"/>
              <a:t>26</a:t>
            </a:fld>
            <a:endParaRPr lang="en-US"/>
          </a:p>
        </p:txBody>
      </p:sp>
    </p:spTree>
    <p:extLst>
      <p:ext uri="{BB962C8B-B14F-4D97-AF65-F5344CB8AC3E}">
        <p14:creationId xmlns:p14="http://schemas.microsoft.com/office/powerpoint/2010/main" val="40571039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Point out that these are hypothetical. Seems obvious, but TMC members are used to seeing spring hydrographs that are NOT hypothetical.</a:t>
            </a:r>
          </a:p>
        </p:txBody>
      </p:sp>
      <p:sp>
        <p:nvSpPr>
          <p:cNvPr id="4" name="Slide Number Placeholder 3"/>
          <p:cNvSpPr>
            <a:spLocks noGrp="1"/>
          </p:cNvSpPr>
          <p:nvPr>
            <p:ph type="sldNum" sz="quarter" idx="5"/>
          </p:nvPr>
        </p:nvSpPr>
        <p:spPr/>
        <p:txBody>
          <a:bodyPr/>
          <a:lstStyle/>
          <a:p>
            <a:fld id="{990B9FE9-EC9B-495E-990B-2F9AECE6779B}" type="slidenum">
              <a:rPr lang="en-US" smtClean="0"/>
              <a:t>27</a:t>
            </a:fld>
            <a:endParaRPr lang="en-US"/>
          </a:p>
        </p:txBody>
      </p:sp>
    </p:spTree>
    <p:extLst>
      <p:ext uri="{BB962C8B-B14F-4D97-AF65-F5344CB8AC3E}">
        <p14:creationId xmlns:p14="http://schemas.microsoft.com/office/powerpoint/2010/main" val="33959391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The proposed BMI study addresses sustained inundation but not drift food availability. </a:t>
            </a:r>
          </a:p>
          <a:p>
            <a:pPr marL="171450" indent="-171450">
              <a:buFontTx/>
              <a:buChar char="-"/>
            </a:pPr>
            <a:r>
              <a:rPr lang="en-US" dirty="0"/>
              <a:t>If the proposed action is implemented this year, it will be a pilot year in which we make observations to propose additional hypotheses/questions that are not yet developed.</a:t>
            </a:r>
          </a:p>
        </p:txBody>
      </p:sp>
      <p:sp>
        <p:nvSpPr>
          <p:cNvPr id="4" name="Slide Number Placeholder 3"/>
          <p:cNvSpPr>
            <a:spLocks noGrp="1"/>
          </p:cNvSpPr>
          <p:nvPr>
            <p:ph type="sldNum" sz="quarter" idx="5"/>
          </p:nvPr>
        </p:nvSpPr>
        <p:spPr/>
        <p:txBody>
          <a:bodyPr/>
          <a:lstStyle/>
          <a:p>
            <a:fld id="{990B9FE9-EC9B-495E-990B-2F9AECE6779B}" type="slidenum">
              <a:rPr lang="en-US" smtClean="0"/>
              <a:t>28</a:t>
            </a:fld>
            <a:endParaRPr lang="en-US"/>
          </a:p>
        </p:txBody>
      </p:sp>
    </p:spTree>
    <p:extLst>
      <p:ext uri="{BB962C8B-B14F-4D97-AF65-F5344CB8AC3E}">
        <p14:creationId xmlns:p14="http://schemas.microsoft.com/office/powerpoint/2010/main" val="3840741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F3A46-3319-4B44-8092-993CF641C8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7682DC8-0200-4FF4-8953-B99234C50C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6D82147-1D31-4D9E-86FC-C76ABEBAB20B}"/>
              </a:ext>
            </a:extLst>
          </p:cNvPr>
          <p:cNvSpPr>
            <a:spLocks noGrp="1"/>
          </p:cNvSpPr>
          <p:nvPr>
            <p:ph type="dt" sz="half" idx="10"/>
          </p:nvPr>
        </p:nvSpPr>
        <p:spPr/>
        <p:txBody>
          <a:bodyPr/>
          <a:lstStyle/>
          <a:p>
            <a:fld id="{202A801E-20BA-40D8-A71B-348CA285F00F}" type="datetime1">
              <a:rPr lang="en-US" smtClean="0"/>
              <a:t>12/8/2021</a:t>
            </a:fld>
            <a:endParaRPr lang="en-US"/>
          </a:p>
        </p:txBody>
      </p:sp>
      <p:sp>
        <p:nvSpPr>
          <p:cNvPr id="5" name="Footer Placeholder 4">
            <a:extLst>
              <a:ext uri="{FF2B5EF4-FFF2-40B4-BE49-F238E27FC236}">
                <a16:creationId xmlns:a16="http://schemas.microsoft.com/office/drawing/2014/main" id="{4FED7434-EFC6-45FB-94C3-E12519DFC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6848A-FBFC-4AFA-9C60-9014DCF5A651}"/>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402621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BD6CC-CC34-4697-92D3-3C007710C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E89DD95-CEE1-4E0B-9F2B-76D6F24CE1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370323-44AB-4AEE-852C-47683A725214}"/>
              </a:ext>
            </a:extLst>
          </p:cNvPr>
          <p:cNvSpPr>
            <a:spLocks noGrp="1"/>
          </p:cNvSpPr>
          <p:nvPr>
            <p:ph type="dt" sz="half" idx="10"/>
          </p:nvPr>
        </p:nvSpPr>
        <p:spPr/>
        <p:txBody>
          <a:bodyPr/>
          <a:lstStyle/>
          <a:p>
            <a:fld id="{93FEF57A-6FA8-4B2D-852F-53148874A185}" type="datetime1">
              <a:rPr lang="en-US" smtClean="0"/>
              <a:t>12/8/2021</a:t>
            </a:fld>
            <a:endParaRPr lang="en-US"/>
          </a:p>
        </p:txBody>
      </p:sp>
      <p:sp>
        <p:nvSpPr>
          <p:cNvPr id="5" name="Footer Placeholder 4">
            <a:extLst>
              <a:ext uri="{FF2B5EF4-FFF2-40B4-BE49-F238E27FC236}">
                <a16:creationId xmlns:a16="http://schemas.microsoft.com/office/drawing/2014/main" id="{49115C08-B633-4A77-8965-22F2610D12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03E28B-D81D-415B-8587-50A2173B0D4C}"/>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1730674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F5AA0-0D12-400F-8DE0-0191137C649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2BDBE9E-4F35-4C60-B0B7-F2183211B50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5251086-FFD4-4AA7-AD2A-E6A454558F38}"/>
              </a:ext>
            </a:extLst>
          </p:cNvPr>
          <p:cNvSpPr>
            <a:spLocks noGrp="1"/>
          </p:cNvSpPr>
          <p:nvPr>
            <p:ph type="dt" sz="half" idx="10"/>
          </p:nvPr>
        </p:nvSpPr>
        <p:spPr/>
        <p:txBody>
          <a:bodyPr/>
          <a:lstStyle/>
          <a:p>
            <a:fld id="{7B3FDF80-B3BD-4360-A675-74D3E4B9778B}" type="datetime1">
              <a:rPr lang="en-US" smtClean="0"/>
              <a:t>12/8/2021</a:t>
            </a:fld>
            <a:endParaRPr lang="en-US"/>
          </a:p>
        </p:txBody>
      </p:sp>
      <p:sp>
        <p:nvSpPr>
          <p:cNvPr id="5" name="Footer Placeholder 4">
            <a:extLst>
              <a:ext uri="{FF2B5EF4-FFF2-40B4-BE49-F238E27FC236}">
                <a16:creationId xmlns:a16="http://schemas.microsoft.com/office/drawing/2014/main" id="{BE3833F5-1FB9-4F3F-927C-8E1BD38791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E015C2-4E9E-4ACA-8A3A-218159B5D558}"/>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1514693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2AD54-2E0F-4AE4-9F7E-D7460972D4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1FE0573-DFAF-4B6C-9485-94733A99D7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1A63396-2139-4826-BEDC-C1A909C7B50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3ADD8B3-FB61-446C-86D9-DDB09BA82A2B}"/>
              </a:ext>
            </a:extLst>
          </p:cNvPr>
          <p:cNvSpPr>
            <a:spLocks noGrp="1"/>
          </p:cNvSpPr>
          <p:nvPr>
            <p:ph type="dt" sz="half" idx="10"/>
          </p:nvPr>
        </p:nvSpPr>
        <p:spPr/>
        <p:txBody>
          <a:bodyPr/>
          <a:lstStyle/>
          <a:p>
            <a:fld id="{30177834-8FC6-4076-BB19-5D5D6A88F576}" type="datetime1">
              <a:rPr lang="en-US" smtClean="0"/>
              <a:t>12/8/2021</a:t>
            </a:fld>
            <a:endParaRPr lang="en-US"/>
          </a:p>
        </p:txBody>
      </p:sp>
      <p:sp>
        <p:nvSpPr>
          <p:cNvPr id="6" name="Footer Placeholder 5">
            <a:extLst>
              <a:ext uri="{FF2B5EF4-FFF2-40B4-BE49-F238E27FC236}">
                <a16:creationId xmlns:a16="http://schemas.microsoft.com/office/drawing/2014/main" id="{6CE671CB-F999-4FFE-A858-CBDE3FD1E2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C0562F7-C33B-4C14-AE74-F5A0DB1981D6}"/>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838398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DA78C-1E17-45D6-B0FF-4811B6184D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CB6CC50-0018-4262-B24C-645111625D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E71243-A10A-42AF-BFA0-061953DD159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E8A7CD-5981-4B73-9508-5FAA400FE4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C6EFBD-249B-4F8B-AF72-76D6EDE21B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4615581-2543-4D56-8E39-28367965A851}"/>
              </a:ext>
            </a:extLst>
          </p:cNvPr>
          <p:cNvSpPr>
            <a:spLocks noGrp="1"/>
          </p:cNvSpPr>
          <p:nvPr>
            <p:ph type="dt" sz="half" idx="10"/>
          </p:nvPr>
        </p:nvSpPr>
        <p:spPr/>
        <p:txBody>
          <a:bodyPr/>
          <a:lstStyle/>
          <a:p>
            <a:fld id="{67A3D296-25DD-4F3E-AB08-4B7F00975E13}" type="datetime1">
              <a:rPr lang="en-US" smtClean="0"/>
              <a:t>12/8/2021</a:t>
            </a:fld>
            <a:endParaRPr lang="en-US"/>
          </a:p>
        </p:txBody>
      </p:sp>
      <p:sp>
        <p:nvSpPr>
          <p:cNvPr id="8" name="Footer Placeholder 7">
            <a:extLst>
              <a:ext uri="{FF2B5EF4-FFF2-40B4-BE49-F238E27FC236}">
                <a16:creationId xmlns:a16="http://schemas.microsoft.com/office/drawing/2014/main" id="{0B074E30-DB3B-4F5D-915A-858DDB4FDE2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A4C2C8-0D49-4CF8-87F6-54D35FCFF8E4}"/>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4099716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E1BF8-3842-4BFF-8FC7-F91E4E9139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727F043-BCB4-41B2-9C62-500AF2590272}"/>
              </a:ext>
            </a:extLst>
          </p:cNvPr>
          <p:cNvSpPr>
            <a:spLocks noGrp="1"/>
          </p:cNvSpPr>
          <p:nvPr>
            <p:ph type="dt" sz="half" idx="10"/>
          </p:nvPr>
        </p:nvSpPr>
        <p:spPr/>
        <p:txBody>
          <a:bodyPr/>
          <a:lstStyle/>
          <a:p>
            <a:fld id="{E5CA2FDC-0E1F-477D-84A8-17F6CD57FEB4}" type="datetime1">
              <a:rPr lang="en-US" smtClean="0"/>
              <a:t>12/8/2021</a:t>
            </a:fld>
            <a:endParaRPr lang="en-US"/>
          </a:p>
        </p:txBody>
      </p:sp>
      <p:sp>
        <p:nvSpPr>
          <p:cNvPr id="4" name="Footer Placeholder 3">
            <a:extLst>
              <a:ext uri="{FF2B5EF4-FFF2-40B4-BE49-F238E27FC236}">
                <a16:creationId xmlns:a16="http://schemas.microsoft.com/office/drawing/2014/main" id="{7A3EC177-5411-4B20-B84A-3C947188015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580A6F8-0D4D-491C-A37A-BC33E2485ACF}"/>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1526419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075AA6-80A2-4B73-8D7E-10A7A31C4839}"/>
              </a:ext>
            </a:extLst>
          </p:cNvPr>
          <p:cNvSpPr>
            <a:spLocks noGrp="1"/>
          </p:cNvSpPr>
          <p:nvPr>
            <p:ph type="dt" sz="half" idx="10"/>
          </p:nvPr>
        </p:nvSpPr>
        <p:spPr/>
        <p:txBody>
          <a:bodyPr/>
          <a:lstStyle/>
          <a:p>
            <a:fld id="{CBA239E3-1FCA-4FD9-9D66-31389B5A65A9}" type="datetime1">
              <a:rPr lang="en-US" smtClean="0"/>
              <a:t>12/8/2021</a:t>
            </a:fld>
            <a:endParaRPr lang="en-US"/>
          </a:p>
        </p:txBody>
      </p:sp>
      <p:sp>
        <p:nvSpPr>
          <p:cNvPr id="3" name="Footer Placeholder 2">
            <a:extLst>
              <a:ext uri="{FF2B5EF4-FFF2-40B4-BE49-F238E27FC236}">
                <a16:creationId xmlns:a16="http://schemas.microsoft.com/office/drawing/2014/main" id="{57587603-D8AE-4515-AFE0-80901C33FEB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872DEE9-55C9-4225-AFEC-BCEE1E6CB130}"/>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3911572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174C-102B-4972-8ADF-B9195830DF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37BD2B-EA05-4EF6-9149-4382FC4223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ED0A9E-49DC-4F96-88FF-DB11E8E4C9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8565E5-DD98-4289-B10D-3D9F369488D4}"/>
              </a:ext>
            </a:extLst>
          </p:cNvPr>
          <p:cNvSpPr>
            <a:spLocks noGrp="1"/>
          </p:cNvSpPr>
          <p:nvPr>
            <p:ph type="dt" sz="half" idx="10"/>
          </p:nvPr>
        </p:nvSpPr>
        <p:spPr/>
        <p:txBody>
          <a:bodyPr/>
          <a:lstStyle/>
          <a:p>
            <a:fld id="{D9733079-2F11-48C9-BED9-F724B36F0426}" type="datetime1">
              <a:rPr lang="en-US" smtClean="0"/>
              <a:t>12/8/2021</a:t>
            </a:fld>
            <a:endParaRPr lang="en-US"/>
          </a:p>
        </p:txBody>
      </p:sp>
      <p:sp>
        <p:nvSpPr>
          <p:cNvPr id="6" name="Footer Placeholder 5">
            <a:extLst>
              <a:ext uri="{FF2B5EF4-FFF2-40B4-BE49-F238E27FC236}">
                <a16:creationId xmlns:a16="http://schemas.microsoft.com/office/drawing/2014/main" id="{0F46C686-4C0D-4951-840C-5ABDE25E4C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87A17E-994B-41AC-8CDA-9B0070D33DF7}"/>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2172052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B82B5-F3F0-4AC1-8C6A-CAFD71C849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A5FAADB-6D3B-4FFA-AC75-8CA99BF44A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B9C412-A7CF-478B-97A6-CE9E442F99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97C8FE-1BCD-48A3-B26B-A5C7F7903F94}"/>
              </a:ext>
            </a:extLst>
          </p:cNvPr>
          <p:cNvSpPr>
            <a:spLocks noGrp="1"/>
          </p:cNvSpPr>
          <p:nvPr>
            <p:ph type="dt" sz="half" idx="10"/>
          </p:nvPr>
        </p:nvSpPr>
        <p:spPr/>
        <p:txBody>
          <a:bodyPr/>
          <a:lstStyle/>
          <a:p>
            <a:fld id="{017937D7-0403-4658-8349-5177C6408727}" type="datetime1">
              <a:rPr lang="en-US" smtClean="0"/>
              <a:t>12/8/2021</a:t>
            </a:fld>
            <a:endParaRPr lang="en-US"/>
          </a:p>
        </p:txBody>
      </p:sp>
      <p:sp>
        <p:nvSpPr>
          <p:cNvPr id="6" name="Footer Placeholder 5">
            <a:extLst>
              <a:ext uri="{FF2B5EF4-FFF2-40B4-BE49-F238E27FC236}">
                <a16:creationId xmlns:a16="http://schemas.microsoft.com/office/drawing/2014/main" id="{18332DDE-0D10-4E27-A6E3-1691833E8E0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D73922-CBB5-4BDF-814F-99969D2D9BE7}"/>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3345317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1A938-C656-4F1C-8F40-716ADC7850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9A0AEFB-5DFD-4CEF-A0AC-C6CA1F5085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20B49F-8713-4B31-9C1C-0CDF80F71D72}"/>
              </a:ext>
            </a:extLst>
          </p:cNvPr>
          <p:cNvSpPr>
            <a:spLocks noGrp="1"/>
          </p:cNvSpPr>
          <p:nvPr>
            <p:ph type="dt" sz="half" idx="10"/>
          </p:nvPr>
        </p:nvSpPr>
        <p:spPr/>
        <p:txBody>
          <a:bodyPr/>
          <a:lstStyle/>
          <a:p>
            <a:fld id="{E0706E74-2B13-4763-B3AD-0CEDD5DB71E0}" type="datetime1">
              <a:rPr lang="en-US" smtClean="0"/>
              <a:t>12/8/2021</a:t>
            </a:fld>
            <a:endParaRPr lang="en-US"/>
          </a:p>
        </p:txBody>
      </p:sp>
      <p:sp>
        <p:nvSpPr>
          <p:cNvPr id="5" name="Footer Placeholder 4">
            <a:extLst>
              <a:ext uri="{FF2B5EF4-FFF2-40B4-BE49-F238E27FC236}">
                <a16:creationId xmlns:a16="http://schemas.microsoft.com/office/drawing/2014/main" id="{7717EEFE-6294-421B-90CD-EDF043A07C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C77686-200A-4560-9E76-68F898693E72}"/>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2145298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CC0B22-EFBE-43F6-8A3D-D65CCF252C1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5AA0C77-66B3-4E5A-B563-4639FBAE6B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1CAD87-6429-4ABC-BA77-12E23913423C}"/>
              </a:ext>
            </a:extLst>
          </p:cNvPr>
          <p:cNvSpPr>
            <a:spLocks noGrp="1"/>
          </p:cNvSpPr>
          <p:nvPr>
            <p:ph type="dt" sz="half" idx="10"/>
          </p:nvPr>
        </p:nvSpPr>
        <p:spPr/>
        <p:txBody>
          <a:bodyPr/>
          <a:lstStyle/>
          <a:p>
            <a:fld id="{B82A05C8-9F45-4D53-832C-006639CF79F5}" type="datetime1">
              <a:rPr lang="en-US" smtClean="0"/>
              <a:t>12/8/2021</a:t>
            </a:fld>
            <a:endParaRPr lang="en-US"/>
          </a:p>
        </p:txBody>
      </p:sp>
      <p:sp>
        <p:nvSpPr>
          <p:cNvPr id="5" name="Footer Placeholder 4">
            <a:extLst>
              <a:ext uri="{FF2B5EF4-FFF2-40B4-BE49-F238E27FC236}">
                <a16:creationId xmlns:a16="http://schemas.microsoft.com/office/drawing/2014/main" id="{841855E6-DDB3-40B9-85D4-7BD284A460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BF75E7-FAB1-4200-8C44-45957B83F659}"/>
              </a:ext>
            </a:extLst>
          </p:cNvPr>
          <p:cNvSpPr>
            <a:spLocks noGrp="1"/>
          </p:cNvSpPr>
          <p:nvPr>
            <p:ph type="sldNum" sz="quarter" idx="12"/>
          </p:nvPr>
        </p:nvSpPr>
        <p:spPr/>
        <p:txBody>
          <a:bodyPr/>
          <a:lstStyle/>
          <a:p>
            <a:fld id="{D5FA8D63-E8D8-424F-9BC2-D1EEE7294CD0}" type="slidenum">
              <a:rPr lang="en-US" smtClean="0"/>
              <a:t>‹#›</a:t>
            </a:fld>
            <a:endParaRPr lang="en-US"/>
          </a:p>
        </p:txBody>
      </p:sp>
    </p:spTree>
    <p:extLst>
      <p:ext uri="{BB962C8B-B14F-4D97-AF65-F5344CB8AC3E}">
        <p14:creationId xmlns:p14="http://schemas.microsoft.com/office/powerpoint/2010/main" val="9569054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2F63F-CB56-4EA8-BEC3-047A630759F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B8C9A69-C186-488B-A2F4-90828B08E0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8A7CB56-A82A-4CCE-AF3E-B3D7A245A8A8}"/>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5" name="Footer Placeholder 4">
            <a:extLst>
              <a:ext uri="{FF2B5EF4-FFF2-40B4-BE49-F238E27FC236}">
                <a16:creationId xmlns:a16="http://schemas.microsoft.com/office/drawing/2014/main" id="{0B063C33-D609-4BF9-BD96-A233D0B3D6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8CB0F3-E490-4273-B816-AEFF8B39C7C8}"/>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34104781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ABC6C-6E9F-4AC9-85AD-1CC6CDAEE2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9F06AB-DE67-400B-A674-3356DF2499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9F068B-5B35-48FF-A050-241884242DF0}"/>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5" name="Footer Placeholder 4">
            <a:extLst>
              <a:ext uri="{FF2B5EF4-FFF2-40B4-BE49-F238E27FC236}">
                <a16:creationId xmlns:a16="http://schemas.microsoft.com/office/drawing/2014/main" id="{AA976EFC-7722-4477-8CF6-346AC79C44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49EE43-1DDA-4238-8F04-CE00AF6D78AA}"/>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41147684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2D88B-2F4B-4D74-898E-4C8BCCBBFE9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285B3B-4968-4D63-94D1-B67664ED37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A6D978-CE14-4346-A8DA-88E7182ACEE9}"/>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5" name="Footer Placeholder 4">
            <a:extLst>
              <a:ext uri="{FF2B5EF4-FFF2-40B4-BE49-F238E27FC236}">
                <a16:creationId xmlns:a16="http://schemas.microsoft.com/office/drawing/2014/main" id="{BFC21C44-DE21-4159-9CB0-8CB7B1B31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05587C-A14F-4CA1-8312-A010C40DFC89}"/>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2814247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2039E-C1BE-4F2F-80B0-65C5694B5C2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52235E-A9B8-40B3-BD75-4DD58AD4A78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2F128BD-0ACC-48E8-A603-BD6345C018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5801FAA-AA66-43BB-82BF-BCB38E7CB0B4}"/>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6" name="Footer Placeholder 5">
            <a:extLst>
              <a:ext uri="{FF2B5EF4-FFF2-40B4-BE49-F238E27FC236}">
                <a16:creationId xmlns:a16="http://schemas.microsoft.com/office/drawing/2014/main" id="{BBB5D38C-274C-497D-B48B-5CE4DC3978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838BFA-5D38-489E-A6E2-9DDD62BECFB3}"/>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40167465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649AE-6DED-4473-A1F8-74444EA959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D976194-7555-4276-9734-9D5F4FF7B5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D422AC-7711-48C4-9EF3-F646162623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5B02A15-B1B5-4894-BC3C-E50552F870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B65079-BB46-4FFE-B881-B6E5A3CA65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3AB856-9E2B-478C-8C1B-6E65E3B0CD29}"/>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8" name="Footer Placeholder 7">
            <a:extLst>
              <a:ext uri="{FF2B5EF4-FFF2-40B4-BE49-F238E27FC236}">
                <a16:creationId xmlns:a16="http://schemas.microsoft.com/office/drawing/2014/main" id="{CDE04E60-E2C3-4CED-8644-A7B008E8DC1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44337C-9652-4907-A855-DC126927BCC7}"/>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20088588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4F77C-A07F-4EE8-AA70-331FE93808C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2EDA124-B6C1-4A8F-A912-E815EF1935E9}"/>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4" name="Footer Placeholder 3">
            <a:extLst>
              <a:ext uri="{FF2B5EF4-FFF2-40B4-BE49-F238E27FC236}">
                <a16:creationId xmlns:a16="http://schemas.microsoft.com/office/drawing/2014/main" id="{0A500842-D4FE-441A-9AA0-D440D6C78E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04D3CB-4DAD-46AD-95BF-EAB2FC2ECB6B}"/>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10856897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EE4A34-0FC7-4B67-BB28-3EA839396AC1}"/>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3" name="Footer Placeholder 2">
            <a:extLst>
              <a:ext uri="{FF2B5EF4-FFF2-40B4-BE49-F238E27FC236}">
                <a16:creationId xmlns:a16="http://schemas.microsoft.com/office/drawing/2014/main" id="{4D42E3BC-C0D4-4566-ACCD-B8BDFE0FED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824F69D-0DD9-477E-AA44-47C6FF1E4761}"/>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9824306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D51EA-0DDA-4C1F-8381-50B6F0E54A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C342A5D-C88A-43B3-AE27-D56DD7012F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A2E34DF-D93B-4FB4-8567-56839C5463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36B4D4-97BD-4200-8128-A1F18BAE53D5}"/>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6" name="Footer Placeholder 5">
            <a:extLst>
              <a:ext uri="{FF2B5EF4-FFF2-40B4-BE49-F238E27FC236}">
                <a16:creationId xmlns:a16="http://schemas.microsoft.com/office/drawing/2014/main" id="{509E2CB0-5F17-427D-AC00-CB4DE46F10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52D7CC-AC5A-45A8-8139-BC503563431F}"/>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26692084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F6E49-F1CA-4C21-A02A-03C6DA1A30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F018206-D5C9-44E6-8141-6C24C8FCCA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6C884E4-7388-46CE-A5B3-C536B4BD8F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9FFA86-2ED8-46B0-9FD2-ABF13F3A7477}"/>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6" name="Footer Placeholder 5">
            <a:extLst>
              <a:ext uri="{FF2B5EF4-FFF2-40B4-BE49-F238E27FC236}">
                <a16:creationId xmlns:a16="http://schemas.microsoft.com/office/drawing/2014/main" id="{2EF1B72D-1583-435B-AA38-5CC68A3FB8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AA5633-1C30-4EB4-8797-E7DA7CB3A378}"/>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1418642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4623C-A674-4C0C-848C-CD33A7621ED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27C9498-7836-46B0-901E-435933F951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811B3F-2EF8-4182-A6A9-7A6FA0FFE6BD}"/>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5" name="Footer Placeholder 4">
            <a:extLst>
              <a:ext uri="{FF2B5EF4-FFF2-40B4-BE49-F238E27FC236}">
                <a16:creationId xmlns:a16="http://schemas.microsoft.com/office/drawing/2014/main" id="{9E82AA6D-6C61-443A-B902-2B19619CE3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6B4E03-D943-45FA-8523-EE2BC54F7C3D}"/>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16270974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4ACD0E-143D-4C70-8AD1-C4B6A8E3271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4E82BE1-B5D3-455E-BB68-D7E5FAB15CB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C8E73C-EDE9-416E-A596-9457E60BDC33}"/>
              </a:ext>
            </a:extLst>
          </p:cNvPr>
          <p:cNvSpPr>
            <a:spLocks noGrp="1"/>
          </p:cNvSpPr>
          <p:nvPr>
            <p:ph type="dt" sz="half" idx="10"/>
          </p:nvPr>
        </p:nvSpPr>
        <p:spPr/>
        <p:txBody>
          <a:bodyPr/>
          <a:lstStyle/>
          <a:p>
            <a:fld id="{28BDBC5A-75AA-43B8-89D3-B09BA7B66AE2}" type="datetimeFigureOut">
              <a:rPr lang="en-US" smtClean="0"/>
              <a:t>12/8/2021</a:t>
            </a:fld>
            <a:endParaRPr lang="en-US"/>
          </a:p>
        </p:txBody>
      </p:sp>
      <p:sp>
        <p:nvSpPr>
          <p:cNvPr id="5" name="Footer Placeholder 4">
            <a:extLst>
              <a:ext uri="{FF2B5EF4-FFF2-40B4-BE49-F238E27FC236}">
                <a16:creationId xmlns:a16="http://schemas.microsoft.com/office/drawing/2014/main" id="{AE461916-FA25-4165-8468-B7342C3FEC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2A18E0-1F00-44A5-BC48-A16EE9501D05}"/>
              </a:ext>
            </a:extLst>
          </p:cNvPr>
          <p:cNvSpPr>
            <a:spLocks noGrp="1"/>
          </p:cNvSpPr>
          <p:nvPr>
            <p:ph type="sldNum" sz="quarter" idx="12"/>
          </p:nvPr>
        </p:nvSpPr>
        <p:spPr/>
        <p:txBody>
          <a:bodyPr/>
          <a:lstStyle/>
          <a:p>
            <a:fld id="{E1B11E21-B150-422C-8BE3-0D550262B9DA}" type="slidenum">
              <a:rPr lang="en-US" smtClean="0"/>
              <a:t>‹#›</a:t>
            </a:fld>
            <a:endParaRPr lang="en-US"/>
          </a:p>
        </p:txBody>
      </p:sp>
    </p:spTree>
    <p:extLst>
      <p:ext uri="{BB962C8B-B14F-4D97-AF65-F5344CB8AC3E}">
        <p14:creationId xmlns:p14="http://schemas.microsoft.com/office/powerpoint/2010/main" val="3033700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7C20F9-5665-4EFD-B8C4-EEF05A6B3E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907E96-1C0A-468E-A14A-A679545487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EF5CF7-B760-467C-BEF0-4A82F109C6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8816EC-D83D-4074-84CE-F01230B3FFA1}" type="datetime1">
              <a:rPr lang="en-US" smtClean="0"/>
              <a:t>12/8/2021</a:t>
            </a:fld>
            <a:endParaRPr lang="en-US"/>
          </a:p>
        </p:txBody>
      </p:sp>
      <p:sp>
        <p:nvSpPr>
          <p:cNvPr id="5" name="Footer Placeholder 4">
            <a:extLst>
              <a:ext uri="{FF2B5EF4-FFF2-40B4-BE49-F238E27FC236}">
                <a16:creationId xmlns:a16="http://schemas.microsoft.com/office/drawing/2014/main" id="{7D9F1EC3-CCC9-4F53-8E99-585AD9CE77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04D04D9-96B2-4B16-8D0D-8ED1326C6BC5}"/>
              </a:ext>
            </a:extLst>
          </p:cNvPr>
          <p:cNvSpPr>
            <a:spLocks noGrp="1"/>
          </p:cNvSpPr>
          <p:nvPr>
            <p:ph type="sldNum" sz="quarter" idx="4"/>
          </p:nvPr>
        </p:nvSpPr>
        <p:spPr>
          <a:xfrm>
            <a:off x="9257137" y="6356350"/>
            <a:ext cx="2743200" cy="365125"/>
          </a:xfrm>
          <a:prstGeom prst="rect">
            <a:avLst/>
          </a:prstGeom>
        </p:spPr>
        <p:txBody>
          <a:bodyPr vert="horz" lIns="91440" tIns="45720" rIns="91440" bIns="45720" rtlCol="0" anchor="ctr"/>
          <a:lstStyle>
            <a:lvl1pPr algn="r">
              <a:defRPr sz="1800">
                <a:solidFill>
                  <a:schemeClr val="tx1">
                    <a:tint val="75000"/>
                  </a:schemeClr>
                </a:solidFill>
                <a:latin typeface="Times New Roman" panose="02020603050405020304" pitchFamily="18" charset="0"/>
                <a:cs typeface="Times New Roman" panose="02020603050405020304" pitchFamily="18" charset="0"/>
              </a:defRPr>
            </a:lvl1pPr>
          </a:lstStyle>
          <a:p>
            <a:fld id="{D5FA8D63-E8D8-424F-9BC2-D1EEE7294CD0}" type="slidenum">
              <a:rPr lang="en-US" smtClean="0"/>
              <a:pPr/>
              <a:t>‹#›</a:t>
            </a:fld>
            <a:endParaRPr lang="en-US" dirty="0"/>
          </a:p>
        </p:txBody>
      </p:sp>
    </p:spTree>
    <p:extLst>
      <p:ext uri="{BB962C8B-B14F-4D97-AF65-F5344CB8AC3E}">
        <p14:creationId xmlns:p14="http://schemas.microsoft.com/office/powerpoint/2010/main" val="41554756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3BD1D9-473B-4D11-A612-CF4A36DAFB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690D0EB-5156-432A-9C41-86DA5540CB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E4E2D9-EC24-48B4-A71E-B535DC694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BDBC5A-75AA-43B8-89D3-B09BA7B66AE2}" type="datetimeFigureOut">
              <a:rPr lang="en-US" smtClean="0"/>
              <a:t>12/8/2021</a:t>
            </a:fld>
            <a:endParaRPr lang="en-US"/>
          </a:p>
        </p:txBody>
      </p:sp>
      <p:sp>
        <p:nvSpPr>
          <p:cNvPr id="5" name="Footer Placeholder 4">
            <a:extLst>
              <a:ext uri="{FF2B5EF4-FFF2-40B4-BE49-F238E27FC236}">
                <a16:creationId xmlns:a16="http://schemas.microsoft.com/office/drawing/2014/main" id="{1F130D25-91B4-4781-BA4F-79716E1647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F2B1B05-EADE-4342-85DC-D79836AFE4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B11E21-B150-422C-8BE3-0D550262B9DA}" type="slidenum">
              <a:rPr lang="en-US" smtClean="0"/>
              <a:t>‹#›</a:t>
            </a:fld>
            <a:endParaRPr lang="en-US"/>
          </a:p>
        </p:txBody>
      </p:sp>
    </p:spTree>
    <p:extLst>
      <p:ext uri="{BB962C8B-B14F-4D97-AF65-F5344CB8AC3E}">
        <p14:creationId xmlns:p14="http://schemas.microsoft.com/office/powerpoint/2010/main" val="37532345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4.xml"/><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43448112-71B5-4395-99D6-8EA8B8FA224D}"/>
              </a:ext>
            </a:extLst>
          </p:cNvPr>
          <p:cNvSpPr>
            <a:spLocks noGrp="1"/>
          </p:cNvSpPr>
          <p:nvPr>
            <p:ph type="ctrTitle"/>
          </p:nvPr>
        </p:nvSpPr>
        <p:spPr>
          <a:xfrm>
            <a:off x="3315031" y="1380754"/>
            <a:ext cx="5561938" cy="2513516"/>
          </a:xfrm>
        </p:spPr>
        <p:txBody>
          <a:bodyPr>
            <a:normAutofit fontScale="90000"/>
          </a:bodyPr>
          <a:lstStyle/>
          <a:p>
            <a:r>
              <a:rPr lang="en-US" dirty="0"/>
              <a:t>Trinity River Winter Flow Variability</a:t>
            </a:r>
            <a:br>
              <a:rPr lang="en-US" dirty="0"/>
            </a:br>
            <a:endParaRPr lang="en-US" sz="3100" i="1" dirty="0"/>
          </a:p>
        </p:txBody>
      </p:sp>
      <p:sp>
        <p:nvSpPr>
          <p:cNvPr id="3" name="Subtitle 2">
            <a:extLst>
              <a:ext uri="{FF2B5EF4-FFF2-40B4-BE49-F238E27FC236}">
                <a16:creationId xmlns:a16="http://schemas.microsoft.com/office/drawing/2014/main" id="{28A5D199-3837-4A91-BFD3-D929C9AE7955}"/>
              </a:ext>
            </a:extLst>
          </p:cNvPr>
          <p:cNvSpPr>
            <a:spLocks noGrp="1"/>
          </p:cNvSpPr>
          <p:nvPr>
            <p:ph type="subTitle" idx="1"/>
          </p:nvPr>
        </p:nvSpPr>
        <p:spPr>
          <a:xfrm>
            <a:off x="3315031" y="3894270"/>
            <a:ext cx="5561938" cy="2479897"/>
          </a:xfrm>
        </p:spPr>
        <p:txBody>
          <a:bodyPr>
            <a:normAutofit/>
          </a:bodyPr>
          <a:lstStyle/>
          <a:p>
            <a:pPr marL="0" marR="0">
              <a:spcBef>
                <a:spcPts val="1200"/>
              </a:spcBef>
              <a:spcAft>
                <a:spcPts val="600"/>
              </a:spcAft>
            </a:pPr>
            <a:endParaRPr lang="en-US" sz="1800" i="1"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b="1" dirty="0">
                <a:latin typeface="Arial" panose="020B0604020202020204" pitchFamily="34" charset="0"/>
                <a:ea typeface="Times New Roman" panose="02020603050405020304" pitchFamily="18" charset="0"/>
              </a:rPr>
              <a:t>DOI – Bureau of Reclamation</a:t>
            </a:r>
            <a:r>
              <a:rPr lang="en-US" sz="2000" b="1" dirty="0">
                <a:effectLst/>
                <a:latin typeface="Arial" panose="020B0604020202020204" pitchFamily="34" charset="0"/>
                <a:ea typeface="Times New Roman" panose="02020603050405020304" pitchFamily="18" charset="0"/>
              </a:rPr>
              <a:t> </a:t>
            </a:r>
            <a:endParaRPr lang="en-US" sz="2000" dirty="0">
              <a:effectLst/>
              <a:latin typeface="Arial" panose="020B0604020202020204" pitchFamily="34" charset="0"/>
              <a:ea typeface="Times New Roman" panose="02020603050405020304" pitchFamily="18" charset="0"/>
            </a:endParaRPr>
          </a:p>
          <a:p>
            <a:pPr marL="0" marR="0">
              <a:spcBef>
                <a:spcPts val="0"/>
              </a:spcBef>
              <a:spcAft>
                <a:spcPts val="0"/>
              </a:spcAft>
            </a:pPr>
            <a:r>
              <a:rPr lang="en-US" sz="2000" b="1" dirty="0">
                <a:effectLst/>
                <a:latin typeface="Arial" panose="020B0604020202020204" pitchFamily="34" charset="0"/>
                <a:ea typeface="Times New Roman" panose="02020603050405020304" pitchFamily="18" charset="0"/>
              </a:rPr>
              <a:t>Trinity River Restoration Program </a:t>
            </a:r>
          </a:p>
          <a:p>
            <a:pPr marL="0" marR="0">
              <a:spcBef>
                <a:spcPts val="0"/>
              </a:spcBef>
              <a:spcAft>
                <a:spcPts val="0"/>
              </a:spcAft>
            </a:pPr>
            <a:endParaRPr lang="en-US" sz="1800" b="1" dirty="0">
              <a:latin typeface="Arial" panose="020B0604020202020204" pitchFamily="34" charset="0"/>
              <a:ea typeface="Times New Roman" panose="02020603050405020304" pitchFamily="18" charset="0"/>
            </a:endParaRPr>
          </a:p>
          <a:p>
            <a:pPr marL="0" marR="0">
              <a:spcBef>
                <a:spcPts val="0"/>
              </a:spcBef>
              <a:spcAft>
                <a:spcPts val="0"/>
              </a:spcAft>
            </a:pPr>
            <a:r>
              <a:rPr lang="en-US" sz="1400" b="1" dirty="0">
                <a:latin typeface="Arial" panose="020B0604020202020204" pitchFamily="34" charset="0"/>
                <a:ea typeface="Times New Roman" panose="02020603050405020304" pitchFamily="18" charset="0"/>
              </a:rPr>
              <a:t>Presented by:</a:t>
            </a: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rPr>
              <a:t>Chad Abel, </a:t>
            </a:r>
            <a:r>
              <a:rPr lang="en-US" sz="1400" dirty="0">
                <a:latin typeface="Arial" panose="020B0604020202020204" pitchFamily="34" charset="0"/>
                <a:ea typeface="Times New Roman" panose="02020603050405020304" pitchFamily="18" charset="0"/>
              </a:rPr>
              <a:t>USBR</a:t>
            </a:r>
            <a:endParaRPr lang="en-US" sz="1400" dirty="0">
              <a:effectLst/>
              <a:latin typeface="Arial" panose="020B0604020202020204" pitchFamily="34" charset="0"/>
              <a:ea typeface="Times New Roman" panose="02020603050405020304" pitchFamily="18" charset="0"/>
            </a:endParaRPr>
          </a:p>
          <a:p>
            <a:pPr marL="0" marR="0">
              <a:spcBef>
                <a:spcPts val="0"/>
              </a:spcBef>
              <a:spcAft>
                <a:spcPts val="0"/>
              </a:spcAft>
            </a:pPr>
            <a:r>
              <a:rPr lang="en-US" sz="1400" dirty="0">
                <a:latin typeface="Arial" panose="020B0604020202020204" pitchFamily="34" charset="0"/>
                <a:ea typeface="Times New Roman" panose="02020603050405020304" pitchFamily="18" charset="0"/>
              </a:rPr>
              <a:t>Seth </a:t>
            </a:r>
            <a:r>
              <a:rPr lang="en-US" sz="1400" dirty="0" err="1">
                <a:latin typeface="Arial" panose="020B0604020202020204" pitchFamily="34" charset="0"/>
                <a:ea typeface="Times New Roman" panose="02020603050405020304" pitchFamily="18" charset="0"/>
              </a:rPr>
              <a:t>Naman</a:t>
            </a:r>
            <a:r>
              <a:rPr lang="en-US" sz="1400" dirty="0">
                <a:latin typeface="Arial" panose="020B0604020202020204" pitchFamily="34" charset="0"/>
                <a:ea typeface="Times New Roman" panose="02020603050405020304" pitchFamily="18" charset="0"/>
              </a:rPr>
              <a:t>, NMFS</a:t>
            </a: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rPr>
              <a:t>Kyle de </a:t>
            </a:r>
            <a:r>
              <a:rPr lang="en-US" sz="1400" dirty="0" err="1">
                <a:effectLst/>
                <a:latin typeface="Arial" panose="020B0604020202020204" pitchFamily="34" charset="0"/>
                <a:ea typeface="Times New Roman" panose="02020603050405020304" pitchFamily="18" charset="0"/>
              </a:rPr>
              <a:t>Juilio</a:t>
            </a:r>
            <a:r>
              <a:rPr lang="en-US" sz="1400" dirty="0">
                <a:effectLst/>
                <a:latin typeface="Arial" panose="020B0604020202020204" pitchFamily="34" charset="0"/>
                <a:ea typeface="Times New Roman" panose="02020603050405020304" pitchFamily="18" charset="0"/>
              </a:rPr>
              <a:t>, Yurok Tribe</a:t>
            </a:r>
          </a:p>
          <a:p>
            <a:pPr marL="0" marR="0">
              <a:spcBef>
                <a:spcPts val="0"/>
              </a:spcBef>
              <a:spcAft>
                <a:spcPts val="0"/>
              </a:spcAft>
            </a:pPr>
            <a:r>
              <a:rPr lang="en-US" sz="1400" dirty="0">
                <a:latin typeface="Arial" panose="020B0604020202020204" pitchFamily="34" charset="0"/>
                <a:ea typeface="Times New Roman" panose="02020603050405020304" pitchFamily="18" charset="0"/>
              </a:rPr>
              <a:t>Ken </a:t>
            </a:r>
            <a:r>
              <a:rPr lang="en-US" sz="1400" dirty="0" err="1">
                <a:latin typeface="Arial" panose="020B0604020202020204" pitchFamily="34" charset="0"/>
                <a:ea typeface="Times New Roman" panose="02020603050405020304" pitchFamily="18" charset="0"/>
              </a:rPr>
              <a:t>Lindke</a:t>
            </a:r>
            <a:r>
              <a:rPr lang="en-US" sz="1400" dirty="0">
                <a:latin typeface="Arial" panose="020B0604020202020204" pitchFamily="34" charset="0"/>
                <a:ea typeface="Times New Roman" panose="02020603050405020304" pitchFamily="18" charset="0"/>
              </a:rPr>
              <a:t>, CDFW</a:t>
            </a:r>
            <a:endParaRPr lang="en-US" sz="1400" dirty="0">
              <a:effectLst/>
              <a:latin typeface="Arial" panose="020B0604020202020204" pitchFamily="34" charset="0"/>
              <a:ea typeface="Times New Roman" panose="02020603050405020304" pitchFamily="18" charset="0"/>
            </a:endParaRPr>
          </a:p>
          <a:p>
            <a:pPr marL="0" marR="0">
              <a:spcBef>
                <a:spcPts val="0"/>
              </a:spcBef>
              <a:spcAft>
                <a:spcPts val="0"/>
              </a:spcAft>
            </a:pPr>
            <a:endParaRPr lang="en-US" sz="1400" dirty="0">
              <a:effectLst/>
              <a:latin typeface="Arial" panose="020B0604020202020204" pitchFamily="34" charset="0"/>
              <a:ea typeface="Times New Roman" panose="02020603050405020304" pitchFamily="18" charset="0"/>
            </a:endParaRPr>
          </a:p>
          <a:p>
            <a:pPr marL="0" marR="0" algn="l">
              <a:spcBef>
                <a:spcPts val="0"/>
              </a:spcBef>
              <a:spcAft>
                <a:spcPts val="0"/>
              </a:spcAft>
            </a:pPr>
            <a:endParaRPr lang="en-US" sz="1800" dirty="0">
              <a:effectLst/>
              <a:latin typeface="Arial" panose="020B0604020202020204" pitchFamily="34" charset="0"/>
              <a:ea typeface="Times New Roman" panose="02020603050405020304" pitchFamily="18" charset="0"/>
            </a:endParaRPr>
          </a:p>
          <a:p>
            <a:endParaRPr lang="en-US" dirty="0"/>
          </a:p>
        </p:txBody>
      </p:sp>
      <p:sp>
        <p:nvSpPr>
          <p:cNvPr id="16" name="Arc 15">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8" name="Oval 17">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Logo&#10;&#10;Description automatically generated with low confidence">
            <a:extLst>
              <a:ext uri="{FF2B5EF4-FFF2-40B4-BE49-F238E27FC236}">
                <a16:creationId xmlns:a16="http://schemas.microsoft.com/office/drawing/2014/main" id="{C09C928E-9457-4062-805E-F9911B7DD6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7543" y="4875065"/>
            <a:ext cx="3920838" cy="1371600"/>
          </a:xfrm>
          <a:prstGeom prst="rect">
            <a:avLst/>
          </a:prstGeom>
        </p:spPr>
      </p:pic>
    </p:spTree>
    <p:extLst>
      <p:ext uri="{BB962C8B-B14F-4D97-AF65-F5344CB8AC3E}">
        <p14:creationId xmlns:p14="http://schemas.microsoft.com/office/powerpoint/2010/main" val="6530330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346661-E4CE-4012-ACA4-A736A4DFBFF9}"/>
              </a:ext>
            </a:extLst>
          </p:cNvPr>
          <p:cNvSpPr>
            <a:spLocks noGrp="1"/>
          </p:cNvSpPr>
          <p:nvPr>
            <p:ph idx="1"/>
          </p:nvPr>
        </p:nvSpPr>
        <p:spPr>
          <a:xfrm>
            <a:off x="352425" y="2295526"/>
            <a:ext cx="11582400" cy="4191000"/>
          </a:xfrm>
        </p:spPr>
        <p:txBody>
          <a:bodyPr>
            <a:normAutofit/>
          </a:bodyPr>
          <a:lstStyle/>
          <a:p>
            <a:pPr marL="0" indent="0">
              <a:buNone/>
            </a:pPr>
            <a:r>
              <a:rPr lang="en-US" dirty="0"/>
              <a:t>“</a:t>
            </a:r>
            <a:r>
              <a:rPr lang="en-US" i="1" dirty="0">
                <a:latin typeface="Times New Roman" panose="02020603050405020304" pitchFamily="18" charset="0"/>
                <a:cs typeface="Times New Roman" panose="02020603050405020304" pitchFamily="18" charset="0"/>
              </a:rPr>
              <a:t>No high-flow releases are planned, but synchronization of peak releases with stormflows should be evaluated through the adaptive management program to assess opportunities to maximize benefits of high-flow releases while conserving water</a:t>
            </a:r>
            <a:r>
              <a:rPr lang="en-US" dirty="0"/>
              <a:t>” (TRFES 1999)</a:t>
            </a:r>
          </a:p>
          <a:p>
            <a:pPr marL="0" indent="0">
              <a:buNone/>
            </a:pPr>
            <a:endParaRPr lang="en-US" dirty="0"/>
          </a:p>
          <a:p>
            <a:pPr marL="0" indent="0">
              <a:buNone/>
            </a:pPr>
            <a:r>
              <a:rPr lang="en-US" dirty="0"/>
              <a:t>“</a:t>
            </a:r>
            <a:r>
              <a:rPr lang="en-US" i="1" dirty="0">
                <a:latin typeface="Times New Roman" panose="02020603050405020304" pitchFamily="18" charset="0"/>
                <a:cs typeface="Times New Roman" panose="02020603050405020304" pitchFamily="18" charset="0"/>
              </a:rPr>
              <a:t>Based on subsequent monitoring and studies guided by the TMC, the schedule for releasing water on a daily basis, according to that year’s hydrology, may be adjusted but the annual flow volumes established in Table 1 may not be changed</a:t>
            </a:r>
            <a:r>
              <a:rPr lang="en-US" dirty="0"/>
              <a:t>” (2000 ROD)</a:t>
            </a:r>
          </a:p>
        </p:txBody>
      </p:sp>
      <p:sp>
        <p:nvSpPr>
          <p:cNvPr id="5" name="Title 4">
            <a:extLst>
              <a:ext uri="{FF2B5EF4-FFF2-40B4-BE49-F238E27FC236}">
                <a16:creationId xmlns:a16="http://schemas.microsoft.com/office/drawing/2014/main" id="{F2E32DF1-F167-40E7-A177-C7B927CF5EEA}"/>
              </a:ext>
            </a:extLst>
          </p:cNvPr>
          <p:cNvSpPr>
            <a:spLocks noGrp="1"/>
          </p:cNvSpPr>
          <p:nvPr>
            <p:ph type="title"/>
          </p:nvPr>
        </p:nvSpPr>
        <p:spPr>
          <a:xfrm>
            <a:off x="352425" y="238125"/>
            <a:ext cx="11582400" cy="1847850"/>
          </a:xfrm>
        </p:spPr>
        <p:txBody>
          <a:bodyPr>
            <a:normAutofit/>
          </a:bodyPr>
          <a:lstStyle/>
          <a:p>
            <a:pPr algn="ctr"/>
            <a:r>
              <a:rPr lang="en-US" sz="3200" dirty="0">
                <a:latin typeface="Times New Roman" panose="02020603050405020304" pitchFamily="18" charset="0"/>
                <a:cs typeface="Times New Roman" panose="02020603050405020304" pitchFamily="18" charset="0"/>
              </a:rPr>
              <a:t>The Flow Study and ROD explicitly recommended investigating winter variable flows through adaptive management</a:t>
            </a:r>
          </a:p>
        </p:txBody>
      </p:sp>
      <p:sp>
        <p:nvSpPr>
          <p:cNvPr id="4" name="Slide Number Placeholder 3">
            <a:extLst>
              <a:ext uri="{FF2B5EF4-FFF2-40B4-BE49-F238E27FC236}">
                <a16:creationId xmlns:a16="http://schemas.microsoft.com/office/drawing/2014/main" id="{B8AE6752-9828-41CD-B995-34B07075A38F}"/>
              </a:ext>
            </a:extLst>
          </p:cNvPr>
          <p:cNvSpPr>
            <a:spLocks noGrp="1"/>
          </p:cNvSpPr>
          <p:nvPr>
            <p:ph type="sldNum" sz="quarter" idx="12"/>
          </p:nvPr>
        </p:nvSpPr>
        <p:spPr/>
        <p:txBody>
          <a:bodyPr/>
          <a:lstStyle/>
          <a:p>
            <a:fld id="{D5FA8D63-E8D8-424F-9BC2-D1EEE7294CD0}" type="slidenum">
              <a:rPr lang="en-US" smtClean="0"/>
              <a:t>2</a:t>
            </a:fld>
            <a:endParaRPr lang="en-US"/>
          </a:p>
        </p:txBody>
      </p:sp>
    </p:spTree>
    <p:extLst>
      <p:ext uri="{BB962C8B-B14F-4D97-AF65-F5344CB8AC3E}">
        <p14:creationId xmlns:p14="http://schemas.microsoft.com/office/powerpoint/2010/main" val="2250219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5"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0800" y="5527202"/>
            <a:ext cx="2235200" cy="12545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 name="Table 1"/>
          <p:cNvGraphicFramePr>
            <a:graphicFrameLocks noGrp="1"/>
          </p:cNvGraphicFramePr>
          <p:nvPr>
            <p:extLst>
              <p:ext uri="{D42A27DB-BD31-4B8C-83A1-F6EECF244321}">
                <p14:modId xmlns:p14="http://schemas.microsoft.com/office/powerpoint/2010/main" val="3465279972"/>
              </p:ext>
            </p:extLst>
          </p:nvPr>
        </p:nvGraphicFramePr>
        <p:xfrm>
          <a:off x="1959429" y="807522"/>
          <a:ext cx="8251371" cy="4643482"/>
        </p:xfrm>
        <a:graphic>
          <a:graphicData uri="http://schemas.openxmlformats.org/drawingml/2006/table">
            <a:tbl>
              <a:tblPr>
                <a:tableStyleId>{5C22544A-7EE6-4342-B048-85BDC9FD1C3A}</a:tableStyleId>
              </a:tblPr>
              <a:tblGrid>
                <a:gridCol w="2136641">
                  <a:extLst>
                    <a:ext uri="{9D8B030D-6E8A-4147-A177-3AD203B41FA5}">
                      <a16:colId xmlns:a16="http://schemas.microsoft.com/office/drawing/2014/main" val="20000"/>
                    </a:ext>
                  </a:extLst>
                </a:gridCol>
                <a:gridCol w="1373554">
                  <a:extLst>
                    <a:ext uri="{9D8B030D-6E8A-4147-A177-3AD203B41FA5}">
                      <a16:colId xmlns:a16="http://schemas.microsoft.com/office/drawing/2014/main" val="20001"/>
                    </a:ext>
                  </a:extLst>
                </a:gridCol>
                <a:gridCol w="1297246">
                  <a:extLst>
                    <a:ext uri="{9D8B030D-6E8A-4147-A177-3AD203B41FA5}">
                      <a16:colId xmlns:a16="http://schemas.microsoft.com/office/drawing/2014/main" val="20002"/>
                    </a:ext>
                  </a:extLst>
                </a:gridCol>
                <a:gridCol w="1678789">
                  <a:extLst>
                    <a:ext uri="{9D8B030D-6E8A-4147-A177-3AD203B41FA5}">
                      <a16:colId xmlns:a16="http://schemas.microsoft.com/office/drawing/2014/main" val="20003"/>
                    </a:ext>
                  </a:extLst>
                </a:gridCol>
                <a:gridCol w="1765141">
                  <a:extLst>
                    <a:ext uri="{9D8B030D-6E8A-4147-A177-3AD203B41FA5}">
                      <a16:colId xmlns:a16="http://schemas.microsoft.com/office/drawing/2014/main" val="20004"/>
                    </a:ext>
                  </a:extLst>
                </a:gridCol>
              </a:tblGrid>
              <a:tr h="708511">
                <a:tc>
                  <a:txBody>
                    <a:bodyPr/>
                    <a:lstStyle/>
                    <a:p>
                      <a:pPr algn="ctr" fontAlgn="b"/>
                      <a:endParaRPr lang="en-US" sz="2000" b="0" i="0" u="none" strike="noStrike" dirty="0">
                        <a:solidFill>
                          <a:srgbClr val="000000"/>
                        </a:solidFill>
                        <a:effectLst/>
                        <a:latin typeface="Calibri"/>
                      </a:endParaRPr>
                    </a:p>
                  </a:txBody>
                  <a:tcPr marL="9525" marR="9525" marT="9525" marB="0" anchor="b">
                    <a:solidFill>
                      <a:schemeClr val="bg1"/>
                    </a:solidFill>
                  </a:tcPr>
                </a:tc>
                <a:tc>
                  <a:txBody>
                    <a:bodyPr/>
                    <a:lstStyle/>
                    <a:p>
                      <a:pPr algn="ctr" fontAlgn="b"/>
                      <a:r>
                        <a:rPr lang="en-US" sz="2000" u="none" strike="noStrike" dirty="0">
                          <a:effectLst/>
                        </a:rPr>
                        <a:t>Natural</a:t>
                      </a:r>
                      <a:endParaRPr lang="en-US" sz="2000" b="0" i="0" u="none" strike="noStrike" dirty="0">
                        <a:solidFill>
                          <a:srgbClr val="000000"/>
                        </a:solidFill>
                        <a:effectLst/>
                        <a:latin typeface="Calibri"/>
                      </a:endParaRPr>
                    </a:p>
                  </a:txBody>
                  <a:tcPr marL="9525" marR="9525" marT="9525" marB="0" anchor="b">
                    <a:solidFill>
                      <a:schemeClr val="bg1"/>
                    </a:solidFill>
                  </a:tcPr>
                </a:tc>
                <a:tc>
                  <a:txBody>
                    <a:bodyPr/>
                    <a:lstStyle/>
                    <a:p>
                      <a:pPr algn="ctr" fontAlgn="b"/>
                      <a:r>
                        <a:rPr lang="en-US" sz="2000" u="none" strike="noStrike" dirty="0">
                          <a:effectLst/>
                        </a:rPr>
                        <a:t>ROD</a:t>
                      </a:r>
                      <a:endParaRPr lang="en-US" sz="2000" b="0" i="0" u="none" strike="noStrike" dirty="0">
                        <a:solidFill>
                          <a:srgbClr val="000000"/>
                        </a:solidFill>
                        <a:effectLst/>
                        <a:latin typeface="Calibri"/>
                      </a:endParaRP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Difference </a:t>
                      </a:r>
                    </a:p>
                    <a:p>
                      <a:pPr algn="ctr" fontAlgn="b"/>
                      <a:r>
                        <a:rPr lang="en-US" sz="2000" b="0" i="0" u="none" strike="noStrike" dirty="0">
                          <a:solidFill>
                            <a:srgbClr val="000000"/>
                          </a:solidFill>
                          <a:effectLst/>
                          <a:latin typeface="Calibri"/>
                        </a:rPr>
                        <a:t>(Natural – ROD)</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Difference</a:t>
                      </a:r>
                      <a:r>
                        <a:rPr lang="en-US" sz="2000" b="0" i="0" u="none" strike="noStrike" baseline="0" dirty="0">
                          <a:solidFill>
                            <a:srgbClr val="000000"/>
                          </a:solidFill>
                          <a:effectLst/>
                          <a:latin typeface="Calibri"/>
                        </a:rPr>
                        <a:t> </a:t>
                      </a:r>
                    </a:p>
                    <a:p>
                      <a:pPr algn="ctr" fontAlgn="b"/>
                      <a:r>
                        <a:rPr lang="en-US" sz="2000" b="0" i="0" u="none" strike="noStrike" baseline="0" dirty="0">
                          <a:solidFill>
                            <a:srgbClr val="000000"/>
                          </a:solidFill>
                          <a:effectLst/>
                          <a:latin typeface="Calibri"/>
                        </a:rPr>
                        <a:t>(%)</a:t>
                      </a:r>
                      <a:endParaRPr lang="en-US" sz="2000" b="0" i="0" u="none" strike="noStrike" dirty="0">
                        <a:solidFill>
                          <a:srgbClr val="000000"/>
                        </a:solidFill>
                        <a:effectLst/>
                        <a:latin typeface="Calibri"/>
                      </a:endParaRPr>
                    </a:p>
                  </a:txBody>
                  <a:tcPr marL="9525" marR="9525" marT="9525" marB="0" anchor="b">
                    <a:solidFill>
                      <a:schemeClr val="bg1"/>
                    </a:solidFill>
                  </a:tcPr>
                </a:tc>
                <a:extLst>
                  <a:ext uri="{0D108BD9-81ED-4DB2-BD59-A6C34878D82A}">
                    <a16:rowId xmlns:a16="http://schemas.microsoft.com/office/drawing/2014/main" val="10000"/>
                  </a:ext>
                </a:extLst>
              </a:tr>
              <a:tr h="359707">
                <a:tc>
                  <a:txBody>
                    <a:bodyPr/>
                    <a:lstStyle/>
                    <a:p>
                      <a:pPr algn="ctr" fontAlgn="b"/>
                      <a:r>
                        <a:rPr lang="en-US" sz="2000" b="0" i="0" u="none" strike="noStrike" dirty="0">
                          <a:solidFill>
                            <a:srgbClr val="000000"/>
                          </a:solidFill>
                          <a:effectLst/>
                          <a:latin typeface="Calibri"/>
                        </a:rPr>
                        <a:t>N - tot (millions)</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5.0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5.0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0.0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0.8</a:t>
                      </a:r>
                    </a:p>
                  </a:txBody>
                  <a:tcPr marL="9525" marR="9525" marT="9525" marB="0" anchor="b">
                    <a:solidFill>
                      <a:schemeClr val="bg1"/>
                    </a:solidFill>
                  </a:tcPr>
                </a:tc>
                <a:extLst>
                  <a:ext uri="{0D108BD9-81ED-4DB2-BD59-A6C34878D82A}">
                    <a16:rowId xmlns:a16="http://schemas.microsoft.com/office/drawing/2014/main" val="10001"/>
                  </a:ext>
                </a:extLst>
              </a:tr>
              <a:tr h="359707">
                <a:tc>
                  <a:txBody>
                    <a:bodyPr/>
                    <a:lstStyle/>
                    <a:p>
                      <a:pPr algn="ctr" fontAlgn="b"/>
                      <a:r>
                        <a:rPr lang="en-US" sz="2000" b="0" i="0" u="none" strike="noStrike" dirty="0">
                          <a:solidFill>
                            <a:srgbClr val="000000"/>
                          </a:solidFill>
                          <a:effectLst/>
                          <a:latin typeface="Calibri"/>
                        </a:rPr>
                        <a:t>N </a:t>
                      </a:r>
                      <a:r>
                        <a:rPr lang="en-US" sz="2000" b="0" i="0" u="none" strike="noStrike" dirty="0">
                          <a:solidFill>
                            <a:srgbClr val="000000"/>
                          </a:solidFill>
                          <a:effectLst/>
                          <a:latin typeface="+mn-lt"/>
                        </a:rPr>
                        <a:t>- </a:t>
                      </a:r>
                      <a:r>
                        <a:rPr lang="en-US" sz="2000" b="0" i="0" u="none" strike="noStrike" dirty="0">
                          <a:solidFill>
                            <a:srgbClr val="000000"/>
                          </a:solidFill>
                          <a:effectLst/>
                          <a:latin typeface="Calibri"/>
                        </a:rPr>
                        <a:t>Fry (millions)</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3.8</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4.2</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-0.4</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-8.0</a:t>
                      </a:r>
                    </a:p>
                  </a:txBody>
                  <a:tcPr marL="9525" marR="9525" marT="9525" marB="0" anchor="b">
                    <a:solidFill>
                      <a:schemeClr val="bg1"/>
                    </a:solidFill>
                  </a:tcPr>
                </a:tc>
                <a:extLst>
                  <a:ext uri="{0D108BD9-81ED-4DB2-BD59-A6C34878D82A}">
                    <a16:rowId xmlns:a16="http://schemas.microsoft.com/office/drawing/2014/main" val="10002"/>
                  </a:ext>
                </a:extLst>
              </a:tr>
              <a:tr h="359707">
                <a:tc>
                  <a:txBody>
                    <a:bodyPr/>
                    <a:lstStyle/>
                    <a:p>
                      <a:pPr algn="ctr" fontAlgn="b"/>
                      <a:r>
                        <a:rPr lang="en-US" sz="2000" b="0" i="0" u="none" strike="noStrike" dirty="0">
                          <a:solidFill>
                            <a:srgbClr val="000000"/>
                          </a:solidFill>
                          <a:effectLst/>
                          <a:latin typeface="Calibri"/>
                        </a:rPr>
                        <a:t>N </a:t>
                      </a:r>
                      <a:r>
                        <a:rPr lang="en-US" sz="2000" b="0" i="0" u="none" strike="noStrike" dirty="0">
                          <a:solidFill>
                            <a:srgbClr val="000000"/>
                          </a:solidFill>
                          <a:effectLst/>
                          <a:latin typeface="+mn-lt"/>
                        </a:rPr>
                        <a:t>- </a:t>
                      </a:r>
                      <a:r>
                        <a:rPr lang="en-US" sz="2000" b="0" i="0" u="none" strike="noStrike" dirty="0">
                          <a:solidFill>
                            <a:srgbClr val="000000"/>
                          </a:solidFill>
                          <a:effectLst/>
                          <a:latin typeface="Calibri"/>
                        </a:rPr>
                        <a:t>Parr (millions)</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1.2</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0.8</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0.4</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46.6</a:t>
                      </a:r>
                    </a:p>
                  </a:txBody>
                  <a:tcPr marL="9525" marR="9525" marT="9525" marB="0" anchor="b">
                    <a:solidFill>
                      <a:schemeClr val="bg1"/>
                    </a:solidFill>
                  </a:tcPr>
                </a:tc>
                <a:extLst>
                  <a:ext uri="{0D108BD9-81ED-4DB2-BD59-A6C34878D82A}">
                    <a16:rowId xmlns:a16="http://schemas.microsoft.com/office/drawing/2014/main" val="10003"/>
                  </a:ext>
                </a:extLst>
              </a:tr>
              <a:tr h="359707">
                <a:tc>
                  <a:txBody>
                    <a:bodyPr/>
                    <a:lstStyle/>
                    <a:p>
                      <a:pPr algn="ctr" fontAlgn="b"/>
                      <a:r>
                        <a:rPr lang="en-US" sz="2000" b="0" i="0" u="none" strike="noStrike" dirty="0">
                          <a:solidFill>
                            <a:srgbClr val="000000"/>
                          </a:solidFill>
                          <a:effectLst/>
                          <a:latin typeface="Calibri"/>
                        </a:rPr>
                        <a:t>Fry</a:t>
                      </a:r>
                      <a:r>
                        <a:rPr lang="en-US" sz="2000" b="0" i="0" u="none" strike="noStrike" dirty="0">
                          <a:solidFill>
                            <a:srgbClr val="000000"/>
                          </a:solidFill>
                          <a:effectLst/>
                          <a:latin typeface="+mn-lt"/>
                        </a:rPr>
                        <a:t> - </a:t>
                      </a:r>
                      <a:r>
                        <a:rPr lang="en-US" sz="2000" b="0" i="0" u="none" strike="noStrike" dirty="0">
                          <a:solidFill>
                            <a:srgbClr val="000000"/>
                          </a:solidFill>
                          <a:effectLst/>
                          <a:latin typeface="Calibri"/>
                        </a:rPr>
                        <a:t>FL (mm)</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34.0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33.0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1.0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3.0</a:t>
                      </a:r>
                    </a:p>
                  </a:txBody>
                  <a:tcPr marL="9525" marR="9525" marT="9525" marB="0" anchor="b">
                    <a:solidFill>
                      <a:schemeClr val="bg1"/>
                    </a:solidFill>
                  </a:tcPr>
                </a:tc>
                <a:extLst>
                  <a:ext uri="{0D108BD9-81ED-4DB2-BD59-A6C34878D82A}">
                    <a16:rowId xmlns:a16="http://schemas.microsoft.com/office/drawing/2014/main" val="10004"/>
                  </a:ext>
                </a:extLst>
              </a:tr>
              <a:tr h="359707">
                <a:tc>
                  <a:txBody>
                    <a:bodyPr/>
                    <a:lstStyle/>
                    <a:p>
                      <a:pPr algn="ctr" fontAlgn="b"/>
                      <a:r>
                        <a:rPr lang="en-US" sz="2000" b="0" i="0" u="none" strike="noStrike" dirty="0">
                          <a:solidFill>
                            <a:srgbClr val="000000"/>
                          </a:solidFill>
                          <a:effectLst/>
                          <a:latin typeface="Calibri"/>
                        </a:rPr>
                        <a:t>Parr</a:t>
                      </a:r>
                      <a:r>
                        <a:rPr lang="en-US" sz="2000" b="0" i="0" u="none" strike="noStrike" dirty="0">
                          <a:solidFill>
                            <a:srgbClr val="000000"/>
                          </a:solidFill>
                          <a:effectLst/>
                          <a:latin typeface="+mn-lt"/>
                        </a:rPr>
                        <a:t> </a:t>
                      </a:r>
                      <a:r>
                        <a:rPr lang="en-US" sz="2000" b="0" i="0" u="none" strike="noStrike">
                          <a:solidFill>
                            <a:srgbClr val="000000"/>
                          </a:solidFill>
                          <a:effectLst/>
                          <a:latin typeface="+mn-lt"/>
                        </a:rPr>
                        <a:t>- </a:t>
                      </a:r>
                      <a:r>
                        <a:rPr lang="en-US" sz="2000" b="0" i="0" u="none" strike="noStrike">
                          <a:solidFill>
                            <a:srgbClr val="000000"/>
                          </a:solidFill>
                          <a:effectLst/>
                          <a:latin typeface="Calibri"/>
                        </a:rPr>
                        <a:t>FL </a:t>
                      </a:r>
                      <a:r>
                        <a:rPr lang="en-US" sz="2000" b="0" i="0" u="none" strike="noStrike" dirty="0">
                          <a:solidFill>
                            <a:srgbClr val="000000"/>
                          </a:solidFill>
                          <a:effectLst/>
                          <a:latin typeface="Calibri"/>
                        </a:rPr>
                        <a:t>(mm)</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83.0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76.0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7.0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9.2</a:t>
                      </a:r>
                    </a:p>
                  </a:txBody>
                  <a:tcPr marL="9525" marR="9525" marT="9525" marB="0" anchor="b">
                    <a:solidFill>
                      <a:schemeClr val="bg1"/>
                    </a:solidFill>
                  </a:tcPr>
                </a:tc>
                <a:extLst>
                  <a:ext uri="{0D108BD9-81ED-4DB2-BD59-A6C34878D82A}">
                    <a16:rowId xmlns:a16="http://schemas.microsoft.com/office/drawing/2014/main" val="10005"/>
                  </a:ext>
                </a:extLst>
              </a:tr>
              <a:tr h="359707">
                <a:tc>
                  <a:txBody>
                    <a:bodyPr/>
                    <a:lstStyle/>
                    <a:p>
                      <a:pPr algn="ctr" fontAlgn="b"/>
                      <a:r>
                        <a:rPr lang="en-US" sz="2000" b="0" i="0" u="none" strike="noStrike" dirty="0">
                          <a:solidFill>
                            <a:srgbClr val="000000"/>
                          </a:solidFill>
                          <a:effectLst/>
                          <a:latin typeface="Calibri"/>
                        </a:rPr>
                        <a:t>Fry</a:t>
                      </a:r>
                      <a:r>
                        <a:rPr lang="en-US" sz="2000" b="0" i="0" u="none" strike="noStrike" dirty="0">
                          <a:solidFill>
                            <a:srgbClr val="000000"/>
                          </a:solidFill>
                          <a:effectLst/>
                          <a:latin typeface="+mn-lt"/>
                        </a:rPr>
                        <a:t> - </a:t>
                      </a:r>
                      <a:r>
                        <a:rPr lang="en-US" sz="2000" b="0" i="0" u="none" strike="noStrike" dirty="0">
                          <a:solidFill>
                            <a:srgbClr val="000000"/>
                          </a:solidFill>
                          <a:effectLst/>
                          <a:latin typeface="Calibri"/>
                        </a:rPr>
                        <a:t>Mass (g)</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0.4</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0.4</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0.0</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0.0</a:t>
                      </a:r>
                    </a:p>
                  </a:txBody>
                  <a:tcPr marL="9525" marR="9525" marT="9525" marB="0" anchor="b">
                    <a:solidFill>
                      <a:schemeClr val="bg1"/>
                    </a:solidFill>
                  </a:tcPr>
                </a:tc>
                <a:extLst>
                  <a:ext uri="{0D108BD9-81ED-4DB2-BD59-A6C34878D82A}">
                    <a16:rowId xmlns:a16="http://schemas.microsoft.com/office/drawing/2014/main" val="10006"/>
                  </a:ext>
                </a:extLst>
              </a:tr>
              <a:tr h="359707">
                <a:tc>
                  <a:txBody>
                    <a:bodyPr/>
                    <a:lstStyle/>
                    <a:p>
                      <a:pPr algn="ctr" fontAlgn="b"/>
                      <a:r>
                        <a:rPr lang="en-US" sz="2000" b="0" i="0" u="none" strike="noStrike" dirty="0">
                          <a:solidFill>
                            <a:srgbClr val="000000"/>
                          </a:solidFill>
                          <a:effectLst/>
                          <a:latin typeface="Calibri"/>
                        </a:rPr>
                        <a:t>Parr</a:t>
                      </a:r>
                      <a:r>
                        <a:rPr lang="en-US" sz="2000" b="0" i="0" u="none" strike="noStrike" dirty="0">
                          <a:solidFill>
                            <a:srgbClr val="000000"/>
                          </a:solidFill>
                          <a:effectLst/>
                          <a:latin typeface="+mn-lt"/>
                        </a:rPr>
                        <a:t> - </a:t>
                      </a:r>
                      <a:r>
                        <a:rPr lang="en-US" sz="2000" b="0" i="0" u="none" strike="noStrike" dirty="0">
                          <a:solidFill>
                            <a:srgbClr val="000000"/>
                          </a:solidFill>
                          <a:effectLst/>
                          <a:latin typeface="Calibri"/>
                        </a:rPr>
                        <a:t>Mass (g)</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5.9</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4.6</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1.3</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28.3</a:t>
                      </a:r>
                    </a:p>
                  </a:txBody>
                  <a:tcPr marL="9525" marR="9525" marT="9525" marB="0" anchor="b">
                    <a:solidFill>
                      <a:schemeClr val="bg1"/>
                    </a:solidFill>
                  </a:tcPr>
                </a:tc>
                <a:extLst>
                  <a:ext uri="{0D108BD9-81ED-4DB2-BD59-A6C34878D82A}">
                    <a16:rowId xmlns:a16="http://schemas.microsoft.com/office/drawing/2014/main" val="10007"/>
                  </a:ext>
                </a:extLst>
              </a:tr>
              <a:tr h="708511">
                <a:tc>
                  <a:txBody>
                    <a:bodyPr/>
                    <a:lstStyle/>
                    <a:p>
                      <a:pPr algn="ctr" fontAlgn="b"/>
                      <a:r>
                        <a:rPr lang="en-US" sz="2000" b="0" i="0" u="none" strike="noStrike" dirty="0">
                          <a:solidFill>
                            <a:srgbClr val="000000"/>
                          </a:solidFill>
                          <a:effectLst/>
                          <a:latin typeface="Calibri"/>
                        </a:rPr>
                        <a:t>Fry - </a:t>
                      </a:r>
                      <a:r>
                        <a:rPr lang="en-US" sz="2000" b="0" i="0" u="none" strike="noStrike" dirty="0" err="1">
                          <a:solidFill>
                            <a:srgbClr val="000000"/>
                          </a:solidFill>
                          <a:effectLst/>
                          <a:latin typeface="Calibri"/>
                        </a:rPr>
                        <a:t>BioMass</a:t>
                      </a:r>
                      <a:endParaRPr lang="en-US" sz="2000" b="0" i="0" u="none" strike="noStrike" dirty="0">
                        <a:solidFill>
                          <a:srgbClr val="000000"/>
                        </a:solidFill>
                        <a:effectLst/>
                        <a:latin typeface="Calibri"/>
                      </a:endParaRPr>
                    </a:p>
                    <a:p>
                      <a:pPr algn="ctr" fontAlgn="b"/>
                      <a:r>
                        <a:rPr lang="en-US" sz="2000" b="0" i="0" u="none" strike="noStrike" dirty="0">
                          <a:solidFill>
                            <a:srgbClr val="000000"/>
                          </a:solidFill>
                          <a:effectLst/>
                          <a:latin typeface="Calibri"/>
                        </a:rPr>
                        <a:t>(Metric ton)</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2.5</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2.2</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0.3</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12.3</a:t>
                      </a:r>
                    </a:p>
                  </a:txBody>
                  <a:tcPr marL="9525" marR="9525" marT="9525" marB="0" anchor="b">
                    <a:solidFill>
                      <a:schemeClr val="bg1"/>
                    </a:solidFill>
                  </a:tcPr>
                </a:tc>
                <a:extLst>
                  <a:ext uri="{0D108BD9-81ED-4DB2-BD59-A6C34878D82A}">
                    <a16:rowId xmlns:a16="http://schemas.microsoft.com/office/drawing/2014/main" val="10008"/>
                  </a:ext>
                </a:extLst>
              </a:tr>
              <a:tr h="708511">
                <a:tc>
                  <a:txBody>
                    <a:bodyPr/>
                    <a:lstStyle/>
                    <a:p>
                      <a:pPr algn="ctr" fontAlgn="b"/>
                      <a:r>
                        <a:rPr lang="en-US" sz="2000" b="0" i="0" u="none" strike="noStrike" dirty="0">
                          <a:solidFill>
                            <a:srgbClr val="000000"/>
                          </a:solidFill>
                          <a:effectLst/>
                          <a:latin typeface="Calibri"/>
                        </a:rPr>
                        <a:t>Parr</a:t>
                      </a:r>
                      <a:r>
                        <a:rPr lang="en-US" sz="2000" b="0" i="0" u="none" strike="noStrike" dirty="0">
                          <a:solidFill>
                            <a:srgbClr val="000000"/>
                          </a:solidFill>
                          <a:effectLst/>
                          <a:latin typeface="+mn-lt"/>
                        </a:rPr>
                        <a:t> - </a:t>
                      </a:r>
                      <a:r>
                        <a:rPr lang="en-US" sz="2000" b="0" i="0" u="none" strike="noStrike" dirty="0" err="1">
                          <a:solidFill>
                            <a:srgbClr val="000000"/>
                          </a:solidFill>
                          <a:effectLst/>
                          <a:latin typeface="Calibri"/>
                        </a:rPr>
                        <a:t>BioMass</a:t>
                      </a:r>
                      <a:endParaRPr lang="en-US" sz="2000" b="0" i="0" u="none" strike="noStrike" dirty="0">
                        <a:solidFill>
                          <a:srgbClr val="000000"/>
                        </a:solidFill>
                        <a:effectLst/>
                        <a:latin typeface="Calibri"/>
                      </a:endParaRPr>
                    </a:p>
                    <a:p>
                      <a:pPr algn="ctr" fontAlgn="b"/>
                      <a:r>
                        <a:rPr lang="en-US" sz="2000" b="0" i="0" u="none" strike="noStrike" dirty="0">
                          <a:solidFill>
                            <a:srgbClr val="000000"/>
                          </a:solidFill>
                          <a:effectLst/>
                          <a:latin typeface="Calibri"/>
                        </a:rPr>
                        <a:t>(Metric ton)</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4.9</a:t>
                      </a:r>
                    </a:p>
                  </a:txBody>
                  <a:tcPr marL="9525" marR="9525" marT="9525" marB="0" anchor="b">
                    <a:solidFill>
                      <a:schemeClr val="bg1"/>
                    </a:solidFill>
                  </a:tcPr>
                </a:tc>
                <a:tc>
                  <a:txBody>
                    <a:bodyPr/>
                    <a:lstStyle/>
                    <a:p>
                      <a:pPr algn="ctr" fontAlgn="b"/>
                      <a:r>
                        <a:rPr lang="en-US" sz="2000" b="0" i="0" u="none" strike="noStrike">
                          <a:solidFill>
                            <a:srgbClr val="000000"/>
                          </a:solidFill>
                          <a:effectLst/>
                          <a:latin typeface="Calibri"/>
                        </a:rPr>
                        <a:t>3.3</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1.6</a:t>
                      </a:r>
                    </a:p>
                  </a:txBody>
                  <a:tcPr marL="9525" marR="9525" marT="9525" marB="0" anchor="b">
                    <a:solidFill>
                      <a:schemeClr val="bg1"/>
                    </a:solidFill>
                  </a:tcPr>
                </a:tc>
                <a:tc>
                  <a:txBody>
                    <a:bodyPr/>
                    <a:lstStyle/>
                    <a:p>
                      <a:pPr algn="ctr" fontAlgn="b"/>
                      <a:r>
                        <a:rPr lang="en-US" sz="2000" b="0" i="0" u="none" strike="noStrike" dirty="0">
                          <a:solidFill>
                            <a:srgbClr val="000000"/>
                          </a:solidFill>
                          <a:effectLst/>
                          <a:latin typeface="Calibri"/>
                        </a:rPr>
                        <a:t>48.1</a:t>
                      </a:r>
                    </a:p>
                  </a:txBody>
                  <a:tcPr marL="9525" marR="9525" marT="9525" marB="0" anchor="b">
                    <a:solidFill>
                      <a:schemeClr val="bg1"/>
                    </a:solidFill>
                  </a:tcPr>
                </a:tc>
                <a:extLst>
                  <a:ext uri="{0D108BD9-81ED-4DB2-BD59-A6C34878D82A}">
                    <a16:rowId xmlns:a16="http://schemas.microsoft.com/office/drawing/2014/main" val="10009"/>
                  </a:ext>
                </a:extLst>
              </a:tr>
            </a:tbl>
          </a:graphicData>
        </a:graphic>
      </p:graphicFrame>
      <p:sp>
        <p:nvSpPr>
          <p:cNvPr id="3" name="TextBox 2"/>
          <p:cNvSpPr txBox="1"/>
          <p:nvPr/>
        </p:nvSpPr>
        <p:spPr>
          <a:xfrm>
            <a:off x="1524000" y="76201"/>
            <a:ext cx="9144000" cy="584775"/>
          </a:xfrm>
          <a:prstGeom prst="rect">
            <a:avLst/>
          </a:prstGeom>
          <a:noFill/>
        </p:spPr>
        <p:txBody>
          <a:bodyPr wrap="square" rtlCol="0">
            <a:spAutoFit/>
          </a:bodyPr>
          <a:lstStyle/>
          <a:p>
            <a:pPr algn="ctr"/>
            <a:r>
              <a:rPr lang="en-US" altLang="en-US" sz="3200" dirty="0" err="1">
                <a:latin typeface="Times New Roman" panose="02020603050405020304" pitchFamily="18" charset="0"/>
                <a:cs typeface="Times New Roman" panose="02020603050405020304" pitchFamily="18" charset="0"/>
              </a:rPr>
              <a:t>TRRP</a:t>
            </a:r>
            <a:r>
              <a:rPr lang="en-US" altLang="en-US" sz="3200" dirty="0">
                <a:latin typeface="Times New Roman" panose="02020603050405020304" pitchFamily="18" charset="0"/>
                <a:cs typeface="Times New Roman" panose="02020603050405020304" pitchFamily="18" charset="0"/>
              </a:rPr>
              <a:t> </a:t>
            </a:r>
            <a:r>
              <a:rPr lang="en-US" altLang="en-US" sz="3200" dirty="0" err="1">
                <a:latin typeface="Times New Roman" panose="02020603050405020304" pitchFamily="18" charset="0"/>
                <a:cs typeface="Times New Roman" panose="02020603050405020304" pitchFamily="18" charset="0"/>
              </a:rPr>
              <a:t>DSS</a:t>
            </a:r>
            <a:r>
              <a:rPr lang="en-US" altLang="en-US" sz="3200" dirty="0">
                <a:latin typeface="Times New Roman" panose="02020603050405020304" pitchFamily="18" charset="0"/>
                <a:cs typeface="Times New Roman" panose="02020603050405020304" pitchFamily="18" charset="0"/>
              </a:rPr>
              <a:t> Exercise-Chinook salmon production</a:t>
            </a:r>
            <a:endParaRPr 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7944592" y="5597550"/>
            <a:ext cx="3429001" cy="369332"/>
          </a:xfrm>
          <a:prstGeom prst="rect">
            <a:avLst/>
          </a:prstGeom>
          <a:noFill/>
        </p:spPr>
        <p:txBody>
          <a:bodyPr wrap="square" rtlCol="0">
            <a:spAutoFit/>
          </a:bodyPr>
          <a:lstStyle/>
          <a:p>
            <a:r>
              <a:rPr lang="en-US" dirty="0"/>
              <a:t>Source: Perry et al 2016</a:t>
            </a:r>
          </a:p>
        </p:txBody>
      </p:sp>
      <p:sp>
        <p:nvSpPr>
          <p:cNvPr id="6" name="Oval 5"/>
          <p:cNvSpPr/>
          <p:nvPr/>
        </p:nvSpPr>
        <p:spPr>
          <a:xfrm>
            <a:off x="8686800" y="3581400"/>
            <a:ext cx="1219200" cy="20220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lide Number Placeholder 7">
            <a:extLst>
              <a:ext uri="{FF2B5EF4-FFF2-40B4-BE49-F238E27FC236}">
                <a16:creationId xmlns:a16="http://schemas.microsoft.com/office/drawing/2014/main" id="{31AF053A-E465-416D-AF41-CA0F57D1C125}"/>
              </a:ext>
            </a:extLst>
          </p:cNvPr>
          <p:cNvSpPr>
            <a:spLocks noGrp="1"/>
          </p:cNvSpPr>
          <p:nvPr>
            <p:ph type="sldNum" sz="quarter" idx="12"/>
          </p:nvPr>
        </p:nvSpPr>
        <p:spPr/>
        <p:txBody>
          <a:bodyPr/>
          <a:lstStyle/>
          <a:p>
            <a:fld id="{D5FA8D63-E8D8-424F-9BC2-D1EEE7294CD0}" type="slidenum">
              <a:rPr lang="en-US" smtClean="0"/>
              <a:t>3</a:t>
            </a:fld>
            <a:endParaRPr lang="en-US"/>
          </a:p>
        </p:txBody>
      </p:sp>
    </p:spTree>
    <p:extLst>
      <p:ext uri="{BB962C8B-B14F-4D97-AF65-F5344CB8AC3E}">
        <p14:creationId xmlns:p14="http://schemas.microsoft.com/office/powerpoint/2010/main" val="22151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8334" y="102660"/>
            <a:ext cx="11590317" cy="2030643"/>
          </a:xfrm>
        </p:spPr>
        <p:txBody>
          <a:bodyPr>
            <a:normAutofit/>
          </a:bodyPr>
          <a:lstStyle/>
          <a:p>
            <a:r>
              <a:rPr lang="en-US" dirty="0"/>
              <a:t>“</a:t>
            </a:r>
            <a:r>
              <a:rPr lang="en-US" dirty="0">
                <a:latin typeface="Times New Roman" panose="02020603050405020304" pitchFamily="18" charset="0"/>
                <a:cs typeface="Times New Roman" panose="02020603050405020304" pitchFamily="18" charset="0"/>
              </a:rPr>
              <a:t>Simplistic, static, environmental flow rules are misguided and will ultimately contribute to further degradation of river ecosystems</a:t>
            </a:r>
            <a:r>
              <a:rPr lang="en-US" dirty="0"/>
              <a:t>”-</a:t>
            </a:r>
            <a:r>
              <a:rPr lang="en-US" sz="2200" dirty="0" err="1"/>
              <a:t>Arthington</a:t>
            </a:r>
            <a:r>
              <a:rPr lang="en-US" sz="2200" dirty="0"/>
              <a:t> et al 2006</a:t>
            </a:r>
          </a:p>
        </p:txBody>
      </p:sp>
      <p:pic>
        <p:nvPicPr>
          <p:cNvPr id="1026"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858000" y="2971801"/>
            <a:ext cx="3638228" cy="27682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57400" y="2832369"/>
            <a:ext cx="3905250" cy="2686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213892" y="3996585"/>
            <a:ext cx="3996909" cy="262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557392" y="4414617"/>
            <a:ext cx="4566101" cy="2217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a:extLst>
              <a:ext uri="{FF2B5EF4-FFF2-40B4-BE49-F238E27FC236}">
                <a16:creationId xmlns:a16="http://schemas.microsoft.com/office/drawing/2014/main" id="{BBAC5145-CFAF-4ECE-BD87-D521BB9DDD65}"/>
              </a:ext>
            </a:extLst>
          </p:cNvPr>
          <p:cNvSpPr>
            <a:spLocks noGrp="1"/>
          </p:cNvSpPr>
          <p:nvPr>
            <p:ph type="sldNum" sz="quarter" idx="12"/>
          </p:nvPr>
        </p:nvSpPr>
        <p:spPr/>
        <p:txBody>
          <a:bodyPr/>
          <a:lstStyle/>
          <a:p>
            <a:fld id="{D5FA8D63-E8D8-424F-9BC2-D1EEE7294CD0}" type="slidenum">
              <a:rPr lang="en-US" smtClean="0"/>
              <a:t>4</a:t>
            </a:fld>
            <a:endParaRPr lang="en-US"/>
          </a:p>
        </p:txBody>
      </p:sp>
    </p:spTree>
    <p:extLst>
      <p:ext uri="{BB962C8B-B14F-4D97-AF65-F5344CB8AC3E}">
        <p14:creationId xmlns:p14="http://schemas.microsoft.com/office/powerpoint/2010/main" val="4112392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descr="Figure 1 2. Changes to the proportion of water upstream of Lewiston available to the Trinity River over time (from Asarian et al. 2021, in review).">
            <a:extLst>
              <a:ext uri="{FF2B5EF4-FFF2-40B4-BE49-F238E27FC236}">
                <a16:creationId xmlns:a16="http://schemas.microsoft.com/office/drawing/2014/main" id="{386EF618-2589-4146-9439-72DA36A5BA75}"/>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32254" y="1068387"/>
            <a:ext cx="11127491" cy="4721225"/>
          </a:xfrm>
          <a:prstGeom prst="rect">
            <a:avLst/>
          </a:prstGeom>
          <a:noFill/>
          <a:ln>
            <a:solidFill>
              <a:schemeClr val="tx1"/>
            </a:solidFill>
          </a:ln>
        </p:spPr>
      </p:pic>
      <p:sp>
        <p:nvSpPr>
          <p:cNvPr id="3" name="Slide Number Placeholder 2">
            <a:extLst>
              <a:ext uri="{FF2B5EF4-FFF2-40B4-BE49-F238E27FC236}">
                <a16:creationId xmlns:a16="http://schemas.microsoft.com/office/drawing/2014/main" id="{5B813919-2772-40B3-9225-4A3D4CBB0E15}"/>
              </a:ext>
            </a:extLst>
          </p:cNvPr>
          <p:cNvSpPr>
            <a:spLocks noGrp="1"/>
          </p:cNvSpPr>
          <p:nvPr>
            <p:ph type="sldNum" sz="quarter" idx="12"/>
          </p:nvPr>
        </p:nvSpPr>
        <p:spPr/>
        <p:txBody>
          <a:bodyPr/>
          <a:lstStyle/>
          <a:p>
            <a:fld id="{D5FA8D63-E8D8-424F-9BC2-D1EEE7294CD0}" type="slidenum">
              <a:rPr lang="en-US" smtClean="0"/>
              <a:t>5</a:t>
            </a:fld>
            <a:endParaRPr lang="en-US"/>
          </a:p>
        </p:txBody>
      </p:sp>
    </p:spTree>
    <p:extLst>
      <p:ext uri="{BB962C8B-B14F-4D97-AF65-F5344CB8AC3E}">
        <p14:creationId xmlns:p14="http://schemas.microsoft.com/office/powerpoint/2010/main" val="2492269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D675A-35DC-4FC2-9879-9CDCA3D7B446}"/>
              </a:ext>
            </a:extLst>
          </p:cNvPr>
          <p:cNvSpPr>
            <a:spLocks noGrp="1"/>
          </p:cNvSpPr>
          <p:nvPr>
            <p:ph type="title"/>
          </p:nvPr>
        </p:nvSpPr>
        <p:spPr>
          <a:xfrm>
            <a:off x="1221178" y="81170"/>
            <a:ext cx="9749643" cy="810705"/>
          </a:xfrm>
        </p:spPr>
        <p:txBody>
          <a:bodyPr>
            <a:normAutofit/>
          </a:bodyPr>
          <a:lstStyle/>
          <a:p>
            <a:r>
              <a:rPr lang="en-US" b="1" dirty="0">
                <a:latin typeface="Times New Roman" panose="02020603050405020304" pitchFamily="18" charset="0"/>
                <a:cs typeface="Times New Roman" panose="02020603050405020304" pitchFamily="18" charset="0"/>
              </a:rPr>
              <a:t>Too flat in winter, and too cold in spring</a:t>
            </a:r>
          </a:p>
        </p:txBody>
      </p:sp>
      <p:pic>
        <p:nvPicPr>
          <p:cNvPr id="5" name="Content Placeholder 4">
            <a:extLst>
              <a:ext uri="{FF2B5EF4-FFF2-40B4-BE49-F238E27FC236}">
                <a16:creationId xmlns:a16="http://schemas.microsoft.com/office/drawing/2014/main" id="{9C910632-6FBB-440C-B855-507CF219B88E}"/>
              </a:ext>
            </a:extLst>
          </p:cNvPr>
          <p:cNvPicPr>
            <a:picLocks noGrp="1"/>
          </p:cNvPicPr>
          <p:nvPr>
            <p:ph sz="half" idx="1"/>
          </p:nvPr>
        </p:nvPicPr>
        <p:blipFill>
          <a:blip r:embed="rId2" cstate="print">
            <a:extLst>
              <a:ext uri="{28A0092B-C50C-407E-A947-70E740481C1C}">
                <a14:useLocalDpi xmlns:a14="http://schemas.microsoft.com/office/drawing/2010/main" val="0"/>
              </a:ext>
            </a:extLst>
          </a:blip>
          <a:stretch>
            <a:fillRect/>
          </a:stretch>
        </p:blipFill>
        <p:spPr bwMode="auto">
          <a:xfrm>
            <a:off x="119093" y="897990"/>
            <a:ext cx="5486400" cy="3840480"/>
          </a:xfrm>
          <a:prstGeom prst="rect">
            <a:avLst/>
          </a:prstGeom>
          <a:noFill/>
          <a:ln w="12700">
            <a:solidFill>
              <a:schemeClr val="tx1"/>
            </a:solidFill>
          </a:ln>
        </p:spPr>
      </p:pic>
      <p:graphicFrame>
        <p:nvGraphicFramePr>
          <p:cNvPr id="8" name="Content Placeholder 5">
            <a:extLst>
              <a:ext uri="{FF2B5EF4-FFF2-40B4-BE49-F238E27FC236}">
                <a16:creationId xmlns:a16="http://schemas.microsoft.com/office/drawing/2014/main" id="{DE843D10-8AC6-4CC9-9A05-C684E1585199}"/>
              </a:ext>
            </a:extLst>
          </p:cNvPr>
          <p:cNvGraphicFramePr>
            <a:graphicFrameLocks/>
          </p:cNvGraphicFramePr>
          <p:nvPr>
            <p:extLst>
              <p:ext uri="{D42A27DB-BD31-4B8C-83A1-F6EECF244321}">
                <p14:modId xmlns:p14="http://schemas.microsoft.com/office/powerpoint/2010/main" val="1988125253"/>
              </p:ext>
            </p:extLst>
          </p:nvPr>
        </p:nvGraphicFramePr>
        <p:xfrm>
          <a:off x="1960124" y="1382565"/>
          <a:ext cx="5094051" cy="4389118"/>
        </p:xfrm>
        <a:graphic>
          <a:graphicData uri="http://schemas.openxmlformats.org/drawingml/2006/table">
            <a:tbl>
              <a:tblPr firstRow="1" firstCol="1" bandRow="1">
                <a:tableStyleId>{5C22544A-7EE6-4342-B048-85BDC9FD1C3A}</a:tableStyleId>
              </a:tblPr>
              <a:tblGrid>
                <a:gridCol w="1468627">
                  <a:extLst>
                    <a:ext uri="{9D8B030D-6E8A-4147-A177-3AD203B41FA5}">
                      <a16:colId xmlns:a16="http://schemas.microsoft.com/office/drawing/2014/main" val="313219495"/>
                    </a:ext>
                  </a:extLst>
                </a:gridCol>
                <a:gridCol w="1740697">
                  <a:extLst>
                    <a:ext uri="{9D8B030D-6E8A-4147-A177-3AD203B41FA5}">
                      <a16:colId xmlns:a16="http://schemas.microsoft.com/office/drawing/2014/main" val="744970744"/>
                    </a:ext>
                  </a:extLst>
                </a:gridCol>
                <a:gridCol w="1884727">
                  <a:extLst>
                    <a:ext uri="{9D8B030D-6E8A-4147-A177-3AD203B41FA5}">
                      <a16:colId xmlns:a16="http://schemas.microsoft.com/office/drawing/2014/main" val="3306175743"/>
                    </a:ext>
                  </a:extLst>
                </a:gridCol>
              </a:tblGrid>
              <a:tr h="1548070">
                <a:tc>
                  <a:txBody>
                    <a:bodyPr/>
                    <a:lstStyle/>
                    <a:p>
                      <a:pPr marL="0" marR="0" algn="ctr">
                        <a:lnSpc>
                          <a:spcPct val="107000"/>
                        </a:lnSpc>
                        <a:spcBef>
                          <a:spcPts val="0"/>
                        </a:spcBef>
                        <a:spcAft>
                          <a:spcPts val="800"/>
                        </a:spcAft>
                      </a:pPr>
                      <a:r>
                        <a:rPr lang="en-US" sz="1800" dirty="0">
                          <a:effectLst/>
                        </a:rPr>
                        <a:t>Discharge (</a:t>
                      </a:r>
                      <a:r>
                        <a:rPr lang="en-US" sz="1800" dirty="0" err="1">
                          <a:effectLst/>
                        </a:rPr>
                        <a:t>cfs</a:t>
                      </a:r>
                      <a:r>
                        <a:rPr lang="en-US" sz="1800" dirty="0">
                          <a:effectLst/>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Change in Predicted 40-Mile Habitat Capacity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Habitat Units with Predicted Capacity Increases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2695117318"/>
                  </a:ext>
                </a:extLst>
              </a:tr>
              <a:tr h="405864">
                <a:tc>
                  <a:txBody>
                    <a:bodyPr/>
                    <a:lstStyle/>
                    <a:p>
                      <a:pPr marL="0" marR="0" algn="ctr">
                        <a:lnSpc>
                          <a:spcPct val="107000"/>
                        </a:lnSpc>
                        <a:spcBef>
                          <a:spcPts val="0"/>
                        </a:spcBef>
                        <a:spcAft>
                          <a:spcPts val="800"/>
                        </a:spcAft>
                      </a:pPr>
                      <a:r>
                        <a:rPr lang="en-US" sz="1800">
                          <a:effectLst/>
                        </a:rPr>
                        <a:t>300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1125090031"/>
                  </a:ext>
                </a:extLst>
              </a:tr>
              <a:tr h="405864">
                <a:tc>
                  <a:txBody>
                    <a:bodyPr/>
                    <a:lstStyle/>
                    <a:p>
                      <a:pPr marL="0" marR="0" algn="ctr">
                        <a:lnSpc>
                          <a:spcPct val="107000"/>
                        </a:lnSpc>
                        <a:spcBef>
                          <a:spcPts val="0"/>
                        </a:spcBef>
                        <a:spcAft>
                          <a:spcPts val="800"/>
                        </a:spcAft>
                      </a:pPr>
                      <a:r>
                        <a:rPr lang="en-US" sz="1800">
                          <a:effectLst/>
                        </a:rPr>
                        <a:t>500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58%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1541250849"/>
                  </a:ext>
                </a:extLst>
              </a:tr>
              <a:tr h="405864">
                <a:tc>
                  <a:txBody>
                    <a:bodyPr/>
                    <a:lstStyle/>
                    <a:p>
                      <a:pPr marL="0" marR="0" algn="ctr">
                        <a:lnSpc>
                          <a:spcPct val="107000"/>
                        </a:lnSpc>
                        <a:spcBef>
                          <a:spcPts val="0"/>
                        </a:spcBef>
                        <a:spcAft>
                          <a:spcPts val="800"/>
                        </a:spcAft>
                      </a:pPr>
                      <a:r>
                        <a:rPr lang="en-US" sz="1800">
                          <a:effectLst/>
                        </a:rPr>
                        <a:t>700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7%</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61%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2672083350"/>
                  </a:ext>
                </a:extLst>
              </a:tr>
              <a:tr h="405864">
                <a:tc>
                  <a:txBody>
                    <a:bodyPr/>
                    <a:lstStyle/>
                    <a:p>
                      <a:pPr marL="0" marR="0" algn="ctr">
                        <a:lnSpc>
                          <a:spcPct val="107000"/>
                        </a:lnSpc>
                        <a:spcBef>
                          <a:spcPts val="0"/>
                        </a:spcBef>
                        <a:spcAft>
                          <a:spcPts val="800"/>
                        </a:spcAft>
                      </a:pPr>
                      <a:r>
                        <a:rPr lang="en-US" sz="1800">
                          <a:effectLst/>
                        </a:rPr>
                        <a:t>900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10%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66%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3966748050"/>
                  </a:ext>
                </a:extLst>
              </a:tr>
              <a:tr h="405864">
                <a:tc>
                  <a:txBody>
                    <a:bodyPr/>
                    <a:lstStyle/>
                    <a:p>
                      <a:pPr marL="0" marR="0" algn="ctr">
                        <a:lnSpc>
                          <a:spcPct val="107000"/>
                        </a:lnSpc>
                        <a:spcBef>
                          <a:spcPts val="0"/>
                        </a:spcBef>
                        <a:spcAft>
                          <a:spcPts val="800"/>
                        </a:spcAft>
                      </a:pPr>
                      <a:r>
                        <a:rPr lang="en-US" sz="1800">
                          <a:effectLst/>
                        </a:rPr>
                        <a:t>1100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14%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72%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461207054"/>
                  </a:ext>
                </a:extLst>
              </a:tr>
              <a:tr h="405864">
                <a:tc>
                  <a:txBody>
                    <a:bodyPr/>
                    <a:lstStyle/>
                    <a:p>
                      <a:pPr marL="0" marR="0" algn="ctr">
                        <a:lnSpc>
                          <a:spcPct val="107000"/>
                        </a:lnSpc>
                        <a:spcBef>
                          <a:spcPts val="0"/>
                        </a:spcBef>
                        <a:spcAft>
                          <a:spcPts val="800"/>
                        </a:spcAft>
                      </a:pPr>
                      <a:r>
                        <a:rPr lang="en-US" sz="1800">
                          <a:effectLst/>
                        </a:rPr>
                        <a:t>1300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19%</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78%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3234762023"/>
                  </a:ext>
                </a:extLst>
              </a:tr>
              <a:tr h="405864">
                <a:tc>
                  <a:txBody>
                    <a:bodyPr/>
                    <a:lstStyle/>
                    <a:p>
                      <a:pPr marL="0" marR="0" algn="ctr">
                        <a:lnSpc>
                          <a:spcPct val="107000"/>
                        </a:lnSpc>
                        <a:spcBef>
                          <a:spcPts val="0"/>
                        </a:spcBef>
                        <a:spcAft>
                          <a:spcPts val="800"/>
                        </a:spcAft>
                      </a:pPr>
                      <a:r>
                        <a:rPr lang="en-US" sz="1800" dirty="0">
                          <a:effectLst/>
                        </a:rPr>
                        <a:t>1500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a:effectLst/>
                        </a:rPr>
                        <a:t>25%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tc>
                  <a:txBody>
                    <a:bodyPr/>
                    <a:lstStyle/>
                    <a:p>
                      <a:pPr marL="0" marR="0" algn="ctr">
                        <a:lnSpc>
                          <a:spcPct val="107000"/>
                        </a:lnSpc>
                        <a:spcBef>
                          <a:spcPts val="0"/>
                        </a:spcBef>
                        <a:spcAft>
                          <a:spcPts val="800"/>
                        </a:spcAft>
                      </a:pPr>
                      <a:r>
                        <a:rPr lang="en-US" sz="1800" dirty="0">
                          <a:effectLst/>
                        </a:rPr>
                        <a:t>81%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00873" marR="100873" marT="0" marB="0" anchor="b"/>
                </a:tc>
                <a:extLst>
                  <a:ext uri="{0D108BD9-81ED-4DB2-BD59-A6C34878D82A}">
                    <a16:rowId xmlns:a16="http://schemas.microsoft.com/office/drawing/2014/main" val="271763214"/>
                  </a:ext>
                </a:extLst>
              </a:tr>
            </a:tbl>
          </a:graphicData>
        </a:graphic>
      </p:graphicFrame>
      <p:pic>
        <p:nvPicPr>
          <p:cNvPr id="11" name="Picture 10">
            <a:extLst>
              <a:ext uri="{FF2B5EF4-FFF2-40B4-BE49-F238E27FC236}">
                <a16:creationId xmlns:a16="http://schemas.microsoft.com/office/drawing/2014/main" id="{E8C016BE-5092-4B06-9AA3-BC4D73BD25F1}"/>
              </a:ext>
            </a:extLst>
          </p:cNvPr>
          <p:cNvPicPr>
            <a:picLocks noChangeAspect="1"/>
          </p:cNvPicPr>
          <p:nvPr/>
        </p:nvPicPr>
        <p:blipFill rotWithShape="1">
          <a:blip r:embed="rId3"/>
          <a:srcRect r="25497"/>
          <a:stretch/>
        </p:blipFill>
        <p:spPr>
          <a:xfrm>
            <a:off x="4255217" y="2137881"/>
            <a:ext cx="5772672" cy="4206240"/>
          </a:xfrm>
          <a:prstGeom prst="rect">
            <a:avLst/>
          </a:prstGeom>
          <a:solidFill>
            <a:schemeClr val="tx2">
              <a:lumMod val="20000"/>
              <a:lumOff val="80000"/>
            </a:schemeClr>
          </a:solidFill>
        </p:spPr>
      </p:pic>
      <p:graphicFrame>
        <p:nvGraphicFramePr>
          <p:cNvPr id="6" name="Chart 5">
            <a:extLst>
              <a:ext uri="{FF2B5EF4-FFF2-40B4-BE49-F238E27FC236}">
                <a16:creationId xmlns:a16="http://schemas.microsoft.com/office/drawing/2014/main" id="{899FD1FD-C201-40A1-A07D-1FA290762288}"/>
              </a:ext>
            </a:extLst>
          </p:cNvPr>
          <p:cNvGraphicFramePr>
            <a:graphicFrameLocks noChangeAspect="1"/>
          </p:cNvGraphicFramePr>
          <p:nvPr>
            <p:extLst>
              <p:ext uri="{D42A27DB-BD31-4B8C-83A1-F6EECF244321}">
                <p14:modId xmlns:p14="http://schemas.microsoft.com/office/powerpoint/2010/main" val="2931848524"/>
              </p:ext>
            </p:extLst>
          </p:nvPr>
        </p:nvGraphicFramePr>
        <p:xfrm>
          <a:off x="6029698" y="2391059"/>
          <a:ext cx="6043209" cy="4389120"/>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3">
            <a:extLst>
              <a:ext uri="{FF2B5EF4-FFF2-40B4-BE49-F238E27FC236}">
                <a16:creationId xmlns:a16="http://schemas.microsoft.com/office/drawing/2014/main" id="{2264F1F6-A54E-4E2E-AF4B-935853643328}"/>
              </a:ext>
            </a:extLst>
          </p:cNvPr>
          <p:cNvSpPr>
            <a:spLocks noGrp="1"/>
          </p:cNvSpPr>
          <p:nvPr>
            <p:ph type="sldNum" sz="quarter" idx="12"/>
          </p:nvPr>
        </p:nvSpPr>
        <p:spPr/>
        <p:txBody>
          <a:bodyPr/>
          <a:lstStyle/>
          <a:p>
            <a:fld id="{D5FA8D63-E8D8-424F-9BC2-D1EEE7294CD0}" type="slidenum">
              <a:rPr lang="en-US" smtClean="0"/>
              <a:t>6</a:t>
            </a:fld>
            <a:endParaRPr lang="en-US"/>
          </a:p>
        </p:txBody>
      </p:sp>
    </p:spTree>
    <p:extLst>
      <p:ext uri="{BB962C8B-B14F-4D97-AF65-F5344CB8AC3E}">
        <p14:creationId xmlns:p14="http://schemas.microsoft.com/office/powerpoint/2010/main" val="2684028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5221B-8380-4884-9006-30E635A616C5}"/>
              </a:ext>
            </a:extLst>
          </p:cNvPr>
          <p:cNvSpPr>
            <a:spLocks noGrp="1"/>
          </p:cNvSpPr>
          <p:nvPr>
            <p:ph type="title"/>
          </p:nvPr>
        </p:nvSpPr>
        <p:spPr/>
        <p:txBody>
          <a:bodyPr>
            <a:normAutofit/>
          </a:bodyPr>
          <a:lstStyle/>
          <a:p>
            <a:pPr algn="ctr"/>
            <a:r>
              <a:rPr lang="en-US" sz="6600" b="1" dirty="0">
                <a:latin typeface="Times New Roman" panose="02020603050405020304" pitchFamily="18" charset="0"/>
                <a:cs typeface="Times New Roman" panose="02020603050405020304" pitchFamily="18" charset="0"/>
              </a:rPr>
              <a:t>The Flow Problem</a:t>
            </a:r>
          </a:p>
        </p:txBody>
      </p:sp>
      <p:sp>
        <p:nvSpPr>
          <p:cNvPr id="3" name="Content Placeholder 2">
            <a:extLst>
              <a:ext uri="{FF2B5EF4-FFF2-40B4-BE49-F238E27FC236}">
                <a16:creationId xmlns:a16="http://schemas.microsoft.com/office/drawing/2014/main" id="{87FFC617-7ACA-4149-A93B-8FB094E82AA8}"/>
              </a:ext>
            </a:extLst>
          </p:cNvPr>
          <p:cNvSpPr>
            <a:spLocks noGrp="1"/>
          </p:cNvSpPr>
          <p:nvPr>
            <p:ph sz="half" idx="1"/>
          </p:nvPr>
        </p:nvSpPr>
        <p:spPr/>
        <p:txBody>
          <a:bodyPr/>
          <a:lstStyle/>
          <a:p>
            <a:pPr marL="0" indent="0">
              <a:buNone/>
            </a:pPr>
            <a:r>
              <a:rPr lang="en-US" sz="4000" b="1" dirty="0">
                <a:latin typeface="Times New Roman" panose="02020603050405020304" pitchFamily="18" charset="0"/>
                <a:cs typeface="Times New Roman" panose="02020603050405020304" pitchFamily="18" charset="0"/>
              </a:rPr>
              <a:t>What we can’t change</a:t>
            </a:r>
          </a:p>
          <a:p>
            <a:r>
              <a:rPr lang="en-US" dirty="0">
                <a:latin typeface="Times New Roman" panose="02020603050405020304" pitchFamily="18" charset="0"/>
                <a:cs typeface="Times New Roman" panose="02020603050405020304" pitchFamily="18" charset="0"/>
              </a:rPr>
              <a:t>Annual water volume</a:t>
            </a:r>
          </a:p>
          <a:p>
            <a:r>
              <a:rPr lang="en-US" dirty="0">
                <a:latin typeface="Times New Roman" panose="02020603050405020304" pitchFamily="18" charset="0"/>
                <a:cs typeface="Times New Roman" panose="02020603050405020304" pitchFamily="18" charset="0"/>
              </a:rPr>
              <a:t>Release temp</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D764EF67-AF17-4952-9FFA-D8DB782FE470}"/>
              </a:ext>
            </a:extLst>
          </p:cNvPr>
          <p:cNvSpPr>
            <a:spLocks noGrp="1"/>
          </p:cNvSpPr>
          <p:nvPr>
            <p:ph sz="half" idx="2"/>
          </p:nvPr>
        </p:nvSpPr>
        <p:spPr/>
        <p:txBody>
          <a:bodyPr/>
          <a:lstStyle/>
          <a:p>
            <a:pPr marL="0" indent="0">
              <a:buNone/>
            </a:pPr>
            <a:r>
              <a:rPr lang="en-US" sz="4000" b="1" dirty="0">
                <a:latin typeface="Times New Roman" panose="02020603050405020304" pitchFamily="18" charset="0"/>
                <a:cs typeface="Times New Roman" panose="02020603050405020304" pitchFamily="18" charset="0"/>
              </a:rPr>
              <a:t>What we can change</a:t>
            </a:r>
          </a:p>
          <a:p>
            <a:r>
              <a:rPr lang="en-US" dirty="0">
                <a:latin typeface="Times New Roman" panose="02020603050405020304" pitchFamily="18" charset="0"/>
                <a:cs typeface="Times New Roman" panose="02020603050405020304" pitchFamily="18" charset="0"/>
              </a:rPr>
              <a:t>Timing of release</a:t>
            </a:r>
          </a:p>
          <a:p>
            <a:r>
              <a:rPr lang="en-US" dirty="0">
                <a:latin typeface="Times New Roman" panose="02020603050405020304" pitchFamily="18" charset="0"/>
                <a:cs typeface="Times New Roman" panose="02020603050405020304" pitchFamily="18" charset="0"/>
              </a:rPr>
              <a:t>Magnitude of release</a:t>
            </a:r>
          </a:p>
          <a:p>
            <a:pPr marL="0" indent="0">
              <a:buNone/>
            </a:pPr>
            <a:endParaRPr lang="en-US" dirty="0">
              <a:latin typeface="Times New Roman" panose="02020603050405020304" pitchFamily="18"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C5446AFC-43A1-47CC-A852-D527BAB42D08}"/>
              </a:ext>
            </a:extLst>
          </p:cNvPr>
          <p:cNvSpPr>
            <a:spLocks noGrp="1"/>
          </p:cNvSpPr>
          <p:nvPr>
            <p:ph type="sldNum" sz="quarter" idx="12"/>
          </p:nvPr>
        </p:nvSpPr>
        <p:spPr/>
        <p:txBody>
          <a:bodyPr/>
          <a:lstStyle/>
          <a:p>
            <a:fld id="{D5FA8D63-E8D8-424F-9BC2-D1EEE7294CD0}" type="slidenum">
              <a:rPr lang="en-US" smtClean="0"/>
              <a:t>7</a:t>
            </a:fld>
            <a:endParaRPr lang="en-US"/>
          </a:p>
        </p:txBody>
      </p:sp>
    </p:spTree>
    <p:extLst>
      <p:ext uri="{BB962C8B-B14F-4D97-AF65-F5344CB8AC3E}">
        <p14:creationId xmlns:p14="http://schemas.microsoft.com/office/powerpoint/2010/main" val="1696364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1B9FF7-9D06-40FE-8CC1-8865DA0CC206}"/>
              </a:ext>
            </a:extLst>
          </p:cNvPr>
          <p:cNvSpPr>
            <a:spLocks noGrp="1"/>
          </p:cNvSpPr>
          <p:nvPr>
            <p:ph type="title"/>
          </p:nvPr>
        </p:nvSpPr>
        <p:spPr>
          <a:xfrm>
            <a:off x="686834" y="1153572"/>
            <a:ext cx="3200400" cy="4461163"/>
          </a:xfrm>
        </p:spPr>
        <p:txBody>
          <a:bodyPr>
            <a:normAutofit/>
          </a:bodyPr>
          <a:lstStyle/>
          <a:p>
            <a:r>
              <a:rPr lang="en-US" sz="5400" b="1" dirty="0">
                <a:solidFill>
                  <a:srgbClr val="FFFFFF"/>
                </a:solidFill>
              </a:rPr>
              <a:t>Objectives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B45EFB3-C422-4380-9A81-4140642B4F7E}"/>
              </a:ext>
            </a:extLst>
          </p:cNvPr>
          <p:cNvSpPr>
            <a:spLocks noGrp="1"/>
          </p:cNvSpPr>
          <p:nvPr>
            <p:ph idx="1"/>
          </p:nvPr>
        </p:nvSpPr>
        <p:spPr>
          <a:xfrm>
            <a:off x="4376058" y="320631"/>
            <a:ext cx="6906491" cy="6010708"/>
          </a:xfrm>
        </p:spPr>
        <p:txBody>
          <a:bodyPr anchor="ctr">
            <a:normAutofit/>
          </a:bodyPr>
          <a:lstStyle/>
          <a:p>
            <a:pPr marL="0" marR="0">
              <a:lnSpc>
                <a:spcPct val="107000"/>
              </a:lnSpc>
              <a:spcBef>
                <a:spcPts val="0"/>
              </a:spcBef>
              <a:spcAft>
                <a:spcPts val="80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Increase growth of salmon fry and parr</a:t>
            </a:r>
          </a:p>
          <a:p>
            <a:pPr marL="0" marR="0" indent="0">
              <a:lnSpc>
                <a:spcPct val="107000"/>
              </a:lnSpc>
              <a:spcBef>
                <a:spcPts val="0"/>
              </a:spcBef>
              <a:spcAft>
                <a:spcPts val="800"/>
              </a:spcAft>
              <a:buNone/>
            </a:pP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Synchronize flows of the regulated mainstem with its free-flowing tributaries</a:t>
            </a:r>
          </a:p>
          <a:p>
            <a:pPr marL="0" marR="0" indent="0">
              <a:lnSpc>
                <a:spcPct val="107000"/>
              </a:lnSpc>
              <a:spcBef>
                <a:spcPts val="0"/>
              </a:spcBef>
              <a:spcAft>
                <a:spcPts val="0"/>
              </a:spcAft>
              <a:buNone/>
            </a:pP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Provide thermal cues for smoltification and downstream migration earlier in the year</a:t>
            </a:r>
          </a:p>
          <a:p>
            <a:pPr marL="0" marR="0" indent="0">
              <a:lnSpc>
                <a:spcPct val="107000"/>
              </a:lnSpc>
              <a:spcBef>
                <a:spcPts val="0"/>
              </a:spcBef>
              <a:spcAft>
                <a:spcPts val="0"/>
              </a:spcAft>
              <a:buNone/>
            </a:pP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Increase nursery habitat availability for juvenile salmon</a:t>
            </a:r>
          </a:p>
          <a:p>
            <a:pPr marL="0" marR="0" indent="0">
              <a:lnSpc>
                <a:spcPct val="107000"/>
              </a:lnSpc>
              <a:spcBef>
                <a:spcPts val="0"/>
              </a:spcBef>
              <a:spcAft>
                <a:spcPts val="0"/>
              </a:spcAft>
              <a:buNone/>
            </a:pP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Provide seasonally appropriate disturbance of the macroinvertebrate prey species for rearing salmonids</a:t>
            </a:r>
          </a:p>
          <a:p>
            <a:pPr marL="0" marR="0" indent="0">
              <a:lnSpc>
                <a:spcPct val="107000"/>
              </a:lnSpc>
              <a:spcBef>
                <a:spcPts val="0"/>
              </a:spcBef>
              <a:spcAft>
                <a:spcPts val="0"/>
              </a:spcAft>
              <a:buNone/>
            </a:pP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Reduce effects of temperature suppression on growth of rearing salmonids</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5" name="Slide Number Placeholder 4">
            <a:extLst>
              <a:ext uri="{FF2B5EF4-FFF2-40B4-BE49-F238E27FC236}">
                <a16:creationId xmlns:a16="http://schemas.microsoft.com/office/drawing/2014/main" id="{836C38A6-0662-424D-9719-B2070BD0DE62}"/>
              </a:ext>
            </a:extLst>
          </p:cNvPr>
          <p:cNvSpPr>
            <a:spLocks noGrp="1"/>
          </p:cNvSpPr>
          <p:nvPr>
            <p:ph type="sldNum" sz="quarter" idx="12"/>
          </p:nvPr>
        </p:nvSpPr>
        <p:spPr/>
        <p:txBody>
          <a:bodyPr/>
          <a:lstStyle/>
          <a:p>
            <a:fld id="{D5FA8D63-E8D8-424F-9BC2-D1EEE7294CD0}" type="slidenum">
              <a:rPr lang="en-US" smtClean="0"/>
              <a:t>8</a:t>
            </a:fld>
            <a:endParaRPr lang="en-US"/>
          </a:p>
        </p:txBody>
      </p:sp>
    </p:spTree>
    <p:extLst>
      <p:ext uri="{BB962C8B-B14F-4D97-AF65-F5344CB8AC3E}">
        <p14:creationId xmlns:p14="http://schemas.microsoft.com/office/powerpoint/2010/main" val="38789196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81282-2DBE-4992-9A07-D95C049F5011}"/>
              </a:ext>
            </a:extLst>
          </p:cNvPr>
          <p:cNvSpPr>
            <a:spLocks noGrp="1"/>
          </p:cNvSpPr>
          <p:nvPr>
            <p:ph type="title"/>
          </p:nvPr>
        </p:nvSpPr>
        <p:spPr>
          <a:xfrm>
            <a:off x="838200" y="365126"/>
            <a:ext cx="10515600" cy="706930"/>
          </a:xfrm>
        </p:spPr>
        <p:txBody>
          <a:bodyPr/>
          <a:lstStyle/>
          <a:p>
            <a:pPr algn="ctr"/>
            <a:r>
              <a:rPr lang="en-US" dirty="0">
                <a:latin typeface="Times New Roman" panose="02020603050405020304" pitchFamily="18" charset="0"/>
                <a:cs typeface="Times New Roman" panose="02020603050405020304" pitchFamily="18" charset="0"/>
              </a:rPr>
              <a:t>FAQs</a:t>
            </a:r>
          </a:p>
        </p:txBody>
      </p:sp>
      <p:sp>
        <p:nvSpPr>
          <p:cNvPr id="3" name="Content Placeholder 2">
            <a:extLst>
              <a:ext uri="{FF2B5EF4-FFF2-40B4-BE49-F238E27FC236}">
                <a16:creationId xmlns:a16="http://schemas.microsoft.com/office/drawing/2014/main" id="{7315EFBA-C494-4D62-9E22-D30AA5759229}"/>
              </a:ext>
            </a:extLst>
          </p:cNvPr>
          <p:cNvSpPr>
            <a:spLocks noGrp="1"/>
          </p:cNvSpPr>
          <p:nvPr>
            <p:ph idx="1"/>
          </p:nvPr>
        </p:nvSpPr>
        <p:spPr>
          <a:xfrm>
            <a:off x="838200" y="1323975"/>
            <a:ext cx="10515600" cy="5410200"/>
          </a:xfrm>
        </p:spPr>
        <p:txBody>
          <a:bodyPr/>
          <a:lstStyle/>
          <a:p>
            <a:r>
              <a:rPr lang="en-US" dirty="0">
                <a:latin typeface="Times New Roman" panose="02020603050405020304" pitchFamily="18" charset="0"/>
                <a:cs typeface="Times New Roman" panose="02020603050405020304" pitchFamily="18" charset="0"/>
              </a:rPr>
              <a:t>How can we guarantee that we will not overspend ROD volumes if we release water prior to the water year determination?</a:t>
            </a:r>
          </a:p>
          <a:p>
            <a:r>
              <a:rPr lang="en-US" dirty="0">
                <a:latin typeface="Times New Roman" panose="02020603050405020304" pitchFamily="18" charset="0"/>
                <a:cs typeface="Times New Roman" panose="02020603050405020304" pitchFamily="18" charset="0"/>
              </a:rPr>
              <a:t>Will summer or winter baseflows be affected, and what affect will there be on adult temperature targets under water order 90-5?</a:t>
            </a:r>
          </a:p>
          <a:p>
            <a:r>
              <a:rPr lang="en-US" dirty="0">
                <a:latin typeface="Times New Roman" panose="02020603050405020304" pitchFamily="18" charset="0"/>
                <a:cs typeface="Times New Roman" panose="02020603050405020304" pitchFamily="18" charset="0"/>
              </a:rPr>
              <a:t>How can we accomplish ROD objectives with less water after April?</a:t>
            </a:r>
          </a:p>
          <a:p>
            <a:pPr lvl="1"/>
            <a:r>
              <a:rPr lang="en-US" dirty="0">
                <a:latin typeface="Times New Roman" panose="02020603050405020304" pitchFamily="18" charset="0"/>
                <a:cs typeface="Times New Roman" panose="02020603050405020304" pitchFamily="18" charset="0"/>
              </a:rPr>
              <a:t>more efficient use of water with shorter peaks and shorter recessions supported by science (e.g., hysteresis and cottonwood root growth), consistent with AM mandated by ROD</a:t>
            </a:r>
          </a:p>
          <a:p>
            <a:r>
              <a:rPr lang="en-US" dirty="0">
                <a:latin typeface="Times New Roman" panose="02020603050405020304" pitchFamily="18" charset="0"/>
                <a:cs typeface="Times New Roman" panose="02020603050405020304" pitchFamily="18" charset="0"/>
              </a:rPr>
              <a:t>How will the summer cold-water pool in Trinity reservoir be affected?</a:t>
            </a:r>
          </a:p>
          <a:p>
            <a:r>
              <a:rPr lang="en-US" dirty="0">
                <a:latin typeface="Times New Roman" panose="02020603050405020304" pitchFamily="18" charset="0"/>
                <a:cs typeface="Times New Roman" panose="02020603050405020304" pitchFamily="18" charset="0"/>
              </a:rPr>
              <a:t>Why do geomorphic work in CD/D years? </a:t>
            </a:r>
          </a:p>
          <a:p>
            <a:pPr lvl="1"/>
            <a:r>
              <a:rPr lang="en-US" dirty="0">
                <a:latin typeface="Times New Roman" panose="02020603050405020304" pitchFamily="18" charset="0"/>
                <a:cs typeface="Times New Roman" panose="02020603050405020304" pitchFamily="18" charset="0"/>
              </a:rPr>
              <a:t>these happen in historic record, so is consistent with natural conditions.</a:t>
            </a:r>
          </a:p>
        </p:txBody>
      </p:sp>
      <p:sp>
        <p:nvSpPr>
          <p:cNvPr id="5" name="Slide Number Placeholder 4">
            <a:extLst>
              <a:ext uri="{FF2B5EF4-FFF2-40B4-BE49-F238E27FC236}">
                <a16:creationId xmlns:a16="http://schemas.microsoft.com/office/drawing/2014/main" id="{0EA2B323-4A9B-47CE-BD00-1E218D1DCA6E}"/>
              </a:ext>
            </a:extLst>
          </p:cNvPr>
          <p:cNvSpPr>
            <a:spLocks noGrp="1"/>
          </p:cNvSpPr>
          <p:nvPr>
            <p:ph type="sldNum" sz="quarter" idx="12"/>
          </p:nvPr>
        </p:nvSpPr>
        <p:spPr/>
        <p:txBody>
          <a:bodyPr/>
          <a:lstStyle/>
          <a:p>
            <a:fld id="{D5FA8D63-E8D8-424F-9BC2-D1EEE7294CD0}" type="slidenum">
              <a:rPr lang="en-US" smtClean="0"/>
              <a:t>9</a:t>
            </a:fld>
            <a:endParaRPr lang="en-US"/>
          </a:p>
        </p:txBody>
      </p:sp>
    </p:spTree>
    <p:extLst>
      <p:ext uri="{BB962C8B-B14F-4D97-AF65-F5344CB8AC3E}">
        <p14:creationId xmlns:p14="http://schemas.microsoft.com/office/powerpoint/2010/main" val="2536686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6DEF6C-CEC7-437A-8BE2-2A5AB3066454}"/>
              </a:ext>
            </a:extLst>
          </p:cNvPr>
          <p:cNvSpPr txBox="1"/>
          <p:nvPr/>
        </p:nvSpPr>
        <p:spPr>
          <a:xfrm>
            <a:off x="405353" y="1737959"/>
            <a:ext cx="11538408" cy="4585871"/>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Flow Synchronization Period (Dec 15 – Feb 15)</a:t>
            </a:r>
          </a:p>
          <a:p>
            <a:r>
              <a:rPr lang="en-US" sz="2400" dirty="0">
                <a:latin typeface="Times New Roman" panose="02020603050405020304" pitchFamily="18" charset="0"/>
                <a:cs typeface="Times New Roman" panose="02020603050405020304" pitchFamily="18" charset="0"/>
              </a:rPr>
              <a:t>Synchronize a 60,000 </a:t>
            </a:r>
            <a:r>
              <a:rPr lang="en-US" sz="2400" dirty="0" err="1">
                <a:latin typeface="Times New Roman" panose="02020603050405020304" pitchFamily="18" charset="0"/>
                <a:cs typeface="Times New Roman" panose="02020603050405020304" pitchFamily="18" charset="0"/>
              </a:rPr>
              <a:t>af</a:t>
            </a:r>
            <a:r>
              <a:rPr lang="en-US" sz="2400" dirty="0">
                <a:latin typeface="Times New Roman" panose="02020603050405020304" pitchFamily="18" charset="0"/>
                <a:cs typeface="Times New Roman" panose="02020603050405020304" pitchFamily="18" charset="0"/>
              </a:rPr>
              <a:t>, high magnitude dam release with a winter flow event</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6,500 </a:t>
            </a:r>
            <a:r>
              <a:rPr lang="en-US" sz="2400" dirty="0" err="1">
                <a:latin typeface="Times New Roman" panose="02020603050405020304" pitchFamily="18" charset="0"/>
                <a:cs typeface="Times New Roman" panose="02020603050405020304" pitchFamily="18" charset="0"/>
              </a:rPr>
              <a:t>cfs</a:t>
            </a:r>
            <a:r>
              <a:rPr lang="en-US" sz="2400" dirty="0">
                <a:latin typeface="Times New Roman" panose="02020603050405020304" pitchFamily="18" charset="0"/>
                <a:cs typeface="Times New Roman" panose="02020603050405020304" pitchFamily="18" charset="0"/>
              </a:rPr>
              <a:t> maximum flow from Lewiston Dam</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Forecasting tools from CNRFC at USGS mainstem gage above North Fork predicts 4,500-12,000 </a:t>
            </a:r>
            <a:r>
              <a:rPr lang="en-US" sz="2400" dirty="0" err="1">
                <a:latin typeface="Times New Roman" panose="02020603050405020304" pitchFamily="18" charset="0"/>
                <a:cs typeface="Times New Roman" panose="02020603050405020304" pitchFamily="18" charset="0"/>
              </a:rPr>
              <a:t>cfs</a:t>
            </a:r>
            <a:r>
              <a:rPr lang="en-US" sz="2400" dirty="0">
                <a:latin typeface="Times New Roman" panose="02020603050405020304" pitchFamily="18" charset="0"/>
                <a:cs typeface="Times New Roman" panose="02020603050405020304" pitchFamily="18" charset="0"/>
              </a:rPr>
              <a:t> event</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72-hour notice to USBR</a:t>
            </a:r>
          </a:p>
          <a:p>
            <a:endParaRPr lang="en-US"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Elevated Baseflow Period (Feb 15 – April 15)</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Two possible releases in Feb and March based on B120 90% exceedance forecast to predict water year type</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Volume released based on Decision Tree and winter period allocation of water year type</a:t>
            </a:r>
          </a:p>
          <a:p>
            <a:pPr marL="28575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B6BF5AC-BB61-403B-B617-0185077FC327}"/>
              </a:ext>
            </a:extLst>
          </p:cNvPr>
          <p:cNvSpPr txBox="1"/>
          <p:nvPr/>
        </p:nvSpPr>
        <p:spPr>
          <a:xfrm>
            <a:off x="405353" y="351325"/>
            <a:ext cx="11472420" cy="769441"/>
          </a:xfrm>
          <a:prstGeom prst="rect">
            <a:avLst/>
          </a:prstGeom>
          <a:noFill/>
        </p:spPr>
        <p:txBody>
          <a:bodyPr wrap="square" rtlCol="0">
            <a:spAutoFit/>
          </a:bodyPr>
          <a:lstStyle/>
          <a:p>
            <a:pPr algn="ctr"/>
            <a:r>
              <a:rPr lang="en-US" sz="4400" dirty="0">
                <a:latin typeface="Times New Roman" panose="02020603050405020304" pitchFamily="18" charset="0"/>
                <a:cs typeface="Times New Roman" panose="02020603050405020304" pitchFamily="18" charset="0"/>
              </a:rPr>
              <a:t>Proposed Action</a:t>
            </a:r>
          </a:p>
        </p:txBody>
      </p:sp>
      <p:sp>
        <p:nvSpPr>
          <p:cNvPr id="3" name="Slide Number Placeholder 2">
            <a:extLst>
              <a:ext uri="{FF2B5EF4-FFF2-40B4-BE49-F238E27FC236}">
                <a16:creationId xmlns:a16="http://schemas.microsoft.com/office/drawing/2014/main" id="{BB4D9F12-EED1-4CCE-B4DD-7C4472F992FA}"/>
              </a:ext>
            </a:extLst>
          </p:cNvPr>
          <p:cNvSpPr>
            <a:spLocks noGrp="1"/>
          </p:cNvSpPr>
          <p:nvPr>
            <p:ph type="sldNum" sz="quarter" idx="12"/>
          </p:nvPr>
        </p:nvSpPr>
        <p:spPr/>
        <p:txBody>
          <a:bodyPr/>
          <a:lstStyle/>
          <a:p>
            <a:fld id="{D5FA8D63-E8D8-424F-9BC2-D1EEE7294CD0}" type="slidenum">
              <a:rPr lang="en-US" smtClean="0"/>
              <a:t>10</a:t>
            </a:fld>
            <a:endParaRPr lang="en-US"/>
          </a:p>
        </p:txBody>
      </p:sp>
    </p:spTree>
    <p:extLst>
      <p:ext uri="{BB962C8B-B14F-4D97-AF65-F5344CB8AC3E}">
        <p14:creationId xmlns:p14="http://schemas.microsoft.com/office/powerpoint/2010/main" val="430477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120CDA6-02DC-4576-8F6F-4AD6CF308CDD}"/>
              </a:ext>
            </a:extLst>
          </p:cNvPr>
          <p:cNvPicPr>
            <a:picLocks noChangeAspect="1"/>
          </p:cNvPicPr>
          <p:nvPr/>
        </p:nvPicPr>
        <p:blipFill rotWithShape="1">
          <a:blip r:embed="rId2"/>
          <a:srcRect r="13686" b="14076"/>
          <a:stretch/>
        </p:blipFill>
        <p:spPr>
          <a:xfrm>
            <a:off x="6592615" y="2152257"/>
            <a:ext cx="5519488" cy="2553486"/>
          </a:xfrm>
          <a:prstGeom prst="rect">
            <a:avLst/>
          </a:prstGeom>
          <a:solidFill>
            <a:schemeClr val="bg1"/>
          </a:solidFill>
          <a:ln w="12700">
            <a:solidFill>
              <a:schemeClr val="tx1"/>
            </a:solidFill>
          </a:ln>
        </p:spPr>
      </p:pic>
      <p:pic>
        <p:nvPicPr>
          <p:cNvPr id="5" name="Picture 4" descr="Figure 2 2. Decision Tree for the Proposed Action.">
            <a:extLst>
              <a:ext uri="{FF2B5EF4-FFF2-40B4-BE49-F238E27FC236}">
                <a16:creationId xmlns:a16="http://schemas.microsoft.com/office/drawing/2014/main" id="{9E4865E1-65E7-4171-8C87-8F952D01CC8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8947" y="134620"/>
            <a:ext cx="6365616" cy="6628130"/>
          </a:xfrm>
          <a:prstGeom prst="rect">
            <a:avLst/>
          </a:prstGeom>
          <a:ln>
            <a:solidFill>
              <a:schemeClr val="tx1"/>
            </a:solidFill>
          </a:ln>
        </p:spPr>
      </p:pic>
      <p:sp>
        <p:nvSpPr>
          <p:cNvPr id="3" name="Slide Number Placeholder 2">
            <a:extLst>
              <a:ext uri="{FF2B5EF4-FFF2-40B4-BE49-F238E27FC236}">
                <a16:creationId xmlns:a16="http://schemas.microsoft.com/office/drawing/2014/main" id="{CEBEAF94-50E4-409C-90D1-EA132C1253F5}"/>
              </a:ext>
            </a:extLst>
          </p:cNvPr>
          <p:cNvSpPr>
            <a:spLocks noGrp="1"/>
          </p:cNvSpPr>
          <p:nvPr>
            <p:ph type="sldNum" sz="quarter" idx="12"/>
          </p:nvPr>
        </p:nvSpPr>
        <p:spPr/>
        <p:txBody>
          <a:bodyPr/>
          <a:lstStyle/>
          <a:p>
            <a:fld id="{D5FA8D63-E8D8-424F-9BC2-D1EEE7294CD0}" type="slidenum">
              <a:rPr lang="en-US" smtClean="0"/>
              <a:t>11</a:t>
            </a:fld>
            <a:endParaRPr lang="en-US"/>
          </a:p>
        </p:txBody>
      </p:sp>
    </p:spTree>
    <p:extLst>
      <p:ext uri="{BB962C8B-B14F-4D97-AF65-F5344CB8AC3E}">
        <p14:creationId xmlns:p14="http://schemas.microsoft.com/office/powerpoint/2010/main" val="35350520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5" name="Picture 4" descr="A picture containing timeline&#10;&#10;Description automatically generated">
            <a:extLst>
              <a:ext uri="{FF2B5EF4-FFF2-40B4-BE49-F238E27FC236}">
                <a16:creationId xmlns:a16="http://schemas.microsoft.com/office/drawing/2014/main" id="{A3EDBEB6-8CFD-42F8-B768-E6D5A52A3B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047" y="640080"/>
            <a:ext cx="11811906" cy="5577840"/>
          </a:xfrm>
          <a:prstGeom prst="rect">
            <a:avLst/>
          </a:prstGeom>
        </p:spPr>
      </p:pic>
    </p:spTree>
    <p:extLst>
      <p:ext uri="{BB962C8B-B14F-4D97-AF65-F5344CB8AC3E}">
        <p14:creationId xmlns:p14="http://schemas.microsoft.com/office/powerpoint/2010/main" val="692331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descr="Chart, histogram&#10;&#10;Description automatically generated">
            <a:extLst>
              <a:ext uri="{FF2B5EF4-FFF2-40B4-BE49-F238E27FC236}">
                <a16:creationId xmlns:a16="http://schemas.microsoft.com/office/drawing/2014/main" id="{F94BA13E-8BB3-4C50-A4B7-E0DA478988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3794" y="135317"/>
            <a:ext cx="9864412" cy="6587365"/>
          </a:xfrm>
          <a:prstGeom prst="rect">
            <a:avLst/>
          </a:prstGeom>
        </p:spPr>
      </p:pic>
      <p:sp>
        <p:nvSpPr>
          <p:cNvPr id="4" name="Slide Number Placeholder 3">
            <a:extLst>
              <a:ext uri="{FF2B5EF4-FFF2-40B4-BE49-F238E27FC236}">
                <a16:creationId xmlns:a16="http://schemas.microsoft.com/office/drawing/2014/main" id="{62D91F3B-427E-4968-B478-788512CCE557}"/>
              </a:ext>
            </a:extLst>
          </p:cNvPr>
          <p:cNvSpPr>
            <a:spLocks noGrp="1"/>
          </p:cNvSpPr>
          <p:nvPr>
            <p:ph type="sldNum" sz="quarter" idx="12"/>
          </p:nvPr>
        </p:nvSpPr>
        <p:spPr/>
        <p:txBody>
          <a:bodyPr/>
          <a:lstStyle/>
          <a:p>
            <a:fld id="{D5FA8D63-E8D8-424F-9BC2-D1EEE7294CD0}" type="slidenum">
              <a:rPr lang="en-US" smtClean="0"/>
              <a:t>13</a:t>
            </a:fld>
            <a:endParaRPr lang="en-US"/>
          </a:p>
        </p:txBody>
      </p:sp>
    </p:spTree>
    <p:extLst>
      <p:ext uri="{BB962C8B-B14F-4D97-AF65-F5344CB8AC3E}">
        <p14:creationId xmlns:p14="http://schemas.microsoft.com/office/powerpoint/2010/main" val="3925701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descr="Histogram&#10;&#10;Description automatically generated with medium confidence">
            <a:extLst>
              <a:ext uri="{FF2B5EF4-FFF2-40B4-BE49-F238E27FC236}">
                <a16:creationId xmlns:a16="http://schemas.microsoft.com/office/drawing/2014/main" id="{6AC2B823-7F23-47D1-A61A-E22D34EE61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6553" y="137160"/>
            <a:ext cx="9858894" cy="6583680"/>
          </a:xfrm>
          <a:prstGeom prst="rect">
            <a:avLst/>
          </a:prstGeom>
        </p:spPr>
      </p:pic>
      <p:sp>
        <p:nvSpPr>
          <p:cNvPr id="3" name="Slide Number Placeholder 2">
            <a:extLst>
              <a:ext uri="{FF2B5EF4-FFF2-40B4-BE49-F238E27FC236}">
                <a16:creationId xmlns:a16="http://schemas.microsoft.com/office/drawing/2014/main" id="{BB62E01E-D0A6-45C2-855B-EFE23609FF9D}"/>
              </a:ext>
            </a:extLst>
          </p:cNvPr>
          <p:cNvSpPr>
            <a:spLocks noGrp="1"/>
          </p:cNvSpPr>
          <p:nvPr>
            <p:ph type="sldNum" sz="quarter" idx="12"/>
          </p:nvPr>
        </p:nvSpPr>
        <p:spPr/>
        <p:txBody>
          <a:bodyPr/>
          <a:lstStyle/>
          <a:p>
            <a:fld id="{D5FA8D63-E8D8-424F-9BC2-D1EEE7294CD0}" type="slidenum">
              <a:rPr lang="en-US" smtClean="0"/>
              <a:t>14</a:t>
            </a:fld>
            <a:endParaRPr lang="en-US"/>
          </a:p>
        </p:txBody>
      </p:sp>
    </p:spTree>
    <p:extLst>
      <p:ext uri="{BB962C8B-B14F-4D97-AF65-F5344CB8AC3E}">
        <p14:creationId xmlns:p14="http://schemas.microsoft.com/office/powerpoint/2010/main" val="2834801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descr="Chart, histogram&#10;&#10;Description automatically generated">
            <a:extLst>
              <a:ext uri="{FF2B5EF4-FFF2-40B4-BE49-F238E27FC236}">
                <a16:creationId xmlns:a16="http://schemas.microsoft.com/office/drawing/2014/main" id="{F05E11D4-D9BB-4DAE-A96A-CA008A0E6A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6552" y="137160"/>
            <a:ext cx="9858895" cy="6583680"/>
          </a:xfrm>
          <a:prstGeom prst="rect">
            <a:avLst/>
          </a:prstGeom>
        </p:spPr>
      </p:pic>
      <p:sp>
        <p:nvSpPr>
          <p:cNvPr id="3" name="Slide Number Placeholder 2">
            <a:extLst>
              <a:ext uri="{FF2B5EF4-FFF2-40B4-BE49-F238E27FC236}">
                <a16:creationId xmlns:a16="http://schemas.microsoft.com/office/drawing/2014/main" id="{A2D9538C-847C-4BB3-8EC4-7D98B643423C}"/>
              </a:ext>
            </a:extLst>
          </p:cNvPr>
          <p:cNvSpPr>
            <a:spLocks noGrp="1"/>
          </p:cNvSpPr>
          <p:nvPr>
            <p:ph type="sldNum" sz="quarter" idx="12"/>
          </p:nvPr>
        </p:nvSpPr>
        <p:spPr/>
        <p:txBody>
          <a:bodyPr/>
          <a:lstStyle/>
          <a:p>
            <a:fld id="{D5FA8D63-E8D8-424F-9BC2-D1EEE7294CD0}" type="slidenum">
              <a:rPr lang="en-US" smtClean="0"/>
              <a:t>15</a:t>
            </a:fld>
            <a:endParaRPr lang="en-US"/>
          </a:p>
        </p:txBody>
      </p:sp>
    </p:spTree>
    <p:extLst>
      <p:ext uri="{BB962C8B-B14F-4D97-AF65-F5344CB8AC3E}">
        <p14:creationId xmlns:p14="http://schemas.microsoft.com/office/powerpoint/2010/main" val="801104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E10BE-CBDA-4056-9AE5-852227D25006}"/>
              </a:ext>
            </a:extLst>
          </p:cNvPr>
          <p:cNvSpPr>
            <a:spLocks noGrp="1"/>
          </p:cNvSpPr>
          <p:nvPr>
            <p:ph type="title"/>
          </p:nvPr>
        </p:nvSpPr>
        <p:spPr>
          <a:xfrm>
            <a:off x="838200" y="483876"/>
            <a:ext cx="10515600" cy="875096"/>
          </a:xfrm>
        </p:spPr>
        <p:txBody>
          <a:bodyPr/>
          <a:lstStyle/>
          <a:p>
            <a:pPr algn="ctr"/>
            <a:r>
              <a:rPr lang="en-US" dirty="0">
                <a:latin typeface="Times New Roman" panose="02020603050405020304" pitchFamily="18" charset="0"/>
                <a:cs typeface="Times New Roman" panose="02020603050405020304" pitchFamily="18" charset="0"/>
              </a:rPr>
              <a:t>Estimated benefits</a:t>
            </a:r>
          </a:p>
        </p:txBody>
      </p:sp>
      <p:sp>
        <p:nvSpPr>
          <p:cNvPr id="3" name="Content Placeholder 2">
            <a:extLst>
              <a:ext uri="{FF2B5EF4-FFF2-40B4-BE49-F238E27FC236}">
                <a16:creationId xmlns:a16="http://schemas.microsoft.com/office/drawing/2014/main" id="{82D11F81-23CD-402B-81B5-91C46A574985}"/>
              </a:ext>
            </a:extLst>
          </p:cNvPr>
          <p:cNvSpPr>
            <a:spLocks noGrp="1"/>
          </p:cNvSpPr>
          <p:nvPr>
            <p:ph idx="1"/>
          </p:nvPr>
        </p:nvSpPr>
        <p:spPr/>
        <p:txBody>
          <a:bodyPr>
            <a:normAutofit lnSpcReduction="10000"/>
          </a:bodyPr>
          <a:lstStyle/>
          <a:p>
            <a:r>
              <a:rPr lang="en-US" dirty="0">
                <a:latin typeface="Times New Roman" panose="02020603050405020304" pitchFamily="18" charset="0"/>
                <a:cs typeface="Times New Roman" panose="02020603050405020304" pitchFamily="18" charset="0"/>
              </a:rPr>
              <a:t>Increase access to rearing habitat for juvenile salmonids</a:t>
            </a:r>
          </a:p>
          <a:p>
            <a:pPr lvl="1"/>
            <a:r>
              <a:rPr lang="en-US" dirty="0">
                <a:latin typeface="Times New Roman" panose="02020603050405020304" pitchFamily="18" charset="0"/>
                <a:cs typeface="Times New Roman" panose="02020603050405020304" pitchFamily="18" charset="0"/>
              </a:rPr>
              <a:t>fish Capacity increased ~9% on average across the 40-mile restoration reach</a:t>
            </a:r>
          </a:p>
          <a:p>
            <a:r>
              <a:rPr lang="en-US" dirty="0">
                <a:latin typeface="Times New Roman" panose="02020603050405020304" pitchFamily="18" charset="0"/>
                <a:cs typeface="Times New Roman" panose="02020603050405020304" pitchFamily="18" charset="0"/>
              </a:rPr>
              <a:t>increase the size of juvenile salmonids emigrating downstream</a:t>
            </a:r>
          </a:p>
          <a:p>
            <a:pPr lvl="1"/>
            <a:r>
              <a:rPr lang="en-US" dirty="0">
                <a:latin typeface="Times New Roman" panose="02020603050405020304" pitchFamily="18" charset="0"/>
                <a:cs typeface="Times New Roman" panose="02020603050405020304" pitchFamily="18" charset="0"/>
              </a:rPr>
              <a:t>~5-19% increase in mass of juveniles at the end of June</a:t>
            </a:r>
          </a:p>
          <a:p>
            <a:r>
              <a:rPr lang="en-US" dirty="0">
                <a:latin typeface="Times New Roman" panose="02020603050405020304" pitchFamily="18" charset="0"/>
                <a:cs typeface="Times New Roman" panose="02020603050405020304" pitchFamily="18" charset="0"/>
              </a:rPr>
              <a:t>Increase in cottonwood recruitment in Normal and wetter water years at the 2,000 – 4,500 </a:t>
            </a:r>
            <a:r>
              <a:rPr lang="en-US" dirty="0" err="1">
                <a:latin typeface="Times New Roman" panose="02020603050405020304" pitchFamily="18" charset="0"/>
                <a:cs typeface="Times New Roman" panose="02020603050405020304" pitchFamily="18" charset="0"/>
              </a:rPr>
              <a:t>cfs</a:t>
            </a:r>
            <a:r>
              <a:rPr lang="en-US" dirty="0">
                <a:latin typeface="Times New Roman" panose="02020603050405020304" pitchFamily="18" charset="0"/>
                <a:cs typeface="Times New Roman" panose="02020603050405020304" pitchFamily="18" charset="0"/>
              </a:rPr>
              <a:t> elevation</a:t>
            </a:r>
          </a:p>
          <a:p>
            <a:r>
              <a:rPr lang="en-US" dirty="0">
                <a:latin typeface="Times New Roman" panose="02020603050405020304" pitchFamily="18" charset="0"/>
                <a:cs typeface="Times New Roman" panose="02020603050405020304" pitchFamily="18" charset="0"/>
              </a:rPr>
              <a:t>Seasonally appropriate high-flow events</a:t>
            </a:r>
          </a:p>
          <a:p>
            <a:pPr lvl="1"/>
            <a:r>
              <a:rPr lang="en-US" dirty="0">
                <a:latin typeface="Times New Roman" panose="02020603050405020304" pitchFamily="18" charset="0"/>
                <a:cs typeface="Times New Roman" panose="02020603050405020304" pitchFamily="18" charset="0"/>
              </a:rPr>
              <a:t>provide seasonally appropriate disturbance of BMI community to increase food availability</a:t>
            </a:r>
          </a:p>
          <a:p>
            <a:pPr lvl="1"/>
            <a:r>
              <a:rPr lang="en-US" dirty="0">
                <a:latin typeface="Times New Roman" panose="02020603050405020304" pitchFamily="18" charset="0"/>
                <a:cs typeface="Times New Roman" panose="02020603050405020304" pitchFamily="18" charset="0"/>
              </a:rPr>
              <a:t>perform geomorphic work more efficiently with the same amount of water</a:t>
            </a:r>
          </a:p>
          <a:p>
            <a:pPr lvl="1"/>
            <a:r>
              <a:rPr lang="en-US" dirty="0">
                <a:latin typeface="Times New Roman" panose="02020603050405020304" pitchFamily="18" charset="0"/>
                <a:cs typeface="Times New Roman" panose="02020603050405020304" pitchFamily="18" charset="0"/>
              </a:rPr>
              <a:t>essentially no increased risk of </a:t>
            </a:r>
            <a:r>
              <a:rPr lang="en-US" dirty="0" err="1">
                <a:latin typeface="Times New Roman" panose="02020603050405020304" pitchFamily="18" charset="0"/>
                <a:cs typeface="Times New Roman" panose="02020603050405020304" pitchFamily="18" charset="0"/>
              </a:rPr>
              <a:t>redd</a:t>
            </a:r>
            <a:r>
              <a:rPr lang="en-US" dirty="0">
                <a:latin typeface="Times New Roman" panose="02020603050405020304" pitchFamily="18" charset="0"/>
                <a:cs typeface="Times New Roman" panose="02020603050405020304" pitchFamily="18" charset="0"/>
              </a:rPr>
              <a:t> scour (&lt;1%)</a:t>
            </a:r>
          </a:p>
          <a:p>
            <a:pPr lvl="1"/>
            <a:endParaRPr lang="en-US"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3E926BEC-4D55-45EA-B653-07623097A8B9}"/>
              </a:ext>
            </a:extLst>
          </p:cNvPr>
          <p:cNvSpPr>
            <a:spLocks noGrp="1"/>
          </p:cNvSpPr>
          <p:nvPr>
            <p:ph type="sldNum" sz="quarter" idx="12"/>
          </p:nvPr>
        </p:nvSpPr>
        <p:spPr/>
        <p:txBody>
          <a:bodyPr/>
          <a:lstStyle/>
          <a:p>
            <a:fld id="{D5FA8D63-E8D8-424F-9BC2-D1EEE7294CD0}" type="slidenum">
              <a:rPr lang="en-US" smtClean="0"/>
              <a:t>16</a:t>
            </a:fld>
            <a:endParaRPr lang="en-US"/>
          </a:p>
        </p:txBody>
      </p:sp>
    </p:spTree>
    <p:extLst>
      <p:ext uri="{BB962C8B-B14F-4D97-AF65-F5344CB8AC3E}">
        <p14:creationId xmlns:p14="http://schemas.microsoft.com/office/powerpoint/2010/main" val="2306899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8FF2B-D42F-4339-89FB-1FACD9AB07C7}"/>
              </a:ext>
            </a:extLst>
          </p:cNvPr>
          <p:cNvSpPr>
            <a:spLocks noGrp="1"/>
          </p:cNvSpPr>
          <p:nvPr>
            <p:ph type="title"/>
          </p:nvPr>
        </p:nvSpPr>
        <p:spPr>
          <a:xfrm>
            <a:off x="838200" y="365125"/>
            <a:ext cx="10515600" cy="1991576"/>
          </a:xfrm>
        </p:spPr>
        <p:txBody>
          <a:bodyPr>
            <a:normAutofit fontScale="90000"/>
          </a:bodyPr>
          <a:lstStyle/>
          <a:p>
            <a:pPr algn="ctr" rtl="0" fontAlgn="base"/>
            <a:r>
              <a:rPr lang="en-US" sz="2200" b="1" i="0" dirty="0">
                <a:solidFill>
                  <a:srgbClr val="000000"/>
                </a:solidFill>
                <a:effectLst/>
                <a:latin typeface="Times New Roman" panose="02020603050405020304" pitchFamily="18" charset="0"/>
                <a:cs typeface="Times New Roman" panose="02020603050405020304" pitchFamily="18" charset="0"/>
              </a:rPr>
              <a:t>Capacity of fry (left) and </a:t>
            </a:r>
            <a:r>
              <a:rPr lang="en-US" sz="2200" b="1" i="0" dirty="0" err="1">
                <a:solidFill>
                  <a:srgbClr val="000000"/>
                </a:solidFill>
                <a:effectLst/>
                <a:latin typeface="Times New Roman" panose="02020603050405020304" pitchFamily="18" charset="0"/>
                <a:cs typeface="Times New Roman" panose="02020603050405020304" pitchFamily="18" charset="0"/>
              </a:rPr>
              <a:t>presmolt</a:t>
            </a:r>
            <a:r>
              <a:rPr lang="en-US" sz="2200" b="1" i="0" dirty="0">
                <a:solidFill>
                  <a:srgbClr val="000000"/>
                </a:solidFill>
                <a:effectLst/>
                <a:latin typeface="Times New Roman" panose="02020603050405020304" pitchFamily="18" charset="0"/>
                <a:cs typeface="Times New Roman" panose="02020603050405020304" pitchFamily="18" charset="0"/>
              </a:rPr>
              <a:t> (right) Chinook Salmon as it relates to flow duration for a ‘No Alternative’ (bottom curve) and ‘Alternative’ (top curve) winter flow regime over the entire Trinity River restoration reach.</a:t>
            </a:r>
            <a:br>
              <a:rPr lang="en-US" sz="2200" b="1" i="0" dirty="0">
                <a:solidFill>
                  <a:srgbClr val="000000"/>
                </a:solidFill>
                <a:effectLst/>
                <a:latin typeface="Times New Roman" panose="02020603050405020304" pitchFamily="18" charset="0"/>
                <a:cs typeface="Times New Roman" panose="02020603050405020304" pitchFamily="18" charset="0"/>
              </a:rPr>
            </a:br>
            <a:br>
              <a:rPr lang="en-US" sz="2200" b="1" i="0" dirty="0">
                <a:solidFill>
                  <a:srgbClr val="000000"/>
                </a:solidFill>
                <a:effectLst/>
                <a:latin typeface="Times New Roman" panose="02020603050405020304" pitchFamily="18" charset="0"/>
                <a:cs typeface="Times New Roman" panose="02020603050405020304" pitchFamily="18" charset="0"/>
              </a:rPr>
            </a:br>
            <a:r>
              <a:rPr lang="en-US" sz="2000" b="0" i="0" dirty="0">
                <a:solidFill>
                  <a:srgbClr val="000000"/>
                </a:solidFill>
                <a:effectLst/>
                <a:latin typeface="Times New Roman" panose="02020603050405020304" pitchFamily="18" charset="0"/>
                <a:cs typeface="Times New Roman" panose="02020603050405020304" pitchFamily="18" charset="0"/>
              </a:rPr>
              <a:t>Using an integrated area under the curve metric (Cooper et al. 2021 </a:t>
            </a:r>
            <a:r>
              <a:rPr lang="en-US" sz="2000" b="0" i="1" dirty="0">
                <a:solidFill>
                  <a:srgbClr val="000000"/>
                </a:solidFill>
                <a:effectLst/>
                <a:latin typeface="Times New Roman" panose="02020603050405020304" pitchFamily="18" charset="0"/>
                <a:cs typeface="Times New Roman" panose="02020603050405020304" pitchFamily="18" charset="0"/>
              </a:rPr>
              <a:t>in review</a:t>
            </a:r>
            <a:r>
              <a:rPr lang="en-US" sz="2000" b="0" i="0" dirty="0">
                <a:solidFill>
                  <a:srgbClr val="000000"/>
                </a:solidFill>
                <a:effectLst/>
                <a:latin typeface="Times New Roman" panose="02020603050405020304" pitchFamily="18" charset="0"/>
                <a:cs typeface="Times New Roman" panose="02020603050405020304" pitchFamily="18" charset="0"/>
              </a:rPr>
              <a:t>), there is a respective 8.7% and 9.3% increase in fry and </a:t>
            </a:r>
            <a:r>
              <a:rPr lang="en-US" sz="2000" b="0" i="0" dirty="0" err="1">
                <a:solidFill>
                  <a:srgbClr val="000000"/>
                </a:solidFill>
                <a:effectLst/>
                <a:latin typeface="Times New Roman" panose="02020603050405020304" pitchFamily="18" charset="0"/>
                <a:cs typeface="Times New Roman" panose="02020603050405020304" pitchFamily="18" charset="0"/>
              </a:rPr>
              <a:t>presmolt</a:t>
            </a:r>
            <a:r>
              <a:rPr lang="en-US" sz="2000" b="0" i="0" dirty="0">
                <a:solidFill>
                  <a:srgbClr val="000000"/>
                </a:solidFill>
                <a:effectLst/>
                <a:latin typeface="Times New Roman" panose="02020603050405020304" pitchFamily="18" charset="0"/>
                <a:cs typeface="Times New Roman" panose="02020603050405020304" pitchFamily="18" charset="0"/>
              </a:rPr>
              <a:t> capacity over the entire restoration reach from the flow regime with ‘the no Action alternative to that with the Proposed Action alternative. </a:t>
            </a:r>
            <a:endParaRPr lang="en-US" sz="2000" dirty="0">
              <a:latin typeface="Times New Roman" panose="02020603050405020304" pitchFamily="18" charset="0"/>
              <a:cs typeface="Times New Roman" panose="02020603050405020304" pitchFamily="18" charset="0"/>
            </a:endParaRPr>
          </a:p>
        </p:txBody>
      </p:sp>
      <p:pic>
        <p:nvPicPr>
          <p:cNvPr id="1026" name="Picture 2" descr="Chart&#10;&#10;Description automatically generated">
            <a:extLst>
              <a:ext uri="{FF2B5EF4-FFF2-40B4-BE49-F238E27FC236}">
                <a16:creationId xmlns:a16="http://schemas.microsoft.com/office/drawing/2014/main" id="{7A7D021B-A224-46EE-9529-739B7C28013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102203" y="2658442"/>
            <a:ext cx="7987593" cy="338328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0540266-66DC-43E1-841E-340176FE55FA}"/>
              </a:ext>
            </a:extLst>
          </p:cNvPr>
          <p:cNvSpPr>
            <a:spLocks noGrp="1"/>
          </p:cNvSpPr>
          <p:nvPr>
            <p:ph type="sldNum" sz="quarter" idx="12"/>
          </p:nvPr>
        </p:nvSpPr>
        <p:spPr/>
        <p:txBody>
          <a:bodyPr/>
          <a:lstStyle/>
          <a:p>
            <a:fld id="{D5FA8D63-E8D8-424F-9BC2-D1EEE7294CD0}" type="slidenum">
              <a:rPr lang="en-US" smtClean="0"/>
              <a:t>17</a:t>
            </a:fld>
            <a:endParaRPr lang="en-US"/>
          </a:p>
        </p:txBody>
      </p:sp>
    </p:spTree>
    <p:extLst>
      <p:ext uri="{BB962C8B-B14F-4D97-AF65-F5344CB8AC3E}">
        <p14:creationId xmlns:p14="http://schemas.microsoft.com/office/powerpoint/2010/main" val="2836458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3BB2-9D0D-48DC-AE77-07304E355CEC}"/>
              </a:ext>
            </a:extLst>
          </p:cNvPr>
          <p:cNvSpPr>
            <a:spLocks noGrp="1"/>
          </p:cNvSpPr>
          <p:nvPr>
            <p:ph type="title"/>
          </p:nvPr>
        </p:nvSpPr>
        <p:spPr>
          <a:xfrm>
            <a:off x="838200" y="0"/>
            <a:ext cx="10515600" cy="1325563"/>
          </a:xfrm>
        </p:spPr>
        <p:txBody>
          <a:bodyPr>
            <a:normAutofit/>
          </a:bodyPr>
          <a:lstStyle/>
          <a:p>
            <a:pPr algn="ctr"/>
            <a:r>
              <a:rPr lang="en-US" sz="2400" b="1" i="0" dirty="0">
                <a:solidFill>
                  <a:srgbClr val="000000"/>
                </a:solidFill>
                <a:effectLst/>
                <a:latin typeface="Times New Roman" panose="02020603050405020304" pitchFamily="18" charset="0"/>
              </a:rPr>
              <a:t>Relationship between end-of-June size difference (%) between the action and No Action alternatives (action minus no action), and annual Lewiston Dam restoration release water volumes for water years 2004 to 2019.</a:t>
            </a:r>
            <a:endParaRPr lang="en-US" sz="2400" dirty="0"/>
          </a:p>
        </p:txBody>
      </p:sp>
      <p:pic>
        <p:nvPicPr>
          <p:cNvPr id="6" name="Picture 5">
            <a:extLst>
              <a:ext uri="{FF2B5EF4-FFF2-40B4-BE49-F238E27FC236}">
                <a16:creationId xmlns:a16="http://schemas.microsoft.com/office/drawing/2014/main" id="{0998EDDE-6014-4BD2-BCDA-5582DE877A40}"/>
              </a:ext>
            </a:extLst>
          </p:cNvPr>
          <p:cNvPicPr>
            <a:picLocks noChangeAspect="1"/>
          </p:cNvPicPr>
          <p:nvPr/>
        </p:nvPicPr>
        <p:blipFill>
          <a:blip r:embed="rId2"/>
          <a:stretch>
            <a:fillRect/>
          </a:stretch>
        </p:blipFill>
        <p:spPr>
          <a:xfrm>
            <a:off x="2753943" y="1479940"/>
            <a:ext cx="6684113" cy="4868992"/>
          </a:xfrm>
          <a:prstGeom prst="rect">
            <a:avLst/>
          </a:prstGeom>
        </p:spPr>
      </p:pic>
      <p:sp>
        <p:nvSpPr>
          <p:cNvPr id="4" name="Slide Number Placeholder 3">
            <a:extLst>
              <a:ext uri="{FF2B5EF4-FFF2-40B4-BE49-F238E27FC236}">
                <a16:creationId xmlns:a16="http://schemas.microsoft.com/office/drawing/2014/main" id="{A277010A-6713-4333-8D6D-E57BEFB677A3}"/>
              </a:ext>
            </a:extLst>
          </p:cNvPr>
          <p:cNvSpPr>
            <a:spLocks noGrp="1"/>
          </p:cNvSpPr>
          <p:nvPr>
            <p:ph type="sldNum" sz="quarter" idx="12"/>
          </p:nvPr>
        </p:nvSpPr>
        <p:spPr/>
        <p:txBody>
          <a:bodyPr/>
          <a:lstStyle/>
          <a:p>
            <a:fld id="{D5FA8D63-E8D8-424F-9BC2-D1EEE7294CD0}" type="slidenum">
              <a:rPr lang="en-US" smtClean="0"/>
              <a:t>18</a:t>
            </a:fld>
            <a:endParaRPr lang="en-US"/>
          </a:p>
        </p:txBody>
      </p:sp>
    </p:spTree>
    <p:extLst>
      <p:ext uri="{BB962C8B-B14F-4D97-AF65-F5344CB8AC3E}">
        <p14:creationId xmlns:p14="http://schemas.microsoft.com/office/powerpoint/2010/main" val="1121378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82920-C5D2-4B2A-BAE0-598C5B89E7F3}"/>
              </a:ext>
            </a:extLst>
          </p:cNvPr>
          <p:cNvSpPr>
            <a:spLocks noGrp="1"/>
          </p:cNvSpPr>
          <p:nvPr>
            <p:ph type="title"/>
          </p:nvPr>
        </p:nvSpPr>
        <p:spPr>
          <a:xfrm>
            <a:off x="838200" y="365125"/>
            <a:ext cx="10515600" cy="823595"/>
          </a:xfrm>
        </p:spPr>
        <p:txBody>
          <a:bodyPr>
            <a:normAutofit/>
          </a:bodyPr>
          <a:lstStyle/>
          <a:p>
            <a:pPr algn="ctr"/>
            <a:r>
              <a:rPr lang="en-US" sz="2400" b="1" dirty="0">
                <a:effectLst/>
                <a:latin typeface="Times New Roman" panose="02020603050405020304" pitchFamily="18" charset="0"/>
                <a:ea typeface="Times New Roman" panose="02020603050405020304" pitchFamily="18" charset="0"/>
              </a:rPr>
              <a:t>TARGETS model results from 2004 - 2019 for average Black Cottonwood recruitment at 2,000 to 4,500 </a:t>
            </a:r>
            <a:r>
              <a:rPr lang="en-US" sz="2400" b="1" dirty="0" err="1">
                <a:effectLst/>
                <a:latin typeface="Times New Roman" panose="02020603050405020304" pitchFamily="18" charset="0"/>
                <a:ea typeface="Times New Roman" panose="02020603050405020304" pitchFamily="18" charset="0"/>
              </a:rPr>
              <a:t>cfs</a:t>
            </a:r>
            <a:r>
              <a:rPr lang="en-US" sz="2400" b="1" dirty="0">
                <a:effectLst/>
                <a:latin typeface="Times New Roman" panose="02020603050405020304" pitchFamily="18" charset="0"/>
                <a:ea typeface="Times New Roman" panose="02020603050405020304" pitchFamily="18" charset="0"/>
              </a:rPr>
              <a:t> within the Restoration Reach.</a:t>
            </a:r>
            <a:endParaRPr lang="en-US" sz="2400" b="1" dirty="0"/>
          </a:p>
        </p:txBody>
      </p:sp>
      <p:pic>
        <p:nvPicPr>
          <p:cNvPr id="4" name="Picture 3" descr="Chart, bar chart&#10;&#10;Description automatically generated">
            <a:extLst>
              <a:ext uri="{FF2B5EF4-FFF2-40B4-BE49-F238E27FC236}">
                <a16:creationId xmlns:a16="http://schemas.microsoft.com/office/drawing/2014/main" id="{78159882-2083-4189-83A2-29FF5170117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5600" y="2309324"/>
            <a:ext cx="6400800" cy="4250055"/>
          </a:xfrm>
          <a:prstGeom prst="rect">
            <a:avLst/>
          </a:prstGeom>
        </p:spPr>
      </p:pic>
      <p:sp>
        <p:nvSpPr>
          <p:cNvPr id="5" name="TextBox 4">
            <a:extLst>
              <a:ext uri="{FF2B5EF4-FFF2-40B4-BE49-F238E27FC236}">
                <a16:creationId xmlns:a16="http://schemas.microsoft.com/office/drawing/2014/main" id="{F48746AC-DD57-4813-98BD-84401AB611F8}"/>
              </a:ext>
            </a:extLst>
          </p:cNvPr>
          <p:cNvSpPr txBox="1"/>
          <p:nvPr/>
        </p:nvSpPr>
        <p:spPr>
          <a:xfrm>
            <a:off x="2201487" y="1188720"/>
            <a:ext cx="7789026"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flow range has the most opportunity for successful recruitment</a:t>
            </a:r>
          </a:p>
          <a:p>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riparian recruitment is not a primary objective in Dry and Critically Dry WYs</a:t>
            </a:r>
          </a:p>
        </p:txBody>
      </p:sp>
      <p:sp>
        <p:nvSpPr>
          <p:cNvPr id="6" name="Slide Number Placeholder 5">
            <a:extLst>
              <a:ext uri="{FF2B5EF4-FFF2-40B4-BE49-F238E27FC236}">
                <a16:creationId xmlns:a16="http://schemas.microsoft.com/office/drawing/2014/main" id="{C8C639A6-DB60-4462-8E70-AFBE14ED5CF7}"/>
              </a:ext>
            </a:extLst>
          </p:cNvPr>
          <p:cNvSpPr>
            <a:spLocks noGrp="1"/>
          </p:cNvSpPr>
          <p:nvPr>
            <p:ph type="sldNum" sz="quarter" idx="12"/>
          </p:nvPr>
        </p:nvSpPr>
        <p:spPr/>
        <p:txBody>
          <a:bodyPr/>
          <a:lstStyle/>
          <a:p>
            <a:fld id="{D5FA8D63-E8D8-424F-9BC2-D1EEE7294CD0}" type="slidenum">
              <a:rPr lang="en-US" smtClean="0"/>
              <a:t>19</a:t>
            </a:fld>
            <a:endParaRPr lang="en-US"/>
          </a:p>
        </p:txBody>
      </p:sp>
    </p:spTree>
    <p:extLst>
      <p:ext uri="{BB962C8B-B14F-4D97-AF65-F5344CB8AC3E}">
        <p14:creationId xmlns:p14="http://schemas.microsoft.com/office/powerpoint/2010/main" val="2172695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39C93-1F3A-4CA2-81F1-5D5104941F74}"/>
              </a:ext>
            </a:extLst>
          </p:cNvPr>
          <p:cNvSpPr>
            <a:spLocks noGrp="1"/>
          </p:cNvSpPr>
          <p:nvPr>
            <p:ph type="title"/>
          </p:nvPr>
        </p:nvSpPr>
        <p:spPr>
          <a:xfrm>
            <a:off x="838200" y="198876"/>
            <a:ext cx="10515600" cy="1240618"/>
          </a:xfrm>
        </p:spPr>
        <p:txBody>
          <a:bodyPr/>
          <a:lstStyle/>
          <a:p>
            <a:r>
              <a:rPr lang="en-US" sz="1800" b="1" i="0" dirty="0">
                <a:solidFill>
                  <a:srgbClr val="000000"/>
                </a:solidFill>
                <a:effectLst/>
                <a:latin typeface="Times New Roman" panose="02020603050405020304" pitchFamily="18" charset="0"/>
              </a:rPr>
              <a:t>Increases in proportion of spawned streambed area with Shields numbers &gt;0.06 in the Proposed Action from the No Action alternative for each MFF reach for each year where a peak flow event would have occurred during the incubation period under the Proposed Action from WY 2004-2019.  </a:t>
            </a:r>
            <a:endParaRPr lang="en-US" dirty="0"/>
          </a:p>
        </p:txBody>
      </p:sp>
      <p:graphicFrame>
        <p:nvGraphicFramePr>
          <p:cNvPr id="4" name="Content Placeholder 3">
            <a:extLst>
              <a:ext uri="{FF2B5EF4-FFF2-40B4-BE49-F238E27FC236}">
                <a16:creationId xmlns:a16="http://schemas.microsoft.com/office/drawing/2014/main" id="{92602ADB-8568-4520-9B99-A21499ECFA7A}"/>
              </a:ext>
            </a:extLst>
          </p:cNvPr>
          <p:cNvGraphicFramePr>
            <a:graphicFrameLocks noGrp="1"/>
          </p:cNvGraphicFramePr>
          <p:nvPr>
            <p:ph idx="1"/>
            <p:extLst>
              <p:ext uri="{D42A27DB-BD31-4B8C-83A1-F6EECF244321}">
                <p14:modId xmlns:p14="http://schemas.microsoft.com/office/powerpoint/2010/main" val="3188936986"/>
              </p:ext>
            </p:extLst>
          </p:nvPr>
        </p:nvGraphicFramePr>
        <p:xfrm>
          <a:off x="2208626" y="1605743"/>
          <a:ext cx="7774745" cy="4351337"/>
        </p:xfrm>
        <a:graphic>
          <a:graphicData uri="http://schemas.openxmlformats.org/drawingml/2006/table">
            <a:tbl>
              <a:tblPr/>
              <a:tblGrid>
                <a:gridCol w="1393365">
                  <a:extLst>
                    <a:ext uri="{9D8B030D-6E8A-4147-A177-3AD203B41FA5}">
                      <a16:colId xmlns:a16="http://schemas.microsoft.com/office/drawing/2014/main" val="2280614105"/>
                    </a:ext>
                  </a:extLst>
                </a:gridCol>
                <a:gridCol w="526903">
                  <a:extLst>
                    <a:ext uri="{9D8B030D-6E8A-4147-A177-3AD203B41FA5}">
                      <a16:colId xmlns:a16="http://schemas.microsoft.com/office/drawing/2014/main" val="3274736263"/>
                    </a:ext>
                  </a:extLst>
                </a:gridCol>
                <a:gridCol w="585448">
                  <a:extLst>
                    <a:ext uri="{9D8B030D-6E8A-4147-A177-3AD203B41FA5}">
                      <a16:colId xmlns:a16="http://schemas.microsoft.com/office/drawing/2014/main" val="3907266952"/>
                    </a:ext>
                  </a:extLst>
                </a:gridCol>
                <a:gridCol w="585448">
                  <a:extLst>
                    <a:ext uri="{9D8B030D-6E8A-4147-A177-3AD203B41FA5}">
                      <a16:colId xmlns:a16="http://schemas.microsoft.com/office/drawing/2014/main" val="514296854"/>
                    </a:ext>
                  </a:extLst>
                </a:gridCol>
                <a:gridCol w="585448">
                  <a:extLst>
                    <a:ext uri="{9D8B030D-6E8A-4147-A177-3AD203B41FA5}">
                      <a16:colId xmlns:a16="http://schemas.microsoft.com/office/drawing/2014/main" val="1738176405"/>
                    </a:ext>
                  </a:extLst>
                </a:gridCol>
                <a:gridCol w="526903">
                  <a:extLst>
                    <a:ext uri="{9D8B030D-6E8A-4147-A177-3AD203B41FA5}">
                      <a16:colId xmlns:a16="http://schemas.microsoft.com/office/drawing/2014/main" val="1832454275"/>
                    </a:ext>
                  </a:extLst>
                </a:gridCol>
                <a:gridCol w="585448">
                  <a:extLst>
                    <a:ext uri="{9D8B030D-6E8A-4147-A177-3AD203B41FA5}">
                      <a16:colId xmlns:a16="http://schemas.microsoft.com/office/drawing/2014/main" val="3328651045"/>
                    </a:ext>
                  </a:extLst>
                </a:gridCol>
                <a:gridCol w="1896850">
                  <a:extLst>
                    <a:ext uri="{9D8B030D-6E8A-4147-A177-3AD203B41FA5}">
                      <a16:colId xmlns:a16="http://schemas.microsoft.com/office/drawing/2014/main" val="3866972216"/>
                    </a:ext>
                  </a:extLst>
                </a:gridCol>
                <a:gridCol w="1088932">
                  <a:extLst>
                    <a:ext uri="{9D8B030D-6E8A-4147-A177-3AD203B41FA5}">
                      <a16:colId xmlns:a16="http://schemas.microsoft.com/office/drawing/2014/main" val="970474283"/>
                    </a:ext>
                  </a:extLst>
                </a:gridCol>
              </a:tblGrid>
              <a:tr h="573318">
                <a:tc>
                  <a:txBody>
                    <a:bodyPr/>
                    <a:lstStyle/>
                    <a:p>
                      <a:pPr algn="ctr" rtl="0" fontAlgn="base"/>
                      <a:r>
                        <a:rPr lang="en-US" sz="1100" b="1" i="0" dirty="0">
                          <a:effectLst/>
                          <a:latin typeface="Times New Roman" panose="02020603050405020304" pitchFamily="18" charset="0"/>
                        </a:rPr>
                        <a:t>Proposed Action </a:t>
                      </a:r>
                      <a:endParaRPr lang="en-US" sz="1700" b="1"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ctr" rtl="0" fontAlgn="base"/>
                      <a:r>
                        <a:rPr lang="en-US" sz="1100" b="1" i="0">
                          <a:effectLst/>
                          <a:latin typeface="Times New Roman" panose="02020603050405020304" pitchFamily="18" charset="0"/>
                        </a:rPr>
                        <a:t>2019 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ctr" rtl="0" fontAlgn="base"/>
                      <a:r>
                        <a:rPr lang="en-US" sz="1100" b="1" i="0">
                          <a:effectLst/>
                          <a:latin typeface="Times New Roman" panose="02020603050405020304" pitchFamily="18" charset="0"/>
                        </a:rPr>
                        <a:t>2017 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ctr" rtl="0" fontAlgn="base"/>
                      <a:r>
                        <a:rPr lang="en-US" sz="1100" b="1" i="0">
                          <a:effectLst/>
                          <a:latin typeface="Times New Roman" panose="02020603050405020304" pitchFamily="18" charset="0"/>
                        </a:rPr>
                        <a:t>2016 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ctr" rtl="0" fontAlgn="base"/>
                      <a:r>
                        <a:rPr lang="en-US" sz="1100" b="1" i="0">
                          <a:effectLst/>
                          <a:latin typeface="Times New Roman" panose="02020603050405020304" pitchFamily="18" charset="0"/>
                        </a:rPr>
                        <a:t>2015 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ctr" rtl="0" fontAlgn="base"/>
                      <a:r>
                        <a:rPr lang="en-US" sz="1100" b="1" i="0">
                          <a:effectLst/>
                          <a:latin typeface="Times New Roman" panose="02020603050405020304" pitchFamily="18" charset="0"/>
                        </a:rPr>
                        <a:t>2008 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ctr" rtl="0" fontAlgn="base"/>
                      <a:r>
                        <a:rPr lang="en-US" sz="1100" b="1" i="0">
                          <a:effectLst/>
                          <a:latin typeface="Times New Roman" panose="02020603050405020304" pitchFamily="18" charset="0"/>
                        </a:rPr>
                        <a:t>2006 </a:t>
                      </a:r>
                      <a:endParaRPr lang="en-US" sz="1700" b="1"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ctr" rtl="0" fontAlgn="base"/>
                      <a:r>
                        <a:rPr lang="en-US" sz="1100" b="1" i="0" dirty="0">
                          <a:effectLst/>
                          <a:latin typeface="Times New Roman" panose="02020603050405020304" pitchFamily="18" charset="0"/>
                        </a:rPr>
                        <a:t>Avg increase in </a:t>
                      </a:r>
                      <a:r>
                        <a:rPr lang="en-US" sz="1100" b="1" i="0" dirty="0" err="1">
                          <a:effectLst/>
                          <a:latin typeface="Times New Roman" panose="02020603050405020304" pitchFamily="18" charset="0"/>
                        </a:rPr>
                        <a:t>redd</a:t>
                      </a:r>
                      <a:r>
                        <a:rPr lang="en-US" sz="1100" b="1" i="0" dirty="0">
                          <a:effectLst/>
                          <a:latin typeface="Times New Roman" panose="02020603050405020304" pitchFamily="18" charset="0"/>
                        </a:rPr>
                        <a:t> locations with Shields &gt;0.06 </a:t>
                      </a:r>
                      <a:endParaRPr lang="en-US" sz="1700" b="1"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ctr" rtl="0" fontAlgn="base"/>
                      <a:r>
                        <a:rPr lang="en-US" sz="1100" b="1" i="0" dirty="0">
                          <a:effectLst/>
                          <a:latin typeface="Times New Roman" panose="02020603050405020304" pitchFamily="18" charset="0"/>
                        </a:rPr>
                        <a:t>Avg Risk of Redd Scour </a:t>
                      </a:r>
                      <a:endParaRPr lang="en-US" sz="1700" b="1"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600628231"/>
                  </a:ext>
                </a:extLst>
              </a:tr>
              <a:tr h="411613">
                <a:tc>
                  <a:txBody>
                    <a:bodyPr/>
                    <a:lstStyle/>
                    <a:p>
                      <a:pPr algn="l" rtl="0" fontAlgn="base"/>
                      <a:r>
                        <a:rPr lang="en-US" sz="1100" b="0" i="0">
                          <a:effectLst/>
                          <a:latin typeface="Times New Roman" panose="02020603050405020304" pitchFamily="18" charset="0"/>
                        </a:rPr>
                        <a:t>Lewiston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9.6%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9.6%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9.6%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9.6%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9.6%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9.6%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9.6%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0.7%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6037178"/>
                  </a:ext>
                </a:extLst>
              </a:tr>
              <a:tr h="411613">
                <a:tc>
                  <a:txBody>
                    <a:bodyPr/>
                    <a:lstStyle/>
                    <a:p>
                      <a:pPr algn="l" rtl="0" fontAlgn="base"/>
                      <a:r>
                        <a:rPr lang="en-US" sz="1100" b="0" i="0">
                          <a:effectLst/>
                          <a:latin typeface="Times New Roman" panose="02020603050405020304" pitchFamily="18" charset="0"/>
                        </a:rPr>
                        <a:t>MFF Reach 2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8.4%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8.6%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8.7%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8.6%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8.3%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8.5%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8.5%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51799077"/>
                  </a:ext>
                </a:extLst>
              </a:tr>
              <a:tr h="411613">
                <a:tc>
                  <a:txBody>
                    <a:bodyPr/>
                    <a:lstStyle/>
                    <a:p>
                      <a:pPr algn="l" rtl="0" fontAlgn="base"/>
                      <a:r>
                        <a:rPr lang="en-US" sz="1100" b="0" i="0">
                          <a:effectLst/>
                          <a:latin typeface="Times New Roman" panose="02020603050405020304" pitchFamily="18" charset="0"/>
                        </a:rPr>
                        <a:t>Limekiln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7.8%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7.8%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8.1%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7.7%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7.4%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1.9%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6.8%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28795880"/>
                  </a:ext>
                </a:extLst>
              </a:tr>
              <a:tr h="411613">
                <a:tc>
                  <a:txBody>
                    <a:bodyPr/>
                    <a:lstStyle/>
                    <a:p>
                      <a:pPr algn="l" rtl="0" fontAlgn="base"/>
                      <a:r>
                        <a:rPr lang="en-US" sz="1100" b="0" i="0">
                          <a:effectLst/>
                          <a:latin typeface="Times New Roman" panose="02020603050405020304" pitchFamily="18" charset="0"/>
                        </a:rPr>
                        <a:t>MFF Reach 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6.8%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6.5%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7.0%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6.5%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6.0%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1.1%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5.6%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66564188"/>
                  </a:ext>
                </a:extLst>
              </a:tr>
              <a:tr h="573318">
                <a:tc>
                  <a:txBody>
                    <a:bodyPr/>
                    <a:lstStyle/>
                    <a:p>
                      <a:pPr algn="l" rtl="0" fontAlgn="base"/>
                      <a:r>
                        <a:rPr lang="en-US" sz="1100" b="0" i="0">
                          <a:effectLst/>
                          <a:latin typeface="Times New Roman" panose="02020603050405020304" pitchFamily="18" charset="0"/>
                        </a:rPr>
                        <a:t>Douglas City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7.6%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4.5%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1.4%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2.2%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7.7%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3.8%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0.3%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79018185"/>
                  </a:ext>
                </a:extLst>
              </a:tr>
              <a:tr h="573318">
                <a:tc>
                  <a:txBody>
                    <a:bodyPr/>
                    <a:lstStyle/>
                    <a:p>
                      <a:pPr algn="l" rtl="0" fontAlgn="base"/>
                      <a:r>
                        <a:rPr lang="en-US" sz="1100" b="0" i="0">
                          <a:effectLst/>
                          <a:latin typeface="Times New Roman" panose="02020603050405020304" pitchFamily="18" charset="0"/>
                        </a:rPr>
                        <a:t>Junction City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2.2%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-0.8%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2.2%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0.7%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015664276"/>
                  </a:ext>
                </a:extLst>
              </a:tr>
              <a:tr h="573318">
                <a:tc>
                  <a:txBody>
                    <a:bodyPr/>
                    <a:lstStyle/>
                    <a:p>
                      <a:pPr algn="l" rtl="0" fontAlgn="base"/>
                      <a:r>
                        <a:rPr lang="en-US" sz="1100" b="0" i="0">
                          <a:effectLst/>
                          <a:latin typeface="Times New Roman" panose="02020603050405020304" pitchFamily="18" charset="0"/>
                        </a:rPr>
                        <a:t>Abv North Fork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3.6%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-5.4%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1.5%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0.1%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3.7%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0.6%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a:effectLst/>
                          <a:latin typeface="Times New Roman" panose="02020603050405020304" pitchFamily="18" charset="0"/>
                        </a:rPr>
                        <a:t>0.0% </a:t>
                      </a:r>
                      <a:endParaRPr lang="en-US" sz="1700" b="0" i="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74616884"/>
                  </a:ext>
                </a:extLst>
              </a:tr>
              <a:tr h="411613">
                <a:tc>
                  <a:txBody>
                    <a:bodyPr/>
                    <a:lstStyle/>
                    <a:p>
                      <a:pPr algn="l" rtl="0" fontAlgn="base"/>
                      <a:r>
                        <a:rPr lang="en-US" sz="1100" b="0" i="0" dirty="0">
                          <a:effectLst/>
                          <a:latin typeface="Times New Roman" panose="02020603050405020304" pitchFamily="18" charset="0"/>
                        </a:rPr>
                        <a:t>Avg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6.6%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4.6%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5.1%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4.9%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6.4%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3.0%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100" b="0" i="0" dirty="0">
                          <a:effectLst/>
                          <a:latin typeface="Times New Roman" panose="02020603050405020304" pitchFamily="18" charset="0"/>
                        </a:rPr>
                        <a:t>5.1% </a:t>
                      </a:r>
                      <a:endParaRPr lang="en-US" sz="1700" b="0"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tc>
                  <a:txBody>
                    <a:bodyPr/>
                    <a:lstStyle/>
                    <a:p>
                      <a:pPr algn="l" rtl="0" fontAlgn="base"/>
                      <a:r>
                        <a:rPr lang="en-US" sz="1600" b="1" i="0" dirty="0">
                          <a:effectLst/>
                          <a:latin typeface="Times New Roman" panose="02020603050405020304" pitchFamily="18" charset="0"/>
                        </a:rPr>
                        <a:t>0.4% </a:t>
                      </a:r>
                      <a:endParaRPr lang="en-US" sz="1600" b="1" i="0" dirty="0">
                        <a:effectLst/>
                      </a:endParaRPr>
                    </a:p>
                  </a:txBody>
                  <a:tcPr marL="88203" marR="88203" marT="44101" marB="4410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02958415"/>
                  </a:ext>
                </a:extLst>
              </a:tr>
            </a:tbl>
          </a:graphicData>
        </a:graphic>
      </p:graphicFrame>
      <p:sp>
        <p:nvSpPr>
          <p:cNvPr id="5" name="TextBox 4">
            <a:extLst>
              <a:ext uri="{FF2B5EF4-FFF2-40B4-BE49-F238E27FC236}">
                <a16:creationId xmlns:a16="http://schemas.microsoft.com/office/drawing/2014/main" id="{5FBCDFA7-A58D-4596-BC55-BEBB21B31030}"/>
              </a:ext>
            </a:extLst>
          </p:cNvPr>
          <p:cNvSpPr txBox="1"/>
          <p:nvPr/>
        </p:nvSpPr>
        <p:spPr>
          <a:xfrm>
            <a:off x="571892" y="6242243"/>
            <a:ext cx="11048215" cy="461665"/>
          </a:xfrm>
          <a:prstGeom prst="rect">
            <a:avLst/>
          </a:prstGeom>
          <a:noFill/>
        </p:spPr>
        <p:txBody>
          <a:bodyPr wrap="square" rtlCol="0">
            <a:spAutoFit/>
          </a:bodyPr>
          <a:lstStyle/>
          <a:p>
            <a:r>
              <a:rPr lang="en-US" sz="1200" b="0" i="0" dirty="0">
                <a:solidFill>
                  <a:srgbClr val="000000"/>
                </a:solidFill>
                <a:effectLst/>
                <a:latin typeface="Times New Roman" panose="02020603050405020304" pitchFamily="18" charset="0"/>
              </a:rPr>
              <a:t>Note: At the bottom of the table, is the average area of increase for all reaches and on the right is the average for all years within each reach. The column on the far right uses 7% value for the risk of redd scour from May et al. 2009 for bin of Shields numbers &gt;0.06 to assess the risk to the entire population of redds. </a:t>
            </a:r>
            <a:endParaRPr lang="en-US" sz="1200" dirty="0"/>
          </a:p>
        </p:txBody>
      </p:sp>
      <p:sp>
        <p:nvSpPr>
          <p:cNvPr id="6" name="Slide Number Placeholder 5">
            <a:extLst>
              <a:ext uri="{FF2B5EF4-FFF2-40B4-BE49-F238E27FC236}">
                <a16:creationId xmlns:a16="http://schemas.microsoft.com/office/drawing/2014/main" id="{4AA34FF5-1705-4DEA-8168-332D217F4311}"/>
              </a:ext>
            </a:extLst>
          </p:cNvPr>
          <p:cNvSpPr>
            <a:spLocks noGrp="1"/>
          </p:cNvSpPr>
          <p:nvPr>
            <p:ph type="sldNum" sz="quarter" idx="12"/>
          </p:nvPr>
        </p:nvSpPr>
        <p:spPr/>
        <p:txBody>
          <a:bodyPr/>
          <a:lstStyle/>
          <a:p>
            <a:fld id="{D5FA8D63-E8D8-424F-9BC2-D1EEE7294CD0}" type="slidenum">
              <a:rPr lang="en-US" smtClean="0"/>
              <a:t>20</a:t>
            </a:fld>
            <a:endParaRPr lang="en-US"/>
          </a:p>
        </p:txBody>
      </p:sp>
    </p:spTree>
    <p:extLst>
      <p:ext uri="{BB962C8B-B14F-4D97-AF65-F5344CB8AC3E}">
        <p14:creationId xmlns:p14="http://schemas.microsoft.com/office/powerpoint/2010/main" val="7374421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4BE26E82-075A-44B2-B877-206430B19B94}"/>
              </a:ext>
            </a:extLst>
          </p:cNvPr>
          <p:cNvGraphicFramePr>
            <a:graphicFrameLocks noGrp="1"/>
          </p:cNvGraphicFramePr>
          <p:nvPr>
            <p:extLst>
              <p:ext uri="{D42A27DB-BD31-4B8C-83A1-F6EECF244321}">
                <p14:modId xmlns:p14="http://schemas.microsoft.com/office/powerpoint/2010/main" val="4152272555"/>
              </p:ext>
            </p:extLst>
          </p:nvPr>
        </p:nvGraphicFramePr>
        <p:xfrm>
          <a:off x="1077761" y="643467"/>
          <a:ext cx="10036482" cy="5571069"/>
        </p:xfrm>
        <a:graphic>
          <a:graphicData uri="http://schemas.openxmlformats.org/drawingml/2006/table">
            <a:tbl>
              <a:tblPr firstRow="1" firstCol="1" bandRow="1"/>
              <a:tblGrid>
                <a:gridCol w="814630">
                  <a:extLst>
                    <a:ext uri="{9D8B030D-6E8A-4147-A177-3AD203B41FA5}">
                      <a16:colId xmlns:a16="http://schemas.microsoft.com/office/drawing/2014/main" val="1135000089"/>
                    </a:ext>
                  </a:extLst>
                </a:gridCol>
                <a:gridCol w="1637196">
                  <a:extLst>
                    <a:ext uri="{9D8B030D-6E8A-4147-A177-3AD203B41FA5}">
                      <a16:colId xmlns:a16="http://schemas.microsoft.com/office/drawing/2014/main" val="2191331648"/>
                    </a:ext>
                  </a:extLst>
                </a:gridCol>
                <a:gridCol w="1986525">
                  <a:extLst>
                    <a:ext uri="{9D8B030D-6E8A-4147-A177-3AD203B41FA5}">
                      <a16:colId xmlns:a16="http://schemas.microsoft.com/office/drawing/2014/main" val="1204241760"/>
                    </a:ext>
                  </a:extLst>
                </a:gridCol>
                <a:gridCol w="1808831">
                  <a:extLst>
                    <a:ext uri="{9D8B030D-6E8A-4147-A177-3AD203B41FA5}">
                      <a16:colId xmlns:a16="http://schemas.microsoft.com/office/drawing/2014/main" val="322134116"/>
                    </a:ext>
                  </a:extLst>
                </a:gridCol>
                <a:gridCol w="2511530">
                  <a:extLst>
                    <a:ext uri="{9D8B030D-6E8A-4147-A177-3AD203B41FA5}">
                      <a16:colId xmlns:a16="http://schemas.microsoft.com/office/drawing/2014/main" val="3668608762"/>
                    </a:ext>
                  </a:extLst>
                </a:gridCol>
                <a:gridCol w="1277770">
                  <a:extLst>
                    <a:ext uri="{9D8B030D-6E8A-4147-A177-3AD203B41FA5}">
                      <a16:colId xmlns:a16="http://schemas.microsoft.com/office/drawing/2014/main" val="1282625259"/>
                    </a:ext>
                  </a:extLst>
                </a:gridCol>
              </a:tblGrid>
              <a:tr h="462279">
                <a:tc rowSpan="2">
                  <a:txBody>
                    <a:bodyPr/>
                    <a:lstStyle/>
                    <a:p>
                      <a:pPr marL="0" marR="0" algn="ctr" fontAlgn="ctr">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Year</a:t>
                      </a:r>
                      <a:endParaRPr lang="en-US" sz="2700" b="0" i="0" u="none" strike="noStrike">
                        <a:effectLst/>
                        <a:latin typeface="Arial" panose="020B0604020202020204" pitchFamily="34" charset="0"/>
                      </a:endParaRPr>
                    </a:p>
                  </a:txBody>
                  <a:tcPr marL="138553" marR="138553" marT="69276" marB="6927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rowSpan="2">
                  <a:txBody>
                    <a:bodyPr/>
                    <a:lstStyle/>
                    <a:p>
                      <a:pPr marL="0" marR="0" algn="ctr" fontAlgn="ctr">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Water Year Type</a:t>
                      </a:r>
                      <a:endParaRPr lang="en-US" sz="2700" b="0" i="0" u="none" strike="noStrike">
                        <a:effectLst/>
                        <a:latin typeface="Arial" panose="020B0604020202020204" pitchFamily="34" charset="0"/>
                      </a:endParaRPr>
                    </a:p>
                  </a:txBody>
                  <a:tcPr marL="138553" marR="138553" marT="69276" marB="6927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4">
                  <a:txBody>
                    <a:bodyPr/>
                    <a:lstStyle/>
                    <a:p>
                      <a:pPr marL="0" marR="0" algn="ctr" fontAlgn="ctr">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Trinity Power Plant Generation Market Value ($ million)</a:t>
                      </a:r>
                      <a:endParaRPr lang="en-US" sz="2700" b="0" i="0" u="none" strike="noStrike">
                        <a:effectLst/>
                        <a:latin typeface="Arial" panose="020B0604020202020204" pitchFamily="34" charset="0"/>
                      </a:endParaRPr>
                    </a:p>
                  </a:txBody>
                  <a:tcPr marL="138553" marR="138553" marT="69276" marB="6927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13335018"/>
                  </a:ext>
                </a:extLst>
              </a:tr>
              <a:tr h="656735">
                <a:tc vMerge="1">
                  <a:txBody>
                    <a:bodyPr/>
                    <a:lstStyle/>
                    <a:p>
                      <a:endParaRPr lang="en-US"/>
                    </a:p>
                  </a:txBody>
                  <a:tcPr/>
                </a:tc>
                <a:tc vMerge="1">
                  <a:txBody>
                    <a:bodyPr/>
                    <a:lstStyle/>
                    <a:p>
                      <a:endParaRPr lang="en-US"/>
                    </a:p>
                  </a:txBody>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No action (Existing Conditions)</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Proposed Action</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Market Value Difference</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Percent Difference</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129487365"/>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2010</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Normal</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10.64</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10.94</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0.30</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6595828"/>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Wet</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12.46</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12.98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0.52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4.0</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6607753"/>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Normal</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11.52</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11.33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(0.19)</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42758692"/>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Dry</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16.86</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17.37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0.51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3.0</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3505997"/>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2014</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Critically Dry</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16.86</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16.78</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(0.08)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-0.1</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6760986"/>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2015</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Dry</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10.72</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10.60</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(0.12)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6732924"/>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2016</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Wet</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8.79</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8.52</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(0.27)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-3.1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5049961"/>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2017</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Extremely Wet</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13.31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13.48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0.17</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48372895"/>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Critically Dry</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10.11</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10.15</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0.04</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0.4</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8922119"/>
                  </a:ext>
                </a:extLst>
              </a:tr>
              <a:tr h="379532">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2019</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Wet</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10.05</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11.72</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1.67</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t">
                        <a:lnSpc>
                          <a:spcPct val="110000"/>
                        </a:lnSpc>
                        <a:spcBef>
                          <a:spcPts val="0"/>
                        </a:spcBef>
                        <a:spcAft>
                          <a:spcPts val="0"/>
                        </a:spcAft>
                      </a:pPr>
                      <a:r>
                        <a:rPr lang="en-US" sz="1700" b="0"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15.3</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2720015"/>
                  </a:ext>
                </a:extLst>
              </a:tr>
              <a:tr h="656735">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Total</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All Water Year Types</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121.28</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ctr" fontAlgn="t">
                        <a:lnSpc>
                          <a:spcPct val="110000"/>
                        </a:lnSpc>
                        <a:spcBef>
                          <a:spcPts val="0"/>
                        </a:spcBef>
                        <a:spcAft>
                          <a:spcPts val="0"/>
                        </a:spcAft>
                      </a:pPr>
                      <a:r>
                        <a:rPr lang="en-US" sz="1700" b="1" i="0" u="none" strike="noStrike">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123.86</a:t>
                      </a:r>
                      <a:endParaRPr lang="en-US" sz="2700" b="0" i="0" u="none" strike="noStrike">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ctr" fontAlgn="t">
                        <a:lnSpc>
                          <a:spcPct val="110000"/>
                        </a:lnSpc>
                        <a:spcBef>
                          <a:spcPts val="0"/>
                        </a:spcBef>
                        <a:spcAft>
                          <a:spcPts val="0"/>
                        </a:spcAft>
                      </a:pPr>
                      <a:r>
                        <a:rPr lang="en-US" sz="1700" b="1"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2.58</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gn="ctr" fontAlgn="t">
                        <a:lnSpc>
                          <a:spcPct val="110000"/>
                        </a:lnSpc>
                        <a:spcBef>
                          <a:spcPts val="0"/>
                        </a:spcBef>
                        <a:spcAft>
                          <a:spcPts val="0"/>
                        </a:spcAft>
                      </a:pPr>
                      <a:r>
                        <a:rPr lang="en-US" sz="1700" b="1" i="0" u="none" strike="noStrike"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2.1</a:t>
                      </a:r>
                      <a:endParaRPr lang="en-US" sz="2700" b="0" i="0" u="none" strike="noStrike" dirty="0">
                        <a:effectLst/>
                        <a:latin typeface="Arial" panose="020B0604020202020204" pitchFamily="34" charset="0"/>
                      </a:endParaRPr>
                    </a:p>
                  </a:txBody>
                  <a:tcPr marL="110650" marR="110650" marT="27903" marB="27903">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727284234"/>
                  </a:ext>
                </a:extLst>
              </a:tr>
            </a:tbl>
          </a:graphicData>
        </a:graphic>
      </p:graphicFrame>
      <p:sp>
        <p:nvSpPr>
          <p:cNvPr id="4" name="Slide Number Placeholder 3">
            <a:extLst>
              <a:ext uri="{FF2B5EF4-FFF2-40B4-BE49-F238E27FC236}">
                <a16:creationId xmlns:a16="http://schemas.microsoft.com/office/drawing/2014/main" id="{86325671-892B-4993-B602-758D3475B8D5}"/>
              </a:ext>
            </a:extLst>
          </p:cNvPr>
          <p:cNvSpPr>
            <a:spLocks noGrp="1"/>
          </p:cNvSpPr>
          <p:nvPr>
            <p:ph type="sldNum" sz="quarter" idx="12"/>
          </p:nvPr>
        </p:nvSpPr>
        <p:spPr/>
        <p:txBody>
          <a:bodyPr/>
          <a:lstStyle/>
          <a:p>
            <a:fld id="{D5FA8D63-E8D8-424F-9BC2-D1EEE7294CD0}" type="slidenum">
              <a:rPr lang="en-US" smtClean="0"/>
              <a:t>21</a:t>
            </a:fld>
            <a:endParaRPr lang="en-US"/>
          </a:p>
        </p:txBody>
      </p:sp>
    </p:spTree>
    <p:extLst>
      <p:ext uri="{BB962C8B-B14F-4D97-AF65-F5344CB8AC3E}">
        <p14:creationId xmlns:p14="http://schemas.microsoft.com/office/powerpoint/2010/main" val="32327265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76039DC-1A10-40FD-9AAE-8BF6D710B0AD}"/>
              </a:ext>
            </a:extLst>
          </p:cNvPr>
          <p:cNvPicPr>
            <a:picLocks noChangeAspect="1"/>
          </p:cNvPicPr>
          <p:nvPr/>
        </p:nvPicPr>
        <p:blipFill>
          <a:blip r:embed="rId2"/>
          <a:stretch>
            <a:fillRect/>
          </a:stretch>
        </p:blipFill>
        <p:spPr>
          <a:xfrm>
            <a:off x="1683578" y="911612"/>
            <a:ext cx="8824843" cy="5034776"/>
          </a:xfrm>
          <a:prstGeom prst="rect">
            <a:avLst/>
          </a:prstGeom>
          <a:solidFill>
            <a:schemeClr val="bg1"/>
          </a:solidFill>
        </p:spPr>
      </p:pic>
      <p:sp>
        <p:nvSpPr>
          <p:cNvPr id="3" name="Slide Number Placeholder 2">
            <a:extLst>
              <a:ext uri="{FF2B5EF4-FFF2-40B4-BE49-F238E27FC236}">
                <a16:creationId xmlns:a16="http://schemas.microsoft.com/office/drawing/2014/main" id="{60BF4F45-0D8D-4D33-8B5A-9CB7F57225BE}"/>
              </a:ext>
            </a:extLst>
          </p:cNvPr>
          <p:cNvSpPr>
            <a:spLocks noGrp="1"/>
          </p:cNvSpPr>
          <p:nvPr>
            <p:ph type="sldNum" sz="quarter" idx="12"/>
          </p:nvPr>
        </p:nvSpPr>
        <p:spPr/>
        <p:txBody>
          <a:bodyPr/>
          <a:lstStyle/>
          <a:p>
            <a:fld id="{D5FA8D63-E8D8-424F-9BC2-D1EEE7294CD0}" type="slidenum">
              <a:rPr lang="en-US" smtClean="0"/>
              <a:t>22</a:t>
            </a:fld>
            <a:endParaRPr lang="en-US"/>
          </a:p>
        </p:txBody>
      </p:sp>
    </p:spTree>
    <p:extLst>
      <p:ext uri="{BB962C8B-B14F-4D97-AF65-F5344CB8AC3E}">
        <p14:creationId xmlns:p14="http://schemas.microsoft.com/office/powerpoint/2010/main" val="29840317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B324A-CAD1-4053-BA32-3976EEE12C86}"/>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Proposal to meet the need</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Flow Workgroup WY2022 recommendations</a:t>
            </a:r>
          </a:p>
        </p:txBody>
      </p:sp>
      <p:sp>
        <p:nvSpPr>
          <p:cNvPr id="4" name="Content Placeholder 2">
            <a:extLst>
              <a:ext uri="{FF2B5EF4-FFF2-40B4-BE49-F238E27FC236}">
                <a16:creationId xmlns:a16="http://schemas.microsoft.com/office/drawing/2014/main" id="{30CCB3CD-8868-4FAA-B6F4-A47F41371ACD}"/>
              </a:ext>
            </a:extLst>
          </p:cNvPr>
          <p:cNvSpPr>
            <a:spLocks noGrp="1"/>
          </p:cNvSpPr>
          <p:nvPr>
            <p:ph idx="1"/>
          </p:nvPr>
        </p:nvSpPr>
        <p:spPr>
          <a:xfrm>
            <a:off x="509587" y="2535210"/>
            <a:ext cx="11172825" cy="3255990"/>
          </a:xfrm>
        </p:spPr>
        <p:txBody>
          <a:bodyPr>
            <a:normAutofit fontScale="92500" lnSpcReduction="10000"/>
          </a:bodyPr>
          <a:lstStyle/>
          <a:p>
            <a:pPr lvl="0"/>
            <a:r>
              <a:rPr lang="en-US" dirty="0">
                <a:latin typeface="Times New Roman" panose="02020603050405020304" pitchFamily="18" charset="0"/>
                <a:cs typeface="Times New Roman" panose="02020603050405020304" pitchFamily="18" charset="0"/>
              </a:rPr>
              <a:t>A single peak flow event of 6,500 CFS (daily average) for the flow synchronization period (December 15 to February 15)</a:t>
            </a:r>
          </a:p>
          <a:p>
            <a:pPr marL="0" lvl="0" indent="0">
              <a:buNone/>
            </a:pPr>
            <a:endParaRPr lang="en-US" dirty="0">
              <a:latin typeface="Times New Roman" panose="02020603050405020304" pitchFamily="18" charset="0"/>
              <a:cs typeface="Times New Roman" panose="02020603050405020304" pitchFamily="18" charset="0"/>
            </a:endParaRPr>
          </a:p>
          <a:p>
            <a:pPr lvl="0"/>
            <a:r>
              <a:rPr lang="en-US" dirty="0">
                <a:latin typeface="Times New Roman" panose="02020603050405020304" pitchFamily="18" charset="0"/>
                <a:cs typeface="Times New Roman" panose="02020603050405020304" pitchFamily="18" charset="0"/>
              </a:rPr>
              <a:t>One hydrograph covering the February 15 to April 15 time period scaled to three different flow volumes</a:t>
            </a:r>
          </a:p>
          <a:p>
            <a:pPr marL="0" lvl="0" indent="0">
              <a:buNone/>
            </a:pPr>
            <a:endParaRPr lang="en-US" dirty="0">
              <a:latin typeface="Times New Roman" panose="02020603050405020304" pitchFamily="18" charset="0"/>
              <a:cs typeface="Times New Roman" panose="02020603050405020304" pitchFamily="18" charset="0"/>
            </a:endParaRPr>
          </a:p>
          <a:p>
            <a:pPr lvl="0"/>
            <a:r>
              <a:rPr lang="en-US" dirty="0">
                <a:latin typeface="Times New Roman" panose="02020603050405020304" pitchFamily="18" charset="0"/>
                <a:cs typeface="Times New Roman" panose="02020603050405020304" pitchFamily="18" charset="0"/>
              </a:rPr>
              <a:t>One hydrograph covering the March 15 to April 15 time period scaled to three different flow volumes</a:t>
            </a:r>
          </a:p>
          <a:p>
            <a:endParaRPr lang="en-US" dirty="0">
              <a:latin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A1D3C0F9-8767-4AFA-86CB-3ECFD44D4473}"/>
              </a:ext>
            </a:extLst>
          </p:cNvPr>
          <p:cNvSpPr>
            <a:spLocks noGrp="1"/>
          </p:cNvSpPr>
          <p:nvPr>
            <p:ph type="sldNum" sz="quarter" idx="12"/>
          </p:nvPr>
        </p:nvSpPr>
        <p:spPr/>
        <p:txBody>
          <a:bodyPr/>
          <a:lstStyle/>
          <a:p>
            <a:fld id="{D5FA8D63-E8D8-424F-9BC2-D1EEE7294CD0}" type="slidenum">
              <a:rPr lang="en-US" smtClean="0"/>
              <a:t>23</a:t>
            </a:fld>
            <a:endParaRPr lang="en-US"/>
          </a:p>
        </p:txBody>
      </p:sp>
    </p:spTree>
    <p:extLst>
      <p:ext uri="{BB962C8B-B14F-4D97-AF65-F5344CB8AC3E}">
        <p14:creationId xmlns:p14="http://schemas.microsoft.com/office/powerpoint/2010/main" val="3531663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88897" y="392865"/>
            <a:ext cx="7683575" cy="798165"/>
          </a:xfrm>
        </p:spPr>
        <p:txBody>
          <a:bodyPr>
            <a:normAutofit fontScale="90000"/>
          </a:bodyPr>
          <a:lstStyle/>
          <a:p>
            <a:pPr algn="ctr"/>
            <a:r>
              <a:rPr lang="en-US" dirty="0">
                <a:latin typeface="Times New Roman" panose="02020603050405020304" pitchFamily="18" charset="0"/>
                <a:cs typeface="Times New Roman" panose="02020603050405020304" pitchFamily="18" charset="0"/>
              </a:rPr>
              <a:t>Recommended flow components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Synchronization flow period</a:t>
            </a:r>
          </a:p>
        </p:txBody>
      </p:sp>
      <p:pic>
        <p:nvPicPr>
          <p:cNvPr id="5" name="Picture 4"/>
          <p:cNvPicPr>
            <a:picLocks noChangeAspect="1"/>
          </p:cNvPicPr>
          <p:nvPr/>
        </p:nvPicPr>
        <p:blipFill>
          <a:blip r:embed="rId2"/>
          <a:stretch>
            <a:fillRect/>
          </a:stretch>
        </p:blipFill>
        <p:spPr>
          <a:xfrm>
            <a:off x="2554513" y="1692997"/>
            <a:ext cx="6814687" cy="4951334"/>
          </a:xfrm>
          <a:prstGeom prst="rect">
            <a:avLst/>
          </a:prstGeom>
        </p:spPr>
      </p:pic>
      <p:sp>
        <p:nvSpPr>
          <p:cNvPr id="4" name="Slide Number Placeholder 3">
            <a:extLst>
              <a:ext uri="{FF2B5EF4-FFF2-40B4-BE49-F238E27FC236}">
                <a16:creationId xmlns:a16="http://schemas.microsoft.com/office/drawing/2014/main" id="{BDCC426B-04C9-4A57-BF34-BE5AB19E386F}"/>
              </a:ext>
            </a:extLst>
          </p:cNvPr>
          <p:cNvSpPr>
            <a:spLocks noGrp="1"/>
          </p:cNvSpPr>
          <p:nvPr>
            <p:ph type="sldNum" sz="quarter" idx="12"/>
          </p:nvPr>
        </p:nvSpPr>
        <p:spPr/>
        <p:txBody>
          <a:bodyPr/>
          <a:lstStyle/>
          <a:p>
            <a:fld id="{D5FA8D63-E8D8-424F-9BC2-D1EEE7294CD0}" type="slidenum">
              <a:rPr lang="en-US" smtClean="0"/>
              <a:t>24</a:t>
            </a:fld>
            <a:endParaRPr lang="en-US"/>
          </a:p>
        </p:txBody>
      </p:sp>
    </p:spTree>
    <p:extLst>
      <p:ext uri="{BB962C8B-B14F-4D97-AF65-F5344CB8AC3E}">
        <p14:creationId xmlns:p14="http://schemas.microsoft.com/office/powerpoint/2010/main" val="41929569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2254212" y="581551"/>
            <a:ext cx="7683575" cy="798165"/>
          </a:xfrm>
        </p:spPr>
        <p:txBody>
          <a:bodyPr>
            <a:normAutofit fontScale="90000"/>
          </a:bodyPr>
          <a:lstStyle/>
          <a:p>
            <a:pPr algn="ctr"/>
            <a:r>
              <a:rPr lang="en-US" dirty="0">
                <a:latin typeface="Times New Roman" panose="02020603050405020304" pitchFamily="18" charset="0"/>
                <a:cs typeface="Times New Roman" panose="02020603050405020304" pitchFamily="18" charset="0"/>
              </a:rPr>
              <a:t>Recommended flow components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Elevated </a:t>
            </a:r>
            <a:r>
              <a:rPr lang="en-US" dirty="0" err="1">
                <a:latin typeface="Times New Roman" panose="02020603050405020304" pitchFamily="18" charset="0"/>
                <a:cs typeface="Times New Roman" panose="02020603050405020304" pitchFamily="18" charset="0"/>
              </a:rPr>
              <a:t>baseflow</a:t>
            </a:r>
            <a:r>
              <a:rPr lang="en-US" dirty="0">
                <a:latin typeface="Times New Roman" panose="02020603050405020304" pitchFamily="18" charset="0"/>
                <a:cs typeface="Times New Roman" panose="02020603050405020304" pitchFamily="18" charset="0"/>
              </a:rPr>
              <a:t> period</a:t>
            </a:r>
          </a:p>
        </p:txBody>
      </p:sp>
      <p:pic>
        <p:nvPicPr>
          <p:cNvPr id="2" name="Picture 1"/>
          <p:cNvPicPr>
            <a:picLocks noChangeAspect="1"/>
          </p:cNvPicPr>
          <p:nvPr/>
        </p:nvPicPr>
        <p:blipFill>
          <a:blip r:embed="rId2"/>
          <a:stretch>
            <a:fillRect/>
          </a:stretch>
        </p:blipFill>
        <p:spPr>
          <a:xfrm>
            <a:off x="173942" y="1939479"/>
            <a:ext cx="5983309" cy="4347281"/>
          </a:xfrm>
          <a:prstGeom prst="rect">
            <a:avLst/>
          </a:prstGeom>
        </p:spPr>
      </p:pic>
      <p:pic>
        <p:nvPicPr>
          <p:cNvPr id="3" name="Picture 2"/>
          <p:cNvPicPr>
            <a:picLocks noChangeAspect="1"/>
          </p:cNvPicPr>
          <p:nvPr/>
        </p:nvPicPr>
        <p:blipFill>
          <a:blip r:embed="rId3"/>
          <a:stretch>
            <a:fillRect/>
          </a:stretch>
        </p:blipFill>
        <p:spPr>
          <a:xfrm>
            <a:off x="5972627" y="1927597"/>
            <a:ext cx="5987373" cy="4350234"/>
          </a:xfrm>
          <a:prstGeom prst="rect">
            <a:avLst/>
          </a:prstGeom>
        </p:spPr>
      </p:pic>
      <p:sp>
        <p:nvSpPr>
          <p:cNvPr id="5" name="Slide Number Placeholder 4">
            <a:extLst>
              <a:ext uri="{FF2B5EF4-FFF2-40B4-BE49-F238E27FC236}">
                <a16:creationId xmlns:a16="http://schemas.microsoft.com/office/drawing/2014/main" id="{7A681F31-B868-4FC4-8E81-CC3ADEAF0D4A}"/>
              </a:ext>
            </a:extLst>
          </p:cNvPr>
          <p:cNvSpPr>
            <a:spLocks noGrp="1"/>
          </p:cNvSpPr>
          <p:nvPr>
            <p:ph type="sldNum" sz="quarter" idx="12"/>
          </p:nvPr>
        </p:nvSpPr>
        <p:spPr/>
        <p:txBody>
          <a:bodyPr/>
          <a:lstStyle/>
          <a:p>
            <a:fld id="{D5FA8D63-E8D8-424F-9BC2-D1EEE7294CD0}" type="slidenum">
              <a:rPr lang="en-US" smtClean="0"/>
              <a:t>25</a:t>
            </a:fld>
            <a:endParaRPr lang="en-US"/>
          </a:p>
        </p:txBody>
      </p:sp>
    </p:spTree>
    <p:extLst>
      <p:ext uri="{BB962C8B-B14F-4D97-AF65-F5344CB8AC3E}">
        <p14:creationId xmlns:p14="http://schemas.microsoft.com/office/powerpoint/2010/main" val="1092576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84230" y="1872116"/>
            <a:ext cx="7984856" cy="4768169"/>
          </a:xfrm>
          <a:prstGeom prst="rect">
            <a:avLst/>
          </a:prstGeom>
        </p:spPr>
      </p:pic>
      <p:sp>
        <p:nvSpPr>
          <p:cNvPr id="5" name="TextBox 4"/>
          <p:cNvSpPr txBox="1"/>
          <p:nvPr/>
        </p:nvSpPr>
        <p:spPr>
          <a:xfrm>
            <a:off x="8548915" y="2387600"/>
            <a:ext cx="2866571" cy="2585323"/>
          </a:xfrm>
          <a:prstGeom prst="rect">
            <a:avLst/>
          </a:prstGeom>
          <a:noFill/>
        </p:spPr>
        <p:txBody>
          <a:bodyPr wrap="square" rtlCol="0">
            <a:spAutoFit/>
          </a:bodyPr>
          <a:lstStyle/>
          <a:p>
            <a:r>
              <a:rPr lang="en-US" u="sng" dirty="0"/>
              <a:t>Primary production, macroinvertebrates</a:t>
            </a:r>
            <a:r>
              <a:rPr lang="en-US" dirty="0"/>
              <a:t>: Prior to June 15, inundate surfaces for 28d for establishment of biofilm, 35d for macroinvertebrate establishment, and 63d for peak macroinvertebrate production.</a:t>
            </a:r>
          </a:p>
        </p:txBody>
      </p:sp>
      <p:sp>
        <p:nvSpPr>
          <p:cNvPr id="7" name="Title 1"/>
          <p:cNvSpPr>
            <a:spLocks noGrp="1"/>
          </p:cNvSpPr>
          <p:nvPr>
            <p:ph type="title"/>
          </p:nvPr>
        </p:nvSpPr>
        <p:spPr>
          <a:xfrm>
            <a:off x="1376098" y="283029"/>
            <a:ext cx="9487844" cy="1321659"/>
          </a:xfrm>
        </p:spPr>
        <p:txBody>
          <a:bodyPr>
            <a:normAutofit fontScale="90000"/>
          </a:bodyPr>
          <a:lstStyle/>
          <a:p>
            <a:pPr algn="ctr"/>
            <a:r>
              <a:rPr lang="en-US" dirty="0">
                <a:latin typeface="Times New Roman" panose="02020603050405020304" pitchFamily="18" charset="0"/>
                <a:cs typeface="Times New Roman" panose="02020603050405020304" pitchFamily="18" charset="0"/>
              </a:rPr>
              <a:t>Wetted channel area and macroinvertebrate colonization and production</a:t>
            </a:r>
          </a:p>
        </p:txBody>
      </p:sp>
      <p:sp>
        <p:nvSpPr>
          <p:cNvPr id="3" name="Slide Number Placeholder 2">
            <a:extLst>
              <a:ext uri="{FF2B5EF4-FFF2-40B4-BE49-F238E27FC236}">
                <a16:creationId xmlns:a16="http://schemas.microsoft.com/office/drawing/2014/main" id="{C508F3E1-79CE-4C40-BB48-0435BC156A42}"/>
              </a:ext>
            </a:extLst>
          </p:cNvPr>
          <p:cNvSpPr>
            <a:spLocks noGrp="1"/>
          </p:cNvSpPr>
          <p:nvPr>
            <p:ph type="sldNum" sz="quarter" idx="12"/>
          </p:nvPr>
        </p:nvSpPr>
        <p:spPr/>
        <p:txBody>
          <a:bodyPr/>
          <a:lstStyle/>
          <a:p>
            <a:fld id="{D5FA8D63-E8D8-424F-9BC2-D1EEE7294CD0}" type="slidenum">
              <a:rPr lang="en-US" smtClean="0"/>
              <a:t>26</a:t>
            </a:fld>
            <a:endParaRPr lang="en-US"/>
          </a:p>
        </p:txBody>
      </p:sp>
    </p:spTree>
    <p:extLst>
      <p:ext uri="{BB962C8B-B14F-4D97-AF65-F5344CB8AC3E}">
        <p14:creationId xmlns:p14="http://schemas.microsoft.com/office/powerpoint/2010/main" val="21435134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67543" y="327250"/>
            <a:ext cx="5198283" cy="1325563"/>
          </a:xfrm>
        </p:spPr>
        <p:txBody>
          <a:bodyPr/>
          <a:lstStyle/>
          <a:p>
            <a:pPr algn="ctr"/>
            <a:r>
              <a:rPr lang="en-US" dirty="0">
                <a:latin typeface="Times New Roman" panose="02020603050405020304" pitchFamily="18" charset="0"/>
                <a:cs typeface="Times New Roman" panose="02020603050405020304" pitchFamily="18" charset="0"/>
              </a:rPr>
              <a:t>Example hydrographs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Dry and Normal</a:t>
            </a:r>
          </a:p>
        </p:txBody>
      </p:sp>
      <p:pic>
        <p:nvPicPr>
          <p:cNvPr id="4" name="Picture 3"/>
          <p:cNvPicPr>
            <a:picLocks noChangeAspect="1"/>
          </p:cNvPicPr>
          <p:nvPr/>
        </p:nvPicPr>
        <p:blipFill>
          <a:blip r:embed="rId3"/>
          <a:stretch>
            <a:fillRect/>
          </a:stretch>
        </p:blipFill>
        <p:spPr>
          <a:xfrm>
            <a:off x="125906" y="1911952"/>
            <a:ext cx="6043775" cy="4396865"/>
          </a:xfrm>
          <a:prstGeom prst="rect">
            <a:avLst/>
          </a:prstGeom>
        </p:spPr>
      </p:pic>
      <p:pic>
        <p:nvPicPr>
          <p:cNvPr id="5" name="Picture 4"/>
          <p:cNvPicPr>
            <a:picLocks noChangeAspect="1"/>
          </p:cNvPicPr>
          <p:nvPr/>
        </p:nvPicPr>
        <p:blipFill>
          <a:blip r:embed="rId4"/>
          <a:stretch>
            <a:fillRect/>
          </a:stretch>
        </p:blipFill>
        <p:spPr>
          <a:xfrm>
            <a:off x="6036483" y="1911952"/>
            <a:ext cx="6049533" cy="4396865"/>
          </a:xfrm>
          <a:prstGeom prst="rect">
            <a:avLst/>
          </a:prstGeom>
        </p:spPr>
      </p:pic>
      <p:sp>
        <p:nvSpPr>
          <p:cNvPr id="6" name="Slide Number Placeholder 5">
            <a:extLst>
              <a:ext uri="{FF2B5EF4-FFF2-40B4-BE49-F238E27FC236}">
                <a16:creationId xmlns:a16="http://schemas.microsoft.com/office/drawing/2014/main" id="{C737192B-77C0-4C4A-B0B4-EFAF19E7C948}"/>
              </a:ext>
            </a:extLst>
          </p:cNvPr>
          <p:cNvSpPr>
            <a:spLocks noGrp="1"/>
          </p:cNvSpPr>
          <p:nvPr>
            <p:ph type="sldNum" sz="quarter" idx="12"/>
          </p:nvPr>
        </p:nvSpPr>
        <p:spPr/>
        <p:txBody>
          <a:bodyPr/>
          <a:lstStyle/>
          <a:p>
            <a:fld id="{D5FA8D63-E8D8-424F-9BC2-D1EEE7294CD0}" type="slidenum">
              <a:rPr lang="en-US" smtClean="0"/>
              <a:t>27</a:t>
            </a:fld>
            <a:endParaRPr lang="en-US"/>
          </a:p>
        </p:txBody>
      </p:sp>
    </p:spTree>
    <p:extLst>
      <p:ext uri="{BB962C8B-B14F-4D97-AF65-F5344CB8AC3E}">
        <p14:creationId xmlns:p14="http://schemas.microsoft.com/office/powerpoint/2010/main" val="14500320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9ADBF5-81FF-4E8D-AAAF-F678B1A3F213}"/>
              </a:ext>
            </a:extLst>
          </p:cNvPr>
          <p:cNvSpPr>
            <a:spLocks noGrp="1"/>
          </p:cNvSpPr>
          <p:nvPr>
            <p:ph type="title"/>
          </p:nvPr>
        </p:nvSpPr>
        <p:spPr>
          <a:xfrm>
            <a:off x="686834" y="1153572"/>
            <a:ext cx="3200400" cy="4461163"/>
          </a:xfrm>
        </p:spPr>
        <p:txBody>
          <a:bodyPr>
            <a:normAutofit/>
          </a:bodyPr>
          <a:lstStyle/>
          <a:p>
            <a:r>
              <a:rPr lang="en-US">
                <a:solidFill>
                  <a:srgbClr val="FFFFFF"/>
                </a:solidFill>
                <a:latin typeface="Times New Roman" panose="02020603050405020304" pitchFamily="18" charset="0"/>
                <a:cs typeface="Times New Roman" panose="02020603050405020304" pitchFamily="18" charset="0"/>
              </a:rPr>
              <a:t>Effectiveness monitoring</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9" name="Content Placeholder 2">
            <a:extLst>
              <a:ext uri="{FF2B5EF4-FFF2-40B4-BE49-F238E27FC236}">
                <a16:creationId xmlns:a16="http://schemas.microsoft.com/office/drawing/2014/main" id="{B7C98312-333F-4AFC-9A29-5322AFF98B0E}"/>
              </a:ext>
            </a:extLst>
          </p:cNvPr>
          <p:cNvSpPr>
            <a:spLocks noGrp="1"/>
          </p:cNvSpPr>
          <p:nvPr>
            <p:ph idx="1"/>
          </p:nvPr>
        </p:nvSpPr>
        <p:spPr>
          <a:xfrm>
            <a:off x="4447308" y="591344"/>
            <a:ext cx="6906491" cy="5585619"/>
          </a:xfrm>
        </p:spPr>
        <p:txBody>
          <a:bodyPr anchor="ctr">
            <a:normAutofit/>
          </a:bodyPr>
          <a:lstStyle/>
          <a:p>
            <a:r>
              <a:rPr lang="en-US" sz="2600" dirty="0">
                <a:latin typeface="Times New Roman" panose="02020603050405020304" pitchFamily="18" charset="0"/>
                <a:cs typeface="Times New Roman" panose="02020603050405020304" pitchFamily="18" charset="0"/>
              </a:rPr>
              <a:t>Rotary screw traps – date of outmigration and fish size</a:t>
            </a:r>
          </a:p>
          <a:p>
            <a:r>
              <a:rPr lang="en-US" sz="2600" dirty="0">
                <a:latin typeface="Times New Roman" panose="02020603050405020304" pitchFamily="18" charset="0"/>
                <a:cs typeface="Times New Roman" panose="02020603050405020304" pitchFamily="18" charset="0"/>
              </a:rPr>
              <a:t>Water temperature monitoring-temperature compliance</a:t>
            </a:r>
          </a:p>
          <a:p>
            <a:r>
              <a:rPr lang="en-US" sz="2600" dirty="0">
                <a:latin typeface="Times New Roman" panose="02020603050405020304" pitchFamily="18" charset="0"/>
                <a:cs typeface="Times New Roman" panose="02020603050405020304" pitchFamily="18" charset="0"/>
              </a:rPr>
              <a:t>Flow magnitude and stage height-inundation and recession, riparian recruitment and riparian scour</a:t>
            </a:r>
          </a:p>
          <a:p>
            <a:r>
              <a:rPr lang="en-US" sz="2600" dirty="0">
                <a:latin typeface="Times New Roman" panose="02020603050405020304" pitchFamily="18" charset="0"/>
                <a:cs typeface="Times New Roman" panose="02020603050405020304" pitchFamily="18" charset="0"/>
              </a:rPr>
              <a:t>Geomorphic monitoring – delta monitoring (aerial photo), planform change (bathymetry and lidar 5-yr)</a:t>
            </a:r>
          </a:p>
          <a:p>
            <a:r>
              <a:rPr lang="en-US" sz="2600" dirty="0">
                <a:latin typeface="Times New Roman" panose="02020603050405020304" pitchFamily="18" charset="0"/>
                <a:cs typeface="Times New Roman" panose="02020603050405020304" pitchFamily="18" charset="0"/>
              </a:rPr>
              <a:t>Benthic Macroinvertebrate study (proposed)</a:t>
            </a:r>
          </a:p>
          <a:p>
            <a:r>
              <a:rPr lang="en-US" sz="2600" dirty="0">
                <a:latin typeface="Times New Roman" panose="02020603050405020304" pitchFamily="18" charset="0"/>
                <a:cs typeface="Times New Roman" panose="02020603050405020304" pitchFamily="18" charset="0"/>
              </a:rPr>
              <a:t>If implemented, Program scientists will observe and propose additional hypotheses not yet developed.</a:t>
            </a:r>
          </a:p>
          <a:p>
            <a:endParaRPr lang="en-US" sz="2600" dirty="0">
              <a:latin typeface="Times New Roman" panose="02020603050405020304" pitchFamily="18" charset="0"/>
              <a:cs typeface="Times New Roman" panose="02020603050405020304" pitchFamily="18" charset="0"/>
            </a:endParaRPr>
          </a:p>
          <a:p>
            <a:endParaRPr lang="en-US" sz="26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86977573-AC7D-4A0B-B0BA-F6EA27CAD319}"/>
              </a:ext>
            </a:extLst>
          </p:cNvPr>
          <p:cNvSpPr>
            <a:spLocks noGrp="1"/>
          </p:cNvSpPr>
          <p:nvPr>
            <p:ph type="sldNum" sz="quarter" idx="12"/>
          </p:nvPr>
        </p:nvSpPr>
        <p:spPr/>
        <p:txBody>
          <a:bodyPr/>
          <a:lstStyle/>
          <a:p>
            <a:fld id="{D5FA8D63-E8D8-424F-9BC2-D1EEE7294CD0}" type="slidenum">
              <a:rPr lang="en-US" smtClean="0"/>
              <a:t>28</a:t>
            </a:fld>
            <a:endParaRPr lang="en-US"/>
          </a:p>
        </p:txBody>
      </p:sp>
    </p:spTree>
    <p:extLst>
      <p:ext uri="{BB962C8B-B14F-4D97-AF65-F5344CB8AC3E}">
        <p14:creationId xmlns:p14="http://schemas.microsoft.com/office/powerpoint/2010/main" val="32396969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F0BB4C83-43E4-4E3E-9506-81D0AE4F924D}"/>
              </a:ext>
            </a:extLst>
          </p:cNvPr>
          <p:cNvSpPr>
            <a:spLocks noGrp="1"/>
          </p:cNvSpPr>
          <p:nvPr>
            <p:ph type="title"/>
          </p:nvPr>
        </p:nvSpPr>
        <p:spPr>
          <a:xfrm>
            <a:off x="1014141" y="1450655"/>
            <a:ext cx="3932030" cy="3956690"/>
          </a:xfrm>
        </p:spPr>
        <p:txBody>
          <a:bodyPr anchor="ctr">
            <a:normAutofit/>
          </a:bodyPr>
          <a:lstStyle/>
          <a:p>
            <a:r>
              <a:rPr lang="en-US" sz="6200">
                <a:solidFill>
                  <a:schemeClr val="bg1"/>
                </a:solidFill>
              </a:rPr>
              <a:t>Questions?</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5F7FA38-30A8-4B61-984E-B93D2B4DE7BF}"/>
              </a:ext>
            </a:extLst>
          </p:cNvPr>
          <p:cNvSpPr>
            <a:spLocks noGrp="1"/>
          </p:cNvSpPr>
          <p:nvPr>
            <p:ph idx="1"/>
          </p:nvPr>
        </p:nvSpPr>
        <p:spPr>
          <a:xfrm>
            <a:off x="6096000" y="1143014"/>
            <a:ext cx="5855855" cy="4571972"/>
          </a:xfrm>
        </p:spPr>
        <p:txBody>
          <a:bodyPr anchor="ctr">
            <a:normAutofit/>
          </a:bodyPr>
          <a:lstStyle/>
          <a:p>
            <a:pPr marL="0" indent="0">
              <a:buNone/>
            </a:pPr>
            <a:r>
              <a:rPr lang="en-US" sz="4000" dirty="0">
                <a:solidFill>
                  <a:schemeClr val="accent2"/>
                </a:solidFill>
              </a:rPr>
              <a:t>Thank you!</a:t>
            </a:r>
          </a:p>
          <a:p>
            <a:r>
              <a:rPr lang="en-US" sz="2400" dirty="0">
                <a:solidFill>
                  <a:schemeClr val="bg1"/>
                </a:solidFill>
              </a:rPr>
              <a:t>The technical team:</a:t>
            </a:r>
          </a:p>
          <a:p>
            <a:pPr lvl="1"/>
            <a:r>
              <a:rPr lang="en-US" sz="1600" dirty="0">
                <a:solidFill>
                  <a:schemeClr val="bg1"/>
                </a:solidFill>
              </a:rPr>
              <a:t>Seth </a:t>
            </a:r>
            <a:r>
              <a:rPr lang="en-US" sz="1600" dirty="0" err="1">
                <a:solidFill>
                  <a:schemeClr val="bg1"/>
                </a:solidFill>
              </a:rPr>
              <a:t>Naman</a:t>
            </a:r>
            <a:r>
              <a:rPr lang="en-US" sz="1600" dirty="0">
                <a:solidFill>
                  <a:schemeClr val="bg1"/>
                </a:solidFill>
              </a:rPr>
              <a:t>, NOAA</a:t>
            </a:r>
          </a:p>
          <a:p>
            <a:pPr lvl="1"/>
            <a:r>
              <a:rPr lang="en-US" sz="1600" dirty="0">
                <a:solidFill>
                  <a:schemeClr val="bg1"/>
                </a:solidFill>
              </a:rPr>
              <a:t>Justin Alvarez, Hoopa Valley Tribe</a:t>
            </a:r>
          </a:p>
          <a:p>
            <a:pPr lvl="1"/>
            <a:r>
              <a:rPr lang="en-US" sz="1600" dirty="0">
                <a:solidFill>
                  <a:schemeClr val="bg1"/>
                </a:solidFill>
              </a:rPr>
              <a:t>Kyle De </a:t>
            </a:r>
            <a:r>
              <a:rPr lang="en-US" sz="1600" dirty="0" err="1">
                <a:solidFill>
                  <a:schemeClr val="bg1"/>
                </a:solidFill>
              </a:rPr>
              <a:t>Juilio</a:t>
            </a:r>
            <a:r>
              <a:rPr lang="en-US" sz="1600" dirty="0">
                <a:solidFill>
                  <a:schemeClr val="bg1"/>
                </a:solidFill>
              </a:rPr>
              <a:t>, Yurok Tribe</a:t>
            </a:r>
          </a:p>
          <a:p>
            <a:pPr lvl="1"/>
            <a:r>
              <a:rPr lang="en-US" sz="1600" dirty="0">
                <a:solidFill>
                  <a:schemeClr val="bg1"/>
                </a:solidFill>
              </a:rPr>
              <a:t>Ken </a:t>
            </a:r>
            <a:r>
              <a:rPr lang="en-US" sz="1600" dirty="0" err="1">
                <a:solidFill>
                  <a:schemeClr val="bg1"/>
                </a:solidFill>
              </a:rPr>
              <a:t>Lindke</a:t>
            </a:r>
            <a:r>
              <a:rPr lang="en-US" sz="1600" dirty="0">
                <a:solidFill>
                  <a:schemeClr val="bg1"/>
                </a:solidFill>
              </a:rPr>
              <a:t>, CDFW</a:t>
            </a:r>
          </a:p>
          <a:p>
            <a:pPr lvl="1"/>
            <a:r>
              <a:rPr lang="en-US" sz="1600" dirty="0">
                <a:solidFill>
                  <a:schemeClr val="bg1"/>
                </a:solidFill>
              </a:rPr>
              <a:t>Chad Abel, USBR-TRRP</a:t>
            </a:r>
          </a:p>
          <a:p>
            <a:pPr lvl="1"/>
            <a:r>
              <a:rPr lang="en-US" sz="1600" dirty="0">
                <a:solidFill>
                  <a:schemeClr val="bg1"/>
                </a:solidFill>
              </a:rPr>
              <a:t>Brandt </a:t>
            </a:r>
            <a:r>
              <a:rPr lang="en-US" sz="1600" dirty="0" err="1">
                <a:solidFill>
                  <a:schemeClr val="bg1"/>
                </a:solidFill>
              </a:rPr>
              <a:t>Gutermuth</a:t>
            </a:r>
            <a:endParaRPr lang="en-US" sz="1600" dirty="0">
              <a:solidFill>
                <a:schemeClr val="bg1"/>
              </a:solidFill>
            </a:endParaRPr>
          </a:p>
          <a:p>
            <a:pPr lvl="1"/>
            <a:r>
              <a:rPr lang="en-US" sz="1600" dirty="0">
                <a:solidFill>
                  <a:schemeClr val="bg1"/>
                </a:solidFill>
              </a:rPr>
              <a:t>Ironwood Consultants</a:t>
            </a:r>
          </a:p>
          <a:p>
            <a:pPr marL="0" indent="0">
              <a:buNone/>
            </a:pPr>
            <a:endParaRPr lang="en-US" sz="2000" dirty="0">
              <a:solidFill>
                <a:schemeClr val="bg1"/>
              </a:solidFill>
            </a:endParaRPr>
          </a:p>
        </p:txBody>
      </p:sp>
      <p:sp>
        <p:nvSpPr>
          <p:cNvPr id="5" name="Slide Number Placeholder 4">
            <a:extLst>
              <a:ext uri="{FF2B5EF4-FFF2-40B4-BE49-F238E27FC236}">
                <a16:creationId xmlns:a16="http://schemas.microsoft.com/office/drawing/2014/main" id="{2D39E893-C9AF-48B5-B03A-B868F269D647}"/>
              </a:ext>
            </a:extLst>
          </p:cNvPr>
          <p:cNvSpPr>
            <a:spLocks noGrp="1"/>
          </p:cNvSpPr>
          <p:nvPr>
            <p:ph type="sldNum" sz="quarter" idx="12"/>
          </p:nvPr>
        </p:nvSpPr>
        <p:spPr/>
        <p:txBody>
          <a:bodyPr/>
          <a:lstStyle/>
          <a:p>
            <a:fld id="{D5FA8D63-E8D8-424F-9BC2-D1EEE7294CD0}" type="slidenum">
              <a:rPr lang="en-US" smtClean="0"/>
              <a:t>29</a:t>
            </a:fld>
            <a:endParaRPr lang="en-US"/>
          </a:p>
        </p:txBody>
      </p:sp>
    </p:spTree>
    <p:extLst>
      <p:ext uri="{BB962C8B-B14F-4D97-AF65-F5344CB8AC3E}">
        <p14:creationId xmlns:p14="http://schemas.microsoft.com/office/powerpoint/2010/main" val="23366125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1080</TotalTime>
  <Words>2743</Words>
  <Application>Microsoft Office PowerPoint</Application>
  <PresentationFormat>Widescreen</PresentationFormat>
  <Paragraphs>433</Paragraphs>
  <Slides>29</Slides>
  <Notes>18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29</vt:i4>
      </vt:variant>
    </vt:vector>
  </HeadingPairs>
  <TitlesOfParts>
    <vt:vector size="35" baseType="lpstr">
      <vt:lpstr>Arial</vt:lpstr>
      <vt:lpstr>Calibri</vt:lpstr>
      <vt:lpstr>Calibri Light</vt:lpstr>
      <vt:lpstr>Times New Roman</vt:lpstr>
      <vt:lpstr>Office Theme</vt:lpstr>
      <vt:lpstr>Custom Design</vt:lpstr>
      <vt:lpstr>Trinity River Winter Flow Variability </vt:lpstr>
      <vt:lpstr>The Flow Study and ROD explicitly recommended investigating winter variable flows through adaptive management</vt:lpstr>
      <vt:lpstr>PowerPoint Presentation</vt:lpstr>
      <vt:lpstr>“Simplistic, static, environmental flow rules are misguided and will ultimately contribute to further degradation of river ecosystems”-Arthington et al 2006</vt:lpstr>
      <vt:lpstr>PowerPoint Presentation</vt:lpstr>
      <vt:lpstr>Too flat in winter, and too cold in spring</vt:lpstr>
      <vt:lpstr>The Flow Problem</vt:lpstr>
      <vt:lpstr>Objectives</vt:lpstr>
      <vt:lpstr>FAQs</vt:lpstr>
      <vt:lpstr>PowerPoint Presentation</vt:lpstr>
      <vt:lpstr>PowerPoint Presentation</vt:lpstr>
      <vt:lpstr>PowerPoint Presentation</vt:lpstr>
      <vt:lpstr>PowerPoint Presentation</vt:lpstr>
      <vt:lpstr>PowerPoint Presentation</vt:lpstr>
      <vt:lpstr>PowerPoint Presentation</vt:lpstr>
      <vt:lpstr>Estimated benefits</vt:lpstr>
      <vt:lpstr>Capacity of fry (left) and presmolt (right) Chinook Salmon as it relates to flow duration for a ‘No Alternative’ (bottom curve) and ‘Alternative’ (top curve) winter flow regime over the entire Trinity River restoration reach.  Using an integrated area under the curve metric (Cooper et al. 2021 in review), there is a respective 8.7% and 9.3% increase in fry and presmolt capacity over the entire restoration reach from the flow regime with ‘the no Action alternative to that with the Proposed Action alternative. </vt:lpstr>
      <vt:lpstr>Relationship between end-of-June size difference (%) between the action and No Action alternatives (action minus no action), and annual Lewiston Dam restoration release water volumes for water years 2004 to 2019.</vt:lpstr>
      <vt:lpstr>TARGETS model results from 2004 - 2019 for average Black Cottonwood recruitment at 2,000 to 4,500 cfs within the Restoration Reach.</vt:lpstr>
      <vt:lpstr>Increases in proportion of spawned streambed area with Shields numbers &gt;0.06 in the Proposed Action from the No Action alternative for each MFF reach for each year where a peak flow event would have occurred during the incubation period under the Proposed Action from WY 2004-2019.  </vt:lpstr>
      <vt:lpstr>PowerPoint Presentation</vt:lpstr>
      <vt:lpstr>PowerPoint Presentation</vt:lpstr>
      <vt:lpstr>Proposal to meet the need Flow Workgroup WY2022 recommendations</vt:lpstr>
      <vt:lpstr>Recommended flow components Synchronization flow period</vt:lpstr>
      <vt:lpstr>Recommended flow components Elevated baseflow period</vt:lpstr>
      <vt:lpstr>Wetted channel area and macroinvertebrate colonization and production</vt:lpstr>
      <vt:lpstr>Example hydrographs Dry and Normal</vt:lpstr>
      <vt:lpstr>Effectiveness monitoring</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Trinity River Winter Flow Variability Environmental Assessment</dc:title>
  <dc:creator>Abel, Chad E</dc:creator>
  <cp:lastModifiedBy>Dixon, Michael D</cp:lastModifiedBy>
  <cp:revision>36</cp:revision>
  <dcterms:created xsi:type="dcterms:W3CDTF">2021-09-09T21:01:29Z</dcterms:created>
  <dcterms:modified xsi:type="dcterms:W3CDTF">2021-12-08T15:46:57Z</dcterms:modified>
</cp:coreProperties>
</file>