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60" r:id="rId5"/>
    <p:sldId id="287" r:id="rId6"/>
    <p:sldId id="288" r:id="rId7"/>
    <p:sldId id="261" r:id="rId8"/>
    <p:sldId id="267" r:id="rId9"/>
    <p:sldId id="269" r:id="rId10"/>
    <p:sldId id="278" r:id="rId11"/>
    <p:sldId id="270" r:id="rId12"/>
    <p:sldId id="279" r:id="rId13"/>
    <p:sldId id="280" r:id="rId14"/>
    <p:sldId id="291" r:id="rId15"/>
    <p:sldId id="262" r:id="rId16"/>
    <p:sldId id="271" r:id="rId17"/>
    <p:sldId id="281" r:id="rId18"/>
    <p:sldId id="282" r:id="rId19"/>
    <p:sldId id="273" r:id="rId20"/>
    <p:sldId id="283" r:id="rId21"/>
    <p:sldId id="274" r:id="rId22"/>
    <p:sldId id="285" r:id="rId23"/>
    <p:sldId id="263" r:id="rId24"/>
    <p:sldId id="289" r:id="rId25"/>
    <p:sldId id="275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896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2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392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96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59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19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24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31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068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747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5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3420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321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4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227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849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535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B334DAE-80CF-4E96-A83B-94588ACF91F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AC5451E-B9A7-447B-AC56-D6AEAB74E5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8681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alphaModFix amt="40000"/>
          </a:blip>
          <a:srcRect l="14889" r="1488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5983" y="2099923"/>
            <a:ext cx="9440034" cy="1828801"/>
          </a:xfrm>
        </p:spPr>
        <p:txBody>
          <a:bodyPr>
            <a:normAutofit/>
          </a:bodyPr>
          <a:lstStyle/>
          <a:p>
            <a:r>
              <a:rPr lang="en-US" b="1" dirty="0"/>
              <a:t>Assessment of Adult Salmonid Spawning in the Trinity River</a:t>
            </a:r>
          </a:p>
        </p:txBody>
      </p:sp>
    </p:spTree>
    <p:extLst>
      <p:ext uri="{BB962C8B-B14F-4D97-AF65-F5344CB8AC3E}">
        <p14:creationId xmlns:p14="http://schemas.microsoft.com/office/powerpoint/2010/main" val="161983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119" y="448239"/>
            <a:ext cx="10353762" cy="1246492"/>
          </a:xfrm>
        </p:spPr>
        <p:txBody>
          <a:bodyPr>
            <a:normAutofit/>
          </a:bodyPr>
          <a:lstStyle/>
          <a:p>
            <a:r>
              <a:rPr lang="en-US" sz="2800" b="1" dirty="0"/>
              <a:t>Assessment of Adult Salmonid Spawning in the Trinity River</a:t>
            </a:r>
            <a:br>
              <a:rPr lang="en-US" sz="2800" b="1" dirty="0"/>
            </a:br>
            <a:br>
              <a:rPr lang="en-US" sz="1000" b="1" dirty="0"/>
            </a:br>
            <a:r>
              <a:rPr lang="en-US" sz="3200" dirty="0"/>
              <a:t>Principal Investigators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3108965" y="1876427"/>
            <a:ext cx="2981710" cy="3933824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USFWS</a:t>
            </a:r>
          </a:p>
          <a:p>
            <a:pPr lvl="1"/>
            <a:r>
              <a:rPr lang="en-US" sz="2400" dirty="0"/>
              <a:t>Steve Gough</a:t>
            </a:r>
          </a:p>
          <a:p>
            <a:pPr lvl="1"/>
            <a:r>
              <a:rPr lang="en-US" sz="2400" dirty="0"/>
              <a:t>Reuben Smit</a:t>
            </a:r>
          </a:p>
          <a:p>
            <a:pPr lvl="1"/>
            <a:r>
              <a:rPr lang="en-US" sz="2400" dirty="0"/>
              <a:t>Nick Som</a:t>
            </a:r>
          </a:p>
          <a:p>
            <a:pPr lvl="1"/>
            <a:endParaRPr lang="en-US" sz="2400" dirty="0"/>
          </a:p>
          <a:p>
            <a:r>
              <a:rPr lang="en-US" sz="2400" dirty="0"/>
              <a:t>YTFP</a:t>
            </a:r>
          </a:p>
          <a:p>
            <a:pPr lvl="1"/>
            <a:r>
              <a:rPr lang="en-US" sz="2400" dirty="0"/>
              <a:t>Kyle </a:t>
            </a:r>
            <a:r>
              <a:rPr lang="en-US" sz="2400" dirty="0" err="1"/>
              <a:t>DeJuilio</a:t>
            </a:r>
            <a:endParaRPr lang="en-US" sz="2400" dirty="0"/>
          </a:p>
          <a:p>
            <a:pPr lvl="1"/>
            <a:r>
              <a:rPr lang="en-US" sz="2400" dirty="0"/>
              <a:t>Chris </a:t>
            </a:r>
            <a:r>
              <a:rPr lang="en-US" sz="2400" dirty="0" err="1"/>
              <a:t>Laskodi</a:t>
            </a:r>
            <a:endParaRPr lang="en-US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6090674" y="1876425"/>
            <a:ext cx="3072375" cy="3933824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CDFW</a:t>
            </a:r>
          </a:p>
          <a:p>
            <a:pPr lvl="1"/>
            <a:r>
              <a:rPr lang="en-US" sz="2400" dirty="0"/>
              <a:t>Ken </a:t>
            </a:r>
            <a:r>
              <a:rPr lang="en-US" sz="2400" dirty="0" err="1"/>
              <a:t>Lindke</a:t>
            </a:r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r>
              <a:rPr lang="en-US" sz="2600" dirty="0"/>
              <a:t>HVT</a:t>
            </a:r>
          </a:p>
          <a:p>
            <a:pPr lvl="1"/>
            <a:r>
              <a:rPr lang="en-US" sz="2400" dirty="0"/>
              <a:t>George </a:t>
            </a:r>
            <a:r>
              <a:rPr lang="en-US" sz="2400" dirty="0" err="1"/>
              <a:t>Kautsky</a:t>
            </a:r>
            <a:endParaRPr lang="en-US" sz="2400" dirty="0"/>
          </a:p>
          <a:p>
            <a:pPr lvl="1"/>
            <a:r>
              <a:rPr lang="en-US" sz="2400" dirty="0"/>
              <a:t>Billy </a:t>
            </a:r>
            <a:r>
              <a:rPr lang="en-US" sz="2400" dirty="0" err="1"/>
              <a:t>Matilton</a:t>
            </a:r>
            <a:endParaRPr lang="en-US" sz="2400" dirty="0"/>
          </a:p>
        </p:txBody>
      </p:sp>
      <p:pic>
        <p:nvPicPr>
          <p:cNvPr id="6" name="Picture 5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4CF694B-25C8-4345-9738-E4A77AC358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020" y="1876425"/>
            <a:ext cx="1253599" cy="1500318"/>
          </a:xfrm>
          <a:prstGeom prst="rect">
            <a:avLst/>
          </a:prstGeom>
        </p:spPr>
      </p:pic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0B8CDC2C-C975-4886-B585-BD70B10CD4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4943" r="7965" b="20895"/>
          <a:stretch/>
        </p:blipFill>
        <p:spPr>
          <a:xfrm>
            <a:off x="1260602" y="4234036"/>
            <a:ext cx="1558433" cy="15762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4C26BB-7CAB-42EE-86E1-9AAD1F6E1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5630" y="4234036"/>
            <a:ext cx="1818709" cy="15762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7D2BA7-46CA-94D5-BE16-8ED5182C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7638" y="1876425"/>
            <a:ext cx="1194692" cy="158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21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9652D62-ECFB-408E-ABE6-155A644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FEA985-924B-4044-8778-32D1E7164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13795" y="963506"/>
            <a:ext cx="3745817" cy="4827693"/>
          </a:xfrm>
        </p:spPr>
        <p:txBody>
          <a:bodyPr>
            <a:normAutofit/>
          </a:bodyPr>
          <a:lstStyle/>
          <a:p>
            <a:pPr algn="r"/>
            <a:r>
              <a:rPr lang="en-US" sz="4400" dirty="0"/>
              <a:t>Report Structure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C7F9CB-BCC3-4648-8DEF-07B0887D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81187" y="2057399"/>
            <a:ext cx="0" cy="27432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02753" y="1517689"/>
            <a:ext cx="5903880" cy="4134966"/>
          </a:xfrm>
          <a:effectLst/>
        </p:spPr>
        <p:txBody>
          <a:bodyPr anchor="ctr">
            <a:normAutofit/>
          </a:bodyPr>
          <a:lstStyle/>
          <a:p>
            <a:pPr marL="494100" indent="-4572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Introduction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</a:rPr>
              <a:t>Adult Salmon Monitoring and Escapement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Spawning Ground Surveys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Syntheses and New Analyses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Discussion and Next Steps</a:t>
            </a:r>
          </a:p>
          <a:p>
            <a:pPr marL="494100" indent="-457200">
              <a:buFont typeface="+mj-lt"/>
              <a:buAutoNum type="arabicPeriod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775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2. </a:t>
            </a:r>
            <a:r>
              <a:rPr lang="en-US" dirty="0">
                <a:solidFill>
                  <a:schemeClr val="tx1"/>
                </a:solidFill>
                <a:effectLst/>
              </a:rPr>
              <a:t>Adult Salmon Monitoring and Escapement</a:t>
            </a:r>
            <a:r>
              <a:rPr lang="en-US" dirty="0"/>
              <a:t> (CDFW, HVT)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302327" y="2171699"/>
            <a:ext cx="5163128" cy="3619499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en-US" sz="2400" dirty="0"/>
              <a:t>2.1 Data Sources and Methods</a:t>
            </a:r>
          </a:p>
          <a:p>
            <a:pPr marL="36900" indent="0">
              <a:buNone/>
            </a:pPr>
            <a:endParaRPr lang="en-US" sz="1200" dirty="0"/>
          </a:p>
          <a:p>
            <a:pPr marL="36900" indent="0">
              <a:buNone/>
            </a:pPr>
            <a:r>
              <a:rPr lang="en-US" sz="2400" dirty="0"/>
              <a:t>2.2 Annual Escapement Estimates</a:t>
            </a:r>
          </a:p>
          <a:p>
            <a:pPr marL="36900" indent="0">
              <a:buNone/>
            </a:pPr>
            <a:endParaRPr lang="en-US" sz="1200" dirty="0"/>
          </a:p>
          <a:p>
            <a:pPr marL="36900" indent="0">
              <a:buNone/>
            </a:pPr>
            <a:r>
              <a:rPr lang="en-US" sz="2400" u="sng" dirty="0"/>
              <a:t>2.3 Natural Area Escapement</a:t>
            </a:r>
          </a:p>
          <a:p>
            <a:pPr marL="36900" indent="0">
              <a:buNone/>
            </a:pPr>
            <a:endParaRPr lang="en-US" sz="1200" dirty="0"/>
          </a:p>
          <a:p>
            <a:pPr marL="36900" indent="0">
              <a:buNone/>
            </a:pPr>
            <a:r>
              <a:rPr lang="en-US" sz="2400" u="sng" dirty="0"/>
              <a:t>2.4 Hatchery Return Composition of Natural- and Hatchery-Produced Fish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687127" y="2780145"/>
            <a:ext cx="4202546" cy="2022764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US" sz="2400" dirty="0"/>
              <a:t>Fall-run Chinook Salmon</a:t>
            </a:r>
          </a:p>
          <a:p>
            <a:r>
              <a:rPr lang="en-US" sz="2400" dirty="0"/>
              <a:t>Spring-run Chinook Salmon</a:t>
            </a:r>
          </a:p>
          <a:p>
            <a:r>
              <a:rPr lang="en-US" sz="2400" dirty="0"/>
              <a:t>Coho Salmon</a:t>
            </a:r>
          </a:p>
          <a:p>
            <a:r>
              <a:rPr lang="en-US" sz="2400" dirty="0"/>
              <a:t>Steelhead</a:t>
            </a:r>
          </a:p>
        </p:txBody>
      </p:sp>
    </p:spTree>
    <p:extLst>
      <p:ext uri="{BB962C8B-B14F-4D97-AF65-F5344CB8AC3E}">
        <p14:creationId xmlns:p14="http://schemas.microsoft.com/office/powerpoint/2010/main" val="3999744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298413-C267-4D2F-AFCC-B2B2EB1DC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404812"/>
            <a:ext cx="10353762" cy="600075"/>
          </a:xfrm>
        </p:spPr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Natural Area Escapement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36FB99-3FA9-48AC-9AAC-E765CC488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43" y="1816541"/>
            <a:ext cx="1234564" cy="1047749"/>
          </a:xfrm>
        </p:spPr>
        <p:txBody>
          <a:bodyPr/>
          <a:lstStyle/>
          <a:p>
            <a:pPr marL="36900" indent="0">
              <a:buNone/>
            </a:pPr>
            <a:r>
              <a:rPr lang="en-US" dirty="0"/>
              <a:t>Fall-run Chinook Salmon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CD7412B6-A0BB-47DE-BC08-A1FF4A82E8DA}"/>
              </a:ext>
            </a:extLst>
          </p:cNvPr>
          <p:cNvSpPr txBox="1">
            <a:spLocks/>
          </p:cNvSpPr>
          <p:nvPr/>
        </p:nvSpPr>
        <p:spPr>
          <a:xfrm>
            <a:off x="479743" y="4592855"/>
            <a:ext cx="1234564" cy="1047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Spring-run Chinook Salmon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FDE62638-6D2C-4847-9D19-8A422963753B}"/>
              </a:ext>
            </a:extLst>
          </p:cNvPr>
          <p:cNvSpPr txBox="1">
            <a:spLocks/>
          </p:cNvSpPr>
          <p:nvPr/>
        </p:nvSpPr>
        <p:spPr>
          <a:xfrm>
            <a:off x="10625180" y="2099086"/>
            <a:ext cx="1234564" cy="76520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Coho Salmon</a:t>
            </a: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D313140D-4BB5-4ACC-970A-8B6E06B58368}"/>
              </a:ext>
            </a:extLst>
          </p:cNvPr>
          <p:cNvSpPr txBox="1">
            <a:spLocks/>
          </p:cNvSpPr>
          <p:nvPr/>
        </p:nvSpPr>
        <p:spPr>
          <a:xfrm>
            <a:off x="10625179" y="4857750"/>
            <a:ext cx="1309645" cy="76520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Steelhead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07A6E4-D9AE-986F-BED0-BAA06609F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963" y="1059876"/>
            <a:ext cx="4319875" cy="26549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07CACD-79ED-6C9B-1F93-B77C88CA5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963" y="3769846"/>
            <a:ext cx="4319875" cy="26567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9759D4-71BB-7C38-AC87-9CEA20296A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990" y="1059876"/>
            <a:ext cx="4319876" cy="26549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D66657-267F-7291-E4FE-337C12C372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991" y="3777510"/>
            <a:ext cx="4319876" cy="264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7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298413-C267-4D2F-AFCC-B2B2EB1DC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404812"/>
            <a:ext cx="10353762" cy="600075"/>
          </a:xfrm>
        </p:spPr>
        <p:txBody>
          <a:bodyPr>
            <a:normAutofit/>
          </a:bodyPr>
          <a:lstStyle/>
          <a:p>
            <a:r>
              <a:rPr lang="en-US" sz="2400" dirty="0">
                <a:effectLst/>
              </a:rPr>
              <a:t>Hatchery Return Composition of Natural- and Hatchery-Produced Fish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36FB99-3FA9-48AC-9AAC-E765CC488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43" y="1816541"/>
            <a:ext cx="1234564" cy="1047749"/>
          </a:xfrm>
        </p:spPr>
        <p:txBody>
          <a:bodyPr/>
          <a:lstStyle/>
          <a:p>
            <a:pPr marL="36900" indent="0">
              <a:buNone/>
            </a:pPr>
            <a:r>
              <a:rPr lang="en-US" dirty="0"/>
              <a:t>Fall-run Chinook Salmon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CD7412B6-A0BB-47DE-BC08-A1FF4A82E8DA}"/>
              </a:ext>
            </a:extLst>
          </p:cNvPr>
          <p:cNvSpPr txBox="1">
            <a:spLocks/>
          </p:cNvSpPr>
          <p:nvPr/>
        </p:nvSpPr>
        <p:spPr>
          <a:xfrm>
            <a:off x="479743" y="4592855"/>
            <a:ext cx="1234564" cy="1047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Spring-run Chinook Salmon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FDE62638-6D2C-4847-9D19-8A422963753B}"/>
              </a:ext>
            </a:extLst>
          </p:cNvPr>
          <p:cNvSpPr txBox="1">
            <a:spLocks/>
          </p:cNvSpPr>
          <p:nvPr/>
        </p:nvSpPr>
        <p:spPr>
          <a:xfrm>
            <a:off x="10625180" y="2099086"/>
            <a:ext cx="1234564" cy="76520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Coho Salmon</a:t>
            </a: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D313140D-4BB5-4ACC-970A-8B6E06B58368}"/>
              </a:ext>
            </a:extLst>
          </p:cNvPr>
          <p:cNvSpPr txBox="1">
            <a:spLocks/>
          </p:cNvSpPr>
          <p:nvPr/>
        </p:nvSpPr>
        <p:spPr>
          <a:xfrm>
            <a:off x="10625179" y="4857750"/>
            <a:ext cx="1309645" cy="76520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dirty="0"/>
              <a:t>Steelhead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A6F7F4-7DDA-C6E5-50CF-68D0D19C2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964" y="1049178"/>
            <a:ext cx="4319876" cy="26730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00D79F-6C1E-DCB7-D69E-C74C26E665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964" y="3761656"/>
            <a:ext cx="4314551" cy="26599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5DBC48-3CA7-17C9-5296-5320D7F85D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9828" y="1068149"/>
            <a:ext cx="4319876" cy="26599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03106D-BB1E-DB3B-BA67-6198B7CB7E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1428" y="3761656"/>
            <a:ext cx="4328276" cy="265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65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9652D62-ECFB-408E-ABE6-155A644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1FEA985-924B-4044-8778-32D1E7164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963506"/>
            <a:ext cx="3740815" cy="4827693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3. Spawning Ground Surveys (USFWS, YTFP)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6C7F9CB-BCC3-4648-8DEF-07B0887D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81187" y="2057399"/>
            <a:ext cx="0" cy="27432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07765" y="963507"/>
            <a:ext cx="5959791" cy="4827694"/>
          </a:xfrm>
          <a:effectLst/>
        </p:spPr>
        <p:txBody>
          <a:bodyPr anchor="ctr">
            <a:normAutofit/>
          </a:bodyPr>
          <a:lstStyle/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3.1 Data Sources and Methods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3.1.1 Mainstem Spawning Ground Surveys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3.1.2 Tributary Spawning Ground Surveys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3.2 Carcass Data and Analyses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3.2.1 Distribution and Proportion of 				Natural and Hatchery Spawners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</a:t>
            </a:r>
            <a:r>
              <a:rPr lang="en-US" sz="1900" u="sng" dirty="0">
                <a:solidFill>
                  <a:schemeClr val="tx1"/>
                </a:solidFill>
              </a:rPr>
              <a:t>3.2.2 Pre-spawn Mortality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3.2.3 Escapement Estimates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3.3 Redd Data and Analyses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3.3.1 Redd Identification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</a:t>
            </a:r>
            <a:r>
              <a:rPr lang="en-US" sz="1900" u="sng" dirty="0">
                <a:solidFill>
                  <a:schemeClr val="tx1"/>
                </a:solidFill>
              </a:rPr>
              <a:t>3.3.2 Trends in Redd Abundance and </a:t>
            </a:r>
            <a:r>
              <a:rPr lang="en-US" sz="1900" dirty="0">
                <a:solidFill>
                  <a:schemeClr val="tx1"/>
                </a:solidFill>
              </a:rPr>
              <a:t>				</a:t>
            </a:r>
            <a:r>
              <a:rPr lang="en-US" sz="1900" u="sng" dirty="0">
                <a:solidFill>
                  <a:schemeClr val="tx1"/>
                </a:solidFill>
              </a:rPr>
              <a:t>Distribution</a:t>
            </a:r>
          </a:p>
          <a:p>
            <a:pPr marL="36900" indent="0">
              <a:lnSpc>
                <a:spcPct val="90000"/>
              </a:lnSpc>
              <a:buNone/>
            </a:pPr>
            <a:r>
              <a:rPr lang="en-US" sz="1900" dirty="0">
                <a:solidFill>
                  <a:schemeClr val="tx1"/>
                </a:solidFill>
              </a:rPr>
              <a:t>		3.3.3 Tributary Spawning</a:t>
            </a:r>
          </a:p>
        </p:txBody>
      </p:sp>
    </p:spTree>
    <p:extLst>
      <p:ext uri="{BB962C8B-B14F-4D97-AF65-F5344CB8AC3E}">
        <p14:creationId xmlns:p14="http://schemas.microsoft.com/office/powerpoint/2010/main" val="2312592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Spawning Ground Surveys - Objectives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913795" y="1732450"/>
            <a:ext cx="5285669" cy="47019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1800" dirty="0"/>
              <a:t>Assess the spatial distribution of Chinook Salmon </a:t>
            </a:r>
            <a:r>
              <a:rPr lang="en-US" sz="1800" dirty="0" err="1"/>
              <a:t>redds</a:t>
            </a:r>
            <a:r>
              <a:rPr lang="en-US" sz="1800" dirty="0"/>
              <a:t>, particularly in relation to TRRP management actions,</a:t>
            </a:r>
          </a:p>
          <a:p>
            <a:pPr lvl="0">
              <a:lnSpc>
                <a:spcPct val="90000"/>
              </a:lnSpc>
            </a:pPr>
            <a:r>
              <a:rPr lang="en-US" sz="1800" dirty="0"/>
              <a:t>Quantify Chinook Salmon spawning in the mainstem Trinity River,</a:t>
            </a:r>
          </a:p>
          <a:p>
            <a:pPr lvl="0">
              <a:lnSpc>
                <a:spcPct val="90000"/>
              </a:lnSpc>
            </a:pPr>
            <a:r>
              <a:rPr lang="en-US" sz="1800" dirty="0"/>
              <a:t>Quantify pre-spawn mortality of female Chinook Salmon,</a:t>
            </a:r>
          </a:p>
          <a:p>
            <a:pPr lvl="0">
              <a:lnSpc>
                <a:spcPct val="90000"/>
              </a:lnSpc>
            </a:pPr>
            <a:r>
              <a:rPr lang="en-US" sz="1800" dirty="0"/>
              <a:t>Quantify and describe temporal and spatial distribution of natural- and hatchery-origin Chinook Salmon spawning, and</a:t>
            </a:r>
          </a:p>
          <a:p>
            <a:pPr lvl="0">
              <a:lnSpc>
                <a:spcPct val="90000"/>
              </a:lnSpc>
            </a:pPr>
            <a:r>
              <a:rPr lang="en-US" sz="1800" dirty="0"/>
              <a:t>Collect biological data ancillary to escapement (fork lengths for estimating size distribution and jack proportion, scales for age composition, sex ratio, etc.).</a:t>
            </a:r>
          </a:p>
          <a:p>
            <a:pPr>
              <a:lnSpc>
                <a:spcPct val="90000"/>
              </a:lnSpc>
            </a:pPr>
            <a:endParaRPr lang="en-US" sz="1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2086B-86A0-4984-A54D-62391EC206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998132"/>
            <a:ext cx="4333632" cy="3521077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6460067" y="1787528"/>
            <a:ext cx="4830656" cy="373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68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965195"/>
            <a:ext cx="3078749" cy="128847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dirty="0"/>
              <a:t>Pre-spawn Mortality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F42881F-FCC9-49A9-B975-6934B570836D}"/>
              </a:ext>
            </a:extLst>
          </p:cNvPr>
          <p:cNvSpPr txBox="1">
            <a:spLocks/>
          </p:cNvSpPr>
          <p:nvPr/>
        </p:nvSpPr>
        <p:spPr>
          <a:xfrm>
            <a:off x="913794" y="2586182"/>
            <a:ext cx="3455005" cy="32050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sz="2800" dirty="0"/>
              <a:t>Temporal distribution of pre-spawn mortality fresh female Chinook Salmon carcasses, Trinity River surveys 2009–2017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C017A6-D2C2-4F47-93AD-640D4F29D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965196"/>
            <a:ext cx="6581364" cy="4781641"/>
          </a:xfrm>
          <a:prstGeom prst="rect">
            <a:avLst/>
          </a:prstGeom>
          <a:solidFill>
            <a:schemeClr val="tx1"/>
          </a:solidFill>
          <a:ln w="190500">
            <a:solidFill>
              <a:schemeClr val="tx1">
                <a:alpha val="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37CD4C-8F3B-1B15-E215-4F5D55C53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5759" y="1299969"/>
            <a:ext cx="6461862" cy="411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13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919462" cy="2819400"/>
          </a:xfrm>
        </p:spPr>
        <p:txBody>
          <a:bodyPr>
            <a:normAutofit/>
          </a:bodyPr>
          <a:lstStyle/>
          <a:p>
            <a:pPr algn="l"/>
            <a:r>
              <a:rPr lang="en-US" sz="4800" dirty="0">
                <a:effectLst/>
              </a:rPr>
              <a:t>Redd Abundance: System Scale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9998" y="471595"/>
            <a:ext cx="5914810" cy="591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29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599"/>
            <a:ext cx="10353762" cy="836645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</a:rPr>
              <a:t>Redd Distribution: System Scale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DC475D-ADA2-D613-1107-032AFAE66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115" y="1732448"/>
            <a:ext cx="8107122" cy="405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579120"/>
          </a:xfrm>
        </p:spPr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Redd Abundance and Distribution: Reach Scale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773D15-DF48-45F2-89C9-1A2BE9B44B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78" r="11321" b="4318"/>
          <a:stretch/>
        </p:blipFill>
        <p:spPr>
          <a:xfrm>
            <a:off x="803605" y="1317683"/>
            <a:ext cx="5180209" cy="4647812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5FD82271-A39E-47FB-8182-9EDF1488ED08}"/>
              </a:ext>
            </a:extLst>
          </p:cNvPr>
          <p:cNvSpPr txBox="1">
            <a:spLocks/>
          </p:cNvSpPr>
          <p:nvPr/>
        </p:nvSpPr>
        <p:spPr>
          <a:xfrm>
            <a:off x="869023" y="5965495"/>
            <a:ext cx="10353762" cy="81741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US" dirty="0">
                <a:effectLst/>
              </a:rPr>
              <a:t>Spatiotemporal distribution of natural-origin Chinook Salmon </a:t>
            </a:r>
            <a:r>
              <a:rPr lang="en-US" dirty="0" err="1">
                <a:effectLst/>
              </a:rPr>
              <a:t>redds</a:t>
            </a:r>
            <a:r>
              <a:rPr lang="en-US" dirty="0">
                <a:effectLst/>
              </a:rPr>
              <a:t> in the mainstem Trinity River reach-scale sections, 2002–2017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B77939-BC89-0F02-935F-7D751613A2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26" r="11968" b="2459"/>
          <a:stretch/>
        </p:blipFill>
        <p:spPr>
          <a:xfrm>
            <a:off x="6208188" y="1301182"/>
            <a:ext cx="5346101" cy="468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16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9023" y="387927"/>
            <a:ext cx="10353762" cy="579120"/>
          </a:xfrm>
        </p:spPr>
        <p:txBody>
          <a:bodyPr>
            <a:normAutofit fontScale="90000"/>
          </a:bodyPr>
          <a:lstStyle/>
          <a:p>
            <a:r>
              <a:rPr lang="en-US">
                <a:effectLst/>
              </a:rPr>
              <a:t>Redd Abundance and Distribution: Site Scale</a:t>
            </a:r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5FD82271-A39E-47FB-8182-9EDF1488ED08}"/>
              </a:ext>
            </a:extLst>
          </p:cNvPr>
          <p:cNvSpPr txBox="1">
            <a:spLocks/>
          </p:cNvSpPr>
          <p:nvPr/>
        </p:nvSpPr>
        <p:spPr>
          <a:xfrm>
            <a:off x="869023" y="5965495"/>
            <a:ext cx="10353762" cy="81741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US" dirty="0">
                <a:effectLst/>
              </a:rPr>
              <a:t>Spatiotemporal distribution of the annual abundance of natural-origin Chinook Salmon </a:t>
            </a:r>
            <a:r>
              <a:rPr lang="en-US" dirty="0" err="1">
                <a:effectLst/>
              </a:rPr>
              <a:t>redds</a:t>
            </a:r>
            <a:r>
              <a:rPr lang="en-US" dirty="0">
                <a:effectLst/>
              </a:rPr>
              <a:t> in the mainstem Trinity River TRRP restoration reach site-scale sections, 2002–2017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29A97-6B57-E6D2-8537-537275083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919162"/>
            <a:ext cx="8229600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34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9023" y="387927"/>
            <a:ext cx="10353762" cy="579120"/>
          </a:xfrm>
        </p:spPr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Redd Abundance and Distribution: Site Scale</a:t>
            </a:r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5FD82271-A39E-47FB-8182-9EDF1488ED08}"/>
              </a:ext>
            </a:extLst>
          </p:cNvPr>
          <p:cNvSpPr txBox="1">
            <a:spLocks/>
          </p:cNvSpPr>
          <p:nvPr/>
        </p:nvSpPr>
        <p:spPr>
          <a:xfrm>
            <a:off x="869023" y="5965495"/>
            <a:ext cx="10353762" cy="81741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US" dirty="0">
                <a:effectLst/>
              </a:rPr>
              <a:t>Spatiotemporal distribution of the annual proportions of natural-origin Chinook Salmon </a:t>
            </a:r>
            <a:r>
              <a:rPr lang="en-US" dirty="0" err="1">
                <a:effectLst/>
              </a:rPr>
              <a:t>redds</a:t>
            </a:r>
            <a:r>
              <a:rPr lang="en-US" dirty="0">
                <a:effectLst/>
              </a:rPr>
              <a:t> in the mainstem Trinity River TRRP restoration reach site-scale sections, 2002–2017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BB4C0-6204-AAFF-B577-C53B00534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390" y="918210"/>
            <a:ext cx="8237220" cy="502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369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9652D62-ECFB-408E-ABE6-155A644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1FEA985-924B-4044-8778-32D1E7164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963506"/>
            <a:ext cx="3740815" cy="4827693"/>
          </a:xfrm>
        </p:spPr>
        <p:txBody>
          <a:bodyPr>
            <a:normAutofit/>
          </a:bodyPr>
          <a:lstStyle/>
          <a:p>
            <a:pPr algn="r"/>
            <a:r>
              <a:rPr lang="en-US" sz="4400" dirty="0"/>
              <a:t>4. Syntheses and New Analyses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6C7F9CB-BCC3-4648-8DEF-07B0887D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81187" y="2057399"/>
            <a:ext cx="0" cy="27432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7765" y="1145309"/>
            <a:ext cx="5959791" cy="4645892"/>
          </a:xfrm>
          <a:effectLst/>
        </p:spPr>
        <p:txBody>
          <a:bodyPr anchor="ctr">
            <a:normAutofit/>
          </a:bodyPr>
          <a:lstStyle/>
          <a:p>
            <a:pPr marL="3690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4.1 Species Composition of Salmonid Escapement</a:t>
            </a:r>
          </a:p>
          <a:p>
            <a:pPr marL="3690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4.2 Pre- and Post-ROD Escapement Comparison</a:t>
            </a:r>
          </a:p>
          <a:p>
            <a:pPr marL="36900" indent="0">
              <a:buNone/>
            </a:pPr>
            <a:r>
              <a:rPr lang="en-US" sz="2400" u="sng" dirty="0">
                <a:solidFill>
                  <a:schemeClr val="tx1"/>
                </a:solidFill>
              </a:rPr>
              <a:t>4.3 Causal Effects of Pre-Spawn Mortality</a:t>
            </a:r>
          </a:p>
          <a:p>
            <a:pPr marL="36900" indent="0">
              <a:buNone/>
            </a:pPr>
            <a:r>
              <a:rPr lang="en-US" sz="2400" u="sng" dirty="0">
                <a:solidFill>
                  <a:schemeClr val="tx1"/>
                </a:solidFill>
              </a:rPr>
              <a:t>4.4 Redd Superimposition</a:t>
            </a:r>
          </a:p>
          <a:p>
            <a:pPr marL="36900" indent="0">
              <a:buNone/>
            </a:pPr>
            <a:r>
              <a:rPr lang="en-US" sz="2400" u="sng" dirty="0">
                <a:solidFill>
                  <a:schemeClr val="tx1"/>
                </a:solidFill>
              </a:rPr>
              <a:t>4.5 Redd Dewatering</a:t>
            </a:r>
          </a:p>
          <a:p>
            <a:pPr marL="36900" indent="0">
              <a:buNone/>
            </a:pPr>
            <a:r>
              <a:rPr lang="en-US" sz="2400" u="sng" dirty="0">
                <a:solidFill>
                  <a:schemeClr val="tx1"/>
                </a:solidFill>
              </a:rPr>
              <a:t>4.6 Distribution of </a:t>
            </a:r>
            <a:r>
              <a:rPr lang="en-US" sz="2400" u="sng" dirty="0" err="1">
                <a:solidFill>
                  <a:schemeClr val="tx1"/>
                </a:solidFill>
              </a:rPr>
              <a:t>redds</a:t>
            </a:r>
            <a:r>
              <a:rPr lang="en-US" sz="2400" u="sng" dirty="0">
                <a:solidFill>
                  <a:schemeClr val="tx1"/>
                </a:solidFill>
              </a:rPr>
              <a:t> in channel rehabilitation areas compared to unrestored areas within the restoration reach</a:t>
            </a:r>
          </a:p>
        </p:txBody>
      </p:sp>
    </p:spTree>
    <p:extLst>
      <p:ext uri="{BB962C8B-B14F-4D97-AF65-F5344CB8AC3E}">
        <p14:creationId xmlns:p14="http://schemas.microsoft.com/office/powerpoint/2010/main" val="2105722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Causal Effects of Pre-spawn Mortality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BD6E01-6942-4B41-A973-1A33A283B6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3795" y="2367246"/>
            <a:ext cx="4147731" cy="3242543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en-US" sz="2800" dirty="0">
                <a:effectLst/>
              </a:rPr>
              <a:t>Pre -spawn mortality rates for Chinook Salmon in the Trinity River during the pre-ROD (1955–1999) and full implementation (2005–present) time periods.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ADCA44-6FF2-2B71-ED44-958194913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5079" y="2040656"/>
            <a:ext cx="5953125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04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965195"/>
            <a:ext cx="3078749" cy="169228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3600" dirty="0"/>
              <a:t>Causal Effects of Pre-spawn Mortality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F42881F-FCC9-49A9-B975-6934B570836D}"/>
              </a:ext>
            </a:extLst>
          </p:cNvPr>
          <p:cNvSpPr txBox="1">
            <a:spLocks/>
          </p:cNvSpPr>
          <p:nvPr/>
        </p:nvSpPr>
        <p:spPr>
          <a:xfrm>
            <a:off x="913795" y="3066473"/>
            <a:ext cx="3288750" cy="27247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lvl="0" indent="0">
              <a:buClr>
                <a:srgbClr val="DADADA"/>
              </a:buClr>
              <a:buNone/>
            </a:pPr>
            <a:r>
              <a:rPr lang="en-US" sz="2400" dirty="0">
                <a:effectLst/>
              </a:rPr>
              <a:t>Spatial distribution of pre-spawn mortality fresh female Chinook Salmon carcasses, Trinity River surveys 2009–2017</a:t>
            </a:r>
            <a:endParaRPr kumimoji="0" lang="en-US" sz="2400" b="0" i="0" u="none" strike="noStrike" kern="120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solidFill>
                <a:srgbClr val="DADADA"/>
              </a:solidFill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  <a:uLnTx/>
              <a:uFillTx/>
              <a:latin typeface="Calisto MT" panose="020406030505050303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C017A6-D2C2-4F47-93AD-640D4F29D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965196"/>
            <a:ext cx="6581364" cy="4781641"/>
          </a:xfrm>
          <a:prstGeom prst="rect">
            <a:avLst/>
          </a:prstGeom>
          <a:solidFill>
            <a:schemeClr val="tx1"/>
          </a:solidFill>
          <a:ln w="190500">
            <a:solidFill>
              <a:schemeClr val="tx1">
                <a:alpha val="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sto MT" panose="020406030505050303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66428B-A38B-4DA5-6DD7-D8AAC2149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2777" y="1458521"/>
            <a:ext cx="6364595" cy="394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965195"/>
            <a:ext cx="3078749" cy="169228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3600" dirty="0"/>
              <a:t>Causal Effects of Pre-spawn Mortality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F42881F-FCC9-49A9-B975-6934B570836D}"/>
              </a:ext>
            </a:extLst>
          </p:cNvPr>
          <p:cNvSpPr txBox="1">
            <a:spLocks/>
          </p:cNvSpPr>
          <p:nvPr/>
        </p:nvSpPr>
        <p:spPr>
          <a:xfrm>
            <a:off x="913795" y="2761673"/>
            <a:ext cx="3418060" cy="30295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lvl="0" indent="0">
              <a:buClr>
                <a:srgbClr val="DADADA"/>
              </a:buClr>
              <a:buNone/>
            </a:pPr>
            <a:r>
              <a:rPr lang="en-US" sz="2400" dirty="0">
                <a:effectLst/>
              </a:rPr>
              <a:t>Pre-spawn mortality rates from female Chinook Salmon carcasses relative to the total escapement of Chinook Salmon in the Trinity River from 1988 to 2017</a:t>
            </a:r>
            <a:endParaRPr kumimoji="0" lang="en-US" sz="2400" b="0" i="0" u="none" strike="noStrike" kern="120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solidFill>
                <a:srgbClr val="DADADA"/>
              </a:solidFill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  <a:uLnTx/>
              <a:uFillTx/>
              <a:latin typeface="Calisto MT" panose="020406030505050303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C017A6-D2C2-4F47-93AD-640D4F29D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965196"/>
            <a:ext cx="6581364" cy="4781641"/>
          </a:xfrm>
          <a:prstGeom prst="rect">
            <a:avLst/>
          </a:prstGeom>
          <a:solidFill>
            <a:schemeClr val="tx1"/>
          </a:solidFill>
          <a:ln w="190500">
            <a:solidFill>
              <a:schemeClr val="tx1">
                <a:alpha val="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sto MT" panose="020406030505050303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4B5BA-829A-4ACE-A30D-0E90F6448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007" y="1258205"/>
            <a:ext cx="6581365" cy="4195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3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527" y="299258"/>
            <a:ext cx="11222182" cy="181217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Redd Superimposition</a:t>
            </a:r>
            <a:br>
              <a:rPr lang="en-US" dirty="0"/>
            </a:br>
            <a:r>
              <a:rPr lang="en-US" sz="2000" dirty="0">
                <a:effectLst/>
              </a:rPr>
              <a:t>Distance between </a:t>
            </a:r>
            <a:r>
              <a:rPr lang="en-US" sz="2000" dirty="0" err="1">
                <a:effectLst/>
              </a:rPr>
              <a:t>redds</a:t>
            </a:r>
            <a:r>
              <a:rPr lang="en-US" sz="2000" dirty="0">
                <a:effectLst/>
              </a:rPr>
              <a:t> and their nearest neighboring </a:t>
            </a:r>
            <a:r>
              <a:rPr lang="en-US" sz="2000" dirty="0" err="1">
                <a:effectLst/>
              </a:rPr>
              <a:t>redd</a:t>
            </a:r>
            <a:r>
              <a:rPr lang="en-US" sz="2000" dirty="0">
                <a:effectLst/>
              </a:rPr>
              <a:t> in the mainstem Trinity River, 2009–2016. </a:t>
            </a:r>
            <a:r>
              <a:rPr lang="en-US" sz="2000" dirty="0">
                <a:solidFill>
                  <a:srgbClr val="00B0F0"/>
                </a:solidFill>
                <a:effectLst/>
              </a:rPr>
              <a:t>The blue dotted line represents a distance of 3.4 m between </a:t>
            </a:r>
            <a:r>
              <a:rPr lang="en-US" sz="2000" dirty="0" err="1">
                <a:solidFill>
                  <a:srgbClr val="00B0F0"/>
                </a:solidFill>
                <a:effectLst/>
              </a:rPr>
              <a:t>redds</a:t>
            </a:r>
            <a:r>
              <a:rPr lang="en-US" sz="2000" dirty="0">
                <a:solidFill>
                  <a:srgbClr val="00B0F0"/>
                </a:solidFill>
                <a:effectLst/>
              </a:rPr>
              <a:t>, which is the estimated distance at which </a:t>
            </a:r>
            <a:r>
              <a:rPr lang="en-US" sz="2000" dirty="0" err="1">
                <a:solidFill>
                  <a:srgbClr val="00B0F0"/>
                </a:solidFill>
                <a:effectLst/>
              </a:rPr>
              <a:t>redds</a:t>
            </a:r>
            <a:r>
              <a:rPr lang="en-US" sz="2000" dirty="0">
                <a:solidFill>
                  <a:srgbClr val="00B0F0"/>
                </a:solidFill>
                <a:effectLst/>
              </a:rPr>
              <a:t> begin to overlap. </a:t>
            </a:r>
            <a:r>
              <a:rPr lang="en-US" sz="2000" dirty="0">
                <a:solidFill>
                  <a:schemeClr val="accent3">
                    <a:lumMod val="60000"/>
                    <a:lumOff val="40000"/>
                  </a:schemeClr>
                </a:solidFill>
                <a:effectLst/>
              </a:rPr>
              <a:t>The red dotted line represents a distance of 1.7 m between </a:t>
            </a:r>
            <a:r>
              <a:rPr lang="en-US" sz="2000" dirty="0" err="1">
                <a:solidFill>
                  <a:schemeClr val="accent3">
                    <a:lumMod val="60000"/>
                    <a:lumOff val="40000"/>
                  </a:schemeClr>
                </a:solidFill>
                <a:effectLst/>
              </a:rPr>
              <a:t>redds</a:t>
            </a:r>
            <a:r>
              <a:rPr lang="en-US" sz="2000" dirty="0">
                <a:solidFill>
                  <a:schemeClr val="accent3">
                    <a:lumMod val="60000"/>
                    <a:lumOff val="40000"/>
                  </a:schemeClr>
                </a:solidFill>
                <a:effectLst/>
              </a:rPr>
              <a:t>, which is the estimated distance at which egg pockets become superimposed. </a:t>
            </a:r>
            <a:endParaRPr lang="en-US" sz="2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F97A56-9000-2CFE-ED33-863D13BB5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683" y="2111433"/>
            <a:ext cx="7294633" cy="456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88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6631" y="584355"/>
            <a:ext cx="4212388" cy="1452356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4400" dirty="0"/>
              <a:t>Redd Superimposition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F42881F-FCC9-49A9-B975-6934B570836D}"/>
              </a:ext>
            </a:extLst>
          </p:cNvPr>
          <p:cNvSpPr txBox="1">
            <a:spLocks/>
          </p:cNvSpPr>
          <p:nvPr/>
        </p:nvSpPr>
        <p:spPr>
          <a:xfrm>
            <a:off x="516631" y="2036710"/>
            <a:ext cx="3935296" cy="42369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lvl="0" indent="0">
              <a:buClr>
                <a:srgbClr val="DADADA"/>
              </a:buClr>
              <a:buNone/>
            </a:pPr>
            <a:r>
              <a:rPr lang="en-US" sz="2400" dirty="0">
                <a:effectLst/>
              </a:rPr>
              <a:t>Relationships between </a:t>
            </a:r>
            <a:r>
              <a:rPr lang="en-US" sz="2400" dirty="0" err="1">
                <a:effectLst/>
              </a:rPr>
              <a:t>redd</a:t>
            </a:r>
            <a:r>
              <a:rPr lang="en-US" sz="2400" dirty="0">
                <a:effectLst/>
              </a:rPr>
              <a:t> numbers and undisturbed </a:t>
            </a:r>
            <a:r>
              <a:rPr lang="en-US" sz="2400" dirty="0" err="1">
                <a:effectLst/>
              </a:rPr>
              <a:t>redds</a:t>
            </a:r>
            <a:r>
              <a:rPr lang="en-US" sz="2400" dirty="0">
                <a:effectLst/>
              </a:rPr>
              <a:t> and undisturbed pits</a:t>
            </a:r>
          </a:p>
          <a:p>
            <a:pPr>
              <a:buClr>
                <a:srgbClr val="DADADA"/>
              </a:buClr>
            </a:pPr>
            <a:r>
              <a:rPr lang="en-US" sz="2400" dirty="0">
                <a:effectLst/>
              </a:rPr>
              <a:t>Reach 1</a:t>
            </a:r>
          </a:p>
          <a:p>
            <a:pPr>
              <a:buClr>
                <a:srgbClr val="DADADA"/>
              </a:buClr>
            </a:pPr>
            <a:r>
              <a:rPr lang="en-US" sz="2400" dirty="0">
                <a:effectLst/>
              </a:rPr>
              <a:t>Restoration Reach downstream of Reach 1</a:t>
            </a:r>
          </a:p>
          <a:p>
            <a:pPr>
              <a:buClr>
                <a:srgbClr val="DADADA"/>
              </a:buClr>
            </a:pPr>
            <a:r>
              <a:rPr lang="en-US" sz="2400" dirty="0">
                <a:effectLst/>
              </a:rPr>
              <a:t>Downstream of the Restoration Reach</a:t>
            </a:r>
          </a:p>
          <a:p>
            <a:pPr marL="36900" indent="0">
              <a:buClr>
                <a:srgbClr val="DADADA"/>
              </a:buClr>
              <a:buNone/>
            </a:pPr>
            <a:r>
              <a:rPr lang="en-US" sz="2400" dirty="0">
                <a:effectLst/>
              </a:rPr>
              <a:t>from 2009 to 2016.</a:t>
            </a:r>
            <a:endParaRPr kumimoji="0" lang="en-US" sz="2400" b="0" i="0" u="none" strike="noStrike" kern="120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solidFill>
                <a:srgbClr val="DADADA"/>
              </a:solidFill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  <a:uLnTx/>
              <a:uFillTx/>
              <a:latin typeface="Calisto MT" panose="020406030505050303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6C3D6-9DC6-0254-65BE-5775F0F29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652" y="584354"/>
            <a:ext cx="3557606" cy="56892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E8B2AB-5F62-47BD-65FB-2072B817B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0150" y="588661"/>
            <a:ext cx="3557606" cy="5684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74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413164"/>
          </a:xfrm>
        </p:spPr>
        <p:txBody>
          <a:bodyPr>
            <a:normAutofit fontScale="90000"/>
          </a:bodyPr>
          <a:lstStyle/>
          <a:p>
            <a:r>
              <a:rPr lang="en-US" dirty="0"/>
              <a:t>Redd Dewatering</a:t>
            </a:r>
            <a:br>
              <a:rPr lang="en-US" dirty="0"/>
            </a:br>
            <a:r>
              <a:rPr lang="en-US" sz="2700" dirty="0">
                <a:effectLst/>
              </a:rPr>
              <a:t>Spatial and temporal distribution of dewatered </a:t>
            </a:r>
            <a:r>
              <a:rPr lang="en-US" sz="2700" dirty="0" err="1">
                <a:effectLst/>
              </a:rPr>
              <a:t>redds</a:t>
            </a:r>
            <a:r>
              <a:rPr lang="en-US" sz="2700" dirty="0">
                <a:effectLst/>
              </a:rPr>
              <a:t> in the Trinity River, 2013–2016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350924" y="2114834"/>
            <a:ext cx="5212080" cy="4008875"/>
          </a:xfrm>
        </p:spPr>
        <p:txBody>
          <a:bodyPr>
            <a:noAutofit/>
          </a:bodyPr>
          <a:lstStyle/>
          <a:p>
            <a:r>
              <a:rPr lang="en-US" sz="1800" dirty="0"/>
              <a:t>67 dewatered </a:t>
            </a:r>
            <a:r>
              <a:rPr lang="en-US" sz="1800" dirty="0" err="1"/>
              <a:t>redds</a:t>
            </a:r>
            <a:r>
              <a:rPr lang="en-US" sz="1800" dirty="0"/>
              <a:t> (0.3%-1.1% of total </a:t>
            </a:r>
            <a:r>
              <a:rPr lang="en-US" sz="1800" dirty="0" err="1"/>
              <a:t>redds</a:t>
            </a:r>
            <a:r>
              <a:rPr lang="en-US" sz="1800" dirty="0"/>
              <a:t> annually)</a:t>
            </a:r>
          </a:p>
          <a:p>
            <a:endParaRPr lang="en-US" sz="800" dirty="0"/>
          </a:p>
          <a:p>
            <a:pPr lvl="1"/>
            <a:r>
              <a:rPr lang="en-US" dirty="0"/>
              <a:t>32 after flows dropped following emergency high flow releases from Lewiston Dam</a:t>
            </a:r>
          </a:p>
          <a:p>
            <a:pPr lvl="1"/>
            <a:r>
              <a:rPr lang="en-US" dirty="0"/>
              <a:t>35 following annual flow reduction from summer (450 </a:t>
            </a:r>
            <a:r>
              <a:rPr lang="en-US" dirty="0" err="1"/>
              <a:t>cfs</a:t>
            </a:r>
            <a:r>
              <a:rPr lang="en-US" dirty="0"/>
              <a:t>) to winter base flows (300 </a:t>
            </a:r>
            <a:r>
              <a:rPr lang="en-US" dirty="0" err="1"/>
              <a:t>cfs</a:t>
            </a:r>
            <a:r>
              <a:rPr lang="en-US" dirty="0"/>
              <a:t>)</a:t>
            </a:r>
          </a:p>
          <a:p>
            <a:pPr lvl="1"/>
            <a:endParaRPr lang="en-US" sz="800" dirty="0"/>
          </a:p>
          <a:p>
            <a:pPr lvl="1"/>
            <a:r>
              <a:rPr lang="en-US" dirty="0"/>
              <a:t>46 with partially exposed mound</a:t>
            </a:r>
          </a:p>
          <a:p>
            <a:pPr lvl="1"/>
            <a:r>
              <a:rPr lang="en-US" dirty="0"/>
              <a:t>19 with fully exposed mound</a:t>
            </a:r>
          </a:p>
          <a:p>
            <a:pPr lvl="1"/>
            <a:r>
              <a:rPr lang="en-US" dirty="0"/>
              <a:t>2 with fully exposed pit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C0B280-96CD-8C71-3DB3-149621FE9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99" y="2154381"/>
            <a:ext cx="5953125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04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599"/>
            <a:ext cx="10353762" cy="1068751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effectLst/>
              </a:rPr>
              <a:t>Distribution of </a:t>
            </a:r>
            <a:r>
              <a:rPr lang="en-US" sz="3200" dirty="0" err="1">
                <a:effectLst/>
              </a:rPr>
              <a:t>redds</a:t>
            </a:r>
            <a:r>
              <a:rPr lang="en-US" sz="3200" dirty="0">
                <a:effectLst/>
              </a:rPr>
              <a:t> in channel rehabilitation areas compared to unrestored areas within the restoration reach</a:t>
            </a:r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972B0E-FE35-4203-AFFD-BDAF759A1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28" y="5179651"/>
            <a:ext cx="5126817" cy="1214222"/>
          </a:xfrm>
        </p:spPr>
        <p:txBody>
          <a:bodyPr/>
          <a:lstStyle/>
          <a:p>
            <a:pPr marL="36900" indent="0">
              <a:buNone/>
            </a:pPr>
            <a:r>
              <a:rPr lang="en-US" dirty="0">
                <a:effectLst/>
              </a:rPr>
              <a:t>Annual percentage of Chinook Salmon </a:t>
            </a:r>
            <a:r>
              <a:rPr lang="en-US" dirty="0" err="1">
                <a:effectLst/>
              </a:rPr>
              <a:t>redds</a:t>
            </a:r>
            <a:r>
              <a:rPr lang="en-US" dirty="0">
                <a:effectLst/>
              </a:rPr>
              <a:t> in rehab areas within the restoration reach of the Trinity River from 2002 to 2017</a:t>
            </a:r>
            <a:endParaRPr lang="en-US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solidFill>
                <a:srgbClr val="DADADA"/>
              </a:solidFill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marL="36900" indent="0">
              <a:buNone/>
            </a:pP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1B65FC8-FD22-4C96-9742-DABEEFB2CBCB}"/>
              </a:ext>
            </a:extLst>
          </p:cNvPr>
          <p:cNvSpPr txBox="1">
            <a:spLocks/>
          </p:cNvSpPr>
          <p:nvPr/>
        </p:nvSpPr>
        <p:spPr>
          <a:xfrm>
            <a:off x="6096000" y="1895474"/>
            <a:ext cx="5467004" cy="391477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Reach scale: P</a:t>
            </a:r>
            <a:r>
              <a:rPr lang="en-US" dirty="0">
                <a:effectLst/>
              </a:rPr>
              <a:t>roportion of </a:t>
            </a:r>
            <a:r>
              <a:rPr lang="en-US" dirty="0" err="1">
                <a:effectLst/>
              </a:rPr>
              <a:t>redds</a:t>
            </a:r>
            <a:r>
              <a:rPr lang="en-US" dirty="0">
                <a:effectLst/>
              </a:rPr>
              <a:t> in rehab sites compared to unrestored areas</a:t>
            </a:r>
          </a:p>
          <a:p>
            <a:pPr lvl="1"/>
            <a:r>
              <a:rPr lang="en-US" dirty="0"/>
              <a:t>No change: Lewiston, Limekiln, Junction City, North Fork</a:t>
            </a:r>
          </a:p>
          <a:p>
            <a:pPr lvl="1"/>
            <a:r>
              <a:rPr lang="en-US" dirty="0"/>
              <a:t>Increase: Douglas City</a:t>
            </a:r>
          </a:p>
          <a:p>
            <a:pPr lvl="1"/>
            <a:endParaRPr lang="en-US" dirty="0"/>
          </a:p>
          <a:p>
            <a:r>
              <a:rPr lang="en-US" dirty="0"/>
              <a:t>Site scale</a:t>
            </a:r>
          </a:p>
          <a:p>
            <a:pPr lvl="1"/>
            <a:r>
              <a:rPr lang="en-US" dirty="0"/>
              <a:t>Redd proportions increased at 5 of 20 sites between pre- and post-construction periods (Sven </a:t>
            </a:r>
            <a:r>
              <a:rPr lang="en-US" dirty="0" err="1"/>
              <a:t>Olbertson</a:t>
            </a:r>
            <a:r>
              <a:rPr lang="en-US" dirty="0"/>
              <a:t>, Indian Creek, Lorenz, Upper Junction City, Wheel Gulch)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5873F8-0F03-8FA4-749E-9BF81EB67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927" y="1678349"/>
            <a:ext cx="5126817" cy="342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76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9652D62-ECFB-408E-ABE6-155A644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FEA985-924B-4044-8778-32D1E7164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963506"/>
            <a:ext cx="3740815" cy="4827693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5. Discussion and Next Steps</a:t>
            </a:r>
          </a:p>
        </p:txBody>
      </p:sp>
      <p:cxnSp>
        <p:nvCxnSpPr>
          <p:cNvPr id="14" name="Straight Connector 11">
            <a:extLst>
              <a:ext uri="{FF2B5EF4-FFF2-40B4-BE49-F238E27FC236}">
                <a16:creationId xmlns:a16="http://schemas.microsoft.com/office/drawing/2014/main" id="{96C7F9CB-BCC3-4648-8DEF-07B0887D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81187" y="2057399"/>
            <a:ext cx="0" cy="27432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7765" y="963507"/>
            <a:ext cx="5959791" cy="4827694"/>
          </a:xfrm>
          <a:effectLst/>
        </p:spPr>
        <p:txBody>
          <a:bodyPr anchor="ctr">
            <a:normAutofit/>
          </a:bodyPr>
          <a:lstStyle/>
          <a:p>
            <a:pPr marL="3690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5.1 Escapement</a:t>
            </a:r>
          </a:p>
          <a:p>
            <a:pPr marL="3690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5.2 Spawning</a:t>
            </a:r>
          </a:p>
          <a:p>
            <a:pPr marL="3690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5.3 Revisiting IAP Objectives and Progress</a:t>
            </a:r>
          </a:p>
          <a:p>
            <a:pPr marL="36900" indent="0">
              <a:buNone/>
            </a:pPr>
            <a:r>
              <a:rPr lang="en-US" sz="2400" u="sng" dirty="0">
                <a:solidFill>
                  <a:schemeClr val="tx1"/>
                </a:solidFill>
              </a:rPr>
              <a:t>5.4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8153772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73F80-5380-498A-AF6B-E5FF57E02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443" y="497623"/>
            <a:ext cx="10353762" cy="970450"/>
          </a:xfrm>
        </p:spPr>
        <p:txBody>
          <a:bodyPr/>
          <a:lstStyle/>
          <a:p>
            <a:r>
              <a:rPr lang="en-US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AFB5-5815-4D8B-9288-5EFEC7819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68073"/>
            <a:ext cx="10353762" cy="4706224"/>
          </a:xfrm>
        </p:spPr>
        <p:txBody>
          <a:bodyPr>
            <a:noAutofit/>
          </a:bodyPr>
          <a:lstStyle/>
          <a:p>
            <a:pPr marL="494100" indent="-457200">
              <a:buFont typeface="+mj-lt"/>
              <a:buAutoNum type="arabicPeriod"/>
            </a:pPr>
            <a:r>
              <a:rPr lang="en-US" sz="2400" dirty="0"/>
              <a:t>Natural-origin escapement targets for adult salmonids should be re-evaluated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Clarification of the intent of hatchery escapement targets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Determine effect of ocean conditions on adult returns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Evaluate holding habitat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Increase the quality and availability of spawning habitat area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Achieve temperature objectives for adult salmonids and further evaluation of temperature targets</a:t>
            </a:r>
          </a:p>
          <a:p>
            <a:pPr marL="494100" indent="-457200">
              <a:buFont typeface="+mj-lt"/>
              <a:buAutoNum type="arabicPeriod"/>
            </a:pPr>
            <a:r>
              <a:rPr lang="en-US" sz="2400" dirty="0"/>
              <a:t>Internal and external review to identify efficiencies in the adult salmon monitoring and </a:t>
            </a:r>
            <a:r>
              <a:rPr lang="en-US" sz="2400" dirty="0" err="1"/>
              <a:t>redd</a:t>
            </a:r>
            <a:r>
              <a:rPr lang="en-US" sz="2400" dirty="0"/>
              <a:t> and carcass survey design</a:t>
            </a:r>
          </a:p>
        </p:txBody>
      </p:sp>
    </p:spTree>
    <p:extLst>
      <p:ext uri="{BB962C8B-B14F-4D97-AF65-F5344CB8AC3E}">
        <p14:creationId xmlns:p14="http://schemas.microsoft.com/office/powerpoint/2010/main" val="4195282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7E206C0-EF8A-28CA-EFB6-2FECD940AE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152" y="106763"/>
            <a:ext cx="8859297" cy="6644473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21D888-5A8F-E2C1-F351-DE57978D60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36345" y="6385212"/>
            <a:ext cx="3786104" cy="366024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chemeClr val="tx1"/>
                </a:solidFill>
              </a:rPr>
              <a:t>Photo by M. Bradford, CDFW</a:t>
            </a:r>
          </a:p>
        </p:txBody>
      </p:sp>
    </p:spTree>
    <p:extLst>
      <p:ext uri="{BB962C8B-B14F-4D97-AF65-F5344CB8AC3E}">
        <p14:creationId xmlns:p14="http://schemas.microsoft.com/office/powerpoint/2010/main" val="24509522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E8B826"/>
      </a:accent1>
      <a:accent2>
        <a:srgbClr val="E2CA72"/>
      </a:accent2>
      <a:accent3>
        <a:srgbClr val="BD723B"/>
      </a:accent3>
      <a:accent4>
        <a:srgbClr val="AE9376"/>
      </a:accent4>
      <a:accent5>
        <a:srgbClr val="A77F41"/>
      </a:accent5>
      <a:accent6>
        <a:srgbClr val="A1AE79"/>
      </a:accent6>
      <a:hlink>
        <a:srgbClr val="F1D06A"/>
      </a:hlink>
      <a:folHlink>
        <a:srgbClr val="EDDCA8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D5CBAF11-69B7-47EA-BC01-41F77058C2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3521</TotalTime>
  <Words>905</Words>
  <Application>Microsoft Office PowerPoint</Application>
  <PresentationFormat>Widescreen</PresentationFormat>
  <Paragraphs>125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Calisto MT</vt:lpstr>
      <vt:lpstr>Wingdings 2</vt:lpstr>
      <vt:lpstr>Slate</vt:lpstr>
      <vt:lpstr>Assessment of Adult Salmonid Spawning in the Trinity River</vt:lpstr>
      <vt:lpstr>Assessment of Adult Salmonid Spawning in the Trinity River  Principal Investigators</vt:lpstr>
      <vt:lpstr>Report Structure</vt:lpstr>
      <vt:lpstr>2. Adult Salmon Monitoring and Escapement (CDFW, HVT)</vt:lpstr>
      <vt:lpstr>Natural Area Escapement</vt:lpstr>
      <vt:lpstr>Hatchery Return Composition of Natural- and Hatchery-Produced Fish</vt:lpstr>
      <vt:lpstr>3. Spawning Ground Surveys (USFWS, YTFP)</vt:lpstr>
      <vt:lpstr>Spawning Ground Surveys - Objectives</vt:lpstr>
      <vt:lpstr>Pre-spawn Mortality</vt:lpstr>
      <vt:lpstr>Redd Abundance: System Scale</vt:lpstr>
      <vt:lpstr>Redd Distribution: System Scale</vt:lpstr>
      <vt:lpstr>Redd Abundance and Distribution: Reach Scale</vt:lpstr>
      <vt:lpstr>Redd Abundance and Distribution: Site Scale</vt:lpstr>
      <vt:lpstr>Redd Abundance and Distribution: Site Scale</vt:lpstr>
      <vt:lpstr>4. Syntheses and New Analyses</vt:lpstr>
      <vt:lpstr>Causal Effects of Pre-spawn Mortality</vt:lpstr>
      <vt:lpstr>Causal Effects of Pre-spawn Mortality</vt:lpstr>
      <vt:lpstr>Causal Effects of Pre-spawn Mortality</vt:lpstr>
      <vt:lpstr>Redd Superimposition Distance between redds and their nearest neighboring redd in the mainstem Trinity River, 2009–2016. The blue dotted line represents a distance of 3.4 m between redds, which is the estimated distance at which redds begin to overlap. The red dotted line represents a distance of 1.7 m between redds, which is the estimated distance at which egg pockets become superimposed. </vt:lpstr>
      <vt:lpstr>Redd Superimposition</vt:lpstr>
      <vt:lpstr>Redd Dewatering Spatial and temporal distribution of dewatered redds in the Trinity River, 2013–2016</vt:lpstr>
      <vt:lpstr>Distribution of redds in channel rehabilitation areas compared to unrestored areas within the restoration reach</vt:lpstr>
      <vt:lpstr>5. Discussion and Next Steps</vt:lpstr>
      <vt:lpstr>Recommendations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of Adult Salmonid Spawning in the Trinity River</dc:title>
  <dc:creator>Gough, Steve</dc:creator>
  <cp:lastModifiedBy>Gough, Steve</cp:lastModifiedBy>
  <cp:revision>49</cp:revision>
  <dcterms:created xsi:type="dcterms:W3CDTF">2021-03-09T20:52:10Z</dcterms:created>
  <dcterms:modified xsi:type="dcterms:W3CDTF">2023-12-08T22:59:35Z</dcterms:modified>
</cp:coreProperties>
</file>