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4B3B31-B428-4CF9-AF17-DB6AE59F8613}" v="6" dt="2022-06-10T23:28:12.2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nnix, Bill" userId="a7b55859-37c5-4efb-82ad-89b9a9634987" providerId="ADAL" clId="{0D4B3B31-B428-4CF9-AF17-DB6AE59F8613}"/>
    <pc:docChg chg="custSel modSld">
      <pc:chgData name="Pinnix, Bill" userId="a7b55859-37c5-4efb-82ad-89b9a9634987" providerId="ADAL" clId="{0D4B3B31-B428-4CF9-AF17-DB6AE59F8613}" dt="2022-06-10T23:28:12.224" v="591" actId="114"/>
      <pc:docMkLst>
        <pc:docMk/>
      </pc:docMkLst>
      <pc:sldChg chg="modSp mod modAnim">
        <pc:chgData name="Pinnix, Bill" userId="a7b55859-37c5-4efb-82ad-89b9a9634987" providerId="ADAL" clId="{0D4B3B31-B428-4CF9-AF17-DB6AE59F8613}" dt="2022-06-10T23:28:12.224" v="591" actId="114"/>
        <pc:sldMkLst>
          <pc:docMk/>
          <pc:sldMk cId="357133398" sldId="264"/>
        </pc:sldMkLst>
        <pc:spChg chg="mod">
          <ac:chgData name="Pinnix, Bill" userId="a7b55859-37c5-4efb-82ad-89b9a9634987" providerId="ADAL" clId="{0D4B3B31-B428-4CF9-AF17-DB6AE59F8613}" dt="2022-06-10T23:28:12.224" v="591" actId="114"/>
          <ac:spMkLst>
            <pc:docMk/>
            <pc:sldMk cId="357133398" sldId="264"/>
            <ac:spMk id="3" creationId="{2D9A5ABE-48F3-4EA7-91F5-08D9C0E2D234}"/>
          </ac:spMkLst>
        </pc:spChg>
      </pc:sldChg>
      <pc:sldChg chg="modSp mod">
        <pc:chgData name="Pinnix, Bill" userId="a7b55859-37c5-4efb-82ad-89b9a9634987" providerId="ADAL" clId="{0D4B3B31-B428-4CF9-AF17-DB6AE59F8613}" dt="2022-06-10T23:00:54.953" v="208" actId="6549"/>
        <pc:sldMkLst>
          <pc:docMk/>
          <pc:sldMk cId="2176410892" sldId="265"/>
        </pc:sldMkLst>
        <pc:spChg chg="mod">
          <ac:chgData name="Pinnix, Bill" userId="a7b55859-37c5-4efb-82ad-89b9a9634987" providerId="ADAL" clId="{0D4B3B31-B428-4CF9-AF17-DB6AE59F8613}" dt="2022-06-10T23:00:02.307" v="175" actId="20577"/>
          <ac:spMkLst>
            <pc:docMk/>
            <pc:sldMk cId="2176410892" sldId="265"/>
            <ac:spMk id="2" creationId="{19271959-0534-44B3-BEDC-40F0A4167C12}"/>
          </ac:spMkLst>
        </pc:spChg>
        <pc:spChg chg="mod">
          <ac:chgData name="Pinnix, Bill" userId="a7b55859-37c5-4efb-82ad-89b9a9634987" providerId="ADAL" clId="{0D4B3B31-B428-4CF9-AF17-DB6AE59F8613}" dt="2022-06-10T23:00:54.953" v="208" actId="6549"/>
          <ac:spMkLst>
            <pc:docMk/>
            <pc:sldMk cId="2176410892" sldId="265"/>
            <ac:spMk id="3" creationId="{321203D0-FF52-4F6C-89F3-6D632DD5A6A6}"/>
          </ac:spMkLst>
        </pc:spChg>
      </pc:sldChg>
      <pc:sldChg chg="modSp mod">
        <pc:chgData name="Pinnix, Bill" userId="a7b55859-37c5-4efb-82ad-89b9a9634987" providerId="ADAL" clId="{0D4B3B31-B428-4CF9-AF17-DB6AE59F8613}" dt="2022-06-10T23:20:18.183" v="587" actId="20577"/>
        <pc:sldMkLst>
          <pc:docMk/>
          <pc:sldMk cId="2789475377" sldId="266"/>
        </pc:sldMkLst>
        <pc:spChg chg="mod">
          <ac:chgData name="Pinnix, Bill" userId="a7b55859-37c5-4efb-82ad-89b9a9634987" providerId="ADAL" clId="{0D4B3B31-B428-4CF9-AF17-DB6AE59F8613}" dt="2022-06-10T23:04:26.723" v="226" actId="20577"/>
          <ac:spMkLst>
            <pc:docMk/>
            <pc:sldMk cId="2789475377" sldId="266"/>
            <ac:spMk id="2" creationId="{46110FA8-9FED-4B8C-A64A-6C880D4B8A0A}"/>
          </ac:spMkLst>
        </pc:spChg>
        <pc:spChg chg="mod">
          <ac:chgData name="Pinnix, Bill" userId="a7b55859-37c5-4efb-82ad-89b9a9634987" providerId="ADAL" clId="{0D4B3B31-B428-4CF9-AF17-DB6AE59F8613}" dt="2022-06-10T23:20:18.183" v="587" actId="20577"/>
          <ac:spMkLst>
            <pc:docMk/>
            <pc:sldMk cId="2789475377" sldId="266"/>
            <ac:spMk id="3" creationId="{038569DF-CFD8-4176-B3DC-D94E7FC861D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48560-EB40-49C1-BE22-24A95A7B8F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AAAA98-77F9-45BF-AE65-A69A47192E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86125-5072-41A7-B1A7-2A2B7E1E0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A9EDA-86D2-4066-A58C-05E8AF406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0193F-5D44-4FC0-A587-1E1FEFE45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69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EF3D9-046B-4FAB-AB29-863A63CBE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D0C0A-B5C9-4B13-9EFE-DA005799D1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498CE-2657-4C24-BC3A-9927B291E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41EF-F4A7-48B5-B42E-30992D4AA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296C7-5045-486F-B597-CA04695AE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380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7913F-6831-48B3-A8FA-260BE4847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23F43-A18A-4A37-B0C6-A8DC4EBB9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06F72-B230-48D4-A472-42C8DC49C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F8B623-94C8-4DDF-B6DE-CCFF0A327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2D21A-F0E1-4A20-9A64-F25248AAD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427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AABD9-53E6-47E8-94F1-B35E0DF11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4908B-88BE-41A1-909B-CF373FAEAF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3AFCEE-44BD-41CA-95E1-F54F2A3F0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350F58-DBCB-46F9-BD3E-05ECA083E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23B52-5DDE-4D51-9C7C-0D42E4FE8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B52D75-5399-4BDC-AAF5-E3D5C6A00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59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1A587-8CEF-41F5-A396-C30AF09E4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C70594-A98A-494A-9BDA-D0699BD42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C0A933-62F6-4060-9F27-406CF9897F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AE1F07-F5E9-43E2-95ED-A26CBE9AC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9FC82A-3764-4A9F-A7B5-37966397A1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EE33C6-7F78-4E71-A7BD-1AF6AAC07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D3F767-E225-49E1-A0F6-FDB53884F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A28553-7ABB-499C-B849-1141E3A5A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59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6F3DF-639B-4C1A-8FFD-9BC55D6C3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F14869-2153-4FAA-A6C1-E3A51CE95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AB7683-D822-42BC-A51D-3B90E99FB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DA94CB-9EBF-49FF-8028-955DE0031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072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04CD60-3948-4D81-B8A9-2216491B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677A22-C857-4B01-859D-9F87AE827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C2CF2-A5FC-40B3-8080-4D43B4B6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949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BC8AD-7015-4ADE-9F4B-A53C056D5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03950-2E71-4C8F-A219-9DABB501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DF077-0BED-47E5-BE12-566329692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55281-D963-40E3-98B9-48FB6A604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6C9FB9-F12A-427D-93C9-9063B853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608AC4-8E5E-4CFE-A279-FA28C008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14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932FA-EB68-40DB-A6C4-5CE30EFD2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D340EF-E0DE-4497-9977-AF916DDCE7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261882-293D-4CA5-84E5-87E9E17B8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A923FC-09C2-4CDE-808C-91F52F889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88E3B-F5D2-435D-895B-285F6B3B6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0B0E7-1ECD-4098-BB4A-B67165FA3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84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D02EF-1608-46B1-A85F-24AAB7EC3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B49585-3476-4EAA-BCE9-ACA0D8965D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943E1-8198-4B76-A43D-3E5B660F3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BB6DA-47D9-4F08-BB49-ACD799AC5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95E6A-6770-4F12-B2C4-1ECE2BE16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236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21DB6E-A364-46D3-B60A-5DD1CFEE70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FD7A0D-9FDE-471E-B18A-00C37DD73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31121-6E9E-44AA-9FE8-713614B9D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6885D-1C0A-452A-8F08-ABD0F363E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EDB56-633B-400C-9F70-F38B5EAEE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227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98937-11BF-4B19-A0D6-C31CDAA99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FEEAE-17DC-40E3-85DA-A47F52B84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909C9-ED3D-48C5-854F-3F6C74EAD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D5BC4-1EE5-455E-ACA3-178D07808C08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84E51-37EE-485E-891B-C2D291F5F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5C274-8FCD-4E40-9AF5-C3FCC1470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EAAB1-44C5-4A58-A66B-2E29C565EE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3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A86A7-8F7F-4A59-AD97-E34735F046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Fish Workgroup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E312A7-0A4C-412B-88AC-F392F0DDC2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Objectives and Targets Presentation to TMC</a:t>
            </a:r>
          </a:p>
        </p:txBody>
      </p:sp>
    </p:spTree>
    <p:extLst>
      <p:ext uri="{BB962C8B-B14F-4D97-AF65-F5344CB8AC3E}">
        <p14:creationId xmlns:p14="http://schemas.microsoft.com/office/powerpoint/2010/main" val="3157124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09C0D-BDE6-4482-B512-A07BBCE49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Chinook Salmon Adult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0D045-12A6-421D-A886-ADB96CD88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68790"/>
          </a:xfrm>
        </p:spPr>
        <p:txBody>
          <a:bodyPr>
            <a:normAutofit/>
          </a:bodyPr>
          <a:lstStyle/>
          <a:p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1: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Increase naturally produced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fall-run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Chinook Salmon 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  <a:endParaRPr lang="en-US" sz="1400" b="1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escapement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of naturally produced fall-run Chinook Salmon to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62,000 adults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. 	</a:t>
            </a:r>
          </a:p>
          <a:p>
            <a:pPr lvl="2"/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Harvest of 131,750 adult fall Chinook Salmon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across all tribal, recreational, and commercial fisheries in ocean and in-river sectors 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gravel augmentation, watershed restoration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2: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Increase naturally produced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spring-run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Chinook Salmon 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escapement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of naturally produced spring-run Chinook Salmon to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6,000 adults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. 	</a:t>
            </a:r>
          </a:p>
          <a:p>
            <a:pPr lvl="2"/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Harvest of 12,750 adult spring Chinook Salmon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across all tribal, recreational, and commercial fisheries in ocean and in-river sectors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gravel augmentation, watershed restoration 	</a:t>
            </a:r>
          </a:p>
          <a:p>
            <a:pPr lvl="2"/>
            <a:endParaRPr lang="en-US" sz="1400" b="1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2"/>
            <a:endParaRPr lang="en-US" sz="10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2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2"/>
            <a:endParaRPr lang="en-US" sz="1000" b="1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05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A7873-AF23-4355-BD07-06D3D54F3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956"/>
            <a:ext cx="10515600" cy="1325563"/>
          </a:xfrm>
        </p:spPr>
        <p:txBody>
          <a:bodyPr/>
          <a:lstStyle/>
          <a:p>
            <a:r>
              <a:rPr lang="en-US" dirty="0"/>
              <a:t>Increase Adult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9C263-C277-457D-8623-B09551303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3: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naturally produced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Coho Salmon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escapement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of naturally produced Coho Salmon to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1,400 adults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. 	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Harvest target is undefined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gravel augmentation, watershed restoration 	</a:t>
            </a:r>
          </a:p>
          <a:p>
            <a:pPr lvl="2"/>
            <a:endParaRPr lang="en-US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4: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naturally produced </a:t>
            </a: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teelhead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rout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escapement of naturally produced steelhead to 40,000 adults.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Harvest target is undefined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gravel augmentation, watershed restoration 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endParaRPr lang="en-US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64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70C4C-6C48-4D7A-8A38-C5E7E281B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Increase Adult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6D45E-5AD1-450B-9654-8E88FD753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444" y="1690688"/>
            <a:ext cx="10515600" cy="4351338"/>
          </a:xfrm>
        </p:spPr>
        <p:txBody>
          <a:bodyPr/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5: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naturally produced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Green Sturgeon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Not quantified to measure program success. No target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Flow management</a:t>
            </a: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6: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naturally produced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Pacific Lamprey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adult production to the extent necessary to meet or exceed escapement objectives and facilitate expanded harvest opportunity 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escapement of naturally produced steelhead to 40,000 adults.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Harvest target is undefined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sediment management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66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8B31C-CA67-44B8-A679-7E238E0F7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Reduce Brown Trout Predation/Competition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3D56A-AD77-47DF-B1B7-378F363B1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7: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Reduce brown trout population to decrease predation on and competition with native naturally produced fish 	 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No more than 5 individuals over 35 cm per day at Junction City weir and carcass surveys combined.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No more than 200 1+ brown trout (approx. 10 cm) at the North Fork screw trap between 1 January and 31 August. 	</a:t>
            </a:r>
            <a:endParaRPr lang="en-US" sz="10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Non-native species management in TRRP-funded projects, e.g., weirs and juvenile outmigrant traps 	</a:t>
            </a: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792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80B0C-FECF-4C38-B22C-81F38953E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Juvenile Rearing Habitat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3D76C-9D64-4399-B03A-4D19F962FF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8: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 the amount and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improve the quality of rearing habitat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available to native juvenile salmonids 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Restoration sites will maintain at least 80% of the gain in area-under-the-curve (AUC) of the flow-to-Capacity relationship estimated for the design condition compared to the pre-construction condition for at least ten years post-construction. Current and future site designs should estimate gains in AUC from 300-3,500 cfs. 	</a:t>
            </a:r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5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gravel augmentation, watershed restoration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543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228B4-9DE9-45F4-95F7-E81C30378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Benthic Macroinvertebrates (BMI)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5A572-24A9-4681-B935-79FFDEEB7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9: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Link the phenology of prey species and salmonid species to disturbance caused by management actions to enhance production of BMI assemblage with species of appropriate size and vulnerability 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Annual streambed disturbance event (&gt;6,000 cfs) between 6 and 12 weeks prior to peak Chinook Salmon fry emergence in ≥90% of the restoration reach to reset BMI succession and promote the production of abundant vulnerable prey. Streambed disturbance events which occur 3-18 months prior to peak emergence are desirable in the absence of more recent disturbance.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Flow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357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CD7B9-0FEE-4436-BB4C-7CA5B88CF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Adult Salmon Habitat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251C6-F075-484F-9B5F-57F7E18DC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10: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Increase/maintain the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amount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and improve the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quality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of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spawning habitat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available to native salmonids 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Not quantified to measure program success. No target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gravel augmentation, watershed restoration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11: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Maintain or increase adult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holding habitat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from baseline conditions 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 remains undefined</a:t>
            </a:r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Channel rehabilitation, flow management, watershed restoration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291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CA7E-50C6-4D24-854D-16743D048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Thermal Regimes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A5ABE-48F3-4EA7-91F5-08D9C0E2D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12: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Provide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thermal regimes that promote growth and survival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throughout the rearing and outmigration periods for native juvenile salmonids 	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Rearing: 7-day average of the daily average (7DADA) of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13.0-16.5 C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upstream of NF Trinity from </a:t>
            </a:r>
            <a:r>
              <a:rPr lang="en-US" sz="14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1 April to 31 July</a:t>
            </a:r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Flow management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endParaRPr lang="en-US" sz="1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13: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Provide thermal regimes to promote </a:t>
            </a:r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spawning success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of spring and fall Chinook Salmon 	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Maintain existing temperature objectives at Douglas City (60F 1 July-14 Sept; 56F 15 Sept-30 Sept) and North Fork (56 F Oct 10 Dec 31). </a:t>
            </a: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2"/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Added Lewiston Dam release objectives of 53.5 F 15 Sept-31 Oct, 50 F 1 Nov-31 Dec, and 48 F 1 Jan – 1 March. </a:t>
            </a:r>
          </a:p>
          <a:p>
            <a:pPr lvl="3"/>
            <a:r>
              <a:rPr lang="en-US" sz="14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These Thermal Regimes are protective of Coho Salmon and Steelhead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lvl="2"/>
            <a:endParaRPr lang="en-US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1"/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Management Action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Flow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3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71959-0534-44B3-BEDC-40F0A4167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Minimize Competition and Predation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203D0-FF52-4F6C-89F3-6D632DD5A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Objective: Fish 14: 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Minimize competition and predation by hatchery smolts on wild fry and juveniles 				</a:t>
            </a:r>
          </a:p>
          <a:p>
            <a:pPr lvl="1"/>
            <a:r>
              <a:rPr lang="en-US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Targets</a:t>
            </a:r>
          </a:p>
          <a:p>
            <a:pPr lvl="2"/>
            <a:r>
              <a:rPr lang="en-US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Target remains undefined</a:t>
            </a:r>
            <a:r>
              <a:rPr lang="en-US" sz="1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410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10FA8-9FED-4B8C-A64A-6C880D4B8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Removed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569DF-CFD8-4176-B3DC-D94E7FC86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Weitchpec Temperature Target</a:t>
            </a:r>
          </a:p>
          <a:p>
            <a:pPr lvl="1"/>
            <a:r>
              <a:rPr lang="en-US" dirty="0"/>
              <a:t>To meet the target, the river would need to be kept unnaturally cool</a:t>
            </a:r>
          </a:p>
          <a:p>
            <a:pPr lvl="1"/>
            <a:r>
              <a:rPr lang="en-US" dirty="0"/>
              <a:t>Thermal suppression of water slows juvenile salmonid growth and development</a:t>
            </a:r>
          </a:p>
          <a:p>
            <a:pPr lvl="1"/>
            <a:r>
              <a:rPr lang="en-US" dirty="0"/>
              <a:t>Revised rearing temperature targets better suited to providing ecological benefit to the river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475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0A6D3-6352-4C6E-B7B0-0AE1E777C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4EDFB-7EF7-4CFE-AD27-E0A8EE154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651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990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Fish Workgroup</vt:lpstr>
      <vt:lpstr>Chinook Salmon Adult Production</vt:lpstr>
      <vt:lpstr>Increase Adult Production</vt:lpstr>
      <vt:lpstr>Increase Adult Production</vt:lpstr>
      <vt:lpstr>Reduce Brown Trout Predation/Competition</vt:lpstr>
      <vt:lpstr>Juvenile Rearing Habitat</vt:lpstr>
      <vt:lpstr>Benthic Macroinvertebrates (BMI)</vt:lpstr>
      <vt:lpstr>Adult Salmon Habitat</vt:lpstr>
      <vt:lpstr>Thermal Regimes</vt:lpstr>
      <vt:lpstr>Minimize Competition and Predation</vt:lpstr>
      <vt:lpstr>Objectives Removed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Fish Workgroup</dc:title>
  <dc:creator>Pinnix, Bill</dc:creator>
  <cp:lastModifiedBy>Pinnix, Bill</cp:lastModifiedBy>
  <cp:revision>4</cp:revision>
  <dcterms:created xsi:type="dcterms:W3CDTF">2022-06-10T22:20:53Z</dcterms:created>
  <dcterms:modified xsi:type="dcterms:W3CDTF">2022-06-10T23:28:21Z</dcterms:modified>
</cp:coreProperties>
</file>