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97" r:id="rId3"/>
    <p:sldId id="257" r:id="rId4"/>
    <p:sldId id="258" r:id="rId5"/>
    <p:sldId id="279" r:id="rId6"/>
    <p:sldId id="302" r:id="rId7"/>
    <p:sldId id="264" r:id="rId8"/>
    <p:sldId id="265" r:id="rId9"/>
    <p:sldId id="266" r:id="rId10"/>
    <p:sldId id="267" r:id="rId11"/>
    <p:sldId id="268" r:id="rId12"/>
    <p:sldId id="269" r:id="rId13"/>
    <p:sldId id="270" r:id="rId14"/>
    <p:sldId id="271" r:id="rId15"/>
    <p:sldId id="259" r:id="rId16"/>
    <p:sldId id="260" r:id="rId17"/>
    <p:sldId id="288" r:id="rId18"/>
    <p:sldId id="289" r:id="rId19"/>
    <p:sldId id="261" r:id="rId20"/>
    <p:sldId id="300" r:id="rId21"/>
    <p:sldId id="262" r:id="rId22"/>
    <p:sldId id="281" r:id="rId23"/>
    <p:sldId id="282" r:id="rId24"/>
    <p:sldId id="283" r:id="rId25"/>
    <p:sldId id="284" r:id="rId26"/>
    <p:sldId id="285" r:id="rId27"/>
    <p:sldId id="286" r:id="rId28"/>
    <p:sldId id="287" r:id="rId29"/>
    <p:sldId id="304" r:id="rId30"/>
    <p:sldId id="263" r:id="rId31"/>
    <p:sldId id="280" r:id="rId32"/>
    <p:sldId id="273" r:id="rId33"/>
    <p:sldId id="298" r:id="rId34"/>
    <p:sldId id="275" r:id="rId35"/>
    <p:sldId id="276" r:id="rId36"/>
    <p:sldId id="277" r:id="rId37"/>
    <p:sldId id="278" r:id="rId38"/>
    <p:sldId id="301" r:id="rId39"/>
    <p:sldId id="303" r:id="rId40"/>
    <p:sldId id="290" r:id="rId41"/>
    <p:sldId id="291" r:id="rId42"/>
    <p:sldId id="292" r:id="rId43"/>
    <p:sldId id="293" r:id="rId44"/>
    <p:sldId id="294" r:id="rId45"/>
    <p:sldId id="295" r:id="rId46"/>
    <p:sldId id="29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66"/>
    <a:srgbClr val="FFFFCC"/>
    <a:srgbClr val="B7E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B1A50D-33E6-4212-8C7C-64ECBA9A272A}" v="98" dt="2025-09-16T21:26:00.8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92" d="100"/>
          <a:sy n="92" d="100"/>
        </p:scale>
        <p:origin x="295"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son, Eric B" userId="66d2f1f3-5efa-41fb-adb3-9ceaf2706cd1" providerId="ADAL" clId="{77B1A50D-33E6-4212-8C7C-64ECBA9A272A}"/>
    <pc:docChg chg="undo custSel modSld modMainMaster">
      <pc:chgData name="Peterson, Eric B" userId="66d2f1f3-5efa-41fb-adb3-9ceaf2706cd1" providerId="ADAL" clId="{77B1A50D-33E6-4212-8C7C-64ECBA9A272A}" dt="2025-09-17T04:36:11.555" v="558" actId="20577"/>
      <pc:docMkLst>
        <pc:docMk/>
      </pc:docMkLst>
      <pc:sldChg chg="addSp delSp modSp mod">
        <pc:chgData name="Peterson, Eric B" userId="66d2f1f3-5efa-41fb-adb3-9ceaf2706cd1" providerId="ADAL" clId="{77B1A50D-33E6-4212-8C7C-64ECBA9A272A}" dt="2025-09-16T21:00:25.483" v="201" actId="207"/>
        <pc:sldMkLst>
          <pc:docMk/>
          <pc:sldMk cId="2861698064" sldId="256"/>
        </pc:sldMkLst>
        <pc:spChg chg="mod">
          <ac:chgData name="Peterson, Eric B" userId="66d2f1f3-5efa-41fb-adb3-9ceaf2706cd1" providerId="ADAL" clId="{77B1A50D-33E6-4212-8C7C-64ECBA9A272A}" dt="2025-09-16T21:00:21.245" v="200" actId="207"/>
          <ac:spMkLst>
            <pc:docMk/>
            <pc:sldMk cId="2861698064" sldId="256"/>
            <ac:spMk id="2" creationId="{6C1BAA31-8920-AD71-C777-BED4852F954A}"/>
          </ac:spMkLst>
        </pc:spChg>
        <pc:spChg chg="mod">
          <ac:chgData name="Peterson, Eric B" userId="66d2f1f3-5efa-41fb-adb3-9ceaf2706cd1" providerId="ADAL" clId="{77B1A50D-33E6-4212-8C7C-64ECBA9A272A}" dt="2025-09-16T21:00:25.483" v="201" actId="207"/>
          <ac:spMkLst>
            <pc:docMk/>
            <pc:sldMk cId="2861698064" sldId="256"/>
            <ac:spMk id="3" creationId="{C651AF0B-41AD-EEBB-3F73-C6ADF465996D}"/>
          </ac:spMkLst>
        </pc:spChg>
        <pc:spChg chg="del">
          <ac:chgData name="Peterson, Eric B" userId="66d2f1f3-5efa-41fb-adb3-9ceaf2706cd1" providerId="ADAL" clId="{77B1A50D-33E6-4212-8C7C-64ECBA9A272A}" dt="2025-09-16T21:00:07.664" v="197" actId="478"/>
          <ac:spMkLst>
            <pc:docMk/>
            <pc:sldMk cId="2861698064" sldId="256"/>
            <ac:spMk id="7" creationId="{D5ED7A75-0F17-2FB1-4BD3-9038EC86F0BF}"/>
          </ac:spMkLst>
        </pc:spChg>
        <pc:picChg chg="add mod ord">
          <ac:chgData name="Peterson, Eric B" userId="66d2f1f3-5efa-41fb-adb3-9ceaf2706cd1" providerId="ADAL" clId="{77B1A50D-33E6-4212-8C7C-64ECBA9A272A}" dt="2025-09-16T21:00:14.270" v="199" actId="167"/>
          <ac:picMkLst>
            <pc:docMk/>
            <pc:sldMk cId="2861698064" sldId="256"/>
            <ac:picMk id="4" creationId="{1FB5DBAF-9D54-E8FA-AC39-18DA54F635A9}"/>
          </ac:picMkLst>
        </pc:picChg>
        <pc:picChg chg="del">
          <ac:chgData name="Peterson, Eric B" userId="66d2f1f3-5efa-41fb-adb3-9ceaf2706cd1" providerId="ADAL" clId="{77B1A50D-33E6-4212-8C7C-64ECBA9A272A}" dt="2025-09-16T21:00:06.227" v="196" actId="478"/>
          <ac:picMkLst>
            <pc:docMk/>
            <pc:sldMk cId="2861698064" sldId="256"/>
            <ac:picMk id="6" creationId="{BFDFCAE2-0067-9E4C-E1E2-B291902ABE77}"/>
          </ac:picMkLst>
        </pc:picChg>
      </pc:sldChg>
      <pc:sldChg chg="modSp mod">
        <pc:chgData name="Peterson, Eric B" userId="66d2f1f3-5efa-41fb-adb3-9ceaf2706cd1" providerId="ADAL" clId="{77B1A50D-33E6-4212-8C7C-64ECBA9A272A}" dt="2025-09-17T04:22:46.334" v="513" actId="403"/>
        <pc:sldMkLst>
          <pc:docMk/>
          <pc:sldMk cId="1702295790" sldId="258"/>
        </pc:sldMkLst>
        <pc:spChg chg="mod">
          <ac:chgData name="Peterson, Eric B" userId="66d2f1f3-5efa-41fb-adb3-9ceaf2706cd1" providerId="ADAL" clId="{77B1A50D-33E6-4212-8C7C-64ECBA9A272A}" dt="2025-09-17T04:22:46.334" v="513" actId="403"/>
          <ac:spMkLst>
            <pc:docMk/>
            <pc:sldMk cId="1702295790" sldId="258"/>
            <ac:spMk id="19" creationId="{BFC27A8F-AD36-5A49-34E3-440DD37B9C22}"/>
          </ac:spMkLst>
        </pc:spChg>
      </pc:sldChg>
      <pc:sldChg chg="addSp modSp mod">
        <pc:chgData name="Peterson, Eric B" userId="66d2f1f3-5efa-41fb-adb3-9ceaf2706cd1" providerId="ADAL" clId="{77B1A50D-33E6-4212-8C7C-64ECBA9A272A}" dt="2025-09-17T04:26:11.347" v="537" actId="113"/>
        <pc:sldMkLst>
          <pc:docMk/>
          <pc:sldMk cId="2814718938" sldId="260"/>
        </pc:sldMkLst>
        <pc:spChg chg="mod">
          <ac:chgData name="Peterson, Eric B" userId="66d2f1f3-5efa-41fb-adb3-9ceaf2706cd1" providerId="ADAL" clId="{77B1A50D-33E6-4212-8C7C-64ECBA9A272A}" dt="2025-09-17T04:26:11.347" v="537" actId="113"/>
          <ac:spMkLst>
            <pc:docMk/>
            <pc:sldMk cId="2814718938" sldId="260"/>
            <ac:spMk id="46" creationId="{12900714-32FD-067B-9419-4FDB729E6EA6}"/>
          </ac:spMkLst>
        </pc:spChg>
        <pc:spChg chg="mod">
          <ac:chgData name="Peterson, Eric B" userId="66d2f1f3-5efa-41fb-adb3-9ceaf2706cd1" providerId="ADAL" clId="{77B1A50D-33E6-4212-8C7C-64ECBA9A272A}" dt="2025-09-17T04:26:11.347" v="537" actId="113"/>
          <ac:spMkLst>
            <pc:docMk/>
            <pc:sldMk cId="2814718938" sldId="260"/>
            <ac:spMk id="47" creationId="{DD0AB4FB-60E2-EA8B-768B-A7B73E394169}"/>
          </ac:spMkLst>
        </pc:spChg>
        <pc:picChg chg="add mod ord">
          <ac:chgData name="Peterson, Eric B" userId="66d2f1f3-5efa-41fb-adb3-9ceaf2706cd1" providerId="ADAL" clId="{77B1A50D-33E6-4212-8C7C-64ECBA9A272A}" dt="2025-09-16T20:54:30.251" v="154" actId="167"/>
          <ac:picMkLst>
            <pc:docMk/>
            <pc:sldMk cId="2814718938" sldId="260"/>
            <ac:picMk id="7" creationId="{7AC84A66-A935-3C6E-4C1C-2673F1D7ADA0}"/>
          </ac:picMkLst>
        </pc:picChg>
      </pc:sldChg>
      <pc:sldChg chg="addSp modSp mod">
        <pc:chgData name="Peterson, Eric B" userId="66d2f1f3-5efa-41fb-adb3-9ceaf2706cd1" providerId="ADAL" clId="{77B1A50D-33E6-4212-8C7C-64ECBA9A272A}" dt="2025-09-16T20:55:13.426" v="161" actId="167"/>
        <pc:sldMkLst>
          <pc:docMk/>
          <pc:sldMk cId="2062986542" sldId="261"/>
        </pc:sldMkLst>
        <pc:picChg chg="add mod ord">
          <ac:chgData name="Peterson, Eric B" userId="66d2f1f3-5efa-41fb-adb3-9ceaf2706cd1" providerId="ADAL" clId="{77B1A50D-33E6-4212-8C7C-64ECBA9A272A}" dt="2025-09-16T20:55:13.426" v="161" actId="167"/>
          <ac:picMkLst>
            <pc:docMk/>
            <pc:sldMk cId="2062986542" sldId="261"/>
            <ac:picMk id="3" creationId="{90AE36E5-37C3-91E0-DD0F-CA9660389D4E}"/>
          </ac:picMkLst>
        </pc:picChg>
      </pc:sldChg>
      <pc:sldChg chg="addSp modSp mod">
        <pc:chgData name="Peterson, Eric B" userId="66d2f1f3-5efa-41fb-adb3-9ceaf2706cd1" providerId="ADAL" clId="{77B1A50D-33E6-4212-8C7C-64ECBA9A272A}" dt="2025-09-16T20:58:48.513" v="179" actId="167"/>
        <pc:sldMkLst>
          <pc:docMk/>
          <pc:sldMk cId="4018204105" sldId="263"/>
        </pc:sldMkLst>
        <pc:picChg chg="add mod ord">
          <ac:chgData name="Peterson, Eric B" userId="66d2f1f3-5efa-41fb-adb3-9ceaf2706cd1" providerId="ADAL" clId="{77B1A50D-33E6-4212-8C7C-64ECBA9A272A}" dt="2025-09-16T20:58:48.513" v="179" actId="167"/>
          <ac:picMkLst>
            <pc:docMk/>
            <pc:sldMk cId="4018204105" sldId="263"/>
            <ac:picMk id="4" creationId="{4170227F-ACB5-AEC2-C1FF-6BB557E17305}"/>
          </ac:picMkLst>
        </pc:picChg>
      </pc:sldChg>
      <pc:sldChg chg="modSp mod">
        <pc:chgData name="Peterson, Eric B" userId="66d2f1f3-5efa-41fb-adb3-9ceaf2706cd1" providerId="ADAL" clId="{77B1A50D-33E6-4212-8C7C-64ECBA9A272A}" dt="2025-09-17T04:24:58.380" v="536" actId="20577"/>
        <pc:sldMkLst>
          <pc:docMk/>
          <pc:sldMk cId="1600326572" sldId="264"/>
        </pc:sldMkLst>
        <pc:spChg chg="mod">
          <ac:chgData name="Peterson, Eric B" userId="66d2f1f3-5efa-41fb-adb3-9ceaf2706cd1" providerId="ADAL" clId="{77B1A50D-33E6-4212-8C7C-64ECBA9A272A}" dt="2025-09-17T04:24:58.380" v="536" actId="20577"/>
          <ac:spMkLst>
            <pc:docMk/>
            <pc:sldMk cId="1600326572" sldId="264"/>
            <ac:spMk id="3" creationId="{1CE494F6-592B-B6AB-5CAF-58CA77CB2F61}"/>
          </ac:spMkLst>
        </pc:spChg>
      </pc:sldChg>
      <pc:sldChg chg="addSp delSp modSp mod">
        <pc:chgData name="Peterson, Eric B" userId="66d2f1f3-5efa-41fb-adb3-9ceaf2706cd1" providerId="ADAL" clId="{77B1A50D-33E6-4212-8C7C-64ECBA9A272A}" dt="2025-09-16T20:54:14.937" v="152" actId="478"/>
        <pc:sldMkLst>
          <pc:docMk/>
          <pc:sldMk cId="1620778603" sldId="265"/>
        </pc:sldMkLst>
        <pc:spChg chg="mod">
          <ac:chgData name="Peterson, Eric B" userId="66d2f1f3-5efa-41fb-adb3-9ceaf2706cd1" providerId="ADAL" clId="{77B1A50D-33E6-4212-8C7C-64ECBA9A272A}" dt="2025-09-16T19:58:03.446" v="109" actId="114"/>
          <ac:spMkLst>
            <pc:docMk/>
            <pc:sldMk cId="1620778603" sldId="265"/>
            <ac:spMk id="10" creationId="{1D0254EF-2780-0C84-2634-14780B62E7B5}"/>
          </ac:spMkLst>
        </pc:spChg>
        <pc:picChg chg="add del mod modCrop">
          <ac:chgData name="Peterson, Eric B" userId="66d2f1f3-5efa-41fb-adb3-9ceaf2706cd1" providerId="ADAL" clId="{77B1A50D-33E6-4212-8C7C-64ECBA9A272A}" dt="2025-09-16T20:54:14.937" v="152" actId="478"/>
          <ac:picMkLst>
            <pc:docMk/>
            <pc:sldMk cId="1620778603" sldId="265"/>
            <ac:picMk id="3" creationId="{2ED08B5F-0D7B-6B99-4D77-A3C4ED2ECF89}"/>
          </ac:picMkLst>
        </pc:picChg>
      </pc:sldChg>
      <pc:sldChg chg="modSp mod">
        <pc:chgData name="Peterson, Eric B" userId="66d2f1f3-5efa-41fb-adb3-9ceaf2706cd1" providerId="ADAL" clId="{77B1A50D-33E6-4212-8C7C-64ECBA9A272A}" dt="2025-09-16T21:15:00.749" v="297" actId="20577"/>
        <pc:sldMkLst>
          <pc:docMk/>
          <pc:sldMk cId="954158837" sldId="266"/>
        </pc:sldMkLst>
        <pc:spChg chg="mod">
          <ac:chgData name="Peterson, Eric B" userId="66d2f1f3-5efa-41fb-adb3-9ceaf2706cd1" providerId="ADAL" clId="{77B1A50D-33E6-4212-8C7C-64ECBA9A272A}" dt="2025-09-16T21:15:00.749" v="297" actId="20577"/>
          <ac:spMkLst>
            <pc:docMk/>
            <pc:sldMk cId="954158837" sldId="266"/>
            <ac:spMk id="6" creationId="{B6E3FA6F-FEAA-382B-C965-5735FCF1857A}"/>
          </ac:spMkLst>
        </pc:spChg>
      </pc:sldChg>
      <pc:sldChg chg="modSp mod">
        <pc:chgData name="Peterson, Eric B" userId="66d2f1f3-5efa-41fb-adb3-9ceaf2706cd1" providerId="ADAL" clId="{77B1A50D-33E6-4212-8C7C-64ECBA9A272A}" dt="2025-09-16T21:15:39.176" v="298"/>
        <pc:sldMkLst>
          <pc:docMk/>
          <pc:sldMk cId="1818346224" sldId="267"/>
        </pc:sldMkLst>
        <pc:spChg chg="mod">
          <ac:chgData name="Peterson, Eric B" userId="66d2f1f3-5efa-41fb-adb3-9ceaf2706cd1" providerId="ADAL" clId="{77B1A50D-33E6-4212-8C7C-64ECBA9A272A}" dt="2025-09-16T21:15:39.176" v="298"/>
          <ac:spMkLst>
            <pc:docMk/>
            <pc:sldMk cId="1818346224" sldId="267"/>
            <ac:spMk id="6" creationId="{6204CABB-4E6D-E66D-20D3-CA68A171B8A5}"/>
          </ac:spMkLst>
        </pc:spChg>
      </pc:sldChg>
      <pc:sldChg chg="modSp mod">
        <pc:chgData name="Peterson, Eric B" userId="66d2f1f3-5efa-41fb-adb3-9ceaf2706cd1" providerId="ADAL" clId="{77B1A50D-33E6-4212-8C7C-64ECBA9A272A}" dt="2025-09-16T21:16:34.919" v="343" actId="1036"/>
        <pc:sldMkLst>
          <pc:docMk/>
          <pc:sldMk cId="726817877" sldId="268"/>
        </pc:sldMkLst>
        <pc:spChg chg="mod">
          <ac:chgData name="Peterson, Eric B" userId="66d2f1f3-5efa-41fb-adb3-9ceaf2706cd1" providerId="ADAL" clId="{77B1A50D-33E6-4212-8C7C-64ECBA9A272A}" dt="2025-09-16T21:16:34.919" v="343" actId="1036"/>
          <ac:spMkLst>
            <pc:docMk/>
            <pc:sldMk cId="726817877" sldId="268"/>
            <ac:spMk id="6" creationId="{D991D10B-CAC0-28E8-BF48-06FDF3B45A27}"/>
          </ac:spMkLst>
        </pc:spChg>
      </pc:sldChg>
      <pc:sldChg chg="modSp mod">
        <pc:chgData name="Peterson, Eric B" userId="66d2f1f3-5efa-41fb-adb3-9ceaf2706cd1" providerId="ADAL" clId="{77B1A50D-33E6-4212-8C7C-64ECBA9A272A}" dt="2025-09-16T21:17:59.202" v="395" actId="20577"/>
        <pc:sldMkLst>
          <pc:docMk/>
          <pc:sldMk cId="3988458275" sldId="269"/>
        </pc:sldMkLst>
        <pc:spChg chg="mod">
          <ac:chgData name="Peterson, Eric B" userId="66d2f1f3-5efa-41fb-adb3-9ceaf2706cd1" providerId="ADAL" clId="{77B1A50D-33E6-4212-8C7C-64ECBA9A272A}" dt="2025-09-16T21:17:59.202" v="395" actId="20577"/>
          <ac:spMkLst>
            <pc:docMk/>
            <pc:sldMk cId="3988458275" sldId="269"/>
            <ac:spMk id="6" creationId="{F66FED8B-8759-F07E-5C09-0E24B5E9A01C}"/>
          </ac:spMkLst>
        </pc:spChg>
      </pc:sldChg>
      <pc:sldChg chg="addSp modSp mod">
        <pc:chgData name="Peterson, Eric B" userId="66d2f1f3-5efa-41fb-adb3-9ceaf2706cd1" providerId="ADAL" clId="{77B1A50D-33E6-4212-8C7C-64ECBA9A272A}" dt="2025-09-16T21:19:40.870" v="461" actId="20577"/>
        <pc:sldMkLst>
          <pc:docMk/>
          <pc:sldMk cId="704542622" sldId="270"/>
        </pc:sldMkLst>
        <pc:spChg chg="add mod">
          <ac:chgData name="Peterson, Eric B" userId="66d2f1f3-5efa-41fb-adb3-9ceaf2706cd1" providerId="ADAL" clId="{77B1A50D-33E6-4212-8C7C-64ECBA9A272A}" dt="2025-09-16T21:19:40.870" v="461" actId="20577"/>
          <ac:spMkLst>
            <pc:docMk/>
            <pc:sldMk cId="704542622" sldId="270"/>
            <ac:spMk id="3" creationId="{03FA10A9-C63A-305C-8F58-333B709710CD}"/>
          </ac:spMkLst>
        </pc:spChg>
      </pc:sldChg>
      <pc:sldChg chg="modSp mod">
        <pc:chgData name="Peterson, Eric B" userId="66d2f1f3-5efa-41fb-adb3-9ceaf2706cd1" providerId="ADAL" clId="{77B1A50D-33E6-4212-8C7C-64ECBA9A272A}" dt="2025-09-16T21:14:19.767" v="270" actId="21"/>
        <pc:sldMkLst>
          <pc:docMk/>
          <pc:sldMk cId="2697965249" sldId="271"/>
        </pc:sldMkLst>
        <pc:spChg chg="mod">
          <ac:chgData name="Peterson, Eric B" userId="66d2f1f3-5efa-41fb-adb3-9ceaf2706cd1" providerId="ADAL" clId="{77B1A50D-33E6-4212-8C7C-64ECBA9A272A}" dt="2025-09-16T21:14:19.767" v="270" actId="21"/>
          <ac:spMkLst>
            <pc:docMk/>
            <pc:sldMk cId="2697965249" sldId="271"/>
            <ac:spMk id="6" creationId="{79856068-C3BC-0ACD-33FC-24C201414486}"/>
          </ac:spMkLst>
        </pc:spChg>
      </pc:sldChg>
      <pc:sldChg chg="addSp modSp mod">
        <pc:chgData name="Peterson, Eric B" userId="66d2f1f3-5efa-41fb-adb3-9ceaf2706cd1" providerId="ADAL" clId="{77B1A50D-33E6-4212-8C7C-64ECBA9A272A}" dt="2025-09-17T04:35:26.812" v="540" actId="20577"/>
        <pc:sldMkLst>
          <pc:docMk/>
          <pc:sldMk cId="741327527" sldId="273"/>
        </pc:sldMkLst>
        <pc:spChg chg="mod">
          <ac:chgData name="Peterson, Eric B" userId="66d2f1f3-5efa-41fb-adb3-9ceaf2706cd1" providerId="ADAL" clId="{77B1A50D-33E6-4212-8C7C-64ECBA9A272A}" dt="2025-09-17T04:35:26.812" v="540" actId="20577"/>
          <ac:spMkLst>
            <pc:docMk/>
            <pc:sldMk cId="741327527" sldId="273"/>
            <ac:spMk id="3" creationId="{BC86EFE7-3B4E-A127-7027-2A1E1026647B}"/>
          </ac:spMkLst>
        </pc:spChg>
        <pc:picChg chg="add mod ord">
          <ac:chgData name="Peterson, Eric B" userId="66d2f1f3-5efa-41fb-adb3-9ceaf2706cd1" providerId="ADAL" clId="{77B1A50D-33E6-4212-8C7C-64ECBA9A272A}" dt="2025-09-16T20:59:08.015" v="183" actId="167"/>
          <ac:picMkLst>
            <pc:docMk/>
            <pc:sldMk cId="741327527" sldId="273"/>
            <ac:picMk id="5" creationId="{351FF5AD-DFA6-0027-5975-F08E986E2562}"/>
          </ac:picMkLst>
        </pc:picChg>
      </pc:sldChg>
      <pc:sldChg chg="addSp modSp mod">
        <pc:chgData name="Peterson, Eric B" userId="66d2f1f3-5efa-41fb-adb3-9ceaf2706cd1" providerId="ADAL" clId="{77B1A50D-33E6-4212-8C7C-64ECBA9A272A}" dt="2025-09-17T04:35:41.965" v="550" actId="20577"/>
        <pc:sldMkLst>
          <pc:docMk/>
          <pc:sldMk cId="3223063260" sldId="275"/>
        </pc:sldMkLst>
        <pc:spChg chg="mod">
          <ac:chgData name="Peterson, Eric B" userId="66d2f1f3-5efa-41fb-adb3-9ceaf2706cd1" providerId="ADAL" clId="{77B1A50D-33E6-4212-8C7C-64ECBA9A272A}" dt="2025-09-17T04:35:41.965" v="550" actId="20577"/>
          <ac:spMkLst>
            <pc:docMk/>
            <pc:sldMk cId="3223063260" sldId="275"/>
            <ac:spMk id="3" creationId="{2CDA0B6D-9454-772B-1B40-470E14876E4F}"/>
          </ac:spMkLst>
        </pc:spChg>
        <pc:picChg chg="add mod ord">
          <ac:chgData name="Peterson, Eric B" userId="66d2f1f3-5efa-41fb-adb3-9ceaf2706cd1" providerId="ADAL" clId="{77B1A50D-33E6-4212-8C7C-64ECBA9A272A}" dt="2025-09-16T20:59:18.822" v="187" actId="167"/>
          <ac:picMkLst>
            <pc:docMk/>
            <pc:sldMk cId="3223063260" sldId="275"/>
            <ac:picMk id="5" creationId="{DDFEA39D-5C23-6903-C930-61585F125E16}"/>
          </ac:picMkLst>
        </pc:picChg>
      </pc:sldChg>
      <pc:sldChg chg="addSp modSp mod">
        <pc:chgData name="Peterson, Eric B" userId="66d2f1f3-5efa-41fb-adb3-9ceaf2706cd1" providerId="ADAL" clId="{77B1A50D-33E6-4212-8C7C-64ECBA9A272A}" dt="2025-09-16T20:59:25.747" v="189" actId="167"/>
        <pc:sldMkLst>
          <pc:docMk/>
          <pc:sldMk cId="2863898725" sldId="276"/>
        </pc:sldMkLst>
        <pc:picChg chg="add mod ord">
          <ac:chgData name="Peterson, Eric B" userId="66d2f1f3-5efa-41fb-adb3-9ceaf2706cd1" providerId="ADAL" clId="{77B1A50D-33E6-4212-8C7C-64ECBA9A272A}" dt="2025-09-16T20:59:25.747" v="189" actId="167"/>
          <ac:picMkLst>
            <pc:docMk/>
            <pc:sldMk cId="2863898725" sldId="276"/>
            <ac:picMk id="5" creationId="{673D459F-128A-9F9D-2936-96A00F5C6823}"/>
          </ac:picMkLst>
        </pc:picChg>
      </pc:sldChg>
      <pc:sldChg chg="addSp modSp mod">
        <pc:chgData name="Peterson, Eric B" userId="66d2f1f3-5efa-41fb-adb3-9ceaf2706cd1" providerId="ADAL" clId="{77B1A50D-33E6-4212-8C7C-64ECBA9A272A}" dt="2025-09-17T04:35:58.320" v="553" actId="20577"/>
        <pc:sldMkLst>
          <pc:docMk/>
          <pc:sldMk cId="3169785275" sldId="277"/>
        </pc:sldMkLst>
        <pc:spChg chg="mod">
          <ac:chgData name="Peterson, Eric B" userId="66d2f1f3-5efa-41fb-adb3-9ceaf2706cd1" providerId="ADAL" clId="{77B1A50D-33E6-4212-8C7C-64ECBA9A272A}" dt="2025-09-17T04:35:58.320" v="553" actId="20577"/>
          <ac:spMkLst>
            <pc:docMk/>
            <pc:sldMk cId="3169785275" sldId="277"/>
            <ac:spMk id="3" creationId="{A5F0CD3D-7C3A-A8E3-44BF-9D3FA7D60511}"/>
          </ac:spMkLst>
        </pc:spChg>
        <pc:picChg chg="add mod ord">
          <ac:chgData name="Peterson, Eric B" userId="66d2f1f3-5efa-41fb-adb3-9ceaf2706cd1" providerId="ADAL" clId="{77B1A50D-33E6-4212-8C7C-64ECBA9A272A}" dt="2025-09-16T20:59:32.117" v="191" actId="167"/>
          <ac:picMkLst>
            <pc:docMk/>
            <pc:sldMk cId="3169785275" sldId="277"/>
            <ac:picMk id="5" creationId="{E28F2CAF-7C06-B208-F775-E3F634449E8C}"/>
          </ac:picMkLst>
        </pc:picChg>
      </pc:sldChg>
      <pc:sldChg chg="addSp modSp mod">
        <pc:chgData name="Peterson, Eric B" userId="66d2f1f3-5efa-41fb-adb3-9ceaf2706cd1" providerId="ADAL" clId="{77B1A50D-33E6-4212-8C7C-64ECBA9A272A}" dt="2025-09-17T04:36:11.555" v="558" actId="20577"/>
        <pc:sldMkLst>
          <pc:docMk/>
          <pc:sldMk cId="3014982180" sldId="278"/>
        </pc:sldMkLst>
        <pc:spChg chg="mod">
          <ac:chgData name="Peterson, Eric B" userId="66d2f1f3-5efa-41fb-adb3-9ceaf2706cd1" providerId="ADAL" clId="{77B1A50D-33E6-4212-8C7C-64ECBA9A272A}" dt="2025-09-17T04:36:11.555" v="558" actId="20577"/>
          <ac:spMkLst>
            <pc:docMk/>
            <pc:sldMk cId="3014982180" sldId="278"/>
            <ac:spMk id="3" creationId="{943B62A0-927E-46CD-2B39-2BB4BFFCBE81}"/>
          </ac:spMkLst>
        </pc:spChg>
        <pc:picChg chg="add mod ord">
          <ac:chgData name="Peterson, Eric B" userId="66d2f1f3-5efa-41fb-adb3-9ceaf2706cd1" providerId="ADAL" clId="{77B1A50D-33E6-4212-8C7C-64ECBA9A272A}" dt="2025-09-16T20:59:40.055" v="193" actId="167"/>
          <ac:picMkLst>
            <pc:docMk/>
            <pc:sldMk cId="3014982180" sldId="278"/>
            <ac:picMk id="5" creationId="{71E16410-9D0F-0D1E-BA41-C619D4059AAB}"/>
          </ac:picMkLst>
        </pc:picChg>
      </pc:sldChg>
      <pc:sldChg chg="modAnim">
        <pc:chgData name="Peterson, Eric B" userId="66d2f1f3-5efa-41fb-adb3-9ceaf2706cd1" providerId="ADAL" clId="{77B1A50D-33E6-4212-8C7C-64ECBA9A272A}" dt="2025-09-16T21:26:00.805" v="493"/>
        <pc:sldMkLst>
          <pc:docMk/>
          <pc:sldMk cId="2996421564" sldId="279"/>
        </pc:sldMkLst>
      </pc:sldChg>
      <pc:sldChg chg="addSp modSp mod">
        <pc:chgData name="Peterson, Eric B" userId="66d2f1f3-5efa-41fb-adb3-9ceaf2706cd1" providerId="ADAL" clId="{77B1A50D-33E6-4212-8C7C-64ECBA9A272A}" dt="2025-09-16T20:59:00.200" v="181" actId="167"/>
        <pc:sldMkLst>
          <pc:docMk/>
          <pc:sldMk cId="1869625494" sldId="280"/>
        </pc:sldMkLst>
        <pc:picChg chg="add mod ord">
          <ac:chgData name="Peterson, Eric B" userId="66d2f1f3-5efa-41fb-adb3-9ceaf2706cd1" providerId="ADAL" clId="{77B1A50D-33E6-4212-8C7C-64ECBA9A272A}" dt="2025-09-16T20:59:00.200" v="181" actId="167"/>
          <ac:picMkLst>
            <pc:docMk/>
            <pc:sldMk cId="1869625494" sldId="280"/>
            <ac:picMk id="5" creationId="{A8613E2D-B3F9-168B-6DC6-25ECF7E5E939}"/>
          </ac:picMkLst>
        </pc:picChg>
      </pc:sldChg>
      <pc:sldChg chg="addSp modSp mod">
        <pc:chgData name="Peterson, Eric B" userId="66d2f1f3-5efa-41fb-adb3-9ceaf2706cd1" providerId="ADAL" clId="{77B1A50D-33E6-4212-8C7C-64ECBA9A272A}" dt="2025-09-16T20:57:43.442" v="165" actId="14100"/>
        <pc:sldMkLst>
          <pc:docMk/>
          <pc:sldMk cId="3390154284" sldId="281"/>
        </pc:sldMkLst>
        <pc:picChg chg="add mod ord">
          <ac:chgData name="Peterson, Eric B" userId="66d2f1f3-5efa-41fb-adb3-9ceaf2706cd1" providerId="ADAL" clId="{77B1A50D-33E6-4212-8C7C-64ECBA9A272A}" dt="2025-09-16T20:55:33.816" v="163" actId="167"/>
          <ac:picMkLst>
            <pc:docMk/>
            <pc:sldMk cId="3390154284" sldId="281"/>
            <ac:picMk id="5" creationId="{74F6BBB9-51AC-B9C0-B302-331202C4AFB2}"/>
          </ac:picMkLst>
        </pc:picChg>
        <pc:picChg chg="mod">
          <ac:chgData name="Peterson, Eric B" userId="66d2f1f3-5efa-41fb-adb3-9ceaf2706cd1" providerId="ADAL" clId="{77B1A50D-33E6-4212-8C7C-64ECBA9A272A}" dt="2025-09-16T20:57:43.442" v="165" actId="14100"/>
          <ac:picMkLst>
            <pc:docMk/>
            <pc:sldMk cId="3390154284" sldId="281"/>
            <ac:picMk id="6" creationId="{0915C854-908A-E9CF-DB68-AD0C8CF4FA65}"/>
          </ac:picMkLst>
        </pc:picChg>
      </pc:sldChg>
      <pc:sldChg chg="addSp modSp mod">
        <pc:chgData name="Peterson, Eric B" userId="66d2f1f3-5efa-41fb-adb3-9ceaf2706cd1" providerId="ADAL" clId="{77B1A50D-33E6-4212-8C7C-64ECBA9A272A}" dt="2025-09-16T20:57:58.003" v="167" actId="167"/>
        <pc:sldMkLst>
          <pc:docMk/>
          <pc:sldMk cId="75819931" sldId="282"/>
        </pc:sldMkLst>
        <pc:picChg chg="add mod ord">
          <ac:chgData name="Peterson, Eric B" userId="66d2f1f3-5efa-41fb-adb3-9ceaf2706cd1" providerId="ADAL" clId="{77B1A50D-33E6-4212-8C7C-64ECBA9A272A}" dt="2025-09-16T20:57:58.003" v="167" actId="167"/>
          <ac:picMkLst>
            <pc:docMk/>
            <pc:sldMk cId="75819931" sldId="282"/>
            <ac:picMk id="5" creationId="{AA3ECD93-BE65-2E11-082F-0247859FCAD6}"/>
          </ac:picMkLst>
        </pc:picChg>
      </pc:sldChg>
      <pc:sldChg chg="addSp modSp mod">
        <pc:chgData name="Peterson, Eric B" userId="66d2f1f3-5efa-41fb-adb3-9ceaf2706cd1" providerId="ADAL" clId="{77B1A50D-33E6-4212-8C7C-64ECBA9A272A}" dt="2025-09-16T20:58:05.622" v="169" actId="167"/>
        <pc:sldMkLst>
          <pc:docMk/>
          <pc:sldMk cId="110524324" sldId="283"/>
        </pc:sldMkLst>
        <pc:picChg chg="add mod ord">
          <ac:chgData name="Peterson, Eric B" userId="66d2f1f3-5efa-41fb-adb3-9ceaf2706cd1" providerId="ADAL" clId="{77B1A50D-33E6-4212-8C7C-64ECBA9A272A}" dt="2025-09-16T20:58:05.622" v="169" actId="167"/>
          <ac:picMkLst>
            <pc:docMk/>
            <pc:sldMk cId="110524324" sldId="283"/>
            <ac:picMk id="5" creationId="{F261B695-AA1B-29BB-4FA0-3BA67BF42FEB}"/>
          </ac:picMkLst>
        </pc:picChg>
      </pc:sldChg>
      <pc:sldChg chg="addSp modSp mod">
        <pc:chgData name="Peterson, Eric B" userId="66d2f1f3-5efa-41fb-adb3-9ceaf2706cd1" providerId="ADAL" clId="{77B1A50D-33E6-4212-8C7C-64ECBA9A272A}" dt="2025-09-16T20:58:12.419" v="171" actId="167"/>
        <pc:sldMkLst>
          <pc:docMk/>
          <pc:sldMk cId="429905556" sldId="284"/>
        </pc:sldMkLst>
        <pc:picChg chg="add mod ord">
          <ac:chgData name="Peterson, Eric B" userId="66d2f1f3-5efa-41fb-adb3-9ceaf2706cd1" providerId="ADAL" clId="{77B1A50D-33E6-4212-8C7C-64ECBA9A272A}" dt="2025-09-16T20:58:12.419" v="171" actId="167"/>
          <ac:picMkLst>
            <pc:docMk/>
            <pc:sldMk cId="429905556" sldId="284"/>
            <ac:picMk id="5" creationId="{59AD6421-46CF-4442-6377-86C806AC0CCE}"/>
          </ac:picMkLst>
        </pc:picChg>
      </pc:sldChg>
      <pc:sldChg chg="addSp modSp mod">
        <pc:chgData name="Peterson, Eric B" userId="66d2f1f3-5efa-41fb-adb3-9ceaf2706cd1" providerId="ADAL" clId="{77B1A50D-33E6-4212-8C7C-64ECBA9A272A}" dt="2025-09-16T20:58:22.490" v="173" actId="167"/>
        <pc:sldMkLst>
          <pc:docMk/>
          <pc:sldMk cId="1956134980" sldId="285"/>
        </pc:sldMkLst>
        <pc:picChg chg="add mod ord">
          <ac:chgData name="Peterson, Eric B" userId="66d2f1f3-5efa-41fb-adb3-9ceaf2706cd1" providerId="ADAL" clId="{77B1A50D-33E6-4212-8C7C-64ECBA9A272A}" dt="2025-09-16T20:58:22.490" v="173" actId="167"/>
          <ac:picMkLst>
            <pc:docMk/>
            <pc:sldMk cId="1956134980" sldId="285"/>
            <ac:picMk id="5" creationId="{04230267-BB1A-4F16-EF7C-DF27DB7F4E71}"/>
          </ac:picMkLst>
        </pc:picChg>
      </pc:sldChg>
      <pc:sldChg chg="addSp modSp mod">
        <pc:chgData name="Peterson, Eric B" userId="66d2f1f3-5efa-41fb-adb3-9ceaf2706cd1" providerId="ADAL" clId="{77B1A50D-33E6-4212-8C7C-64ECBA9A272A}" dt="2025-09-16T20:58:28.079" v="175" actId="167"/>
        <pc:sldMkLst>
          <pc:docMk/>
          <pc:sldMk cId="4275093809" sldId="286"/>
        </pc:sldMkLst>
        <pc:picChg chg="add mod ord">
          <ac:chgData name="Peterson, Eric B" userId="66d2f1f3-5efa-41fb-adb3-9ceaf2706cd1" providerId="ADAL" clId="{77B1A50D-33E6-4212-8C7C-64ECBA9A272A}" dt="2025-09-16T20:58:28.079" v="175" actId="167"/>
          <ac:picMkLst>
            <pc:docMk/>
            <pc:sldMk cId="4275093809" sldId="286"/>
            <ac:picMk id="5" creationId="{5C5F6D68-67CF-F12D-9F42-C9C06297DD38}"/>
          </ac:picMkLst>
        </pc:picChg>
      </pc:sldChg>
      <pc:sldChg chg="addSp modSp mod">
        <pc:chgData name="Peterson, Eric B" userId="66d2f1f3-5efa-41fb-adb3-9ceaf2706cd1" providerId="ADAL" clId="{77B1A50D-33E6-4212-8C7C-64ECBA9A272A}" dt="2025-09-16T20:58:35.407" v="177" actId="167"/>
        <pc:sldMkLst>
          <pc:docMk/>
          <pc:sldMk cId="3362500404" sldId="287"/>
        </pc:sldMkLst>
        <pc:picChg chg="add mod ord">
          <ac:chgData name="Peterson, Eric B" userId="66d2f1f3-5efa-41fb-adb3-9ceaf2706cd1" providerId="ADAL" clId="{77B1A50D-33E6-4212-8C7C-64ECBA9A272A}" dt="2025-09-16T20:58:35.407" v="177" actId="167"/>
          <ac:picMkLst>
            <pc:docMk/>
            <pc:sldMk cId="3362500404" sldId="287"/>
            <ac:picMk id="4" creationId="{617C9DE1-0929-34EA-AAB2-8AFEBBE2B43C}"/>
          </ac:picMkLst>
        </pc:picChg>
      </pc:sldChg>
      <pc:sldChg chg="addSp modSp mod">
        <pc:chgData name="Peterson, Eric B" userId="66d2f1f3-5efa-41fb-adb3-9ceaf2706cd1" providerId="ADAL" clId="{77B1A50D-33E6-4212-8C7C-64ECBA9A272A}" dt="2025-09-16T20:54:47.412" v="156" actId="167"/>
        <pc:sldMkLst>
          <pc:docMk/>
          <pc:sldMk cId="3937012081" sldId="288"/>
        </pc:sldMkLst>
        <pc:picChg chg="add mod ord">
          <ac:chgData name="Peterson, Eric B" userId="66d2f1f3-5efa-41fb-adb3-9ceaf2706cd1" providerId="ADAL" clId="{77B1A50D-33E6-4212-8C7C-64ECBA9A272A}" dt="2025-09-16T20:54:47.412" v="156" actId="167"/>
          <ac:picMkLst>
            <pc:docMk/>
            <pc:sldMk cId="3937012081" sldId="288"/>
            <ac:picMk id="4" creationId="{66D58D79-0B4B-B6E8-593B-159ABFBAD6D4}"/>
          </ac:picMkLst>
        </pc:picChg>
      </pc:sldChg>
      <pc:sldChg chg="addSp modSp mod">
        <pc:chgData name="Peterson, Eric B" userId="66d2f1f3-5efa-41fb-adb3-9ceaf2706cd1" providerId="ADAL" clId="{77B1A50D-33E6-4212-8C7C-64ECBA9A272A}" dt="2025-09-16T21:09:44.811" v="202" actId="166"/>
        <pc:sldMkLst>
          <pc:docMk/>
          <pc:sldMk cId="1804050212" sldId="289"/>
        </pc:sldMkLst>
        <pc:spChg chg="ord">
          <ac:chgData name="Peterson, Eric B" userId="66d2f1f3-5efa-41fb-adb3-9ceaf2706cd1" providerId="ADAL" clId="{77B1A50D-33E6-4212-8C7C-64ECBA9A272A}" dt="2025-09-16T21:09:44.811" v="202" actId="166"/>
          <ac:spMkLst>
            <pc:docMk/>
            <pc:sldMk cId="1804050212" sldId="289"/>
            <ac:spMk id="3" creationId="{91E1AC65-9CC3-E554-9448-5000CC4F0BFC}"/>
          </ac:spMkLst>
        </pc:spChg>
        <pc:picChg chg="add mod ord">
          <ac:chgData name="Peterson, Eric B" userId="66d2f1f3-5efa-41fb-adb3-9ceaf2706cd1" providerId="ADAL" clId="{77B1A50D-33E6-4212-8C7C-64ECBA9A272A}" dt="2025-09-16T20:54:56.819" v="158" actId="167"/>
          <ac:picMkLst>
            <pc:docMk/>
            <pc:sldMk cId="1804050212" sldId="289"/>
            <ac:picMk id="4" creationId="{10331FF8-3379-70BF-848F-A6C43BFFA8C1}"/>
          </ac:picMkLst>
        </pc:picChg>
      </pc:sldChg>
      <pc:sldChg chg="setBg">
        <pc:chgData name="Peterson, Eric B" userId="66d2f1f3-5efa-41fb-adb3-9ceaf2706cd1" providerId="ADAL" clId="{77B1A50D-33E6-4212-8C7C-64ECBA9A272A}" dt="2025-09-16T20:53:50.596" v="149"/>
        <pc:sldMkLst>
          <pc:docMk/>
          <pc:sldMk cId="138375917" sldId="297"/>
        </pc:sldMkLst>
      </pc:sldChg>
      <pc:sldChg chg="addSp modSp mod">
        <pc:chgData name="Peterson, Eric B" userId="66d2f1f3-5efa-41fb-adb3-9ceaf2706cd1" providerId="ADAL" clId="{77B1A50D-33E6-4212-8C7C-64ECBA9A272A}" dt="2025-09-17T04:35:31.882" v="543" actId="20577"/>
        <pc:sldMkLst>
          <pc:docMk/>
          <pc:sldMk cId="3776748564" sldId="298"/>
        </pc:sldMkLst>
        <pc:spChg chg="mod">
          <ac:chgData name="Peterson, Eric B" userId="66d2f1f3-5efa-41fb-adb3-9ceaf2706cd1" providerId="ADAL" clId="{77B1A50D-33E6-4212-8C7C-64ECBA9A272A}" dt="2025-09-17T04:35:31.882" v="543" actId="20577"/>
          <ac:spMkLst>
            <pc:docMk/>
            <pc:sldMk cId="3776748564" sldId="298"/>
            <ac:spMk id="3" creationId="{921FE512-3BAB-16AD-F967-DE90C273A6F0}"/>
          </ac:spMkLst>
        </pc:spChg>
        <pc:picChg chg="add mod ord">
          <ac:chgData name="Peterson, Eric B" userId="66d2f1f3-5efa-41fb-adb3-9ceaf2706cd1" providerId="ADAL" clId="{77B1A50D-33E6-4212-8C7C-64ECBA9A272A}" dt="2025-09-16T20:59:13.548" v="185" actId="167"/>
          <ac:picMkLst>
            <pc:docMk/>
            <pc:sldMk cId="3776748564" sldId="298"/>
            <ac:picMk id="5" creationId="{46258770-E46A-1F9E-903B-1CCA92B881C1}"/>
          </ac:picMkLst>
        </pc:picChg>
      </pc:sldChg>
      <pc:sldChg chg="addSp modSp mod">
        <pc:chgData name="Peterson, Eric B" userId="66d2f1f3-5efa-41fb-adb3-9ceaf2706cd1" providerId="ADAL" clId="{77B1A50D-33E6-4212-8C7C-64ECBA9A272A}" dt="2025-09-16T20:59:53.350" v="195" actId="167"/>
        <pc:sldMkLst>
          <pc:docMk/>
          <pc:sldMk cId="1103821439" sldId="301"/>
        </pc:sldMkLst>
        <pc:picChg chg="add mod ord">
          <ac:chgData name="Peterson, Eric B" userId="66d2f1f3-5efa-41fb-adb3-9ceaf2706cd1" providerId="ADAL" clId="{77B1A50D-33E6-4212-8C7C-64ECBA9A272A}" dt="2025-09-16T20:59:53.350" v="195" actId="167"/>
          <ac:picMkLst>
            <pc:docMk/>
            <pc:sldMk cId="1103821439" sldId="301"/>
            <ac:picMk id="4" creationId="{1DC4104C-37F2-BF5A-2FBF-6324D2BF1809}"/>
          </ac:picMkLst>
        </pc:picChg>
      </pc:sldChg>
      <pc:sldChg chg="modSp mod">
        <pc:chgData name="Peterson, Eric B" userId="66d2f1f3-5efa-41fb-adb3-9ceaf2706cd1" providerId="ADAL" clId="{77B1A50D-33E6-4212-8C7C-64ECBA9A272A}" dt="2025-09-16T21:31:18.438" v="510" actId="400"/>
        <pc:sldMkLst>
          <pc:docMk/>
          <pc:sldMk cId="2594323320" sldId="302"/>
        </pc:sldMkLst>
        <pc:spChg chg="mod">
          <ac:chgData name="Peterson, Eric B" userId="66d2f1f3-5efa-41fb-adb3-9ceaf2706cd1" providerId="ADAL" clId="{77B1A50D-33E6-4212-8C7C-64ECBA9A272A}" dt="2025-09-16T21:31:18.438" v="510" actId="400"/>
          <ac:spMkLst>
            <pc:docMk/>
            <pc:sldMk cId="2594323320" sldId="302"/>
            <ac:spMk id="3" creationId="{C3271FFC-7A1A-A4EB-CA88-D6214980617F}"/>
          </ac:spMkLst>
        </pc:spChg>
      </pc:sldChg>
      <pc:sldChg chg="modSp mod">
        <pc:chgData name="Peterson, Eric B" userId="66d2f1f3-5efa-41fb-adb3-9ceaf2706cd1" providerId="ADAL" clId="{77B1A50D-33E6-4212-8C7C-64ECBA9A272A}" dt="2025-09-16T19:55:16.768" v="43" actId="14100"/>
        <pc:sldMkLst>
          <pc:docMk/>
          <pc:sldMk cId="4177637706" sldId="304"/>
        </pc:sldMkLst>
        <pc:spChg chg="mod ord">
          <ac:chgData name="Peterson, Eric B" userId="66d2f1f3-5efa-41fb-adb3-9ceaf2706cd1" providerId="ADAL" clId="{77B1A50D-33E6-4212-8C7C-64ECBA9A272A}" dt="2025-09-16T19:55:16.768" v="43" actId="14100"/>
          <ac:spMkLst>
            <pc:docMk/>
            <pc:sldMk cId="4177637706" sldId="304"/>
            <ac:spMk id="2" creationId="{3FE28AF3-6EB3-AE17-100A-C3BDF1560899}"/>
          </ac:spMkLst>
        </pc:spChg>
        <pc:picChg chg="mod">
          <ac:chgData name="Peterson, Eric B" userId="66d2f1f3-5efa-41fb-adb3-9ceaf2706cd1" providerId="ADAL" clId="{77B1A50D-33E6-4212-8C7C-64ECBA9A272A}" dt="2025-09-16T19:52:29.323" v="3" actId="14100"/>
          <ac:picMkLst>
            <pc:docMk/>
            <pc:sldMk cId="4177637706" sldId="304"/>
            <ac:picMk id="6" creationId="{90FCD501-680A-D53A-D2EB-6D375F740C18}"/>
          </ac:picMkLst>
        </pc:picChg>
      </pc:sldChg>
      <pc:sldMasterChg chg="modSldLayout">
        <pc:chgData name="Peterson, Eric B" userId="66d2f1f3-5efa-41fb-adb3-9ceaf2706cd1" providerId="ADAL" clId="{77B1A50D-33E6-4212-8C7C-64ECBA9A272A}" dt="2025-09-16T20:54:03.904" v="151" actId="21"/>
        <pc:sldMasterMkLst>
          <pc:docMk/>
          <pc:sldMasterMk cId="1222763980" sldId="2147483648"/>
        </pc:sldMasterMkLst>
        <pc:sldLayoutChg chg="addSp delSp modSp mod">
          <pc:chgData name="Peterson, Eric B" userId="66d2f1f3-5efa-41fb-adb3-9ceaf2706cd1" providerId="ADAL" clId="{77B1A50D-33E6-4212-8C7C-64ECBA9A272A}" dt="2025-09-16T20:54:03.904" v="151" actId="21"/>
          <pc:sldLayoutMkLst>
            <pc:docMk/>
            <pc:sldMasterMk cId="1222763980" sldId="2147483648"/>
            <pc:sldLayoutMk cId="2879040003" sldId="2147483650"/>
          </pc:sldLayoutMkLst>
          <pc:picChg chg="add del mod ord">
            <ac:chgData name="Peterson, Eric B" userId="66d2f1f3-5efa-41fb-adb3-9ceaf2706cd1" providerId="ADAL" clId="{77B1A50D-33E6-4212-8C7C-64ECBA9A272A}" dt="2025-09-16T20:54:03.904" v="151" actId="21"/>
            <ac:picMkLst>
              <pc:docMk/>
              <pc:sldMasterMk cId="1222763980" sldId="2147483648"/>
              <pc:sldLayoutMk cId="2879040003" sldId="2147483650"/>
              <ac:picMk id="7" creationId="{7AC84A66-A935-3C6E-4C1C-2673F1D7ADA0}"/>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67833B-4C18-4A31-89B3-729EAE883D62}" type="datetimeFigureOut">
              <a:rPr lang="en-US" smtClean="0"/>
              <a:t>9/16/2025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0DA8AE-02D7-4831-9FF0-CD5F326DC312}" type="slidenum">
              <a:rPr lang="en-US" smtClean="0"/>
              <a:t>‹#›</a:t>
            </a:fld>
            <a:endParaRPr lang="en-US"/>
          </a:p>
        </p:txBody>
      </p:sp>
    </p:spTree>
    <p:extLst>
      <p:ext uri="{BB962C8B-B14F-4D97-AF65-F5344CB8AC3E}">
        <p14:creationId xmlns:p14="http://schemas.microsoft.com/office/powerpoint/2010/main" val="21005687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0DA8AE-02D7-4831-9FF0-CD5F326DC312}" type="slidenum">
              <a:rPr lang="en-US" smtClean="0"/>
              <a:t>14</a:t>
            </a:fld>
            <a:endParaRPr lang="en-US"/>
          </a:p>
        </p:txBody>
      </p:sp>
    </p:spTree>
    <p:extLst>
      <p:ext uri="{BB962C8B-B14F-4D97-AF65-F5344CB8AC3E}">
        <p14:creationId xmlns:p14="http://schemas.microsoft.com/office/powerpoint/2010/main" val="4158478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C097F-FE6A-3121-1A4B-B1B274134F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F9BDC60-9A34-4BAA-25B1-8A7F396C9C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BCAA9B1-FDA1-7066-A913-4725E28D7EAE}"/>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5" name="Footer Placeholder 4">
            <a:extLst>
              <a:ext uri="{FF2B5EF4-FFF2-40B4-BE49-F238E27FC236}">
                <a16:creationId xmlns:a16="http://schemas.microsoft.com/office/drawing/2014/main" id="{95BF1CFA-8EC8-A3F2-AE5F-8F3F56E3B9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E37D90-4A5A-9842-8855-5E8339256C88}"/>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853698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4643D-6886-35FD-596F-01EF0E9FB9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ED7560-89B8-A7F1-4544-A4984F2597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BE2328-6FC5-7365-2418-118B7DAAA8DF}"/>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5" name="Footer Placeholder 4">
            <a:extLst>
              <a:ext uri="{FF2B5EF4-FFF2-40B4-BE49-F238E27FC236}">
                <a16:creationId xmlns:a16="http://schemas.microsoft.com/office/drawing/2014/main" id="{A9F1B2F2-7402-D8CC-E51D-6AB29E82B0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3BC094-E4B8-5DDD-9720-4A511DA8C9B6}"/>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2879040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F3F17-85F7-DC41-74FB-4F71CC95AEF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6E7666-66FB-BE00-E683-3500C14EC20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90BA91-CD1B-3F7F-7DC8-3F31C3F302E5}"/>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5" name="Footer Placeholder 4">
            <a:extLst>
              <a:ext uri="{FF2B5EF4-FFF2-40B4-BE49-F238E27FC236}">
                <a16:creationId xmlns:a16="http://schemas.microsoft.com/office/drawing/2014/main" id="{84F7AF4B-9BA3-D9DD-8844-9ECD51C7F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E2F534-5426-5353-4074-A9326643E00F}"/>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3644849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8D195-50AF-2C0D-5D53-A9E69087550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B163-3334-E47B-647B-256F75E9248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E1F76A-FF43-BCBD-719A-4252C0CEDE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8ABB753-DA3A-FEF9-EF28-F326B020C053}"/>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6" name="Footer Placeholder 5">
            <a:extLst>
              <a:ext uri="{FF2B5EF4-FFF2-40B4-BE49-F238E27FC236}">
                <a16:creationId xmlns:a16="http://schemas.microsoft.com/office/drawing/2014/main" id="{8464E200-6A9F-89CE-5743-5F634BED85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AB4773-DFFD-9028-5AED-01D76DD562AD}"/>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459070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6FBDF-0427-89D2-4308-CA669F540C8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D54F394-B981-A98A-BDD9-84DFA6CFB7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E17345-2830-89A4-AD2D-26B81937A29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D05D4D2-49C4-F084-A800-232B1CF61F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B27BEA-FAF8-0A8C-AAB8-82790054F6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DF90A0-41BA-BE69-646B-82AEF6C73E54}"/>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8" name="Footer Placeholder 7">
            <a:extLst>
              <a:ext uri="{FF2B5EF4-FFF2-40B4-BE49-F238E27FC236}">
                <a16:creationId xmlns:a16="http://schemas.microsoft.com/office/drawing/2014/main" id="{026505B4-E7E9-C7A4-622C-E355E010B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7D8E89-3813-6482-B811-2CF4B78B32D0}"/>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2024575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181B2-1BF2-2D6A-0A71-037E35F3B8D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ACF953-C5F6-56B6-65EB-23B99BF34CE4}"/>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4" name="Footer Placeholder 3">
            <a:extLst>
              <a:ext uri="{FF2B5EF4-FFF2-40B4-BE49-F238E27FC236}">
                <a16:creationId xmlns:a16="http://schemas.microsoft.com/office/drawing/2014/main" id="{88453FB8-A5C0-9C89-6533-1904ABA4FEB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CA57BF-B478-6247-49E1-B7CBF97F63AE}"/>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3209230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06EFFF-76A9-DAC4-5FEE-3A9441E03077}"/>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3" name="Footer Placeholder 2">
            <a:extLst>
              <a:ext uri="{FF2B5EF4-FFF2-40B4-BE49-F238E27FC236}">
                <a16:creationId xmlns:a16="http://schemas.microsoft.com/office/drawing/2014/main" id="{7F8FC1D4-A824-BDB9-E0B1-4359C3977BF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BCC3F1-4E02-1172-FACD-E2149100EAEE}"/>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374654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4DC03-E9F7-9F12-3F50-DE1BA3BF22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2782188-DA0F-2B1A-5371-1C388D7B43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E437DC-1F5D-F34F-9AD6-8DFDEDD9F7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8DA5D9-5690-5FDB-99D6-CF87A8D7BE1B}"/>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6" name="Footer Placeholder 5">
            <a:extLst>
              <a:ext uri="{FF2B5EF4-FFF2-40B4-BE49-F238E27FC236}">
                <a16:creationId xmlns:a16="http://schemas.microsoft.com/office/drawing/2014/main" id="{8A2C2958-7C12-4A02-45EB-C17A8BCA27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8A6F0F-6C4A-D629-4D30-F5B2CAB0C0D9}"/>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2766432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6C1D0-4A76-1044-F038-92C801A336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534DED-A022-FE9C-4D91-631B8E1ED1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A5F1DD-EFEE-38D6-E031-F3F5377177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7702D3-76F3-21EB-482A-F755E2D7D56E}"/>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6" name="Footer Placeholder 5">
            <a:extLst>
              <a:ext uri="{FF2B5EF4-FFF2-40B4-BE49-F238E27FC236}">
                <a16:creationId xmlns:a16="http://schemas.microsoft.com/office/drawing/2014/main" id="{88119B2B-78E7-3743-C54B-7943D8F11D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10AD08-2608-8E5B-BA56-E2AC8CD09F6D}"/>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1135964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6EC63-FCD0-0952-1DA9-2108C1E1F50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F2101AF-1D50-18E9-575D-80DB56CEBC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3596F6-8845-4626-D1C6-7E387C37B01C}"/>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5" name="Footer Placeholder 4">
            <a:extLst>
              <a:ext uri="{FF2B5EF4-FFF2-40B4-BE49-F238E27FC236}">
                <a16:creationId xmlns:a16="http://schemas.microsoft.com/office/drawing/2014/main" id="{CCB629F2-BC54-7442-9727-68D10DCAA7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6E50AF-FE6B-1176-6F1C-4391A6BB1BA6}"/>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1143067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331D16-9F44-C4B1-E145-6EE6A3CE021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8AD4B8-F803-45A1-FC2B-65870C35E9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7E1F16-09EA-A841-2F66-86461F7ED114}"/>
              </a:ext>
            </a:extLst>
          </p:cNvPr>
          <p:cNvSpPr>
            <a:spLocks noGrp="1"/>
          </p:cNvSpPr>
          <p:nvPr>
            <p:ph type="dt" sz="half" idx="10"/>
          </p:nvPr>
        </p:nvSpPr>
        <p:spPr/>
        <p:txBody>
          <a:bodyPr/>
          <a:lstStyle/>
          <a:p>
            <a:fld id="{1321D9C2-8AE1-47C5-B035-5585675B4651}" type="datetimeFigureOut">
              <a:rPr lang="en-US" smtClean="0"/>
              <a:t>9/16/2025</a:t>
            </a:fld>
            <a:endParaRPr lang="en-US"/>
          </a:p>
        </p:txBody>
      </p:sp>
      <p:sp>
        <p:nvSpPr>
          <p:cNvPr id="5" name="Footer Placeholder 4">
            <a:extLst>
              <a:ext uri="{FF2B5EF4-FFF2-40B4-BE49-F238E27FC236}">
                <a16:creationId xmlns:a16="http://schemas.microsoft.com/office/drawing/2014/main" id="{C4131316-79B2-BFBC-BF2A-416D08B80B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7AE36-A55C-5373-3833-5D3D599D6F8E}"/>
              </a:ext>
            </a:extLst>
          </p:cNvPr>
          <p:cNvSpPr>
            <a:spLocks noGrp="1"/>
          </p:cNvSpPr>
          <p:nvPr>
            <p:ph type="sldNum" sz="quarter" idx="12"/>
          </p:nvPr>
        </p:nvSpPr>
        <p:spPr/>
        <p:txBody>
          <a:bodyPr/>
          <a:lstStyle/>
          <a:p>
            <a:fld id="{72069280-365C-4B64-8C60-223C8D93E084}" type="slidenum">
              <a:rPr lang="en-US" smtClean="0"/>
              <a:t>‹#›</a:t>
            </a:fld>
            <a:endParaRPr lang="en-US"/>
          </a:p>
        </p:txBody>
      </p:sp>
    </p:spTree>
    <p:extLst>
      <p:ext uri="{BB962C8B-B14F-4D97-AF65-F5344CB8AC3E}">
        <p14:creationId xmlns:p14="http://schemas.microsoft.com/office/powerpoint/2010/main" val="1503347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CC92B4-8E98-A53A-09D7-D843BCF0AC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CBC7DD7-2D8D-1DD5-159E-2FABBEA2CE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76DA6-752F-5199-10ED-C28727E793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321D9C2-8AE1-47C5-B035-5585675B4651}" type="datetimeFigureOut">
              <a:rPr lang="en-US" smtClean="0"/>
              <a:t>9/16/2025</a:t>
            </a:fld>
            <a:endParaRPr lang="en-US"/>
          </a:p>
        </p:txBody>
      </p:sp>
      <p:sp>
        <p:nvSpPr>
          <p:cNvPr id="5" name="Footer Placeholder 4">
            <a:extLst>
              <a:ext uri="{FF2B5EF4-FFF2-40B4-BE49-F238E27FC236}">
                <a16:creationId xmlns:a16="http://schemas.microsoft.com/office/drawing/2014/main" id="{83D03F9C-E59B-6093-6CE0-FE613D67F4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AFE38DD-C8DF-3835-5D3F-617557C98C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2069280-365C-4B64-8C60-223C8D93E084}" type="slidenum">
              <a:rPr lang="en-US" smtClean="0"/>
              <a:t>‹#›</a:t>
            </a:fld>
            <a:endParaRPr lang="en-US"/>
          </a:p>
        </p:txBody>
      </p:sp>
    </p:spTree>
    <p:extLst>
      <p:ext uri="{BB962C8B-B14F-4D97-AF65-F5344CB8AC3E}">
        <p14:creationId xmlns:p14="http://schemas.microsoft.com/office/powerpoint/2010/main" val="1222763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2.svg"/></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24.jp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25.JP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onlinelibrary.wiley.com/doi/10.1002/rra.3575?msockid=216ac2c43e4f6e30371fd4f43fcb6fa3"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jp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4.sv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8.svg"/><Relationship Id="rId4" Type="http://schemas.openxmlformats.org/officeDocument/2006/relationships/image" Target="../media/image17.png"/></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0.svg"/><Relationship Id="rId4" Type="http://schemas.openxmlformats.org/officeDocument/2006/relationships/image" Target="../media/image19.png"/></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svg"/><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ody of water with trees in the back&#10;&#10;AI-generated content may be incorrect.">
            <a:extLst>
              <a:ext uri="{FF2B5EF4-FFF2-40B4-BE49-F238E27FC236}">
                <a16:creationId xmlns:a16="http://schemas.microsoft.com/office/drawing/2014/main" id="{1FB5DBAF-9D54-E8FA-AC39-18DA54F635A9}"/>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6C1BAA31-8920-AD71-C777-BED4852F954A}"/>
              </a:ext>
            </a:extLst>
          </p:cNvPr>
          <p:cNvSpPr>
            <a:spLocks noGrp="1"/>
          </p:cNvSpPr>
          <p:nvPr>
            <p:ph type="ctrTitle"/>
          </p:nvPr>
        </p:nvSpPr>
        <p:spPr/>
        <p:txBody>
          <a:bodyPr>
            <a:normAutofit fontScale="90000"/>
          </a:bodyPr>
          <a:lstStyle/>
          <a:p>
            <a:r>
              <a:rPr lang="en-US" dirty="0">
                <a:effectLst>
                  <a:outerShdw blurRad="38100" dist="38100" dir="2700000" algn="tl">
                    <a:srgbClr val="000000">
                      <a:alpha val="43137"/>
                    </a:srgbClr>
                  </a:outerShdw>
                </a:effectLst>
              </a:rPr>
              <a:t>Trinity River Division</a:t>
            </a:r>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Re-Consultation</a:t>
            </a:r>
            <a:br>
              <a:rPr lang="en-US" dirty="0">
                <a:effectLst>
                  <a:outerShdw blurRad="38100" dist="38100" dir="2700000" algn="tl">
                    <a:srgbClr val="000000">
                      <a:alpha val="43137"/>
                    </a:srgbClr>
                  </a:outerShdw>
                </a:effectLst>
              </a:rPr>
            </a:br>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Attributes of a Healthy River</a:t>
            </a:r>
          </a:p>
        </p:txBody>
      </p:sp>
      <p:sp>
        <p:nvSpPr>
          <p:cNvPr id="3" name="Subtitle 2">
            <a:extLst>
              <a:ext uri="{FF2B5EF4-FFF2-40B4-BE49-F238E27FC236}">
                <a16:creationId xmlns:a16="http://schemas.microsoft.com/office/drawing/2014/main" id="{C651AF0B-41AD-EEBB-3F73-C6ADF465996D}"/>
              </a:ext>
            </a:extLst>
          </p:cNvPr>
          <p:cNvSpPr>
            <a:spLocks noGrp="1"/>
          </p:cNvSpPr>
          <p:nvPr>
            <p:ph type="subTitle" idx="1"/>
          </p:nvPr>
        </p:nvSpPr>
        <p:spPr>
          <a:xfrm>
            <a:off x="1523999" y="4713116"/>
            <a:ext cx="9144000" cy="1655762"/>
          </a:xfrm>
        </p:spPr>
        <p:txBody>
          <a:bodyPr/>
          <a:lstStyle/>
          <a:p>
            <a:r>
              <a:rPr lang="en-US" dirty="0">
                <a:effectLst>
                  <a:outerShdw blurRad="38100" dist="38100" dir="2700000" algn="tl">
                    <a:srgbClr val="000000">
                      <a:alpha val="43137"/>
                    </a:srgbClr>
                  </a:outerShdw>
                </a:effectLst>
              </a:rPr>
              <a:t>(As presented by)</a:t>
            </a:r>
          </a:p>
          <a:p>
            <a:r>
              <a:rPr lang="en-US" dirty="0">
                <a:effectLst>
                  <a:outerShdw blurRad="38100" dist="38100" dir="2700000" algn="tl">
                    <a:srgbClr val="000000">
                      <a:alpha val="43137"/>
                    </a:srgbClr>
                  </a:outerShdw>
                </a:effectLst>
              </a:rPr>
              <a:t>Eric Peterson</a:t>
            </a:r>
          </a:p>
          <a:p>
            <a:r>
              <a:rPr lang="en-US" dirty="0">
                <a:effectLst>
                  <a:outerShdw blurRad="38100" dist="38100" dir="2700000" algn="tl">
                    <a:srgbClr val="000000">
                      <a:alpha val="43137"/>
                    </a:srgbClr>
                  </a:outerShdw>
                </a:effectLst>
              </a:rPr>
              <a:t>TRRP Science Coordinator</a:t>
            </a:r>
          </a:p>
        </p:txBody>
      </p:sp>
    </p:spTree>
    <p:extLst>
      <p:ext uri="{BB962C8B-B14F-4D97-AF65-F5344CB8AC3E}">
        <p14:creationId xmlns:p14="http://schemas.microsoft.com/office/powerpoint/2010/main" val="2861698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river running through a valley&#10;&#10;AI-generated content may be incorrect.">
            <a:extLst>
              <a:ext uri="{FF2B5EF4-FFF2-40B4-BE49-F238E27FC236}">
                <a16:creationId xmlns:a16="http://schemas.microsoft.com/office/drawing/2014/main" id="{1E1A3CE1-AC03-270B-5FD3-FDD17D46C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0183" y="1576873"/>
            <a:ext cx="7171817" cy="5281127"/>
          </a:xfrm>
          <a:prstGeom prst="rect">
            <a:avLst/>
          </a:prstGeom>
        </p:spPr>
      </p:pic>
      <p:sp>
        <p:nvSpPr>
          <p:cNvPr id="2" name="Title 1">
            <a:extLst>
              <a:ext uri="{FF2B5EF4-FFF2-40B4-BE49-F238E27FC236}">
                <a16:creationId xmlns:a16="http://schemas.microsoft.com/office/drawing/2014/main" id="{E86B5287-2AD4-D466-9281-A7DBA479C83A}"/>
              </a:ext>
            </a:extLst>
          </p:cNvPr>
          <p:cNvSpPr>
            <a:spLocks noGrp="1"/>
          </p:cNvSpPr>
          <p:nvPr>
            <p:ph type="title"/>
          </p:nvPr>
        </p:nvSpPr>
        <p:spPr/>
        <p:txBody>
          <a:bodyPr/>
          <a:lstStyle/>
          <a:p>
            <a:r>
              <a:rPr lang="en-US" dirty="0"/>
              <a:t>Where is this presentation heading?</a:t>
            </a:r>
          </a:p>
        </p:txBody>
      </p:sp>
      <p:sp>
        <p:nvSpPr>
          <p:cNvPr id="7" name="Rectangle 6">
            <a:extLst>
              <a:ext uri="{FF2B5EF4-FFF2-40B4-BE49-F238E27FC236}">
                <a16:creationId xmlns:a16="http://schemas.microsoft.com/office/drawing/2014/main" id="{38160365-8A50-E19B-1035-5D1D4E7F8386}"/>
              </a:ext>
            </a:extLst>
          </p:cNvPr>
          <p:cNvSpPr/>
          <p:nvPr/>
        </p:nvSpPr>
        <p:spPr>
          <a:xfrm>
            <a:off x="4178559" y="1306287"/>
            <a:ext cx="4768796" cy="5551714"/>
          </a:xfrm>
          <a:prstGeom prst="rect">
            <a:avLst/>
          </a:prstGeom>
          <a:gradFill flip="none" rotWithShape="1">
            <a:gsLst>
              <a:gs pos="0">
                <a:schemeClr val="bg1"/>
              </a:gs>
              <a:gs pos="54000">
                <a:srgbClr val="F9FCFE"/>
              </a:gs>
              <a:gs pos="100000">
                <a:schemeClr val="bg1">
                  <a:alpha val="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A527344-BAEC-7151-A3F0-B63D126D303F}"/>
              </a:ext>
            </a:extLst>
          </p:cNvPr>
          <p:cNvSpPr>
            <a:spLocks noGrp="1"/>
          </p:cNvSpPr>
          <p:nvPr>
            <p:ph idx="1"/>
          </p:nvPr>
        </p:nvSpPr>
        <p:spPr>
          <a:xfrm>
            <a:off x="562897" y="1825625"/>
            <a:ext cx="10515600" cy="4351338"/>
          </a:xfrm>
        </p:spPr>
        <p:txBody>
          <a:bodyPr>
            <a:normAutofit lnSpcReduction="10000"/>
          </a:bodyPr>
          <a:lstStyle/>
          <a:p>
            <a:pPr marL="514350" indent="-514350">
              <a:buFont typeface="+mj-lt"/>
              <a:buAutoNum type="arabicPeriod"/>
            </a:pPr>
            <a:r>
              <a:rPr lang="en-US" dirty="0"/>
              <a:t>Re-consultation efforts of </a:t>
            </a:r>
            <a:br>
              <a:rPr lang="en-US" dirty="0"/>
            </a:br>
            <a:r>
              <a:rPr lang="en-US" dirty="0"/>
              <a:t>Joint Leads and collaborators</a:t>
            </a:r>
            <a:br>
              <a:rPr lang="en-US" dirty="0"/>
            </a:br>
            <a:endParaRPr lang="en-US" dirty="0"/>
          </a:p>
          <a:p>
            <a:pPr marL="514350" indent="-514350">
              <a:buFont typeface="+mj-lt"/>
              <a:buAutoNum type="arabicPeriod"/>
            </a:pPr>
            <a:r>
              <a:rPr lang="en-US" dirty="0"/>
              <a:t>Overview of Alternatives</a:t>
            </a:r>
            <a:br>
              <a:rPr lang="en-US" dirty="0"/>
            </a:br>
            <a:endParaRPr lang="en-US" dirty="0"/>
          </a:p>
          <a:p>
            <a:pPr marL="514350" indent="-514350">
              <a:buFont typeface="+mj-lt"/>
              <a:buAutoNum type="arabicPeriod"/>
            </a:pPr>
            <a:r>
              <a:rPr lang="en-US" dirty="0"/>
              <a:t>Overview of Healthy River Attributes </a:t>
            </a:r>
          </a:p>
          <a:p>
            <a:pPr lvl="1"/>
            <a:r>
              <a:rPr lang="en-US" i="1" dirty="0"/>
              <a:t>a primary method of evaluating the alternatives</a:t>
            </a:r>
          </a:p>
          <a:p>
            <a:pPr lvl="1"/>
            <a:r>
              <a:rPr lang="en-US" i="1" dirty="0"/>
              <a:t>How attributes have evolved since 2000 EIS</a:t>
            </a:r>
            <a:br>
              <a:rPr lang="en-US" dirty="0"/>
            </a:br>
            <a:endParaRPr lang="en-US" dirty="0"/>
          </a:p>
          <a:p>
            <a:pPr marL="514350" indent="-514350">
              <a:buFont typeface="+mj-lt"/>
              <a:buAutoNum type="arabicPeriod"/>
            </a:pPr>
            <a:r>
              <a:rPr lang="en-US" dirty="0"/>
              <a:t>How to understand the evaluation pathway</a:t>
            </a:r>
          </a:p>
          <a:p>
            <a:pPr lvl="1"/>
            <a:r>
              <a:rPr lang="en-US" i="1" dirty="0"/>
              <a:t>So that you can provide effective review!</a:t>
            </a:r>
          </a:p>
          <a:p>
            <a:endParaRPr lang="en-US" dirty="0"/>
          </a:p>
        </p:txBody>
      </p:sp>
    </p:spTree>
    <p:extLst>
      <p:ext uri="{BB962C8B-B14F-4D97-AF65-F5344CB8AC3E}">
        <p14:creationId xmlns:p14="http://schemas.microsoft.com/office/powerpoint/2010/main" val="138375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7F235-1B02-CEBA-4D58-1C088C9B1DCD}"/>
              </a:ext>
            </a:extLst>
          </p:cNvPr>
          <p:cNvSpPr>
            <a:spLocks noGrp="1"/>
          </p:cNvSpPr>
          <p:nvPr>
            <p:ph type="title"/>
          </p:nvPr>
        </p:nvSpPr>
        <p:spPr/>
        <p:txBody>
          <a:bodyPr/>
          <a:lstStyle/>
          <a:p>
            <a:r>
              <a:rPr lang="en-US" dirty="0"/>
              <a:t>Thank you, Joint-Leads and collaborators!</a:t>
            </a:r>
          </a:p>
        </p:txBody>
      </p:sp>
      <p:sp>
        <p:nvSpPr>
          <p:cNvPr id="3" name="Content Placeholder 2">
            <a:extLst>
              <a:ext uri="{FF2B5EF4-FFF2-40B4-BE49-F238E27FC236}">
                <a16:creationId xmlns:a16="http://schemas.microsoft.com/office/drawing/2014/main" id="{1719419E-8EF5-5C83-B1F4-D1AF09E54426}"/>
              </a:ext>
            </a:extLst>
          </p:cNvPr>
          <p:cNvSpPr>
            <a:spLocks noGrp="1"/>
          </p:cNvSpPr>
          <p:nvPr>
            <p:ph idx="1"/>
          </p:nvPr>
        </p:nvSpPr>
        <p:spPr>
          <a:xfrm>
            <a:off x="569167" y="1825624"/>
            <a:ext cx="10784633" cy="4901775"/>
          </a:xfrm>
        </p:spPr>
        <p:txBody>
          <a:bodyPr>
            <a:normAutofit lnSpcReduction="10000"/>
          </a:bodyPr>
          <a:lstStyle/>
          <a:p>
            <a:r>
              <a:rPr lang="en-US" dirty="0"/>
              <a:t>Joint-Leads</a:t>
            </a:r>
          </a:p>
          <a:p>
            <a:pPr lvl="1"/>
            <a:r>
              <a:rPr lang="en-US" dirty="0"/>
              <a:t>Hoopa Valley Tribe</a:t>
            </a:r>
          </a:p>
          <a:p>
            <a:pPr lvl="1"/>
            <a:r>
              <a:rPr lang="en-US" dirty="0"/>
              <a:t>Yurok Tribe</a:t>
            </a:r>
          </a:p>
          <a:p>
            <a:r>
              <a:rPr lang="en-US" dirty="0"/>
              <a:t>Collaborators</a:t>
            </a:r>
          </a:p>
          <a:p>
            <a:pPr lvl="1"/>
            <a:r>
              <a:rPr lang="en-US" dirty="0"/>
              <a:t>NMFS</a:t>
            </a:r>
          </a:p>
          <a:p>
            <a:pPr lvl="1"/>
            <a:r>
              <a:rPr lang="en-US" dirty="0"/>
              <a:t>USFWS</a:t>
            </a:r>
          </a:p>
          <a:p>
            <a:pPr lvl="1"/>
            <a:r>
              <a:rPr lang="en-US" dirty="0"/>
              <a:t>CDFW</a:t>
            </a:r>
          </a:p>
          <a:p>
            <a:pPr lvl="1"/>
            <a:endParaRPr lang="en-US" dirty="0"/>
          </a:p>
          <a:p>
            <a:r>
              <a:rPr lang="en-US" i="1" dirty="0"/>
              <a:t>Accumulated a pile</a:t>
            </a:r>
            <a:br>
              <a:rPr lang="en-US" i="1" dirty="0"/>
            </a:br>
            <a:r>
              <a:rPr lang="en-US" i="1" dirty="0"/>
              <a:t>of solid information</a:t>
            </a:r>
            <a:br>
              <a:rPr lang="en-US" i="1" dirty="0"/>
            </a:br>
            <a:r>
              <a:rPr lang="en-US" i="1" dirty="0"/>
              <a:t>that will promote</a:t>
            </a:r>
            <a:br>
              <a:rPr lang="en-US" i="1" dirty="0"/>
            </a:br>
            <a:r>
              <a:rPr lang="en-US" i="1" dirty="0"/>
              <a:t>change for the better!</a:t>
            </a:r>
          </a:p>
          <a:p>
            <a:pPr lvl="1"/>
            <a:endParaRPr lang="en-US" i="1" dirty="0"/>
          </a:p>
          <a:p>
            <a:endParaRPr lang="en-US" dirty="0"/>
          </a:p>
        </p:txBody>
      </p:sp>
      <p:pic>
        <p:nvPicPr>
          <p:cNvPr id="5" name="Picture 4" descr="A picture containing outdoor, tree, plant, pile&#10;&#10;AI-generated content may be incorrect.">
            <a:extLst>
              <a:ext uri="{FF2B5EF4-FFF2-40B4-BE49-F238E27FC236}">
                <a16:creationId xmlns:a16="http://schemas.microsoft.com/office/drawing/2014/main" id="{950DE56E-4E44-C9E5-3BB8-CCA484950F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2041" y="1591100"/>
            <a:ext cx="7322404" cy="4901775"/>
          </a:xfrm>
          <a:prstGeom prst="rect">
            <a:avLst/>
          </a:prstGeom>
        </p:spPr>
      </p:pic>
    </p:spTree>
    <p:extLst>
      <p:ext uri="{BB962C8B-B14F-4D97-AF65-F5344CB8AC3E}">
        <p14:creationId xmlns:p14="http://schemas.microsoft.com/office/powerpoint/2010/main" val="172921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13CBC7E-CFC6-C8A0-500E-EE111828B4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 y="69652"/>
            <a:ext cx="11932708" cy="6712148"/>
          </a:xfrm>
          <a:prstGeom prst="rect">
            <a:avLst/>
          </a:prstGeom>
          <a:noFill/>
          <a:extLst>
            <a:ext uri="{909E8E84-426E-40DD-AFC4-6F175D3DCCD1}">
              <a14:hiddenFill xmlns:a14="http://schemas.microsoft.com/office/drawing/2010/main">
                <a:solidFill>
                  <a:srgbClr val="FFFFFF"/>
                </a:solidFill>
              </a14:hiddenFill>
            </a:ext>
          </a:extLst>
        </p:spPr>
      </p:pic>
      <p:cxnSp>
        <p:nvCxnSpPr>
          <p:cNvPr id="9" name="Straight Arrow Connector 8">
            <a:extLst>
              <a:ext uri="{FF2B5EF4-FFF2-40B4-BE49-F238E27FC236}">
                <a16:creationId xmlns:a16="http://schemas.microsoft.com/office/drawing/2014/main" id="{3B057419-D206-E4B9-17A0-879CD73E3962}"/>
              </a:ext>
            </a:extLst>
          </p:cNvPr>
          <p:cNvCxnSpPr>
            <a:cxnSpLocks/>
          </p:cNvCxnSpPr>
          <p:nvPr/>
        </p:nvCxnSpPr>
        <p:spPr>
          <a:xfrm flipV="1">
            <a:off x="378691" y="2152073"/>
            <a:ext cx="415636" cy="101600"/>
          </a:xfrm>
          <a:prstGeom prst="straightConnector1">
            <a:avLst/>
          </a:prstGeom>
          <a:ln w="38100">
            <a:headEnd w="lg" len="lg"/>
            <a:tailEnd type="triangle"/>
          </a:ln>
        </p:spPr>
        <p:style>
          <a:lnRef idx="2">
            <a:schemeClr val="accent2"/>
          </a:lnRef>
          <a:fillRef idx="0">
            <a:schemeClr val="accent2"/>
          </a:fillRef>
          <a:effectRef idx="1">
            <a:schemeClr val="accent2"/>
          </a:effectRef>
          <a:fontRef idx="minor">
            <a:schemeClr val="tx1"/>
          </a:fontRef>
        </p:style>
      </p:cxnSp>
      <p:cxnSp>
        <p:nvCxnSpPr>
          <p:cNvPr id="14" name="Straight Connector 13">
            <a:extLst>
              <a:ext uri="{FF2B5EF4-FFF2-40B4-BE49-F238E27FC236}">
                <a16:creationId xmlns:a16="http://schemas.microsoft.com/office/drawing/2014/main" id="{BBABB051-BBAA-7569-6AD7-9B155B67F0D4}"/>
              </a:ext>
            </a:extLst>
          </p:cNvPr>
          <p:cNvCxnSpPr/>
          <p:nvPr/>
        </p:nvCxnSpPr>
        <p:spPr>
          <a:xfrm>
            <a:off x="378691" y="2253673"/>
            <a:ext cx="0" cy="1496291"/>
          </a:xfrm>
          <a:prstGeom prst="line">
            <a:avLst/>
          </a:prstGeom>
          <a:ln w="38100"/>
        </p:spPr>
        <p:style>
          <a:lnRef idx="2">
            <a:schemeClr val="accent2"/>
          </a:lnRef>
          <a:fillRef idx="0">
            <a:schemeClr val="accent2"/>
          </a:fillRef>
          <a:effectRef idx="1">
            <a:schemeClr val="accent2"/>
          </a:effectRef>
          <a:fontRef idx="minor">
            <a:schemeClr val="tx1"/>
          </a:fontRef>
        </p:style>
      </p:cxnSp>
      <p:cxnSp>
        <p:nvCxnSpPr>
          <p:cNvPr id="16" name="Straight Connector 15">
            <a:extLst>
              <a:ext uri="{FF2B5EF4-FFF2-40B4-BE49-F238E27FC236}">
                <a16:creationId xmlns:a16="http://schemas.microsoft.com/office/drawing/2014/main" id="{0B1F8B7B-726F-14CC-F70B-5FD73692E77A}"/>
              </a:ext>
            </a:extLst>
          </p:cNvPr>
          <p:cNvCxnSpPr>
            <a:cxnSpLocks/>
          </p:cNvCxnSpPr>
          <p:nvPr/>
        </p:nvCxnSpPr>
        <p:spPr>
          <a:xfrm>
            <a:off x="378691" y="3740727"/>
            <a:ext cx="295564" cy="341746"/>
          </a:xfrm>
          <a:prstGeom prst="line">
            <a:avLst/>
          </a:prstGeom>
          <a:ln w="38100"/>
        </p:spPr>
        <p:style>
          <a:lnRef idx="2">
            <a:schemeClr val="accent2"/>
          </a:lnRef>
          <a:fillRef idx="0">
            <a:schemeClr val="accent2"/>
          </a:fillRef>
          <a:effectRef idx="1">
            <a:schemeClr val="accent2"/>
          </a:effectRef>
          <a:fontRef idx="minor">
            <a:schemeClr val="tx1"/>
          </a:fontRef>
        </p:style>
      </p:cxnSp>
      <p:sp>
        <p:nvSpPr>
          <p:cNvPr id="19" name="TextBox 18">
            <a:extLst>
              <a:ext uri="{FF2B5EF4-FFF2-40B4-BE49-F238E27FC236}">
                <a16:creationId xmlns:a16="http://schemas.microsoft.com/office/drawing/2014/main" id="{BFC27A8F-AD36-5A49-34E3-440DD37B9C22}"/>
              </a:ext>
            </a:extLst>
          </p:cNvPr>
          <p:cNvSpPr txBox="1"/>
          <p:nvPr/>
        </p:nvSpPr>
        <p:spPr>
          <a:xfrm>
            <a:off x="230910" y="4130131"/>
            <a:ext cx="2373746" cy="2246769"/>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chemeClr val="bg1"/>
                </a:solidFill>
              </a:rPr>
              <a:t>Joint-Leads Review</a:t>
            </a:r>
          </a:p>
          <a:p>
            <a:pPr marL="285750" indent="-285750">
              <a:buFont typeface="Arial" panose="020B0604020202020204" pitchFamily="34" charset="0"/>
              <a:buChar char="•"/>
            </a:pPr>
            <a:r>
              <a:rPr lang="en-US" sz="2800" dirty="0">
                <a:solidFill>
                  <a:schemeClr val="bg1"/>
                </a:solidFill>
              </a:rPr>
              <a:t>Cooperating Agency Draft</a:t>
            </a:r>
          </a:p>
        </p:txBody>
      </p:sp>
    </p:spTree>
    <p:extLst>
      <p:ext uri="{BB962C8B-B14F-4D97-AF65-F5344CB8AC3E}">
        <p14:creationId xmlns:p14="http://schemas.microsoft.com/office/powerpoint/2010/main" val="1702295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outdoor, nature&#10;&#10;AI-generated content may be incorrect.">
            <a:extLst>
              <a:ext uri="{FF2B5EF4-FFF2-40B4-BE49-F238E27FC236}">
                <a16:creationId xmlns:a16="http://schemas.microsoft.com/office/drawing/2014/main" id="{8D0C8A1F-F2D3-A3AD-6C6F-5CAE92391836}"/>
              </a:ext>
            </a:extLst>
          </p:cNvPr>
          <p:cNvPicPr>
            <a:picLocks noChangeAspect="1"/>
          </p:cNvPicPr>
          <p:nvPr/>
        </p:nvPicPr>
        <p:blipFill>
          <a:blip r:embed="rId2">
            <a:extLst>
              <a:ext uri="{28A0092B-C50C-407E-A947-70E740481C1C}">
                <a14:useLocalDpi xmlns:a14="http://schemas.microsoft.com/office/drawing/2010/main" val="0"/>
              </a:ext>
            </a:extLst>
          </a:blip>
          <a:srcRect t="4305" b="10556"/>
          <a:stretch>
            <a:fillRect/>
          </a:stretch>
        </p:blipFill>
        <p:spPr>
          <a:xfrm>
            <a:off x="0" y="0"/>
            <a:ext cx="12191999" cy="6858000"/>
          </a:xfrm>
          <a:prstGeom prst="rect">
            <a:avLst/>
          </a:prstGeom>
        </p:spPr>
      </p:pic>
      <p:sp>
        <p:nvSpPr>
          <p:cNvPr id="5" name="Rectangle 4">
            <a:extLst>
              <a:ext uri="{FF2B5EF4-FFF2-40B4-BE49-F238E27FC236}">
                <a16:creationId xmlns:a16="http://schemas.microsoft.com/office/drawing/2014/main" id="{EB5E76C2-0707-975A-10BB-8C808A723474}"/>
              </a:ext>
            </a:extLst>
          </p:cNvPr>
          <p:cNvSpPr/>
          <p:nvPr/>
        </p:nvSpPr>
        <p:spPr>
          <a:xfrm>
            <a:off x="1017036" y="550506"/>
            <a:ext cx="9731828" cy="4973216"/>
          </a:xfrm>
          <a:prstGeom prst="rect">
            <a:avLst/>
          </a:prstGeom>
          <a:solidFill>
            <a:schemeClr val="bg1">
              <a:alpha val="56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27BEC6-DD1A-788D-10C0-FB1C50158DC9}"/>
              </a:ext>
            </a:extLst>
          </p:cNvPr>
          <p:cNvSpPr>
            <a:spLocks noGrp="1"/>
          </p:cNvSpPr>
          <p:nvPr>
            <p:ph type="title"/>
          </p:nvPr>
        </p:nvSpPr>
        <p:spPr>
          <a:xfrm>
            <a:off x="1202093" y="365125"/>
            <a:ext cx="10515600" cy="1325563"/>
          </a:xfrm>
        </p:spPr>
        <p:txBody>
          <a:bodyPr/>
          <a:lstStyle/>
          <a:p>
            <a:r>
              <a:rPr lang="en-US" i="1" dirty="0"/>
              <a:t>This presentation covers a draft in motion</a:t>
            </a:r>
          </a:p>
        </p:txBody>
      </p:sp>
      <p:sp>
        <p:nvSpPr>
          <p:cNvPr id="3" name="Content Placeholder 2">
            <a:extLst>
              <a:ext uri="{FF2B5EF4-FFF2-40B4-BE49-F238E27FC236}">
                <a16:creationId xmlns:a16="http://schemas.microsoft.com/office/drawing/2014/main" id="{89D7C598-F9C0-7E88-1F9D-6DF9B80A29E7}"/>
              </a:ext>
            </a:extLst>
          </p:cNvPr>
          <p:cNvSpPr>
            <a:spLocks noGrp="1"/>
          </p:cNvSpPr>
          <p:nvPr>
            <p:ph idx="1"/>
          </p:nvPr>
        </p:nvSpPr>
        <p:spPr>
          <a:xfrm>
            <a:off x="1202093" y="1825625"/>
            <a:ext cx="10515600" cy="4351338"/>
          </a:xfrm>
        </p:spPr>
        <p:txBody>
          <a:bodyPr/>
          <a:lstStyle/>
          <a:p>
            <a:r>
              <a:rPr lang="en-US" dirty="0"/>
              <a:t>Still some discussion on suite of alternatives</a:t>
            </a:r>
          </a:p>
          <a:p>
            <a:r>
              <a:rPr lang="en-US" dirty="0"/>
              <a:t>For analysis of alternatives</a:t>
            </a:r>
          </a:p>
          <a:p>
            <a:pPr lvl="1"/>
            <a:r>
              <a:rPr lang="en-US" dirty="0"/>
              <a:t>40 water years (1981-2020) with climate adjustment to ~2022</a:t>
            </a:r>
          </a:p>
          <a:p>
            <a:pPr lvl="1"/>
            <a:r>
              <a:rPr lang="en-US" dirty="0"/>
              <a:t>Currently baseflows + restoration flows</a:t>
            </a:r>
          </a:p>
          <a:p>
            <a:pPr lvl="2"/>
            <a:r>
              <a:rPr lang="en-US" i="1" dirty="0"/>
              <a:t>THESE WILL CHANGE</a:t>
            </a:r>
            <a:r>
              <a:rPr lang="en-US" dirty="0"/>
              <a:t> to include LKR FAR and Safety-of-Dams</a:t>
            </a:r>
          </a:p>
          <a:p>
            <a:pPr lvl="2"/>
            <a:r>
              <a:rPr lang="en-US" dirty="0"/>
              <a:t>Metrics will need recalculation</a:t>
            </a:r>
          </a:p>
          <a:p>
            <a:pPr lvl="1"/>
            <a:r>
              <a:rPr lang="en-US" dirty="0"/>
              <a:t>Also, summarization of metrics is somewhat </a:t>
            </a:r>
            <a:r>
              <a:rPr lang="en-US" i="1" dirty="0"/>
              <a:t>ad hoc</a:t>
            </a:r>
            <a:r>
              <a:rPr lang="en-US" dirty="0"/>
              <a:t>.</a:t>
            </a:r>
          </a:p>
          <a:p>
            <a:pPr lvl="2"/>
            <a:r>
              <a:rPr lang="en-US" dirty="0"/>
              <a:t>Exact methodology likely to change</a:t>
            </a:r>
          </a:p>
          <a:p>
            <a:pPr lvl="2"/>
            <a:r>
              <a:rPr lang="en-US" dirty="0"/>
              <a:t>But… overall patterns among alternatives are unlikely to change.</a:t>
            </a:r>
          </a:p>
          <a:p>
            <a:pPr marL="914400" lvl="2" indent="0">
              <a:buNone/>
            </a:pPr>
            <a:endParaRPr lang="en-US" dirty="0"/>
          </a:p>
          <a:p>
            <a:pPr lvl="1"/>
            <a:endParaRPr lang="en-US" dirty="0"/>
          </a:p>
          <a:p>
            <a:pPr lvl="1"/>
            <a:endParaRPr lang="en-US" dirty="0"/>
          </a:p>
        </p:txBody>
      </p:sp>
    </p:spTree>
    <p:extLst>
      <p:ext uri="{BB962C8B-B14F-4D97-AF65-F5344CB8AC3E}">
        <p14:creationId xmlns:p14="http://schemas.microsoft.com/office/powerpoint/2010/main" val="299642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20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2000"/>
                                        <p:tgtEl>
                                          <p:spTgt spid="3">
                                            <p:txEl>
                                              <p:pRg st="1" end="1"/>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2000"/>
                                        <p:tgtEl>
                                          <p:spTgt spid="3">
                                            <p:txEl>
                                              <p:pRg st="2" end="2"/>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20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2000"/>
                                        <p:tgtEl>
                                          <p:spTgt spid="3">
                                            <p:txEl>
                                              <p:pRg st="5" end="5"/>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000"/>
                                        <p:tgtEl>
                                          <p:spTgt spid="3">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2000"/>
                                        <p:tgtEl>
                                          <p:spTgt spid="3">
                                            <p:txEl>
                                              <p:pRg st="7" end="7"/>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E53A3-8F90-B5ED-D4C3-A8B14472A600}"/>
              </a:ext>
            </a:extLst>
          </p:cNvPr>
          <p:cNvSpPr>
            <a:spLocks noGrp="1"/>
          </p:cNvSpPr>
          <p:nvPr>
            <p:ph type="title"/>
          </p:nvPr>
        </p:nvSpPr>
        <p:spPr/>
        <p:txBody>
          <a:bodyPr/>
          <a:lstStyle/>
          <a:p>
            <a:r>
              <a:rPr lang="en-US" dirty="0"/>
              <a:t>The Alternatives</a:t>
            </a:r>
          </a:p>
        </p:txBody>
      </p:sp>
      <p:sp>
        <p:nvSpPr>
          <p:cNvPr id="3" name="Content Placeholder 2">
            <a:extLst>
              <a:ext uri="{FF2B5EF4-FFF2-40B4-BE49-F238E27FC236}">
                <a16:creationId xmlns:a16="http://schemas.microsoft.com/office/drawing/2014/main" id="{C3271FFC-7A1A-A4EB-CA88-D6214980617F}"/>
              </a:ext>
            </a:extLst>
          </p:cNvPr>
          <p:cNvSpPr>
            <a:spLocks noGrp="1"/>
          </p:cNvSpPr>
          <p:nvPr>
            <p:ph idx="1"/>
          </p:nvPr>
        </p:nvSpPr>
        <p:spPr/>
        <p:txBody>
          <a:bodyPr>
            <a:normAutofit fontScale="92500" lnSpcReduction="20000"/>
          </a:bodyPr>
          <a:lstStyle/>
          <a:p>
            <a:r>
              <a:rPr lang="en-US" dirty="0"/>
              <a:t>NAA (No Action Alternative)</a:t>
            </a:r>
          </a:p>
          <a:p>
            <a:r>
              <a:rPr lang="en-US" dirty="0"/>
              <a:t>Alt 1: Water Quality Control Plan</a:t>
            </a:r>
          </a:p>
          <a:p>
            <a:r>
              <a:rPr lang="en-US" dirty="0"/>
              <a:t>Alt 2: Multi-Agency Deliberation </a:t>
            </a:r>
          </a:p>
          <a:p>
            <a:pPr lvl="1"/>
            <a:r>
              <a:rPr lang="en-US" dirty="0"/>
              <a:t>Method A</a:t>
            </a:r>
          </a:p>
          <a:p>
            <a:pPr lvl="1"/>
            <a:r>
              <a:rPr lang="en-US" dirty="0"/>
              <a:t>Method B</a:t>
            </a:r>
          </a:p>
          <a:p>
            <a:r>
              <a:rPr lang="en-US" dirty="0"/>
              <a:t>Alt 3: Modified Natural Hydrograph </a:t>
            </a:r>
            <a:br>
              <a:rPr lang="en-US" dirty="0"/>
            </a:br>
            <a:r>
              <a:rPr lang="en-US" dirty="0"/>
              <a:t>(oscillating baseflows)</a:t>
            </a:r>
          </a:p>
          <a:p>
            <a:r>
              <a:rPr lang="en-US" dirty="0"/>
              <a:t>Alt 4: Risk-Informed Operations</a:t>
            </a:r>
          </a:p>
          <a:p>
            <a:r>
              <a:rPr lang="en-US" strike="sngStrike" dirty="0"/>
              <a:t>Alt 5</a:t>
            </a:r>
          </a:p>
          <a:p>
            <a:r>
              <a:rPr lang="en-US" dirty="0"/>
              <a:t>Alt 6: Trinity County Local Alternative</a:t>
            </a:r>
          </a:p>
          <a:p>
            <a:r>
              <a:rPr lang="en-US" dirty="0"/>
              <a:t>Alt 7: Maximum Flow</a:t>
            </a:r>
          </a:p>
          <a:p>
            <a:endParaRPr lang="en-US" dirty="0"/>
          </a:p>
        </p:txBody>
      </p:sp>
      <p:pic>
        <p:nvPicPr>
          <p:cNvPr id="5" name="Picture 4" descr="A river running through a forest&#10;&#10;AI-generated content may be incorrect.">
            <a:extLst>
              <a:ext uri="{FF2B5EF4-FFF2-40B4-BE49-F238E27FC236}">
                <a16:creationId xmlns:a16="http://schemas.microsoft.com/office/drawing/2014/main" id="{94453641-0D59-818D-B016-19B67C7A6B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3920" y="0"/>
            <a:ext cx="4578080" cy="6858000"/>
          </a:xfrm>
          <a:prstGeom prst="rect">
            <a:avLst/>
          </a:prstGeom>
        </p:spPr>
      </p:pic>
    </p:spTree>
    <p:extLst>
      <p:ext uri="{BB962C8B-B14F-4D97-AF65-F5344CB8AC3E}">
        <p14:creationId xmlns:p14="http://schemas.microsoft.com/office/powerpoint/2010/main" val="2594323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1">
            <a:extLst>
              <a:ext uri="{FF2B5EF4-FFF2-40B4-BE49-F238E27FC236}">
                <a16:creationId xmlns:a16="http://schemas.microsoft.com/office/drawing/2014/main" id="{71084B43-EFB3-E099-4EDE-C22095E5618F}"/>
              </a:ext>
            </a:extLst>
          </p:cNvPr>
          <p:cNvPicPr>
            <a:picLocks noChangeAspect="1"/>
          </p:cNvPicPr>
          <p:nvPr/>
        </p:nvPicPr>
        <p:blipFill>
          <a:blip r:embed="rId2">
            <a:extLst>
              <a:ext uri="{96DAC541-7B7A-43D3-8B79-37D633B846F1}">
                <asvg:svgBlip xmlns:asvg="http://schemas.microsoft.com/office/drawing/2016/SVG/main" r:embed="rId3"/>
              </a:ext>
            </a:extLst>
          </a:blip>
          <a:srcRect l="12422"/>
          <a:stretch>
            <a:fillRect/>
          </a:stretch>
        </p:blipFill>
        <p:spPr>
          <a:xfrm>
            <a:off x="0" y="0"/>
            <a:ext cx="10677525" cy="6858000"/>
          </a:xfrm>
          <a:prstGeom prst="rect">
            <a:avLst/>
          </a:prstGeom>
        </p:spPr>
      </p:pic>
      <p:sp>
        <p:nvSpPr>
          <p:cNvPr id="2" name="Title 1">
            <a:extLst>
              <a:ext uri="{FF2B5EF4-FFF2-40B4-BE49-F238E27FC236}">
                <a16:creationId xmlns:a16="http://schemas.microsoft.com/office/drawing/2014/main" id="{FAC0C3FA-CAB7-2CB8-DE5D-588476DA3855}"/>
              </a:ext>
            </a:extLst>
          </p:cNvPr>
          <p:cNvSpPr>
            <a:spLocks noGrp="1"/>
          </p:cNvSpPr>
          <p:nvPr>
            <p:ph type="title"/>
          </p:nvPr>
        </p:nvSpPr>
        <p:spPr>
          <a:xfrm>
            <a:off x="1200150" y="542131"/>
            <a:ext cx="3838575" cy="779462"/>
          </a:xfrm>
          <a:solidFill>
            <a:schemeClr val="bg1"/>
          </a:solidFill>
        </p:spPr>
        <p:txBody>
          <a:bodyPr>
            <a:normAutofit/>
          </a:bodyPr>
          <a:lstStyle/>
          <a:p>
            <a:r>
              <a:rPr lang="en-US" sz="3200" dirty="0"/>
              <a:t>No </a:t>
            </a:r>
            <a:r>
              <a:rPr lang="en-US" sz="3000" dirty="0"/>
              <a:t>Action</a:t>
            </a:r>
            <a:r>
              <a:rPr lang="en-US" sz="3200" dirty="0"/>
              <a:t> Alternative</a:t>
            </a:r>
          </a:p>
        </p:txBody>
      </p:sp>
      <p:sp>
        <p:nvSpPr>
          <p:cNvPr id="3" name="Content Placeholder 2">
            <a:extLst>
              <a:ext uri="{FF2B5EF4-FFF2-40B4-BE49-F238E27FC236}">
                <a16:creationId xmlns:a16="http://schemas.microsoft.com/office/drawing/2014/main" id="{1CE494F6-592B-B6AB-5CAF-58CA77CB2F61}"/>
              </a:ext>
            </a:extLst>
          </p:cNvPr>
          <p:cNvSpPr>
            <a:spLocks noGrp="1"/>
          </p:cNvSpPr>
          <p:nvPr>
            <p:ph idx="1"/>
          </p:nvPr>
        </p:nvSpPr>
        <p:spPr>
          <a:xfrm>
            <a:off x="8791574" y="1321593"/>
            <a:ext cx="3286125" cy="4214813"/>
          </a:xfrm>
        </p:spPr>
        <p:txBody>
          <a:bodyPr/>
          <a:lstStyle/>
          <a:p>
            <a:r>
              <a:rPr lang="en-US" dirty="0"/>
              <a:t>2000 ROD</a:t>
            </a:r>
          </a:p>
          <a:p>
            <a:r>
              <a:rPr lang="en-US" dirty="0"/>
              <a:t>Accommodates WVF, </a:t>
            </a:r>
            <a:br>
              <a:rPr lang="en-US" dirty="0"/>
            </a:br>
            <a:r>
              <a:rPr lang="en-US" dirty="0"/>
              <a:t>dependent on AM (but analyzed without)</a:t>
            </a:r>
            <a:br>
              <a:rPr lang="en-US" dirty="0"/>
            </a:br>
            <a:endParaRPr lang="en-US" dirty="0"/>
          </a:p>
          <a:p>
            <a:r>
              <a:rPr lang="en-US" dirty="0"/>
              <a:t>Planning minimum pool: 600,000 AF</a:t>
            </a:r>
          </a:p>
        </p:txBody>
      </p:sp>
    </p:spTree>
    <p:extLst>
      <p:ext uri="{BB962C8B-B14F-4D97-AF65-F5344CB8AC3E}">
        <p14:creationId xmlns:p14="http://schemas.microsoft.com/office/powerpoint/2010/main" val="1600326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CD96E-EC9D-A15F-B50E-A27D3777074B}"/>
            </a:ext>
          </a:extLst>
        </p:cNvPr>
        <p:cNvGrpSpPr/>
        <p:nvPr/>
      </p:nvGrpSpPr>
      <p:grpSpPr>
        <a:xfrm>
          <a:off x="0" y="0"/>
          <a:ext cx="0" cy="0"/>
          <a:chOff x="0" y="0"/>
          <a:chExt cx="0" cy="0"/>
        </a:xfrm>
      </p:grpSpPr>
      <p:pic>
        <p:nvPicPr>
          <p:cNvPr id="4" name="Graphic 1">
            <a:extLst>
              <a:ext uri="{FF2B5EF4-FFF2-40B4-BE49-F238E27FC236}">
                <a16:creationId xmlns:a16="http://schemas.microsoft.com/office/drawing/2014/main" id="{57AF21B8-DDDD-1E00-F3C1-702B090BF7C2}"/>
              </a:ext>
            </a:extLst>
          </p:cNvPr>
          <p:cNvPicPr>
            <a:picLocks noChangeAspect="1"/>
          </p:cNvPicPr>
          <p:nvPr/>
        </p:nvPicPr>
        <p:blipFill>
          <a:blip r:embed="rId2">
            <a:extLst>
              <a:ext uri="{96DAC541-7B7A-43D3-8B79-37D633B846F1}">
                <asvg:svgBlip xmlns:asvg="http://schemas.microsoft.com/office/drawing/2016/SVG/main" r:embed="rId3"/>
              </a:ext>
            </a:extLst>
          </a:blip>
          <a:srcRect l="12344"/>
          <a:stretch>
            <a:fillRect/>
          </a:stretch>
        </p:blipFill>
        <p:spPr>
          <a:xfrm>
            <a:off x="0" y="0"/>
            <a:ext cx="10680192" cy="6853599"/>
          </a:xfrm>
          <a:prstGeom prst="rect">
            <a:avLst/>
          </a:prstGeom>
        </p:spPr>
      </p:pic>
      <p:sp>
        <p:nvSpPr>
          <p:cNvPr id="9" name="Title 1">
            <a:extLst>
              <a:ext uri="{FF2B5EF4-FFF2-40B4-BE49-F238E27FC236}">
                <a16:creationId xmlns:a16="http://schemas.microsoft.com/office/drawing/2014/main" id="{92E2B810-E89F-342D-CD0C-DC1D59F2FAF4}"/>
              </a:ext>
            </a:extLst>
          </p:cNvPr>
          <p:cNvSpPr>
            <a:spLocks noGrp="1"/>
          </p:cNvSpPr>
          <p:nvPr>
            <p:ph type="title"/>
          </p:nvPr>
        </p:nvSpPr>
        <p:spPr>
          <a:xfrm>
            <a:off x="1200149" y="542131"/>
            <a:ext cx="4375897" cy="779462"/>
          </a:xfrm>
          <a:solidFill>
            <a:schemeClr val="bg1"/>
          </a:solidFill>
        </p:spPr>
        <p:txBody>
          <a:bodyPr>
            <a:noAutofit/>
          </a:bodyPr>
          <a:lstStyle/>
          <a:p>
            <a:r>
              <a:rPr lang="en-US" sz="3000" dirty="0"/>
              <a:t>Alternative 1</a:t>
            </a:r>
            <a:br>
              <a:rPr lang="en-US" sz="3000" dirty="0"/>
            </a:br>
            <a:r>
              <a:rPr lang="en-US" sz="3000" dirty="0"/>
              <a:t>Water Quality Control Plan</a:t>
            </a:r>
          </a:p>
        </p:txBody>
      </p:sp>
      <p:sp>
        <p:nvSpPr>
          <p:cNvPr id="10" name="Content Placeholder 2">
            <a:extLst>
              <a:ext uri="{FF2B5EF4-FFF2-40B4-BE49-F238E27FC236}">
                <a16:creationId xmlns:a16="http://schemas.microsoft.com/office/drawing/2014/main" id="{1D0254EF-2780-0C84-2634-14780B62E7B5}"/>
              </a:ext>
            </a:extLst>
          </p:cNvPr>
          <p:cNvSpPr>
            <a:spLocks noGrp="1"/>
          </p:cNvSpPr>
          <p:nvPr>
            <p:ph idx="1"/>
          </p:nvPr>
        </p:nvSpPr>
        <p:spPr>
          <a:xfrm>
            <a:off x="8791574" y="1321593"/>
            <a:ext cx="3286125" cy="4214813"/>
          </a:xfrm>
        </p:spPr>
        <p:txBody>
          <a:bodyPr>
            <a:normAutofit lnSpcReduction="10000"/>
          </a:bodyPr>
          <a:lstStyle/>
          <a:p>
            <a:r>
              <a:rPr lang="en-US" dirty="0"/>
              <a:t>CVPIA minimum volume </a:t>
            </a:r>
            <a:br>
              <a:rPr lang="en-US" dirty="0"/>
            </a:br>
            <a:r>
              <a:rPr lang="en-US" dirty="0"/>
              <a:t>340,000 AF </a:t>
            </a:r>
            <a:br>
              <a:rPr lang="en-US" dirty="0"/>
            </a:br>
            <a:r>
              <a:rPr lang="en-US" dirty="0"/>
              <a:t>every year</a:t>
            </a:r>
          </a:p>
          <a:p>
            <a:r>
              <a:rPr lang="en-US" dirty="0"/>
              <a:t>Leaves 91,000 AF above baseflows for AM</a:t>
            </a:r>
          </a:p>
          <a:p>
            <a:endParaRPr lang="en-US" dirty="0"/>
          </a:p>
          <a:p>
            <a:r>
              <a:rPr lang="en-US" dirty="0"/>
              <a:t>Planning minimum pool: </a:t>
            </a:r>
            <a:r>
              <a:rPr lang="en-US" i="1" dirty="0"/>
              <a:t>none</a:t>
            </a:r>
          </a:p>
        </p:txBody>
      </p:sp>
    </p:spTree>
    <p:extLst>
      <p:ext uri="{BB962C8B-B14F-4D97-AF65-F5344CB8AC3E}">
        <p14:creationId xmlns:p14="http://schemas.microsoft.com/office/powerpoint/2010/main" val="1620778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468BC-9F3A-AC0F-6F2E-FDAA556554F6}"/>
            </a:ext>
          </a:extLst>
        </p:cNvPr>
        <p:cNvGrpSpPr/>
        <p:nvPr/>
      </p:nvGrpSpPr>
      <p:grpSpPr>
        <a:xfrm>
          <a:off x="0" y="0"/>
          <a:ext cx="0" cy="0"/>
          <a:chOff x="0" y="0"/>
          <a:chExt cx="0" cy="0"/>
        </a:xfrm>
      </p:grpSpPr>
      <p:pic>
        <p:nvPicPr>
          <p:cNvPr id="4" name="Graphic 1">
            <a:extLst>
              <a:ext uri="{FF2B5EF4-FFF2-40B4-BE49-F238E27FC236}">
                <a16:creationId xmlns:a16="http://schemas.microsoft.com/office/drawing/2014/main" id="{B165D084-38AD-A735-FEA8-714B29F87922}"/>
              </a:ext>
            </a:extLst>
          </p:cNvPr>
          <p:cNvPicPr>
            <a:picLocks noChangeAspect="1"/>
          </p:cNvPicPr>
          <p:nvPr/>
        </p:nvPicPr>
        <p:blipFill>
          <a:blip r:embed="rId2">
            <a:extLst>
              <a:ext uri="{96DAC541-7B7A-43D3-8B79-37D633B846F1}">
                <asvg:svgBlip xmlns:asvg="http://schemas.microsoft.com/office/drawing/2016/SVG/main" r:embed="rId3"/>
              </a:ext>
            </a:extLst>
          </a:blip>
          <a:srcRect l="12578"/>
          <a:stretch>
            <a:fillRect/>
          </a:stretch>
        </p:blipFill>
        <p:spPr>
          <a:xfrm>
            <a:off x="0" y="0"/>
            <a:ext cx="10658473" cy="6858000"/>
          </a:xfrm>
          <a:prstGeom prst="rect">
            <a:avLst/>
          </a:prstGeom>
        </p:spPr>
      </p:pic>
      <p:sp>
        <p:nvSpPr>
          <p:cNvPr id="6" name="Content Placeholder 2">
            <a:extLst>
              <a:ext uri="{FF2B5EF4-FFF2-40B4-BE49-F238E27FC236}">
                <a16:creationId xmlns:a16="http://schemas.microsoft.com/office/drawing/2014/main" id="{B6E3FA6F-FEAA-382B-C965-5735FCF1857A}"/>
              </a:ext>
            </a:extLst>
          </p:cNvPr>
          <p:cNvSpPr txBox="1">
            <a:spLocks/>
          </p:cNvSpPr>
          <p:nvPr/>
        </p:nvSpPr>
        <p:spPr>
          <a:xfrm>
            <a:off x="8791574" y="1321593"/>
            <a:ext cx="3286125" cy="4214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2000 ROD Volumes</a:t>
            </a:r>
          </a:p>
          <a:p>
            <a:r>
              <a:rPr lang="en-US" dirty="0"/>
              <a:t>Decision tree</a:t>
            </a:r>
            <a:br>
              <a:rPr lang="en-US" dirty="0"/>
            </a:br>
            <a:r>
              <a:rPr lang="en-US" dirty="0"/>
              <a:t>like WVF </a:t>
            </a:r>
            <a:br>
              <a:rPr lang="en-US" dirty="0"/>
            </a:br>
            <a:r>
              <a:rPr lang="en-US" dirty="0"/>
              <a:t>but more water for </a:t>
            </a:r>
            <a:br>
              <a:rPr lang="en-US" dirty="0"/>
            </a:br>
            <a:r>
              <a:rPr lang="en-US" dirty="0"/>
              <a:t>Sync Flows</a:t>
            </a:r>
          </a:p>
          <a:p>
            <a:endParaRPr lang="en-US" dirty="0"/>
          </a:p>
          <a:p>
            <a:r>
              <a:rPr lang="en-US" dirty="0"/>
              <a:t>Planning minimum pools: </a:t>
            </a:r>
          </a:p>
          <a:p>
            <a:pPr lvl="1"/>
            <a:r>
              <a:rPr lang="en-US" dirty="0"/>
              <a:t>1,200,000 AF</a:t>
            </a:r>
          </a:p>
          <a:p>
            <a:pPr lvl="1"/>
            <a:r>
              <a:rPr lang="en-US" dirty="0"/>
              <a:t>900,000 AF</a:t>
            </a:r>
          </a:p>
          <a:p>
            <a:pPr lvl="1"/>
            <a:r>
              <a:rPr lang="en-US" dirty="0"/>
              <a:t>750,000 AF</a:t>
            </a:r>
          </a:p>
          <a:p>
            <a:endParaRPr lang="en-US" dirty="0"/>
          </a:p>
        </p:txBody>
      </p:sp>
      <p:sp>
        <p:nvSpPr>
          <p:cNvPr id="7" name="Rectangle 6">
            <a:extLst>
              <a:ext uri="{FF2B5EF4-FFF2-40B4-BE49-F238E27FC236}">
                <a16:creationId xmlns:a16="http://schemas.microsoft.com/office/drawing/2014/main" id="{45230A40-B24D-2589-B23A-535D7A609189}"/>
              </a:ext>
            </a:extLst>
          </p:cNvPr>
          <p:cNvSpPr/>
          <p:nvPr/>
        </p:nvSpPr>
        <p:spPr>
          <a:xfrm>
            <a:off x="1533527" y="618565"/>
            <a:ext cx="1030379" cy="43030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90C87865-CC4A-D8DE-F452-CE7365F51F6E}"/>
              </a:ext>
            </a:extLst>
          </p:cNvPr>
          <p:cNvSpPr txBox="1">
            <a:spLocks/>
          </p:cNvSpPr>
          <p:nvPr/>
        </p:nvSpPr>
        <p:spPr>
          <a:xfrm>
            <a:off x="1271868" y="383124"/>
            <a:ext cx="4689662" cy="1331493"/>
          </a:xfrm>
          <a:prstGeom prst="rect">
            <a:avLst/>
          </a:prstGeom>
          <a:no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dirty="0"/>
              <a:t>Alternative 2</a:t>
            </a:r>
          </a:p>
          <a:p>
            <a:r>
              <a:rPr lang="en-US" sz="3000" dirty="0"/>
              <a:t>Multi-Agency Deliberation </a:t>
            </a:r>
            <a:br>
              <a:rPr lang="en-US" sz="3000" dirty="0"/>
            </a:br>
            <a:r>
              <a:rPr lang="en-US" sz="3000" dirty="0"/>
              <a:t>(Method A)</a:t>
            </a:r>
          </a:p>
        </p:txBody>
      </p:sp>
    </p:spTree>
    <p:extLst>
      <p:ext uri="{BB962C8B-B14F-4D97-AF65-F5344CB8AC3E}">
        <p14:creationId xmlns:p14="http://schemas.microsoft.com/office/powerpoint/2010/main" val="954158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B9554-EE32-3E90-F66E-1844FFEE5EA9}"/>
            </a:ext>
          </a:extLst>
        </p:cNvPr>
        <p:cNvGrpSpPr/>
        <p:nvPr/>
      </p:nvGrpSpPr>
      <p:grpSpPr>
        <a:xfrm>
          <a:off x="0" y="0"/>
          <a:ext cx="0" cy="0"/>
          <a:chOff x="0" y="0"/>
          <a:chExt cx="0" cy="0"/>
        </a:xfrm>
      </p:grpSpPr>
      <p:pic>
        <p:nvPicPr>
          <p:cNvPr id="4" name="Graphic 1">
            <a:extLst>
              <a:ext uri="{FF2B5EF4-FFF2-40B4-BE49-F238E27FC236}">
                <a16:creationId xmlns:a16="http://schemas.microsoft.com/office/drawing/2014/main" id="{C1C514E9-6785-8958-9DC4-97EF643F8A15}"/>
              </a:ext>
            </a:extLst>
          </p:cNvPr>
          <p:cNvPicPr>
            <a:picLocks noChangeAspect="1"/>
          </p:cNvPicPr>
          <p:nvPr/>
        </p:nvPicPr>
        <p:blipFill>
          <a:blip r:embed="rId2">
            <a:extLst>
              <a:ext uri="{96DAC541-7B7A-43D3-8B79-37D633B846F1}">
                <asvg:svgBlip xmlns:asvg="http://schemas.microsoft.com/office/drawing/2016/SVG/main" r:embed="rId3"/>
              </a:ext>
            </a:extLst>
          </a:blip>
          <a:srcRect l="12500"/>
          <a:stretch>
            <a:fillRect/>
          </a:stretch>
        </p:blipFill>
        <p:spPr>
          <a:xfrm>
            <a:off x="0" y="0"/>
            <a:ext cx="10668000" cy="6858000"/>
          </a:xfrm>
          <a:prstGeom prst="rect">
            <a:avLst/>
          </a:prstGeom>
        </p:spPr>
      </p:pic>
      <p:sp>
        <p:nvSpPr>
          <p:cNvPr id="6" name="Content Placeholder 2">
            <a:extLst>
              <a:ext uri="{FF2B5EF4-FFF2-40B4-BE49-F238E27FC236}">
                <a16:creationId xmlns:a16="http://schemas.microsoft.com/office/drawing/2014/main" id="{6204CABB-4E6D-E66D-20D3-CA68A171B8A5}"/>
              </a:ext>
            </a:extLst>
          </p:cNvPr>
          <p:cNvSpPr txBox="1">
            <a:spLocks/>
          </p:cNvSpPr>
          <p:nvPr/>
        </p:nvSpPr>
        <p:spPr>
          <a:xfrm>
            <a:off x="8791574" y="1321593"/>
            <a:ext cx="3286125" cy="4214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2000 ROD Volumes</a:t>
            </a:r>
          </a:p>
          <a:p>
            <a:r>
              <a:rPr lang="en-US" dirty="0"/>
              <a:t>Algorithmic </a:t>
            </a:r>
            <a:br>
              <a:rPr lang="en-US" dirty="0"/>
            </a:br>
            <a:r>
              <a:rPr lang="en-US" dirty="0"/>
              <a:t>flow scheduling based on </a:t>
            </a:r>
            <a:br>
              <a:rPr lang="en-US" dirty="0"/>
            </a:br>
            <a:r>
              <a:rPr lang="en-US" dirty="0"/>
              <a:t>Salmon River at Somes Bar</a:t>
            </a:r>
          </a:p>
          <a:p>
            <a:endParaRPr lang="en-US" dirty="0"/>
          </a:p>
          <a:p>
            <a:r>
              <a:rPr lang="en-US" dirty="0"/>
              <a:t>Planning minimum pools: </a:t>
            </a:r>
          </a:p>
          <a:p>
            <a:pPr lvl="1"/>
            <a:r>
              <a:rPr lang="en-US" dirty="0"/>
              <a:t>1,200,000 AF</a:t>
            </a:r>
          </a:p>
          <a:p>
            <a:pPr lvl="1"/>
            <a:r>
              <a:rPr lang="en-US" dirty="0"/>
              <a:t>900,000 AF</a:t>
            </a:r>
          </a:p>
          <a:p>
            <a:pPr lvl="1"/>
            <a:r>
              <a:rPr lang="en-US" dirty="0"/>
              <a:t>750,000 AF</a:t>
            </a:r>
          </a:p>
          <a:p>
            <a:endParaRPr lang="en-US" dirty="0"/>
          </a:p>
        </p:txBody>
      </p:sp>
      <p:sp>
        <p:nvSpPr>
          <p:cNvPr id="7" name="Rectangle 6">
            <a:extLst>
              <a:ext uri="{FF2B5EF4-FFF2-40B4-BE49-F238E27FC236}">
                <a16:creationId xmlns:a16="http://schemas.microsoft.com/office/drawing/2014/main" id="{1C48AA2C-FFF6-698F-025C-DCE9A7CB446C}"/>
              </a:ext>
            </a:extLst>
          </p:cNvPr>
          <p:cNvSpPr/>
          <p:nvPr/>
        </p:nvSpPr>
        <p:spPr>
          <a:xfrm>
            <a:off x="1676400" y="636494"/>
            <a:ext cx="806824" cy="42134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AAE3394C-0A60-A95F-AC2E-3AFE4C12FF84}"/>
              </a:ext>
            </a:extLst>
          </p:cNvPr>
          <p:cNvSpPr txBox="1">
            <a:spLocks/>
          </p:cNvSpPr>
          <p:nvPr/>
        </p:nvSpPr>
        <p:spPr>
          <a:xfrm>
            <a:off x="1279714" y="318014"/>
            <a:ext cx="4241426" cy="1295634"/>
          </a:xfrm>
          <a:prstGeom prst="rect">
            <a:avLst/>
          </a:prstGeom>
          <a:no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dirty="0"/>
              <a:t>Alternative 2</a:t>
            </a:r>
            <a:br>
              <a:rPr lang="en-US" sz="3000" dirty="0"/>
            </a:br>
            <a:r>
              <a:rPr lang="en-US" sz="3000" dirty="0"/>
              <a:t>Multi-Agency Deliberation</a:t>
            </a:r>
            <a:br>
              <a:rPr lang="en-US" sz="3000" dirty="0"/>
            </a:br>
            <a:r>
              <a:rPr lang="en-US" sz="3000" dirty="0"/>
              <a:t>(Method B)</a:t>
            </a:r>
          </a:p>
        </p:txBody>
      </p:sp>
    </p:spTree>
    <p:extLst>
      <p:ext uri="{BB962C8B-B14F-4D97-AF65-F5344CB8AC3E}">
        <p14:creationId xmlns:p14="http://schemas.microsoft.com/office/powerpoint/2010/main" val="1818346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B7011-D5A0-6497-DDD5-2F034411AE31}"/>
            </a:ext>
          </a:extLst>
        </p:cNvPr>
        <p:cNvGrpSpPr/>
        <p:nvPr/>
      </p:nvGrpSpPr>
      <p:grpSpPr>
        <a:xfrm>
          <a:off x="0" y="0"/>
          <a:ext cx="0" cy="0"/>
          <a:chOff x="0" y="0"/>
          <a:chExt cx="0" cy="0"/>
        </a:xfrm>
      </p:grpSpPr>
      <p:pic>
        <p:nvPicPr>
          <p:cNvPr id="4" name="Graphic 1">
            <a:extLst>
              <a:ext uri="{FF2B5EF4-FFF2-40B4-BE49-F238E27FC236}">
                <a16:creationId xmlns:a16="http://schemas.microsoft.com/office/drawing/2014/main" id="{B8693475-E017-5CD7-3AC2-184EEC81ADFB}"/>
              </a:ext>
            </a:extLst>
          </p:cNvPr>
          <p:cNvPicPr>
            <a:picLocks noChangeAspect="1"/>
          </p:cNvPicPr>
          <p:nvPr/>
        </p:nvPicPr>
        <p:blipFill>
          <a:blip r:embed="rId2">
            <a:extLst>
              <a:ext uri="{96DAC541-7B7A-43D3-8B79-37D633B846F1}">
                <asvg:svgBlip xmlns:asvg="http://schemas.microsoft.com/office/drawing/2016/SVG/main" r:embed="rId3"/>
              </a:ext>
            </a:extLst>
          </a:blip>
          <a:srcRect l="12422"/>
          <a:stretch>
            <a:fillRect/>
          </a:stretch>
        </p:blipFill>
        <p:spPr>
          <a:xfrm>
            <a:off x="0" y="0"/>
            <a:ext cx="10677523" cy="6858000"/>
          </a:xfrm>
          <a:prstGeom prst="rect">
            <a:avLst/>
          </a:prstGeom>
        </p:spPr>
      </p:pic>
      <p:sp>
        <p:nvSpPr>
          <p:cNvPr id="6" name="Content Placeholder 2">
            <a:extLst>
              <a:ext uri="{FF2B5EF4-FFF2-40B4-BE49-F238E27FC236}">
                <a16:creationId xmlns:a16="http://schemas.microsoft.com/office/drawing/2014/main" id="{D991D10B-CAC0-28E8-BF48-06FDF3B45A27}"/>
              </a:ext>
            </a:extLst>
          </p:cNvPr>
          <p:cNvSpPr txBox="1">
            <a:spLocks/>
          </p:cNvSpPr>
          <p:nvPr/>
        </p:nvSpPr>
        <p:spPr>
          <a:xfrm>
            <a:off x="8791574" y="976360"/>
            <a:ext cx="3286125" cy="4214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2000 ROD Volumes but shifted April to April</a:t>
            </a:r>
          </a:p>
          <a:p>
            <a:r>
              <a:rPr lang="en-US" sz="2400" dirty="0"/>
              <a:t>Baseflows vary, and can be lower in summer</a:t>
            </a:r>
            <a:br>
              <a:rPr lang="en-US" sz="2400" dirty="0"/>
            </a:br>
            <a:r>
              <a:rPr lang="en-US" sz="2400" dirty="0"/>
              <a:t>(</a:t>
            </a:r>
            <a:r>
              <a:rPr lang="en-US" sz="2400" dirty="0" err="1"/>
              <a:t>CritDry</a:t>
            </a:r>
            <a:r>
              <a:rPr lang="en-US" sz="2400" dirty="0"/>
              <a:t> = 300 </a:t>
            </a:r>
            <a:r>
              <a:rPr lang="en-US" sz="2400" dirty="0" err="1"/>
              <a:t>cfs</a:t>
            </a:r>
            <a:r>
              <a:rPr lang="en-US" sz="2400" dirty="0"/>
              <a:t>)</a:t>
            </a:r>
          </a:p>
          <a:p>
            <a:r>
              <a:rPr lang="en-US" sz="2400" dirty="0"/>
              <a:t>Variable volume for AM peak</a:t>
            </a:r>
          </a:p>
          <a:p>
            <a:endParaRPr lang="en-US" sz="2400" dirty="0"/>
          </a:p>
          <a:p>
            <a:r>
              <a:rPr lang="en-US" sz="2400" dirty="0"/>
              <a:t>Planning minimum pools: </a:t>
            </a:r>
          </a:p>
          <a:p>
            <a:pPr lvl="1"/>
            <a:r>
              <a:rPr lang="en-US" sz="2000" dirty="0"/>
              <a:t>1,200,000 AF</a:t>
            </a:r>
          </a:p>
          <a:p>
            <a:pPr lvl="1"/>
            <a:r>
              <a:rPr lang="en-US" sz="2000" dirty="0"/>
              <a:t>900,000 AF</a:t>
            </a:r>
          </a:p>
          <a:p>
            <a:pPr lvl="1"/>
            <a:r>
              <a:rPr lang="en-US" sz="2000" dirty="0"/>
              <a:t>750,000 AF</a:t>
            </a:r>
          </a:p>
          <a:p>
            <a:endParaRPr lang="en-US" sz="2400" dirty="0"/>
          </a:p>
        </p:txBody>
      </p:sp>
      <p:sp>
        <p:nvSpPr>
          <p:cNvPr id="7" name="Rectangle 6">
            <a:extLst>
              <a:ext uri="{FF2B5EF4-FFF2-40B4-BE49-F238E27FC236}">
                <a16:creationId xmlns:a16="http://schemas.microsoft.com/office/drawing/2014/main" id="{8EE97F46-E3E3-5AC8-D784-0CA3E02EB0D6}"/>
              </a:ext>
            </a:extLst>
          </p:cNvPr>
          <p:cNvSpPr/>
          <p:nvPr/>
        </p:nvSpPr>
        <p:spPr>
          <a:xfrm>
            <a:off x="1676400" y="636494"/>
            <a:ext cx="806824" cy="42134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F3019C7F-D6F9-7C37-5609-8EA13E99FB6C}"/>
              </a:ext>
            </a:extLst>
          </p:cNvPr>
          <p:cNvSpPr txBox="1">
            <a:spLocks/>
          </p:cNvSpPr>
          <p:nvPr/>
        </p:nvSpPr>
        <p:spPr>
          <a:xfrm>
            <a:off x="1200150" y="542131"/>
            <a:ext cx="4662768" cy="1152198"/>
          </a:xfrm>
          <a:prstGeom prst="rect">
            <a:avLst/>
          </a:prstGeom>
          <a:noFill/>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t>Alternative 3</a:t>
            </a:r>
          </a:p>
          <a:p>
            <a:r>
              <a:rPr lang="en-US" sz="3200" dirty="0"/>
              <a:t>Modified Natural Hydrograph</a:t>
            </a:r>
          </a:p>
          <a:p>
            <a:r>
              <a:rPr lang="en-US" sz="2200" dirty="0"/>
              <a:t>(Oscillating Baseflows)</a:t>
            </a:r>
          </a:p>
        </p:txBody>
      </p:sp>
    </p:spTree>
    <p:extLst>
      <p:ext uri="{BB962C8B-B14F-4D97-AF65-F5344CB8AC3E}">
        <p14:creationId xmlns:p14="http://schemas.microsoft.com/office/powerpoint/2010/main" val="726817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41E00-546D-6E48-7382-C21BD9DFDDAC}"/>
            </a:ext>
          </a:extLst>
        </p:cNvPr>
        <p:cNvGrpSpPr/>
        <p:nvPr/>
      </p:nvGrpSpPr>
      <p:grpSpPr>
        <a:xfrm>
          <a:off x="0" y="0"/>
          <a:ext cx="0" cy="0"/>
          <a:chOff x="0" y="0"/>
          <a:chExt cx="0" cy="0"/>
        </a:xfrm>
      </p:grpSpPr>
      <p:pic>
        <p:nvPicPr>
          <p:cNvPr id="4" name="Graphic 1">
            <a:extLst>
              <a:ext uri="{FF2B5EF4-FFF2-40B4-BE49-F238E27FC236}">
                <a16:creationId xmlns:a16="http://schemas.microsoft.com/office/drawing/2014/main" id="{46D8A851-A910-87DF-3DA6-DC6B947CABED}"/>
              </a:ext>
            </a:extLst>
          </p:cNvPr>
          <p:cNvPicPr>
            <a:picLocks noChangeAspect="1"/>
          </p:cNvPicPr>
          <p:nvPr/>
        </p:nvPicPr>
        <p:blipFill>
          <a:blip r:embed="rId2">
            <a:extLst>
              <a:ext uri="{96DAC541-7B7A-43D3-8B79-37D633B846F1}">
                <asvg:svgBlip xmlns:asvg="http://schemas.microsoft.com/office/drawing/2016/SVG/main" r:embed="rId3"/>
              </a:ext>
            </a:extLst>
          </a:blip>
          <a:srcRect l="12577" r="1"/>
          <a:stretch>
            <a:fillRect/>
          </a:stretch>
        </p:blipFill>
        <p:spPr>
          <a:xfrm>
            <a:off x="0" y="0"/>
            <a:ext cx="10658474" cy="6858000"/>
          </a:xfrm>
          <a:prstGeom prst="rect">
            <a:avLst/>
          </a:prstGeom>
        </p:spPr>
      </p:pic>
      <p:sp>
        <p:nvSpPr>
          <p:cNvPr id="6" name="Content Placeholder 2">
            <a:extLst>
              <a:ext uri="{FF2B5EF4-FFF2-40B4-BE49-F238E27FC236}">
                <a16:creationId xmlns:a16="http://schemas.microsoft.com/office/drawing/2014/main" id="{F66FED8B-8759-F07E-5C09-0E24B5E9A01C}"/>
              </a:ext>
            </a:extLst>
          </p:cNvPr>
          <p:cNvSpPr txBox="1">
            <a:spLocks/>
          </p:cNvSpPr>
          <p:nvPr/>
        </p:nvSpPr>
        <p:spPr>
          <a:xfrm>
            <a:off x="8791574" y="1321593"/>
            <a:ext cx="3286125" cy="4214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Restoration flows like Alt 2 except:</a:t>
            </a:r>
            <a:br>
              <a:rPr lang="en-US" dirty="0"/>
            </a:br>
            <a:r>
              <a:rPr lang="en-US" dirty="0"/>
              <a:t>15% cut to ROD volumes in consecutive dry years plus first year afterward</a:t>
            </a:r>
          </a:p>
          <a:p>
            <a:endParaRPr lang="en-US" dirty="0"/>
          </a:p>
          <a:p>
            <a:r>
              <a:rPr lang="en-US" dirty="0"/>
              <a:t>Planning minimum pool: 750,000 AF</a:t>
            </a:r>
          </a:p>
          <a:p>
            <a:endParaRPr lang="en-US" dirty="0"/>
          </a:p>
        </p:txBody>
      </p:sp>
      <p:sp>
        <p:nvSpPr>
          <p:cNvPr id="7" name="Rectangle 6">
            <a:extLst>
              <a:ext uri="{FF2B5EF4-FFF2-40B4-BE49-F238E27FC236}">
                <a16:creationId xmlns:a16="http://schemas.microsoft.com/office/drawing/2014/main" id="{CBD0A9A3-E961-A0DB-FBFE-59E24942BFDD}"/>
              </a:ext>
            </a:extLst>
          </p:cNvPr>
          <p:cNvSpPr/>
          <p:nvPr/>
        </p:nvSpPr>
        <p:spPr>
          <a:xfrm>
            <a:off x="1676400" y="636494"/>
            <a:ext cx="806824" cy="42134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01F83042-0FB1-14A8-3DD1-99EED0A16D82}"/>
              </a:ext>
            </a:extLst>
          </p:cNvPr>
          <p:cNvSpPr txBox="1">
            <a:spLocks/>
          </p:cNvSpPr>
          <p:nvPr/>
        </p:nvSpPr>
        <p:spPr>
          <a:xfrm>
            <a:off x="1200150" y="542131"/>
            <a:ext cx="4537262" cy="1467644"/>
          </a:xfrm>
          <a:prstGeom prst="rect">
            <a:avLst/>
          </a:prstGeom>
          <a:no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dirty="0"/>
              <a:t>Alternative 4</a:t>
            </a:r>
          </a:p>
          <a:p>
            <a:r>
              <a:rPr lang="en-US" sz="3000" dirty="0"/>
              <a:t>Risk-Informed Operations</a:t>
            </a:r>
          </a:p>
          <a:p>
            <a:r>
              <a:rPr lang="en-US" sz="2000" dirty="0"/>
              <a:t>(as represented with Method A)</a:t>
            </a:r>
          </a:p>
        </p:txBody>
      </p:sp>
    </p:spTree>
    <p:extLst>
      <p:ext uri="{BB962C8B-B14F-4D97-AF65-F5344CB8AC3E}">
        <p14:creationId xmlns:p14="http://schemas.microsoft.com/office/powerpoint/2010/main" val="3988458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65638-E6DF-2972-8174-6C130976AD06}"/>
            </a:ext>
          </a:extLst>
        </p:cNvPr>
        <p:cNvGrpSpPr/>
        <p:nvPr/>
      </p:nvGrpSpPr>
      <p:grpSpPr>
        <a:xfrm>
          <a:off x="0" y="0"/>
          <a:ext cx="0" cy="0"/>
          <a:chOff x="0" y="0"/>
          <a:chExt cx="0" cy="0"/>
        </a:xfrm>
      </p:grpSpPr>
      <p:pic>
        <p:nvPicPr>
          <p:cNvPr id="4" name="Graphic 1">
            <a:extLst>
              <a:ext uri="{FF2B5EF4-FFF2-40B4-BE49-F238E27FC236}">
                <a16:creationId xmlns:a16="http://schemas.microsoft.com/office/drawing/2014/main" id="{C163D7F8-0D8A-FBEE-00AB-0E17AA71BB1D}"/>
              </a:ext>
            </a:extLst>
          </p:cNvPr>
          <p:cNvPicPr>
            <a:picLocks noChangeAspect="1"/>
          </p:cNvPicPr>
          <p:nvPr/>
        </p:nvPicPr>
        <p:blipFill>
          <a:blip r:embed="rId2">
            <a:extLst>
              <a:ext uri="{96DAC541-7B7A-43D3-8B79-37D633B846F1}">
                <asvg:svgBlip xmlns:asvg="http://schemas.microsoft.com/office/drawing/2016/SVG/main" r:embed="rId3"/>
              </a:ext>
            </a:extLst>
          </a:blip>
          <a:srcRect l="9609"/>
          <a:stretch>
            <a:fillRect/>
          </a:stretch>
        </p:blipFill>
        <p:spPr>
          <a:xfrm>
            <a:off x="0" y="0"/>
            <a:ext cx="11020425" cy="6858000"/>
          </a:xfrm>
          <a:prstGeom prst="rect">
            <a:avLst/>
          </a:prstGeom>
        </p:spPr>
      </p:pic>
      <p:sp>
        <p:nvSpPr>
          <p:cNvPr id="6" name="Content Placeholder 2">
            <a:extLst>
              <a:ext uri="{FF2B5EF4-FFF2-40B4-BE49-F238E27FC236}">
                <a16:creationId xmlns:a16="http://schemas.microsoft.com/office/drawing/2014/main" id="{35B6B8EB-5D38-F4C0-8495-4FA930F56D51}"/>
              </a:ext>
            </a:extLst>
          </p:cNvPr>
          <p:cNvSpPr txBox="1">
            <a:spLocks/>
          </p:cNvSpPr>
          <p:nvPr/>
        </p:nvSpPr>
        <p:spPr>
          <a:xfrm>
            <a:off x="8791574" y="159543"/>
            <a:ext cx="3286125" cy="4214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Higher minimum pool, slower reduction</a:t>
            </a:r>
          </a:p>
          <a:p>
            <a:r>
              <a:rPr lang="en-US" dirty="0"/>
              <a:t>2000 ROD Volumes except:</a:t>
            </a:r>
            <a:br>
              <a:rPr lang="en-US" dirty="0"/>
            </a:br>
            <a:r>
              <a:rPr lang="en-US" dirty="0"/>
              <a:t>200,000 AF held back in first wet year after drought with missed pool levels</a:t>
            </a:r>
          </a:p>
          <a:p>
            <a:r>
              <a:rPr lang="en-US" dirty="0"/>
              <a:t>That held volume may be scheduled by AM the subsequent 3 years</a:t>
            </a:r>
          </a:p>
          <a:p>
            <a:r>
              <a:rPr lang="en-US" dirty="0"/>
              <a:t>AM limited to NAA</a:t>
            </a:r>
          </a:p>
        </p:txBody>
      </p:sp>
      <p:sp>
        <p:nvSpPr>
          <p:cNvPr id="7" name="Rectangle 6">
            <a:extLst>
              <a:ext uri="{FF2B5EF4-FFF2-40B4-BE49-F238E27FC236}">
                <a16:creationId xmlns:a16="http://schemas.microsoft.com/office/drawing/2014/main" id="{CB471118-767C-C939-CCA5-BC4D610BF1DC}"/>
              </a:ext>
            </a:extLst>
          </p:cNvPr>
          <p:cNvSpPr/>
          <p:nvPr/>
        </p:nvSpPr>
        <p:spPr>
          <a:xfrm>
            <a:off x="1676400" y="636494"/>
            <a:ext cx="959224" cy="42134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88FBF446-A8B7-CE28-0BED-422303F2A100}"/>
              </a:ext>
            </a:extLst>
          </p:cNvPr>
          <p:cNvSpPr txBox="1">
            <a:spLocks/>
          </p:cNvSpPr>
          <p:nvPr/>
        </p:nvSpPr>
        <p:spPr>
          <a:xfrm>
            <a:off x="1200150" y="542131"/>
            <a:ext cx="5460626" cy="1223916"/>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dirty="0"/>
              <a:t>Alternative 6</a:t>
            </a:r>
          </a:p>
          <a:p>
            <a:r>
              <a:rPr lang="en-US" sz="3000" dirty="0"/>
              <a:t>Trinity County Local Alternative</a:t>
            </a:r>
          </a:p>
        </p:txBody>
      </p:sp>
      <p:sp>
        <p:nvSpPr>
          <p:cNvPr id="3" name="TextBox 2">
            <a:extLst>
              <a:ext uri="{FF2B5EF4-FFF2-40B4-BE49-F238E27FC236}">
                <a16:creationId xmlns:a16="http://schemas.microsoft.com/office/drawing/2014/main" id="{03FA10A9-C63A-305C-8F58-333B709710CD}"/>
              </a:ext>
            </a:extLst>
          </p:cNvPr>
          <p:cNvSpPr txBox="1"/>
          <p:nvPr/>
        </p:nvSpPr>
        <p:spPr>
          <a:xfrm>
            <a:off x="1200150" y="2123512"/>
            <a:ext cx="2921794" cy="3416320"/>
          </a:xfrm>
          <a:prstGeom prst="rect">
            <a:avLst/>
          </a:prstGeom>
          <a:noFill/>
        </p:spPr>
        <p:txBody>
          <a:bodyPr wrap="square">
            <a:spAutoFit/>
          </a:bodyPr>
          <a:lstStyle/>
          <a:p>
            <a:pPr marL="285750" indent="-285750">
              <a:buFont typeface="Arial" panose="020B0604020202020204" pitchFamily="34" charset="0"/>
              <a:buChar char="•"/>
            </a:pPr>
            <a:r>
              <a:rPr lang="en-US" sz="2400" dirty="0"/>
              <a:t>Planning minimum pools:</a:t>
            </a:r>
          </a:p>
          <a:p>
            <a:pPr marL="742950" lvl="1" indent="-285750">
              <a:buFont typeface="Arial" panose="020B0604020202020204" pitchFamily="34" charset="0"/>
              <a:buChar char="•"/>
            </a:pPr>
            <a:r>
              <a:rPr lang="en-US" sz="2400" dirty="0"/>
              <a:t>1,500,000</a:t>
            </a:r>
          </a:p>
          <a:p>
            <a:pPr marL="742950" lvl="1" indent="-285750">
              <a:buFont typeface="Arial" panose="020B0604020202020204" pitchFamily="34" charset="0"/>
              <a:buChar char="•"/>
            </a:pPr>
            <a:r>
              <a:rPr lang="en-US" sz="2400" dirty="0"/>
              <a:t>1,300,000</a:t>
            </a:r>
          </a:p>
          <a:p>
            <a:pPr marL="742950" lvl="1" indent="-285750">
              <a:buFont typeface="Arial" panose="020B0604020202020204" pitchFamily="34" charset="0"/>
              <a:buChar char="•"/>
            </a:pPr>
            <a:r>
              <a:rPr lang="en-US" sz="2400" dirty="0"/>
              <a:t>1,100,000</a:t>
            </a:r>
          </a:p>
          <a:p>
            <a:pPr marL="742950" lvl="1" indent="-285750">
              <a:buFont typeface="Arial" panose="020B0604020202020204" pitchFamily="34" charset="0"/>
              <a:buChar char="•"/>
            </a:pPr>
            <a:r>
              <a:rPr lang="en-US" sz="2400" dirty="0"/>
              <a:t>1,000,000</a:t>
            </a:r>
          </a:p>
          <a:p>
            <a:pPr marL="742950" lvl="1" indent="-285750">
              <a:buFont typeface="Arial" panose="020B0604020202020204" pitchFamily="34" charset="0"/>
              <a:buChar char="•"/>
            </a:pPr>
            <a:r>
              <a:rPr lang="en-US" sz="2400" dirty="0"/>
              <a:t>900,000</a:t>
            </a:r>
          </a:p>
          <a:p>
            <a:pPr marL="742950" lvl="1" indent="-285750">
              <a:buFont typeface="Arial" panose="020B0604020202020204" pitchFamily="34" charset="0"/>
              <a:buChar char="•"/>
            </a:pPr>
            <a:r>
              <a:rPr lang="en-US" sz="2400" dirty="0"/>
              <a:t>825,000</a:t>
            </a:r>
          </a:p>
          <a:p>
            <a:pPr marL="742950" lvl="1" indent="-285750">
              <a:buFont typeface="Arial" panose="020B0604020202020204" pitchFamily="34" charset="0"/>
              <a:buChar char="•"/>
            </a:pPr>
            <a:r>
              <a:rPr lang="en-US" sz="2400" dirty="0"/>
              <a:t>750,000 </a:t>
            </a:r>
          </a:p>
        </p:txBody>
      </p:sp>
    </p:spTree>
    <p:extLst>
      <p:ext uri="{BB962C8B-B14F-4D97-AF65-F5344CB8AC3E}">
        <p14:creationId xmlns:p14="http://schemas.microsoft.com/office/powerpoint/2010/main" val="704542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E6DDA-487A-09D9-2624-B23D3CDB6FAF}"/>
            </a:ext>
          </a:extLst>
        </p:cNvPr>
        <p:cNvGrpSpPr/>
        <p:nvPr/>
      </p:nvGrpSpPr>
      <p:grpSpPr>
        <a:xfrm>
          <a:off x="0" y="0"/>
          <a:ext cx="0" cy="0"/>
          <a:chOff x="0" y="0"/>
          <a:chExt cx="0" cy="0"/>
        </a:xfrm>
      </p:grpSpPr>
      <p:pic>
        <p:nvPicPr>
          <p:cNvPr id="4" name="Graphic 1">
            <a:extLst>
              <a:ext uri="{FF2B5EF4-FFF2-40B4-BE49-F238E27FC236}">
                <a16:creationId xmlns:a16="http://schemas.microsoft.com/office/drawing/2014/main" id="{99AEEE18-AA61-903B-599A-CB202F011CD6}"/>
              </a:ext>
            </a:extLst>
          </p:cNvPr>
          <p:cNvPicPr>
            <a:picLocks noChangeAspect="1"/>
          </p:cNvPicPr>
          <p:nvPr/>
        </p:nvPicPr>
        <p:blipFill>
          <a:blip r:embed="rId3">
            <a:extLst>
              <a:ext uri="{96DAC541-7B7A-43D3-8B79-37D633B846F1}">
                <asvg:svgBlip xmlns:asvg="http://schemas.microsoft.com/office/drawing/2016/SVG/main" r:embed="rId4"/>
              </a:ext>
            </a:extLst>
          </a:blip>
          <a:srcRect l="10234" r="1"/>
          <a:stretch>
            <a:fillRect/>
          </a:stretch>
        </p:blipFill>
        <p:spPr>
          <a:xfrm>
            <a:off x="0" y="0"/>
            <a:ext cx="10944223" cy="6858000"/>
          </a:xfrm>
          <a:prstGeom prst="rect">
            <a:avLst/>
          </a:prstGeom>
        </p:spPr>
      </p:pic>
      <p:sp>
        <p:nvSpPr>
          <p:cNvPr id="6" name="Content Placeholder 2">
            <a:extLst>
              <a:ext uri="{FF2B5EF4-FFF2-40B4-BE49-F238E27FC236}">
                <a16:creationId xmlns:a16="http://schemas.microsoft.com/office/drawing/2014/main" id="{79856068-C3BC-0ACD-33FC-24C201414486}"/>
              </a:ext>
            </a:extLst>
          </p:cNvPr>
          <p:cNvSpPr txBox="1">
            <a:spLocks/>
          </p:cNvSpPr>
          <p:nvPr/>
        </p:nvSpPr>
        <p:spPr>
          <a:xfrm>
            <a:off x="8791574" y="645318"/>
            <a:ext cx="3286125" cy="4214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Target 70% inflows to river</a:t>
            </a:r>
          </a:p>
          <a:p>
            <a:r>
              <a:rPr lang="en-US" sz="2400" dirty="0"/>
              <a:t>Algorithmic based on TR above Coffee Creek gage</a:t>
            </a:r>
          </a:p>
          <a:p>
            <a:r>
              <a:rPr lang="en-US" sz="2400" dirty="0"/>
              <a:t>With low pool levels, summer baseflows can drop as low as 100cfs</a:t>
            </a:r>
            <a:br>
              <a:rPr lang="en-US" sz="2400" dirty="0"/>
            </a:br>
            <a:r>
              <a:rPr lang="en-US" sz="2400" dirty="0"/>
              <a:t>(40 year modeling never went under 150cfs)</a:t>
            </a:r>
          </a:p>
          <a:p>
            <a:endParaRPr lang="en-US" sz="2400" dirty="0"/>
          </a:p>
          <a:p>
            <a:r>
              <a:rPr lang="en-US" sz="2400" dirty="0"/>
              <a:t>Planning minimum pool:</a:t>
            </a:r>
          </a:p>
        </p:txBody>
      </p:sp>
      <p:sp>
        <p:nvSpPr>
          <p:cNvPr id="7" name="Rectangle 6">
            <a:extLst>
              <a:ext uri="{FF2B5EF4-FFF2-40B4-BE49-F238E27FC236}">
                <a16:creationId xmlns:a16="http://schemas.microsoft.com/office/drawing/2014/main" id="{3FA63E87-3C78-3C96-33BA-33FDF6CA8A81}"/>
              </a:ext>
            </a:extLst>
          </p:cNvPr>
          <p:cNvSpPr/>
          <p:nvPr/>
        </p:nvSpPr>
        <p:spPr>
          <a:xfrm>
            <a:off x="1362635" y="636494"/>
            <a:ext cx="699247" cy="29457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FF13A624-202C-CE0F-48CF-C4E327640C4F}"/>
              </a:ext>
            </a:extLst>
          </p:cNvPr>
          <p:cNvSpPr txBox="1">
            <a:spLocks/>
          </p:cNvSpPr>
          <p:nvPr/>
        </p:nvSpPr>
        <p:spPr>
          <a:xfrm>
            <a:off x="1247777" y="205943"/>
            <a:ext cx="3838575" cy="779462"/>
          </a:xfrm>
          <a:prstGeom prst="rect">
            <a:avLst/>
          </a:prstGeom>
          <a:noFill/>
        </p:spPr>
        <p:txBody>
          <a:bodyP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t>Alternative 7 </a:t>
            </a:r>
          </a:p>
          <a:p>
            <a:r>
              <a:rPr lang="en-US" sz="3200" dirty="0"/>
              <a:t>Maximum Flow</a:t>
            </a:r>
          </a:p>
        </p:txBody>
      </p:sp>
    </p:spTree>
    <p:extLst>
      <p:ext uri="{BB962C8B-B14F-4D97-AF65-F5344CB8AC3E}">
        <p14:creationId xmlns:p14="http://schemas.microsoft.com/office/powerpoint/2010/main" val="269796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6887CD8-E6F2-7F56-5596-F97CDB73B4FD}"/>
              </a:ext>
            </a:extLst>
          </p:cNvPr>
          <p:cNvPicPr>
            <a:picLocks noChangeAspect="1"/>
          </p:cNvPicPr>
          <p:nvPr/>
        </p:nvPicPr>
        <p:blipFill>
          <a:blip r:embed="rId2"/>
          <a:stretch>
            <a:fillRect/>
          </a:stretch>
        </p:blipFill>
        <p:spPr>
          <a:xfrm>
            <a:off x="4434043" y="0"/>
            <a:ext cx="7757957" cy="6858000"/>
          </a:xfrm>
          <a:prstGeom prst="rect">
            <a:avLst/>
          </a:prstGeom>
        </p:spPr>
      </p:pic>
      <p:sp>
        <p:nvSpPr>
          <p:cNvPr id="2" name="Title 1">
            <a:extLst>
              <a:ext uri="{FF2B5EF4-FFF2-40B4-BE49-F238E27FC236}">
                <a16:creationId xmlns:a16="http://schemas.microsoft.com/office/drawing/2014/main" id="{25E5B90B-4791-05D8-B50A-5ED6E9943393}"/>
              </a:ext>
            </a:extLst>
          </p:cNvPr>
          <p:cNvSpPr>
            <a:spLocks noGrp="1"/>
          </p:cNvSpPr>
          <p:nvPr>
            <p:ph type="title"/>
          </p:nvPr>
        </p:nvSpPr>
        <p:spPr>
          <a:xfrm>
            <a:off x="838200" y="365125"/>
            <a:ext cx="3685674" cy="1325563"/>
          </a:xfrm>
        </p:spPr>
        <p:txBody>
          <a:bodyPr/>
          <a:lstStyle/>
          <a:p>
            <a:r>
              <a:rPr lang="en-US" dirty="0"/>
              <a:t>EIS 2000 – </a:t>
            </a:r>
            <a:br>
              <a:rPr lang="en-US" dirty="0"/>
            </a:br>
            <a:r>
              <a:rPr lang="en-US" dirty="0"/>
              <a:t>Healthy Rivers</a:t>
            </a:r>
          </a:p>
        </p:txBody>
      </p:sp>
      <p:sp>
        <p:nvSpPr>
          <p:cNvPr id="3" name="Content Placeholder 2">
            <a:extLst>
              <a:ext uri="{FF2B5EF4-FFF2-40B4-BE49-F238E27FC236}">
                <a16:creationId xmlns:a16="http://schemas.microsoft.com/office/drawing/2014/main" id="{8BBBED1C-DC7C-1432-D25C-928B977C7681}"/>
              </a:ext>
            </a:extLst>
          </p:cNvPr>
          <p:cNvSpPr>
            <a:spLocks noGrp="1"/>
          </p:cNvSpPr>
          <p:nvPr>
            <p:ph idx="1"/>
          </p:nvPr>
        </p:nvSpPr>
        <p:spPr>
          <a:xfrm>
            <a:off x="838200" y="1825624"/>
            <a:ext cx="3595843" cy="4873755"/>
          </a:xfrm>
        </p:spPr>
        <p:txBody>
          <a:bodyPr>
            <a:normAutofit fontScale="70000" lnSpcReduction="20000"/>
          </a:bodyPr>
          <a:lstStyle/>
          <a:p>
            <a:r>
              <a:rPr lang="en-US" dirty="0"/>
              <a:t>10 Fluvial River Attributes</a:t>
            </a:r>
          </a:p>
          <a:p>
            <a:r>
              <a:rPr lang="en-US" dirty="0"/>
              <a:t>1 Salmonid Temperature Attribute</a:t>
            </a:r>
          </a:p>
          <a:p>
            <a:pPr marL="0" indent="0">
              <a:buNone/>
            </a:pPr>
            <a:endParaRPr lang="en-US" dirty="0"/>
          </a:p>
          <a:p>
            <a:pPr marL="0" indent="0">
              <a:buNone/>
            </a:pPr>
            <a:r>
              <a:rPr lang="en-US" dirty="0"/>
              <a:t>Evaluation:</a:t>
            </a:r>
          </a:p>
          <a:p>
            <a:r>
              <a:rPr lang="en-US" dirty="0"/>
              <a:t>Only release schedules (no SOD)</a:t>
            </a:r>
          </a:p>
          <a:p>
            <a:r>
              <a:rPr lang="en-US" dirty="0"/>
              <a:t>Flow Thresholds and SNTEMP</a:t>
            </a:r>
          </a:p>
          <a:p>
            <a:r>
              <a:rPr lang="en-US" dirty="0"/>
              <a:t>Scored 0, 1, 2 for each of 37 attribute objectives, then summed</a:t>
            </a:r>
          </a:p>
          <a:p>
            <a:r>
              <a:rPr lang="en-US" dirty="0"/>
              <a:t>Further estimation of index of spawner population for comparing alternatives</a:t>
            </a:r>
            <a:br>
              <a:rPr lang="en-US" dirty="0"/>
            </a:br>
            <a:endParaRPr lang="en-US" dirty="0"/>
          </a:p>
          <a:p>
            <a:pPr marL="0" indent="0">
              <a:buNone/>
            </a:pPr>
            <a:r>
              <a:rPr lang="en-US" dirty="0"/>
              <a:t>Appendix B</a:t>
            </a:r>
          </a:p>
        </p:txBody>
      </p:sp>
    </p:spTree>
    <p:extLst>
      <p:ext uri="{BB962C8B-B14F-4D97-AF65-F5344CB8AC3E}">
        <p14:creationId xmlns:p14="http://schemas.microsoft.com/office/powerpoint/2010/main" val="2516511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body of water with trees in the back&#10;&#10;AI-generated content may be incorrect.">
            <a:extLst>
              <a:ext uri="{FF2B5EF4-FFF2-40B4-BE49-F238E27FC236}">
                <a16:creationId xmlns:a16="http://schemas.microsoft.com/office/drawing/2014/main" id="{7AC84A66-A935-3C6E-4C1C-2673F1D7ADA0}"/>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F42B8659-E69C-5CAA-C8C4-3903C46EEAEF}"/>
              </a:ext>
            </a:extLst>
          </p:cNvPr>
          <p:cNvSpPr>
            <a:spLocks noGrp="1"/>
          </p:cNvSpPr>
          <p:nvPr>
            <p:ph type="title"/>
          </p:nvPr>
        </p:nvSpPr>
        <p:spPr>
          <a:xfrm>
            <a:off x="838200" y="10464"/>
            <a:ext cx="10515600" cy="670573"/>
          </a:xfrm>
        </p:spPr>
        <p:txBody>
          <a:bodyPr>
            <a:normAutofit fontScale="90000"/>
          </a:bodyPr>
          <a:lstStyle/>
          <a:p>
            <a:pPr algn="ctr"/>
            <a:r>
              <a:rPr lang="en-US" dirty="0"/>
              <a:t>Revision of Attributes</a:t>
            </a:r>
          </a:p>
        </p:txBody>
      </p:sp>
      <p:sp>
        <p:nvSpPr>
          <p:cNvPr id="8" name="Content Placeholder 7">
            <a:extLst>
              <a:ext uri="{FF2B5EF4-FFF2-40B4-BE49-F238E27FC236}">
                <a16:creationId xmlns:a16="http://schemas.microsoft.com/office/drawing/2014/main" id="{BD369FD4-8ED2-4C8A-D87C-1EB648364146}"/>
              </a:ext>
            </a:extLst>
          </p:cNvPr>
          <p:cNvSpPr>
            <a:spLocks noGrp="1"/>
          </p:cNvSpPr>
          <p:nvPr>
            <p:ph sz="half" idx="1"/>
          </p:nvPr>
        </p:nvSpPr>
        <p:spPr>
          <a:xfrm>
            <a:off x="651580" y="895738"/>
            <a:ext cx="5181600" cy="5951797"/>
          </a:xfrm>
        </p:spPr>
        <p:txBody>
          <a:bodyPr>
            <a:normAutofit fontScale="70000" lnSpcReduction="20000"/>
          </a:bodyPr>
          <a:lstStyle/>
          <a:p>
            <a:pPr marL="514350" indent="-514350">
              <a:buFont typeface="+mj-lt"/>
              <a:buAutoNum type="arabicPeriod"/>
            </a:pPr>
            <a:r>
              <a:rPr lang="en-US" b="1" dirty="0">
                <a:solidFill>
                  <a:schemeClr val="accent3">
                    <a:lumMod val="50000"/>
                  </a:schemeClr>
                </a:solidFill>
              </a:rPr>
              <a:t>Spatially complex channel geomorphology</a:t>
            </a:r>
          </a:p>
          <a:p>
            <a:pPr marL="514350" indent="-514350">
              <a:buFont typeface="+mj-lt"/>
              <a:buAutoNum type="arabicPeriod"/>
            </a:pPr>
            <a:r>
              <a:rPr lang="en-US" b="1" dirty="0">
                <a:solidFill>
                  <a:schemeClr val="accent3">
                    <a:lumMod val="50000"/>
                  </a:schemeClr>
                </a:solidFill>
              </a:rPr>
              <a:t>Flows and water quality are predictably unpredictable</a:t>
            </a:r>
          </a:p>
          <a:p>
            <a:pPr marL="514350" indent="-514350">
              <a:buFont typeface="+mj-lt"/>
              <a:buAutoNum type="arabicPeriod"/>
            </a:pPr>
            <a:r>
              <a:rPr lang="en-US" b="1" dirty="0">
                <a:solidFill>
                  <a:schemeClr val="accent3">
                    <a:lumMod val="50000"/>
                  </a:schemeClr>
                </a:solidFill>
              </a:rPr>
              <a:t>Frequently mobilized </a:t>
            </a:r>
            <a:r>
              <a:rPr lang="en-US" b="1" dirty="0" err="1">
                <a:solidFill>
                  <a:schemeClr val="accent3">
                    <a:lumMod val="50000"/>
                  </a:schemeClr>
                </a:solidFill>
              </a:rPr>
              <a:t>channelbed</a:t>
            </a:r>
            <a:r>
              <a:rPr lang="en-US" b="1" dirty="0">
                <a:solidFill>
                  <a:schemeClr val="accent3">
                    <a:lumMod val="50000"/>
                  </a:schemeClr>
                </a:solidFill>
              </a:rPr>
              <a:t> surface</a:t>
            </a:r>
          </a:p>
          <a:p>
            <a:pPr marL="514350" indent="-514350">
              <a:buFont typeface="+mj-lt"/>
              <a:buAutoNum type="arabicPeriod"/>
            </a:pPr>
            <a:r>
              <a:rPr lang="en-US" b="1" dirty="0">
                <a:solidFill>
                  <a:schemeClr val="accent3">
                    <a:lumMod val="50000"/>
                  </a:schemeClr>
                </a:solidFill>
              </a:rPr>
              <a:t>Periodic </a:t>
            </a:r>
            <a:r>
              <a:rPr lang="en-US" b="1" dirty="0" err="1">
                <a:solidFill>
                  <a:schemeClr val="accent3">
                    <a:lumMod val="50000"/>
                  </a:schemeClr>
                </a:solidFill>
              </a:rPr>
              <a:t>channelbed</a:t>
            </a:r>
            <a:r>
              <a:rPr lang="en-US" b="1" dirty="0">
                <a:solidFill>
                  <a:schemeClr val="accent3">
                    <a:lumMod val="50000"/>
                  </a:schemeClr>
                </a:solidFill>
              </a:rPr>
              <a:t> scour and fill</a:t>
            </a:r>
          </a:p>
          <a:p>
            <a:pPr marL="514350" indent="-514350">
              <a:buFont typeface="+mj-lt"/>
              <a:buAutoNum type="arabicPeriod"/>
            </a:pPr>
            <a:r>
              <a:rPr lang="en-US" b="1" dirty="0">
                <a:solidFill>
                  <a:schemeClr val="accent3">
                    <a:lumMod val="50000"/>
                  </a:schemeClr>
                </a:solidFill>
              </a:rPr>
              <a:t>Balanced fine and coarse sediment budgets</a:t>
            </a:r>
          </a:p>
          <a:p>
            <a:pPr marL="514350" indent="-514350">
              <a:buFont typeface="+mj-lt"/>
              <a:buAutoNum type="arabicPeriod"/>
            </a:pPr>
            <a:r>
              <a:rPr lang="en-US" b="1" dirty="0">
                <a:solidFill>
                  <a:schemeClr val="accent3">
                    <a:lumMod val="50000"/>
                  </a:schemeClr>
                </a:solidFill>
              </a:rPr>
              <a:t>Periodic channel migration</a:t>
            </a:r>
          </a:p>
          <a:p>
            <a:pPr marL="514350" indent="-514350">
              <a:buFont typeface="+mj-lt"/>
              <a:buAutoNum type="arabicPeriod"/>
            </a:pPr>
            <a:r>
              <a:rPr lang="en-US" b="1" dirty="0">
                <a:solidFill>
                  <a:schemeClr val="accent3">
                    <a:lumMod val="50000"/>
                  </a:schemeClr>
                </a:solidFill>
              </a:rPr>
              <a:t>A functional floodplain</a:t>
            </a:r>
          </a:p>
          <a:p>
            <a:pPr marL="514350" indent="-514350">
              <a:buFont typeface="+mj-lt"/>
              <a:buAutoNum type="arabicPeriod"/>
            </a:pPr>
            <a:r>
              <a:rPr lang="en-US" b="1" dirty="0">
                <a:solidFill>
                  <a:schemeClr val="accent3">
                    <a:lumMod val="50000"/>
                  </a:schemeClr>
                </a:solidFill>
              </a:rPr>
              <a:t>Infrequent channel resetting floods</a:t>
            </a:r>
          </a:p>
          <a:p>
            <a:pPr marL="514350" indent="-514350">
              <a:buFont typeface="+mj-lt"/>
              <a:buAutoNum type="arabicPeriod"/>
            </a:pPr>
            <a:r>
              <a:rPr lang="en-US" b="1" dirty="0">
                <a:solidFill>
                  <a:schemeClr val="accent3">
                    <a:lumMod val="50000"/>
                  </a:schemeClr>
                </a:solidFill>
              </a:rPr>
              <a:t>Self-sustaining diverse riparian plant community</a:t>
            </a:r>
          </a:p>
          <a:p>
            <a:pPr marL="514350" indent="-514350">
              <a:buFont typeface="+mj-lt"/>
              <a:buAutoNum type="arabicPeriod"/>
            </a:pPr>
            <a:r>
              <a:rPr lang="en-US" b="1" dirty="0">
                <a:solidFill>
                  <a:schemeClr val="accent3">
                    <a:lumMod val="50000"/>
                  </a:schemeClr>
                </a:solidFill>
              </a:rPr>
              <a:t>Naturally fluctuating groundwater table</a:t>
            </a:r>
          </a:p>
          <a:p>
            <a:pPr marL="514350" indent="-514350">
              <a:buFont typeface="+mj-lt"/>
              <a:buAutoNum type="arabicPeriod"/>
            </a:pPr>
            <a:r>
              <a:rPr lang="en-US" b="1" dirty="0">
                <a:solidFill>
                  <a:schemeClr val="accent3">
                    <a:lumMod val="50000"/>
                  </a:schemeClr>
                </a:solidFill>
              </a:rPr>
              <a:t>Water temperature and microhabitat   </a:t>
            </a:r>
          </a:p>
          <a:p>
            <a:pPr marL="514350" indent="-514350">
              <a:buFont typeface="+mj-lt"/>
              <a:buAutoNum type="arabicPeriod"/>
            </a:pPr>
            <a:endParaRPr lang="en-US" dirty="0">
              <a:solidFill>
                <a:schemeClr val="accent3">
                  <a:lumMod val="50000"/>
                </a:schemeClr>
              </a:solidFill>
            </a:endParaRPr>
          </a:p>
        </p:txBody>
      </p:sp>
      <p:sp>
        <p:nvSpPr>
          <p:cNvPr id="9" name="Content Placeholder 8">
            <a:extLst>
              <a:ext uri="{FF2B5EF4-FFF2-40B4-BE49-F238E27FC236}">
                <a16:creationId xmlns:a16="http://schemas.microsoft.com/office/drawing/2014/main" id="{39C25D75-A27F-0C91-8353-B339691B46D8}"/>
              </a:ext>
            </a:extLst>
          </p:cNvPr>
          <p:cNvSpPr>
            <a:spLocks noGrp="1"/>
          </p:cNvSpPr>
          <p:nvPr>
            <p:ph sz="half" idx="2"/>
          </p:nvPr>
        </p:nvSpPr>
        <p:spPr>
          <a:xfrm>
            <a:off x="6358820" y="895739"/>
            <a:ext cx="5181600" cy="5951796"/>
          </a:xfrm>
        </p:spPr>
        <p:txBody>
          <a:bodyPr vert="horz" lIns="91440" tIns="45720" rIns="91440" bIns="45720" rtlCol="0">
            <a:normAutofit fontScale="70000" lnSpcReduction="20000"/>
          </a:bodyPr>
          <a:lstStyle/>
          <a:p>
            <a:pPr marL="514350" indent="-514350">
              <a:buFont typeface="+mj-lt"/>
              <a:buAutoNum type="arabicPeriod"/>
            </a:pPr>
            <a:r>
              <a:rPr lang="en-US" b="1" dirty="0">
                <a:solidFill>
                  <a:schemeClr val="tx2">
                    <a:lumMod val="75000"/>
                    <a:lumOff val="25000"/>
                  </a:schemeClr>
                </a:solidFill>
              </a:rPr>
              <a:t>Spatially complex channel geomorphology </a:t>
            </a:r>
          </a:p>
          <a:p>
            <a:pPr marL="514350" indent="-514350">
              <a:buFont typeface="+mj-lt"/>
              <a:buAutoNum type="arabicPeriod"/>
            </a:pPr>
            <a:r>
              <a:rPr lang="en-US" b="1" dirty="0">
                <a:solidFill>
                  <a:schemeClr val="tx2">
                    <a:lumMod val="75000"/>
                    <a:lumOff val="25000"/>
                  </a:schemeClr>
                </a:solidFill>
              </a:rPr>
              <a:t>Flows are variable and synchronized with tributaries </a:t>
            </a:r>
          </a:p>
          <a:p>
            <a:pPr marL="514350" indent="-514350">
              <a:buFont typeface="+mj-lt"/>
              <a:buAutoNum type="arabicPeriod"/>
            </a:pPr>
            <a:r>
              <a:rPr lang="en-US" b="1" dirty="0">
                <a:solidFill>
                  <a:schemeClr val="tx2">
                    <a:lumMod val="75000"/>
                    <a:lumOff val="25000"/>
                  </a:schemeClr>
                </a:solidFill>
              </a:rPr>
              <a:t>Frequently mobilized </a:t>
            </a:r>
            <a:r>
              <a:rPr lang="en-US" b="1" dirty="0" err="1">
                <a:solidFill>
                  <a:schemeClr val="tx2">
                    <a:lumMod val="75000"/>
                    <a:lumOff val="25000"/>
                  </a:schemeClr>
                </a:solidFill>
              </a:rPr>
              <a:t>channelbed</a:t>
            </a:r>
            <a:r>
              <a:rPr lang="en-US" b="1" dirty="0">
                <a:solidFill>
                  <a:schemeClr val="tx2">
                    <a:lumMod val="75000"/>
                    <a:lumOff val="25000"/>
                  </a:schemeClr>
                </a:solidFill>
              </a:rPr>
              <a:t> surface at appropriate time synchronized with tributaries to support geomorphic function and ecosystem health (winter months)</a:t>
            </a:r>
          </a:p>
          <a:p>
            <a:pPr marL="514350" indent="-514350">
              <a:buFont typeface="+mj-lt"/>
              <a:buAutoNum type="arabicPeriod"/>
            </a:pPr>
            <a:r>
              <a:rPr lang="en-US" b="1" dirty="0">
                <a:solidFill>
                  <a:schemeClr val="tx2">
                    <a:lumMod val="75000"/>
                    <a:lumOff val="25000"/>
                  </a:schemeClr>
                </a:solidFill>
              </a:rPr>
              <a:t>Periodic </a:t>
            </a:r>
            <a:r>
              <a:rPr lang="en-US" b="1" dirty="0" err="1">
                <a:solidFill>
                  <a:schemeClr val="tx2">
                    <a:lumMod val="75000"/>
                    <a:lumOff val="25000"/>
                  </a:schemeClr>
                </a:solidFill>
              </a:rPr>
              <a:t>channelbed</a:t>
            </a:r>
            <a:r>
              <a:rPr lang="en-US" b="1" dirty="0">
                <a:solidFill>
                  <a:schemeClr val="tx2">
                    <a:lumMod val="75000"/>
                    <a:lumOff val="25000"/>
                  </a:schemeClr>
                </a:solidFill>
              </a:rPr>
              <a:t> scour and fill at appropriate time synchronized with tributaries to support species and ecosystem health (winter months)</a:t>
            </a:r>
          </a:p>
          <a:p>
            <a:pPr marL="514350" indent="-514350">
              <a:buFont typeface="+mj-lt"/>
              <a:buAutoNum type="arabicPeriod"/>
            </a:pPr>
            <a:r>
              <a:rPr lang="en-US" b="1" dirty="0">
                <a:solidFill>
                  <a:schemeClr val="tx2">
                    <a:lumMod val="75000"/>
                    <a:lumOff val="25000"/>
                  </a:schemeClr>
                </a:solidFill>
              </a:rPr>
              <a:t>Maintain appropriate grain size distribution in the bedload</a:t>
            </a:r>
          </a:p>
          <a:p>
            <a:pPr marL="514350" indent="-514350">
              <a:buFont typeface="+mj-lt"/>
              <a:buAutoNum type="arabicPeriod"/>
            </a:pPr>
            <a:r>
              <a:rPr lang="en-US" b="1" dirty="0">
                <a:solidFill>
                  <a:schemeClr val="tx2">
                    <a:lumMod val="75000"/>
                    <a:lumOff val="25000"/>
                  </a:schemeClr>
                </a:solidFill>
              </a:rPr>
              <a:t>Periodic channel migration </a:t>
            </a:r>
          </a:p>
          <a:p>
            <a:pPr marL="514350" indent="-514350">
              <a:buFont typeface="+mj-lt"/>
              <a:buAutoNum type="arabicPeriod"/>
            </a:pPr>
            <a:r>
              <a:rPr lang="en-US" b="1" dirty="0">
                <a:solidFill>
                  <a:schemeClr val="tx2">
                    <a:lumMod val="75000"/>
                    <a:lumOff val="25000"/>
                  </a:schemeClr>
                </a:solidFill>
              </a:rPr>
              <a:t>Functional floodplain </a:t>
            </a:r>
          </a:p>
          <a:p>
            <a:pPr marL="514350" indent="-514350">
              <a:buFont typeface="+mj-lt"/>
              <a:buAutoNum type="arabicPeriod"/>
            </a:pPr>
            <a:r>
              <a:rPr lang="en-US" b="1" dirty="0">
                <a:solidFill>
                  <a:schemeClr val="tx2">
                    <a:lumMod val="75000"/>
                    <a:lumOff val="25000"/>
                  </a:schemeClr>
                </a:solidFill>
              </a:rPr>
              <a:t>Self-sustaining diverse riparian plant communities </a:t>
            </a:r>
          </a:p>
          <a:p>
            <a:pPr marL="514350" indent="-514350">
              <a:buFont typeface="+mj-lt"/>
              <a:buAutoNum type="arabicPeriod"/>
            </a:pPr>
            <a:r>
              <a:rPr lang="en-US" b="1" dirty="0">
                <a:solidFill>
                  <a:schemeClr val="tx2">
                    <a:lumMod val="75000"/>
                    <a:lumOff val="25000"/>
                  </a:schemeClr>
                </a:solidFill>
              </a:rPr>
              <a:t>Water temperature and microhabitat   </a:t>
            </a:r>
          </a:p>
          <a:p>
            <a:pPr marL="0" indent="0">
              <a:buNone/>
            </a:pPr>
            <a:endParaRPr lang="en-US" b="1" dirty="0">
              <a:solidFill>
                <a:schemeClr val="tx2">
                  <a:lumMod val="75000"/>
                  <a:lumOff val="25000"/>
                </a:schemeClr>
              </a:solidFill>
            </a:endParaRPr>
          </a:p>
        </p:txBody>
      </p:sp>
      <p:cxnSp>
        <p:nvCxnSpPr>
          <p:cNvPr id="12" name="Straight Arrow Connector 11">
            <a:extLst>
              <a:ext uri="{FF2B5EF4-FFF2-40B4-BE49-F238E27FC236}">
                <a16:creationId xmlns:a16="http://schemas.microsoft.com/office/drawing/2014/main" id="{F0D11ED2-F27F-AE15-3E22-C8A59E761CE8}"/>
              </a:ext>
            </a:extLst>
          </p:cNvPr>
          <p:cNvCxnSpPr/>
          <p:nvPr/>
        </p:nvCxnSpPr>
        <p:spPr>
          <a:xfrm>
            <a:off x="5150498" y="1110343"/>
            <a:ext cx="113833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A6123E2D-53B2-963A-7224-3901D98715CA}"/>
              </a:ext>
            </a:extLst>
          </p:cNvPr>
          <p:cNvCxnSpPr>
            <a:cxnSpLocks/>
          </p:cNvCxnSpPr>
          <p:nvPr/>
        </p:nvCxnSpPr>
        <p:spPr>
          <a:xfrm>
            <a:off x="5150498" y="1688841"/>
            <a:ext cx="113833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1D846DBF-4FFF-0EE7-32FB-95FE9ADE63BE}"/>
              </a:ext>
            </a:extLst>
          </p:cNvPr>
          <p:cNvCxnSpPr/>
          <p:nvPr/>
        </p:nvCxnSpPr>
        <p:spPr>
          <a:xfrm>
            <a:off x="5215812" y="2174033"/>
            <a:ext cx="114300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76C9A2FB-E711-4AC9-E510-BAADC7F2E0C8}"/>
              </a:ext>
            </a:extLst>
          </p:cNvPr>
          <p:cNvCxnSpPr/>
          <p:nvPr/>
        </p:nvCxnSpPr>
        <p:spPr>
          <a:xfrm>
            <a:off x="5299788" y="2659224"/>
            <a:ext cx="1059032" cy="5318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47E21455-095A-963D-301A-C92834FF2599}"/>
              </a:ext>
            </a:extLst>
          </p:cNvPr>
          <p:cNvCxnSpPr>
            <a:cxnSpLocks/>
          </p:cNvCxnSpPr>
          <p:nvPr/>
        </p:nvCxnSpPr>
        <p:spPr>
          <a:xfrm>
            <a:off x="5421086" y="3113288"/>
            <a:ext cx="937734" cy="104816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D07D3E21-2E00-B6E4-BFD9-4A92739ED2F4}"/>
              </a:ext>
            </a:extLst>
          </p:cNvPr>
          <p:cNvCxnSpPr>
            <a:cxnSpLocks/>
          </p:cNvCxnSpPr>
          <p:nvPr/>
        </p:nvCxnSpPr>
        <p:spPr>
          <a:xfrm>
            <a:off x="5429080" y="3625305"/>
            <a:ext cx="929740" cy="111464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a:extLst>
              <a:ext uri="{FF2B5EF4-FFF2-40B4-BE49-F238E27FC236}">
                <a16:creationId xmlns:a16="http://schemas.microsoft.com/office/drawing/2014/main" id="{6BF682E0-5B61-F525-9CAE-D7FEF5646CF4}"/>
              </a:ext>
            </a:extLst>
          </p:cNvPr>
          <p:cNvCxnSpPr>
            <a:cxnSpLocks/>
          </p:cNvCxnSpPr>
          <p:nvPr/>
        </p:nvCxnSpPr>
        <p:spPr>
          <a:xfrm>
            <a:off x="5445186" y="3981066"/>
            <a:ext cx="913634" cy="10761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C6D21F1C-8239-048B-884A-D345571A6CEA}"/>
              </a:ext>
            </a:extLst>
          </p:cNvPr>
          <p:cNvSpPr txBox="1"/>
          <p:nvPr/>
        </p:nvSpPr>
        <p:spPr>
          <a:xfrm>
            <a:off x="5259824" y="4081370"/>
            <a:ext cx="322524" cy="369332"/>
          </a:xfrm>
          <a:prstGeom prst="rect">
            <a:avLst/>
          </a:prstGeom>
          <a:noFill/>
        </p:spPr>
        <p:txBody>
          <a:bodyPr wrap="none" rtlCol="0">
            <a:spAutoFit/>
          </a:bodyPr>
          <a:lstStyle/>
          <a:p>
            <a:r>
              <a:rPr lang="en-US" b="1" dirty="0">
                <a:solidFill>
                  <a:srgbClr val="FF0000"/>
                </a:solidFill>
              </a:rPr>
              <a:t>X</a:t>
            </a:r>
          </a:p>
        </p:txBody>
      </p:sp>
      <p:cxnSp>
        <p:nvCxnSpPr>
          <p:cNvPr id="29" name="Straight Arrow Connector 28">
            <a:extLst>
              <a:ext uri="{FF2B5EF4-FFF2-40B4-BE49-F238E27FC236}">
                <a16:creationId xmlns:a16="http://schemas.microsoft.com/office/drawing/2014/main" id="{EC0AA66A-444C-6C7D-9981-2AC2B578C7FB}"/>
              </a:ext>
            </a:extLst>
          </p:cNvPr>
          <p:cNvCxnSpPr>
            <a:cxnSpLocks/>
          </p:cNvCxnSpPr>
          <p:nvPr/>
        </p:nvCxnSpPr>
        <p:spPr>
          <a:xfrm>
            <a:off x="5582348" y="4688065"/>
            <a:ext cx="706485" cy="78900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0" name="TextBox 29">
            <a:extLst>
              <a:ext uri="{FF2B5EF4-FFF2-40B4-BE49-F238E27FC236}">
                <a16:creationId xmlns:a16="http://schemas.microsoft.com/office/drawing/2014/main" id="{CECEC309-D3CA-1E0E-F224-1F7E4EBE654F}"/>
              </a:ext>
            </a:extLst>
          </p:cNvPr>
          <p:cNvSpPr txBox="1"/>
          <p:nvPr/>
        </p:nvSpPr>
        <p:spPr>
          <a:xfrm>
            <a:off x="5259824" y="5051754"/>
            <a:ext cx="322524" cy="369332"/>
          </a:xfrm>
          <a:prstGeom prst="rect">
            <a:avLst/>
          </a:prstGeom>
          <a:noFill/>
        </p:spPr>
        <p:txBody>
          <a:bodyPr wrap="none" rtlCol="0">
            <a:spAutoFit/>
          </a:bodyPr>
          <a:lstStyle/>
          <a:p>
            <a:r>
              <a:rPr lang="en-US" b="1" dirty="0">
                <a:solidFill>
                  <a:srgbClr val="FF0000"/>
                </a:solidFill>
              </a:rPr>
              <a:t>X</a:t>
            </a:r>
          </a:p>
        </p:txBody>
      </p:sp>
      <p:cxnSp>
        <p:nvCxnSpPr>
          <p:cNvPr id="32" name="Straight Arrow Connector 31">
            <a:extLst>
              <a:ext uri="{FF2B5EF4-FFF2-40B4-BE49-F238E27FC236}">
                <a16:creationId xmlns:a16="http://schemas.microsoft.com/office/drawing/2014/main" id="{5F92F4E8-8EF6-700A-9DDB-5E7BE39CEADF}"/>
              </a:ext>
            </a:extLst>
          </p:cNvPr>
          <p:cNvCxnSpPr>
            <a:cxnSpLocks/>
          </p:cNvCxnSpPr>
          <p:nvPr/>
        </p:nvCxnSpPr>
        <p:spPr>
          <a:xfrm>
            <a:off x="5582348" y="5747657"/>
            <a:ext cx="706485" cy="2705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9FC662F3-44B6-365F-794A-195F4A4DC14A}"/>
              </a:ext>
            </a:extLst>
          </p:cNvPr>
          <p:cNvCxnSpPr>
            <a:cxnSpLocks/>
          </p:cNvCxnSpPr>
          <p:nvPr/>
        </p:nvCxnSpPr>
        <p:spPr>
          <a:xfrm flipH="1" flipV="1">
            <a:off x="4189445" y="3937518"/>
            <a:ext cx="1255741" cy="27219"/>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5C8D21A3-0FBA-9FA2-42ED-8E9B71C41A74}"/>
              </a:ext>
            </a:extLst>
          </p:cNvPr>
          <p:cNvCxnSpPr>
            <a:cxnSpLocks/>
          </p:cNvCxnSpPr>
          <p:nvPr/>
        </p:nvCxnSpPr>
        <p:spPr>
          <a:xfrm>
            <a:off x="4572000" y="3611152"/>
            <a:ext cx="849086" cy="14153"/>
          </a:xfrm>
          <a:prstGeom prst="line">
            <a:avLst/>
          </a:prstGeom>
        </p:spPr>
        <p:style>
          <a:lnRef idx="2">
            <a:schemeClr val="accent1"/>
          </a:lnRef>
          <a:fillRef idx="0">
            <a:schemeClr val="accent1"/>
          </a:fillRef>
          <a:effectRef idx="1">
            <a:schemeClr val="accent1"/>
          </a:effectRef>
          <a:fontRef idx="minor">
            <a:schemeClr val="tx1"/>
          </a:fontRef>
        </p:style>
      </p:cxnSp>
      <p:sp>
        <p:nvSpPr>
          <p:cNvPr id="46" name="TextBox 45">
            <a:extLst>
              <a:ext uri="{FF2B5EF4-FFF2-40B4-BE49-F238E27FC236}">
                <a16:creationId xmlns:a16="http://schemas.microsoft.com/office/drawing/2014/main" id="{12900714-32FD-067B-9419-4FDB729E6EA6}"/>
              </a:ext>
            </a:extLst>
          </p:cNvPr>
          <p:cNvSpPr txBox="1"/>
          <p:nvPr/>
        </p:nvSpPr>
        <p:spPr>
          <a:xfrm>
            <a:off x="7259217" y="6316825"/>
            <a:ext cx="4670830" cy="369332"/>
          </a:xfrm>
          <a:prstGeom prst="rect">
            <a:avLst/>
          </a:prstGeom>
          <a:noFill/>
        </p:spPr>
        <p:txBody>
          <a:bodyPr wrap="none" rtlCol="0">
            <a:spAutoFit/>
          </a:bodyPr>
          <a:lstStyle/>
          <a:p>
            <a:r>
              <a:rPr lang="en-US" b="1" dirty="0"/>
              <a:t>31 Objectives Total (22 currently evaluated)</a:t>
            </a:r>
          </a:p>
        </p:txBody>
      </p:sp>
      <p:sp>
        <p:nvSpPr>
          <p:cNvPr id="47" name="TextBox 46">
            <a:extLst>
              <a:ext uri="{FF2B5EF4-FFF2-40B4-BE49-F238E27FC236}">
                <a16:creationId xmlns:a16="http://schemas.microsoft.com/office/drawing/2014/main" id="{DD0AB4FB-60E2-EA8B-768B-A7B73E394169}"/>
              </a:ext>
            </a:extLst>
          </p:cNvPr>
          <p:cNvSpPr txBox="1"/>
          <p:nvPr/>
        </p:nvSpPr>
        <p:spPr>
          <a:xfrm>
            <a:off x="1738604" y="6316825"/>
            <a:ext cx="2157770" cy="369332"/>
          </a:xfrm>
          <a:prstGeom prst="rect">
            <a:avLst/>
          </a:prstGeom>
          <a:noFill/>
        </p:spPr>
        <p:txBody>
          <a:bodyPr wrap="none" rtlCol="0">
            <a:spAutoFit/>
          </a:bodyPr>
          <a:lstStyle/>
          <a:p>
            <a:r>
              <a:rPr lang="en-US" b="1" dirty="0"/>
              <a:t>37 Objectives Total</a:t>
            </a:r>
          </a:p>
        </p:txBody>
      </p:sp>
    </p:spTree>
    <p:extLst>
      <p:ext uri="{BB962C8B-B14F-4D97-AF65-F5344CB8AC3E}">
        <p14:creationId xmlns:p14="http://schemas.microsoft.com/office/powerpoint/2010/main" val="2814718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00899-4F36-8F9B-3E99-78EBCA66E844}"/>
            </a:ext>
          </a:extLst>
        </p:cNvPr>
        <p:cNvGrpSpPr/>
        <p:nvPr/>
      </p:nvGrpSpPr>
      <p:grpSpPr>
        <a:xfrm>
          <a:off x="0" y="0"/>
          <a:ext cx="0" cy="0"/>
          <a:chOff x="0" y="0"/>
          <a:chExt cx="0" cy="0"/>
        </a:xfrm>
      </p:grpSpPr>
      <p:pic>
        <p:nvPicPr>
          <p:cNvPr id="4" name="Picture 3" descr="A body of water with trees in the back&#10;&#10;AI-generated content may be incorrect.">
            <a:extLst>
              <a:ext uri="{FF2B5EF4-FFF2-40B4-BE49-F238E27FC236}">
                <a16:creationId xmlns:a16="http://schemas.microsoft.com/office/drawing/2014/main" id="{66D58D79-0B4B-B6E8-593B-159ABFBAD6D4}"/>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6AE414FC-FB67-DE9A-2697-321E49136E30}"/>
              </a:ext>
            </a:extLst>
          </p:cNvPr>
          <p:cNvSpPr>
            <a:spLocks noGrp="1"/>
          </p:cNvSpPr>
          <p:nvPr>
            <p:ph type="title"/>
          </p:nvPr>
        </p:nvSpPr>
        <p:spPr>
          <a:xfrm>
            <a:off x="838200" y="10464"/>
            <a:ext cx="10515600" cy="670573"/>
          </a:xfrm>
        </p:spPr>
        <p:txBody>
          <a:bodyPr>
            <a:normAutofit fontScale="90000"/>
          </a:bodyPr>
          <a:lstStyle/>
          <a:p>
            <a:pPr algn="ctr"/>
            <a:r>
              <a:rPr lang="en-US" dirty="0"/>
              <a:t>Revision of Attributes</a:t>
            </a:r>
          </a:p>
        </p:txBody>
      </p:sp>
      <p:sp>
        <p:nvSpPr>
          <p:cNvPr id="8" name="Content Placeholder 7">
            <a:extLst>
              <a:ext uri="{FF2B5EF4-FFF2-40B4-BE49-F238E27FC236}">
                <a16:creationId xmlns:a16="http://schemas.microsoft.com/office/drawing/2014/main" id="{7648B0CD-C49B-4779-0149-59415ED54575}"/>
              </a:ext>
            </a:extLst>
          </p:cNvPr>
          <p:cNvSpPr>
            <a:spLocks noGrp="1"/>
          </p:cNvSpPr>
          <p:nvPr>
            <p:ph sz="half" idx="1"/>
          </p:nvPr>
        </p:nvSpPr>
        <p:spPr>
          <a:xfrm>
            <a:off x="651580" y="895738"/>
            <a:ext cx="5181600" cy="5951797"/>
          </a:xfrm>
        </p:spPr>
        <p:txBody>
          <a:bodyPr>
            <a:normAutofit fontScale="70000" lnSpcReduction="20000"/>
          </a:bodyPr>
          <a:lstStyle/>
          <a:p>
            <a:pPr marL="514350" indent="-514350">
              <a:buFont typeface="+mj-lt"/>
              <a:buAutoNum type="arabicPeriod"/>
            </a:pPr>
            <a:r>
              <a:rPr lang="en-US" b="1" dirty="0">
                <a:solidFill>
                  <a:schemeClr val="accent3">
                    <a:lumMod val="50000"/>
                  </a:schemeClr>
                </a:solidFill>
              </a:rPr>
              <a:t>Spatially complex channel geomorphology</a:t>
            </a:r>
          </a:p>
          <a:p>
            <a:pPr marL="514350" indent="-514350">
              <a:buFont typeface="+mj-lt"/>
              <a:buAutoNum type="arabicPeriod"/>
            </a:pPr>
            <a:r>
              <a:rPr lang="en-US" b="1" dirty="0">
                <a:solidFill>
                  <a:schemeClr val="accent3">
                    <a:lumMod val="50000"/>
                  </a:schemeClr>
                </a:solidFill>
              </a:rPr>
              <a:t>Flows and water quality are predictably unpredictable</a:t>
            </a:r>
          </a:p>
          <a:p>
            <a:pPr marL="514350" indent="-514350">
              <a:buFont typeface="+mj-lt"/>
              <a:buAutoNum type="arabicPeriod"/>
            </a:pPr>
            <a:r>
              <a:rPr lang="en-US" b="1" dirty="0">
                <a:solidFill>
                  <a:schemeClr val="accent3">
                    <a:lumMod val="50000"/>
                  </a:schemeClr>
                </a:solidFill>
              </a:rPr>
              <a:t>Frequently mobilized </a:t>
            </a:r>
            <a:r>
              <a:rPr lang="en-US" b="1" dirty="0" err="1">
                <a:solidFill>
                  <a:schemeClr val="accent3">
                    <a:lumMod val="50000"/>
                  </a:schemeClr>
                </a:solidFill>
              </a:rPr>
              <a:t>channelbed</a:t>
            </a:r>
            <a:r>
              <a:rPr lang="en-US" b="1" dirty="0">
                <a:solidFill>
                  <a:schemeClr val="accent3">
                    <a:lumMod val="50000"/>
                  </a:schemeClr>
                </a:solidFill>
              </a:rPr>
              <a:t> surface</a:t>
            </a:r>
          </a:p>
          <a:p>
            <a:pPr marL="514350" indent="-514350">
              <a:buFont typeface="+mj-lt"/>
              <a:buAutoNum type="arabicPeriod"/>
            </a:pPr>
            <a:r>
              <a:rPr lang="en-US" b="1" dirty="0">
                <a:solidFill>
                  <a:schemeClr val="accent3">
                    <a:lumMod val="50000"/>
                  </a:schemeClr>
                </a:solidFill>
              </a:rPr>
              <a:t>Periodic </a:t>
            </a:r>
            <a:r>
              <a:rPr lang="en-US" b="1" dirty="0" err="1">
                <a:solidFill>
                  <a:schemeClr val="accent3">
                    <a:lumMod val="50000"/>
                  </a:schemeClr>
                </a:solidFill>
              </a:rPr>
              <a:t>channelbed</a:t>
            </a:r>
            <a:r>
              <a:rPr lang="en-US" b="1" dirty="0">
                <a:solidFill>
                  <a:schemeClr val="accent3">
                    <a:lumMod val="50000"/>
                  </a:schemeClr>
                </a:solidFill>
              </a:rPr>
              <a:t> scour and fill</a:t>
            </a:r>
          </a:p>
          <a:p>
            <a:pPr marL="514350" indent="-514350">
              <a:buFont typeface="+mj-lt"/>
              <a:buAutoNum type="arabicPeriod"/>
            </a:pPr>
            <a:r>
              <a:rPr lang="en-US" b="1" dirty="0">
                <a:solidFill>
                  <a:schemeClr val="accent3">
                    <a:lumMod val="50000"/>
                  </a:schemeClr>
                </a:solidFill>
              </a:rPr>
              <a:t>Balanced fine and coarse sediment budgets</a:t>
            </a:r>
          </a:p>
          <a:p>
            <a:pPr marL="514350" indent="-514350">
              <a:buFont typeface="+mj-lt"/>
              <a:buAutoNum type="arabicPeriod"/>
            </a:pPr>
            <a:r>
              <a:rPr lang="en-US" b="1" dirty="0">
                <a:solidFill>
                  <a:schemeClr val="accent3">
                    <a:lumMod val="50000"/>
                  </a:schemeClr>
                </a:solidFill>
              </a:rPr>
              <a:t>Periodic channel migration</a:t>
            </a:r>
          </a:p>
          <a:p>
            <a:pPr marL="514350" indent="-514350">
              <a:buFont typeface="+mj-lt"/>
              <a:buAutoNum type="arabicPeriod"/>
            </a:pPr>
            <a:r>
              <a:rPr lang="en-US" b="1" dirty="0">
                <a:solidFill>
                  <a:schemeClr val="accent3">
                    <a:lumMod val="50000"/>
                  </a:schemeClr>
                </a:solidFill>
              </a:rPr>
              <a:t>A functional floodplain</a:t>
            </a:r>
          </a:p>
          <a:p>
            <a:pPr marL="514350" indent="-514350">
              <a:buFont typeface="+mj-lt"/>
              <a:buAutoNum type="arabicPeriod"/>
            </a:pPr>
            <a:r>
              <a:rPr lang="en-US" b="1" dirty="0">
                <a:solidFill>
                  <a:schemeClr val="accent3">
                    <a:lumMod val="50000"/>
                  </a:schemeClr>
                </a:solidFill>
              </a:rPr>
              <a:t>Infrequent channel resetting floods</a:t>
            </a:r>
          </a:p>
          <a:p>
            <a:pPr marL="514350" indent="-514350">
              <a:buFont typeface="+mj-lt"/>
              <a:buAutoNum type="arabicPeriod"/>
            </a:pPr>
            <a:r>
              <a:rPr lang="en-US" b="1" dirty="0">
                <a:solidFill>
                  <a:schemeClr val="accent3">
                    <a:lumMod val="50000"/>
                  </a:schemeClr>
                </a:solidFill>
              </a:rPr>
              <a:t>Self-sustaining diverse riparian plant community</a:t>
            </a:r>
          </a:p>
          <a:p>
            <a:pPr marL="514350" indent="-514350">
              <a:buFont typeface="+mj-lt"/>
              <a:buAutoNum type="arabicPeriod"/>
            </a:pPr>
            <a:r>
              <a:rPr lang="en-US" b="1" dirty="0">
                <a:solidFill>
                  <a:schemeClr val="accent3">
                    <a:lumMod val="50000"/>
                  </a:schemeClr>
                </a:solidFill>
              </a:rPr>
              <a:t>Naturally fluctuating groundwater table</a:t>
            </a:r>
          </a:p>
          <a:p>
            <a:pPr marL="514350" indent="-514350">
              <a:buFont typeface="+mj-lt"/>
              <a:buAutoNum type="arabicPeriod"/>
            </a:pPr>
            <a:r>
              <a:rPr lang="en-US" b="1" dirty="0">
                <a:solidFill>
                  <a:schemeClr val="accent3">
                    <a:lumMod val="50000"/>
                  </a:schemeClr>
                </a:solidFill>
              </a:rPr>
              <a:t>Water temperature and microhabitat   </a:t>
            </a:r>
          </a:p>
          <a:p>
            <a:pPr marL="514350" indent="-514350">
              <a:buFont typeface="+mj-lt"/>
              <a:buAutoNum type="arabicPeriod"/>
            </a:pPr>
            <a:endParaRPr lang="en-US" dirty="0">
              <a:solidFill>
                <a:schemeClr val="accent3">
                  <a:lumMod val="50000"/>
                </a:schemeClr>
              </a:solidFill>
            </a:endParaRPr>
          </a:p>
        </p:txBody>
      </p:sp>
      <p:sp>
        <p:nvSpPr>
          <p:cNvPr id="9" name="Content Placeholder 8">
            <a:extLst>
              <a:ext uri="{FF2B5EF4-FFF2-40B4-BE49-F238E27FC236}">
                <a16:creationId xmlns:a16="http://schemas.microsoft.com/office/drawing/2014/main" id="{C9BA1DEB-055B-7B52-4612-301464E50632}"/>
              </a:ext>
            </a:extLst>
          </p:cNvPr>
          <p:cNvSpPr>
            <a:spLocks noGrp="1"/>
          </p:cNvSpPr>
          <p:nvPr>
            <p:ph sz="half" idx="2"/>
          </p:nvPr>
        </p:nvSpPr>
        <p:spPr>
          <a:xfrm>
            <a:off x="6358820" y="895739"/>
            <a:ext cx="5181600" cy="5951796"/>
          </a:xfrm>
        </p:spPr>
        <p:txBody>
          <a:bodyPr vert="horz" lIns="91440" tIns="45720" rIns="91440" bIns="45720" rtlCol="0">
            <a:normAutofit fontScale="70000" lnSpcReduction="20000"/>
          </a:bodyPr>
          <a:lstStyle/>
          <a:p>
            <a:pPr marL="514350" indent="-514350">
              <a:buFont typeface="+mj-lt"/>
              <a:buAutoNum type="arabicPeriod"/>
            </a:pPr>
            <a:r>
              <a:rPr lang="en-US" b="1" dirty="0">
                <a:solidFill>
                  <a:schemeClr val="tx2">
                    <a:lumMod val="75000"/>
                    <a:lumOff val="25000"/>
                  </a:schemeClr>
                </a:solidFill>
              </a:rPr>
              <a:t>Spatially complex channel geomorphology </a:t>
            </a:r>
          </a:p>
          <a:p>
            <a:pPr marL="514350" indent="-514350">
              <a:buFont typeface="+mj-lt"/>
              <a:buAutoNum type="arabicPeriod"/>
            </a:pPr>
            <a:r>
              <a:rPr lang="en-US" b="1" dirty="0">
                <a:solidFill>
                  <a:schemeClr val="tx2">
                    <a:lumMod val="75000"/>
                    <a:lumOff val="25000"/>
                  </a:schemeClr>
                </a:solidFill>
              </a:rPr>
              <a:t>Flows are variable and synchronized with tributaries </a:t>
            </a:r>
          </a:p>
          <a:p>
            <a:pPr marL="514350" indent="-514350">
              <a:buFont typeface="+mj-lt"/>
              <a:buAutoNum type="arabicPeriod"/>
            </a:pPr>
            <a:r>
              <a:rPr lang="en-US" b="1" dirty="0">
                <a:solidFill>
                  <a:schemeClr val="tx2">
                    <a:lumMod val="75000"/>
                    <a:lumOff val="25000"/>
                  </a:schemeClr>
                </a:solidFill>
              </a:rPr>
              <a:t>Frequently mobilized </a:t>
            </a:r>
            <a:r>
              <a:rPr lang="en-US" b="1" dirty="0" err="1">
                <a:solidFill>
                  <a:schemeClr val="tx2">
                    <a:lumMod val="75000"/>
                    <a:lumOff val="25000"/>
                  </a:schemeClr>
                </a:solidFill>
              </a:rPr>
              <a:t>channelbed</a:t>
            </a:r>
            <a:r>
              <a:rPr lang="en-US" b="1" dirty="0">
                <a:solidFill>
                  <a:schemeClr val="tx2">
                    <a:lumMod val="75000"/>
                    <a:lumOff val="25000"/>
                  </a:schemeClr>
                </a:solidFill>
              </a:rPr>
              <a:t> surface at appropriate time synchronized with tributaries to support geomorphic function and ecosystem health (winter months)</a:t>
            </a:r>
          </a:p>
          <a:p>
            <a:pPr marL="514350" indent="-514350">
              <a:buFont typeface="+mj-lt"/>
              <a:buAutoNum type="arabicPeriod"/>
            </a:pPr>
            <a:r>
              <a:rPr lang="en-US" b="1" dirty="0">
                <a:solidFill>
                  <a:schemeClr val="tx2">
                    <a:lumMod val="75000"/>
                    <a:lumOff val="25000"/>
                  </a:schemeClr>
                </a:solidFill>
              </a:rPr>
              <a:t>Periodic </a:t>
            </a:r>
            <a:r>
              <a:rPr lang="en-US" b="1" dirty="0" err="1">
                <a:solidFill>
                  <a:schemeClr val="tx2">
                    <a:lumMod val="75000"/>
                    <a:lumOff val="25000"/>
                  </a:schemeClr>
                </a:solidFill>
              </a:rPr>
              <a:t>channelbed</a:t>
            </a:r>
            <a:r>
              <a:rPr lang="en-US" b="1" dirty="0">
                <a:solidFill>
                  <a:schemeClr val="tx2">
                    <a:lumMod val="75000"/>
                    <a:lumOff val="25000"/>
                  </a:schemeClr>
                </a:solidFill>
              </a:rPr>
              <a:t> scour and fill at appropriate time synchronized with tributaries to support species and ecosystem health (winter months)</a:t>
            </a:r>
          </a:p>
          <a:p>
            <a:pPr marL="514350" indent="-514350">
              <a:buFont typeface="+mj-lt"/>
              <a:buAutoNum type="arabicPeriod"/>
            </a:pPr>
            <a:r>
              <a:rPr lang="en-US" b="1" dirty="0">
                <a:solidFill>
                  <a:schemeClr val="tx2">
                    <a:lumMod val="75000"/>
                    <a:lumOff val="25000"/>
                  </a:schemeClr>
                </a:solidFill>
              </a:rPr>
              <a:t>Maintain appropriate grain size distribution in the bedload</a:t>
            </a:r>
          </a:p>
          <a:p>
            <a:pPr marL="514350" indent="-514350">
              <a:buFont typeface="+mj-lt"/>
              <a:buAutoNum type="arabicPeriod"/>
            </a:pPr>
            <a:r>
              <a:rPr lang="en-US" b="1" dirty="0">
                <a:solidFill>
                  <a:schemeClr val="tx2">
                    <a:lumMod val="75000"/>
                    <a:lumOff val="25000"/>
                  </a:schemeClr>
                </a:solidFill>
              </a:rPr>
              <a:t>Periodic channel migration </a:t>
            </a:r>
          </a:p>
          <a:p>
            <a:pPr marL="514350" indent="-514350">
              <a:buFont typeface="+mj-lt"/>
              <a:buAutoNum type="arabicPeriod"/>
            </a:pPr>
            <a:r>
              <a:rPr lang="en-US" b="1" dirty="0">
                <a:solidFill>
                  <a:schemeClr val="tx2">
                    <a:lumMod val="75000"/>
                    <a:lumOff val="25000"/>
                  </a:schemeClr>
                </a:solidFill>
              </a:rPr>
              <a:t>Functional floodplain </a:t>
            </a:r>
          </a:p>
          <a:p>
            <a:pPr marL="514350" indent="-514350">
              <a:buFont typeface="+mj-lt"/>
              <a:buAutoNum type="arabicPeriod"/>
            </a:pPr>
            <a:r>
              <a:rPr lang="en-US" b="1" dirty="0">
                <a:solidFill>
                  <a:schemeClr val="tx2">
                    <a:lumMod val="75000"/>
                    <a:lumOff val="25000"/>
                  </a:schemeClr>
                </a:solidFill>
              </a:rPr>
              <a:t>Self-sustaining diverse riparian plant communities </a:t>
            </a:r>
          </a:p>
          <a:p>
            <a:pPr marL="514350" indent="-514350">
              <a:buFont typeface="+mj-lt"/>
              <a:buAutoNum type="arabicPeriod"/>
            </a:pPr>
            <a:r>
              <a:rPr lang="en-US" b="1" dirty="0">
                <a:solidFill>
                  <a:schemeClr val="tx2">
                    <a:lumMod val="75000"/>
                    <a:lumOff val="25000"/>
                  </a:schemeClr>
                </a:solidFill>
              </a:rPr>
              <a:t>Water temperature and microhabitat   </a:t>
            </a:r>
          </a:p>
          <a:p>
            <a:pPr marL="514350" indent="-514350">
              <a:buFont typeface="+mj-lt"/>
              <a:buAutoNum type="arabicPeriod"/>
            </a:pPr>
            <a:endParaRPr lang="en-US" b="1" dirty="0">
              <a:solidFill>
                <a:schemeClr val="tx2">
                  <a:lumMod val="75000"/>
                  <a:lumOff val="25000"/>
                </a:schemeClr>
              </a:solidFill>
            </a:endParaRPr>
          </a:p>
        </p:txBody>
      </p:sp>
      <p:cxnSp>
        <p:nvCxnSpPr>
          <p:cNvPr id="12" name="Straight Arrow Connector 11">
            <a:extLst>
              <a:ext uri="{FF2B5EF4-FFF2-40B4-BE49-F238E27FC236}">
                <a16:creationId xmlns:a16="http://schemas.microsoft.com/office/drawing/2014/main" id="{9B240A7C-DF36-29CA-CC6C-6D6C313D7C5F}"/>
              </a:ext>
            </a:extLst>
          </p:cNvPr>
          <p:cNvCxnSpPr/>
          <p:nvPr/>
        </p:nvCxnSpPr>
        <p:spPr>
          <a:xfrm>
            <a:off x="5150498" y="1110343"/>
            <a:ext cx="113833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9922455F-8F02-D65C-8DDE-CDC48FD33342}"/>
              </a:ext>
            </a:extLst>
          </p:cNvPr>
          <p:cNvCxnSpPr>
            <a:cxnSpLocks/>
          </p:cNvCxnSpPr>
          <p:nvPr/>
        </p:nvCxnSpPr>
        <p:spPr>
          <a:xfrm>
            <a:off x="5150498" y="1688841"/>
            <a:ext cx="113833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EFCFFED9-08B6-4B3A-83A3-29F3227D45B0}"/>
              </a:ext>
            </a:extLst>
          </p:cNvPr>
          <p:cNvCxnSpPr/>
          <p:nvPr/>
        </p:nvCxnSpPr>
        <p:spPr>
          <a:xfrm>
            <a:off x="5215812" y="2174033"/>
            <a:ext cx="114300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4BC204E2-68CB-E32C-52DF-92DF549842A6}"/>
              </a:ext>
            </a:extLst>
          </p:cNvPr>
          <p:cNvCxnSpPr/>
          <p:nvPr/>
        </p:nvCxnSpPr>
        <p:spPr>
          <a:xfrm>
            <a:off x="5299788" y="2659224"/>
            <a:ext cx="1059032" cy="5318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DDB57217-9403-D393-F966-EBEA2A936DD2}"/>
              </a:ext>
            </a:extLst>
          </p:cNvPr>
          <p:cNvCxnSpPr>
            <a:cxnSpLocks/>
          </p:cNvCxnSpPr>
          <p:nvPr/>
        </p:nvCxnSpPr>
        <p:spPr>
          <a:xfrm>
            <a:off x="5421086" y="3113288"/>
            <a:ext cx="937734" cy="104816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606FC940-167F-75F7-50FD-0FEC78ABBCB1}"/>
              </a:ext>
            </a:extLst>
          </p:cNvPr>
          <p:cNvCxnSpPr>
            <a:cxnSpLocks/>
          </p:cNvCxnSpPr>
          <p:nvPr/>
        </p:nvCxnSpPr>
        <p:spPr>
          <a:xfrm>
            <a:off x="5429080" y="3625305"/>
            <a:ext cx="929740" cy="111464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a:extLst>
              <a:ext uri="{FF2B5EF4-FFF2-40B4-BE49-F238E27FC236}">
                <a16:creationId xmlns:a16="http://schemas.microsoft.com/office/drawing/2014/main" id="{BFEBC9A9-D764-B008-946C-F95E9433AA1E}"/>
              </a:ext>
            </a:extLst>
          </p:cNvPr>
          <p:cNvCxnSpPr>
            <a:cxnSpLocks/>
          </p:cNvCxnSpPr>
          <p:nvPr/>
        </p:nvCxnSpPr>
        <p:spPr>
          <a:xfrm>
            <a:off x="5445186" y="3981066"/>
            <a:ext cx="913634" cy="10761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49E3B9A8-56BE-2C23-7932-B3665E5D6D10}"/>
              </a:ext>
            </a:extLst>
          </p:cNvPr>
          <p:cNvSpPr txBox="1"/>
          <p:nvPr/>
        </p:nvSpPr>
        <p:spPr>
          <a:xfrm>
            <a:off x="5259824" y="4081370"/>
            <a:ext cx="322524" cy="369332"/>
          </a:xfrm>
          <a:prstGeom prst="rect">
            <a:avLst/>
          </a:prstGeom>
          <a:noFill/>
        </p:spPr>
        <p:txBody>
          <a:bodyPr wrap="none" rtlCol="0">
            <a:spAutoFit/>
          </a:bodyPr>
          <a:lstStyle/>
          <a:p>
            <a:r>
              <a:rPr lang="en-US" b="1" dirty="0">
                <a:solidFill>
                  <a:srgbClr val="FF0000"/>
                </a:solidFill>
              </a:rPr>
              <a:t>X</a:t>
            </a:r>
          </a:p>
        </p:txBody>
      </p:sp>
      <p:cxnSp>
        <p:nvCxnSpPr>
          <p:cNvPr id="29" name="Straight Arrow Connector 28">
            <a:extLst>
              <a:ext uri="{FF2B5EF4-FFF2-40B4-BE49-F238E27FC236}">
                <a16:creationId xmlns:a16="http://schemas.microsoft.com/office/drawing/2014/main" id="{7AA42404-E320-5435-5E0D-CD39905E0976}"/>
              </a:ext>
            </a:extLst>
          </p:cNvPr>
          <p:cNvCxnSpPr>
            <a:cxnSpLocks/>
          </p:cNvCxnSpPr>
          <p:nvPr/>
        </p:nvCxnSpPr>
        <p:spPr>
          <a:xfrm>
            <a:off x="5582348" y="4688065"/>
            <a:ext cx="706485" cy="78900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0" name="TextBox 29">
            <a:extLst>
              <a:ext uri="{FF2B5EF4-FFF2-40B4-BE49-F238E27FC236}">
                <a16:creationId xmlns:a16="http://schemas.microsoft.com/office/drawing/2014/main" id="{98E5C0DA-80C4-AA08-02DB-55EEB403E4E6}"/>
              </a:ext>
            </a:extLst>
          </p:cNvPr>
          <p:cNvSpPr txBox="1"/>
          <p:nvPr/>
        </p:nvSpPr>
        <p:spPr>
          <a:xfrm>
            <a:off x="5259824" y="5051754"/>
            <a:ext cx="322524" cy="369332"/>
          </a:xfrm>
          <a:prstGeom prst="rect">
            <a:avLst/>
          </a:prstGeom>
          <a:noFill/>
        </p:spPr>
        <p:txBody>
          <a:bodyPr wrap="none" rtlCol="0">
            <a:spAutoFit/>
          </a:bodyPr>
          <a:lstStyle/>
          <a:p>
            <a:r>
              <a:rPr lang="en-US" b="1" dirty="0">
                <a:solidFill>
                  <a:srgbClr val="FF0000"/>
                </a:solidFill>
              </a:rPr>
              <a:t>X</a:t>
            </a:r>
          </a:p>
        </p:txBody>
      </p:sp>
      <p:cxnSp>
        <p:nvCxnSpPr>
          <p:cNvPr id="35" name="Straight Connector 34">
            <a:extLst>
              <a:ext uri="{FF2B5EF4-FFF2-40B4-BE49-F238E27FC236}">
                <a16:creationId xmlns:a16="http://schemas.microsoft.com/office/drawing/2014/main" id="{D5DAE77B-AC8E-9E32-F7D0-C06F97082269}"/>
              </a:ext>
            </a:extLst>
          </p:cNvPr>
          <p:cNvCxnSpPr>
            <a:cxnSpLocks/>
          </p:cNvCxnSpPr>
          <p:nvPr/>
        </p:nvCxnSpPr>
        <p:spPr>
          <a:xfrm flipH="1" flipV="1">
            <a:off x="4189445" y="3937518"/>
            <a:ext cx="1255741" cy="27219"/>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9F51C36D-2A01-2D57-20A6-46DC597A420D}"/>
              </a:ext>
            </a:extLst>
          </p:cNvPr>
          <p:cNvCxnSpPr>
            <a:cxnSpLocks/>
          </p:cNvCxnSpPr>
          <p:nvPr/>
        </p:nvCxnSpPr>
        <p:spPr>
          <a:xfrm>
            <a:off x="4572000" y="3611152"/>
            <a:ext cx="849086" cy="14153"/>
          </a:xfrm>
          <a:prstGeom prst="line">
            <a:avLst/>
          </a:prstGeom>
        </p:spPr>
        <p:style>
          <a:lnRef idx="2">
            <a:schemeClr val="accent1"/>
          </a:lnRef>
          <a:fillRef idx="0">
            <a:schemeClr val="accent1"/>
          </a:fillRef>
          <a:effectRef idx="1">
            <a:schemeClr val="accent1"/>
          </a:effectRef>
          <a:fontRef idx="minor">
            <a:schemeClr val="tx1"/>
          </a:fontRef>
        </p:style>
      </p:cxnSp>
      <p:sp>
        <p:nvSpPr>
          <p:cNvPr id="3" name="Rectangle: Rounded Corners 2">
            <a:extLst>
              <a:ext uri="{FF2B5EF4-FFF2-40B4-BE49-F238E27FC236}">
                <a16:creationId xmlns:a16="http://schemas.microsoft.com/office/drawing/2014/main" id="{98F736DA-3181-92A9-20F0-8D05D61F88DF}"/>
              </a:ext>
            </a:extLst>
          </p:cNvPr>
          <p:cNvSpPr/>
          <p:nvPr/>
        </p:nvSpPr>
        <p:spPr>
          <a:xfrm>
            <a:off x="1968759" y="572706"/>
            <a:ext cx="8481526" cy="348067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base"/>
            <a:r>
              <a:rPr lang="en-US" dirty="0"/>
              <a:t>Original Attribute 8, “Infrequent channel resetting floods,” has been removed, as these events are largely beyond management control and the attribute lacked spatial specificity. </a:t>
            </a:r>
            <a:r>
              <a:rPr lang="en-US" b="1" dirty="0"/>
              <a:t>The intended function of these high-magnitude flows—such as broad sediment redistribution and channel resetting—can be more effectively addressed elsewhere</a:t>
            </a:r>
            <a:r>
              <a:rPr lang="en-US" dirty="0"/>
              <a:t>, recognizing that these flows may not occur system-wide at the same time, but should occur somewhere within the system with that frequency.</a:t>
            </a:r>
          </a:p>
          <a:p>
            <a:pPr fontAlgn="base"/>
            <a:r>
              <a:rPr lang="en-US" dirty="0"/>
              <a:t>Additionally, it was recognized that releasing 11,000 </a:t>
            </a:r>
            <a:r>
              <a:rPr lang="en-US" dirty="0" err="1"/>
              <a:t>cfs</a:t>
            </a:r>
            <a:r>
              <a:rPr lang="en-US" dirty="0"/>
              <a:t> from Lewiston Dam too frequently can lead to undesirable bed armoring and fossilization, particularly in the absence of adequate fine sediment inputs. This underscores the importance of balancing flow magnitude with sediment availability.</a:t>
            </a:r>
          </a:p>
          <a:p>
            <a:pPr algn="ctr"/>
            <a:endParaRPr lang="en-US" dirty="0"/>
          </a:p>
        </p:txBody>
      </p:sp>
      <p:pic>
        <p:nvPicPr>
          <p:cNvPr id="5" name="Picture 4" descr="A picture containing text, ground, brick, building material&#10;&#10;AI-generated content may be incorrect.">
            <a:extLst>
              <a:ext uri="{FF2B5EF4-FFF2-40B4-BE49-F238E27FC236}">
                <a16:creationId xmlns:a16="http://schemas.microsoft.com/office/drawing/2014/main" id="{B04883FD-874D-6124-448D-F06D2F138F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72" y="4380032"/>
            <a:ext cx="3729604" cy="2495494"/>
          </a:xfrm>
          <a:prstGeom prst="rect">
            <a:avLst/>
          </a:prstGeom>
        </p:spPr>
      </p:pic>
      <p:cxnSp>
        <p:nvCxnSpPr>
          <p:cNvPr id="6" name="Straight Arrow Connector 5">
            <a:extLst>
              <a:ext uri="{FF2B5EF4-FFF2-40B4-BE49-F238E27FC236}">
                <a16:creationId xmlns:a16="http://schemas.microsoft.com/office/drawing/2014/main" id="{BF2B0C4C-29D4-689C-F22F-EFA90B622872}"/>
              </a:ext>
            </a:extLst>
          </p:cNvPr>
          <p:cNvCxnSpPr>
            <a:cxnSpLocks/>
          </p:cNvCxnSpPr>
          <p:nvPr/>
        </p:nvCxnSpPr>
        <p:spPr>
          <a:xfrm>
            <a:off x="5582348" y="5747657"/>
            <a:ext cx="706485" cy="2705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7012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ECB8F-FCB1-FF96-1063-4AA6B606A4EF}"/>
            </a:ext>
          </a:extLst>
        </p:cNvPr>
        <p:cNvGrpSpPr/>
        <p:nvPr/>
      </p:nvGrpSpPr>
      <p:grpSpPr>
        <a:xfrm>
          <a:off x="0" y="0"/>
          <a:ext cx="0" cy="0"/>
          <a:chOff x="0" y="0"/>
          <a:chExt cx="0" cy="0"/>
        </a:xfrm>
      </p:grpSpPr>
      <p:pic>
        <p:nvPicPr>
          <p:cNvPr id="4" name="Picture 3" descr="A body of water with trees in the back&#10;&#10;AI-generated content may be incorrect.">
            <a:extLst>
              <a:ext uri="{FF2B5EF4-FFF2-40B4-BE49-F238E27FC236}">
                <a16:creationId xmlns:a16="http://schemas.microsoft.com/office/drawing/2014/main" id="{10331FF8-3379-70BF-848F-A6C43BFFA8C1}"/>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1F34CBD5-3668-B70F-BFB0-25132960E67B}"/>
              </a:ext>
            </a:extLst>
          </p:cNvPr>
          <p:cNvSpPr>
            <a:spLocks noGrp="1"/>
          </p:cNvSpPr>
          <p:nvPr>
            <p:ph type="title"/>
          </p:nvPr>
        </p:nvSpPr>
        <p:spPr>
          <a:xfrm>
            <a:off x="838200" y="10464"/>
            <a:ext cx="10515600" cy="670573"/>
          </a:xfrm>
        </p:spPr>
        <p:txBody>
          <a:bodyPr>
            <a:normAutofit fontScale="90000"/>
          </a:bodyPr>
          <a:lstStyle/>
          <a:p>
            <a:pPr algn="ctr"/>
            <a:r>
              <a:rPr lang="en-US" dirty="0"/>
              <a:t>Revision of Attributes</a:t>
            </a:r>
          </a:p>
        </p:txBody>
      </p:sp>
      <p:sp>
        <p:nvSpPr>
          <p:cNvPr id="8" name="Content Placeholder 7">
            <a:extLst>
              <a:ext uri="{FF2B5EF4-FFF2-40B4-BE49-F238E27FC236}">
                <a16:creationId xmlns:a16="http://schemas.microsoft.com/office/drawing/2014/main" id="{85D77020-ED98-3EAF-7039-7B7D0CDBD6E9}"/>
              </a:ext>
            </a:extLst>
          </p:cNvPr>
          <p:cNvSpPr>
            <a:spLocks noGrp="1"/>
          </p:cNvSpPr>
          <p:nvPr>
            <p:ph sz="half" idx="1"/>
          </p:nvPr>
        </p:nvSpPr>
        <p:spPr>
          <a:xfrm>
            <a:off x="651580" y="895738"/>
            <a:ext cx="5181600" cy="5951797"/>
          </a:xfrm>
        </p:spPr>
        <p:txBody>
          <a:bodyPr>
            <a:normAutofit fontScale="70000" lnSpcReduction="20000"/>
          </a:bodyPr>
          <a:lstStyle/>
          <a:p>
            <a:pPr marL="514350" indent="-514350">
              <a:buFont typeface="+mj-lt"/>
              <a:buAutoNum type="arabicPeriod"/>
            </a:pPr>
            <a:r>
              <a:rPr lang="en-US" b="1" dirty="0">
                <a:solidFill>
                  <a:schemeClr val="accent3">
                    <a:lumMod val="50000"/>
                  </a:schemeClr>
                </a:solidFill>
              </a:rPr>
              <a:t>Spatially complex channel geomorphology</a:t>
            </a:r>
          </a:p>
          <a:p>
            <a:pPr marL="514350" indent="-514350">
              <a:buFont typeface="+mj-lt"/>
              <a:buAutoNum type="arabicPeriod"/>
            </a:pPr>
            <a:r>
              <a:rPr lang="en-US" b="1" dirty="0">
                <a:solidFill>
                  <a:schemeClr val="accent3">
                    <a:lumMod val="50000"/>
                  </a:schemeClr>
                </a:solidFill>
              </a:rPr>
              <a:t>Flows and water quality are predictably unpredictable</a:t>
            </a:r>
          </a:p>
          <a:p>
            <a:pPr marL="514350" indent="-514350">
              <a:buFont typeface="+mj-lt"/>
              <a:buAutoNum type="arabicPeriod"/>
            </a:pPr>
            <a:r>
              <a:rPr lang="en-US" b="1" dirty="0">
                <a:solidFill>
                  <a:schemeClr val="accent3">
                    <a:lumMod val="50000"/>
                  </a:schemeClr>
                </a:solidFill>
              </a:rPr>
              <a:t>Frequently mobilized </a:t>
            </a:r>
            <a:r>
              <a:rPr lang="en-US" b="1" dirty="0" err="1">
                <a:solidFill>
                  <a:schemeClr val="accent3">
                    <a:lumMod val="50000"/>
                  </a:schemeClr>
                </a:solidFill>
              </a:rPr>
              <a:t>channelbed</a:t>
            </a:r>
            <a:r>
              <a:rPr lang="en-US" b="1" dirty="0">
                <a:solidFill>
                  <a:schemeClr val="accent3">
                    <a:lumMod val="50000"/>
                  </a:schemeClr>
                </a:solidFill>
              </a:rPr>
              <a:t> surface</a:t>
            </a:r>
          </a:p>
          <a:p>
            <a:pPr marL="514350" indent="-514350">
              <a:buFont typeface="+mj-lt"/>
              <a:buAutoNum type="arabicPeriod"/>
            </a:pPr>
            <a:r>
              <a:rPr lang="en-US" b="1" dirty="0">
                <a:solidFill>
                  <a:schemeClr val="accent3">
                    <a:lumMod val="50000"/>
                  </a:schemeClr>
                </a:solidFill>
              </a:rPr>
              <a:t>Periodic </a:t>
            </a:r>
            <a:r>
              <a:rPr lang="en-US" b="1" dirty="0" err="1">
                <a:solidFill>
                  <a:schemeClr val="accent3">
                    <a:lumMod val="50000"/>
                  </a:schemeClr>
                </a:solidFill>
              </a:rPr>
              <a:t>channelbed</a:t>
            </a:r>
            <a:r>
              <a:rPr lang="en-US" b="1" dirty="0">
                <a:solidFill>
                  <a:schemeClr val="accent3">
                    <a:lumMod val="50000"/>
                  </a:schemeClr>
                </a:solidFill>
              </a:rPr>
              <a:t> scour and fill</a:t>
            </a:r>
          </a:p>
          <a:p>
            <a:pPr marL="514350" indent="-514350">
              <a:buFont typeface="+mj-lt"/>
              <a:buAutoNum type="arabicPeriod"/>
            </a:pPr>
            <a:r>
              <a:rPr lang="en-US" b="1" dirty="0">
                <a:solidFill>
                  <a:schemeClr val="accent3">
                    <a:lumMod val="50000"/>
                  </a:schemeClr>
                </a:solidFill>
              </a:rPr>
              <a:t>Balanced fine and coarse sediment budgets</a:t>
            </a:r>
          </a:p>
          <a:p>
            <a:pPr marL="514350" indent="-514350">
              <a:buFont typeface="+mj-lt"/>
              <a:buAutoNum type="arabicPeriod"/>
            </a:pPr>
            <a:r>
              <a:rPr lang="en-US" b="1" dirty="0">
                <a:solidFill>
                  <a:schemeClr val="accent3">
                    <a:lumMod val="50000"/>
                  </a:schemeClr>
                </a:solidFill>
              </a:rPr>
              <a:t>Periodic channel migration</a:t>
            </a:r>
          </a:p>
          <a:p>
            <a:pPr marL="514350" indent="-514350">
              <a:buFont typeface="+mj-lt"/>
              <a:buAutoNum type="arabicPeriod"/>
            </a:pPr>
            <a:r>
              <a:rPr lang="en-US" b="1" dirty="0">
                <a:solidFill>
                  <a:schemeClr val="accent3">
                    <a:lumMod val="50000"/>
                  </a:schemeClr>
                </a:solidFill>
              </a:rPr>
              <a:t>A functional floodplain</a:t>
            </a:r>
          </a:p>
          <a:p>
            <a:pPr marL="514350" indent="-514350">
              <a:buFont typeface="+mj-lt"/>
              <a:buAutoNum type="arabicPeriod"/>
            </a:pPr>
            <a:r>
              <a:rPr lang="en-US" b="1" dirty="0">
                <a:solidFill>
                  <a:schemeClr val="accent3">
                    <a:lumMod val="50000"/>
                  </a:schemeClr>
                </a:solidFill>
              </a:rPr>
              <a:t>Infrequent channel resetting floods</a:t>
            </a:r>
          </a:p>
          <a:p>
            <a:pPr marL="514350" indent="-514350">
              <a:buFont typeface="+mj-lt"/>
              <a:buAutoNum type="arabicPeriod"/>
            </a:pPr>
            <a:r>
              <a:rPr lang="en-US" b="1" dirty="0">
                <a:solidFill>
                  <a:schemeClr val="accent3">
                    <a:lumMod val="50000"/>
                  </a:schemeClr>
                </a:solidFill>
              </a:rPr>
              <a:t>Self-sustaining diverse riparian plant community</a:t>
            </a:r>
          </a:p>
          <a:p>
            <a:pPr marL="514350" indent="-514350">
              <a:buFont typeface="+mj-lt"/>
              <a:buAutoNum type="arabicPeriod"/>
            </a:pPr>
            <a:r>
              <a:rPr lang="en-US" b="1" dirty="0">
                <a:solidFill>
                  <a:schemeClr val="accent3">
                    <a:lumMod val="50000"/>
                  </a:schemeClr>
                </a:solidFill>
              </a:rPr>
              <a:t>Naturally fluctuating groundwater table</a:t>
            </a:r>
          </a:p>
          <a:p>
            <a:pPr marL="514350" indent="-514350">
              <a:buFont typeface="+mj-lt"/>
              <a:buAutoNum type="arabicPeriod"/>
            </a:pPr>
            <a:r>
              <a:rPr lang="en-US" b="1" dirty="0">
                <a:solidFill>
                  <a:schemeClr val="accent3">
                    <a:lumMod val="50000"/>
                  </a:schemeClr>
                </a:solidFill>
              </a:rPr>
              <a:t>Water temperature and microhabitat   </a:t>
            </a:r>
          </a:p>
          <a:p>
            <a:pPr marL="514350" indent="-514350">
              <a:buFont typeface="+mj-lt"/>
              <a:buAutoNum type="arabicPeriod"/>
            </a:pPr>
            <a:endParaRPr lang="en-US" dirty="0">
              <a:solidFill>
                <a:schemeClr val="accent3">
                  <a:lumMod val="50000"/>
                </a:schemeClr>
              </a:solidFill>
            </a:endParaRPr>
          </a:p>
        </p:txBody>
      </p:sp>
      <p:sp>
        <p:nvSpPr>
          <p:cNvPr id="9" name="Content Placeholder 8">
            <a:extLst>
              <a:ext uri="{FF2B5EF4-FFF2-40B4-BE49-F238E27FC236}">
                <a16:creationId xmlns:a16="http://schemas.microsoft.com/office/drawing/2014/main" id="{851535AC-320F-AF66-530B-546410B2C9DF}"/>
              </a:ext>
            </a:extLst>
          </p:cNvPr>
          <p:cNvSpPr>
            <a:spLocks noGrp="1"/>
          </p:cNvSpPr>
          <p:nvPr>
            <p:ph sz="half" idx="2"/>
          </p:nvPr>
        </p:nvSpPr>
        <p:spPr>
          <a:xfrm>
            <a:off x="6358820" y="895739"/>
            <a:ext cx="5181600" cy="5951796"/>
          </a:xfrm>
        </p:spPr>
        <p:txBody>
          <a:bodyPr vert="horz" lIns="91440" tIns="45720" rIns="91440" bIns="45720" rtlCol="0">
            <a:normAutofit fontScale="70000" lnSpcReduction="20000"/>
          </a:bodyPr>
          <a:lstStyle/>
          <a:p>
            <a:pPr marL="514350" indent="-514350">
              <a:buFont typeface="+mj-lt"/>
              <a:buAutoNum type="arabicPeriod"/>
            </a:pPr>
            <a:r>
              <a:rPr lang="en-US" b="1" dirty="0">
                <a:solidFill>
                  <a:schemeClr val="tx2">
                    <a:lumMod val="75000"/>
                    <a:lumOff val="25000"/>
                  </a:schemeClr>
                </a:solidFill>
              </a:rPr>
              <a:t>Spatially complex channel geomorphology </a:t>
            </a:r>
          </a:p>
          <a:p>
            <a:pPr marL="514350" indent="-514350">
              <a:buFont typeface="+mj-lt"/>
              <a:buAutoNum type="arabicPeriod"/>
            </a:pPr>
            <a:r>
              <a:rPr lang="en-US" b="1" dirty="0">
                <a:solidFill>
                  <a:schemeClr val="tx2">
                    <a:lumMod val="75000"/>
                    <a:lumOff val="25000"/>
                  </a:schemeClr>
                </a:solidFill>
              </a:rPr>
              <a:t>Flows are variable and synchronized with tributaries </a:t>
            </a:r>
          </a:p>
          <a:p>
            <a:pPr marL="514350" indent="-514350">
              <a:buFont typeface="+mj-lt"/>
              <a:buAutoNum type="arabicPeriod"/>
            </a:pPr>
            <a:r>
              <a:rPr lang="en-US" b="1" dirty="0">
                <a:solidFill>
                  <a:schemeClr val="tx2">
                    <a:lumMod val="75000"/>
                    <a:lumOff val="25000"/>
                  </a:schemeClr>
                </a:solidFill>
              </a:rPr>
              <a:t>Frequently mobilized </a:t>
            </a:r>
            <a:r>
              <a:rPr lang="en-US" b="1" dirty="0" err="1">
                <a:solidFill>
                  <a:schemeClr val="tx2">
                    <a:lumMod val="75000"/>
                    <a:lumOff val="25000"/>
                  </a:schemeClr>
                </a:solidFill>
              </a:rPr>
              <a:t>channelbed</a:t>
            </a:r>
            <a:r>
              <a:rPr lang="en-US" b="1" dirty="0">
                <a:solidFill>
                  <a:schemeClr val="tx2">
                    <a:lumMod val="75000"/>
                    <a:lumOff val="25000"/>
                  </a:schemeClr>
                </a:solidFill>
              </a:rPr>
              <a:t> surface at appropriate time synchronized with tributaries to support geomorphic function and ecosystem health (winter months)</a:t>
            </a:r>
          </a:p>
          <a:p>
            <a:pPr marL="514350" indent="-514350">
              <a:buFont typeface="+mj-lt"/>
              <a:buAutoNum type="arabicPeriod"/>
            </a:pPr>
            <a:r>
              <a:rPr lang="en-US" b="1" dirty="0">
                <a:solidFill>
                  <a:schemeClr val="tx2">
                    <a:lumMod val="75000"/>
                    <a:lumOff val="25000"/>
                  </a:schemeClr>
                </a:solidFill>
              </a:rPr>
              <a:t>Periodic </a:t>
            </a:r>
            <a:r>
              <a:rPr lang="en-US" b="1" dirty="0" err="1">
                <a:solidFill>
                  <a:schemeClr val="tx2">
                    <a:lumMod val="75000"/>
                    <a:lumOff val="25000"/>
                  </a:schemeClr>
                </a:solidFill>
              </a:rPr>
              <a:t>channelbed</a:t>
            </a:r>
            <a:r>
              <a:rPr lang="en-US" b="1" dirty="0">
                <a:solidFill>
                  <a:schemeClr val="tx2">
                    <a:lumMod val="75000"/>
                    <a:lumOff val="25000"/>
                  </a:schemeClr>
                </a:solidFill>
              </a:rPr>
              <a:t> scour and fill at appropriate time synchronized with tributaries to support species and ecosystem health (winter months)</a:t>
            </a:r>
          </a:p>
          <a:p>
            <a:pPr marL="514350" indent="-514350">
              <a:buFont typeface="+mj-lt"/>
              <a:buAutoNum type="arabicPeriod"/>
            </a:pPr>
            <a:r>
              <a:rPr lang="en-US" b="1" dirty="0">
                <a:solidFill>
                  <a:schemeClr val="tx2">
                    <a:lumMod val="75000"/>
                    <a:lumOff val="25000"/>
                  </a:schemeClr>
                </a:solidFill>
              </a:rPr>
              <a:t>Maintain appropriate grain size distribution in the bedload</a:t>
            </a:r>
          </a:p>
          <a:p>
            <a:pPr marL="514350" indent="-514350">
              <a:buFont typeface="+mj-lt"/>
              <a:buAutoNum type="arabicPeriod"/>
            </a:pPr>
            <a:r>
              <a:rPr lang="en-US" b="1" dirty="0">
                <a:solidFill>
                  <a:schemeClr val="tx2">
                    <a:lumMod val="75000"/>
                    <a:lumOff val="25000"/>
                  </a:schemeClr>
                </a:solidFill>
              </a:rPr>
              <a:t>Periodic channel migration </a:t>
            </a:r>
          </a:p>
          <a:p>
            <a:pPr marL="514350" indent="-514350">
              <a:buFont typeface="+mj-lt"/>
              <a:buAutoNum type="arabicPeriod"/>
            </a:pPr>
            <a:r>
              <a:rPr lang="en-US" b="1" dirty="0">
                <a:solidFill>
                  <a:schemeClr val="tx2">
                    <a:lumMod val="75000"/>
                    <a:lumOff val="25000"/>
                  </a:schemeClr>
                </a:solidFill>
              </a:rPr>
              <a:t>Functional floodplain </a:t>
            </a:r>
          </a:p>
          <a:p>
            <a:pPr marL="514350" indent="-514350">
              <a:buFont typeface="+mj-lt"/>
              <a:buAutoNum type="arabicPeriod"/>
            </a:pPr>
            <a:r>
              <a:rPr lang="en-US" b="1" dirty="0">
                <a:solidFill>
                  <a:schemeClr val="tx2">
                    <a:lumMod val="75000"/>
                    <a:lumOff val="25000"/>
                  </a:schemeClr>
                </a:solidFill>
              </a:rPr>
              <a:t>Self-sustaining diverse riparian plant communities </a:t>
            </a:r>
          </a:p>
          <a:p>
            <a:pPr marL="514350" indent="-514350">
              <a:buFont typeface="+mj-lt"/>
              <a:buAutoNum type="arabicPeriod"/>
            </a:pPr>
            <a:r>
              <a:rPr lang="en-US" b="1" dirty="0">
                <a:solidFill>
                  <a:schemeClr val="tx2">
                    <a:lumMod val="75000"/>
                    <a:lumOff val="25000"/>
                  </a:schemeClr>
                </a:solidFill>
              </a:rPr>
              <a:t>Water temperature and microhabitat   </a:t>
            </a:r>
          </a:p>
          <a:p>
            <a:pPr marL="514350" indent="-514350">
              <a:buFont typeface="+mj-lt"/>
              <a:buAutoNum type="arabicPeriod"/>
            </a:pPr>
            <a:endParaRPr lang="en-US" b="1" dirty="0">
              <a:solidFill>
                <a:schemeClr val="tx2">
                  <a:lumMod val="75000"/>
                  <a:lumOff val="25000"/>
                </a:schemeClr>
              </a:solidFill>
            </a:endParaRPr>
          </a:p>
        </p:txBody>
      </p:sp>
      <p:cxnSp>
        <p:nvCxnSpPr>
          <p:cNvPr id="12" name="Straight Arrow Connector 11">
            <a:extLst>
              <a:ext uri="{FF2B5EF4-FFF2-40B4-BE49-F238E27FC236}">
                <a16:creationId xmlns:a16="http://schemas.microsoft.com/office/drawing/2014/main" id="{205E9A85-C7F5-9973-3446-4EFA2C0785B5}"/>
              </a:ext>
            </a:extLst>
          </p:cNvPr>
          <p:cNvCxnSpPr/>
          <p:nvPr/>
        </p:nvCxnSpPr>
        <p:spPr>
          <a:xfrm>
            <a:off x="5150498" y="1110343"/>
            <a:ext cx="113833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E0F13EC2-5066-2369-189E-65F673EE3E76}"/>
              </a:ext>
            </a:extLst>
          </p:cNvPr>
          <p:cNvCxnSpPr>
            <a:cxnSpLocks/>
          </p:cNvCxnSpPr>
          <p:nvPr/>
        </p:nvCxnSpPr>
        <p:spPr>
          <a:xfrm>
            <a:off x="5150498" y="1688841"/>
            <a:ext cx="113833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a:extLst>
              <a:ext uri="{FF2B5EF4-FFF2-40B4-BE49-F238E27FC236}">
                <a16:creationId xmlns:a16="http://schemas.microsoft.com/office/drawing/2014/main" id="{E1363F8B-129C-FAD2-10A5-5D638640F51C}"/>
              </a:ext>
            </a:extLst>
          </p:cNvPr>
          <p:cNvCxnSpPr/>
          <p:nvPr/>
        </p:nvCxnSpPr>
        <p:spPr>
          <a:xfrm>
            <a:off x="5215812" y="2174033"/>
            <a:ext cx="114300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EF2AAECE-A0C8-7345-36A5-390EBE1134E4}"/>
              </a:ext>
            </a:extLst>
          </p:cNvPr>
          <p:cNvCxnSpPr/>
          <p:nvPr/>
        </p:nvCxnSpPr>
        <p:spPr>
          <a:xfrm>
            <a:off x="5299788" y="2659224"/>
            <a:ext cx="1059032" cy="5318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C141ACEE-507A-7DF0-05F2-0F846C6709CB}"/>
              </a:ext>
            </a:extLst>
          </p:cNvPr>
          <p:cNvCxnSpPr>
            <a:cxnSpLocks/>
          </p:cNvCxnSpPr>
          <p:nvPr/>
        </p:nvCxnSpPr>
        <p:spPr>
          <a:xfrm>
            <a:off x="5421086" y="3113288"/>
            <a:ext cx="937734" cy="104816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3F2BB9A6-7C90-2D5A-B9C4-FC480885F6E4}"/>
              </a:ext>
            </a:extLst>
          </p:cNvPr>
          <p:cNvCxnSpPr>
            <a:cxnSpLocks/>
          </p:cNvCxnSpPr>
          <p:nvPr/>
        </p:nvCxnSpPr>
        <p:spPr>
          <a:xfrm>
            <a:off x="5429080" y="3625305"/>
            <a:ext cx="929740" cy="111464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a:extLst>
              <a:ext uri="{FF2B5EF4-FFF2-40B4-BE49-F238E27FC236}">
                <a16:creationId xmlns:a16="http://schemas.microsoft.com/office/drawing/2014/main" id="{1588E02E-F0FD-A787-19EB-9F774F0B931A}"/>
              </a:ext>
            </a:extLst>
          </p:cNvPr>
          <p:cNvCxnSpPr>
            <a:cxnSpLocks/>
          </p:cNvCxnSpPr>
          <p:nvPr/>
        </p:nvCxnSpPr>
        <p:spPr>
          <a:xfrm>
            <a:off x="5445186" y="3981066"/>
            <a:ext cx="913634" cy="10761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F64B6E56-6273-8E7A-D264-B1440869BAD5}"/>
              </a:ext>
            </a:extLst>
          </p:cNvPr>
          <p:cNvSpPr txBox="1"/>
          <p:nvPr/>
        </p:nvSpPr>
        <p:spPr>
          <a:xfrm>
            <a:off x="5259824" y="4081370"/>
            <a:ext cx="322524" cy="369332"/>
          </a:xfrm>
          <a:prstGeom prst="rect">
            <a:avLst/>
          </a:prstGeom>
          <a:noFill/>
        </p:spPr>
        <p:txBody>
          <a:bodyPr wrap="none" rtlCol="0">
            <a:spAutoFit/>
          </a:bodyPr>
          <a:lstStyle/>
          <a:p>
            <a:r>
              <a:rPr lang="en-US" b="1" dirty="0">
                <a:solidFill>
                  <a:srgbClr val="FF0000"/>
                </a:solidFill>
              </a:rPr>
              <a:t>X</a:t>
            </a:r>
          </a:p>
        </p:txBody>
      </p:sp>
      <p:cxnSp>
        <p:nvCxnSpPr>
          <p:cNvPr id="29" name="Straight Arrow Connector 28">
            <a:extLst>
              <a:ext uri="{FF2B5EF4-FFF2-40B4-BE49-F238E27FC236}">
                <a16:creationId xmlns:a16="http://schemas.microsoft.com/office/drawing/2014/main" id="{F04758BD-246A-BF4A-F038-B38A53848EEE}"/>
              </a:ext>
            </a:extLst>
          </p:cNvPr>
          <p:cNvCxnSpPr>
            <a:cxnSpLocks/>
          </p:cNvCxnSpPr>
          <p:nvPr/>
        </p:nvCxnSpPr>
        <p:spPr>
          <a:xfrm>
            <a:off x="5582348" y="4688065"/>
            <a:ext cx="706485" cy="78900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0" name="TextBox 29">
            <a:extLst>
              <a:ext uri="{FF2B5EF4-FFF2-40B4-BE49-F238E27FC236}">
                <a16:creationId xmlns:a16="http://schemas.microsoft.com/office/drawing/2014/main" id="{FBDADC93-1DB3-3918-F4A7-110EBD366171}"/>
              </a:ext>
            </a:extLst>
          </p:cNvPr>
          <p:cNvSpPr txBox="1"/>
          <p:nvPr/>
        </p:nvSpPr>
        <p:spPr>
          <a:xfrm>
            <a:off x="5259824" y="5051754"/>
            <a:ext cx="322524" cy="369332"/>
          </a:xfrm>
          <a:prstGeom prst="rect">
            <a:avLst/>
          </a:prstGeom>
          <a:noFill/>
        </p:spPr>
        <p:txBody>
          <a:bodyPr wrap="none" rtlCol="0">
            <a:spAutoFit/>
          </a:bodyPr>
          <a:lstStyle/>
          <a:p>
            <a:r>
              <a:rPr lang="en-US" b="1" dirty="0">
                <a:solidFill>
                  <a:srgbClr val="FF0000"/>
                </a:solidFill>
              </a:rPr>
              <a:t>X</a:t>
            </a:r>
          </a:p>
        </p:txBody>
      </p:sp>
      <p:cxnSp>
        <p:nvCxnSpPr>
          <p:cNvPr id="35" name="Straight Connector 34">
            <a:extLst>
              <a:ext uri="{FF2B5EF4-FFF2-40B4-BE49-F238E27FC236}">
                <a16:creationId xmlns:a16="http://schemas.microsoft.com/office/drawing/2014/main" id="{693EAC5D-9ADD-DC41-6592-4881C3CC2410}"/>
              </a:ext>
            </a:extLst>
          </p:cNvPr>
          <p:cNvCxnSpPr>
            <a:cxnSpLocks/>
          </p:cNvCxnSpPr>
          <p:nvPr/>
        </p:nvCxnSpPr>
        <p:spPr>
          <a:xfrm flipH="1" flipV="1">
            <a:off x="4189445" y="3937518"/>
            <a:ext cx="1255741" cy="27219"/>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2DC936AD-3C54-10F7-796E-D3401C6F7B4B}"/>
              </a:ext>
            </a:extLst>
          </p:cNvPr>
          <p:cNvCxnSpPr>
            <a:cxnSpLocks/>
          </p:cNvCxnSpPr>
          <p:nvPr/>
        </p:nvCxnSpPr>
        <p:spPr>
          <a:xfrm>
            <a:off x="4572000" y="3611152"/>
            <a:ext cx="849086" cy="14153"/>
          </a:xfrm>
          <a:prstGeom prst="line">
            <a:avLst/>
          </a:prstGeom>
        </p:spPr>
        <p:style>
          <a:lnRef idx="2">
            <a:schemeClr val="accent1"/>
          </a:lnRef>
          <a:fillRef idx="0">
            <a:schemeClr val="accent1"/>
          </a:fillRef>
          <a:effectRef idx="1">
            <a:schemeClr val="accent1"/>
          </a:effectRef>
          <a:fontRef idx="minor">
            <a:schemeClr val="tx1"/>
          </a:fontRef>
        </p:style>
      </p:cxnSp>
      <p:pic>
        <p:nvPicPr>
          <p:cNvPr id="5" name="Picture 4" descr="A rocky area with trees in the background&#10;&#10;AI-generated content may be incorrect.">
            <a:extLst>
              <a:ext uri="{FF2B5EF4-FFF2-40B4-BE49-F238E27FC236}">
                <a16:creationId xmlns:a16="http://schemas.microsoft.com/office/drawing/2014/main" id="{3A3A8A18-CD97-E343-B0CE-745DB808EDD8}"/>
              </a:ext>
            </a:extLst>
          </p:cNvPr>
          <p:cNvPicPr>
            <a:picLocks noChangeAspect="1"/>
          </p:cNvPicPr>
          <p:nvPr/>
        </p:nvPicPr>
        <p:blipFill>
          <a:blip r:embed="rId4">
            <a:extLst>
              <a:ext uri="{28A0092B-C50C-407E-A947-70E740481C1C}">
                <a14:useLocalDpi xmlns:a14="http://schemas.microsoft.com/office/drawing/2010/main" val="0"/>
              </a:ext>
            </a:extLst>
          </a:blip>
          <a:srcRect l="40374" t="32493" r="17380" b="28924"/>
          <a:stretch>
            <a:fillRect/>
          </a:stretch>
        </p:blipFill>
        <p:spPr>
          <a:xfrm>
            <a:off x="8329126" y="4252402"/>
            <a:ext cx="3862874" cy="2646001"/>
          </a:xfrm>
          <a:prstGeom prst="rect">
            <a:avLst/>
          </a:prstGeom>
        </p:spPr>
      </p:pic>
      <p:cxnSp>
        <p:nvCxnSpPr>
          <p:cNvPr id="6" name="Straight Arrow Connector 5">
            <a:extLst>
              <a:ext uri="{FF2B5EF4-FFF2-40B4-BE49-F238E27FC236}">
                <a16:creationId xmlns:a16="http://schemas.microsoft.com/office/drawing/2014/main" id="{3802744A-28B2-3187-41D4-E5006CDEE3CE}"/>
              </a:ext>
            </a:extLst>
          </p:cNvPr>
          <p:cNvCxnSpPr>
            <a:cxnSpLocks/>
          </p:cNvCxnSpPr>
          <p:nvPr/>
        </p:nvCxnSpPr>
        <p:spPr>
          <a:xfrm>
            <a:off x="5582348" y="5747657"/>
            <a:ext cx="706485" cy="2705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 name="Rectangle: Rounded Corners 2">
            <a:extLst>
              <a:ext uri="{FF2B5EF4-FFF2-40B4-BE49-F238E27FC236}">
                <a16:creationId xmlns:a16="http://schemas.microsoft.com/office/drawing/2014/main" id="{91E1AC65-9CC3-E554-9448-5000CC4F0BFC}"/>
              </a:ext>
            </a:extLst>
          </p:cNvPr>
          <p:cNvSpPr/>
          <p:nvPr/>
        </p:nvSpPr>
        <p:spPr>
          <a:xfrm>
            <a:off x="1913541" y="1177505"/>
            <a:ext cx="8462866" cy="361094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base"/>
            <a:r>
              <a:rPr lang="en-US" dirty="0"/>
              <a:t>Original Attribute 10 “Naturally fluctuating groundwater table” removed. </a:t>
            </a:r>
          </a:p>
          <a:p>
            <a:r>
              <a:rPr lang="en-US" dirty="0"/>
              <a:t> Groundwater monitoring with piezometers at Channel Rehabilitation sites has demonstrated that groundwater elevation is almost uniformly tied to river surface elevation even where groundwater temperature suggests lateral inflow (1 exception at Lowden Ranch).  Groundwater would also not differ in bedrock confined reaches.  Thus TRRP has concluded that groundwater largely does not fluctuate independently of river discharge.  </a:t>
            </a:r>
          </a:p>
        </p:txBody>
      </p:sp>
    </p:spTree>
    <p:extLst>
      <p:ext uri="{BB962C8B-B14F-4D97-AF65-F5344CB8AC3E}">
        <p14:creationId xmlns:p14="http://schemas.microsoft.com/office/powerpoint/2010/main" val="1804050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24AC8-7010-1D39-7C7E-B754696A30F2}"/>
              </a:ext>
            </a:extLst>
          </p:cNvPr>
          <p:cNvSpPr>
            <a:spLocks noGrp="1"/>
          </p:cNvSpPr>
          <p:nvPr>
            <p:ph type="title"/>
          </p:nvPr>
        </p:nvSpPr>
        <p:spPr>
          <a:xfrm>
            <a:off x="763555" y="0"/>
            <a:ext cx="10515600" cy="681037"/>
          </a:xfrm>
        </p:spPr>
        <p:txBody>
          <a:bodyPr>
            <a:normAutofit fontScale="90000"/>
          </a:bodyPr>
          <a:lstStyle/>
          <a:p>
            <a:r>
              <a:rPr lang="en-US" dirty="0"/>
              <a:t>Quantitative Evaluation</a:t>
            </a:r>
          </a:p>
        </p:txBody>
      </p:sp>
      <p:pic>
        <p:nvPicPr>
          <p:cNvPr id="4" name="Picture 2" descr="Graphical user interface, application&#10;&#10;AI-generated content may be incorrect.">
            <a:extLst>
              <a:ext uri="{FF2B5EF4-FFF2-40B4-BE49-F238E27FC236}">
                <a16:creationId xmlns:a16="http://schemas.microsoft.com/office/drawing/2014/main" id="{3DD8F9F0-707F-DC10-3133-C63B0E549C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90" y="1110348"/>
            <a:ext cx="5346441" cy="534644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Graphical user interface&#10;&#10;AI-generated content may be incorrect.">
            <a:extLst>
              <a:ext uri="{FF2B5EF4-FFF2-40B4-BE49-F238E27FC236}">
                <a16:creationId xmlns:a16="http://schemas.microsoft.com/office/drawing/2014/main" id="{9B9C794A-8D63-6FD9-4F42-F202A7CF80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3158" y="1110348"/>
            <a:ext cx="5346441" cy="5346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986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FD3BE-F22E-CAC8-8984-A1A883265A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CEF8DB-D265-6725-3421-EFEB07209C58}"/>
              </a:ext>
            </a:extLst>
          </p:cNvPr>
          <p:cNvSpPr>
            <a:spLocks noGrp="1"/>
          </p:cNvSpPr>
          <p:nvPr>
            <p:ph type="title"/>
          </p:nvPr>
        </p:nvSpPr>
        <p:spPr>
          <a:xfrm>
            <a:off x="763555" y="0"/>
            <a:ext cx="10515600" cy="681037"/>
          </a:xfrm>
        </p:spPr>
        <p:txBody>
          <a:bodyPr>
            <a:normAutofit fontScale="90000"/>
          </a:bodyPr>
          <a:lstStyle/>
          <a:p>
            <a:r>
              <a:rPr lang="en-US" dirty="0"/>
              <a:t>Quantitative Evaluation</a:t>
            </a:r>
          </a:p>
        </p:txBody>
      </p:sp>
      <p:sp>
        <p:nvSpPr>
          <p:cNvPr id="3" name="Content Placeholder 2">
            <a:extLst>
              <a:ext uri="{FF2B5EF4-FFF2-40B4-BE49-F238E27FC236}">
                <a16:creationId xmlns:a16="http://schemas.microsoft.com/office/drawing/2014/main" id="{387C16AE-C35B-F7B1-7D70-D65CF109BD0A}"/>
              </a:ext>
            </a:extLst>
          </p:cNvPr>
          <p:cNvSpPr>
            <a:spLocks noGrp="1"/>
          </p:cNvSpPr>
          <p:nvPr>
            <p:ph idx="1"/>
          </p:nvPr>
        </p:nvSpPr>
        <p:spPr>
          <a:xfrm>
            <a:off x="6096000" y="522563"/>
            <a:ext cx="5346442" cy="6008866"/>
          </a:xfrm>
        </p:spPr>
        <p:txBody>
          <a:bodyPr>
            <a:normAutofit fontScale="77500" lnSpcReduction="20000"/>
          </a:bodyPr>
          <a:lstStyle/>
          <a:p>
            <a:pPr marL="0" indent="0">
              <a:buNone/>
            </a:pPr>
            <a:r>
              <a:rPr lang="en-US" b="1" dirty="0"/>
              <a:t>Datasets</a:t>
            </a:r>
          </a:p>
          <a:p>
            <a:r>
              <a:rPr lang="en-US" dirty="0"/>
              <a:t>Constructed hydrographs</a:t>
            </a:r>
          </a:p>
          <a:p>
            <a:pPr lvl="1"/>
            <a:r>
              <a:rPr lang="en-US" dirty="0"/>
              <a:t>40 years</a:t>
            </a:r>
          </a:p>
          <a:p>
            <a:pPr lvl="1"/>
            <a:r>
              <a:rPr lang="en-US" dirty="0"/>
              <a:t>WY 1981-2020 </a:t>
            </a:r>
          </a:p>
          <a:p>
            <a:pPr lvl="1"/>
            <a:r>
              <a:rPr lang="en-US" dirty="0"/>
              <a:t>updated climate to ~2022</a:t>
            </a:r>
          </a:p>
          <a:p>
            <a:pPr lvl="1"/>
            <a:endParaRPr lang="en-US" dirty="0"/>
          </a:p>
          <a:p>
            <a:pPr marL="0" indent="0">
              <a:buNone/>
            </a:pPr>
            <a:r>
              <a:rPr lang="en-US" b="1" dirty="0"/>
              <a:t>Metrics</a:t>
            </a:r>
          </a:p>
          <a:p>
            <a:r>
              <a:rPr lang="en-US" dirty="0"/>
              <a:t>Target thresholds (like in 2000)</a:t>
            </a:r>
          </a:p>
          <a:p>
            <a:pPr lvl="1"/>
            <a:r>
              <a:rPr lang="en-US" dirty="0"/>
              <a:t>Frequencies</a:t>
            </a:r>
          </a:p>
          <a:p>
            <a:r>
              <a:rPr lang="en-US" dirty="0"/>
              <a:t>Frequency of peaks</a:t>
            </a:r>
          </a:p>
          <a:p>
            <a:r>
              <a:rPr lang="en-US" dirty="0"/>
              <a:t>Correlations to Salmon River</a:t>
            </a:r>
          </a:p>
          <a:p>
            <a:r>
              <a:rPr lang="en-US" dirty="0"/>
              <a:t>Coefficient of Variation</a:t>
            </a:r>
          </a:p>
          <a:p>
            <a:r>
              <a:rPr lang="en-US" dirty="0"/>
              <a:t>Inundation Duration</a:t>
            </a:r>
          </a:p>
          <a:p>
            <a:r>
              <a:rPr lang="en-US" dirty="0"/>
              <a:t>Baseflow Index</a:t>
            </a:r>
          </a:p>
          <a:p>
            <a:r>
              <a:rPr lang="en-US" dirty="0"/>
              <a:t>Richardson Baker Flashiness Index</a:t>
            </a:r>
          </a:p>
          <a:p>
            <a:r>
              <a:rPr lang="en-US" dirty="0"/>
              <a:t>Recession Rate</a:t>
            </a:r>
          </a:p>
          <a:p>
            <a:endParaRPr lang="en-US" dirty="0"/>
          </a:p>
          <a:p>
            <a:pPr marL="0" indent="0" algn="r">
              <a:buNone/>
            </a:pPr>
            <a:r>
              <a:rPr lang="en-US" i="1" dirty="0"/>
              <a:t>Many are from </a:t>
            </a:r>
            <a:r>
              <a:rPr lang="en-US" i="1" dirty="0">
                <a:hlinkClick r:id="rId2"/>
              </a:rPr>
              <a:t>Yarnell et al. (2020)</a:t>
            </a:r>
            <a:endParaRPr lang="en-US" i="1" dirty="0"/>
          </a:p>
          <a:p>
            <a:endParaRPr lang="en-US" dirty="0"/>
          </a:p>
          <a:p>
            <a:endParaRPr lang="en-US" dirty="0"/>
          </a:p>
        </p:txBody>
      </p:sp>
      <p:pic>
        <p:nvPicPr>
          <p:cNvPr id="4" name="Picture 2" descr="Graphical user interface, application&#10;&#10;AI-generated content may be incorrect.">
            <a:extLst>
              <a:ext uri="{FF2B5EF4-FFF2-40B4-BE49-F238E27FC236}">
                <a16:creationId xmlns:a16="http://schemas.microsoft.com/office/drawing/2014/main" id="{49BC20DE-9815-E206-7832-3FD122609D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90" y="1110348"/>
            <a:ext cx="5346441" cy="534644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B89F472-7763-E39C-5BCD-731E1F712BE3}"/>
              </a:ext>
            </a:extLst>
          </p:cNvPr>
          <p:cNvSpPr txBox="1"/>
          <p:nvPr/>
        </p:nvSpPr>
        <p:spPr>
          <a:xfrm rot="19921734">
            <a:off x="10045884" y="3522019"/>
            <a:ext cx="1994649" cy="830997"/>
          </a:xfrm>
          <a:prstGeom prst="rect">
            <a:avLst/>
          </a:prstGeom>
          <a:noFill/>
        </p:spPr>
        <p:txBody>
          <a:bodyPr wrap="none" rtlCol="0">
            <a:spAutoFit/>
          </a:bodyPr>
          <a:lstStyle/>
          <a:p>
            <a:pPr algn="ctr"/>
            <a:r>
              <a:rPr lang="en-US" sz="2400" dirty="0"/>
              <a:t>7 Attributes</a:t>
            </a:r>
            <a:br>
              <a:rPr lang="en-US" sz="2400" dirty="0"/>
            </a:br>
            <a:r>
              <a:rPr lang="en-US" sz="2400" dirty="0"/>
              <a:t>22 Objectives</a:t>
            </a:r>
          </a:p>
        </p:txBody>
      </p:sp>
    </p:spTree>
    <p:extLst>
      <p:ext uri="{BB962C8B-B14F-4D97-AF65-F5344CB8AC3E}">
        <p14:creationId xmlns:p14="http://schemas.microsoft.com/office/powerpoint/2010/main" val="4209706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35572-EE3E-577F-3BBF-F2483B6237E2}"/>
              </a:ext>
            </a:extLst>
          </p:cNvPr>
          <p:cNvSpPr>
            <a:spLocks noGrp="1"/>
          </p:cNvSpPr>
          <p:nvPr>
            <p:ph type="title"/>
          </p:nvPr>
        </p:nvSpPr>
        <p:spPr/>
        <p:txBody>
          <a:bodyPr/>
          <a:lstStyle/>
          <a:p>
            <a:r>
              <a:rPr lang="en-US" dirty="0"/>
              <a:t>Diving in…. Results and Interpretation</a:t>
            </a:r>
          </a:p>
        </p:txBody>
      </p:sp>
      <p:sp>
        <p:nvSpPr>
          <p:cNvPr id="3" name="Content Placeholder 2">
            <a:extLst>
              <a:ext uri="{FF2B5EF4-FFF2-40B4-BE49-F238E27FC236}">
                <a16:creationId xmlns:a16="http://schemas.microsoft.com/office/drawing/2014/main" id="{F7423F39-3EE1-626A-24A5-50607AF7C8E2}"/>
              </a:ext>
            </a:extLst>
          </p:cNvPr>
          <p:cNvSpPr>
            <a:spLocks noGrp="1"/>
          </p:cNvSpPr>
          <p:nvPr>
            <p:ph idx="1"/>
          </p:nvPr>
        </p:nvSpPr>
        <p:spPr/>
        <p:txBody>
          <a:bodyPr>
            <a:normAutofit fontScale="92500" lnSpcReduction="10000"/>
          </a:bodyPr>
          <a:lstStyle/>
          <a:p>
            <a:r>
              <a:rPr lang="en-US" dirty="0"/>
              <a:t>Lots of Tables</a:t>
            </a:r>
          </a:p>
          <a:p>
            <a:r>
              <a:rPr lang="en-US" dirty="0"/>
              <a:t>Summarized by</a:t>
            </a:r>
            <a:br>
              <a:rPr lang="en-US" dirty="0"/>
            </a:br>
            <a:r>
              <a:rPr lang="en-US" dirty="0"/>
              <a:t>Color Coding</a:t>
            </a:r>
          </a:p>
          <a:p>
            <a:pPr lvl="1"/>
            <a:r>
              <a:rPr lang="en-US" i="1" dirty="0"/>
              <a:t>Placeholder method</a:t>
            </a:r>
          </a:p>
          <a:p>
            <a:pPr lvl="1"/>
            <a:endParaRPr lang="en-US" dirty="0"/>
          </a:p>
          <a:p>
            <a:pPr lvl="1"/>
            <a:r>
              <a:rPr lang="en-US" dirty="0"/>
              <a:t>Red = poor performance</a:t>
            </a:r>
          </a:p>
          <a:p>
            <a:pPr lvl="1"/>
            <a:r>
              <a:rPr lang="en-US" dirty="0"/>
              <a:t>Yellow = weak</a:t>
            </a:r>
          </a:p>
          <a:p>
            <a:pPr lvl="1"/>
            <a:r>
              <a:rPr lang="en-US" dirty="0"/>
              <a:t>Green = moderate</a:t>
            </a:r>
          </a:p>
          <a:p>
            <a:pPr lvl="1"/>
            <a:r>
              <a:rPr lang="en-US" dirty="0"/>
              <a:t>Blue = good</a:t>
            </a:r>
          </a:p>
          <a:p>
            <a:pPr lvl="1"/>
            <a:endParaRPr lang="en-US" dirty="0"/>
          </a:p>
          <a:p>
            <a:pPr lvl="1"/>
            <a:r>
              <a:rPr lang="en-US" dirty="0"/>
              <a:t>Purple = overshot </a:t>
            </a:r>
          </a:p>
          <a:p>
            <a:pPr lvl="2"/>
            <a:r>
              <a:rPr lang="en-US" dirty="0"/>
              <a:t>Usually to a not-good degree</a:t>
            </a:r>
          </a:p>
        </p:txBody>
      </p:sp>
      <p:pic>
        <p:nvPicPr>
          <p:cNvPr id="5" name="Picture 4" descr="A picture containing grass, outdoor&#10;&#10;AI-generated content may be incorrect.">
            <a:extLst>
              <a:ext uri="{FF2B5EF4-FFF2-40B4-BE49-F238E27FC236}">
                <a16:creationId xmlns:a16="http://schemas.microsoft.com/office/drawing/2014/main" id="{8A32B527-F2CC-BA38-7912-7C1E826973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2167" y="1825625"/>
            <a:ext cx="6709833" cy="5032375"/>
          </a:xfrm>
          <a:prstGeom prst="rect">
            <a:avLst/>
          </a:prstGeom>
        </p:spPr>
      </p:pic>
    </p:spTree>
    <p:extLst>
      <p:ext uri="{BB962C8B-B14F-4D97-AF65-F5344CB8AC3E}">
        <p14:creationId xmlns:p14="http://schemas.microsoft.com/office/powerpoint/2010/main" val="3294887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74F6BBB9-51AC-B9C0-B302-331202C4AFB2}"/>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pic>
        <p:nvPicPr>
          <p:cNvPr id="6" name="Picture 5" descr="A group of fish&#10;&#10;AI-generated content may be incorrect.">
            <a:extLst>
              <a:ext uri="{FF2B5EF4-FFF2-40B4-BE49-F238E27FC236}">
                <a16:creationId xmlns:a16="http://schemas.microsoft.com/office/drawing/2014/main" id="{0915C854-908A-E9CF-DB68-AD0C8CF4FA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5350" y="4104428"/>
            <a:ext cx="3727995" cy="2559241"/>
          </a:xfrm>
          <a:prstGeom prst="rect">
            <a:avLst/>
          </a:prstGeom>
        </p:spPr>
      </p:pic>
      <p:sp>
        <p:nvSpPr>
          <p:cNvPr id="3" name="Title 2">
            <a:extLst>
              <a:ext uri="{FF2B5EF4-FFF2-40B4-BE49-F238E27FC236}">
                <a16:creationId xmlns:a16="http://schemas.microsoft.com/office/drawing/2014/main" id="{F8BC81E4-16E0-4A81-0BB8-648336F4A66E}"/>
              </a:ext>
            </a:extLst>
          </p:cNvPr>
          <p:cNvSpPr>
            <a:spLocks noGrp="1"/>
          </p:cNvSpPr>
          <p:nvPr>
            <p:ph type="title"/>
          </p:nvPr>
        </p:nvSpPr>
        <p:spPr/>
        <p:txBody>
          <a:bodyPr/>
          <a:lstStyle/>
          <a:p>
            <a:r>
              <a:rPr lang="en-US" dirty="0"/>
              <a:t>Attribute 2: Flows are variable and synchronized with tributaries.</a:t>
            </a:r>
          </a:p>
        </p:txBody>
      </p:sp>
      <p:sp>
        <p:nvSpPr>
          <p:cNvPr id="4" name="Content Placeholder 3">
            <a:extLst>
              <a:ext uri="{FF2B5EF4-FFF2-40B4-BE49-F238E27FC236}">
                <a16:creationId xmlns:a16="http://schemas.microsoft.com/office/drawing/2014/main" id="{BFAADAB5-E0E3-AB5B-1864-650B3BE71A8D}"/>
              </a:ext>
            </a:extLst>
          </p:cNvPr>
          <p:cNvSpPr>
            <a:spLocks noGrp="1"/>
          </p:cNvSpPr>
          <p:nvPr>
            <p:ph idx="1"/>
          </p:nvPr>
        </p:nvSpPr>
        <p:spPr>
          <a:xfrm>
            <a:off x="838200" y="1844875"/>
            <a:ext cx="10515600" cy="4351338"/>
          </a:xfrm>
        </p:spPr>
        <p:txBody>
          <a:bodyPr/>
          <a:lstStyle/>
          <a:p>
            <a:r>
              <a:rPr lang="en-US" dirty="0"/>
              <a:t>Objective 2.1 summer baseflow variation</a:t>
            </a:r>
          </a:p>
          <a:p>
            <a:r>
              <a:rPr lang="en-US" dirty="0"/>
              <a:t>Objective 2.2 winter baseflow variation</a:t>
            </a:r>
          </a:p>
          <a:p>
            <a:r>
              <a:rPr lang="en-US" dirty="0"/>
              <a:t>Objective 2.3 winter peak flow variation synchronized</a:t>
            </a:r>
          </a:p>
          <a:p>
            <a:r>
              <a:rPr lang="en-US" dirty="0"/>
              <a:t>Objective 2.4 snowmelt peak flow variation synchronized</a:t>
            </a:r>
          </a:p>
          <a:p>
            <a:r>
              <a:rPr lang="en-US" dirty="0"/>
              <a:t>Objective 2.5 snowmelt recession synchronized</a:t>
            </a:r>
          </a:p>
          <a:p>
            <a:endParaRPr lang="en-US" dirty="0"/>
          </a:p>
          <a:p>
            <a:endParaRPr lang="en-US" dirty="0"/>
          </a:p>
          <a:p>
            <a:endParaRPr lang="en-US" dirty="0"/>
          </a:p>
        </p:txBody>
      </p:sp>
      <p:sp>
        <p:nvSpPr>
          <p:cNvPr id="2" name="TextBox 1">
            <a:extLst>
              <a:ext uri="{FF2B5EF4-FFF2-40B4-BE49-F238E27FC236}">
                <a16:creationId xmlns:a16="http://schemas.microsoft.com/office/drawing/2014/main" id="{91785A51-58F0-3F28-083C-B6684294D475}"/>
              </a:ext>
            </a:extLst>
          </p:cNvPr>
          <p:cNvSpPr txBox="1"/>
          <p:nvPr/>
        </p:nvSpPr>
        <p:spPr>
          <a:xfrm rot="20919128">
            <a:off x="971920" y="4274890"/>
            <a:ext cx="5931432" cy="2123658"/>
          </a:xfrm>
          <a:prstGeom prst="rect">
            <a:avLst/>
          </a:prstGeom>
          <a:noFill/>
        </p:spPr>
        <p:txBody>
          <a:bodyPr wrap="none" rtlCol="0">
            <a:spAutoFit/>
          </a:bodyPr>
          <a:lstStyle/>
          <a:p>
            <a:pPr algn="ctr"/>
            <a:r>
              <a:rPr lang="en-US" sz="6600" dirty="0">
                <a:solidFill>
                  <a:srgbClr val="0070C0"/>
                </a:solidFill>
                <a:effectLst>
                  <a:outerShdw blurRad="38100" dist="38100" dir="2700000" algn="tl">
                    <a:srgbClr val="000000">
                      <a:alpha val="43137"/>
                    </a:srgbClr>
                  </a:outerShdw>
                </a:effectLst>
                <a:latin typeface="Gabriola" panose="04040605051002020D02" pitchFamily="82" charset="0"/>
              </a:rPr>
              <a:t>Evaluation illustrated </a:t>
            </a:r>
            <a:br>
              <a:rPr lang="en-US" sz="6600" dirty="0">
                <a:solidFill>
                  <a:srgbClr val="0070C0"/>
                </a:solidFill>
                <a:effectLst>
                  <a:outerShdw blurRad="38100" dist="38100" dir="2700000" algn="tl">
                    <a:srgbClr val="000000">
                      <a:alpha val="43137"/>
                    </a:srgbClr>
                  </a:outerShdw>
                </a:effectLst>
                <a:latin typeface="Gabriola" panose="04040605051002020D02" pitchFamily="82" charset="0"/>
              </a:rPr>
            </a:br>
            <a:r>
              <a:rPr lang="en-US" sz="6600" dirty="0">
                <a:solidFill>
                  <a:srgbClr val="0070C0"/>
                </a:solidFill>
                <a:effectLst>
                  <a:outerShdw blurRad="38100" dist="38100" dir="2700000" algn="tl">
                    <a:srgbClr val="000000">
                      <a:alpha val="43137"/>
                    </a:srgbClr>
                  </a:outerShdw>
                </a:effectLst>
                <a:latin typeface="Gabriola" panose="04040605051002020D02" pitchFamily="82" charset="0"/>
              </a:rPr>
              <a:t>by Attribute 2</a:t>
            </a:r>
          </a:p>
        </p:txBody>
      </p:sp>
    </p:spTree>
    <p:extLst>
      <p:ext uri="{BB962C8B-B14F-4D97-AF65-F5344CB8AC3E}">
        <p14:creationId xmlns:p14="http://schemas.microsoft.com/office/powerpoint/2010/main" val="3390154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FF9E6-6096-FDCC-56EE-F2B26CA8DC81}"/>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AA3ECD93-BE65-2E11-082F-0247859FCAD6}"/>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3" name="Title 2">
            <a:extLst>
              <a:ext uri="{FF2B5EF4-FFF2-40B4-BE49-F238E27FC236}">
                <a16:creationId xmlns:a16="http://schemas.microsoft.com/office/drawing/2014/main" id="{AEC975AB-BFE1-8786-7227-00C13B52DD12}"/>
              </a:ext>
            </a:extLst>
          </p:cNvPr>
          <p:cNvSpPr>
            <a:spLocks noGrp="1"/>
          </p:cNvSpPr>
          <p:nvPr>
            <p:ph type="title"/>
          </p:nvPr>
        </p:nvSpPr>
        <p:spPr/>
        <p:txBody>
          <a:bodyPr/>
          <a:lstStyle/>
          <a:p>
            <a:r>
              <a:rPr lang="en-US" dirty="0"/>
              <a:t>Attribute 2: Flows are variable and synchronized with tributaries.</a:t>
            </a:r>
          </a:p>
        </p:txBody>
      </p:sp>
      <p:sp>
        <p:nvSpPr>
          <p:cNvPr id="4" name="Content Placeholder 3">
            <a:extLst>
              <a:ext uri="{FF2B5EF4-FFF2-40B4-BE49-F238E27FC236}">
                <a16:creationId xmlns:a16="http://schemas.microsoft.com/office/drawing/2014/main" id="{AE248F77-8D18-718D-7201-BDD3E0B7C11D}"/>
              </a:ext>
            </a:extLst>
          </p:cNvPr>
          <p:cNvSpPr>
            <a:spLocks noGrp="1"/>
          </p:cNvSpPr>
          <p:nvPr>
            <p:ph idx="1"/>
          </p:nvPr>
        </p:nvSpPr>
        <p:spPr>
          <a:xfrm>
            <a:off x="838200" y="1844875"/>
            <a:ext cx="10515600" cy="4351338"/>
          </a:xfrm>
        </p:spPr>
        <p:txBody>
          <a:bodyPr>
            <a:normAutofit lnSpcReduction="10000"/>
          </a:bodyPr>
          <a:lstStyle/>
          <a:p>
            <a:r>
              <a:rPr lang="en-US" dirty="0"/>
              <a:t>Objective 2.1 summer baseflow variation</a:t>
            </a:r>
          </a:p>
          <a:p>
            <a:pPr marL="0" indent="0">
              <a:buNone/>
            </a:pPr>
            <a:endParaRPr lang="en-US" dirty="0"/>
          </a:p>
          <a:p>
            <a:pPr marL="0" indent="0">
              <a:buNone/>
            </a:pPr>
            <a:endParaRPr lang="en-US" dirty="0"/>
          </a:p>
          <a:p>
            <a:pPr marL="0" indent="0">
              <a:buNone/>
            </a:pPr>
            <a:endParaRPr lang="en-US" dirty="0"/>
          </a:p>
          <a:p>
            <a:pPr marL="0" indent="0">
              <a:buNone/>
            </a:pPr>
            <a:endParaRPr lang="en-US" dirty="0"/>
          </a:p>
          <a:p>
            <a:r>
              <a:rPr lang="en-US" dirty="0"/>
              <a:t>Objective 2.2 winter baseflow variation</a:t>
            </a:r>
          </a:p>
          <a:p>
            <a:r>
              <a:rPr lang="en-US" dirty="0"/>
              <a:t>Objective 2.3 winter peak flow variation synchronized</a:t>
            </a:r>
          </a:p>
          <a:p>
            <a:r>
              <a:rPr lang="en-US" dirty="0"/>
              <a:t>Objective 2.4 snowmelt peak flow variation synchronized</a:t>
            </a:r>
          </a:p>
          <a:p>
            <a:r>
              <a:rPr lang="en-US" dirty="0"/>
              <a:t>Objective 2.5 snowmelt recession synchronized</a:t>
            </a:r>
          </a:p>
          <a:p>
            <a:endParaRPr lang="en-US" dirty="0"/>
          </a:p>
          <a:p>
            <a:endParaRPr lang="en-US" dirty="0"/>
          </a:p>
          <a:p>
            <a:endParaRPr lang="en-US" dirty="0"/>
          </a:p>
        </p:txBody>
      </p:sp>
      <p:graphicFrame>
        <p:nvGraphicFramePr>
          <p:cNvPr id="2" name="Table 1">
            <a:extLst>
              <a:ext uri="{FF2B5EF4-FFF2-40B4-BE49-F238E27FC236}">
                <a16:creationId xmlns:a16="http://schemas.microsoft.com/office/drawing/2014/main" id="{96DF11A6-D65D-FC39-5D2B-5114EA52BE20}"/>
              </a:ext>
            </a:extLst>
          </p:cNvPr>
          <p:cNvGraphicFramePr>
            <a:graphicFrameLocks noGrp="1"/>
          </p:cNvGraphicFramePr>
          <p:nvPr>
            <p:extLst>
              <p:ext uri="{D42A27DB-BD31-4B8C-83A1-F6EECF244321}">
                <p14:modId xmlns:p14="http://schemas.microsoft.com/office/powerpoint/2010/main" val="2732405318"/>
              </p:ext>
            </p:extLst>
          </p:nvPr>
        </p:nvGraphicFramePr>
        <p:xfrm>
          <a:off x="1348126" y="2356717"/>
          <a:ext cx="9221001" cy="1776743"/>
        </p:xfrm>
        <a:graphic>
          <a:graphicData uri="http://schemas.openxmlformats.org/drawingml/2006/table">
            <a:tbl>
              <a:tblPr/>
              <a:tblGrid>
                <a:gridCol w="1785313">
                  <a:extLst>
                    <a:ext uri="{9D8B030D-6E8A-4147-A177-3AD203B41FA5}">
                      <a16:colId xmlns:a16="http://schemas.microsoft.com/office/drawing/2014/main" val="3211374006"/>
                    </a:ext>
                  </a:extLst>
                </a:gridCol>
                <a:gridCol w="784203">
                  <a:extLst>
                    <a:ext uri="{9D8B030D-6E8A-4147-A177-3AD203B41FA5}">
                      <a16:colId xmlns:a16="http://schemas.microsoft.com/office/drawing/2014/main" val="1423212556"/>
                    </a:ext>
                  </a:extLst>
                </a:gridCol>
                <a:gridCol w="784203">
                  <a:extLst>
                    <a:ext uri="{9D8B030D-6E8A-4147-A177-3AD203B41FA5}">
                      <a16:colId xmlns:a16="http://schemas.microsoft.com/office/drawing/2014/main" val="2733471359"/>
                    </a:ext>
                  </a:extLst>
                </a:gridCol>
                <a:gridCol w="917686">
                  <a:extLst>
                    <a:ext uri="{9D8B030D-6E8A-4147-A177-3AD203B41FA5}">
                      <a16:colId xmlns:a16="http://schemas.microsoft.com/office/drawing/2014/main" val="98947557"/>
                    </a:ext>
                  </a:extLst>
                </a:gridCol>
                <a:gridCol w="1001111">
                  <a:extLst>
                    <a:ext uri="{9D8B030D-6E8A-4147-A177-3AD203B41FA5}">
                      <a16:colId xmlns:a16="http://schemas.microsoft.com/office/drawing/2014/main" val="2238492159"/>
                    </a:ext>
                  </a:extLst>
                </a:gridCol>
                <a:gridCol w="784203">
                  <a:extLst>
                    <a:ext uri="{9D8B030D-6E8A-4147-A177-3AD203B41FA5}">
                      <a16:colId xmlns:a16="http://schemas.microsoft.com/office/drawing/2014/main" val="2911804487"/>
                    </a:ext>
                  </a:extLst>
                </a:gridCol>
                <a:gridCol w="800889">
                  <a:extLst>
                    <a:ext uri="{9D8B030D-6E8A-4147-A177-3AD203B41FA5}">
                      <a16:colId xmlns:a16="http://schemas.microsoft.com/office/drawing/2014/main" val="4265955366"/>
                    </a:ext>
                  </a:extLst>
                </a:gridCol>
                <a:gridCol w="800889">
                  <a:extLst>
                    <a:ext uri="{9D8B030D-6E8A-4147-A177-3AD203B41FA5}">
                      <a16:colId xmlns:a16="http://schemas.microsoft.com/office/drawing/2014/main" val="4289995046"/>
                    </a:ext>
                  </a:extLst>
                </a:gridCol>
                <a:gridCol w="800889">
                  <a:extLst>
                    <a:ext uri="{9D8B030D-6E8A-4147-A177-3AD203B41FA5}">
                      <a16:colId xmlns:a16="http://schemas.microsoft.com/office/drawing/2014/main" val="2671628558"/>
                    </a:ext>
                  </a:extLst>
                </a:gridCol>
                <a:gridCol w="761615">
                  <a:extLst>
                    <a:ext uri="{9D8B030D-6E8A-4147-A177-3AD203B41FA5}">
                      <a16:colId xmlns:a16="http://schemas.microsoft.com/office/drawing/2014/main" val="4196301366"/>
                    </a:ext>
                  </a:extLst>
                </a:gridCol>
              </a:tblGrid>
              <a:tr h="381114">
                <a:tc>
                  <a:txBody>
                    <a:bodyPr/>
                    <a:lstStyle/>
                    <a:p>
                      <a:pPr algn="l" rtl="0" fontAlgn="base">
                        <a:lnSpc>
                          <a:spcPts val="1500"/>
                        </a:lnSpc>
                        <a:spcAft>
                          <a:spcPts val="1200"/>
                        </a:spcAft>
                        <a:buNone/>
                      </a:pPr>
                      <a:r>
                        <a:rPr lang="en-US" sz="1100" b="1" i="0" dirty="0">
                          <a:solidFill>
                            <a:srgbClr val="000000"/>
                          </a:solidFill>
                          <a:effectLst/>
                          <a:latin typeface="Segoe UI" panose="020B0502040204020203" pitchFamily="34" charset="0"/>
                        </a:rPr>
                        <a:t>Metric</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95601570"/>
                  </a:ext>
                </a:extLst>
              </a:tr>
              <a:tr h="381114">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Baseflow Index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0.39 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98121427"/>
                  </a:ext>
                </a:extLst>
              </a:tr>
              <a:tr h="695478">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Correlation with Salmon River, Jul-Sept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0.10 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0.38 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0.72 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53484275"/>
                  </a:ext>
                </a:extLst>
              </a:tr>
              <a:tr h="319037">
                <a:tc>
                  <a:txBody>
                    <a:bodyPr/>
                    <a:lstStyle/>
                    <a:p>
                      <a:pPr algn="l" rtl="0" fontAlgn="base">
                        <a:lnSpc>
                          <a:spcPts val="1500"/>
                        </a:lnSpc>
                        <a:spcAft>
                          <a:spcPts val="1200"/>
                        </a:spcAft>
                        <a:buNone/>
                      </a:pPr>
                      <a:r>
                        <a:rPr lang="en-US" sz="1050" b="0" i="0" dirty="0">
                          <a:solidFill>
                            <a:srgbClr val="000000"/>
                          </a:solidFill>
                          <a:effectLst/>
                        </a:rPr>
                        <a:t>Summary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endParaRPr lang="en-US" sz="700"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endParaRPr lang="en-US" sz="700"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endParaRPr lang="en-US" sz="700"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endParaRPr lang="en-US" sz="700"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endParaRPr lang="en-US" sz="700"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endParaRPr lang="en-US" sz="700" b="0" i="0" dirty="0">
                        <a:solidFill>
                          <a:srgbClr val="FFFFCC"/>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endParaRPr lang="en-US" sz="700"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endParaRPr lang="en-US" sz="700"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endParaRPr lang="en-US" sz="700"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6348456"/>
                  </a:ext>
                </a:extLst>
              </a:tr>
            </a:tbl>
          </a:graphicData>
        </a:graphic>
      </p:graphicFrame>
    </p:spTree>
    <p:extLst>
      <p:ext uri="{BB962C8B-B14F-4D97-AF65-F5344CB8AC3E}">
        <p14:creationId xmlns:p14="http://schemas.microsoft.com/office/powerpoint/2010/main" val="75819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E9DF6-5F90-8E45-921F-FA902A82B50F}"/>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F261B695-AA1B-29BB-4FA0-3BA67BF42FEB}"/>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3" name="Title 2">
            <a:extLst>
              <a:ext uri="{FF2B5EF4-FFF2-40B4-BE49-F238E27FC236}">
                <a16:creationId xmlns:a16="http://schemas.microsoft.com/office/drawing/2014/main" id="{806A5862-3147-8ECB-F631-36DB8C31C471}"/>
              </a:ext>
            </a:extLst>
          </p:cNvPr>
          <p:cNvSpPr>
            <a:spLocks noGrp="1"/>
          </p:cNvSpPr>
          <p:nvPr>
            <p:ph type="title"/>
          </p:nvPr>
        </p:nvSpPr>
        <p:spPr/>
        <p:txBody>
          <a:bodyPr/>
          <a:lstStyle/>
          <a:p>
            <a:r>
              <a:rPr lang="en-US" dirty="0"/>
              <a:t>Attribute 2: Flows are variable and synchronized with tributaries.</a:t>
            </a:r>
          </a:p>
        </p:txBody>
      </p:sp>
      <p:sp>
        <p:nvSpPr>
          <p:cNvPr id="4" name="Content Placeholder 3">
            <a:extLst>
              <a:ext uri="{FF2B5EF4-FFF2-40B4-BE49-F238E27FC236}">
                <a16:creationId xmlns:a16="http://schemas.microsoft.com/office/drawing/2014/main" id="{7C1AD246-D020-0F70-9721-C9367174D7BB}"/>
              </a:ext>
            </a:extLst>
          </p:cNvPr>
          <p:cNvSpPr>
            <a:spLocks noGrp="1"/>
          </p:cNvSpPr>
          <p:nvPr>
            <p:ph idx="1"/>
          </p:nvPr>
        </p:nvSpPr>
        <p:spPr>
          <a:xfrm>
            <a:off x="838200" y="1844875"/>
            <a:ext cx="10515600" cy="4351338"/>
          </a:xfrm>
        </p:spPr>
        <p:txBody>
          <a:bodyPr>
            <a:normAutofit lnSpcReduction="10000"/>
          </a:bodyPr>
          <a:lstStyle/>
          <a:p>
            <a:r>
              <a:rPr lang="en-US" dirty="0"/>
              <a:t>Objective 2.1 summer baseflow variation</a:t>
            </a:r>
          </a:p>
          <a:p>
            <a:r>
              <a:rPr lang="en-US" dirty="0"/>
              <a:t>Objective 2.2 winter baseflow variation</a:t>
            </a:r>
          </a:p>
          <a:p>
            <a:endParaRPr lang="en-US" dirty="0"/>
          </a:p>
          <a:p>
            <a:endParaRPr lang="en-US" dirty="0"/>
          </a:p>
          <a:p>
            <a:endParaRPr lang="en-US" dirty="0"/>
          </a:p>
          <a:p>
            <a:endParaRPr lang="en-US" dirty="0"/>
          </a:p>
          <a:p>
            <a:r>
              <a:rPr lang="en-US" dirty="0"/>
              <a:t>Objective 2.3 winter peak flow variation synchronized</a:t>
            </a:r>
          </a:p>
          <a:p>
            <a:r>
              <a:rPr lang="en-US" dirty="0"/>
              <a:t>Objective 2.4 snowmelt peak flow variation synchronized</a:t>
            </a:r>
          </a:p>
          <a:p>
            <a:r>
              <a:rPr lang="en-US" dirty="0"/>
              <a:t>Objective 2.5 snowmelt recession synchronized</a:t>
            </a:r>
          </a:p>
          <a:p>
            <a:endParaRPr lang="en-US" dirty="0"/>
          </a:p>
          <a:p>
            <a:endParaRPr lang="en-US" dirty="0"/>
          </a:p>
          <a:p>
            <a:endParaRPr lang="en-US" dirty="0"/>
          </a:p>
        </p:txBody>
      </p:sp>
      <p:graphicFrame>
        <p:nvGraphicFramePr>
          <p:cNvPr id="2" name="Table 1">
            <a:extLst>
              <a:ext uri="{FF2B5EF4-FFF2-40B4-BE49-F238E27FC236}">
                <a16:creationId xmlns:a16="http://schemas.microsoft.com/office/drawing/2014/main" id="{97FB1DED-DA42-82C0-607A-B685666112AD}"/>
              </a:ext>
            </a:extLst>
          </p:cNvPr>
          <p:cNvGraphicFramePr>
            <a:graphicFrameLocks noGrp="1"/>
          </p:cNvGraphicFramePr>
          <p:nvPr>
            <p:extLst>
              <p:ext uri="{D42A27DB-BD31-4B8C-83A1-F6EECF244321}">
                <p14:modId xmlns:p14="http://schemas.microsoft.com/office/powerpoint/2010/main" val="2865325346"/>
              </p:ext>
            </p:extLst>
          </p:nvPr>
        </p:nvGraphicFramePr>
        <p:xfrm>
          <a:off x="1744825" y="3096746"/>
          <a:ext cx="7639634" cy="923798"/>
        </p:xfrm>
        <a:graphic>
          <a:graphicData uri="http://schemas.openxmlformats.org/drawingml/2006/table">
            <a:tbl>
              <a:tblPr/>
              <a:tblGrid>
                <a:gridCol w="1097648">
                  <a:extLst>
                    <a:ext uri="{9D8B030D-6E8A-4147-A177-3AD203B41FA5}">
                      <a16:colId xmlns:a16="http://schemas.microsoft.com/office/drawing/2014/main" val="2189086819"/>
                    </a:ext>
                  </a:extLst>
                </a:gridCol>
                <a:gridCol w="687860">
                  <a:extLst>
                    <a:ext uri="{9D8B030D-6E8A-4147-A177-3AD203B41FA5}">
                      <a16:colId xmlns:a16="http://schemas.microsoft.com/office/drawing/2014/main" val="834733272"/>
                    </a:ext>
                  </a:extLst>
                </a:gridCol>
                <a:gridCol w="687860">
                  <a:extLst>
                    <a:ext uri="{9D8B030D-6E8A-4147-A177-3AD203B41FA5}">
                      <a16:colId xmlns:a16="http://schemas.microsoft.com/office/drawing/2014/main" val="3641260669"/>
                    </a:ext>
                  </a:extLst>
                </a:gridCol>
                <a:gridCol w="804942">
                  <a:extLst>
                    <a:ext uri="{9D8B030D-6E8A-4147-A177-3AD203B41FA5}">
                      <a16:colId xmlns:a16="http://schemas.microsoft.com/office/drawing/2014/main" val="1895553383"/>
                    </a:ext>
                  </a:extLst>
                </a:gridCol>
                <a:gridCol w="878119">
                  <a:extLst>
                    <a:ext uri="{9D8B030D-6E8A-4147-A177-3AD203B41FA5}">
                      <a16:colId xmlns:a16="http://schemas.microsoft.com/office/drawing/2014/main" val="1928413268"/>
                    </a:ext>
                  </a:extLst>
                </a:gridCol>
                <a:gridCol w="687860">
                  <a:extLst>
                    <a:ext uri="{9D8B030D-6E8A-4147-A177-3AD203B41FA5}">
                      <a16:colId xmlns:a16="http://schemas.microsoft.com/office/drawing/2014/main" val="4067782673"/>
                    </a:ext>
                  </a:extLst>
                </a:gridCol>
                <a:gridCol w="702495">
                  <a:extLst>
                    <a:ext uri="{9D8B030D-6E8A-4147-A177-3AD203B41FA5}">
                      <a16:colId xmlns:a16="http://schemas.microsoft.com/office/drawing/2014/main" val="2770780232"/>
                    </a:ext>
                  </a:extLst>
                </a:gridCol>
                <a:gridCol w="687860">
                  <a:extLst>
                    <a:ext uri="{9D8B030D-6E8A-4147-A177-3AD203B41FA5}">
                      <a16:colId xmlns:a16="http://schemas.microsoft.com/office/drawing/2014/main" val="573402711"/>
                    </a:ext>
                  </a:extLst>
                </a:gridCol>
                <a:gridCol w="702495">
                  <a:extLst>
                    <a:ext uri="{9D8B030D-6E8A-4147-A177-3AD203B41FA5}">
                      <a16:colId xmlns:a16="http://schemas.microsoft.com/office/drawing/2014/main" val="60663201"/>
                    </a:ext>
                  </a:extLst>
                </a:gridCol>
                <a:gridCol w="702495">
                  <a:extLst>
                    <a:ext uri="{9D8B030D-6E8A-4147-A177-3AD203B41FA5}">
                      <a16:colId xmlns:a16="http://schemas.microsoft.com/office/drawing/2014/main" val="3785807969"/>
                    </a:ext>
                  </a:extLst>
                </a:gridCol>
              </a:tblGrid>
              <a:tr h="180975">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53007871"/>
                  </a:ext>
                </a:extLst>
              </a:tr>
              <a:tr h="20955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Coefficient of Variation, Jan-Mar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0.95 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5902322"/>
                  </a:ext>
                </a:extLst>
              </a:tr>
            </a:tbl>
          </a:graphicData>
        </a:graphic>
      </p:graphicFrame>
    </p:spTree>
    <p:extLst>
      <p:ext uri="{BB962C8B-B14F-4D97-AF65-F5344CB8AC3E}">
        <p14:creationId xmlns:p14="http://schemas.microsoft.com/office/powerpoint/2010/main" val="1105243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C6D3D-B07F-EC18-0889-B3D8FE5CDC12}"/>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59AD6421-46CF-4442-6377-86C806AC0CCE}"/>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3" name="Title 2">
            <a:extLst>
              <a:ext uri="{FF2B5EF4-FFF2-40B4-BE49-F238E27FC236}">
                <a16:creationId xmlns:a16="http://schemas.microsoft.com/office/drawing/2014/main" id="{CD6DAD8E-6185-550A-7FBB-674B2AD672E6}"/>
              </a:ext>
            </a:extLst>
          </p:cNvPr>
          <p:cNvSpPr>
            <a:spLocks noGrp="1"/>
          </p:cNvSpPr>
          <p:nvPr>
            <p:ph type="title"/>
          </p:nvPr>
        </p:nvSpPr>
        <p:spPr/>
        <p:txBody>
          <a:bodyPr/>
          <a:lstStyle/>
          <a:p>
            <a:r>
              <a:rPr lang="en-US" dirty="0"/>
              <a:t>Attribute 2: Flows are variable and synchronized with tributaries.</a:t>
            </a:r>
          </a:p>
        </p:txBody>
      </p:sp>
      <p:sp>
        <p:nvSpPr>
          <p:cNvPr id="4" name="Content Placeholder 3">
            <a:extLst>
              <a:ext uri="{FF2B5EF4-FFF2-40B4-BE49-F238E27FC236}">
                <a16:creationId xmlns:a16="http://schemas.microsoft.com/office/drawing/2014/main" id="{7E02B8D1-2F17-3E62-2EF0-E89FB2B52FE8}"/>
              </a:ext>
            </a:extLst>
          </p:cNvPr>
          <p:cNvSpPr>
            <a:spLocks noGrp="1"/>
          </p:cNvSpPr>
          <p:nvPr>
            <p:ph idx="1"/>
          </p:nvPr>
        </p:nvSpPr>
        <p:spPr>
          <a:xfrm>
            <a:off x="838200" y="1844875"/>
            <a:ext cx="10515600" cy="4351338"/>
          </a:xfrm>
        </p:spPr>
        <p:txBody>
          <a:bodyPr/>
          <a:lstStyle/>
          <a:p>
            <a:r>
              <a:rPr lang="en-US" dirty="0"/>
              <a:t>Objective 2.1 summer baseflow variation</a:t>
            </a:r>
          </a:p>
          <a:p>
            <a:r>
              <a:rPr lang="en-US" dirty="0"/>
              <a:t>Objective 2.2 winter baseflow variation</a:t>
            </a:r>
          </a:p>
          <a:p>
            <a:r>
              <a:rPr lang="en-US" dirty="0"/>
              <a:t>Objective 2.3 winter peak flow variation synchronized</a:t>
            </a:r>
          </a:p>
          <a:p>
            <a:endParaRPr lang="en-US" dirty="0"/>
          </a:p>
          <a:p>
            <a:endParaRPr lang="en-US" dirty="0"/>
          </a:p>
          <a:p>
            <a:endParaRPr lang="en-US" dirty="0"/>
          </a:p>
          <a:p>
            <a:r>
              <a:rPr lang="en-US" dirty="0"/>
              <a:t>Objective 2.4 snowmelt peak flow variation synchronized</a:t>
            </a:r>
          </a:p>
          <a:p>
            <a:r>
              <a:rPr lang="en-US" dirty="0"/>
              <a:t>Objective 2.5 snowmelt recession synchronized</a:t>
            </a:r>
          </a:p>
          <a:p>
            <a:endParaRPr lang="en-US" dirty="0"/>
          </a:p>
          <a:p>
            <a:endParaRPr lang="en-US" dirty="0"/>
          </a:p>
          <a:p>
            <a:endParaRPr lang="en-US" dirty="0"/>
          </a:p>
        </p:txBody>
      </p:sp>
      <p:graphicFrame>
        <p:nvGraphicFramePr>
          <p:cNvPr id="2" name="Table 1">
            <a:extLst>
              <a:ext uri="{FF2B5EF4-FFF2-40B4-BE49-F238E27FC236}">
                <a16:creationId xmlns:a16="http://schemas.microsoft.com/office/drawing/2014/main" id="{B3CC6E6F-90E7-BC74-4C4C-97C30732E980}"/>
              </a:ext>
            </a:extLst>
          </p:cNvPr>
          <p:cNvGraphicFramePr>
            <a:graphicFrameLocks noGrp="1"/>
          </p:cNvGraphicFramePr>
          <p:nvPr>
            <p:extLst>
              <p:ext uri="{D42A27DB-BD31-4B8C-83A1-F6EECF244321}">
                <p14:modId xmlns:p14="http://schemas.microsoft.com/office/powerpoint/2010/main" val="2488605119"/>
              </p:ext>
            </p:extLst>
          </p:nvPr>
        </p:nvGraphicFramePr>
        <p:xfrm>
          <a:off x="1273971" y="3519161"/>
          <a:ext cx="8373884" cy="1283272"/>
        </p:xfrm>
        <a:graphic>
          <a:graphicData uri="http://schemas.openxmlformats.org/drawingml/2006/table">
            <a:tbl>
              <a:tblPr/>
              <a:tblGrid>
                <a:gridCol w="1203144">
                  <a:extLst>
                    <a:ext uri="{9D8B030D-6E8A-4147-A177-3AD203B41FA5}">
                      <a16:colId xmlns:a16="http://schemas.microsoft.com/office/drawing/2014/main" val="3810291096"/>
                    </a:ext>
                  </a:extLst>
                </a:gridCol>
                <a:gridCol w="753970">
                  <a:extLst>
                    <a:ext uri="{9D8B030D-6E8A-4147-A177-3AD203B41FA5}">
                      <a16:colId xmlns:a16="http://schemas.microsoft.com/office/drawing/2014/main" val="4035624838"/>
                    </a:ext>
                  </a:extLst>
                </a:gridCol>
                <a:gridCol w="753970">
                  <a:extLst>
                    <a:ext uri="{9D8B030D-6E8A-4147-A177-3AD203B41FA5}">
                      <a16:colId xmlns:a16="http://schemas.microsoft.com/office/drawing/2014/main" val="2466662527"/>
                    </a:ext>
                  </a:extLst>
                </a:gridCol>
                <a:gridCol w="882306">
                  <a:extLst>
                    <a:ext uri="{9D8B030D-6E8A-4147-A177-3AD203B41FA5}">
                      <a16:colId xmlns:a16="http://schemas.microsoft.com/office/drawing/2014/main" val="3957650966"/>
                    </a:ext>
                  </a:extLst>
                </a:gridCol>
                <a:gridCol w="962515">
                  <a:extLst>
                    <a:ext uri="{9D8B030D-6E8A-4147-A177-3AD203B41FA5}">
                      <a16:colId xmlns:a16="http://schemas.microsoft.com/office/drawing/2014/main" val="781447304"/>
                    </a:ext>
                  </a:extLst>
                </a:gridCol>
                <a:gridCol w="753970">
                  <a:extLst>
                    <a:ext uri="{9D8B030D-6E8A-4147-A177-3AD203B41FA5}">
                      <a16:colId xmlns:a16="http://schemas.microsoft.com/office/drawing/2014/main" val="1606790485"/>
                    </a:ext>
                  </a:extLst>
                </a:gridCol>
                <a:gridCol w="770013">
                  <a:extLst>
                    <a:ext uri="{9D8B030D-6E8A-4147-A177-3AD203B41FA5}">
                      <a16:colId xmlns:a16="http://schemas.microsoft.com/office/drawing/2014/main" val="829647831"/>
                    </a:ext>
                  </a:extLst>
                </a:gridCol>
                <a:gridCol w="753970">
                  <a:extLst>
                    <a:ext uri="{9D8B030D-6E8A-4147-A177-3AD203B41FA5}">
                      <a16:colId xmlns:a16="http://schemas.microsoft.com/office/drawing/2014/main" val="132704284"/>
                    </a:ext>
                  </a:extLst>
                </a:gridCol>
                <a:gridCol w="770013">
                  <a:extLst>
                    <a:ext uri="{9D8B030D-6E8A-4147-A177-3AD203B41FA5}">
                      <a16:colId xmlns:a16="http://schemas.microsoft.com/office/drawing/2014/main" val="2205924480"/>
                    </a:ext>
                  </a:extLst>
                </a:gridCol>
                <a:gridCol w="770013">
                  <a:extLst>
                    <a:ext uri="{9D8B030D-6E8A-4147-A177-3AD203B41FA5}">
                      <a16:colId xmlns:a16="http://schemas.microsoft.com/office/drawing/2014/main" val="2553713010"/>
                    </a:ext>
                  </a:extLst>
                </a:gridCol>
              </a:tblGrid>
              <a:tr h="180975">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97164907"/>
                  </a:ext>
                </a:extLst>
              </a:tr>
              <a:tr h="20955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Flashiness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0.04 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0.03 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0.05 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0.04 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0.16 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0.18 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13922649"/>
                  </a:ext>
                </a:extLst>
              </a:tr>
              <a:tr h="180975">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Correlation with SR Oct-Mar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-0.21 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E9D1"/>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9222597"/>
                  </a:ext>
                </a:extLst>
              </a:tr>
              <a:tr h="180975">
                <a:tc>
                  <a:txBody>
                    <a:bodyPr/>
                    <a:lstStyle/>
                    <a:p>
                      <a:pPr algn="l" rtl="0" fontAlgn="base">
                        <a:lnSpc>
                          <a:spcPts val="1500"/>
                        </a:lnSpc>
                        <a:spcAft>
                          <a:spcPts val="1200"/>
                        </a:spcAft>
                        <a:buNone/>
                      </a:pPr>
                      <a:r>
                        <a:rPr lang="en-US" sz="1100" b="0" i="0" dirty="0">
                          <a:solidFill>
                            <a:srgbClr val="000000"/>
                          </a:solidFill>
                          <a:effectLst/>
                        </a:rPr>
                        <a:t>Summary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E9D1"/>
                    </a:solidFill>
                  </a:tcPr>
                </a:tc>
                <a:tc>
                  <a:txBody>
                    <a:bodyPr/>
                    <a:lstStyle/>
                    <a:p>
                      <a:pPr algn="ctr" rtl="0" fontAlgn="base">
                        <a:lnSpc>
                          <a:spcPts val="1275"/>
                        </a:lnSpc>
                        <a:spcAft>
                          <a:spcPts val="1200"/>
                        </a:spcAft>
                        <a:buNone/>
                      </a:pP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93451000"/>
                  </a:ext>
                </a:extLst>
              </a:tr>
            </a:tbl>
          </a:graphicData>
        </a:graphic>
      </p:graphicFrame>
    </p:spTree>
    <p:extLst>
      <p:ext uri="{BB962C8B-B14F-4D97-AF65-F5344CB8AC3E}">
        <p14:creationId xmlns:p14="http://schemas.microsoft.com/office/powerpoint/2010/main" val="429905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E86EC-C8FA-D17F-23BA-756B44025F07}"/>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04230267-BB1A-4F16-EF7C-DF27DB7F4E71}"/>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3" name="Title 2">
            <a:extLst>
              <a:ext uri="{FF2B5EF4-FFF2-40B4-BE49-F238E27FC236}">
                <a16:creationId xmlns:a16="http://schemas.microsoft.com/office/drawing/2014/main" id="{603D85B0-E93B-B755-8430-D9CF05F24C06}"/>
              </a:ext>
            </a:extLst>
          </p:cNvPr>
          <p:cNvSpPr>
            <a:spLocks noGrp="1"/>
          </p:cNvSpPr>
          <p:nvPr>
            <p:ph type="title"/>
          </p:nvPr>
        </p:nvSpPr>
        <p:spPr/>
        <p:txBody>
          <a:bodyPr/>
          <a:lstStyle/>
          <a:p>
            <a:r>
              <a:rPr lang="en-US" dirty="0"/>
              <a:t>Attribute 2: Flows are variable and synchronized with tributaries.</a:t>
            </a:r>
          </a:p>
        </p:txBody>
      </p:sp>
      <p:sp>
        <p:nvSpPr>
          <p:cNvPr id="4" name="Content Placeholder 3">
            <a:extLst>
              <a:ext uri="{FF2B5EF4-FFF2-40B4-BE49-F238E27FC236}">
                <a16:creationId xmlns:a16="http://schemas.microsoft.com/office/drawing/2014/main" id="{12E8E7E0-035C-CF9A-4DDB-2C159B692155}"/>
              </a:ext>
            </a:extLst>
          </p:cNvPr>
          <p:cNvSpPr>
            <a:spLocks noGrp="1"/>
          </p:cNvSpPr>
          <p:nvPr>
            <p:ph idx="1"/>
          </p:nvPr>
        </p:nvSpPr>
        <p:spPr>
          <a:xfrm>
            <a:off x="838200" y="1844875"/>
            <a:ext cx="10515600" cy="4351338"/>
          </a:xfrm>
        </p:spPr>
        <p:txBody>
          <a:bodyPr/>
          <a:lstStyle/>
          <a:p>
            <a:r>
              <a:rPr lang="en-US" dirty="0"/>
              <a:t>Objective 2.1 summer baseflow variation</a:t>
            </a:r>
          </a:p>
          <a:p>
            <a:r>
              <a:rPr lang="en-US" dirty="0"/>
              <a:t>Objective 2.2 winter baseflow variation</a:t>
            </a:r>
          </a:p>
          <a:p>
            <a:r>
              <a:rPr lang="en-US" dirty="0"/>
              <a:t>Objective 2.3 winter peak flow variation synchronized</a:t>
            </a:r>
          </a:p>
          <a:p>
            <a:r>
              <a:rPr lang="en-US" dirty="0"/>
              <a:t>Objective 2.4 snowmelt peak flow variation synchronized</a:t>
            </a:r>
          </a:p>
          <a:p>
            <a:endParaRPr lang="en-US" dirty="0"/>
          </a:p>
          <a:p>
            <a:endParaRPr lang="en-US" dirty="0"/>
          </a:p>
          <a:p>
            <a:endParaRPr lang="en-US" dirty="0"/>
          </a:p>
          <a:p>
            <a:r>
              <a:rPr lang="en-US" dirty="0"/>
              <a:t>Objective 2.5 snowmelt recession synchronized</a:t>
            </a:r>
          </a:p>
          <a:p>
            <a:endParaRPr lang="en-US" dirty="0"/>
          </a:p>
          <a:p>
            <a:endParaRPr lang="en-US" dirty="0"/>
          </a:p>
          <a:p>
            <a:endParaRPr lang="en-US" dirty="0"/>
          </a:p>
        </p:txBody>
      </p:sp>
      <p:graphicFrame>
        <p:nvGraphicFramePr>
          <p:cNvPr id="2" name="Table 1">
            <a:extLst>
              <a:ext uri="{FF2B5EF4-FFF2-40B4-BE49-F238E27FC236}">
                <a16:creationId xmlns:a16="http://schemas.microsoft.com/office/drawing/2014/main" id="{D210BF61-550E-4467-53E0-C62727BBAE3D}"/>
              </a:ext>
            </a:extLst>
          </p:cNvPr>
          <p:cNvGraphicFramePr>
            <a:graphicFrameLocks noGrp="1"/>
          </p:cNvGraphicFramePr>
          <p:nvPr>
            <p:extLst>
              <p:ext uri="{D42A27DB-BD31-4B8C-83A1-F6EECF244321}">
                <p14:modId xmlns:p14="http://schemas.microsoft.com/office/powerpoint/2010/main" val="434101028"/>
              </p:ext>
            </p:extLst>
          </p:nvPr>
        </p:nvGraphicFramePr>
        <p:xfrm>
          <a:off x="1250302" y="4132666"/>
          <a:ext cx="8313578" cy="733298"/>
        </p:xfrm>
        <a:graphic>
          <a:graphicData uri="http://schemas.openxmlformats.org/drawingml/2006/table">
            <a:tbl>
              <a:tblPr/>
              <a:tblGrid>
                <a:gridCol w="1194479">
                  <a:extLst>
                    <a:ext uri="{9D8B030D-6E8A-4147-A177-3AD203B41FA5}">
                      <a16:colId xmlns:a16="http://schemas.microsoft.com/office/drawing/2014/main" val="3637772577"/>
                    </a:ext>
                  </a:extLst>
                </a:gridCol>
                <a:gridCol w="748541">
                  <a:extLst>
                    <a:ext uri="{9D8B030D-6E8A-4147-A177-3AD203B41FA5}">
                      <a16:colId xmlns:a16="http://schemas.microsoft.com/office/drawing/2014/main" val="1487850313"/>
                    </a:ext>
                  </a:extLst>
                </a:gridCol>
                <a:gridCol w="748541">
                  <a:extLst>
                    <a:ext uri="{9D8B030D-6E8A-4147-A177-3AD203B41FA5}">
                      <a16:colId xmlns:a16="http://schemas.microsoft.com/office/drawing/2014/main" val="543180617"/>
                    </a:ext>
                  </a:extLst>
                </a:gridCol>
                <a:gridCol w="875951">
                  <a:extLst>
                    <a:ext uri="{9D8B030D-6E8A-4147-A177-3AD203B41FA5}">
                      <a16:colId xmlns:a16="http://schemas.microsoft.com/office/drawing/2014/main" val="1694260789"/>
                    </a:ext>
                  </a:extLst>
                </a:gridCol>
                <a:gridCol w="955583">
                  <a:extLst>
                    <a:ext uri="{9D8B030D-6E8A-4147-A177-3AD203B41FA5}">
                      <a16:colId xmlns:a16="http://schemas.microsoft.com/office/drawing/2014/main" val="2401808710"/>
                    </a:ext>
                  </a:extLst>
                </a:gridCol>
                <a:gridCol w="748541">
                  <a:extLst>
                    <a:ext uri="{9D8B030D-6E8A-4147-A177-3AD203B41FA5}">
                      <a16:colId xmlns:a16="http://schemas.microsoft.com/office/drawing/2014/main" val="1124379394"/>
                    </a:ext>
                  </a:extLst>
                </a:gridCol>
                <a:gridCol w="764467">
                  <a:extLst>
                    <a:ext uri="{9D8B030D-6E8A-4147-A177-3AD203B41FA5}">
                      <a16:colId xmlns:a16="http://schemas.microsoft.com/office/drawing/2014/main" val="1362720934"/>
                    </a:ext>
                  </a:extLst>
                </a:gridCol>
                <a:gridCol w="748541">
                  <a:extLst>
                    <a:ext uri="{9D8B030D-6E8A-4147-A177-3AD203B41FA5}">
                      <a16:colId xmlns:a16="http://schemas.microsoft.com/office/drawing/2014/main" val="3148701055"/>
                    </a:ext>
                  </a:extLst>
                </a:gridCol>
                <a:gridCol w="764467">
                  <a:extLst>
                    <a:ext uri="{9D8B030D-6E8A-4147-A177-3AD203B41FA5}">
                      <a16:colId xmlns:a16="http://schemas.microsoft.com/office/drawing/2014/main" val="328503723"/>
                    </a:ext>
                  </a:extLst>
                </a:gridCol>
                <a:gridCol w="764467">
                  <a:extLst>
                    <a:ext uri="{9D8B030D-6E8A-4147-A177-3AD203B41FA5}">
                      <a16:colId xmlns:a16="http://schemas.microsoft.com/office/drawing/2014/main" val="3808549022"/>
                    </a:ext>
                  </a:extLst>
                </a:gridCol>
              </a:tblGrid>
              <a:tr h="180975">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9927693"/>
                  </a:ext>
                </a:extLst>
              </a:tr>
              <a:tr h="20955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with SR Apr-May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87769726"/>
                  </a:ext>
                </a:extLst>
              </a:tr>
            </a:tbl>
          </a:graphicData>
        </a:graphic>
      </p:graphicFrame>
    </p:spTree>
    <p:extLst>
      <p:ext uri="{BB962C8B-B14F-4D97-AF65-F5344CB8AC3E}">
        <p14:creationId xmlns:p14="http://schemas.microsoft.com/office/powerpoint/2010/main" val="1956134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26A57-8FAD-E4A8-504A-AFB867D17EF1}"/>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5C5F6D68-67CF-F12D-9F42-C9C06297DD38}"/>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3" name="Title 2">
            <a:extLst>
              <a:ext uri="{FF2B5EF4-FFF2-40B4-BE49-F238E27FC236}">
                <a16:creationId xmlns:a16="http://schemas.microsoft.com/office/drawing/2014/main" id="{322A3824-F786-D829-9B41-4F16400ADE75}"/>
              </a:ext>
            </a:extLst>
          </p:cNvPr>
          <p:cNvSpPr>
            <a:spLocks noGrp="1"/>
          </p:cNvSpPr>
          <p:nvPr>
            <p:ph type="title"/>
          </p:nvPr>
        </p:nvSpPr>
        <p:spPr/>
        <p:txBody>
          <a:bodyPr/>
          <a:lstStyle/>
          <a:p>
            <a:r>
              <a:rPr lang="en-US" dirty="0"/>
              <a:t>Attribute 2: Flows are variable and synchronized with tributaries.</a:t>
            </a:r>
          </a:p>
        </p:txBody>
      </p:sp>
      <p:sp>
        <p:nvSpPr>
          <p:cNvPr id="4" name="Content Placeholder 3">
            <a:extLst>
              <a:ext uri="{FF2B5EF4-FFF2-40B4-BE49-F238E27FC236}">
                <a16:creationId xmlns:a16="http://schemas.microsoft.com/office/drawing/2014/main" id="{7275DBA7-1179-FD29-78A5-11E487FBA051}"/>
              </a:ext>
            </a:extLst>
          </p:cNvPr>
          <p:cNvSpPr>
            <a:spLocks noGrp="1"/>
          </p:cNvSpPr>
          <p:nvPr>
            <p:ph idx="1"/>
          </p:nvPr>
        </p:nvSpPr>
        <p:spPr>
          <a:xfrm>
            <a:off x="838200" y="1844875"/>
            <a:ext cx="10515600" cy="4351338"/>
          </a:xfrm>
        </p:spPr>
        <p:txBody>
          <a:bodyPr/>
          <a:lstStyle/>
          <a:p>
            <a:r>
              <a:rPr lang="en-US" dirty="0"/>
              <a:t>Objective 2.1 summer baseflow variation</a:t>
            </a:r>
          </a:p>
          <a:p>
            <a:r>
              <a:rPr lang="en-US" dirty="0"/>
              <a:t>Objective 2.2 winter baseflow variation</a:t>
            </a:r>
          </a:p>
          <a:p>
            <a:r>
              <a:rPr lang="en-US" dirty="0"/>
              <a:t>Objective 2.3 winter peak flow variation synchronized</a:t>
            </a:r>
          </a:p>
          <a:p>
            <a:r>
              <a:rPr lang="en-US" dirty="0"/>
              <a:t>Objective 2.4 snowmelt peak flow variation synchronized</a:t>
            </a:r>
          </a:p>
          <a:p>
            <a:r>
              <a:rPr lang="en-US" dirty="0"/>
              <a:t>Objective 2.5 snowmelt recession synchronized</a:t>
            </a:r>
          </a:p>
          <a:p>
            <a:endParaRPr lang="en-US" dirty="0"/>
          </a:p>
          <a:p>
            <a:endParaRPr lang="en-US" dirty="0"/>
          </a:p>
          <a:p>
            <a:endParaRPr lang="en-US" dirty="0"/>
          </a:p>
        </p:txBody>
      </p:sp>
      <p:graphicFrame>
        <p:nvGraphicFramePr>
          <p:cNvPr id="2" name="Table 1">
            <a:extLst>
              <a:ext uri="{FF2B5EF4-FFF2-40B4-BE49-F238E27FC236}">
                <a16:creationId xmlns:a16="http://schemas.microsoft.com/office/drawing/2014/main" id="{5AEDFE68-0B6C-A700-FD02-096DA007B8DB}"/>
              </a:ext>
            </a:extLst>
          </p:cNvPr>
          <p:cNvGraphicFramePr>
            <a:graphicFrameLocks noGrp="1"/>
          </p:cNvGraphicFramePr>
          <p:nvPr>
            <p:extLst>
              <p:ext uri="{D42A27DB-BD31-4B8C-83A1-F6EECF244321}">
                <p14:modId xmlns:p14="http://schemas.microsoft.com/office/powerpoint/2010/main" val="629735850"/>
              </p:ext>
            </p:extLst>
          </p:nvPr>
        </p:nvGraphicFramePr>
        <p:xfrm>
          <a:off x="1164656" y="4755186"/>
          <a:ext cx="8287255" cy="923798"/>
        </p:xfrm>
        <a:graphic>
          <a:graphicData uri="http://schemas.openxmlformats.org/drawingml/2006/table">
            <a:tbl>
              <a:tblPr/>
              <a:tblGrid>
                <a:gridCol w="1190697">
                  <a:extLst>
                    <a:ext uri="{9D8B030D-6E8A-4147-A177-3AD203B41FA5}">
                      <a16:colId xmlns:a16="http://schemas.microsoft.com/office/drawing/2014/main" val="3752110846"/>
                    </a:ext>
                  </a:extLst>
                </a:gridCol>
                <a:gridCol w="746171">
                  <a:extLst>
                    <a:ext uri="{9D8B030D-6E8A-4147-A177-3AD203B41FA5}">
                      <a16:colId xmlns:a16="http://schemas.microsoft.com/office/drawing/2014/main" val="1365327919"/>
                    </a:ext>
                  </a:extLst>
                </a:gridCol>
                <a:gridCol w="746171">
                  <a:extLst>
                    <a:ext uri="{9D8B030D-6E8A-4147-A177-3AD203B41FA5}">
                      <a16:colId xmlns:a16="http://schemas.microsoft.com/office/drawing/2014/main" val="1406056453"/>
                    </a:ext>
                  </a:extLst>
                </a:gridCol>
                <a:gridCol w="873178">
                  <a:extLst>
                    <a:ext uri="{9D8B030D-6E8A-4147-A177-3AD203B41FA5}">
                      <a16:colId xmlns:a16="http://schemas.microsoft.com/office/drawing/2014/main" val="43382640"/>
                    </a:ext>
                  </a:extLst>
                </a:gridCol>
                <a:gridCol w="952558">
                  <a:extLst>
                    <a:ext uri="{9D8B030D-6E8A-4147-A177-3AD203B41FA5}">
                      <a16:colId xmlns:a16="http://schemas.microsoft.com/office/drawing/2014/main" val="3059626769"/>
                    </a:ext>
                  </a:extLst>
                </a:gridCol>
                <a:gridCol w="746171">
                  <a:extLst>
                    <a:ext uri="{9D8B030D-6E8A-4147-A177-3AD203B41FA5}">
                      <a16:colId xmlns:a16="http://schemas.microsoft.com/office/drawing/2014/main" val="1617561195"/>
                    </a:ext>
                  </a:extLst>
                </a:gridCol>
                <a:gridCol w="762046">
                  <a:extLst>
                    <a:ext uri="{9D8B030D-6E8A-4147-A177-3AD203B41FA5}">
                      <a16:colId xmlns:a16="http://schemas.microsoft.com/office/drawing/2014/main" val="2671179292"/>
                    </a:ext>
                  </a:extLst>
                </a:gridCol>
                <a:gridCol w="746171">
                  <a:extLst>
                    <a:ext uri="{9D8B030D-6E8A-4147-A177-3AD203B41FA5}">
                      <a16:colId xmlns:a16="http://schemas.microsoft.com/office/drawing/2014/main" val="268863452"/>
                    </a:ext>
                  </a:extLst>
                </a:gridCol>
                <a:gridCol w="762046">
                  <a:extLst>
                    <a:ext uri="{9D8B030D-6E8A-4147-A177-3AD203B41FA5}">
                      <a16:colId xmlns:a16="http://schemas.microsoft.com/office/drawing/2014/main" val="3753849145"/>
                    </a:ext>
                  </a:extLst>
                </a:gridCol>
                <a:gridCol w="762046">
                  <a:extLst>
                    <a:ext uri="{9D8B030D-6E8A-4147-A177-3AD203B41FA5}">
                      <a16:colId xmlns:a16="http://schemas.microsoft.com/office/drawing/2014/main" val="1799684701"/>
                    </a:ext>
                  </a:extLst>
                </a:gridCol>
              </a:tblGrid>
              <a:tr h="180975">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5695841"/>
                  </a:ext>
                </a:extLst>
              </a:tr>
              <a:tr h="20955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dQ/dt correlation to SR May-Jun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1160724"/>
                  </a:ext>
                </a:extLst>
              </a:tr>
            </a:tbl>
          </a:graphicData>
        </a:graphic>
      </p:graphicFrame>
    </p:spTree>
    <p:extLst>
      <p:ext uri="{BB962C8B-B14F-4D97-AF65-F5344CB8AC3E}">
        <p14:creationId xmlns:p14="http://schemas.microsoft.com/office/powerpoint/2010/main" val="4275093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B9375-4366-729A-6A97-2D049A08424F}"/>
            </a:ext>
          </a:extLst>
        </p:cNvPr>
        <p:cNvGrpSpPr/>
        <p:nvPr/>
      </p:nvGrpSpPr>
      <p:grpSpPr>
        <a:xfrm>
          <a:off x="0" y="0"/>
          <a:ext cx="0" cy="0"/>
          <a:chOff x="0" y="0"/>
          <a:chExt cx="0" cy="0"/>
        </a:xfrm>
      </p:grpSpPr>
      <p:pic>
        <p:nvPicPr>
          <p:cNvPr id="4" name="Picture 3" descr="A body of water with trees in the back&#10;&#10;AI-generated content may be incorrect.">
            <a:extLst>
              <a:ext uri="{FF2B5EF4-FFF2-40B4-BE49-F238E27FC236}">
                <a16:creationId xmlns:a16="http://schemas.microsoft.com/office/drawing/2014/main" id="{617C9DE1-0929-34EA-AAB2-8AFEBBE2B43C}"/>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3" name="Title 2">
            <a:extLst>
              <a:ext uri="{FF2B5EF4-FFF2-40B4-BE49-F238E27FC236}">
                <a16:creationId xmlns:a16="http://schemas.microsoft.com/office/drawing/2014/main" id="{F8F0DB02-E276-03B6-C569-1028EA25EC2F}"/>
              </a:ext>
            </a:extLst>
          </p:cNvPr>
          <p:cNvSpPr>
            <a:spLocks noGrp="1"/>
          </p:cNvSpPr>
          <p:nvPr>
            <p:ph type="title"/>
          </p:nvPr>
        </p:nvSpPr>
        <p:spPr>
          <a:xfrm>
            <a:off x="838200" y="0"/>
            <a:ext cx="10515600" cy="1325563"/>
          </a:xfrm>
        </p:spPr>
        <p:txBody>
          <a:bodyPr/>
          <a:lstStyle/>
          <a:p>
            <a:r>
              <a:rPr lang="en-US" dirty="0"/>
              <a:t>Attribute 2: Flows are variable and synchronized with tributaries.</a:t>
            </a:r>
          </a:p>
        </p:txBody>
      </p:sp>
      <p:graphicFrame>
        <p:nvGraphicFramePr>
          <p:cNvPr id="2" name="Table 1">
            <a:extLst>
              <a:ext uri="{FF2B5EF4-FFF2-40B4-BE49-F238E27FC236}">
                <a16:creationId xmlns:a16="http://schemas.microsoft.com/office/drawing/2014/main" id="{3CCB532C-70F6-94D9-98BF-1A7FEC9A9569}"/>
              </a:ext>
            </a:extLst>
          </p:cNvPr>
          <p:cNvGraphicFramePr>
            <a:graphicFrameLocks noGrp="1"/>
          </p:cNvGraphicFramePr>
          <p:nvPr>
            <p:extLst>
              <p:ext uri="{D42A27DB-BD31-4B8C-83A1-F6EECF244321}">
                <p14:modId xmlns:p14="http://schemas.microsoft.com/office/powerpoint/2010/main" val="2875080375"/>
              </p:ext>
            </p:extLst>
          </p:nvPr>
        </p:nvGraphicFramePr>
        <p:xfrm>
          <a:off x="1425913" y="4970482"/>
          <a:ext cx="8373883" cy="652399"/>
        </p:xfrm>
        <a:graphic>
          <a:graphicData uri="http://schemas.openxmlformats.org/drawingml/2006/table">
            <a:tbl>
              <a:tblPr/>
              <a:tblGrid>
                <a:gridCol w="1203143">
                  <a:extLst>
                    <a:ext uri="{9D8B030D-6E8A-4147-A177-3AD203B41FA5}">
                      <a16:colId xmlns:a16="http://schemas.microsoft.com/office/drawing/2014/main" val="3752110846"/>
                    </a:ext>
                  </a:extLst>
                </a:gridCol>
                <a:gridCol w="753971">
                  <a:extLst>
                    <a:ext uri="{9D8B030D-6E8A-4147-A177-3AD203B41FA5}">
                      <a16:colId xmlns:a16="http://schemas.microsoft.com/office/drawing/2014/main" val="1365327919"/>
                    </a:ext>
                  </a:extLst>
                </a:gridCol>
                <a:gridCol w="753971">
                  <a:extLst>
                    <a:ext uri="{9D8B030D-6E8A-4147-A177-3AD203B41FA5}">
                      <a16:colId xmlns:a16="http://schemas.microsoft.com/office/drawing/2014/main" val="1406056453"/>
                    </a:ext>
                  </a:extLst>
                </a:gridCol>
                <a:gridCol w="882305">
                  <a:extLst>
                    <a:ext uri="{9D8B030D-6E8A-4147-A177-3AD203B41FA5}">
                      <a16:colId xmlns:a16="http://schemas.microsoft.com/office/drawing/2014/main" val="43382640"/>
                    </a:ext>
                  </a:extLst>
                </a:gridCol>
                <a:gridCol w="962515">
                  <a:extLst>
                    <a:ext uri="{9D8B030D-6E8A-4147-A177-3AD203B41FA5}">
                      <a16:colId xmlns:a16="http://schemas.microsoft.com/office/drawing/2014/main" val="3059626769"/>
                    </a:ext>
                  </a:extLst>
                </a:gridCol>
                <a:gridCol w="753971">
                  <a:extLst>
                    <a:ext uri="{9D8B030D-6E8A-4147-A177-3AD203B41FA5}">
                      <a16:colId xmlns:a16="http://schemas.microsoft.com/office/drawing/2014/main" val="1617561195"/>
                    </a:ext>
                  </a:extLst>
                </a:gridCol>
                <a:gridCol w="770012">
                  <a:extLst>
                    <a:ext uri="{9D8B030D-6E8A-4147-A177-3AD203B41FA5}">
                      <a16:colId xmlns:a16="http://schemas.microsoft.com/office/drawing/2014/main" val="2671179292"/>
                    </a:ext>
                  </a:extLst>
                </a:gridCol>
                <a:gridCol w="753971">
                  <a:extLst>
                    <a:ext uri="{9D8B030D-6E8A-4147-A177-3AD203B41FA5}">
                      <a16:colId xmlns:a16="http://schemas.microsoft.com/office/drawing/2014/main" val="268863452"/>
                    </a:ext>
                  </a:extLst>
                </a:gridCol>
                <a:gridCol w="770012">
                  <a:extLst>
                    <a:ext uri="{9D8B030D-6E8A-4147-A177-3AD203B41FA5}">
                      <a16:colId xmlns:a16="http://schemas.microsoft.com/office/drawing/2014/main" val="3753849145"/>
                    </a:ext>
                  </a:extLst>
                </a:gridCol>
                <a:gridCol w="770012">
                  <a:extLst>
                    <a:ext uri="{9D8B030D-6E8A-4147-A177-3AD203B41FA5}">
                      <a16:colId xmlns:a16="http://schemas.microsoft.com/office/drawing/2014/main" val="1799684701"/>
                    </a:ext>
                  </a:extLst>
                </a:gridCol>
              </a:tblGrid>
              <a:tr h="209550">
                <a:tc>
                  <a:txBody>
                    <a:bodyPr/>
                    <a:lstStyle/>
                    <a:p>
                      <a:pPr algn="l" rtl="0" fontAlgn="base">
                        <a:lnSpc>
                          <a:spcPts val="1500"/>
                        </a:lnSpc>
                        <a:spcAft>
                          <a:spcPts val="1200"/>
                        </a:spcAft>
                        <a:buNone/>
                      </a:pPr>
                      <a:r>
                        <a:rPr lang="en-US" sz="1100" b="0" i="0" dirty="0" err="1">
                          <a:solidFill>
                            <a:srgbClr val="000000"/>
                          </a:solidFill>
                          <a:effectLst/>
                          <a:latin typeface="Segoe UI" panose="020B0502040204020203" pitchFamily="34" charset="0"/>
                        </a:rPr>
                        <a:t>dQ</a:t>
                      </a:r>
                      <a:r>
                        <a:rPr lang="en-US" sz="1100" b="0" i="0" dirty="0">
                          <a:solidFill>
                            <a:srgbClr val="000000"/>
                          </a:solidFill>
                          <a:effectLst/>
                          <a:latin typeface="Segoe UI" panose="020B0502040204020203" pitchFamily="34" charset="0"/>
                        </a:rPr>
                        <a:t>/dt correlation to SR May-Jun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-0.02 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1160724"/>
                  </a:ext>
                </a:extLst>
              </a:tr>
            </a:tbl>
          </a:graphicData>
        </a:graphic>
      </p:graphicFrame>
      <p:graphicFrame>
        <p:nvGraphicFramePr>
          <p:cNvPr id="8" name="Table 7">
            <a:extLst>
              <a:ext uri="{FF2B5EF4-FFF2-40B4-BE49-F238E27FC236}">
                <a16:creationId xmlns:a16="http://schemas.microsoft.com/office/drawing/2014/main" id="{0ED2ED28-2CE9-142A-E2B7-78B3136EFFF6}"/>
              </a:ext>
            </a:extLst>
          </p:cNvPr>
          <p:cNvGraphicFramePr>
            <a:graphicFrameLocks noGrp="1"/>
          </p:cNvGraphicFramePr>
          <p:nvPr>
            <p:extLst>
              <p:ext uri="{D42A27DB-BD31-4B8C-83A1-F6EECF244321}">
                <p14:modId xmlns:p14="http://schemas.microsoft.com/office/powerpoint/2010/main" val="2051701578"/>
              </p:ext>
            </p:extLst>
          </p:nvPr>
        </p:nvGraphicFramePr>
        <p:xfrm>
          <a:off x="1425914" y="4398327"/>
          <a:ext cx="8373882" cy="461899"/>
        </p:xfrm>
        <a:graphic>
          <a:graphicData uri="http://schemas.openxmlformats.org/drawingml/2006/table">
            <a:tbl>
              <a:tblPr/>
              <a:tblGrid>
                <a:gridCol w="1203143">
                  <a:extLst>
                    <a:ext uri="{9D8B030D-6E8A-4147-A177-3AD203B41FA5}">
                      <a16:colId xmlns:a16="http://schemas.microsoft.com/office/drawing/2014/main" val="3637772577"/>
                    </a:ext>
                  </a:extLst>
                </a:gridCol>
                <a:gridCol w="753971">
                  <a:extLst>
                    <a:ext uri="{9D8B030D-6E8A-4147-A177-3AD203B41FA5}">
                      <a16:colId xmlns:a16="http://schemas.microsoft.com/office/drawing/2014/main" val="1487850313"/>
                    </a:ext>
                  </a:extLst>
                </a:gridCol>
                <a:gridCol w="753971">
                  <a:extLst>
                    <a:ext uri="{9D8B030D-6E8A-4147-A177-3AD203B41FA5}">
                      <a16:colId xmlns:a16="http://schemas.microsoft.com/office/drawing/2014/main" val="543180617"/>
                    </a:ext>
                  </a:extLst>
                </a:gridCol>
                <a:gridCol w="882305">
                  <a:extLst>
                    <a:ext uri="{9D8B030D-6E8A-4147-A177-3AD203B41FA5}">
                      <a16:colId xmlns:a16="http://schemas.microsoft.com/office/drawing/2014/main" val="1694260789"/>
                    </a:ext>
                  </a:extLst>
                </a:gridCol>
                <a:gridCol w="962514">
                  <a:extLst>
                    <a:ext uri="{9D8B030D-6E8A-4147-A177-3AD203B41FA5}">
                      <a16:colId xmlns:a16="http://schemas.microsoft.com/office/drawing/2014/main" val="2401808710"/>
                    </a:ext>
                  </a:extLst>
                </a:gridCol>
                <a:gridCol w="753971">
                  <a:extLst>
                    <a:ext uri="{9D8B030D-6E8A-4147-A177-3AD203B41FA5}">
                      <a16:colId xmlns:a16="http://schemas.microsoft.com/office/drawing/2014/main" val="1124379394"/>
                    </a:ext>
                  </a:extLst>
                </a:gridCol>
                <a:gridCol w="770012">
                  <a:extLst>
                    <a:ext uri="{9D8B030D-6E8A-4147-A177-3AD203B41FA5}">
                      <a16:colId xmlns:a16="http://schemas.microsoft.com/office/drawing/2014/main" val="1362720934"/>
                    </a:ext>
                  </a:extLst>
                </a:gridCol>
                <a:gridCol w="753971">
                  <a:extLst>
                    <a:ext uri="{9D8B030D-6E8A-4147-A177-3AD203B41FA5}">
                      <a16:colId xmlns:a16="http://schemas.microsoft.com/office/drawing/2014/main" val="3148701055"/>
                    </a:ext>
                  </a:extLst>
                </a:gridCol>
                <a:gridCol w="770012">
                  <a:extLst>
                    <a:ext uri="{9D8B030D-6E8A-4147-A177-3AD203B41FA5}">
                      <a16:colId xmlns:a16="http://schemas.microsoft.com/office/drawing/2014/main" val="328503723"/>
                    </a:ext>
                  </a:extLst>
                </a:gridCol>
                <a:gridCol w="770012">
                  <a:extLst>
                    <a:ext uri="{9D8B030D-6E8A-4147-A177-3AD203B41FA5}">
                      <a16:colId xmlns:a16="http://schemas.microsoft.com/office/drawing/2014/main" val="3808549022"/>
                    </a:ext>
                  </a:extLst>
                </a:gridCol>
              </a:tblGrid>
              <a:tr h="20955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Correlation with SR Apr-May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87769726"/>
                  </a:ext>
                </a:extLst>
              </a:tr>
            </a:tbl>
          </a:graphicData>
        </a:graphic>
      </p:graphicFrame>
      <p:graphicFrame>
        <p:nvGraphicFramePr>
          <p:cNvPr id="9" name="Table 8">
            <a:extLst>
              <a:ext uri="{FF2B5EF4-FFF2-40B4-BE49-F238E27FC236}">
                <a16:creationId xmlns:a16="http://schemas.microsoft.com/office/drawing/2014/main" id="{7D2DB0C1-1179-733B-EEF1-84FD6F33AC2D}"/>
              </a:ext>
            </a:extLst>
          </p:cNvPr>
          <p:cNvGraphicFramePr>
            <a:graphicFrameLocks noGrp="1"/>
          </p:cNvGraphicFramePr>
          <p:nvPr>
            <p:extLst>
              <p:ext uri="{D42A27DB-BD31-4B8C-83A1-F6EECF244321}">
                <p14:modId xmlns:p14="http://schemas.microsoft.com/office/powerpoint/2010/main" val="991656807"/>
              </p:ext>
            </p:extLst>
          </p:nvPr>
        </p:nvGraphicFramePr>
        <p:xfrm>
          <a:off x="1425913" y="3554773"/>
          <a:ext cx="8373884" cy="733298"/>
        </p:xfrm>
        <a:graphic>
          <a:graphicData uri="http://schemas.openxmlformats.org/drawingml/2006/table">
            <a:tbl>
              <a:tblPr/>
              <a:tblGrid>
                <a:gridCol w="1203144">
                  <a:extLst>
                    <a:ext uri="{9D8B030D-6E8A-4147-A177-3AD203B41FA5}">
                      <a16:colId xmlns:a16="http://schemas.microsoft.com/office/drawing/2014/main" val="3810291096"/>
                    </a:ext>
                  </a:extLst>
                </a:gridCol>
                <a:gridCol w="753970">
                  <a:extLst>
                    <a:ext uri="{9D8B030D-6E8A-4147-A177-3AD203B41FA5}">
                      <a16:colId xmlns:a16="http://schemas.microsoft.com/office/drawing/2014/main" val="4035624838"/>
                    </a:ext>
                  </a:extLst>
                </a:gridCol>
                <a:gridCol w="753970">
                  <a:extLst>
                    <a:ext uri="{9D8B030D-6E8A-4147-A177-3AD203B41FA5}">
                      <a16:colId xmlns:a16="http://schemas.microsoft.com/office/drawing/2014/main" val="2466662527"/>
                    </a:ext>
                  </a:extLst>
                </a:gridCol>
                <a:gridCol w="882306">
                  <a:extLst>
                    <a:ext uri="{9D8B030D-6E8A-4147-A177-3AD203B41FA5}">
                      <a16:colId xmlns:a16="http://schemas.microsoft.com/office/drawing/2014/main" val="3957650966"/>
                    </a:ext>
                  </a:extLst>
                </a:gridCol>
                <a:gridCol w="962515">
                  <a:extLst>
                    <a:ext uri="{9D8B030D-6E8A-4147-A177-3AD203B41FA5}">
                      <a16:colId xmlns:a16="http://schemas.microsoft.com/office/drawing/2014/main" val="781447304"/>
                    </a:ext>
                  </a:extLst>
                </a:gridCol>
                <a:gridCol w="753970">
                  <a:extLst>
                    <a:ext uri="{9D8B030D-6E8A-4147-A177-3AD203B41FA5}">
                      <a16:colId xmlns:a16="http://schemas.microsoft.com/office/drawing/2014/main" val="1606790485"/>
                    </a:ext>
                  </a:extLst>
                </a:gridCol>
                <a:gridCol w="770013">
                  <a:extLst>
                    <a:ext uri="{9D8B030D-6E8A-4147-A177-3AD203B41FA5}">
                      <a16:colId xmlns:a16="http://schemas.microsoft.com/office/drawing/2014/main" val="829647831"/>
                    </a:ext>
                  </a:extLst>
                </a:gridCol>
                <a:gridCol w="753970">
                  <a:extLst>
                    <a:ext uri="{9D8B030D-6E8A-4147-A177-3AD203B41FA5}">
                      <a16:colId xmlns:a16="http://schemas.microsoft.com/office/drawing/2014/main" val="132704284"/>
                    </a:ext>
                  </a:extLst>
                </a:gridCol>
                <a:gridCol w="770013">
                  <a:extLst>
                    <a:ext uri="{9D8B030D-6E8A-4147-A177-3AD203B41FA5}">
                      <a16:colId xmlns:a16="http://schemas.microsoft.com/office/drawing/2014/main" val="2205924480"/>
                    </a:ext>
                  </a:extLst>
                </a:gridCol>
                <a:gridCol w="770013">
                  <a:extLst>
                    <a:ext uri="{9D8B030D-6E8A-4147-A177-3AD203B41FA5}">
                      <a16:colId xmlns:a16="http://schemas.microsoft.com/office/drawing/2014/main" val="2553713010"/>
                    </a:ext>
                  </a:extLst>
                </a:gridCol>
              </a:tblGrid>
              <a:tr h="20955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Flashiness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0.04 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0.03 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0.05 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0.04 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0.16 </a:t>
                      </a:r>
                      <a:endParaRPr lang="en-US" b="0" i="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0.18 </a:t>
                      </a:r>
                      <a:endParaRPr lang="en-US" b="0" i="0" dirty="0">
                        <a:solidFill>
                          <a:srgbClr val="000000"/>
                        </a:solidFill>
                        <a:effectLst/>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13922649"/>
                  </a:ext>
                </a:extLst>
              </a:tr>
              <a:tr h="180975">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with SR Oct-Mar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E9D1"/>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9222597"/>
                  </a:ext>
                </a:extLst>
              </a:tr>
            </a:tbl>
          </a:graphicData>
        </a:graphic>
      </p:graphicFrame>
      <p:graphicFrame>
        <p:nvGraphicFramePr>
          <p:cNvPr id="10" name="Table 9">
            <a:extLst>
              <a:ext uri="{FF2B5EF4-FFF2-40B4-BE49-F238E27FC236}">
                <a16:creationId xmlns:a16="http://schemas.microsoft.com/office/drawing/2014/main" id="{6CB95FB3-78AD-4321-47D1-E93988F350ED}"/>
              </a:ext>
            </a:extLst>
          </p:cNvPr>
          <p:cNvGraphicFramePr>
            <a:graphicFrameLocks noGrp="1"/>
          </p:cNvGraphicFramePr>
          <p:nvPr>
            <p:extLst>
              <p:ext uri="{D42A27DB-BD31-4B8C-83A1-F6EECF244321}">
                <p14:modId xmlns:p14="http://schemas.microsoft.com/office/powerpoint/2010/main" val="2009206316"/>
              </p:ext>
            </p:extLst>
          </p:nvPr>
        </p:nvGraphicFramePr>
        <p:xfrm>
          <a:off x="1425913" y="2792118"/>
          <a:ext cx="8373883" cy="652399"/>
        </p:xfrm>
        <a:graphic>
          <a:graphicData uri="http://schemas.openxmlformats.org/drawingml/2006/table">
            <a:tbl>
              <a:tblPr/>
              <a:tblGrid>
                <a:gridCol w="1203143">
                  <a:extLst>
                    <a:ext uri="{9D8B030D-6E8A-4147-A177-3AD203B41FA5}">
                      <a16:colId xmlns:a16="http://schemas.microsoft.com/office/drawing/2014/main" val="2189086819"/>
                    </a:ext>
                  </a:extLst>
                </a:gridCol>
                <a:gridCol w="753971">
                  <a:extLst>
                    <a:ext uri="{9D8B030D-6E8A-4147-A177-3AD203B41FA5}">
                      <a16:colId xmlns:a16="http://schemas.microsoft.com/office/drawing/2014/main" val="834733272"/>
                    </a:ext>
                  </a:extLst>
                </a:gridCol>
                <a:gridCol w="753971">
                  <a:extLst>
                    <a:ext uri="{9D8B030D-6E8A-4147-A177-3AD203B41FA5}">
                      <a16:colId xmlns:a16="http://schemas.microsoft.com/office/drawing/2014/main" val="3641260669"/>
                    </a:ext>
                  </a:extLst>
                </a:gridCol>
                <a:gridCol w="882305">
                  <a:extLst>
                    <a:ext uri="{9D8B030D-6E8A-4147-A177-3AD203B41FA5}">
                      <a16:colId xmlns:a16="http://schemas.microsoft.com/office/drawing/2014/main" val="1895553383"/>
                    </a:ext>
                  </a:extLst>
                </a:gridCol>
                <a:gridCol w="962515">
                  <a:extLst>
                    <a:ext uri="{9D8B030D-6E8A-4147-A177-3AD203B41FA5}">
                      <a16:colId xmlns:a16="http://schemas.microsoft.com/office/drawing/2014/main" val="1928413268"/>
                    </a:ext>
                  </a:extLst>
                </a:gridCol>
                <a:gridCol w="753971">
                  <a:extLst>
                    <a:ext uri="{9D8B030D-6E8A-4147-A177-3AD203B41FA5}">
                      <a16:colId xmlns:a16="http://schemas.microsoft.com/office/drawing/2014/main" val="4067782673"/>
                    </a:ext>
                  </a:extLst>
                </a:gridCol>
                <a:gridCol w="770012">
                  <a:extLst>
                    <a:ext uri="{9D8B030D-6E8A-4147-A177-3AD203B41FA5}">
                      <a16:colId xmlns:a16="http://schemas.microsoft.com/office/drawing/2014/main" val="2770780232"/>
                    </a:ext>
                  </a:extLst>
                </a:gridCol>
                <a:gridCol w="753971">
                  <a:extLst>
                    <a:ext uri="{9D8B030D-6E8A-4147-A177-3AD203B41FA5}">
                      <a16:colId xmlns:a16="http://schemas.microsoft.com/office/drawing/2014/main" val="573402711"/>
                    </a:ext>
                  </a:extLst>
                </a:gridCol>
                <a:gridCol w="770012">
                  <a:extLst>
                    <a:ext uri="{9D8B030D-6E8A-4147-A177-3AD203B41FA5}">
                      <a16:colId xmlns:a16="http://schemas.microsoft.com/office/drawing/2014/main" val="60663201"/>
                    </a:ext>
                  </a:extLst>
                </a:gridCol>
                <a:gridCol w="770012">
                  <a:extLst>
                    <a:ext uri="{9D8B030D-6E8A-4147-A177-3AD203B41FA5}">
                      <a16:colId xmlns:a16="http://schemas.microsoft.com/office/drawing/2014/main" val="3785807969"/>
                    </a:ext>
                  </a:extLst>
                </a:gridCol>
              </a:tblGrid>
              <a:tr h="20955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Coefficient of Variation, Jan-Mar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0.95 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5902322"/>
                  </a:ext>
                </a:extLst>
              </a:tr>
            </a:tbl>
          </a:graphicData>
        </a:graphic>
      </p:graphicFrame>
      <p:graphicFrame>
        <p:nvGraphicFramePr>
          <p:cNvPr id="11" name="Table 10">
            <a:extLst>
              <a:ext uri="{FF2B5EF4-FFF2-40B4-BE49-F238E27FC236}">
                <a16:creationId xmlns:a16="http://schemas.microsoft.com/office/drawing/2014/main" id="{40B74FD5-EBD2-74CD-03E5-25DA2BC42BB7}"/>
              </a:ext>
            </a:extLst>
          </p:cNvPr>
          <p:cNvGraphicFramePr>
            <a:graphicFrameLocks noGrp="1"/>
          </p:cNvGraphicFramePr>
          <p:nvPr>
            <p:extLst>
              <p:ext uri="{D42A27DB-BD31-4B8C-83A1-F6EECF244321}">
                <p14:modId xmlns:p14="http://schemas.microsoft.com/office/powerpoint/2010/main" val="3615359614"/>
              </p:ext>
            </p:extLst>
          </p:nvPr>
        </p:nvGraphicFramePr>
        <p:xfrm>
          <a:off x="1425914" y="1224156"/>
          <a:ext cx="8373882" cy="1457706"/>
        </p:xfrm>
        <a:graphic>
          <a:graphicData uri="http://schemas.openxmlformats.org/drawingml/2006/table">
            <a:tbl>
              <a:tblPr/>
              <a:tblGrid>
                <a:gridCol w="1195988">
                  <a:extLst>
                    <a:ext uri="{9D8B030D-6E8A-4147-A177-3AD203B41FA5}">
                      <a16:colId xmlns:a16="http://schemas.microsoft.com/office/drawing/2014/main" val="3211374006"/>
                    </a:ext>
                  </a:extLst>
                </a:gridCol>
                <a:gridCol w="765111">
                  <a:extLst>
                    <a:ext uri="{9D8B030D-6E8A-4147-A177-3AD203B41FA5}">
                      <a16:colId xmlns:a16="http://schemas.microsoft.com/office/drawing/2014/main" val="1423212556"/>
                    </a:ext>
                  </a:extLst>
                </a:gridCol>
                <a:gridCol w="746449">
                  <a:extLst>
                    <a:ext uri="{9D8B030D-6E8A-4147-A177-3AD203B41FA5}">
                      <a16:colId xmlns:a16="http://schemas.microsoft.com/office/drawing/2014/main" val="2733471359"/>
                    </a:ext>
                  </a:extLst>
                </a:gridCol>
                <a:gridCol w="877077">
                  <a:extLst>
                    <a:ext uri="{9D8B030D-6E8A-4147-A177-3AD203B41FA5}">
                      <a16:colId xmlns:a16="http://schemas.microsoft.com/office/drawing/2014/main" val="98947557"/>
                    </a:ext>
                  </a:extLst>
                </a:gridCol>
                <a:gridCol w="961053">
                  <a:extLst>
                    <a:ext uri="{9D8B030D-6E8A-4147-A177-3AD203B41FA5}">
                      <a16:colId xmlns:a16="http://schemas.microsoft.com/office/drawing/2014/main" val="2238492159"/>
                    </a:ext>
                  </a:extLst>
                </a:gridCol>
                <a:gridCol w="755780">
                  <a:extLst>
                    <a:ext uri="{9D8B030D-6E8A-4147-A177-3AD203B41FA5}">
                      <a16:colId xmlns:a16="http://schemas.microsoft.com/office/drawing/2014/main" val="2911804487"/>
                    </a:ext>
                  </a:extLst>
                </a:gridCol>
                <a:gridCol w="774441">
                  <a:extLst>
                    <a:ext uri="{9D8B030D-6E8A-4147-A177-3AD203B41FA5}">
                      <a16:colId xmlns:a16="http://schemas.microsoft.com/office/drawing/2014/main" val="4265955366"/>
                    </a:ext>
                  </a:extLst>
                </a:gridCol>
                <a:gridCol w="755779">
                  <a:extLst>
                    <a:ext uri="{9D8B030D-6E8A-4147-A177-3AD203B41FA5}">
                      <a16:colId xmlns:a16="http://schemas.microsoft.com/office/drawing/2014/main" val="4289995046"/>
                    </a:ext>
                  </a:extLst>
                </a:gridCol>
                <a:gridCol w="755780">
                  <a:extLst>
                    <a:ext uri="{9D8B030D-6E8A-4147-A177-3AD203B41FA5}">
                      <a16:colId xmlns:a16="http://schemas.microsoft.com/office/drawing/2014/main" val="2671628558"/>
                    </a:ext>
                  </a:extLst>
                </a:gridCol>
                <a:gridCol w="786424">
                  <a:extLst>
                    <a:ext uri="{9D8B030D-6E8A-4147-A177-3AD203B41FA5}">
                      <a16:colId xmlns:a16="http://schemas.microsoft.com/office/drawing/2014/main" val="4196301366"/>
                    </a:ext>
                  </a:extLst>
                </a:gridCol>
              </a:tblGrid>
              <a:tr h="381114">
                <a:tc>
                  <a:txBody>
                    <a:bodyPr/>
                    <a:lstStyle/>
                    <a:p>
                      <a:pPr algn="l" rtl="0" fontAlgn="base">
                        <a:lnSpc>
                          <a:spcPts val="1500"/>
                        </a:lnSpc>
                        <a:spcAft>
                          <a:spcPts val="1200"/>
                        </a:spcAft>
                        <a:buNone/>
                      </a:pPr>
                      <a:r>
                        <a:rPr lang="en-US" sz="1100" b="1" i="0" dirty="0">
                          <a:solidFill>
                            <a:srgbClr val="000000"/>
                          </a:solidFill>
                          <a:effectLst/>
                          <a:latin typeface="Segoe UI" panose="020B0502040204020203" pitchFamily="34" charset="0"/>
                        </a:rPr>
                        <a:t>Metric</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95601570"/>
                  </a:ext>
                </a:extLst>
              </a:tr>
              <a:tr h="381114">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Baseflow Index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0.39 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0.39 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98121427"/>
                  </a:ext>
                </a:extLst>
              </a:tr>
              <a:tr h="695478">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with Salmon River, Jul-Sept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0.10 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0.38 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0.72 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53484275"/>
                  </a:ext>
                </a:extLst>
              </a:tr>
            </a:tbl>
          </a:graphicData>
        </a:graphic>
      </p:graphicFrame>
      <p:sp>
        <p:nvSpPr>
          <p:cNvPr id="12" name="TextBox 11">
            <a:extLst>
              <a:ext uri="{FF2B5EF4-FFF2-40B4-BE49-F238E27FC236}">
                <a16:creationId xmlns:a16="http://schemas.microsoft.com/office/drawing/2014/main" id="{37038D3E-9A3E-C366-E3D9-44D18A83E79A}"/>
              </a:ext>
            </a:extLst>
          </p:cNvPr>
          <p:cNvSpPr txBox="1"/>
          <p:nvPr/>
        </p:nvSpPr>
        <p:spPr>
          <a:xfrm>
            <a:off x="2621903" y="5658961"/>
            <a:ext cx="494046" cy="646331"/>
          </a:xfrm>
          <a:prstGeom prst="rect">
            <a:avLst/>
          </a:prstGeom>
          <a:noFill/>
        </p:spPr>
        <p:txBody>
          <a:bodyPr wrap="none" rtlCol="0">
            <a:spAutoFit/>
          </a:bodyPr>
          <a:lstStyle/>
          <a:p>
            <a:r>
              <a:rPr lang="en-US" dirty="0"/>
              <a:t>4 R</a:t>
            </a:r>
            <a:br>
              <a:rPr lang="en-US" dirty="0"/>
            </a:br>
            <a:r>
              <a:rPr lang="en-US" dirty="0"/>
              <a:t>1 Y</a:t>
            </a:r>
          </a:p>
        </p:txBody>
      </p:sp>
      <p:sp>
        <p:nvSpPr>
          <p:cNvPr id="13" name="TextBox 12">
            <a:extLst>
              <a:ext uri="{FF2B5EF4-FFF2-40B4-BE49-F238E27FC236}">
                <a16:creationId xmlns:a16="http://schemas.microsoft.com/office/drawing/2014/main" id="{17E22196-46B1-218A-1F34-232213C2796D}"/>
              </a:ext>
            </a:extLst>
          </p:cNvPr>
          <p:cNvSpPr txBox="1"/>
          <p:nvPr/>
        </p:nvSpPr>
        <p:spPr>
          <a:xfrm>
            <a:off x="3492760" y="5658961"/>
            <a:ext cx="494046" cy="646331"/>
          </a:xfrm>
          <a:prstGeom prst="rect">
            <a:avLst/>
          </a:prstGeom>
          <a:noFill/>
        </p:spPr>
        <p:txBody>
          <a:bodyPr wrap="none" rtlCol="0">
            <a:spAutoFit/>
          </a:bodyPr>
          <a:lstStyle/>
          <a:p>
            <a:r>
              <a:rPr lang="en-US" dirty="0"/>
              <a:t>5 R</a:t>
            </a:r>
            <a:br>
              <a:rPr lang="en-US" dirty="0"/>
            </a:br>
            <a:endParaRPr lang="en-US" dirty="0"/>
          </a:p>
        </p:txBody>
      </p:sp>
      <p:sp>
        <p:nvSpPr>
          <p:cNvPr id="14" name="TextBox 13">
            <a:extLst>
              <a:ext uri="{FF2B5EF4-FFF2-40B4-BE49-F238E27FC236}">
                <a16:creationId xmlns:a16="http://schemas.microsoft.com/office/drawing/2014/main" id="{5E456A94-7D2D-7C03-69A3-EE1D845DD02C}"/>
              </a:ext>
            </a:extLst>
          </p:cNvPr>
          <p:cNvSpPr txBox="1"/>
          <p:nvPr/>
        </p:nvSpPr>
        <p:spPr>
          <a:xfrm>
            <a:off x="4285862" y="5658961"/>
            <a:ext cx="518091" cy="1200329"/>
          </a:xfrm>
          <a:prstGeom prst="rect">
            <a:avLst/>
          </a:prstGeom>
          <a:noFill/>
        </p:spPr>
        <p:txBody>
          <a:bodyPr wrap="none" rtlCol="0">
            <a:spAutoFit/>
          </a:bodyPr>
          <a:lstStyle/>
          <a:p>
            <a:r>
              <a:rPr lang="en-US" dirty="0"/>
              <a:t>1 R</a:t>
            </a:r>
            <a:br>
              <a:rPr lang="en-US" dirty="0"/>
            </a:br>
            <a:r>
              <a:rPr lang="en-US" dirty="0"/>
              <a:t>2 Y</a:t>
            </a:r>
          </a:p>
          <a:p>
            <a:r>
              <a:rPr lang="en-US" dirty="0"/>
              <a:t>1 G</a:t>
            </a:r>
          </a:p>
          <a:p>
            <a:r>
              <a:rPr lang="en-US" dirty="0"/>
              <a:t>1 B</a:t>
            </a:r>
          </a:p>
        </p:txBody>
      </p:sp>
      <p:sp>
        <p:nvSpPr>
          <p:cNvPr id="15" name="TextBox 14">
            <a:extLst>
              <a:ext uri="{FF2B5EF4-FFF2-40B4-BE49-F238E27FC236}">
                <a16:creationId xmlns:a16="http://schemas.microsoft.com/office/drawing/2014/main" id="{69363F33-5880-E2C6-8475-C71F8ED6846F}"/>
              </a:ext>
            </a:extLst>
          </p:cNvPr>
          <p:cNvSpPr txBox="1"/>
          <p:nvPr/>
        </p:nvSpPr>
        <p:spPr>
          <a:xfrm>
            <a:off x="5228254" y="5658961"/>
            <a:ext cx="494046" cy="1200329"/>
          </a:xfrm>
          <a:prstGeom prst="rect">
            <a:avLst/>
          </a:prstGeom>
          <a:noFill/>
        </p:spPr>
        <p:txBody>
          <a:bodyPr wrap="none" rtlCol="0">
            <a:spAutoFit/>
          </a:bodyPr>
          <a:lstStyle/>
          <a:p>
            <a:r>
              <a:rPr lang="en-US" dirty="0"/>
              <a:t>1 R</a:t>
            </a:r>
          </a:p>
          <a:p>
            <a:endParaRPr lang="en-US" dirty="0"/>
          </a:p>
          <a:p>
            <a:br>
              <a:rPr lang="en-US" dirty="0"/>
            </a:br>
            <a:r>
              <a:rPr lang="en-US" dirty="0"/>
              <a:t>4 B</a:t>
            </a:r>
          </a:p>
        </p:txBody>
      </p:sp>
      <p:sp>
        <p:nvSpPr>
          <p:cNvPr id="16" name="TextBox 15">
            <a:extLst>
              <a:ext uri="{FF2B5EF4-FFF2-40B4-BE49-F238E27FC236}">
                <a16:creationId xmlns:a16="http://schemas.microsoft.com/office/drawing/2014/main" id="{E8425E1A-B6DB-D4AF-5A6E-ADAFE3F1AB69}"/>
              </a:ext>
            </a:extLst>
          </p:cNvPr>
          <p:cNvSpPr txBox="1"/>
          <p:nvPr/>
        </p:nvSpPr>
        <p:spPr>
          <a:xfrm>
            <a:off x="6096000" y="5658961"/>
            <a:ext cx="494046" cy="646331"/>
          </a:xfrm>
          <a:prstGeom prst="rect">
            <a:avLst/>
          </a:prstGeom>
          <a:noFill/>
        </p:spPr>
        <p:txBody>
          <a:bodyPr wrap="none" rtlCol="0">
            <a:spAutoFit/>
          </a:bodyPr>
          <a:lstStyle/>
          <a:p>
            <a:r>
              <a:rPr lang="en-US" dirty="0"/>
              <a:t>3 R</a:t>
            </a:r>
            <a:br>
              <a:rPr lang="en-US" dirty="0"/>
            </a:br>
            <a:r>
              <a:rPr lang="en-US" dirty="0"/>
              <a:t>2 Y</a:t>
            </a:r>
          </a:p>
        </p:txBody>
      </p:sp>
      <p:sp>
        <p:nvSpPr>
          <p:cNvPr id="17" name="TextBox 16">
            <a:extLst>
              <a:ext uri="{FF2B5EF4-FFF2-40B4-BE49-F238E27FC236}">
                <a16:creationId xmlns:a16="http://schemas.microsoft.com/office/drawing/2014/main" id="{6D0CBFD9-B142-B241-525F-88DF6DDC11BF}"/>
              </a:ext>
            </a:extLst>
          </p:cNvPr>
          <p:cNvSpPr txBox="1"/>
          <p:nvPr/>
        </p:nvSpPr>
        <p:spPr>
          <a:xfrm>
            <a:off x="6918048" y="5658961"/>
            <a:ext cx="518091" cy="1200329"/>
          </a:xfrm>
          <a:prstGeom prst="rect">
            <a:avLst/>
          </a:prstGeom>
          <a:noFill/>
        </p:spPr>
        <p:txBody>
          <a:bodyPr wrap="none" rtlCol="0">
            <a:spAutoFit/>
          </a:bodyPr>
          <a:lstStyle/>
          <a:p>
            <a:r>
              <a:rPr lang="en-US" dirty="0"/>
              <a:t>1 R</a:t>
            </a:r>
            <a:br>
              <a:rPr lang="en-US" dirty="0"/>
            </a:br>
            <a:r>
              <a:rPr lang="en-US" dirty="0"/>
              <a:t>2 Y</a:t>
            </a:r>
          </a:p>
          <a:p>
            <a:r>
              <a:rPr lang="en-US" dirty="0"/>
              <a:t>1 G</a:t>
            </a:r>
          </a:p>
          <a:p>
            <a:r>
              <a:rPr lang="en-US" dirty="0"/>
              <a:t>1 B</a:t>
            </a:r>
          </a:p>
        </p:txBody>
      </p:sp>
      <p:sp>
        <p:nvSpPr>
          <p:cNvPr id="18" name="TextBox 17">
            <a:extLst>
              <a:ext uri="{FF2B5EF4-FFF2-40B4-BE49-F238E27FC236}">
                <a16:creationId xmlns:a16="http://schemas.microsoft.com/office/drawing/2014/main" id="{57A1B2BD-1517-E69A-B195-B1A647B5528E}"/>
              </a:ext>
            </a:extLst>
          </p:cNvPr>
          <p:cNvSpPr txBox="1"/>
          <p:nvPr/>
        </p:nvSpPr>
        <p:spPr>
          <a:xfrm>
            <a:off x="7588899" y="5660166"/>
            <a:ext cx="494046" cy="646331"/>
          </a:xfrm>
          <a:prstGeom prst="rect">
            <a:avLst/>
          </a:prstGeom>
          <a:noFill/>
        </p:spPr>
        <p:txBody>
          <a:bodyPr wrap="none" rtlCol="0">
            <a:spAutoFit/>
          </a:bodyPr>
          <a:lstStyle/>
          <a:p>
            <a:r>
              <a:rPr lang="en-US" dirty="0"/>
              <a:t>4 R</a:t>
            </a:r>
            <a:br>
              <a:rPr lang="en-US" dirty="0"/>
            </a:br>
            <a:r>
              <a:rPr lang="en-US" dirty="0"/>
              <a:t>1 Y</a:t>
            </a:r>
          </a:p>
        </p:txBody>
      </p:sp>
      <p:sp>
        <p:nvSpPr>
          <p:cNvPr id="19" name="TextBox 18">
            <a:extLst>
              <a:ext uri="{FF2B5EF4-FFF2-40B4-BE49-F238E27FC236}">
                <a16:creationId xmlns:a16="http://schemas.microsoft.com/office/drawing/2014/main" id="{54F73A68-406E-8EE6-74C8-A08B9BF180AA}"/>
              </a:ext>
            </a:extLst>
          </p:cNvPr>
          <p:cNvSpPr txBox="1"/>
          <p:nvPr/>
        </p:nvSpPr>
        <p:spPr>
          <a:xfrm>
            <a:off x="8382001" y="5658961"/>
            <a:ext cx="494046" cy="1200329"/>
          </a:xfrm>
          <a:prstGeom prst="rect">
            <a:avLst/>
          </a:prstGeom>
          <a:noFill/>
        </p:spPr>
        <p:txBody>
          <a:bodyPr wrap="none" rtlCol="0">
            <a:spAutoFit/>
          </a:bodyPr>
          <a:lstStyle/>
          <a:p>
            <a:endParaRPr lang="en-US" dirty="0"/>
          </a:p>
          <a:p>
            <a:endParaRPr lang="en-US" dirty="0"/>
          </a:p>
          <a:p>
            <a:br>
              <a:rPr lang="en-US" dirty="0"/>
            </a:br>
            <a:r>
              <a:rPr lang="en-US" dirty="0"/>
              <a:t>5 B</a:t>
            </a:r>
          </a:p>
        </p:txBody>
      </p:sp>
    </p:spTree>
    <p:extLst>
      <p:ext uri="{BB962C8B-B14F-4D97-AF65-F5344CB8AC3E}">
        <p14:creationId xmlns:p14="http://schemas.microsoft.com/office/powerpoint/2010/main" val="33625004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2033E-5C29-02B0-A5D5-14A34C2AD59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7C4FB9-E0E1-04F2-43F7-6C174E9EE651}"/>
              </a:ext>
            </a:extLst>
          </p:cNvPr>
          <p:cNvSpPr>
            <a:spLocks noGrp="1"/>
          </p:cNvSpPr>
          <p:nvPr>
            <p:ph idx="1"/>
          </p:nvPr>
        </p:nvSpPr>
        <p:spPr/>
        <p:txBody>
          <a:bodyPr>
            <a:normAutofit lnSpcReduction="10000"/>
          </a:bodyPr>
          <a:lstStyle/>
          <a:p>
            <a:r>
              <a:rPr lang="en-US" dirty="0"/>
              <a:t>NAA (No Action Alternative)</a:t>
            </a:r>
          </a:p>
          <a:p>
            <a:r>
              <a:rPr lang="en-US" dirty="0"/>
              <a:t>Alt 1: Water Quality Control Plan</a:t>
            </a:r>
          </a:p>
          <a:p>
            <a:r>
              <a:rPr lang="en-US" dirty="0"/>
              <a:t>Alt 2: Multi-Agency Deliberation </a:t>
            </a:r>
          </a:p>
          <a:p>
            <a:pPr lvl="1"/>
            <a:r>
              <a:rPr lang="en-US" dirty="0"/>
              <a:t>Method A</a:t>
            </a:r>
          </a:p>
          <a:p>
            <a:pPr lvl="1"/>
            <a:r>
              <a:rPr lang="en-US" dirty="0"/>
              <a:t>Method B</a:t>
            </a:r>
          </a:p>
          <a:p>
            <a:r>
              <a:rPr lang="en-US" dirty="0"/>
              <a:t>Alt 3: Modified Natural Hydrograph </a:t>
            </a:r>
            <a:br>
              <a:rPr lang="en-US" dirty="0"/>
            </a:br>
            <a:r>
              <a:rPr lang="en-US" dirty="0"/>
              <a:t>(oscillating baseflows)</a:t>
            </a:r>
          </a:p>
          <a:p>
            <a:r>
              <a:rPr lang="en-US" dirty="0"/>
              <a:t>Alt 4: Risk-Informed Operations</a:t>
            </a:r>
          </a:p>
          <a:p>
            <a:r>
              <a:rPr lang="en-US" dirty="0"/>
              <a:t>Alt 6: Trinity County Local Alternative</a:t>
            </a:r>
          </a:p>
          <a:p>
            <a:r>
              <a:rPr lang="en-US" dirty="0"/>
              <a:t>Alt 7: Maximum Flow</a:t>
            </a:r>
          </a:p>
          <a:p>
            <a:endParaRPr lang="en-US" dirty="0"/>
          </a:p>
        </p:txBody>
      </p:sp>
      <p:pic>
        <p:nvPicPr>
          <p:cNvPr id="5" name="Picture 4" descr="A river running through a forest&#10;&#10;AI-generated content may be incorrect.">
            <a:extLst>
              <a:ext uri="{FF2B5EF4-FFF2-40B4-BE49-F238E27FC236}">
                <a16:creationId xmlns:a16="http://schemas.microsoft.com/office/drawing/2014/main" id="{AA11BB7A-C95D-6E52-00C3-3C5D72CB96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3920" y="0"/>
            <a:ext cx="4578080" cy="6858000"/>
          </a:xfrm>
          <a:prstGeom prst="rect">
            <a:avLst/>
          </a:prstGeom>
        </p:spPr>
      </p:pic>
      <p:pic>
        <p:nvPicPr>
          <p:cNvPr id="6" name="Picture 5">
            <a:extLst>
              <a:ext uri="{FF2B5EF4-FFF2-40B4-BE49-F238E27FC236}">
                <a16:creationId xmlns:a16="http://schemas.microsoft.com/office/drawing/2014/main" id="{90FCD501-680A-D53A-D2EB-6D375F740C18}"/>
              </a:ext>
            </a:extLst>
          </p:cNvPr>
          <p:cNvPicPr>
            <a:picLocks noChangeAspect="1"/>
          </p:cNvPicPr>
          <p:nvPr/>
        </p:nvPicPr>
        <p:blipFill>
          <a:blip r:embed="rId3">
            <a:clrChange>
              <a:clrFrom>
                <a:srgbClr val="000000"/>
              </a:clrFrom>
              <a:clrTo>
                <a:srgbClr val="000000">
                  <a:alpha val="0"/>
                </a:srgbClr>
              </a:clrTo>
            </a:clrChange>
          </a:blip>
          <a:stretch>
            <a:fillRect/>
          </a:stretch>
        </p:blipFill>
        <p:spPr>
          <a:xfrm>
            <a:off x="1" y="1"/>
            <a:ext cx="3603812" cy="1595422"/>
          </a:xfrm>
          <a:prstGeom prst="rect">
            <a:avLst/>
          </a:prstGeom>
        </p:spPr>
      </p:pic>
      <p:sp>
        <p:nvSpPr>
          <p:cNvPr id="2" name="Title 1">
            <a:extLst>
              <a:ext uri="{FF2B5EF4-FFF2-40B4-BE49-F238E27FC236}">
                <a16:creationId xmlns:a16="http://schemas.microsoft.com/office/drawing/2014/main" id="{3FE28AF3-6EB3-AE17-100A-C3BDF1560899}"/>
              </a:ext>
            </a:extLst>
          </p:cNvPr>
          <p:cNvSpPr>
            <a:spLocks noGrp="1"/>
          </p:cNvSpPr>
          <p:nvPr>
            <p:ph type="title"/>
          </p:nvPr>
        </p:nvSpPr>
        <p:spPr>
          <a:xfrm rot="21403059">
            <a:off x="859722" y="818154"/>
            <a:ext cx="4649959" cy="617482"/>
          </a:xfrm>
          <a:solidFill>
            <a:schemeClr val="bg1"/>
          </a:solidFill>
        </p:spPr>
        <p:txBody>
          <a:bodyPr lIns="0" tIns="0" rIns="0" bIns="0">
            <a:noAutofit/>
          </a:bodyPr>
          <a:lstStyle/>
          <a:p>
            <a:r>
              <a:rPr lang="en-US" sz="5400" i="1" dirty="0">
                <a:solidFill>
                  <a:srgbClr val="FFC000"/>
                </a:solidFill>
                <a:effectLst>
                  <a:outerShdw blurRad="38100" dist="38100" dir="2700000" algn="tl">
                    <a:srgbClr val="000000">
                      <a:alpha val="43137"/>
                    </a:srgbClr>
                  </a:outerShdw>
                </a:effectLst>
                <a:latin typeface="Arial Black" panose="020B0A04020102020204" pitchFamily="34" charset="0"/>
              </a:rPr>
              <a:t>Alternatives</a:t>
            </a:r>
          </a:p>
        </p:txBody>
      </p:sp>
    </p:spTree>
    <p:extLst>
      <p:ext uri="{BB962C8B-B14F-4D97-AF65-F5344CB8AC3E}">
        <p14:creationId xmlns:p14="http://schemas.microsoft.com/office/powerpoint/2010/main" val="41776377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ody of water with trees in the back&#10;&#10;AI-generated content may be incorrect.">
            <a:extLst>
              <a:ext uri="{FF2B5EF4-FFF2-40B4-BE49-F238E27FC236}">
                <a16:creationId xmlns:a16="http://schemas.microsoft.com/office/drawing/2014/main" id="{4170227F-ACB5-AEC2-C1FF-6BB557E1730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pic>
        <p:nvPicPr>
          <p:cNvPr id="5" name="Graphic 1">
            <a:extLst>
              <a:ext uri="{FF2B5EF4-FFF2-40B4-BE49-F238E27FC236}">
                <a16:creationId xmlns:a16="http://schemas.microsoft.com/office/drawing/2014/main" id="{298912C3-1CF9-A1B6-D737-BF7B91EC4A2E}"/>
              </a:ext>
            </a:extLst>
          </p:cNvPr>
          <p:cNvPicPr>
            <a:picLocks noChangeAspect="1"/>
          </p:cNvPicPr>
          <p:nvPr/>
        </p:nvPicPr>
        <p:blipFill>
          <a:blip r:embed="rId4">
            <a:extLst>
              <a:ext uri="{96DAC541-7B7A-43D3-8B79-37D633B846F1}">
                <asvg:svgBlip xmlns:asvg="http://schemas.microsoft.com/office/drawing/2016/SVG/main" r:embed="rId5"/>
              </a:ext>
            </a:extLst>
          </a:blip>
          <a:srcRect l="12422"/>
          <a:stretch>
            <a:fillRect/>
          </a:stretch>
        </p:blipFill>
        <p:spPr>
          <a:xfrm>
            <a:off x="6142043" y="158620"/>
            <a:ext cx="5877946" cy="3775309"/>
          </a:xfrm>
          <a:prstGeom prst="rect">
            <a:avLst/>
          </a:prstGeom>
        </p:spPr>
      </p:pic>
      <p:sp>
        <p:nvSpPr>
          <p:cNvPr id="2" name="Title 1">
            <a:extLst>
              <a:ext uri="{FF2B5EF4-FFF2-40B4-BE49-F238E27FC236}">
                <a16:creationId xmlns:a16="http://schemas.microsoft.com/office/drawing/2014/main" id="{CC430006-113A-747B-2B7D-AA2F25A738E4}"/>
              </a:ext>
            </a:extLst>
          </p:cNvPr>
          <p:cNvSpPr>
            <a:spLocks noGrp="1"/>
          </p:cNvSpPr>
          <p:nvPr>
            <p:ph type="title"/>
          </p:nvPr>
        </p:nvSpPr>
        <p:spPr>
          <a:xfrm>
            <a:off x="838200" y="365125"/>
            <a:ext cx="10515600" cy="1325563"/>
          </a:xfrm>
        </p:spPr>
        <p:txBody>
          <a:bodyPr/>
          <a:lstStyle/>
          <a:p>
            <a:r>
              <a:rPr lang="en-US" dirty="0"/>
              <a:t>No Action Alternative</a:t>
            </a:r>
          </a:p>
        </p:txBody>
      </p:sp>
      <p:sp>
        <p:nvSpPr>
          <p:cNvPr id="3" name="Content Placeholder 2">
            <a:extLst>
              <a:ext uri="{FF2B5EF4-FFF2-40B4-BE49-F238E27FC236}">
                <a16:creationId xmlns:a16="http://schemas.microsoft.com/office/drawing/2014/main" id="{E97D013B-1C4B-9C02-71B1-EFFCC41B3D47}"/>
              </a:ext>
            </a:extLst>
          </p:cNvPr>
          <p:cNvSpPr>
            <a:spLocks noGrp="1"/>
          </p:cNvSpPr>
          <p:nvPr>
            <p:ph idx="1"/>
          </p:nvPr>
        </p:nvSpPr>
        <p:spPr>
          <a:xfrm>
            <a:off x="838199" y="3429000"/>
            <a:ext cx="10515600" cy="2953139"/>
          </a:xfrm>
        </p:spPr>
        <p:txBody>
          <a:bodyPr>
            <a:normAutofit fontScale="92500" lnSpcReduction="10000"/>
          </a:bodyPr>
          <a:lstStyle/>
          <a:p>
            <a:r>
              <a:rPr lang="en-US" dirty="0"/>
              <a:t>Of 22 Objectives evaluated</a:t>
            </a:r>
          </a:p>
          <a:p>
            <a:pPr lvl="1"/>
            <a:r>
              <a:rPr lang="en-US" dirty="0"/>
              <a:t>17 R</a:t>
            </a:r>
          </a:p>
          <a:p>
            <a:pPr lvl="1"/>
            <a:r>
              <a:rPr lang="en-US" dirty="0"/>
              <a:t>3 Y</a:t>
            </a:r>
          </a:p>
          <a:p>
            <a:pPr lvl="1"/>
            <a:r>
              <a:rPr lang="en-US" dirty="0"/>
              <a:t>1 G   (6.1 channel migration: frequency of peaks </a:t>
            </a:r>
            <a:r>
              <a:rPr lang="en-US" u="sng" dirty="0"/>
              <a:t>&gt;</a:t>
            </a:r>
            <a:r>
              <a:rPr lang="en-US" dirty="0"/>
              <a:t> 8500 </a:t>
            </a:r>
            <a:r>
              <a:rPr lang="en-US" dirty="0" err="1"/>
              <a:t>cfs</a:t>
            </a:r>
            <a:r>
              <a:rPr lang="en-US" dirty="0"/>
              <a:t>)</a:t>
            </a:r>
          </a:p>
          <a:p>
            <a:pPr lvl="1"/>
            <a:r>
              <a:rPr lang="en-US" dirty="0"/>
              <a:t>1 B    (8.4 seed germination: frequency flows for 21 days in May-June)</a:t>
            </a:r>
            <a:br>
              <a:rPr lang="en-US" dirty="0"/>
            </a:br>
            <a:endParaRPr lang="en-US" dirty="0"/>
          </a:p>
          <a:p>
            <a:r>
              <a:rPr lang="en-US" dirty="0"/>
              <a:t>Some correlations to Salmon River not calculable due to lack of variation in time periods</a:t>
            </a:r>
          </a:p>
        </p:txBody>
      </p:sp>
    </p:spTree>
    <p:extLst>
      <p:ext uri="{BB962C8B-B14F-4D97-AF65-F5344CB8AC3E}">
        <p14:creationId xmlns:p14="http://schemas.microsoft.com/office/powerpoint/2010/main" val="40182041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7D83F-2197-C064-3A56-2BF9DFF0F2FC}"/>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A8613E2D-B3F9-168B-6DC6-25ECF7E5E939}"/>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2DBEA762-8300-8883-94D6-8A8DCC32ED1A}"/>
              </a:ext>
            </a:extLst>
          </p:cNvPr>
          <p:cNvSpPr>
            <a:spLocks noGrp="1"/>
          </p:cNvSpPr>
          <p:nvPr>
            <p:ph type="title"/>
          </p:nvPr>
        </p:nvSpPr>
        <p:spPr/>
        <p:txBody>
          <a:bodyPr>
            <a:normAutofit fontScale="90000"/>
          </a:bodyPr>
          <a:lstStyle/>
          <a:p>
            <a:r>
              <a:rPr lang="en-US" dirty="0"/>
              <a:t>Alt 1 </a:t>
            </a:r>
            <a:br>
              <a:rPr lang="en-US" dirty="0"/>
            </a:br>
            <a:r>
              <a:rPr lang="en-US" dirty="0"/>
              <a:t>Water Quality Control</a:t>
            </a:r>
            <a:br>
              <a:rPr lang="en-US" dirty="0"/>
            </a:br>
            <a:r>
              <a:rPr lang="en-US" dirty="0"/>
              <a:t>Plan</a:t>
            </a:r>
          </a:p>
        </p:txBody>
      </p:sp>
      <p:sp>
        <p:nvSpPr>
          <p:cNvPr id="3" name="Content Placeholder 2">
            <a:extLst>
              <a:ext uri="{FF2B5EF4-FFF2-40B4-BE49-F238E27FC236}">
                <a16:creationId xmlns:a16="http://schemas.microsoft.com/office/drawing/2014/main" id="{86B060B6-0560-D126-1086-957B8DD9AC23}"/>
              </a:ext>
            </a:extLst>
          </p:cNvPr>
          <p:cNvSpPr>
            <a:spLocks noGrp="1"/>
          </p:cNvSpPr>
          <p:nvPr>
            <p:ph idx="1"/>
          </p:nvPr>
        </p:nvSpPr>
        <p:spPr>
          <a:xfrm>
            <a:off x="838200" y="2285999"/>
            <a:ext cx="10515600" cy="4206876"/>
          </a:xfrm>
        </p:spPr>
        <p:txBody>
          <a:bodyPr>
            <a:normAutofit fontScale="92500" lnSpcReduction="10000"/>
          </a:bodyPr>
          <a:lstStyle/>
          <a:p>
            <a:r>
              <a:rPr lang="en-US" dirty="0"/>
              <a:t>Of 22 Objectives evaluated</a:t>
            </a:r>
          </a:p>
          <a:p>
            <a:pPr lvl="1"/>
            <a:r>
              <a:rPr lang="en-US" dirty="0"/>
              <a:t>21 R</a:t>
            </a:r>
          </a:p>
          <a:p>
            <a:pPr lvl="1"/>
            <a:r>
              <a:rPr lang="en-US" dirty="0"/>
              <a:t>1 Y</a:t>
            </a:r>
            <a:br>
              <a:rPr lang="en-US" dirty="0"/>
            </a:br>
            <a:endParaRPr lang="en-US" dirty="0"/>
          </a:p>
          <a:p>
            <a:r>
              <a:rPr lang="en-US" dirty="0"/>
              <a:t>A majority of flow thresholds </a:t>
            </a:r>
            <a:br>
              <a:rPr lang="en-US" dirty="0"/>
            </a:br>
            <a:r>
              <a:rPr lang="en-US" dirty="0"/>
              <a:t>are never met</a:t>
            </a:r>
          </a:p>
          <a:p>
            <a:endParaRPr lang="en-US" dirty="0"/>
          </a:p>
          <a:p>
            <a:r>
              <a:rPr lang="en-US" dirty="0"/>
              <a:t>Some correlations to Salmon River not calculable due to lack of variation in time periods</a:t>
            </a:r>
          </a:p>
          <a:p>
            <a:endParaRPr lang="en-US" dirty="0"/>
          </a:p>
          <a:p>
            <a:r>
              <a:rPr lang="en-US" dirty="0"/>
              <a:t>Relative to NAA: poor performance</a:t>
            </a:r>
          </a:p>
          <a:p>
            <a:endParaRPr lang="en-US" dirty="0"/>
          </a:p>
        </p:txBody>
      </p:sp>
      <p:pic>
        <p:nvPicPr>
          <p:cNvPr id="4" name="Graphic 1">
            <a:extLst>
              <a:ext uri="{FF2B5EF4-FFF2-40B4-BE49-F238E27FC236}">
                <a16:creationId xmlns:a16="http://schemas.microsoft.com/office/drawing/2014/main" id="{98134994-F61C-DD82-D090-29735C0D9175}"/>
              </a:ext>
            </a:extLst>
          </p:cNvPr>
          <p:cNvPicPr>
            <a:picLocks noChangeAspect="1"/>
          </p:cNvPicPr>
          <p:nvPr/>
        </p:nvPicPr>
        <p:blipFill>
          <a:blip r:embed="rId4">
            <a:extLst>
              <a:ext uri="{96DAC541-7B7A-43D3-8B79-37D633B846F1}">
                <asvg:svgBlip xmlns:asvg="http://schemas.microsoft.com/office/drawing/2016/SVG/main" r:embed="rId5"/>
              </a:ext>
            </a:extLst>
          </a:blip>
          <a:srcRect l="12344"/>
          <a:stretch>
            <a:fillRect/>
          </a:stretch>
        </p:blipFill>
        <p:spPr>
          <a:xfrm>
            <a:off x="5915857" y="0"/>
            <a:ext cx="6276143" cy="4027471"/>
          </a:xfrm>
          <a:prstGeom prst="rect">
            <a:avLst/>
          </a:prstGeom>
        </p:spPr>
      </p:pic>
    </p:spTree>
    <p:extLst>
      <p:ext uri="{BB962C8B-B14F-4D97-AF65-F5344CB8AC3E}">
        <p14:creationId xmlns:p14="http://schemas.microsoft.com/office/powerpoint/2010/main" val="18696254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F3171-635E-E885-4897-2D00BEF63391}"/>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351FF5AD-DFA6-0027-5975-F08E986E2562}"/>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3457EF6F-B72C-2D90-8455-9D838CA2448D}"/>
              </a:ext>
            </a:extLst>
          </p:cNvPr>
          <p:cNvSpPr>
            <a:spLocks noGrp="1"/>
          </p:cNvSpPr>
          <p:nvPr>
            <p:ph type="title"/>
          </p:nvPr>
        </p:nvSpPr>
        <p:spPr/>
        <p:txBody>
          <a:bodyPr>
            <a:normAutofit fontScale="90000"/>
          </a:bodyPr>
          <a:lstStyle/>
          <a:p>
            <a:r>
              <a:rPr lang="en-US" dirty="0"/>
              <a:t>Alt 2 </a:t>
            </a:r>
            <a:br>
              <a:rPr lang="en-US" dirty="0"/>
            </a:br>
            <a:r>
              <a:rPr lang="en-US" dirty="0"/>
              <a:t>Multi-Agency Deliberation </a:t>
            </a:r>
            <a:br>
              <a:rPr lang="en-US" dirty="0"/>
            </a:br>
            <a:r>
              <a:rPr lang="en-US" dirty="0"/>
              <a:t>(Method A)</a:t>
            </a:r>
            <a:br>
              <a:rPr lang="en-US" dirty="0"/>
            </a:br>
            <a:endParaRPr lang="en-US" dirty="0"/>
          </a:p>
        </p:txBody>
      </p:sp>
      <p:sp>
        <p:nvSpPr>
          <p:cNvPr id="3" name="Content Placeholder 2">
            <a:extLst>
              <a:ext uri="{FF2B5EF4-FFF2-40B4-BE49-F238E27FC236}">
                <a16:creationId xmlns:a16="http://schemas.microsoft.com/office/drawing/2014/main" id="{BC86EFE7-3B4E-A127-7027-2A1E1026647B}"/>
              </a:ext>
            </a:extLst>
          </p:cNvPr>
          <p:cNvSpPr>
            <a:spLocks noGrp="1"/>
          </p:cNvSpPr>
          <p:nvPr>
            <p:ph idx="1"/>
          </p:nvPr>
        </p:nvSpPr>
        <p:spPr/>
        <p:txBody>
          <a:bodyPr/>
          <a:lstStyle/>
          <a:p>
            <a:r>
              <a:rPr lang="en-US" dirty="0"/>
              <a:t>Of 22 Objectives evaluated</a:t>
            </a:r>
          </a:p>
          <a:p>
            <a:pPr lvl="1"/>
            <a:r>
              <a:rPr lang="en-US" dirty="0"/>
              <a:t>2 R</a:t>
            </a:r>
          </a:p>
          <a:p>
            <a:pPr lvl="1"/>
            <a:r>
              <a:rPr lang="en-US" dirty="0"/>
              <a:t>10 Y</a:t>
            </a:r>
          </a:p>
          <a:p>
            <a:pPr lvl="1"/>
            <a:r>
              <a:rPr lang="en-US" dirty="0"/>
              <a:t>8 G</a:t>
            </a:r>
          </a:p>
          <a:p>
            <a:pPr lvl="1"/>
            <a:r>
              <a:rPr lang="en-US" dirty="0"/>
              <a:t>2 B</a:t>
            </a:r>
          </a:p>
          <a:p>
            <a:endParaRPr lang="en-US" dirty="0"/>
          </a:p>
          <a:p>
            <a:r>
              <a:rPr lang="en-US" dirty="0"/>
              <a:t>Relative to NAA: substantial improvement</a:t>
            </a:r>
          </a:p>
        </p:txBody>
      </p:sp>
      <p:pic>
        <p:nvPicPr>
          <p:cNvPr id="4" name="Graphic 1">
            <a:extLst>
              <a:ext uri="{FF2B5EF4-FFF2-40B4-BE49-F238E27FC236}">
                <a16:creationId xmlns:a16="http://schemas.microsoft.com/office/drawing/2014/main" id="{7314AFFD-7EA2-E9F2-8F8D-4DC638CB11D6}"/>
              </a:ext>
            </a:extLst>
          </p:cNvPr>
          <p:cNvPicPr>
            <a:picLocks noChangeAspect="1"/>
          </p:cNvPicPr>
          <p:nvPr/>
        </p:nvPicPr>
        <p:blipFill>
          <a:blip r:embed="rId4">
            <a:extLst>
              <a:ext uri="{96DAC541-7B7A-43D3-8B79-37D633B846F1}">
                <asvg:svgBlip xmlns:asvg="http://schemas.microsoft.com/office/drawing/2016/SVG/main" r:embed="rId5"/>
              </a:ext>
            </a:extLst>
          </a:blip>
          <a:srcRect l="12578" r="9430"/>
          <a:stretch>
            <a:fillRect/>
          </a:stretch>
        </p:blipFill>
        <p:spPr>
          <a:xfrm>
            <a:off x="6584302" y="0"/>
            <a:ext cx="5607698" cy="4044433"/>
          </a:xfrm>
          <a:prstGeom prst="rect">
            <a:avLst/>
          </a:prstGeom>
        </p:spPr>
      </p:pic>
    </p:spTree>
    <p:extLst>
      <p:ext uri="{BB962C8B-B14F-4D97-AF65-F5344CB8AC3E}">
        <p14:creationId xmlns:p14="http://schemas.microsoft.com/office/powerpoint/2010/main" val="7413275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B2C8E-A3E6-87FF-3C51-9ABF7A1847C0}"/>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46258770-E46A-1F9E-903B-1CCA92B881C1}"/>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CFDD4B19-B911-8CDF-43D2-95C76B8003EA}"/>
              </a:ext>
            </a:extLst>
          </p:cNvPr>
          <p:cNvSpPr>
            <a:spLocks noGrp="1"/>
          </p:cNvSpPr>
          <p:nvPr>
            <p:ph type="title"/>
          </p:nvPr>
        </p:nvSpPr>
        <p:spPr/>
        <p:txBody>
          <a:bodyPr>
            <a:normAutofit fontScale="90000"/>
          </a:bodyPr>
          <a:lstStyle/>
          <a:p>
            <a:r>
              <a:rPr lang="en-US" dirty="0"/>
              <a:t>Alt 2 </a:t>
            </a:r>
            <a:br>
              <a:rPr lang="en-US" dirty="0"/>
            </a:br>
            <a:r>
              <a:rPr lang="en-US" dirty="0"/>
              <a:t>Multi-Agency Deliberation </a:t>
            </a:r>
            <a:br>
              <a:rPr lang="en-US" dirty="0"/>
            </a:br>
            <a:r>
              <a:rPr lang="en-US" dirty="0"/>
              <a:t>(Method B)</a:t>
            </a:r>
            <a:br>
              <a:rPr lang="en-US" dirty="0"/>
            </a:br>
            <a:endParaRPr lang="en-US" dirty="0"/>
          </a:p>
        </p:txBody>
      </p:sp>
      <p:sp>
        <p:nvSpPr>
          <p:cNvPr id="3" name="Content Placeholder 2">
            <a:extLst>
              <a:ext uri="{FF2B5EF4-FFF2-40B4-BE49-F238E27FC236}">
                <a16:creationId xmlns:a16="http://schemas.microsoft.com/office/drawing/2014/main" id="{921FE512-3BAB-16AD-F967-DE90C273A6F0}"/>
              </a:ext>
            </a:extLst>
          </p:cNvPr>
          <p:cNvSpPr>
            <a:spLocks noGrp="1"/>
          </p:cNvSpPr>
          <p:nvPr>
            <p:ph idx="1"/>
          </p:nvPr>
        </p:nvSpPr>
        <p:spPr/>
        <p:txBody>
          <a:bodyPr/>
          <a:lstStyle/>
          <a:p>
            <a:r>
              <a:rPr lang="en-US" dirty="0"/>
              <a:t>Of 22 Objectives evaluated</a:t>
            </a:r>
          </a:p>
          <a:p>
            <a:pPr lvl="1"/>
            <a:r>
              <a:rPr lang="en-US" dirty="0"/>
              <a:t>2 R</a:t>
            </a:r>
          </a:p>
          <a:p>
            <a:pPr lvl="1"/>
            <a:r>
              <a:rPr lang="en-US" dirty="0"/>
              <a:t>6 Y</a:t>
            </a:r>
          </a:p>
          <a:p>
            <a:pPr lvl="1"/>
            <a:r>
              <a:rPr lang="en-US" dirty="0"/>
              <a:t>9 G</a:t>
            </a:r>
          </a:p>
          <a:p>
            <a:pPr lvl="1"/>
            <a:r>
              <a:rPr lang="en-US" dirty="0"/>
              <a:t>5 B</a:t>
            </a:r>
          </a:p>
          <a:p>
            <a:endParaRPr lang="en-US" dirty="0"/>
          </a:p>
          <a:p>
            <a:r>
              <a:rPr lang="en-US" dirty="0"/>
              <a:t>Relative to NAA: substantial improvement</a:t>
            </a:r>
          </a:p>
        </p:txBody>
      </p:sp>
      <p:pic>
        <p:nvPicPr>
          <p:cNvPr id="4" name="Graphic 1">
            <a:extLst>
              <a:ext uri="{FF2B5EF4-FFF2-40B4-BE49-F238E27FC236}">
                <a16:creationId xmlns:a16="http://schemas.microsoft.com/office/drawing/2014/main" id="{D2D9DC5E-EAD4-5ED9-BC5D-808BF2AD6870}"/>
              </a:ext>
            </a:extLst>
          </p:cNvPr>
          <p:cNvPicPr>
            <a:picLocks noChangeAspect="1"/>
          </p:cNvPicPr>
          <p:nvPr/>
        </p:nvPicPr>
        <p:blipFill>
          <a:blip r:embed="rId4">
            <a:extLst>
              <a:ext uri="{96DAC541-7B7A-43D3-8B79-37D633B846F1}">
                <asvg:svgBlip xmlns:asvg="http://schemas.microsoft.com/office/drawing/2016/SVG/main" r:embed="rId5"/>
              </a:ext>
            </a:extLst>
          </a:blip>
          <a:srcRect l="11004" r="11004"/>
          <a:stretch/>
        </p:blipFill>
        <p:spPr>
          <a:xfrm>
            <a:off x="6584302" y="0"/>
            <a:ext cx="5607698" cy="4044433"/>
          </a:xfrm>
          <a:prstGeom prst="rect">
            <a:avLst/>
          </a:prstGeom>
        </p:spPr>
      </p:pic>
    </p:spTree>
    <p:extLst>
      <p:ext uri="{BB962C8B-B14F-4D97-AF65-F5344CB8AC3E}">
        <p14:creationId xmlns:p14="http://schemas.microsoft.com/office/powerpoint/2010/main" val="37767485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1A73E-E519-AC41-339E-6A41D0A97D7A}"/>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DDFEA39D-5C23-6903-C930-61585F125E16}"/>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55A3FBFA-981A-24DE-ED15-8999F49E7F13}"/>
              </a:ext>
            </a:extLst>
          </p:cNvPr>
          <p:cNvSpPr>
            <a:spLocks noGrp="1"/>
          </p:cNvSpPr>
          <p:nvPr>
            <p:ph type="title"/>
          </p:nvPr>
        </p:nvSpPr>
        <p:spPr>
          <a:xfrm>
            <a:off x="838200" y="691696"/>
            <a:ext cx="10515600" cy="1325563"/>
          </a:xfrm>
        </p:spPr>
        <p:txBody>
          <a:bodyPr>
            <a:normAutofit fontScale="90000"/>
          </a:bodyPr>
          <a:lstStyle/>
          <a:p>
            <a:r>
              <a:rPr lang="en-US" dirty="0"/>
              <a:t>Alt 3: </a:t>
            </a:r>
            <a:br>
              <a:rPr lang="en-US" dirty="0"/>
            </a:br>
            <a:r>
              <a:rPr lang="en-US" dirty="0"/>
              <a:t>Modified Natural </a:t>
            </a:r>
            <a:br>
              <a:rPr lang="en-US" dirty="0"/>
            </a:br>
            <a:r>
              <a:rPr lang="en-US" dirty="0"/>
              <a:t>Hydrograph</a:t>
            </a:r>
            <a:br>
              <a:rPr lang="en-US" dirty="0"/>
            </a:br>
            <a:r>
              <a:rPr lang="en-US" sz="3600" dirty="0"/>
              <a:t>(Oscillating Baseflows)</a:t>
            </a:r>
            <a:br>
              <a:rPr lang="en-US" sz="3600" dirty="0"/>
            </a:br>
            <a:endParaRPr lang="en-US" dirty="0"/>
          </a:p>
        </p:txBody>
      </p:sp>
      <p:sp>
        <p:nvSpPr>
          <p:cNvPr id="3" name="Content Placeholder 2">
            <a:extLst>
              <a:ext uri="{FF2B5EF4-FFF2-40B4-BE49-F238E27FC236}">
                <a16:creationId xmlns:a16="http://schemas.microsoft.com/office/drawing/2014/main" id="{2CDA0B6D-9454-772B-1B40-470E14876E4F}"/>
              </a:ext>
            </a:extLst>
          </p:cNvPr>
          <p:cNvSpPr>
            <a:spLocks noGrp="1"/>
          </p:cNvSpPr>
          <p:nvPr>
            <p:ph idx="1"/>
          </p:nvPr>
        </p:nvSpPr>
        <p:spPr>
          <a:xfrm>
            <a:off x="838200" y="2435289"/>
            <a:ext cx="10515600" cy="3741673"/>
          </a:xfrm>
        </p:spPr>
        <p:txBody>
          <a:bodyPr>
            <a:normAutofit/>
          </a:bodyPr>
          <a:lstStyle/>
          <a:p>
            <a:r>
              <a:rPr lang="en-US" dirty="0"/>
              <a:t>Of 22 Objectives evaluated</a:t>
            </a:r>
          </a:p>
          <a:p>
            <a:pPr lvl="1"/>
            <a:r>
              <a:rPr lang="en-US" dirty="0"/>
              <a:t>10 R</a:t>
            </a:r>
          </a:p>
          <a:p>
            <a:pPr lvl="1"/>
            <a:r>
              <a:rPr lang="en-US" dirty="0"/>
              <a:t>9 Y</a:t>
            </a:r>
          </a:p>
          <a:p>
            <a:pPr lvl="1"/>
            <a:r>
              <a:rPr lang="en-US" dirty="0"/>
              <a:t>3 G</a:t>
            </a:r>
          </a:p>
          <a:p>
            <a:pPr lvl="1"/>
            <a:r>
              <a:rPr lang="en-US" dirty="0"/>
              <a:t>0 B</a:t>
            </a:r>
          </a:p>
          <a:p>
            <a:endParaRPr lang="en-US" dirty="0"/>
          </a:p>
          <a:p>
            <a:r>
              <a:rPr lang="en-US" dirty="0"/>
              <a:t>Relative to NAA: slight improvement</a:t>
            </a:r>
          </a:p>
        </p:txBody>
      </p:sp>
      <p:pic>
        <p:nvPicPr>
          <p:cNvPr id="4" name="Graphic 1">
            <a:extLst>
              <a:ext uri="{FF2B5EF4-FFF2-40B4-BE49-F238E27FC236}">
                <a16:creationId xmlns:a16="http://schemas.microsoft.com/office/drawing/2014/main" id="{3B517C03-A6F8-71FB-C7DF-C7C5A9C0980F}"/>
              </a:ext>
            </a:extLst>
          </p:cNvPr>
          <p:cNvPicPr>
            <a:picLocks noChangeAspect="1"/>
          </p:cNvPicPr>
          <p:nvPr/>
        </p:nvPicPr>
        <p:blipFill>
          <a:blip r:embed="rId4">
            <a:extLst>
              <a:ext uri="{96DAC541-7B7A-43D3-8B79-37D633B846F1}">
                <asvg:svgBlip xmlns:asvg="http://schemas.microsoft.com/office/drawing/2016/SVG/main" r:embed="rId5"/>
              </a:ext>
            </a:extLst>
          </a:blip>
          <a:srcRect l="12422" r="12647"/>
          <a:stretch>
            <a:fillRect/>
          </a:stretch>
        </p:blipFill>
        <p:spPr>
          <a:xfrm>
            <a:off x="6008914" y="0"/>
            <a:ext cx="5896947" cy="4426756"/>
          </a:xfrm>
          <a:prstGeom prst="rect">
            <a:avLst/>
          </a:prstGeom>
        </p:spPr>
      </p:pic>
    </p:spTree>
    <p:extLst>
      <p:ext uri="{BB962C8B-B14F-4D97-AF65-F5344CB8AC3E}">
        <p14:creationId xmlns:p14="http://schemas.microsoft.com/office/powerpoint/2010/main" val="32230632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180D1-CFA4-3E83-A31E-8DBB1A3F717F}"/>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673D459F-128A-9F9D-2936-96A00F5C6823}"/>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B12B0C5C-8685-323C-D3E2-3D301879AC2F}"/>
              </a:ext>
            </a:extLst>
          </p:cNvPr>
          <p:cNvSpPr>
            <a:spLocks noGrp="1"/>
          </p:cNvSpPr>
          <p:nvPr>
            <p:ph type="title"/>
          </p:nvPr>
        </p:nvSpPr>
        <p:spPr/>
        <p:txBody>
          <a:bodyPr>
            <a:normAutofit fontScale="90000"/>
          </a:bodyPr>
          <a:lstStyle/>
          <a:p>
            <a:r>
              <a:rPr lang="en-US" dirty="0"/>
              <a:t>Alt 4</a:t>
            </a:r>
            <a:br>
              <a:rPr lang="en-US" dirty="0"/>
            </a:br>
            <a:r>
              <a:rPr lang="en-US" dirty="0"/>
              <a:t>Risk-Informed Operations</a:t>
            </a:r>
            <a:br>
              <a:rPr lang="en-US" dirty="0"/>
            </a:br>
            <a:r>
              <a:rPr lang="en-US" sz="3100" dirty="0"/>
              <a:t>(as represented with Method A)</a:t>
            </a:r>
            <a:br>
              <a:rPr lang="en-US" dirty="0"/>
            </a:br>
            <a:endParaRPr lang="en-US" dirty="0"/>
          </a:p>
        </p:txBody>
      </p:sp>
      <p:sp>
        <p:nvSpPr>
          <p:cNvPr id="3" name="Content Placeholder 2">
            <a:extLst>
              <a:ext uri="{FF2B5EF4-FFF2-40B4-BE49-F238E27FC236}">
                <a16:creationId xmlns:a16="http://schemas.microsoft.com/office/drawing/2014/main" id="{D1370612-807A-6DCE-731F-686EC238358C}"/>
              </a:ext>
            </a:extLst>
          </p:cNvPr>
          <p:cNvSpPr>
            <a:spLocks noGrp="1"/>
          </p:cNvSpPr>
          <p:nvPr>
            <p:ph idx="1"/>
          </p:nvPr>
        </p:nvSpPr>
        <p:spPr/>
        <p:txBody>
          <a:bodyPr>
            <a:normAutofit lnSpcReduction="10000"/>
          </a:bodyPr>
          <a:lstStyle/>
          <a:p>
            <a:r>
              <a:rPr lang="en-US" dirty="0"/>
              <a:t>Of 22 Objectives evaluated</a:t>
            </a:r>
          </a:p>
          <a:p>
            <a:pPr lvl="1"/>
            <a:r>
              <a:rPr lang="en-US" dirty="0"/>
              <a:t>2 R</a:t>
            </a:r>
          </a:p>
          <a:p>
            <a:pPr lvl="1"/>
            <a:r>
              <a:rPr lang="en-US" dirty="0"/>
              <a:t>10 Y</a:t>
            </a:r>
          </a:p>
          <a:p>
            <a:pPr lvl="1"/>
            <a:r>
              <a:rPr lang="en-US" dirty="0"/>
              <a:t>8 G</a:t>
            </a:r>
          </a:p>
          <a:p>
            <a:pPr lvl="1"/>
            <a:r>
              <a:rPr lang="en-US" dirty="0"/>
              <a:t>2 B</a:t>
            </a:r>
          </a:p>
          <a:p>
            <a:endParaRPr lang="en-US" dirty="0"/>
          </a:p>
          <a:p>
            <a:r>
              <a:rPr lang="en-US" dirty="0"/>
              <a:t>Same as Alt 2 method A</a:t>
            </a:r>
          </a:p>
          <a:p>
            <a:pPr lvl="1"/>
            <a:r>
              <a:rPr lang="en-US" dirty="0"/>
              <a:t>Zoom into the metric values and there are small differences</a:t>
            </a:r>
          </a:p>
          <a:p>
            <a:endParaRPr lang="en-US" dirty="0"/>
          </a:p>
          <a:p>
            <a:r>
              <a:rPr lang="en-US" dirty="0"/>
              <a:t>Relative to NAA: substantial improvement</a:t>
            </a:r>
          </a:p>
        </p:txBody>
      </p:sp>
      <p:pic>
        <p:nvPicPr>
          <p:cNvPr id="4" name="Graphic 1">
            <a:extLst>
              <a:ext uri="{FF2B5EF4-FFF2-40B4-BE49-F238E27FC236}">
                <a16:creationId xmlns:a16="http://schemas.microsoft.com/office/drawing/2014/main" id="{90D4E7D9-D15B-BE2C-6A89-31D143B59E3F}"/>
              </a:ext>
            </a:extLst>
          </p:cNvPr>
          <p:cNvPicPr>
            <a:picLocks noChangeAspect="1"/>
          </p:cNvPicPr>
          <p:nvPr/>
        </p:nvPicPr>
        <p:blipFill>
          <a:blip r:embed="rId4">
            <a:extLst>
              <a:ext uri="{96DAC541-7B7A-43D3-8B79-37D633B846F1}">
                <asvg:svgBlip xmlns:asvg="http://schemas.microsoft.com/office/drawing/2016/SVG/main" r:embed="rId5"/>
              </a:ext>
            </a:extLst>
          </a:blip>
          <a:srcRect l="12578" r="11351"/>
          <a:stretch>
            <a:fillRect/>
          </a:stretch>
        </p:blipFill>
        <p:spPr>
          <a:xfrm>
            <a:off x="6475825" y="1"/>
            <a:ext cx="5716175" cy="4226766"/>
          </a:xfrm>
          <a:prstGeom prst="rect">
            <a:avLst/>
          </a:prstGeom>
        </p:spPr>
      </p:pic>
    </p:spTree>
    <p:extLst>
      <p:ext uri="{BB962C8B-B14F-4D97-AF65-F5344CB8AC3E}">
        <p14:creationId xmlns:p14="http://schemas.microsoft.com/office/powerpoint/2010/main" val="28638987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DB651-490B-5698-C038-CD040A503240}"/>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E28F2CAF-7C06-B208-F775-E3F634449E8C}"/>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5DEF1340-9267-C563-CED2-C46DA8FEA532}"/>
              </a:ext>
            </a:extLst>
          </p:cNvPr>
          <p:cNvSpPr>
            <a:spLocks noGrp="1"/>
          </p:cNvSpPr>
          <p:nvPr>
            <p:ph type="title"/>
          </p:nvPr>
        </p:nvSpPr>
        <p:spPr/>
        <p:txBody>
          <a:bodyPr>
            <a:normAutofit fontScale="90000"/>
          </a:bodyPr>
          <a:lstStyle/>
          <a:p>
            <a:r>
              <a:rPr lang="en-US" dirty="0"/>
              <a:t>Alt 6: </a:t>
            </a:r>
            <a:br>
              <a:rPr lang="en-US" dirty="0"/>
            </a:br>
            <a:r>
              <a:rPr lang="en-US" dirty="0"/>
              <a:t>Trinity County Local </a:t>
            </a:r>
            <a:br>
              <a:rPr lang="en-US" dirty="0"/>
            </a:br>
            <a:r>
              <a:rPr lang="en-US" dirty="0"/>
              <a:t>Alternative</a:t>
            </a:r>
          </a:p>
        </p:txBody>
      </p:sp>
      <p:sp>
        <p:nvSpPr>
          <p:cNvPr id="3" name="Content Placeholder 2">
            <a:extLst>
              <a:ext uri="{FF2B5EF4-FFF2-40B4-BE49-F238E27FC236}">
                <a16:creationId xmlns:a16="http://schemas.microsoft.com/office/drawing/2014/main" id="{A5F0CD3D-7C3A-A8E3-44BF-9D3FA7D60511}"/>
              </a:ext>
            </a:extLst>
          </p:cNvPr>
          <p:cNvSpPr>
            <a:spLocks noGrp="1"/>
          </p:cNvSpPr>
          <p:nvPr>
            <p:ph idx="1"/>
          </p:nvPr>
        </p:nvSpPr>
        <p:spPr>
          <a:xfrm>
            <a:off x="838200" y="2192693"/>
            <a:ext cx="10515600" cy="3984269"/>
          </a:xfrm>
        </p:spPr>
        <p:txBody>
          <a:bodyPr>
            <a:normAutofit/>
          </a:bodyPr>
          <a:lstStyle/>
          <a:p>
            <a:r>
              <a:rPr lang="en-US" dirty="0"/>
              <a:t>Of 22 Objectives evaluated</a:t>
            </a:r>
          </a:p>
          <a:p>
            <a:pPr lvl="1"/>
            <a:r>
              <a:rPr lang="en-US" dirty="0"/>
              <a:t>17 R</a:t>
            </a:r>
          </a:p>
          <a:p>
            <a:pPr lvl="1"/>
            <a:r>
              <a:rPr lang="en-US" dirty="0"/>
              <a:t>4 Y</a:t>
            </a:r>
          </a:p>
          <a:p>
            <a:pPr lvl="1"/>
            <a:r>
              <a:rPr lang="en-US" dirty="0"/>
              <a:t>1 P</a:t>
            </a:r>
          </a:p>
          <a:p>
            <a:endParaRPr lang="en-US" dirty="0"/>
          </a:p>
          <a:p>
            <a:r>
              <a:rPr lang="en-US" dirty="0"/>
              <a:t>Relative to NAA: few differences</a:t>
            </a:r>
          </a:p>
        </p:txBody>
      </p:sp>
      <p:pic>
        <p:nvPicPr>
          <p:cNvPr id="4" name="Graphic 1">
            <a:extLst>
              <a:ext uri="{FF2B5EF4-FFF2-40B4-BE49-F238E27FC236}">
                <a16:creationId xmlns:a16="http://schemas.microsoft.com/office/drawing/2014/main" id="{78BD7C65-162C-8076-BEBF-CAF52B041D7C}"/>
              </a:ext>
            </a:extLst>
          </p:cNvPr>
          <p:cNvPicPr>
            <a:picLocks noChangeAspect="1"/>
          </p:cNvPicPr>
          <p:nvPr/>
        </p:nvPicPr>
        <p:blipFill>
          <a:blip r:embed="rId4">
            <a:extLst>
              <a:ext uri="{96DAC541-7B7A-43D3-8B79-37D633B846F1}">
                <asvg:svgBlip xmlns:asvg="http://schemas.microsoft.com/office/drawing/2016/SVG/main" r:embed="rId5"/>
              </a:ext>
            </a:extLst>
          </a:blip>
          <a:srcRect l="9609" r="18390"/>
          <a:stretch>
            <a:fillRect/>
          </a:stretch>
        </p:blipFill>
        <p:spPr>
          <a:xfrm>
            <a:off x="6416351" y="0"/>
            <a:ext cx="5775649" cy="4512202"/>
          </a:xfrm>
          <a:prstGeom prst="rect">
            <a:avLst/>
          </a:prstGeom>
        </p:spPr>
      </p:pic>
    </p:spTree>
    <p:extLst>
      <p:ext uri="{BB962C8B-B14F-4D97-AF65-F5344CB8AC3E}">
        <p14:creationId xmlns:p14="http://schemas.microsoft.com/office/powerpoint/2010/main" val="31697852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B7803-40EF-0D7E-D395-13556E2A5ACE}"/>
            </a:ext>
          </a:extLst>
        </p:cNvPr>
        <p:cNvGrpSpPr/>
        <p:nvPr/>
      </p:nvGrpSpPr>
      <p:grpSpPr>
        <a:xfrm>
          <a:off x="0" y="0"/>
          <a:ext cx="0" cy="0"/>
          <a:chOff x="0" y="0"/>
          <a:chExt cx="0" cy="0"/>
        </a:xfrm>
      </p:grpSpPr>
      <p:pic>
        <p:nvPicPr>
          <p:cNvPr id="5" name="Picture 4" descr="A body of water with trees in the back&#10;&#10;AI-generated content may be incorrect.">
            <a:extLst>
              <a:ext uri="{FF2B5EF4-FFF2-40B4-BE49-F238E27FC236}">
                <a16:creationId xmlns:a16="http://schemas.microsoft.com/office/drawing/2014/main" id="{71E16410-9D0F-0D1E-BA41-C619D4059AAB}"/>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9911086A-701B-6C02-D409-A558B45D4DE7}"/>
              </a:ext>
            </a:extLst>
          </p:cNvPr>
          <p:cNvSpPr>
            <a:spLocks noGrp="1"/>
          </p:cNvSpPr>
          <p:nvPr>
            <p:ph type="title"/>
          </p:nvPr>
        </p:nvSpPr>
        <p:spPr/>
        <p:txBody>
          <a:bodyPr/>
          <a:lstStyle/>
          <a:p>
            <a:r>
              <a:rPr lang="en-US" dirty="0"/>
              <a:t>Alt 7</a:t>
            </a:r>
            <a:br>
              <a:rPr lang="en-US" dirty="0"/>
            </a:br>
            <a:r>
              <a:rPr lang="en-US" dirty="0"/>
              <a:t>Maximum Flow</a:t>
            </a:r>
          </a:p>
        </p:txBody>
      </p:sp>
      <p:sp>
        <p:nvSpPr>
          <p:cNvPr id="3" name="Content Placeholder 2">
            <a:extLst>
              <a:ext uri="{FF2B5EF4-FFF2-40B4-BE49-F238E27FC236}">
                <a16:creationId xmlns:a16="http://schemas.microsoft.com/office/drawing/2014/main" id="{943B62A0-927E-46CD-2B39-2BB4BFFCBE81}"/>
              </a:ext>
            </a:extLst>
          </p:cNvPr>
          <p:cNvSpPr>
            <a:spLocks noGrp="1"/>
          </p:cNvSpPr>
          <p:nvPr>
            <p:ph idx="1"/>
          </p:nvPr>
        </p:nvSpPr>
        <p:spPr>
          <a:xfrm>
            <a:off x="838200" y="2055813"/>
            <a:ext cx="10515600" cy="4121150"/>
          </a:xfrm>
        </p:spPr>
        <p:txBody>
          <a:bodyPr/>
          <a:lstStyle/>
          <a:p>
            <a:r>
              <a:rPr lang="en-US" dirty="0"/>
              <a:t>Of 22 Objectives evaluated</a:t>
            </a:r>
          </a:p>
          <a:p>
            <a:pPr lvl="1"/>
            <a:r>
              <a:rPr lang="en-US" dirty="0"/>
              <a:t>0 R</a:t>
            </a:r>
          </a:p>
          <a:p>
            <a:pPr lvl="1"/>
            <a:r>
              <a:rPr lang="en-US" dirty="0"/>
              <a:t>1 Y</a:t>
            </a:r>
          </a:p>
          <a:p>
            <a:pPr lvl="1"/>
            <a:r>
              <a:rPr lang="en-US" dirty="0"/>
              <a:t>2 G</a:t>
            </a:r>
          </a:p>
          <a:p>
            <a:pPr lvl="1"/>
            <a:r>
              <a:rPr lang="en-US" dirty="0"/>
              <a:t>16 B </a:t>
            </a:r>
          </a:p>
          <a:p>
            <a:pPr lvl="1"/>
            <a:r>
              <a:rPr lang="en-US"/>
              <a:t>3 P</a:t>
            </a:r>
            <a:endParaRPr lang="en-US" dirty="0"/>
          </a:p>
          <a:p>
            <a:endParaRPr lang="en-US" dirty="0"/>
          </a:p>
          <a:p>
            <a:r>
              <a:rPr lang="en-US" dirty="0"/>
              <a:t>Relative to NAA: a ‘flood’ of improvements (best performing Alt)</a:t>
            </a:r>
          </a:p>
          <a:p>
            <a:endParaRPr lang="en-US" dirty="0"/>
          </a:p>
        </p:txBody>
      </p:sp>
      <p:pic>
        <p:nvPicPr>
          <p:cNvPr id="4" name="Graphic 1">
            <a:extLst>
              <a:ext uri="{FF2B5EF4-FFF2-40B4-BE49-F238E27FC236}">
                <a16:creationId xmlns:a16="http://schemas.microsoft.com/office/drawing/2014/main" id="{0DEF47C3-F832-8981-7FDF-1488C233C8E5}"/>
              </a:ext>
            </a:extLst>
          </p:cNvPr>
          <p:cNvPicPr>
            <a:picLocks noChangeAspect="1"/>
          </p:cNvPicPr>
          <p:nvPr/>
        </p:nvPicPr>
        <p:blipFill>
          <a:blip r:embed="rId4">
            <a:extLst>
              <a:ext uri="{96DAC541-7B7A-43D3-8B79-37D633B846F1}">
                <asvg:svgBlip xmlns:asvg="http://schemas.microsoft.com/office/drawing/2016/SVG/main" r:embed="rId5"/>
              </a:ext>
            </a:extLst>
          </a:blip>
          <a:srcRect l="10235" r="15325"/>
          <a:stretch>
            <a:fillRect/>
          </a:stretch>
        </p:blipFill>
        <p:spPr>
          <a:xfrm>
            <a:off x="5623247" y="0"/>
            <a:ext cx="6568753" cy="4963618"/>
          </a:xfrm>
          <a:prstGeom prst="rect">
            <a:avLst/>
          </a:prstGeom>
        </p:spPr>
      </p:pic>
    </p:spTree>
    <p:extLst>
      <p:ext uri="{BB962C8B-B14F-4D97-AF65-F5344CB8AC3E}">
        <p14:creationId xmlns:p14="http://schemas.microsoft.com/office/powerpoint/2010/main" val="30149821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ody of water with trees in the back&#10;&#10;AI-generated content may be incorrect.">
            <a:extLst>
              <a:ext uri="{FF2B5EF4-FFF2-40B4-BE49-F238E27FC236}">
                <a16:creationId xmlns:a16="http://schemas.microsoft.com/office/drawing/2014/main" id="{1DC4104C-37F2-BF5A-2FBF-6324D2BF1809}"/>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58000" contrast="40000"/>
                    </a14:imgEffect>
                  </a14:imgLayer>
                </a14:imgProps>
              </a:ext>
              <a:ext uri="{28A0092B-C50C-407E-A947-70E740481C1C}">
                <a14:useLocalDpi xmlns:a14="http://schemas.microsoft.com/office/drawing/2010/main" val="0"/>
              </a:ext>
            </a:extLst>
          </a:blip>
          <a:srcRect t="62484"/>
          <a:stretch>
            <a:fillRect/>
          </a:stretch>
        </p:blipFill>
        <p:spPr>
          <a:xfrm>
            <a:off x="5218" y="0"/>
            <a:ext cx="12186781" cy="6858001"/>
          </a:xfrm>
          <a:prstGeom prst="rect">
            <a:avLst/>
          </a:prstGeom>
        </p:spPr>
      </p:pic>
      <p:sp>
        <p:nvSpPr>
          <p:cNvPr id="2" name="Title 1">
            <a:extLst>
              <a:ext uri="{FF2B5EF4-FFF2-40B4-BE49-F238E27FC236}">
                <a16:creationId xmlns:a16="http://schemas.microsoft.com/office/drawing/2014/main" id="{1539D232-7831-188E-F245-8BCB9DAFD230}"/>
              </a:ext>
            </a:extLst>
          </p:cNvPr>
          <p:cNvSpPr>
            <a:spLocks noGrp="1"/>
          </p:cNvSpPr>
          <p:nvPr>
            <p:ph type="title"/>
          </p:nvPr>
        </p:nvSpPr>
        <p:spPr/>
        <p:txBody>
          <a:bodyPr/>
          <a:lstStyle/>
          <a:p>
            <a:r>
              <a:rPr lang="en-US" dirty="0"/>
              <a:t>Ranking: most functional to least functional</a:t>
            </a:r>
          </a:p>
        </p:txBody>
      </p:sp>
      <p:sp>
        <p:nvSpPr>
          <p:cNvPr id="3" name="Content Placeholder 2">
            <a:extLst>
              <a:ext uri="{FF2B5EF4-FFF2-40B4-BE49-F238E27FC236}">
                <a16:creationId xmlns:a16="http://schemas.microsoft.com/office/drawing/2014/main" id="{06F377CE-471F-2133-E40F-F177224A6018}"/>
              </a:ext>
            </a:extLst>
          </p:cNvPr>
          <p:cNvSpPr>
            <a:spLocks noGrp="1"/>
          </p:cNvSpPr>
          <p:nvPr>
            <p:ph idx="1"/>
          </p:nvPr>
        </p:nvSpPr>
        <p:spPr/>
        <p:txBody>
          <a:bodyPr/>
          <a:lstStyle/>
          <a:p>
            <a:r>
              <a:rPr lang="en-US" dirty="0"/>
              <a:t>Alt 7</a:t>
            </a:r>
          </a:p>
          <a:p>
            <a:r>
              <a:rPr lang="en-US" dirty="0"/>
              <a:t>Alt 2 method B</a:t>
            </a:r>
          </a:p>
          <a:p>
            <a:r>
              <a:rPr lang="en-US" dirty="0"/>
              <a:t>Alt 2 method A</a:t>
            </a:r>
          </a:p>
          <a:p>
            <a:r>
              <a:rPr lang="en-US" dirty="0"/>
              <a:t>Alt 4 almost matched</a:t>
            </a:r>
          </a:p>
          <a:p>
            <a:r>
              <a:rPr lang="en-US" dirty="0"/>
              <a:t>Alt 3</a:t>
            </a:r>
          </a:p>
          <a:p>
            <a:r>
              <a:rPr lang="en-US" dirty="0"/>
              <a:t>Alt 6</a:t>
            </a:r>
          </a:p>
          <a:p>
            <a:r>
              <a:rPr lang="en-US" dirty="0"/>
              <a:t>NAA</a:t>
            </a:r>
          </a:p>
          <a:p>
            <a:r>
              <a:rPr lang="en-US" dirty="0"/>
              <a:t>Alt 1</a:t>
            </a:r>
          </a:p>
          <a:p>
            <a:endParaRPr lang="en-US" dirty="0"/>
          </a:p>
        </p:txBody>
      </p:sp>
      <p:pic>
        <p:nvPicPr>
          <p:cNvPr id="7" name="Picture 6" descr="A picture containing outdoor&#10;&#10;AI-generated content may be incorrect.">
            <a:extLst>
              <a:ext uri="{FF2B5EF4-FFF2-40B4-BE49-F238E27FC236}">
                <a16:creationId xmlns:a16="http://schemas.microsoft.com/office/drawing/2014/main" id="{7B97709F-E118-986C-A974-77848C01B6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45346" y="1690688"/>
            <a:ext cx="7203281" cy="4802187"/>
          </a:xfrm>
          <a:prstGeom prst="rect">
            <a:avLst/>
          </a:prstGeom>
        </p:spPr>
      </p:pic>
    </p:spTree>
    <p:extLst>
      <p:ext uri="{BB962C8B-B14F-4D97-AF65-F5344CB8AC3E}">
        <p14:creationId xmlns:p14="http://schemas.microsoft.com/office/powerpoint/2010/main" val="11038214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B5535-43F9-6268-093F-49ED45DE154A}"/>
              </a:ext>
            </a:extLst>
          </p:cNvPr>
          <p:cNvSpPr>
            <a:spLocks noGrp="1"/>
          </p:cNvSpPr>
          <p:nvPr>
            <p:ph type="title"/>
          </p:nvPr>
        </p:nvSpPr>
        <p:spPr/>
        <p:txBody>
          <a:bodyPr/>
          <a:lstStyle/>
          <a:p>
            <a:r>
              <a:rPr lang="en-US" dirty="0">
                <a:solidFill>
                  <a:schemeClr val="bg1"/>
                </a:solidFill>
              </a:rPr>
              <a:t>Extras</a:t>
            </a:r>
          </a:p>
        </p:txBody>
      </p:sp>
    </p:spTree>
    <p:extLst>
      <p:ext uri="{BB962C8B-B14F-4D97-AF65-F5344CB8AC3E}">
        <p14:creationId xmlns:p14="http://schemas.microsoft.com/office/powerpoint/2010/main" val="42662034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B2050-FD93-5321-17F0-8C80168C4C5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4F2620B-F586-507E-4CB4-5831F218B941}"/>
              </a:ext>
            </a:extLst>
          </p:cNvPr>
          <p:cNvSpPr>
            <a:spLocks noGrp="1"/>
          </p:cNvSpPr>
          <p:nvPr>
            <p:ph type="title"/>
          </p:nvPr>
        </p:nvSpPr>
        <p:spPr>
          <a:xfrm>
            <a:off x="838200" y="0"/>
            <a:ext cx="10515600" cy="1325563"/>
          </a:xfrm>
        </p:spPr>
        <p:txBody>
          <a:bodyPr>
            <a:noAutofit/>
          </a:bodyPr>
          <a:lstStyle/>
          <a:p>
            <a:r>
              <a:rPr lang="en-US" sz="3200" dirty="0"/>
              <a:t>Attribute 3: Frequently mobilized </a:t>
            </a:r>
            <a:r>
              <a:rPr lang="en-US" sz="3200" dirty="0" err="1"/>
              <a:t>channelbed</a:t>
            </a:r>
            <a:r>
              <a:rPr lang="en-US" sz="3200" dirty="0"/>
              <a:t> surface at appropriate time synchronized with tributaries to support geomorphic function and ecosystem health (winter months).</a:t>
            </a:r>
          </a:p>
        </p:txBody>
      </p:sp>
      <p:sp>
        <p:nvSpPr>
          <p:cNvPr id="12" name="TextBox 11">
            <a:extLst>
              <a:ext uri="{FF2B5EF4-FFF2-40B4-BE49-F238E27FC236}">
                <a16:creationId xmlns:a16="http://schemas.microsoft.com/office/drawing/2014/main" id="{9CA2BF3B-ECA9-45E8-4BD1-8DEFB0C99754}"/>
              </a:ext>
            </a:extLst>
          </p:cNvPr>
          <p:cNvSpPr txBox="1"/>
          <p:nvPr/>
        </p:nvSpPr>
        <p:spPr>
          <a:xfrm>
            <a:off x="2621903" y="5658961"/>
            <a:ext cx="494046" cy="646331"/>
          </a:xfrm>
          <a:prstGeom prst="rect">
            <a:avLst/>
          </a:prstGeom>
          <a:noFill/>
        </p:spPr>
        <p:txBody>
          <a:bodyPr wrap="none" rtlCol="0">
            <a:spAutoFit/>
          </a:bodyPr>
          <a:lstStyle/>
          <a:p>
            <a:r>
              <a:rPr lang="en-US" dirty="0"/>
              <a:t>2 R</a:t>
            </a:r>
            <a:br>
              <a:rPr lang="en-US" dirty="0"/>
            </a:br>
            <a:endParaRPr lang="en-US" dirty="0"/>
          </a:p>
        </p:txBody>
      </p:sp>
      <p:sp>
        <p:nvSpPr>
          <p:cNvPr id="13" name="TextBox 12">
            <a:extLst>
              <a:ext uri="{FF2B5EF4-FFF2-40B4-BE49-F238E27FC236}">
                <a16:creationId xmlns:a16="http://schemas.microsoft.com/office/drawing/2014/main" id="{B856F729-2603-CE0F-95DF-8037AADC7D74}"/>
              </a:ext>
            </a:extLst>
          </p:cNvPr>
          <p:cNvSpPr txBox="1"/>
          <p:nvPr/>
        </p:nvSpPr>
        <p:spPr>
          <a:xfrm>
            <a:off x="3492760" y="5658961"/>
            <a:ext cx="494046" cy="646331"/>
          </a:xfrm>
          <a:prstGeom prst="rect">
            <a:avLst/>
          </a:prstGeom>
          <a:noFill/>
        </p:spPr>
        <p:txBody>
          <a:bodyPr wrap="none" rtlCol="0">
            <a:spAutoFit/>
          </a:bodyPr>
          <a:lstStyle/>
          <a:p>
            <a:r>
              <a:rPr lang="en-US" dirty="0"/>
              <a:t>2 R</a:t>
            </a:r>
            <a:br>
              <a:rPr lang="en-US" dirty="0"/>
            </a:br>
            <a:endParaRPr lang="en-US" dirty="0"/>
          </a:p>
        </p:txBody>
      </p:sp>
      <p:sp>
        <p:nvSpPr>
          <p:cNvPr id="14" name="TextBox 13">
            <a:extLst>
              <a:ext uri="{FF2B5EF4-FFF2-40B4-BE49-F238E27FC236}">
                <a16:creationId xmlns:a16="http://schemas.microsoft.com/office/drawing/2014/main" id="{814E183D-007B-832D-90DC-3ACD374D41DB}"/>
              </a:ext>
            </a:extLst>
          </p:cNvPr>
          <p:cNvSpPr txBox="1"/>
          <p:nvPr/>
        </p:nvSpPr>
        <p:spPr>
          <a:xfrm>
            <a:off x="4285862" y="5658961"/>
            <a:ext cx="479618" cy="646331"/>
          </a:xfrm>
          <a:prstGeom prst="rect">
            <a:avLst/>
          </a:prstGeom>
          <a:noFill/>
        </p:spPr>
        <p:txBody>
          <a:bodyPr wrap="none" rtlCol="0">
            <a:spAutoFit/>
          </a:bodyPr>
          <a:lstStyle/>
          <a:p>
            <a:br>
              <a:rPr lang="en-US" dirty="0"/>
            </a:br>
            <a:r>
              <a:rPr lang="en-US" dirty="0"/>
              <a:t>2 Y</a:t>
            </a:r>
          </a:p>
        </p:txBody>
      </p:sp>
      <p:sp>
        <p:nvSpPr>
          <p:cNvPr id="15" name="TextBox 14">
            <a:extLst>
              <a:ext uri="{FF2B5EF4-FFF2-40B4-BE49-F238E27FC236}">
                <a16:creationId xmlns:a16="http://schemas.microsoft.com/office/drawing/2014/main" id="{54996714-DF22-3357-5005-8F6AF3589615}"/>
              </a:ext>
            </a:extLst>
          </p:cNvPr>
          <p:cNvSpPr txBox="1"/>
          <p:nvPr/>
        </p:nvSpPr>
        <p:spPr>
          <a:xfrm>
            <a:off x="5228254" y="5658961"/>
            <a:ext cx="494046" cy="1200329"/>
          </a:xfrm>
          <a:prstGeom prst="rect">
            <a:avLst/>
          </a:prstGeom>
          <a:noFill/>
        </p:spPr>
        <p:txBody>
          <a:bodyPr wrap="none" rtlCol="0">
            <a:spAutoFit/>
          </a:bodyPr>
          <a:lstStyle/>
          <a:p>
            <a:endParaRPr lang="en-US" dirty="0"/>
          </a:p>
          <a:p>
            <a:r>
              <a:rPr lang="en-US" dirty="0"/>
              <a:t>2 Y</a:t>
            </a:r>
          </a:p>
          <a:p>
            <a:br>
              <a:rPr lang="en-US" dirty="0"/>
            </a:br>
            <a:endParaRPr lang="en-US" dirty="0"/>
          </a:p>
        </p:txBody>
      </p:sp>
      <p:sp>
        <p:nvSpPr>
          <p:cNvPr id="16" name="TextBox 15">
            <a:extLst>
              <a:ext uri="{FF2B5EF4-FFF2-40B4-BE49-F238E27FC236}">
                <a16:creationId xmlns:a16="http://schemas.microsoft.com/office/drawing/2014/main" id="{C05ACC87-5B90-767B-C39F-02DFAF60CAC0}"/>
              </a:ext>
            </a:extLst>
          </p:cNvPr>
          <p:cNvSpPr txBox="1"/>
          <p:nvPr/>
        </p:nvSpPr>
        <p:spPr>
          <a:xfrm>
            <a:off x="6096000" y="5658961"/>
            <a:ext cx="494046" cy="646331"/>
          </a:xfrm>
          <a:prstGeom prst="rect">
            <a:avLst/>
          </a:prstGeom>
          <a:noFill/>
        </p:spPr>
        <p:txBody>
          <a:bodyPr wrap="none" rtlCol="0">
            <a:spAutoFit/>
          </a:bodyPr>
          <a:lstStyle/>
          <a:p>
            <a:r>
              <a:rPr lang="en-US" dirty="0"/>
              <a:t>2 R</a:t>
            </a:r>
            <a:br>
              <a:rPr lang="en-US" dirty="0"/>
            </a:br>
            <a:endParaRPr lang="en-US" dirty="0"/>
          </a:p>
        </p:txBody>
      </p:sp>
      <p:sp>
        <p:nvSpPr>
          <p:cNvPr id="17" name="TextBox 16">
            <a:extLst>
              <a:ext uri="{FF2B5EF4-FFF2-40B4-BE49-F238E27FC236}">
                <a16:creationId xmlns:a16="http://schemas.microsoft.com/office/drawing/2014/main" id="{44CB3B27-CFE4-9724-4796-0C150E3B9E45}"/>
              </a:ext>
            </a:extLst>
          </p:cNvPr>
          <p:cNvSpPr txBox="1"/>
          <p:nvPr/>
        </p:nvSpPr>
        <p:spPr>
          <a:xfrm>
            <a:off x="6918048" y="5658961"/>
            <a:ext cx="479618" cy="646331"/>
          </a:xfrm>
          <a:prstGeom prst="rect">
            <a:avLst/>
          </a:prstGeom>
          <a:noFill/>
        </p:spPr>
        <p:txBody>
          <a:bodyPr wrap="none" rtlCol="0">
            <a:spAutoFit/>
          </a:bodyPr>
          <a:lstStyle/>
          <a:p>
            <a:br>
              <a:rPr lang="en-US" dirty="0"/>
            </a:br>
            <a:r>
              <a:rPr lang="en-US" dirty="0"/>
              <a:t>2 Y</a:t>
            </a:r>
          </a:p>
        </p:txBody>
      </p:sp>
      <p:sp>
        <p:nvSpPr>
          <p:cNvPr id="18" name="TextBox 17">
            <a:extLst>
              <a:ext uri="{FF2B5EF4-FFF2-40B4-BE49-F238E27FC236}">
                <a16:creationId xmlns:a16="http://schemas.microsoft.com/office/drawing/2014/main" id="{CADBA6F3-BCC1-6BCA-30A7-D1F4085CFE40}"/>
              </a:ext>
            </a:extLst>
          </p:cNvPr>
          <p:cNvSpPr txBox="1"/>
          <p:nvPr/>
        </p:nvSpPr>
        <p:spPr>
          <a:xfrm>
            <a:off x="7588899" y="5660166"/>
            <a:ext cx="494046" cy="646331"/>
          </a:xfrm>
          <a:prstGeom prst="rect">
            <a:avLst/>
          </a:prstGeom>
          <a:noFill/>
        </p:spPr>
        <p:txBody>
          <a:bodyPr wrap="none" rtlCol="0">
            <a:spAutoFit/>
          </a:bodyPr>
          <a:lstStyle/>
          <a:p>
            <a:r>
              <a:rPr lang="en-US" dirty="0"/>
              <a:t>2 R</a:t>
            </a:r>
            <a:br>
              <a:rPr lang="en-US" dirty="0"/>
            </a:br>
            <a:endParaRPr lang="en-US" dirty="0"/>
          </a:p>
        </p:txBody>
      </p:sp>
      <p:sp>
        <p:nvSpPr>
          <p:cNvPr id="19" name="TextBox 18">
            <a:extLst>
              <a:ext uri="{FF2B5EF4-FFF2-40B4-BE49-F238E27FC236}">
                <a16:creationId xmlns:a16="http://schemas.microsoft.com/office/drawing/2014/main" id="{FB9C8EFA-FE6C-C8D9-1B78-FF254FECCC1A}"/>
              </a:ext>
            </a:extLst>
          </p:cNvPr>
          <p:cNvSpPr txBox="1"/>
          <p:nvPr/>
        </p:nvSpPr>
        <p:spPr>
          <a:xfrm>
            <a:off x="8382001" y="5658961"/>
            <a:ext cx="518091" cy="1200329"/>
          </a:xfrm>
          <a:prstGeom prst="rect">
            <a:avLst/>
          </a:prstGeom>
          <a:noFill/>
        </p:spPr>
        <p:txBody>
          <a:bodyPr wrap="none" rtlCol="0">
            <a:spAutoFit/>
          </a:bodyPr>
          <a:lstStyle/>
          <a:p>
            <a:endParaRPr lang="en-US" dirty="0"/>
          </a:p>
          <a:p>
            <a:endParaRPr lang="en-US" dirty="0"/>
          </a:p>
          <a:p>
            <a:r>
              <a:rPr lang="en-US" dirty="0"/>
              <a:t>1 G</a:t>
            </a:r>
            <a:br>
              <a:rPr lang="en-US" dirty="0"/>
            </a:br>
            <a:r>
              <a:rPr lang="en-US" dirty="0"/>
              <a:t>1 B</a:t>
            </a:r>
          </a:p>
        </p:txBody>
      </p:sp>
      <p:graphicFrame>
        <p:nvGraphicFramePr>
          <p:cNvPr id="4" name="Table 3">
            <a:extLst>
              <a:ext uri="{FF2B5EF4-FFF2-40B4-BE49-F238E27FC236}">
                <a16:creationId xmlns:a16="http://schemas.microsoft.com/office/drawing/2014/main" id="{A73C17FC-48DC-F98D-60DE-9883B04F05E3}"/>
              </a:ext>
            </a:extLst>
          </p:cNvPr>
          <p:cNvGraphicFramePr>
            <a:graphicFrameLocks noGrp="1"/>
          </p:cNvGraphicFramePr>
          <p:nvPr/>
        </p:nvGraphicFramePr>
        <p:xfrm>
          <a:off x="1425913" y="2342600"/>
          <a:ext cx="8373881" cy="1195197"/>
        </p:xfrm>
        <a:graphic>
          <a:graphicData uri="http://schemas.openxmlformats.org/drawingml/2006/table">
            <a:tbl>
              <a:tblPr/>
              <a:tblGrid>
                <a:gridCol w="1203144">
                  <a:extLst>
                    <a:ext uri="{9D8B030D-6E8A-4147-A177-3AD203B41FA5}">
                      <a16:colId xmlns:a16="http://schemas.microsoft.com/office/drawing/2014/main" val="1329620842"/>
                    </a:ext>
                  </a:extLst>
                </a:gridCol>
                <a:gridCol w="753970">
                  <a:extLst>
                    <a:ext uri="{9D8B030D-6E8A-4147-A177-3AD203B41FA5}">
                      <a16:colId xmlns:a16="http://schemas.microsoft.com/office/drawing/2014/main" val="1990861850"/>
                    </a:ext>
                  </a:extLst>
                </a:gridCol>
                <a:gridCol w="753970">
                  <a:extLst>
                    <a:ext uri="{9D8B030D-6E8A-4147-A177-3AD203B41FA5}">
                      <a16:colId xmlns:a16="http://schemas.microsoft.com/office/drawing/2014/main" val="977350256"/>
                    </a:ext>
                  </a:extLst>
                </a:gridCol>
                <a:gridCol w="882306">
                  <a:extLst>
                    <a:ext uri="{9D8B030D-6E8A-4147-A177-3AD203B41FA5}">
                      <a16:colId xmlns:a16="http://schemas.microsoft.com/office/drawing/2014/main" val="2822918732"/>
                    </a:ext>
                  </a:extLst>
                </a:gridCol>
                <a:gridCol w="962515">
                  <a:extLst>
                    <a:ext uri="{9D8B030D-6E8A-4147-A177-3AD203B41FA5}">
                      <a16:colId xmlns:a16="http://schemas.microsoft.com/office/drawing/2014/main" val="3626109418"/>
                    </a:ext>
                  </a:extLst>
                </a:gridCol>
                <a:gridCol w="753970">
                  <a:extLst>
                    <a:ext uri="{9D8B030D-6E8A-4147-A177-3AD203B41FA5}">
                      <a16:colId xmlns:a16="http://schemas.microsoft.com/office/drawing/2014/main" val="929293173"/>
                    </a:ext>
                  </a:extLst>
                </a:gridCol>
                <a:gridCol w="770012">
                  <a:extLst>
                    <a:ext uri="{9D8B030D-6E8A-4147-A177-3AD203B41FA5}">
                      <a16:colId xmlns:a16="http://schemas.microsoft.com/office/drawing/2014/main" val="3257274439"/>
                    </a:ext>
                  </a:extLst>
                </a:gridCol>
                <a:gridCol w="753970">
                  <a:extLst>
                    <a:ext uri="{9D8B030D-6E8A-4147-A177-3AD203B41FA5}">
                      <a16:colId xmlns:a16="http://schemas.microsoft.com/office/drawing/2014/main" val="326727345"/>
                    </a:ext>
                  </a:extLst>
                </a:gridCol>
                <a:gridCol w="770012">
                  <a:extLst>
                    <a:ext uri="{9D8B030D-6E8A-4147-A177-3AD203B41FA5}">
                      <a16:colId xmlns:a16="http://schemas.microsoft.com/office/drawing/2014/main" val="1543233619"/>
                    </a:ext>
                  </a:extLst>
                </a:gridCol>
                <a:gridCol w="770012">
                  <a:extLst>
                    <a:ext uri="{9D8B030D-6E8A-4147-A177-3AD203B41FA5}">
                      <a16:colId xmlns:a16="http://schemas.microsoft.com/office/drawing/2014/main" val="169465662"/>
                    </a:ext>
                  </a:extLst>
                </a:gridCol>
              </a:tblGrid>
              <a:tr h="190500">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13684727"/>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Threshold 4500 cfs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88% *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78% *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93%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09930507"/>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Dec-Feb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NA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67106242"/>
                  </a:ext>
                </a:extLst>
              </a:tr>
            </a:tbl>
          </a:graphicData>
        </a:graphic>
      </p:graphicFrame>
      <p:graphicFrame>
        <p:nvGraphicFramePr>
          <p:cNvPr id="5" name="Table 4">
            <a:extLst>
              <a:ext uri="{FF2B5EF4-FFF2-40B4-BE49-F238E27FC236}">
                <a16:creationId xmlns:a16="http://schemas.microsoft.com/office/drawing/2014/main" id="{4AA0D7DB-004D-2E2C-F09E-415BA65F47CD}"/>
              </a:ext>
            </a:extLst>
          </p:cNvPr>
          <p:cNvGraphicFramePr>
            <a:graphicFrameLocks noGrp="1"/>
          </p:cNvGraphicFramePr>
          <p:nvPr/>
        </p:nvGraphicFramePr>
        <p:xfrm>
          <a:off x="1425913" y="3787808"/>
          <a:ext cx="8373881" cy="923798"/>
        </p:xfrm>
        <a:graphic>
          <a:graphicData uri="http://schemas.openxmlformats.org/drawingml/2006/table">
            <a:tbl>
              <a:tblPr/>
              <a:tblGrid>
                <a:gridCol w="1203144">
                  <a:extLst>
                    <a:ext uri="{9D8B030D-6E8A-4147-A177-3AD203B41FA5}">
                      <a16:colId xmlns:a16="http://schemas.microsoft.com/office/drawing/2014/main" val="4142242147"/>
                    </a:ext>
                  </a:extLst>
                </a:gridCol>
                <a:gridCol w="753970">
                  <a:extLst>
                    <a:ext uri="{9D8B030D-6E8A-4147-A177-3AD203B41FA5}">
                      <a16:colId xmlns:a16="http://schemas.microsoft.com/office/drawing/2014/main" val="1651070762"/>
                    </a:ext>
                  </a:extLst>
                </a:gridCol>
                <a:gridCol w="753970">
                  <a:extLst>
                    <a:ext uri="{9D8B030D-6E8A-4147-A177-3AD203B41FA5}">
                      <a16:colId xmlns:a16="http://schemas.microsoft.com/office/drawing/2014/main" val="960519455"/>
                    </a:ext>
                  </a:extLst>
                </a:gridCol>
                <a:gridCol w="882305">
                  <a:extLst>
                    <a:ext uri="{9D8B030D-6E8A-4147-A177-3AD203B41FA5}">
                      <a16:colId xmlns:a16="http://schemas.microsoft.com/office/drawing/2014/main" val="2376018321"/>
                    </a:ext>
                  </a:extLst>
                </a:gridCol>
                <a:gridCol w="962516">
                  <a:extLst>
                    <a:ext uri="{9D8B030D-6E8A-4147-A177-3AD203B41FA5}">
                      <a16:colId xmlns:a16="http://schemas.microsoft.com/office/drawing/2014/main" val="752182021"/>
                    </a:ext>
                  </a:extLst>
                </a:gridCol>
                <a:gridCol w="753970">
                  <a:extLst>
                    <a:ext uri="{9D8B030D-6E8A-4147-A177-3AD203B41FA5}">
                      <a16:colId xmlns:a16="http://schemas.microsoft.com/office/drawing/2014/main" val="997935395"/>
                    </a:ext>
                  </a:extLst>
                </a:gridCol>
                <a:gridCol w="770012">
                  <a:extLst>
                    <a:ext uri="{9D8B030D-6E8A-4147-A177-3AD203B41FA5}">
                      <a16:colId xmlns:a16="http://schemas.microsoft.com/office/drawing/2014/main" val="4190633294"/>
                    </a:ext>
                  </a:extLst>
                </a:gridCol>
                <a:gridCol w="753970">
                  <a:extLst>
                    <a:ext uri="{9D8B030D-6E8A-4147-A177-3AD203B41FA5}">
                      <a16:colId xmlns:a16="http://schemas.microsoft.com/office/drawing/2014/main" val="2043812952"/>
                    </a:ext>
                  </a:extLst>
                </a:gridCol>
                <a:gridCol w="770012">
                  <a:extLst>
                    <a:ext uri="{9D8B030D-6E8A-4147-A177-3AD203B41FA5}">
                      <a16:colId xmlns:a16="http://schemas.microsoft.com/office/drawing/2014/main" val="3863241820"/>
                    </a:ext>
                  </a:extLst>
                </a:gridCol>
                <a:gridCol w="770012">
                  <a:extLst>
                    <a:ext uri="{9D8B030D-6E8A-4147-A177-3AD203B41FA5}">
                      <a16:colId xmlns:a16="http://schemas.microsoft.com/office/drawing/2014/main" val="3678823600"/>
                    </a:ext>
                  </a:extLst>
                </a:gridCol>
              </a:tblGrid>
              <a:tr h="19050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Threshold 6000 </a:t>
                      </a:r>
                      <a:r>
                        <a:rPr lang="en-US" sz="1100" b="0" i="0" dirty="0" err="1">
                          <a:solidFill>
                            <a:srgbClr val="000000"/>
                          </a:solidFill>
                          <a:effectLst/>
                          <a:latin typeface="Segoe UI" panose="020B0502040204020203" pitchFamily="34" charset="0"/>
                        </a:rPr>
                        <a:t>cfs</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60%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30%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60%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90%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50200534"/>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Dec-Feb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0.46 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NA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3130582"/>
                  </a:ext>
                </a:extLst>
              </a:tr>
            </a:tbl>
          </a:graphicData>
        </a:graphic>
      </p:graphicFrame>
    </p:spTree>
    <p:extLst>
      <p:ext uri="{BB962C8B-B14F-4D97-AF65-F5344CB8AC3E}">
        <p14:creationId xmlns:p14="http://schemas.microsoft.com/office/powerpoint/2010/main" val="5084190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FA7ED-0FC4-1524-E537-2B2556FBA28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A95BDF42-3C96-5379-DDBE-93ED9896AE3D}"/>
              </a:ext>
            </a:extLst>
          </p:cNvPr>
          <p:cNvSpPr>
            <a:spLocks noGrp="1"/>
          </p:cNvSpPr>
          <p:nvPr>
            <p:ph type="title"/>
          </p:nvPr>
        </p:nvSpPr>
        <p:spPr>
          <a:xfrm>
            <a:off x="838200" y="0"/>
            <a:ext cx="10515600" cy="1325563"/>
          </a:xfrm>
        </p:spPr>
        <p:txBody>
          <a:bodyPr>
            <a:noAutofit/>
          </a:bodyPr>
          <a:lstStyle/>
          <a:p>
            <a:r>
              <a:rPr lang="en-US" sz="3200" dirty="0"/>
              <a:t>Attribute 4: </a:t>
            </a:r>
            <a:r>
              <a:rPr lang="en-US" sz="3200" i="1" dirty="0"/>
              <a:t>Periodic </a:t>
            </a:r>
            <a:r>
              <a:rPr lang="en-US" sz="3200" i="1" dirty="0" err="1"/>
              <a:t>channelbed</a:t>
            </a:r>
            <a:r>
              <a:rPr lang="en-US" sz="3200" i="1" dirty="0"/>
              <a:t> scour and fill at appropriate time synchronized with tributaries to support species and ecosystem health (winter months).</a:t>
            </a:r>
            <a:r>
              <a:rPr lang="en-US" sz="3200" dirty="0"/>
              <a:t> </a:t>
            </a:r>
          </a:p>
        </p:txBody>
      </p:sp>
      <p:sp>
        <p:nvSpPr>
          <p:cNvPr id="12" name="TextBox 11">
            <a:extLst>
              <a:ext uri="{FF2B5EF4-FFF2-40B4-BE49-F238E27FC236}">
                <a16:creationId xmlns:a16="http://schemas.microsoft.com/office/drawing/2014/main" id="{72CBAE04-925C-5620-77B8-1ABD03D39AAA}"/>
              </a:ext>
            </a:extLst>
          </p:cNvPr>
          <p:cNvSpPr txBox="1"/>
          <p:nvPr/>
        </p:nvSpPr>
        <p:spPr>
          <a:xfrm>
            <a:off x="2621903" y="5658961"/>
            <a:ext cx="622286" cy="646331"/>
          </a:xfrm>
          <a:prstGeom prst="rect">
            <a:avLst/>
          </a:prstGeom>
          <a:noFill/>
        </p:spPr>
        <p:txBody>
          <a:bodyPr wrap="none" rtlCol="0">
            <a:spAutoFit/>
          </a:bodyPr>
          <a:lstStyle/>
          <a:p>
            <a:r>
              <a:rPr lang="en-US" dirty="0"/>
              <a:t>3 R</a:t>
            </a:r>
            <a:br>
              <a:rPr lang="en-US" dirty="0"/>
            </a:br>
            <a:r>
              <a:rPr lang="en-US" dirty="0"/>
              <a:t>(1 P)</a:t>
            </a:r>
          </a:p>
        </p:txBody>
      </p:sp>
      <p:sp>
        <p:nvSpPr>
          <p:cNvPr id="13" name="TextBox 12">
            <a:extLst>
              <a:ext uri="{FF2B5EF4-FFF2-40B4-BE49-F238E27FC236}">
                <a16:creationId xmlns:a16="http://schemas.microsoft.com/office/drawing/2014/main" id="{53840FAD-11CB-5CF2-782B-E09FCAC36461}"/>
              </a:ext>
            </a:extLst>
          </p:cNvPr>
          <p:cNvSpPr txBox="1"/>
          <p:nvPr/>
        </p:nvSpPr>
        <p:spPr>
          <a:xfrm>
            <a:off x="3492760" y="5658961"/>
            <a:ext cx="494046" cy="646331"/>
          </a:xfrm>
          <a:prstGeom prst="rect">
            <a:avLst/>
          </a:prstGeom>
          <a:noFill/>
        </p:spPr>
        <p:txBody>
          <a:bodyPr wrap="none" rtlCol="0">
            <a:spAutoFit/>
          </a:bodyPr>
          <a:lstStyle/>
          <a:p>
            <a:r>
              <a:rPr lang="en-US" dirty="0"/>
              <a:t>3 R</a:t>
            </a:r>
            <a:br>
              <a:rPr lang="en-US" dirty="0"/>
            </a:br>
            <a:endParaRPr lang="en-US" dirty="0"/>
          </a:p>
        </p:txBody>
      </p:sp>
      <p:sp>
        <p:nvSpPr>
          <p:cNvPr id="14" name="TextBox 13">
            <a:extLst>
              <a:ext uri="{FF2B5EF4-FFF2-40B4-BE49-F238E27FC236}">
                <a16:creationId xmlns:a16="http://schemas.microsoft.com/office/drawing/2014/main" id="{BB223F1E-96B1-D140-DBB0-FC91314DFFC8}"/>
              </a:ext>
            </a:extLst>
          </p:cNvPr>
          <p:cNvSpPr txBox="1"/>
          <p:nvPr/>
        </p:nvSpPr>
        <p:spPr>
          <a:xfrm>
            <a:off x="4285862" y="5658961"/>
            <a:ext cx="479618" cy="646331"/>
          </a:xfrm>
          <a:prstGeom prst="rect">
            <a:avLst/>
          </a:prstGeom>
          <a:noFill/>
        </p:spPr>
        <p:txBody>
          <a:bodyPr wrap="none" rtlCol="0">
            <a:spAutoFit/>
          </a:bodyPr>
          <a:lstStyle/>
          <a:p>
            <a:br>
              <a:rPr lang="en-US" dirty="0"/>
            </a:br>
            <a:r>
              <a:rPr lang="en-US" dirty="0"/>
              <a:t>3 Y</a:t>
            </a:r>
          </a:p>
        </p:txBody>
      </p:sp>
      <p:sp>
        <p:nvSpPr>
          <p:cNvPr id="15" name="TextBox 14">
            <a:extLst>
              <a:ext uri="{FF2B5EF4-FFF2-40B4-BE49-F238E27FC236}">
                <a16:creationId xmlns:a16="http://schemas.microsoft.com/office/drawing/2014/main" id="{E8D8E8B4-56FB-855B-424B-F83068100769}"/>
              </a:ext>
            </a:extLst>
          </p:cNvPr>
          <p:cNvSpPr txBox="1"/>
          <p:nvPr/>
        </p:nvSpPr>
        <p:spPr>
          <a:xfrm>
            <a:off x="5228254" y="5658961"/>
            <a:ext cx="518091" cy="1200329"/>
          </a:xfrm>
          <a:prstGeom prst="rect">
            <a:avLst/>
          </a:prstGeom>
          <a:noFill/>
        </p:spPr>
        <p:txBody>
          <a:bodyPr wrap="none" rtlCol="0">
            <a:spAutoFit/>
          </a:bodyPr>
          <a:lstStyle/>
          <a:p>
            <a:endParaRPr lang="en-US" dirty="0"/>
          </a:p>
          <a:p>
            <a:r>
              <a:rPr lang="en-US" dirty="0"/>
              <a:t>1 Y</a:t>
            </a:r>
          </a:p>
          <a:p>
            <a:r>
              <a:rPr lang="en-US" dirty="0"/>
              <a:t>1 G</a:t>
            </a:r>
            <a:br>
              <a:rPr lang="en-US" dirty="0"/>
            </a:br>
            <a:r>
              <a:rPr lang="en-US" dirty="0"/>
              <a:t>1 B</a:t>
            </a:r>
          </a:p>
        </p:txBody>
      </p:sp>
      <p:sp>
        <p:nvSpPr>
          <p:cNvPr id="16" name="TextBox 15">
            <a:extLst>
              <a:ext uri="{FF2B5EF4-FFF2-40B4-BE49-F238E27FC236}">
                <a16:creationId xmlns:a16="http://schemas.microsoft.com/office/drawing/2014/main" id="{484E5BF8-F9BE-F336-65C9-39666CF0A5F5}"/>
              </a:ext>
            </a:extLst>
          </p:cNvPr>
          <p:cNvSpPr txBox="1"/>
          <p:nvPr/>
        </p:nvSpPr>
        <p:spPr>
          <a:xfrm>
            <a:off x="6096000" y="5658961"/>
            <a:ext cx="622286" cy="646331"/>
          </a:xfrm>
          <a:prstGeom prst="rect">
            <a:avLst/>
          </a:prstGeom>
          <a:noFill/>
        </p:spPr>
        <p:txBody>
          <a:bodyPr wrap="none" rtlCol="0">
            <a:spAutoFit/>
          </a:bodyPr>
          <a:lstStyle/>
          <a:p>
            <a:r>
              <a:rPr lang="en-US" dirty="0"/>
              <a:t>3 R</a:t>
            </a:r>
            <a:br>
              <a:rPr lang="en-US" dirty="0"/>
            </a:br>
            <a:r>
              <a:rPr lang="en-US" dirty="0"/>
              <a:t>(1 P)</a:t>
            </a:r>
          </a:p>
        </p:txBody>
      </p:sp>
      <p:sp>
        <p:nvSpPr>
          <p:cNvPr id="17" name="TextBox 16">
            <a:extLst>
              <a:ext uri="{FF2B5EF4-FFF2-40B4-BE49-F238E27FC236}">
                <a16:creationId xmlns:a16="http://schemas.microsoft.com/office/drawing/2014/main" id="{EB43D52C-EFDE-4FB6-4316-DC577375786F}"/>
              </a:ext>
            </a:extLst>
          </p:cNvPr>
          <p:cNvSpPr txBox="1"/>
          <p:nvPr/>
        </p:nvSpPr>
        <p:spPr>
          <a:xfrm>
            <a:off x="6918048" y="5658961"/>
            <a:ext cx="479618" cy="923330"/>
          </a:xfrm>
          <a:prstGeom prst="rect">
            <a:avLst/>
          </a:prstGeom>
          <a:noFill/>
        </p:spPr>
        <p:txBody>
          <a:bodyPr wrap="none" rtlCol="0">
            <a:spAutoFit/>
          </a:bodyPr>
          <a:lstStyle/>
          <a:p>
            <a:endParaRPr lang="en-US" dirty="0"/>
          </a:p>
          <a:p>
            <a:r>
              <a:rPr lang="en-US" dirty="0"/>
              <a:t>2 Y</a:t>
            </a:r>
          </a:p>
          <a:p>
            <a:endParaRPr lang="en-US" dirty="0"/>
          </a:p>
        </p:txBody>
      </p:sp>
      <p:sp>
        <p:nvSpPr>
          <p:cNvPr id="18" name="TextBox 17">
            <a:extLst>
              <a:ext uri="{FF2B5EF4-FFF2-40B4-BE49-F238E27FC236}">
                <a16:creationId xmlns:a16="http://schemas.microsoft.com/office/drawing/2014/main" id="{7B68944F-BC96-DF06-90EA-CF2CFCBF13AB}"/>
              </a:ext>
            </a:extLst>
          </p:cNvPr>
          <p:cNvSpPr txBox="1"/>
          <p:nvPr/>
        </p:nvSpPr>
        <p:spPr>
          <a:xfrm>
            <a:off x="7588899" y="5660166"/>
            <a:ext cx="494046" cy="646331"/>
          </a:xfrm>
          <a:prstGeom prst="rect">
            <a:avLst/>
          </a:prstGeom>
          <a:noFill/>
        </p:spPr>
        <p:txBody>
          <a:bodyPr wrap="none" rtlCol="0">
            <a:spAutoFit/>
          </a:bodyPr>
          <a:lstStyle/>
          <a:p>
            <a:r>
              <a:rPr lang="en-US" dirty="0"/>
              <a:t>3 R</a:t>
            </a:r>
            <a:br>
              <a:rPr lang="en-US" dirty="0"/>
            </a:br>
            <a:endParaRPr lang="en-US" dirty="0"/>
          </a:p>
        </p:txBody>
      </p:sp>
      <p:sp>
        <p:nvSpPr>
          <p:cNvPr id="19" name="TextBox 18">
            <a:extLst>
              <a:ext uri="{FF2B5EF4-FFF2-40B4-BE49-F238E27FC236}">
                <a16:creationId xmlns:a16="http://schemas.microsoft.com/office/drawing/2014/main" id="{79D56EF0-5D62-2AFB-377C-5C56970B663D}"/>
              </a:ext>
            </a:extLst>
          </p:cNvPr>
          <p:cNvSpPr txBox="1"/>
          <p:nvPr/>
        </p:nvSpPr>
        <p:spPr>
          <a:xfrm>
            <a:off x="8382001" y="5658961"/>
            <a:ext cx="622286" cy="1200329"/>
          </a:xfrm>
          <a:prstGeom prst="rect">
            <a:avLst/>
          </a:prstGeom>
          <a:noFill/>
        </p:spPr>
        <p:txBody>
          <a:bodyPr wrap="none" rtlCol="0">
            <a:spAutoFit/>
          </a:bodyPr>
          <a:lstStyle/>
          <a:p>
            <a:endParaRPr lang="en-US" dirty="0"/>
          </a:p>
          <a:p>
            <a:r>
              <a:rPr lang="en-US" dirty="0"/>
              <a:t>(2 P)</a:t>
            </a:r>
          </a:p>
          <a:p>
            <a:br>
              <a:rPr lang="en-US" dirty="0"/>
            </a:br>
            <a:r>
              <a:rPr lang="en-US" dirty="0"/>
              <a:t>3 B</a:t>
            </a:r>
          </a:p>
        </p:txBody>
      </p:sp>
      <p:graphicFrame>
        <p:nvGraphicFramePr>
          <p:cNvPr id="4" name="Table 3">
            <a:extLst>
              <a:ext uri="{FF2B5EF4-FFF2-40B4-BE49-F238E27FC236}">
                <a16:creationId xmlns:a16="http://schemas.microsoft.com/office/drawing/2014/main" id="{D4677A7D-3849-30C3-399E-C8620EE00AB6}"/>
              </a:ext>
            </a:extLst>
          </p:cNvPr>
          <p:cNvGraphicFramePr>
            <a:graphicFrameLocks noGrp="1"/>
          </p:cNvGraphicFramePr>
          <p:nvPr/>
        </p:nvGraphicFramePr>
        <p:xfrm>
          <a:off x="1425913" y="1584111"/>
          <a:ext cx="8373883" cy="1195197"/>
        </p:xfrm>
        <a:graphic>
          <a:graphicData uri="http://schemas.openxmlformats.org/drawingml/2006/table">
            <a:tbl>
              <a:tblPr/>
              <a:tblGrid>
                <a:gridCol w="1265819">
                  <a:extLst>
                    <a:ext uri="{9D8B030D-6E8A-4147-A177-3AD203B41FA5}">
                      <a16:colId xmlns:a16="http://schemas.microsoft.com/office/drawing/2014/main" val="1548647370"/>
                    </a:ext>
                  </a:extLst>
                </a:gridCol>
                <a:gridCol w="746509">
                  <a:extLst>
                    <a:ext uri="{9D8B030D-6E8A-4147-A177-3AD203B41FA5}">
                      <a16:colId xmlns:a16="http://schemas.microsoft.com/office/drawing/2014/main" val="3981736537"/>
                    </a:ext>
                  </a:extLst>
                </a:gridCol>
                <a:gridCol w="746509">
                  <a:extLst>
                    <a:ext uri="{9D8B030D-6E8A-4147-A177-3AD203B41FA5}">
                      <a16:colId xmlns:a16="http://schemas.microsoft.com/office/drawing/2014/main" val="2229061027"/>
                    </a:ext>
                  </a:extLst>
                </a:gridCol>
                <a:gridCol w="876336">
                  <a:extLst>
                    <a:ext uri="{9D8B030D-6E8A-4147-A177-3AD203B41FA5}">
                      <a16:colId xmlns:a16="http://schemas.microsoft.com/office/drawing/2014/main" val="2048433371"/>
                    </a:ext>
                  </a:extLst>
                </a:gridCol>
                <a:gridCol w="957478">
                  <a:extLst>
                    <a:ext uri="{9D8B030D-6E8A-4147-A177-3AD203B41FA5}">
                      <a16:colId xmlns:a16="http://schemas.microsoft.com/office/drawing/2014/main" val="4148142085"/>
                    </a:ext>
                  </a:extLst>
                </a:gridCol>
                <a:gridCol w="746509">
                  <a:extLst>
                    <a:ext uri="{9D8B030D-6E8A-4147-A177-3AD203B41FA5}">
                      <a16:colId xmlns:a16="http://schemas.microsoft.com/office/drawing/2014/main" val="659702481"/>
                    </a:ext>
                  </a:extLst>
                </a:gridCol>
                <a:gridCol w="762738">
                  <a:extLst>
                    <a:ext uri="{9D8B030D-6E8A-4147-A177-3AD203B41FA5}">
                      <a16:colId xmlns:a16="http://schemas.microsoft.com/office/drawing/2014/main" val="1334941026"/>
                    </a:ext>
                  </a:extLst>
                </a:gridCol>
                <a:gridCol w="746509">
                  <a:extLst>
                    <a:ext uri="{9D8B030D-6E8A-4147-A177-3AD203B41FA5}">
                      <a16:colId xmlns:a16="http://schemas.microsoft.com/office/drawing/2014/main" val="3985197425"/>
                    </a:ext>
                  </a:extLst>
                </a:gridCol>
                <a:gridCol w="762738">
                  <a:extLst>
                    <a:ext uri="{9D8B030D-6E8A-4147-A177-3AD203B41FA5}">
                      <a16:colId xmlns:a16="http://schemas.microsoft.com/office/drawing/2014/main" val="2922006306"/>
                    </a:ext>
                  </a:extLst>
                </a:gridCol>
                <a:gridCol w="762738">
                  <a:extLst>
                    <a:ext uri="{9D8B030D-6E8A-4147-A177-3AD203B41FA5}">
                      <a16:colId xmlns:a16="http://schemas.microsoft.com/office/drawing/2014/main" val="3900621755"/>
                    </a:ext>
                  </a:extLst>
                </a:gridCol>
              </a:tblGrid>
              <a:tr h="190500">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 </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24303511"/>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Threshold 8500 cfs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43%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25%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43%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23%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28%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48996820"/>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Dec-Feb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0.94 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0.09 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0.87 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NA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5203553"/>
                  </a:ext>
                </a:extLst>
              </a:tr>
            </a:tbl>
          </a:graphicData>
        </a:graphic>
      </p:graphicFrame>
      <p:graphicFrame>
        <p:nvGraphicFramePr>
          <p:cNvPr id="5" name="Table 4">
            <a:extLst>
              <a:ext uri="{FF2B5EF4-FFF2-40B4-BE49-F238E27FC236}">
                <a16:creationId xmlns:a16="http://schemas.microsoft.com/office/drawing/2014/main" id="{97F76353-D9A4-3CBB-D32A-B0EF5717A171}"/>
              </a:ext>
            </a:extLst>
          </p:cNvPr>
          <p:cNvGraphicFramePr>
            <a:graphicFrameLocks noGrp="1"/>
          </p:cNvGraphicFramePr>
          <p:nvPr/>
        </p:nvGraphicFramePr>
        <p:xfrm>
          <a:off x="1425913" y="3075551"/>
          <a:ext cx="8373882" cy="923798"/>
        </p:xfrm>
        <a:graphic>
          <a:graphicData uri="http://schemas.openxmlformats.org/drawingml/2006/table">
            <a:tbl>
              <a:tblPr/>
              <a:tblGrid>
                <a:gridCol w="1258293">
                  <a:extLst>
                    <a:ext uri="{9D8B030D-6E8A-4147-A177-3AD203B41FA5}">
                      <a16:colId xmlns:a16="http://schemas.microsoft.com/office/drawing/2014/main" val="3866338017"/>
                    </a:ext>
                  </a:extLst>
                </a:gridCol>
                <a:gridCol w="796413">
                  <a:extLst>
                    <a:ext uri="{9D8B030D-6E8A-4147-A177-3AD203B41FA5}">
                      <a16:colId xmlns:a16="http://schemas.microsoft.com/office/drawing/2014/main" val="2096592836"/>
                    </a:ext>
                  </a:extLst>
                </a:gridCol>
                <a:gridCol w="698091">
                  <a:extLst>
                    <a:ext uri="{9D8B030D-6E8A-4147-A177-3AD203B41FA5}">
                      <a16:colId xmlns:a16="http://schemas.microsoft.com/office/drawing/2014/main" val="1469069615"/>
                    </a:ext>
                  </a:extLst>
                </a:gridCol>
                <a:gridCol w="894735">
                  <a:extLst>
                    <a:ext uri="{9D8B030D-6E8A-4147-A177-3AD203B41FA5}">
                      <a16:colId xmlns:a16="http://schemas.microsoft.com/office/drawing/2014/main" val="3316556407"/>
                    </a:ext>
                  </a:extLst>
                </a:gridCol>
                <a:gridCol w="953729">
                  <a:extLst>
                    <a:ext uri="{9D8B030D-6E8A-4147-A177-3AD203B41FA5}">
                      <a16:colId xmlns:a16="http://schemas.microsoft.com/office/drawing/2014/main" val="3192212689"/>
                    </a:ext>
                  </a:extLst>
                </a:gridCol>
                <a:gridCol w="766916">
                  <a:extLst>
                    <a:ext uri="{9D8B030D-6E8A-4147-A177-3AD203B41FA5}">
                      <a16:colId xmlns:a16="http://schemas.microsoft.com/office/drawing/2014/main" val="2960723730"/>
                    </a:ext>
                  </a:extLst>
                </a:gridCol>
                <a:gridCol w="757084">
                  <a:extLst>
                    <a:ext uri="{9D8B030D-6E8A-4147-A177-3AD203B41FA5}">
                      <a16:colId xmlns:a16="http://schemas.microsoft.com/office/drawing/2014/main" val="3775324269"/>
                    </a:ext>
                  </a:extLst>
                </a:gridCol>
                <a:gridCol w="717755">
                  <a:extLst>
                    <a:ext uri="{9D8B030D-6E8A-4147-A177-3AD203B41FA5}">
                      <a16:colId xmlns:a16="http://schemas.microsoft.com/office/drawing/2014/main" val="705492698"/>
                    </a:ext>
                  </a:extLst>
                </a:gridCol>
                <a:gridCol w="789267">
                  <a:extLst>
                    <a:ext uri="{9D8B030D-6E8A-4147-A177-3AD203B41FA5}">
                      <a16:colId xmlns:a16="http://schemas.microsoft.com/office/drawing/2014/main" val="2584383537"/>
                    </a:ext>
                  </a:extLst>
                </a:gridCol>
                <a:gridCol w="741599">
                  <a:extLst>
                    <a:ext uri="{9D8B030D-6E8A-4147-A177-3AD203B41FA5}">
                      <a16:colId xmlns:a16="http://schemas.microsoft.com/office/drawing/2014/main" val="590872295"/>
                    </a:ext>
                  </a:extLst>
                </a:gridCol>
              </a:tblGrid>
              <a:tr h="19050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Threshold 10,500 </a:t>
                      </a:r>
                      <a:r>
                        <a:rPr lang="en-US" sz="1100" b="0" i="0" dirty="0" err="1">
                          <a:solidFill>
                            <a:srgbClr val="000000"/>
                          </a:solidFill>
                          <a:effectLst/>
                          <a:latin typeface="Segoe UI" panose="020B0502040204020203" pitchFamily="34" charset="0"/>
                        </a:rPr>
                        <a:t>cfs</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45%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65%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5444745"/>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Dec-Feb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0.87 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NA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00914195"/>
                  </a:ext>
                </a:extLst>
              </a:tr>
            </a:tbl>
          </a:graphicData>
        </a:graphic>
      </p:graphicFrame>
      <p:graphicFrame>
        <p:nvGraphicFramePr>
          <p:cNvPr id="6" name="Table 5">
            <a:extLst>
              <a:ext uri="{FF2B5EF4-FFF2-40B4-BE49-F238E27FC236}">
                <a16:creationId xmlns:a16="http://schemas.microsoft.com/office/drawing/2014/main" id="{F75712AD-8D23-F55E-C317-B0073F42D633}"/>
              </a:ext>
            </a:extLst>
          </p:cNvPr>
          <p:cNvGraphicFramePr>
            <a:graphicFrameLocks noGrp="1"/>
          </p:cNvGraphicFramePr>
          <p:nvPr/>
        </p:nvGraphicFramePr>
        <p:xfrm>
          <a:off x="1440663" y="4256257"/>
          <a:ext cx="8373881" cy="733298"/>
        </p:xfrm>
        <a:graphic>
          <a:graphicData uri="http://schemas.openxmlformats.org/drawingml/2006/table">
            <a:tbl>
              <a:tblPr/>
              <a:tblGrid>
                <a:gridCol w="1203144">
                  <a:extLst>
                    <a:ext uri="{9D8B030D-6E8A-4147-A177-3AD203B41FA5}">
                      <a16:colId xmlns:a16="http://schemas.microsoft.com/office/drawing/2014/main" val="3898708486"/>
                    </a:ext>
                  </a:extLst>
                </a:gridCol>
                <a:gridCol w="753970">
                  <a:extLst>
                    <a:ext uri="{9D8B030D-6E8A-4147-A177-3AD203B41FA5}">
                      <a16:colId xmlns:a16="http://schemas.microsoft.com/office/drawing/2014/main" val="3659134745"/>
                    </a:ext>
                  </a:extLst>
                </a:gridCol>
                <a:gridCol w="753970">
                  <a:extLst>
                    <a:ext uri="{9D8B030D-6E8A-4147-A177-3AD203B41FA5}">
                      <a16:colId xmlns:a16="http://schemas.microsoft.com/office/drawing/2014/main" val="3730793200"/>
                    </a:ext>
                  </a:extLst>
                </a:gridCol>
                <a:gridCol w="882305">
                  <a:extLst>
                    <a:ext uri="{9D8B030D-6E8A-4147-A177-3AD203B41FA5}">
                      <a16:colId xmlns:a16="http://schemas.microsoft.com/office/drawing/2014/main" val="3951131054"/>
                    </a:ext>
                  </a:extLst>
                </a:gridCol>
                <a:gridCol w="962516">
                  <a:extLst>
                    <a:ext uri="{9D8B030D-6E8A-4147-A177-3AD203B41FA5}">
                      <a16:colId xmlns:a16="http://schemas.microsoft.com/office/drawing/2014/main" val="170987728"/>
                    </a:ext>
                  </a:extLst>
                </a:gridCol>
                <a:gridCol w="753970">
                  <a:extLst>
                    <a:ext uri="{9D8B030D-6E8A-4147-A177-3AD203B41FA5}">
                      <a16:colId xmlns:a16="http://schemas.microsoft.com/office/drawing/2014/main" val="3850815910"/>
                    </a:ext>
                  </a:extLst>
                </a:gridCol>
                <a:gridCol w="770012">
                  <a:extLst>
                    <a:ext uri="{9D8B030D-6E8A-4147-A177-3AD203B41FA5}">
                      <a16:colId xmlns:a16="http://schemas.microsoft.com/office/drawing/2014/main" val="2765818012"/>
                    </a:ext>
                  </a:extLst>
                </a:gridCol>
                <a:gridCol w="753970">
                  <a:extLst>
                    <a:ext uri="{9D8B030D-6E8A-4147-A177-3AD203B41FA5}">
                      <a16:colId xmlns:a16="http://schemas.microsoft.com/office/drawing/2014/main" val="1560645008"/>
                    </a:ext>
                  </a:extLst>
                </a:gridCol>
                <a:gridCol w="770012">
                  <a:extLst>
                    <a:ext uri="{9D8B030D-6E8A-4147-A177-3AD203B41FA5}">
                      <a16:colId xmlns:a16="http://schemas.microsoft.com/office/drawing/2014/main" val="2807589127"/>
                    </a:ext>
                  </a:extLst>
                </a:gridCol>
                <a:gridCol w="770012">
                  <a:extLst>
                    <a:ext uri="{9D8B030D-6E8A-4147-A177-3AD203B41FA5}">
                      <a16:colId xmlns:a16="http://schemas.microsoft.com/office/drawing/2014/main" val="2420283244"/>
                    </a:ext>
                  </a:extLst>
                </a:gridCol>
              </a:tblGrid>
              <a:tr h="19050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TBD?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30112995"/>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Dec-Feb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NA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3522296"/>
                  </a:ext>
                </a:extLst>
              </a:tr>
            </a:tbl>
          </a:graphicData>
        </a:graphic>
      </p:graphicFrame>
    </p:spTree>
    <p:extLst>
      <p:ext uri="{BB962C8B-B14F-4D97-AF65-F5344CB8AC3E}">
        <p14:creationId xmlns:p14="http://schemas.microsoft.com/office/powerpoint/2010/main" val="15591092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DACDD-6A9B-F4C5-06F2-C7D2114851C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A8A281B8-EB1F-BAF9-49CA-A7ACB5E0630B}"/>
              </a:ext>
            </a:extLst>
          </p:cNvPr>
          <p:cNvSpPr>
            <a:spLocks noGrp="1"/>
          </p:cNvSpPr>
          <p:nvPr>
            <p:ph type="title"/>
          </p:nvPr>
        </p:nvSpPr>
        <p:spPr>
          <a:xfrm>
            <a:off x="838200" y="0"/>
            <a:ext cx="10515600" cy="1325563"/>
          </a:xfrm>
        </p:spPr>
        <p:txBody>
          <a:bodyPr/>
          <a:lstStyle/>
          <a:p>
            <a:r>
              <a:rPr lang="en-US" dirty="0"/>
              <a:t>Attribute 5: </a:t>
            </a:r>
            <a:r>
              <a:rPr lang="en-US" i="1" dirty="0"/>
              <a:t>Maintain appropriate grain size distribution in the bedload.</a:t>
            </a:r>
            <a:endParaRPr lang="en-US" dirty="0"/>
          </a:p>
        </p:txBody>
      </p:sp>
      <p:sp>
        <p:nvSpPr>
          <p:cNvPr id="12" name="TextBox 11">
            <a:extLst>
              <a:ext uri="{FF2B5EF4-FFF2-40B4-BE49-F238E27FC236}">
                <a16:creationId xmlns:a16="http://schemas.microsoft.com/office/drawing/2014/main" id="{FED3CF79-7747-D52C-519B-788BD9A2FFC9}"/>
              </a:ext>
            </a:extLst>
          </p:cNvPr>
          <p:cNvSpPr txBox="1"/>
          <p:nvPr/>
        </p:nvSpPr>
        <p:spPr>
          <a:xfrm>
            <a:off x="2621903" y="5658961"/>
            <a:ext cx="494046" cy="646331"/>
          </a:xfrm>
          <a:prstGeom prst="rect">
            <a:avLst/>
          </a:prstGeom>
          <a:noFill/>
        </p:spPr>
        <p:txBody>
          <a:bodyPr wrap="none" rtlCol="0">
            <a:spAutoFit/>
          </a:bodyPr>
          <a:lstStyle/>
          <a:p>
            <a:r>
              <a:rPr lang="en-US" dirty="0"/>
              <a:t>1 R</a:t>
            </a:r>
            <a:br>
              <a:rPr lang="en-US" dirty="0"/>
            </a:br>
            <a:r>
              <a:rPr lang="en-US" dirty="0"/>
              <a:t>1 Y</a:t>
            </a:r>
          </a:p>
        </p:txBody>
      </p:sp>
      <p:sp>
        <p:nvSpPr>
          <p:cNvPr id="13" name="TextBox 12">
            <a:extLst>
              <a:ext uri="{FF2B5EF4-FFF2-40B4-BE49-F238E27FC236}">
                <a16:creationId xmlns:a16="http://schemas.microsoft.com/office/drawing/2014/main" id="{9064D2B1-8C60-78C1-98DE-E5D1DBF083A6}"/>
              </a:ext>
            </a:extLst>
          </p:cNvPr>
          <p:cNvSpPr txBox="1"/>
          <p:nvPr/>
        </p:nvSpPr>
        <p:spPr>
          <a:xfrm>
            <a:off x="3492760" y="5658961"/>
            <a:ext cx="494046" cy="646331"/>
          </a:xfrm>
          <a:prstGeom prst="rect">
            <a:avLst/>
          </a:prstGeom>
          <a:noFill/>
        </p:spPr>
        <p:txBody>
          <a:bodyPr wrap="none" rtlCol="0">
            <a:spAutoFit/>
          </a:bodyPr>
          <a:lstStyle/>
          <a:p>
            <a:r>
              <a:rPr lang="en-US" dirty="0"/>
              <a:t>2 R</a:t>
            </a:r>
            <a:br>
              <a:rPr lang="en-US" dirty="0"/>
            </a:br>
            <a:endParaRPr lang="en-US" dirty="0"/>
          </a:p>
        </p:txBody>
      </p:sp>
      <p:sp>
        <p:nvSpPr>
          <p:cNvPr id="14" name="TextBox 13">
            <a:extLst>
              <a:ext uri="{FF2B5EF4-FFF2-40B4-BE49-F238E27FC236}">
                <a16:creationId xmlns:a16="http://schemas.microsoft.com/office/drawing/2014/main" id="{18F0F646-1AE9-F214-ED56-5F80A2C040E7}"/>
              </a:ext>
            </a:extLst>
          </p:cNvPr>
          <p:cNvSpPr txBox="1"/>
          <p:nvPr/>
        </p:nvSpPr>
        <p:spPr>
          <a:xfrm>
            <a:off x="4285862" y="5658961"/>
            <a:ext cx="518091" cy="1200329"/>
          </a:xfrm>
          <a:prstGeom prst="rect">
            <a:avLst/>
          </a:prstGeom>
          <a:noFill/>
        </p:spPr>
        <p:txBody>
          <a:bodyPr wrap="none" rtlCol="0">
            <a:spAutoFit/>
          </a:bodyPr>
          <a:lstStyle/>
          <a:p>
            <a:br>
              <a:rPr lang="en-US" dirty="0"/>
            </a:br>
            <a:endParaRPr lang="en-US" dirty="0"/>
          </a:p>
          <a:p>
            <a:r>
              <a:rPr lang="en-US" dirty="0"/>
              <a:t>1 G</a:t>
            </a:r>
          </a:p>
          <a:p>
            <a:r>
              <a:rPr lang="en-US" dirty="0"/>
              <a:t>1 B</a:t>
            </a:r>
          </a:p>
        </p:txBody>
      </p:sp>
      <p:sp>
        <p:nvSpPr>
          <p:cNvPr id="15" name="TextBox 14">
            <a:extLst>
              <a:ext uri="{FF2B5EF4-FFF2-40B4-BE49-F238E27FC236}">
                <a16:creationId xmlns:a16="http://schemas.microsoft.com/office/drawing/2014/main" id="{61F3F030-2050-23D9-859D-05462735FA1E}"/>
              </a:ext>
            </a:extLst>
          </p:cNvPr>
          <p:cNvSpPr txBox="1"/>
          <p:nvPr/>
        </p:nvSpPr>
        <p:spPr>
          <a:xfrm>
            <a:off x="5228254" y="5658961"/>
            <a:ext cx="518091" cy="1200329"/>
          </a:xfrm>
          <a:prstGeom prst="rect">
            <a:avLst/>
          </a:prstGeom>
          <a:noFill/>
        </p:spPr>
        <p:txBody>
          <a:bodyPr wrap="none" rtlCol="0">
            <a:spAutoFit/>
          </a:bodyPr>
          <a:lstStyle/>
          <a:p>
            <a:endParaRPr lang="en-US" dirty="0"/>
          </a:p>
          <a:p>
            <a:r>
              <a:rPr lang="en-US" dirty="0"/>
              <a:t>1 Y</a:t>
            </a:r>
          </a:p>
          <a:p>
            <a:r>
              <a:rPr lang="en-US" dirty="0"/>
              <a:t>1 G</a:t>
            </a:r>
            <a:br>
              <a:rPr lang="en-US" dirty="0"/>
            </a:br>
            <a:endParaRPr lang="en-US" dirty="0"/>
          </a:p>
        </p:txBody>
      </p:sp>
      <p:sp>
        <p:nvSpPr>
          <p:cNvPr id="16" name="TextBox 15">
            <a:extLst>
              <a:ext uri="{FF2B5EF4-FFF2-40B4-BE49-F238E27FC236}">
                <a16:creationId xmlns:a16="http://schemas.microsoft.com/office/drawing/2014/main" id="{2819207C-CF8B-4207-A0F4-0913C570A5DD}"/>
              </a:ext>
            </a:extLst>
          </p:cNvPr>
          <p:cNvSpPr txBox="1"/>
          <p:nvPr/>
        </p:nvSpPr>
        <p:spPr>
          <a:xfrm>
            <a:off x="6096000" y="5658961"/>
            <a:ext cx="494046" cy="646331"/>
          </a:xfrm>
          <a:prstGeom prst="rect">
            <a:avLst/>
          </a:prstGeom>
          <a:noFill/>
        </p:spPr>
        <p:txBody>
          <a:bodyPr wrap="none" rtlCol="0">
            <a:spAutoFit/>
          </a:bodyPr>
          <a:lstStyle/>
          <a:p>
            <a:br>
              <a:rPr lang="en-US" dirty="0"/>
            </a:br>
            <a:r>
              <a:rPr lang="en-US" dirty="0"/>
              <a:t>2 Y</a:t>
            </a:r>
          </a:p>
        </p:txBody>
      </p:sp>
      <p:sp>
        <p:nvSpPr>
          <p:cNvPr id="17" name="TextBox 16">
            <a:extLst>
              <a:ext uri="{FF2B5EF4-FFF2-40B4-BE49-F238E27FC236}">
                <a16:creationId xmlns:a16="http://schemas.microsoft.com/office/drawing/2014/main" id="{98817193-E3BC-D838-5AD7-769BFD560108}"/>
              </a:ext>
            </a:extLst>
          </p:cNvPr>
          <p:cNvSpPr txBox="1"/>
          <p:nvPr/>
        </p:nvSpPr>
        <p:spPr>
          <a:xfrm>
            <a:off x="6918048" y="5658961"/>
            <a:ext cx="518091" cy="1200329"/>
          </a:xfrm>
          <a:prstGeom prst="rect">
            <a:avLst/>
          </a:prstGeom>
          <a:noFill/>
        </p:spPr>
        <p:txBody>
          <a:bodyPr wrap="none" rtlCol="0">
            <a:spAutoFit/>
          </a:bodyPr>
          <a:lstStyle/>
          <a:p>
            <a:br>
              <a:rPr lang="en-US" dirty="0"/>
            </a:br>
            <a:endParaRPr lang="en-US" dirty="0"/>
          </a:p>
          <a:p>
            <a:r>
              <a:rPr lang="en-US" dirty="0"/>
              <a:t>1 G</a:t>
            </a:r>
          </a:p>
          <a:p>
            <a:r>
              <a:rPr lang="en-US" dirty="0"/>
              <a:t>1 B</a:t>
            </a:r>
          </a:p>
        </p:txBody>
      </p:sp>
      <p:sp>
        <p:nvSpPr>
          <p:cNvPr id="18" name="TextBox 17">
            <a:extLst>
              <a:ext uri="{FF2B5EF4-FFF2-40B4-BE49-F238E27FC236}">
                <a16:creationId xmlns:a16="http://schemas.microsoft.com/office/drawing/2014/main" id="{B90D1A47-9518-F300-2BB1-CF20B2B76221}"/>
              </a:ext>
            </a:extLst>
          </p:cNvPr>
          <p:cNvSpPr txBox="1"/>
          <p:nvPr/>
        </p:nvSpPr>
        <p:spPr>
          <a:xfrm>
            <a:off x="7588899" y="5660166"/>
            <a:ext cx="494046" cy="646331"/>
          </a:xfrm>
          <a:prstGeom prst="rect">
            <a:avLst/>
          </a:prstGeom>
          <a:noFill/>
        </p:spPr>
        <p:txBody>
          <a:bodyPr wrap="none" rtlCol="0">
            <a:spAutoFit/>
          </a:bodyPr>
          <a:lstStyle/>
          <a:p>
            <a:r>
              <a:rPr lang="en-US" dirty="0"/>
              <a:t>1 R</a:t>
            </a:r>
            <a:br>
              <a:rPr lang="en-US" dirty="0"/>
            </a:br>
            <a:r>
              <a:rPr lang="en-US" dirty="0"/>
              <a:t>1 Y</a:t>
            </a:r>
          </a:p>
        </p:txBody>
      </p:sp>
      <p:sp>
        <p:nvSpPr>
          <p:cNvPr id="19" name="TextBox 18">
            <a:extLst>
              <a:ext uri="{FF2B5EF4-FFF2-40B4-BE49-F238E27FC236}">
                <a16:creationId xmlns:a16="http://schemas.microsoft.com/office/drawing/2014/main" id="{E25D0F93-1C69-28FB-1D5D-18DFE19CDECB}"/>
              </a:ext>
            </a:extLst>
          </p:cNvPr>
          <p:cNvSpPr txBox="1"/>
          <p:nvPr/>
        </p:nvSpPr>
        <p:spPr>
          <a:xfrm>
            <a:off x="8382001" y="5658961"/>
            <a:ext cx="518091" cy="1200329"/>
          </a:xfrm>
          <a:prstGeom prst="rect">
            <a:avLst/>
          </a:prstGeom>
          <a:noFill/>
        </p:spPr>
        <p:txBody>
          <a:bodyPr wrap="none" rtlCol="0">
            <a:spAutoFit/>
          </a:bodyPr>
          <a:lstStyle/>
          <a:p>
            <a:endParaRPr lang="en-US" dirty="0"/>
          </a:p>
          <a:p>
            <a:endParaRPr lang="en-US" dirty="0"/>
          </a:p>
          <a:p>
            <a:r>
              <a:rPr lang="en-US" dirty="0"/>
              <a:t>1 G</a:t>
            </a:r>
            <a:br>
              <a:rPr lang="en-US" dirty="0"/>
            </a:br>
            <a:r>
              <a:rPr lang="en-US" dirty="0"/>
              <a:t>1 B</a:t>
            </a:r>
          </a:p>
        </p:txBody>
      </p:sp>
      <p:sp>
        <p:nvSpPr>
          <p:cNvPr id="5" name="TextBox 4">
            <a:extLst>
              <a:ext uri="{FF2B5EF4-FFF2-40B4-BE49-F238E27FC236}">
                <a16:creationId xmlns:a16="http://schemas.microsoft.com/office/drawing/2014/main" id="{136ADAD1-564E-E3BB-915E-B79E5295C320}"/>
              </a:ext>
            </a:extLst>
          </p:cNvPr>
          <p:cNvSpPr txBox="1"/>
          <p:nvPr/>
        </p:nvSpPr>
        <p:spPr>
          <a:xfrm>
            <a:off x="1425913" y="1887518"/>
            <a:ext cx="6096000" cy="369332"/>
          </a:xfrm>
          <a:prstGeom prst="rect">
            <a:avLst/>
          </a:prstGeom>
          <a:noFill/>
        </p:spPr>
        <p:txBody>
          <a:bodyPr wrap="square">
            <a:spAutoFit/>
          </a:bodyPr>
          <a:lstStyle/>
          <a:p>
            <a:r>
              <a:rPr lang="en-US" b="0" i="0" dirty="0">
                <a:solidFill>
                  <a:srgbClr val="000000"/>
                </a:solidFill>
                <a:effectLst/>
                <a:latin typeface="Segoe UI" panose="020B0502040204020203" pitchFamily="34" charset="0"/>
              </a:rPr>
              <a:t>Fine Sediment: No basis for evaluation.</a:t>
            </a:r>
            <a:endParaRPr lang="en-US" dirty="0"/>
          </a:p>
        </p:txBody>
      </p:sp>
      <p:graphicFrame>
        <p:nvGraphicFramePr>
          <p:cNvPr id="6" name="Table 5">
            <a:extLst>
              <a:ext uri="{FF2B5EF4-FFF2-40B4-BE49-F238E27FC236}">
                <a16:creationId xmlns:a16="http://schemas.microsoft.com/office/drawing/2014/main" id="{9D506033-2861-42FE-6AFB-18B7650DC337}"/>
              </a:ext>
            </a:extLst>
          </p:cNvPr>
          <p:cNvGraphicFramePr>
            <a:graphicFrameLocks noGrp="1"/>
          </p:cNvGraphicFramePr>
          <p:nvPr/>
        </p:nvGraphicFramePr>
        <p:xfrm>
          <a:off x="1425913" y="2489018"/>
          <a:ext cx="8373885" cy="923798"/>
        </p:xfrm>
        <a:graphic>
          <a:graphicData uri="http://schemas.openxmlformats.org/drawingml/2006/table">
            <a:tbl>
              <a:tblPr/>
              <a:tblGrid>
                <a:gridCol w="1238629">
                  <a:extLst>
                    <a:ext uri="{9D8B030D-6E8A-4147-A177-3AD203B41FA5}">
                      <a16:colId xmlns:a16="http://schemas.microsoft.com/office/drawing/2014/main" val="951256255"/>
                    </a:ext>
                  </a:extLst>
                </a:gridCol>
                <a:gridCol w="658761">
                  <a:extLst>
                    <a:ext uri="{9D8B030D-6E8A-4147-A177-3AD203B41FA5}">
                      <a16:colId xmlns:a16="http://schemas.microsoft.com/office/drawing/2014/main" val="307889269"/>
                    </a:ext>
                  </a:extLst>
                </a:gridCol>
                <a:gridCol w="786581">
                  <a:extLst>
                    <a:ext uri="{9D8B030D-6E8A-4147-A177-3AD203B41FA5}">
                      <a16:colId xmlns:a16="http://schemas.microsoft.com/office/drawing/2014/main" val="2459573778"/>
                    </a:ext>
                  </a:extLst>
                </a:gridCol>
                <a:gridCol w="914400">
                  <a:extLst>
                    <a:ext uri="{9D8B030D-6E8A-4147-A177-3AD203B41FA5}">
                      <a16:colId xmlns:a16="http://schemas.microsoft.com/office/drawing/2014/main" val="4102706827"/>
                    </a:ext>
                  </a:extLst>
                </a:gridCol>
                <a:gridCol w="894735">
                  <a:extLst>
                    <a:ext uri="{9D8B030D-6E8A-4147-A177-3AD203B41FA5}">
                      <a16:colId xmlns:a16="http://schemas.microsoft.com/office/drawing/2014/main" val="3296124171"/>
                    </a:ext>
                  </a:extLst>
                </a:gridCol>
                <a:gridCol w="884904">
                  <a:extLst>
                    <a:ext uri="{9D8B030D-6E8A-4147-A177-3AD203B41FA5}">
                      <a16:colId xmlns:a16="http://schemas.microsoft.com/office/drawing/2014/main" val="2209420280"/>
                    </a:ext>
                  </a:extLst>
                </a:gridCol>
                <a:gridCol w="658761">
                  <a:extLst>
                    <a:ext uri="{9D8B030D-6E8A-4147-A177-3AD203B41FA5}">
                      <a16:colId xmlns:a16="http://schemas.microsoft.com/office/drawing/2014/main" val="1447390419"/>
                    </a:ext>
                  </a:extLst>
                </a:gridCol>
                <a:gridCol w="825910">
                  <a:extLst>
                    <a:ext uri="{9D8B030D-6E8A-4147-A177-3AD203B41FA5}">
                      <a16:colId xmlns:a16="http://schemas.microsoft.com/office/drawing/2014/main" val="1157904466"/>
                    </a:ext>
                  </a:extLst>
                </a:gridCol>
                <a:gridCol w="737419">
                  <a:extLst>
                    <a:ext uri="{9D8B030D-6E8A-4147-A177-3AD203B41FA5}">
                      <a16:colId xmlns:a16="http://schemas.microsoft.com/office/drawing/2014/main" val="2115910041"/>
                    </a:ext>
                  </a:extLst>
                </a:gridCol>
                <a:gridCol w="773785">
                  <a:extLst>
                    <a:ext uri="{9D8B030D-6E8A-4147-A177-3AD203B41FA5}">
                      <a16:colId xmlns:a16="http://schemas.microsoft.com/office/drawing/2014/main" val="1256947984"/>
                    </a:ext>
                  </a:extLst>
                </a:gridCol>
              </a:tblGrid>
              <a:tr h="190500">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1385884"/>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Coefficient of Variation among flow peaks.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0.33 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0.97 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1881450"/>
                  </a:ext>
                </a:extLst>
              </a:tr>
            </a:tbl>
          </a:graphicData>
        </a:graphic>
      </p:graphicFrame>
      <p:graphicFrame>
        <p:nvGraphicFramePr>
          <p:cNvPr id="7" name="Table 6">
            <a:extLst>
              <a:ext uri="{FF2B5EF4-FFF2-40B4-BE49-F238E27FC236}">
                <a16:creationId xmlns:a16="http://schemas.microsoft.com/office/drawing/2014/main" id="{71D7585D-3761-2FA8-4458-8829BC3BDC78}"/>
              </a:ext>
            </a:extLst>
          </p:cNvPr>
          <p:cNvGraphicFramePr>
            <a:graphicFrameLocks noGrp="1"/>
          </p:cNvGraphicFramePr>
          <p:nvPr/>
        </p:nvGraphicFramePr>
        <p:xfrm>
          <a:off x="1425913" y="3680626"/>
          <a:ext cx="8373882" cy="1195197"/>
        </p:xfrm>
        <a:graphic>
          <a:graphicData uri="http://schemas.openxmlformats.org/drawingml/2006/table">
            <a:tbl>
              <a:tblPr/>
              <a:tblGrid>
                <a:gridCol w="1238629">
                  <a:extLst>
                    <a:ext uri="{9D8B030D-6E8A-4147-A177-3AD203B41FA5}">
                      <a16:colId xmlns:a16="http://schemas.microsoft.com/office/drawing/2014/main" val="1144141945"/>
                    </a:ext>
                  </a:extLst>
                </a:gridCol>
                <a:gridCol w="678426">
                  <a:extLst>
                    <a:ext uri="{9D8B030D-6E8A-4147-A177-3AD203B41FA5}">
                      <a16:colId xmlns:a16="http://schemas.microsoft.com/office/drawing/2014/main" val="116807814"/>
                    </a:ext>
                  </a:extLst>
                </a:gridCol>
                <a:gridCol w="776748">
                  <a:extLst>
                    <a:ext uri="{9D8B030D-6E8A-4147-A177-3AD203B41FA5}">
                      <a16:colId xmlns:a16="http://schemas.microsoft.com/office/drawing/2014/main" val="2669423382"/>
                    </a:ext>
                  </a:extLst>
                </a:gridCol>
                <a:gridCol w="914400">
                  <a:extLst>
                    <a:ext uri="{9D8B030D-6E8A-4147-A177-3AD203B41FA5}">
                      <a16:colId xmlns:a16="http://schemas.microsoft.com/office/drawing/2014/main" val="2698495824"/>
                    </a:ext>
                  </a:extLst>
                </a:gridCol>
                <a:gridCol w="894736">
                  <a:extLst>
                    <a:ext uri="{9D8B030D-6E8A-4147-A177-3AD203B41FA5}">
                      <a16:colId xmlns:a16="http://schemas.microsoft.com/office/drawing/2014/main" val="3835919828"/>
                    </a:ext>
                  </a:extLst>
                </a:gridCol>
                <a:gridCol w="875071">
                  <a:extLst>
                    <a:ext uri="{9D8B030D-6E8A-4147-A177-3AD203B41FA5}">
                      <a16:colId xmlns:a16="http://schemas.microsoft.com/office/drawing/2014/main" val="587326308"/>
                    </a:ext>
                  </a:extLst>
                </a:gridCol>
                <a:gridCol w="668593">
                  <a:extLst>
                    <a:ext uri="{9D8B030D-6E8A-4147-A177-3AD203B41FA5}">
                      <a16:colId xmlns:a16="http://schemas.microsoft.com/office/drawing/2014/main" val="48646102"/>
                    </a:ext>
                  </a:extLst>
                </a:gridCol>
                <a:gridCol w="816078">
                  <a:extLst>
                    <a:ext uri="{9D8B030D-6E8A-4147-A177-3AD203B41FA5}">
                      <a16:colId xmlns:a16="http://schemas.microsoft.com/office/drawing/2014/main" val="2247413066"/>
                    </a:ext>
                  </a:extLst>
                </a:gridCol>
                <a:gridCol w="747251">
                  <a:extLst>
                    <a:ext uri="{9D8B030D-6E8A-4147-A177-3AD203B41FA5}">
                      <a16:colId xmlns:a16="http://schemas.microsoft.com/office/drawing/2014/main" val="299568565"/>
                    </a:ext>
                  </a:extLst>
                </a:gridCol>
                <a:gridCol w="763950">
                  <a:extLst>
                    <a:ext uri="{9D8B030D-6E8A-4147-A177-3AD203B41FA5}">
                      <a16:colId xmlns:a16="http://schemas.microsoft.com/office/drawing/2014/main" val="1937651017"/>
                    </a:ext>
                  </a:extLst>
                </a:gridCol>
              </a:tblGrid>
              <a:tr h="190500">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23293908"/>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Threshold 4500 cfs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88%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93%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45385779"/>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Year-Round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0.26 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5739762"/>
                  </a:ext>
                </a:extLst>
              </a:tr>
            </a:tbl>
          </a:graphicData>
        </a:graphic>
      </p:graphicFrame>
    </p:spTree>
    <p:extLst>
      <p:ext uri="{BB962C8B-B14F-4D97-AF65-F5344CB8AC3E}">
        <p14:creationId xmlns:p14="http://schemas.microsoft.com/office/powerpoint/2010/main" val="17975865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ADEAF-975A-459B-587B-4EE06487CCCE}"/>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E4584F0-487A-0C95-F816-BE395FCA9545}"/>
              </a:ext>
            </a:extLst>
          </p:cNvPr>
          <p:cNvSpPr>
            <a:spLocks noGrp="1"/>
          </p:cNvSpPr>
          <p:nvPr>
            <p:ph type="title"/>
          </p:nvPr>
        </p:nvSpPr>
        <p:spPr>
          <a:xfrm>
            <a:off x="838200" y="0"/>
            <a:ext cx="10515600" cy="1325563"/>
          </a:xfrm>
        </p:spPr>
        <p:txBody>
          <a:bodyPr/>
          <a:lstStyle/>
          <a:p>
            <a:r>
              <a:rPr lang="en-US" dirty="0"/>
              <a:t>Attribute 6: </a:t>
            </a:r>
            <a:r>
              <a:rPr lang="en-US" i="1" dirty="0"/>
              <a:t>Periodic channel migration.</a:t>
            </a:r>
            <a:r>
              <a:rPr lang="en-US" dirty="0"/>
              <a:t> </a:t>
            </a:r>
          </a:p>
        </p:txBody>
      </p:sp>
      <p:sp>
        <p:nvSpPr>
          <p:cNvPr id="12" name="TextBox 11">
            <a:extLst>
              <a:ext uri="{FF2B5EF4-FFF2-40B4-BE49-F238E27FC236}">
                <a16:creationId xmlns:a16="http://schemas.microsoft.com/office/drawing/2014/main" id="{571182D1-912A-F64C-E8DC-2D0EDA76080E}"/>
              </a:ext>
            </a:extLst>
          </p:cNvPr>
          <p:cNvSpPr txBox="1"/>
          <p:nvPr/>
        </p:nvSpPr>
        <p:spPr>
          <a:xfrm>
            <a:off x="2621903" y="5658961"/>
            <a:ext cx="518091" cy="923330"/>
          </a:xfrm>
          <a:prstGeom prst="rect">
            <a:avLst/>
          </a:prstGeom>
          <a:noFill/>
        </p:spPr>
        <p:txBody>
          <a:bodyPr wrap="none" rtlCol="0">
            <a:spAutoFit/>
          </a:bodyPr>
          <a:lstStyle/>
          <a:p>
            <a:br>
              <a:rPr lang="en-US" dirty="0"/>
            </a:br>
            <a:endParaRPr lang="en-US" dirty="0"/>
          </a:p>
          <a:p>
            <a:r>
              <a:rPr lang="en-US" dirty="0"/>
              <a:t>1 G</a:t>
            </a:r>
          </a:p>
        </p:txBody>
      </p:sp>
      <p:sp>
        <p:nvSpPr>
          <p:cNvPr id="13" name="TextBox 12">
            <a:extLst>
              <a:ext uri="{FF2B5EF4-FFF2-40B4-BE49-F238E27FC236}">
                <a16:creationId xmlns:a16="http://schemas.microsoft.com/office/drawing/2014/main" id="{A9966CBD-AC57-4916-8E0A-CDA72A40F22D}"/>
              </a:ext>
            </a:extLst>
          </p:cNvPr>
          <p:cNvSpPr txBox="1"/>
          <p:nvPr/>
        </p:nvSpPr>
        <p:spPr>
          <a:xfrm>
            <a:off x="3492760" y="5658961"/>
            <a:ext cx="494046" cy="646331"/>
          </a:xfrm>
          <a:prstGeom prst="rect">
            <a:avLst/>
          </a:prstGeom>
          <a:noFill/>
        </p:spPr>
        <p:txBody>
          <a:bodyPr wrap="none" rtlCol="0">
            <a:spAutoFit/>
          </a:bodyPr>
          <a:lstStyle/>
          <a:p>
            <a:r>
              <a:rPr lang="en-US" dirty="0"/>
              <a:t>1 R</a:t>
            </a:r>
            <a:br>
              <a:rPr lang="en-US" dirty="0"/>
            </a:br>
            <a:endParaRPr lang="en-US" dirty="0"/>
          </a:p>
        </p:txBody>
      </p:sp>
      <p:sp>
        <p:nvSpPr>
          <p:cNvPr id="14" name="TextBox 13">
            <a:extLst>
              <a:ext uri="{FF2B5EF4-FFF2-40B4-BE49-F238E27FC236}">
                <a16:creationId xmlns:a16="http://schemas.microsoft.com/office/drawing/2014/main" id="{2F12A4DF-F9CE-CA54-ED99-41A1F9DC7ADC}"/>
              </a:ext>
            </a:extLst>
          </p:cNvPr>
          <p:cNvSpPr txBox="1"/>
          <p:nvPr/>
        </p:nvSpPr>
        <p:spPr>
          <a:xfrm>
            <a:off x="4285862" y="5658961"/>
            <a:ext cx="479618" cy="646331"/>
          </a:xfrm>
          <a:prstGeom prst="rect">
            <a:avLst/>
          </a:prstGeom>
          <a:noFill/>
        </p:spPr>
        <p:txBody>
          <a:bodyPr wrap="none" rtlCol="0">
            <a:spAutoFit/>
          </a:bodyPr>
          <a:lstStyle/>
          <a:p>
            <a:br>
              <a:rPr lang="en-US" dirty="0"/>
            </a:br>
            <a:r>
              <a:rPr lang="en-US" dirty="0"/>
              <a:t>1 Y</a:t>
            </a:r>
          </a:p>
        </p:txBody>
      </p:sp>
      <p:sp>
        <p:nvSpPr>
          <p:cNvPr id="15" name="TextBox 14">
            <a:extLst>
              <a:ext uri="{FF2B5EF4-FFF2-40B4-BE49-F238E27FC236}">
                <a16:creationId xmlns:a16="http://schemas.microsoft.com/office/drawing/2014/main" id="{0CEE1679-D2CA-1A43-77DA-8BF7D38784BF}"/>
              </a:ext>
            </a:extLst>
          </p:cNvPr>
          <p:cNvSpPr txBox="1"/>
          <p:nvPr/>
        </p:nvSpPr>
        <p:spPr>
          <a:xfrm>
            <a:off x="5228254" y="5658961"/>
            <a:ext cx="494046" cy="1200329"/>
          </a:xfrm>
          <a:prstGeom prst="rect">
            <a:avLst/>
          </a:prstGeom>
          <a:noFill/>
        </p:spPr>
        <p:txBody>
          <a:bodyPr wrap="none" rtlCol="0">
            <a:spAutoFit/>
          </a:bodyPr>
          <a:lstStyle/>
          <a:p>
            <a:r>
              <a:rPr lang="en-US" dirty="0"/>
              <a:t>1 R</a:t>
            </a:r>
          </a:p>
          <a:p>
            <a:endParaRPr lang="en-US" dirty="0"/>
          </a:p>
          <a:p>
            <a:br>
              <a:rPr lang="en-US" dirty="0"/>
            </a:br>
            <a:endParaRPr lang="en-US" dirty="0"/>
          </a:p>
        </p:txBody>
      </p:sp>
      <p:sp>
        <p:nvSpPr>
          <p:cNvPr id="16" name="TextBox 15">
            <a:extLst>
              <a:ext uri="{FF2B5EF4-FFF2-40B4-BE49-F238E27FC236}">
                <a16:creationId xmlns:a16="http://schemas.microsoft.com/office/drawing/2014/main" id="{46C3F3F4-B500-0BE0-BDE9-FD2CACD4AA7D}"/>
              </a:ext>
            </a:extLst>
          </p:cNvPr>
          <p:cNvSpPr txBox="1"/>
          <p:nvPr/>
        </p:nvSpPr>
        <p:spPr>
          <a:xfrm>
            <a:off x="6096000" y="5658961"/>
            <a:ext cx="518091" cy="923330"/>
          </a:xfrm>
          <a:prstGeom prst="rect">
            <a:avLst/>
          </a:prstGeom>
          <a:noFill/>
        </p:spPr>
        <p:txBody>
          <a:bodyPr wrap="none" rtlCol="0">
            <a:spAutoFit/>
          </a:bodyPr>
          <a:lstStyle/>
          <a:p>
            <a:br>
              <a:rPr lang="en-US" dirty="0"/>
            </a:br>
            <a:endParaRPr lang="en-US" dirty="0"/>
          </a:p>
          <a:p>
            <a:r>
              <a:rPr lang="en-US" dirty="0"/>
              <a:t>1 G</a:t>
            </a:r>
          </a:p>
        </p:txBody>
      </p:sp>
      <p:sp>
        <p:nvSpPr>
          <p:cNvPr id="17" name="TextBox 16">
            <a:extLst>
              <a:ext uri="{FF2B5EF4-FFF2-40B4-BE49-F238E27FC236}">
                <a16:creationId xmlns:a16="http://schemas.microsoft.com/office/drawing/2014/main" id="{81915725-75BD-ACD0-BA73-3267A87BDEEB}"/>
              </a:ext>
            </a:extLst>
          </p:cNvPr>
          <p:cNvSpPr txBox="1"/>
          <p:nvPr/>
        </p:nvSpPr>
        <p:spPr>
          <a:xfrm>
            <a:off x="6918048" y="5658961"/>
            <a:ext cx="494046" cy="1200329"/>
          </a:xfrm>
          <a:prstGeom prst="rect">
            <a:avLst/>
          </a:prstGeom>
          <a:noFill/>
        </p:spPr>
        <p:txBody>
          <a:bodyPr wrap="none" rtlCol="0">
            <a:spAutoFit/>
          </a:bodyPr>
          <a:lstStyle/>
          <a:p>
            <a:br>
              <a:rPr lang="en-US" dirty="0"/>
            </a:br>
            <a:r>
              <a:rPr lang="en-US" dirty="0"/>
              <a:t>1 Y</a:t>
            </a:r>
          </a:p>
          <a:p>
            <a:endParaRPr lang="en-US" dirty="0"/>
          </a:p>
          <a:p>
            <a:endParaRPr lang="en-US" dirty="0"/>
          </a:p>
        </p:txBody>
      </p:sp>
      <p:sp>
        <p:nvSpPr>
          <p:cNvPr id="18" name="TextBox 17">
            <a:extLst>
              <a:ext uri="{FF2B5EF4-FFF2-40B4-BE49-F238E27FC236}">
                <a16:creationId xmlns:a16="http://schemas.microsoft.com/office/drawing/2014/main" id="{6125F693-2C15-C30B-E2AE-B227CE958FE9}"/>
              </a:ext>
            </a:extLst>
          </p:cNvPr>
          <p:cNvSpPr txBox="1"/>
          <p:nvPr/>
        </p:nvSpPr>
        <p:spPr>
          <a:xfrm>
            <a:off x="7588899" y="5660166"/>
            <a:ext cx="494046" cy="646331"/>
          </a:xfrm>
          <a:prstGeom prst="rect">
            <a:avLst/>
          </a:prstGeom>
          <a:noFill/>
        </p:spPr>
        <p:txBody>
          <a:bodyPr wrap="none" rtlCol="0">
            <a:spAutoFit/>
          </a:bodyPr>
          <a:lstStyle/>
          <a:p>
            <a:br>
              <a:rPr lang="en-US" dirty="0"/>
            </a:br>
            <a:r>
              <a:rPr lang="en-US" dirty="0"/>
              <a:t>1 Y</a:t>
            </a:r>
          </a:p>
        </p:txBody>
      </p:sp>
      <p:sp>
        <p:nvSpPr>
          <p:cNvPr id="19" name="TextBox 18">
            <a:extLst>
              <a:ext uri="{FF2B5EF4-FFF2-40B4-BE49-F238E27FC236}">
                <a16:creationId xmlns:a16="http://schemas.microsoft.com/office/drawing/2014/main" id="{97AFF8D8-D75A-24D2-63DF-175074D77320}"/>
              </a:ext>
            </a:extLst>
          </p:cNvPr>
          <p:cNvSpPr txBox="1"/>
          <p:nvPr/>
        </p:nvSpPr>
        <p:spPr>
          <a:xfrm>
            <a:off x="8382001" y="5658961"/>
            <a:ext cx="494046" cy="1200329"/>
          </a:xfrm>
          <a:prstGeom prst="rect">
            <a:avLst/>
          </a:prstGeom>
          <a:noFill/>
        </p:spPr>
        <p:txBody>
          <a:bodyPr wrap="none" rtlCol="0">
            <a:spAutoFit/>
          </a:bodyPr>
          <a:lstStyle/>
          <a:p>
            <a:endParaRPr lang="en-US" dirty="0"/>
          </a:p>
          <a:p>
            <a:endParaRPr lang="en-US" dirty="0"/>
          </a:p>
          <a:p>
            <a:br>
              <a:rPr lang="en-US" dirty="0"/>
            </a:br>
            <a:r>
              <a:rPr lang="en-US" dirty="0"/>
              <a:t>1 B</a:t>
            </a:r>
          </a:p>
        </p:txBody>
      </p:sp>
      <p:graphicFrame>
        <p:nvGraphicFramePr>
          <p:cNvPr id="4" name="Table 3">
            <a:extLst>
              <a:ext uri="{FF2B5EF4-FFF2-40B4-BE49-F238E27FC236}">
                <a16:creationId xmlns:a16="http://schemas.microsoft.com/office/drawing/2014/main" id="{E6277C52-54B3-ACA2-31E1-E04EBE41431F}"/>
              </a:ext>
            </a:extLst>
          </p:cNvPr>
          <p:cNvGraphicFramePr>
            <a:graphicFrameLocks noGrp="1"/>
          </p:cNvGraphicFramePr>
          <p:nvPr/>
        </p:nvGraphicFramePr>
        <p:xfrm>
          <a:off x="1425913" y="3011526"/>
          <a:ext cx="8373882" cy="923798"/>
        </p:xfrm>
        <a:graphic>
          <a:graphicData uri="http://schemas.openxmlformats.org/drawingml/2006/table">
            <a:tbl>
              <a:tblPr/>
              <a:tblGrid>
                <a:gridCol w="1286835">
                  <a:extLst>
                    <a:ext uri="{9D8B030D-6E8A-4147-A177-3AD203B41FA5}">
                      <a16:colId xmlns:a16="http://schemas.microsoft.com/office/drawing/2014/main" val="2887379052"/>
                    </a:ext>
                  </a:extLst>
                </a:gridCol>
                <a:gridCol w="655603">
                  <a:extLst>
                    <a:ext uri="{9D8B030D-6E8A-4147-A177-3AD203B41FA5}">
                      <a16:colId xmlns:a16="http://schemas.microsoft.com/office/drawing/2014/main" val="1209617167"/>
                    </a:ext>
                  </a:extLst>
                </a:gridCol>
                <a:gridCol w="811763">
                  <a:extLst>
                    <a:ext uri="{9D8B030D-6E8A-4147-A177-3AD203B41FA5}">
                      <a16:colId xmlns:a16="http://schemas.microsoft.com/office/drawing/2014/main" val="3792998292"/>
                    </a:ext>
                  </a:extLst>
                </a:gridCol>
                <a:gridCol w="905070">
                  <a:extLst>
                    <a:ext uri="{9D8B030D-6E8A-4147-A177-3AD203B41FA5}">
                      <a16:colId xmlns:a16="http://schemas.microsoft.com/office/drawing/2014/main" val="2372363535"/>
                    </a:ext>
                  </a:extLst>
                </a:gridCol>
                <a:gridCol w="830424">
                  <a:extLst>
                    <a:ext uri="{9D8B030D-6E8A-4147-A177-3AD203B41FA5}">
                      <a16:colId xmlns:a16="http://schemas.microsoft.com/office/drawing/2014/main" val="669342268"/>
                    </a:ext>
                  </a:extLst>
                </a:gridCol>
                <a:gridCol w="793102">
                  <a:extLst>
                    <a:ext uri="{9D8B030D-6E8A-4147-A177-3AD203B41FA5}">
                      <a16:colId xmlns:a16="http://schemas.microsoft.com/office/drawing/2014/main" val="2179462673"/>
                    </a:ext>
                  </a:extLst>
                </a:gridCol>
                <a:gridCol w="849086">
                  <a:extLst>
                    <a:ext uri="{9D8B030D-6E8A-4147-A177-3AD203B41FA5}">
                      <a16:colId xmlns:a16="http://schemas.microsoft.com/office/drawing/2014/main" val="29945812"/>
                    </a:ext>
                  </a:extLst>
                </a:gridCol>
                <a:gridCol w="727788">
                  <a:extLst>
                    <a:ext uri="{9D8B030D-6E8A-4147-A177-3AD203B41FA5}">
                      <a16:colId xmlns:a16="http://schemas.microsoft.com/office/drawing/2014/main" val="1499289466"/>
                    </a:ext>
                  </a:extLst>
                </a:gridCol>
                <a:gridCol w="859575">
                  <a:extLst>
                    <a:ext uri="{9D8B030D-6E8A-4147-A177-3AD203B41FA5}">
                      <a16:colId xmlns:a16="http://schemas.microsoft.com/office/drawing/2014/main" val="820124077"/>
                    </a:ext>
                  </a:extLst>
                </a:gridCol>
                <a:gridCol w="654636">
                  <a:extLst>
                    <a:ext uri="{9D8B030D-6E8A-4147-A177-3AD203B41FA5}">
                      <a16:colId xmlns:a16="http://schemas.microsoft.com/office/drawing/2014/main" val="3406592279"/>
                    </a:ext>
                  </a:extLst>
                </a:gridCol>
              </a:tblGrid>
              <a:tr h="190500">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66174766"/>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Mean number of Peaks &gt;= 8500 cfs per year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0.25 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0.43 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1.45 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2.15 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9123843"/>
                  </a:ext>
                </a:extLst>
              </a:tr>
            </a:tbl>
          </a:graphicData>
        </a:graphic>
      </p:graphicFrame>
    </p:spTree>
    <p:extLst>
      <p:ext uri="{BB962C8B-B14F-4D97-AF65-F5344CB8AC3E}">
        <p14:creationId xmlns:p14="http://schemas.microsoft.com/office/powerpoint/2010/main" val="26639147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9F754-144B-2E93-714D-DFF1C616507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9671C68-55C0-BCC6-2C4D-39F17A164E64}"/>
              </a:ext>
            </a:extLst>
          </p:cNvPr>
          <p:cNvSpPr>
            <a:spLocks noGrp="1"/>
          </p:cNvSpPr>
          <p:nvPr>
            <p:ph type="title"/>
          </p:nvPr>
        </p:nvSpPr>
        <p:spPr>
          <a:xfrm>
            <a:off x="838200" y="1"/>
            <a:ext cx="10515600" cy="774002"/>
          </a:xfrm>
        </p:spPr>
        <p:txBody>
          <a:bodyPr/>
          <a:lstStyle/>
          <a:p>
            <a:r>
              <a:rPr lang="en-US" dirty="0"/>
              <a:t>Attribute 7: Functional Floodplain</a:t>
            </a:r>
          </a:p>
        </p:txBody>
      </p:sp>
      <p:sp>
        <p:nvSpPr>
          <p:cNvPr id="12" name="TextBox 11">
            <a:extLst>
              <a:ext uri="{FF2B5EF4-FFF2-40B4-BE49-F238E27FC236}">
                <a16:creationId xmlns:a16="http://schemas.microsoft.com/office/drawing/2014/main" id="{C8F207A4-F51C-EDE0-6B98-959088D379AE}"/>
              </a:ext>
            </a:extLst>
          </p:cNvPr>
          <p:cNvSpPr txBox="1"/>
          <p:nvPr/>
        </p:nvSpPr>
        <p:spPr>
          <a:xfrm>
            <a:off x="2621903" y="5658961"/>
            <a:ext cx="494046" cy="646331"/>
          </a:xfrm>
          <a:prstGeom prst="rect">
            <a:avLst/>
          </a:prstGeom>
          <a:noFill/>
        </p:spPr>
        <p:txBody>
          <a:bodyPr wrap="none" rtlCol="0">
            <a:spAutoFit/>
          </a:bodyPr>
          <a:lstStyle/>
          <a:p>
            <a:r>
              <a:rPr lang="en-US" dirty="0"/>
              <a:t>3 R</a:t>
            </a:r>
            <a:br>
              <a:rPr lang="en-US" dirty="0"/>
            </a:br>
            <a:r>
              <a:rPr lang="en-US" dirty="0"/>
              <a:t>1 Y</a:t>
            </a:r>
          </a:p>
        </p:txBody>
      </p:sp>
      <p:sp>
        <p:nvSpPr>
          <p:cNvPr id="13" name="TextBox 12">
            <a:extLst>
              <a:ext uri="{FF2B5EF4-FFF2-40B4-BE49-F238E27FC236}">
                <a16:creationId xmlns:a16="http://schemas.microsoft.com/office/drawing/2014/main" id="{DB3D6903-DE40-4686-065F-F97CE37D09DE}"/>
              </a:ext>
            </a:extLst>
          </p:cNvPr>
          <p:cNvSpPr txBox="1"/>
          <p:nvPr/>
        </p:nvSpPr>
        <p:spPr>
          <a:xfrm>
            <a:off x="3492760" y="5658961"/>
            <a:ext cx="494046" cy="923330"/>
          </a:xfrm>
          <a:prstGeom prst="rect">
            <a:avLst/>
          </a:prstGeom>
          <a:noFill/>
        </p:spPr>
        <p:txBody>
          <a:bodyPr wrap="none" rtlCol="0">
            <a:spAutoFit/>
          </a:bodyPr>
          <a:lstStyle/>
          <a:p>
            <a:r>
              <a:rPr lang="en-US" dirty="0"/>
              <a:t>3 R</a:t>
            </a:r>
          </a:p>
          <a:p>
            <a:r>
              <a:rPr lang="en-US" dirty="0"/>
              <a:t>1 Y</a:t>
            </a:r>
            <a:br>
              <a:rPr lang="en-US" dirty="0"/>
            </a:br>
            <a:endParaRPr lang="en-US" dirty="0"/>
          </a:p>
        </p:txBody>
      </p:sp>
      <p:sp>
        <p:nvSpPr>
          <p:cNvPr id="14" name="TextBox 13">
            <a:extLst>
              <a:ext uri="{FF2B5EF4-FFF2-40B4-BE49-F238E27FC236}">
                <a16:creationId xmlns:a16="http://schemas.microsoft.com/office/drawing/2014/main" id="{59149F9E-842F-1B0D-AC87-695674E9BB3C}"/>
              </a:ext>
            </a:extLst>
          </p:cNvPr>
          <p:cNvSpPr txBox="1"/>
          <p:nvPr/>
        </p:nvSpPr>
        <p:spPr>
          <a:xfrm>
            <a:off x="4285862" y="5658961"/>
            <a:ext cx="680251" cy="1200329"/>
          </a:xfrm>
          <a:prstGeom prst="rect">
            <a:avLst/>
          </a:prstGeom>
          <a:noFill/>
        </p:spPr>
        <p:txBody>
          <a:bodyPr wrap="none" rtlCol="0">
            <a:spAutoFit/>
          </a:bodyPr>
          <a:lstStyle/>
          <a:p>
            <a:br>
              <a:rPr lang="en-US" dirty="0"/>
            </a:br>
            <a:r>
              <a:rPr lang="en-US" dirty="0"/>
              <a:t>1 Y/P</a:t>
            </a:r>
          </a:p>
          <a:p>
            <a:r>
              <a:rPr lang="en-US" dirty="0"/>
              <a:t>3 G</a:t>
            </a:r>
          </a:p>
          <a:p>
            <a:endParaRPr lang="en-US" dirty="0"/>
          </a:p>
        </p:txBody>
      </p:sp>
      <p:sp>
        <p:nvSpPr>
          <p:cNvPr id="15" name="TextBox 14">
            <a:extLst>
              <a:ext uri="{FF2B5EF4-FFF2-40B4-BE49-F238E27FC236}">
                <a16:creationId xmlns:a16="http://schemas.microsoft.com/office/drawing/2014/main" id="{1574CF30-EB5A-6168-A765-D460880A9D0F}"/>
              </a:ext>
            </a:extLst>
          </p:cNvPr>
          <p:cNvSpPr txBox="1"/>
          <p:nvPr/>
        </p:nvSpPr>
        <p:spPr>
          <a:xfrm>
            <a:off x="5038311" y="5690272"/>
            <a:ext cx="729687" cy="1200329"/>
          </a:xfrm>
          <a:prstGeom prst="rect">
            <a:avLst/>
          </a:prstGeom>
          <a:noFill/>
        </p:spPr>
        <p:txBody>
          <a:bodyPr wrap="none" rtlCol="0">
            <a:spAutoFit/>
          </a:bodyPr>
          <a:lstStyle/>
          <a:p>
            <a:endParaRPr lang="en-US" dirty="0"/>
          </a:p>
          <a:p>
            <a:endParaRPr lang="en-US" dirty="0"/>
          </a:p>
          <a:p>
            <a:r>
              <a:rPr lang="en-US" dirty="0"/>
              <a:t>4 G/P</a:t>
            </a:r>
            <a:br>
              <a:rPr lang="en-US" dirty="0"/>
            </a:br>
            <a:endParaRPr lang="en-US" dirty="0"/>
          </a:p>
        </p:txBody>
      </p:sp>
      <p:sp>
        <p:nvSpPr>
          <p:cNvPr id="16" name="TextBox 15">
            <a:extLst>
              <a:ext uri="{FF2B5EF4-FFF2-40B4-BE49-F238E27FC236}">
                <a16:creationId xmlns:a16="http://schemas.microsoft.com/office/drawing/2014/main" id="{B4B49A96-CDCB-CC58-B9B7-0CC36FFC8A96}"/>
              </a:ext>
            </a:extLst>
          </p:cNvPr>
          <p:cNvSpPr txBox="1"/>
          <p:nvPr/>
        </p:nvSpPr>
        <p:spPr>
          <a:xfrm>
            <a:off x="5951071" y="5658961"/>
            <a:ext cx="705642" cy="923330"/>
          </a:xfrm>
          <a:prstGeom prst="rect">
            <a:avLst/>
          </a:prstGeom>
          <a:noFill/>
        </p:spPr>
        <p:txBody>
          <a:bodyPr wrap="none" rtlCol="0">
            <a:spAutoFit/>
          </a:bodyPr>
          <a:lstStyle/>
          <a:p>
            <a:r>
              <a:rPr lang="en-US" dirty="0"/>
              <a:t>1 R/P</a:t>
            </a:r>
            <a:br>
              <a:rPr lang="en-US" dirty="0"/>
            </a:br>
            <a:r>
              <a:rPr lang="en-US" dirty="0"/>
              <a:t>1 Y</a:t>
            </a:r>
          </a:p>
          <a:p>
            <a:r>
              <a:rPr lang="en-US" dirty="0"/>
              <a:t>2G</a:t>
            </a:r>
          </a:p>
        </p:txBody>
      </p:sp>
      <p:sp>
        <p:nvSpPr>
          <p:cNvPr id="17" name="TextBox 16">
            <a:extLst>
              <a:ext uri="{FF2B5EF4-FFF2-40B4-BE49-F238E27FC236}">
                <a16:creationId xmlns:a16="http://schemas.microsoft.com/office/drawing/2014/main" id="{13FB2B2A-E68B-24F5-8FD2-DC27ADB2870C}"/>
              </a:ext>
            </a:extLst>
          </p:cNvPr>
          <p:cNvSpPr txBox="1"/>
          <p:nvPr/>
        </p:nvSpPr>
        <p:spPr>
          <a:xfrm>
            <a:off x="6815954" y="5657670"/>
            <a:ext cx="680251" cy="1200329"/>
          </a:xfrm>
          <a:prstGeom prst="rect">
            <a:avLst/>
          </a:prstGeom>
          <a:noFill/>
        </p:spPr>
        <p:txBody>
          <a:bodyPr wrap="none" rtlCol="0">
            <a:spAutoFit/>
          </a:bodyPr>
          <a:lstStyle/>
          <a:p>
            <a:br>
              <a:rPr lang="en-US" dirty="0"/>
            </a:br>
            <a:r>
              <a:rPr lang="en-US" dirty="0"/>
              <a:t>1 Y/P</a:t>
            </a:r>
          </a:p>
          <a:p>
            <a:r>
              <a:rPr lang="en-US" dirty="0"/>
              <a:t>3 G</a:t>
            </a:r>
          </a:p>
          <a:p>
            <a:endParaRPr lang="en-US" dirty="0"/>
          </a:p>
        </p:txBody>
      </p:sp>
      <p:sp>
        <p:nvSpPr>
          <p:cNvPr id="18" name="TextBox 17">
            <a:extLst>
              <a:ext uri="{FF2B5EF4-FFF2-40B4-BE49-F238E27FC236}">
                <a16:creationId xmlns:a16="http://schemas.microsoft.com/office/drawing/2014/main" id="{3B9EECED-6A4C-81DB-C6EB-FD984AFD24A4}"/>
              </a:ext>
            </a:extLst>
          </p:cNvPr>
          <p:cNvSpPr txBox="1"/>
          <p:nvPr/>
        </p:nvSpPr>
        <p:spPr>
          <a:xfrm>
            <a:off x="7588899" y="5660166"/>
            <a:ext cx="705642" cy="646331"/>
          </a:xfrm>
          <a:prstGeom prst="rect">
            <a:avLst/>
          </a:prstGeom>
          <a:noFill/>
        </p:spPr>
        <p:txBody>
          <a:bodyPr wrap="none" rtlCol="0">
            <a:spAutoFit/>
          </a:bodyPr>
          <a:lstStyle/>
          <a:p>
            <a:r>
              <a:rPr lang="en-US" dirty="0"/>
              <a:t>3 R/P</a:t>
            </a:r>
            <a:br>
              <a:rPr lang="en-US" dirty="0"/>
            </a:br>
            <a:r>
              <a:rPr lang="en-US" dirty="0"/>
              <a:t>1 Y</a:t>
            </a:r>
          </a:p>
        </p:txBody>
      </p:sp>
      <p:sp>
        <p:nvSpPr>
          <p:cNvPr id="19" name="TextBox 18">
            <a:extLst>
              <a:ext uri="{FF2B5EF4-FFF2-40B4-BE49-F238E27FC236}">
                <a16:creationId xmlns:a16="http://schemas.microsoft.com/office/drawing/2014/main" id="{BC86AB69-B5BD-B51B-3A47-FA3D318B227E}"/>
              </a:ext>
            </a:extLst>
          </p:cNvPr>
          <p:cNvSpPr txBox="1"/>
          <p:nvPr/>
        </p:nvSpPr>
        <p:spPr>
          <a:xfrm>
            <a:off x="8382001" y="5658961"/>
            <a:ext cx="705642" cy="1200329"/>
          </a:xfrm>
          <a:prstGeom prst="rect">
            <a:avLst/>
          </a:prstGeom>
          <a:noFill/>
        </p:spPr>
        <p:txBody>
          <a:bodyPr wrap="none" rtlCol="0">
            <a:spAutoFit/>
          </a:bodyPr>
          <a:lstStyle/>
          <a:p>
            <a:endParaRPr lang="en-US" dirty="0"/>
          </a:p>
          <a:p>
            <a:endParaRPr lang="en-US" dirty="0"/>
          </a:p>
          <a:p>
            <a:br>
              <a:rPr lang="en-US" dirty="0"/>
            </a:br>
            <a:r>
              <a:rPr lang="en-US" dirty="0"/>
              <a:t>4 B/P</a:t>
            </a:r>
          </a:p>
        </p:txBody>
      </p:sp>
      <p:graphicFrame>
        <p:nvGraphicFramePr>
          <p:cNvPr id="4" name="Table 3">
            <a:extLst>
              <a:ext uri="{FF2B5EF4-FFF2-40B4-BE49-F238E27FC236}">
                <a16:creationId xmlns:a16="http://schemas.microsoft.com/office/drawing/2014/main" id="{1A188B90-5E4D-C44F-8F9A-F7C2DC364970}"/>
              </a:ext>
            </a:extLst>
          </p:cNvPr>
          <p:cNvGraphicFramePr>
            <a:graphicFrameLocks noGrp="1"/>
          </p:cNvGraphicFramePr>
          <p:nvPr/>
        </p:nvGraphicFramePr>
        <p:xfrm>
          <a:off x="1334992" y="747575"/>
          <a:ext cx="7855660" cy="1385697"/>
        </p:xfrm>
        <a:graphic>
          <a:graphicData uri="http://schemas.openxmlformats.org/drawingml/2006/table">
            <a:tbl>
              <a:tblPr/>
              <a:tblGrid>
                <a:gridCol w="1160859">
                  <a:extLst>
                    <a:ext uri="{9D8B030D-6E8A-4147-A177-3AD203B41FA5}">
                      <a16:colId xmlns:a16="http://schemas.microsoft.com/office/drawing/2014/main" val="1991264317"/>
                    </a:ext>
                  </a:extLst>
                </a:gridCol>
                <a:gridCol w="826912">
                  <a:extLst>
                    <a:ext uri="{9D8B030D-6E8A-4147-A177-3AD203B41FA5}">
                      <a16:colId xmlns:a16="http://schemas.microsoft.com/office/drawing/2014/main" val="319255723"/>
                    </a:ext>
                  </a:extLst>
                </a:gridCol>
                <a:gridCol w="715597">
                  <a:extLst>
                    <a:ext uri="{9D8B030D-6E8A-4147-A177-3AD203B41FA5}">
                      <a16:colId xmlns:a16="http://schemas.microsoft.com/office/drawing/2014/main" val="1507332752"/>
                    </a:ext>
                  </a:extLst>
                </a:gridCol>
                <a:gridCol w="842813">
                  <a:extLst>
                    <a:ext uri="{9D8B030D-6E8A-4147-A177-3AD203B41FA5}">
                      <a16:colId xmlns:a16="http://schemas.microsoft.com/office/drawing/2014/main" val="3889385650"/>
                    </a:ext>
                  </a:extLst>
                </a:gridCol>
                <a:gridCol w="842813">
                  <a:extLst>
                    <a:ext uri="{9D8B030D-6E8A-4147-A177-3AD203B41FA5}">
                      <a16:colId xmlns:a16="http://schemas.microsoft.com/office/drawing/2014/main" val="3922285048"/>
                    </a:ext>
                  </a:extLst>
                </a:gridCol>
                <a:gridCol w="842813">
                  <a:extLst>
                    <a:ext uri="{9D8B030D-6E8A-4147-A177-3AD203B41FA5}">
                      <a16:colId xmlns:a16="http://schemas.microsoft.com/office/drawing/2014/main" val="470885910"/>
                    </a:ext>
                  </a:extLst>
                </a:gridCol>
                <a:gridCol w="842813">
                  <a:extLst>
                    <a:ext uri="{9D8B030D-6E8A-4147-A177-3AD203B41FA5}">
                      <a16:colId xmlns:a16="http://schemas.microsoft.com/office/drawing/2014/main" val="2942411071"/>
                    </a:ext>
                  </a:extLst>
                </a:gridCol>
                <a:gridCol w="842813">
                  <a:extLst>
                    <a:ext uri="{9D8B030D-6E8A-4147-A177-3AD203B41FA5}">
                      <a16:colId xmlns:a16="http://schemas.microsoft.com/office/drawing/2014/main" val="1572892411"/>
                    </a:ext>
                  </a:extLst>
                </a:gridCol>
                <a:gridCol w="938227">
                  <a:extLst>
                    <a:ext uri="{9D8B030D-6E8A-4147-A177-3AD203B41FA5}">
                      <a16:colId xmlns:a16="http://schemas.microsoft.com/office/drawing/2014/main" val="1056461864"/>
                    </a:ext>
                  </a:extLst>
                </a:gridCol>
              </a:tblGrid>
              <a:tr h="190500">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8242428"/>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Inundation Acre-Days Year-Round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8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881,571</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Aptos Narrow" panose="020B0004020202020204" pitchFamily="34" charset="0"/>
                        </a:rPr>
                        <a:t>1,743,868</a:t>
                      </a:r>
                      <a:r>
                        <a:rPr lang="en-US" sz="800" b="0" i="0" u="sng">
                          <a:solidFill>
                            <a:srgbClr val="000000"/>
                          </a:solidFill>
                          <a:effectLst/>
                          <a:latin typeface="Segoe UI" panose="020B0502040204020203" pitchFamily="34" charset="0"/>
                        </a:rPr>
                        <a:t> (</a:t>
                      </a:r>
                      <a:r>
                        <a:rPr lang="en-US" sz="800" b="0" i="0" u="sng">
                          <a:solidFill>
                            <a:srgbClr val="000000"/>
                          </a:solidFill>
                          <a:effectLst/>
                          <a:latin typeface="Aptos Narrow" panose="020B0004020202020204" pitchFamily="34" charset="0"/>
                        </a:rPr>
                        <a:t>2,537,327)</a:t>
                      </a:r>
                      <a:r>
                        <a:rPr lang="en-US" sz="8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1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691,557</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Aptos Narrow" panose="020B0004020202020204" pitchFamily="34" charset="0"/>
                        </a:rPr>
                        <a:t>693,043</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697,501</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1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936,020</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Aptos Narrow" panose="020B0004020202020204" pitchFamily="34" charset="0"/>
                        </a:rPr>
                        <a:t>2,500,528</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4,488,263</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878,082</a:t>
                      </a:r>
                      <a:r>
                        <a:rPr lang="en-US" sz="800" b="0" i="0" u="sng">
                          <a:solidFill>
                            <a:srgbClr val="000000"/>
                          </a:solidFill>
                          <a:effectLst/>
                          <a:latin typeface="Segoe UI" panose="020B0502040204020203" pitchFamily="34" charset="0"/>
                        </a:rPr>
                        <a:t>) </a:t>
                      </a:r>
                      <a:r>
                        <a:rPr lang="en-US" sz="800" b="0" i="0" u="sng">
                          <a:solidFill>
                            <a:srgbClr val="000000"/>
                          </a:solidFill>
                          <a:effectLst/>
                          <a:latin typeface="Aptos Narrow" panose="020B0004020202020204" pitchFamily="34" charset="0"/>
                        </a:rPr>
                        <a:t>2,746,464</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4,694,403</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1,470,256</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Aptos Narrow" panose="020B0004020202020204" pitchFamily="34" charset="0"/>
                        </a:rPr>
                        <a:t>2,521,522</a:t>
                      </a:r>
                      <a:r>
                        <a:rPr lang="en-US" sz="800" b="0" i="0" u="sng">
                          <a:solidFill>
                            <a:srgbClr val="000000"/>
                          </a:solidFill>
                          <a:effectLst/>
                          <a:latin typeface="Segoe UI" panose="020B0502040204020203" pitchFamily="34" charset="0"/>
                        </a:rPr>
                        <a:t> (</a:t>
                      </a:r>
                      <a:r>
                        <a:rPr lang="en-US" sz="800" b="0" i="0" u="sng">
                          <a:solidFill>
                            <a:srgbClr val="000000"/>
                          </a:solidFill>
                          <a:effectLst/>
                          <a:latin typeface="Aptos Narrow" panose="020B0004020202020204" pitchFamily="34" charset="0"/>
                        </a:rPr>
                        <a:t>3,342,305</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711,149</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Aptos Narrow" panose="020B0004020202020204" pitchFamily="34" charset="0"/>
                        </a:rPr>
                        <a:t>2,469,339</a:t>
                      </a:r>
                      <a:r>
                        <a:rPr lang="en-US" sz="800" b="0" i="0" u="sng">
                          <a:solidFill>
                            <a:srgbClr val="000000"/>
                          </a:solidFill>
                          <a:effectLst/>
                          <a:latin typeface="Segoe UI" panose="020B0502040204020203" pitchFamily="34" charset="0"/>
                        </a:rPr>
                        <a:t>  </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4,488,263</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881,571</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Aptos Narrow" panose="020B0004020202020204" pitchFamily="34" charset="0"/>
                        </a:rPr>
                        <a:t>1,718,583</a:t>
                      </a:r>
                      <a:r>
                        <a:rPr lang="en-US" sz="800" b="0" i="0" u="sng">
                          <a:solidFill>
                            <a:srgbClr val="000000"/>
                          </a:solidFill>
                          <a:effectLst/>
                          <a:latin typeface="Segoe UI" panose="020B0502040204020203" pitchFamily="34" charset="0"/>
                        </a:rPr>
                        <a:t>  </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2,665,116</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125"/>
                        </a:lnSpc>
                        <a:spcAft>
                          <a:spcPts val="1200"/>
                        </a:spcAft>
                        <a:buNone/>
                      </a:pP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2,836,389</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Aptos Narrow" panose="020B0004020202020204" pitchFamily="34" charset="0"/>
                        </a:rPr>
                        <a:t>10,625,047</a:t>
                      </a:r>
                      <a:r>
                        <a:rPr lang="en-US" sz="800" b="0" i="0" u="sng">
                          <a:solidFill>
                            <a:srgbClr val="000000"/>
                          </a:solidFill>
                          <a:effectLst/>
                          <a:latin typeface="Segoe UI" panose="020B0502040204020203" pitchFamily="34" charset="0"/>
                        </a:rPr>
                        <a:t>  </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u="sng">
                          <a:solidFill>
                            <a:srgbClr val="000000"/>
                          </a:solidFill>
                          <a:effectLst/>
                          <a:latin typeface="Segoe UI" panose="020B0502040204020203" pitchFamily="34" charset="0"/>
                        </a:rPr>
                        <a:t>(</a:t>
                      </a:r>
                      <a:r>
                        <a:rPr lang="en-US" sz="800" b="0" i="0" u="sng">
                          <a:solidFill>
                            <a:srgbClr val="000000"/>
                          </a:solidFill>
                          <a:effectLst/>
                          <a:latin typeface="Aptos Narrow" panose="020B0004020202020204" pitchFamily="34" charset="0"/>
                        </a:rPr>
                        <a:t>22,814,324</a:t>
                      </a:r>
                      <a:r>
                        <a:rPr lang="en-US" sz="800" b="0" i="0" u="sng">
                          <a:solidFill>
                            <a:srgbClr val="000000"/>
                          </a:solidFill>
                          <a:effectLst/>
                          <a:latin typeface="Segoe UI" panose="020B0502040204020203" pitchFamily="34" charset="0"/>
                        </a:rPr>
                        <a:t>)</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extLst>
                  <a:ext uri="{0D108BD9-81ED-4DB2-BD59-A6C34878D82A}">
                    <a16:rowId xmlns:a16="http://schemas.microsoft.com/office/drawing/2014/main" val="3686961949"/>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Year-Round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0.81 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0.90 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extLst>
                  <a:ext uri="{0D108BD9-81ED-4DB2-BD59-A6C34878D82A}">
                    <a16:rowId xmlns:a16="http://schemas.microsoft.com/office/drawing/2014/main" val="348167083"/>
                  </a:ext>
                </a:extLst>
              </a:tr>
            </a:tbl>
          </a:graphicData>
        </a:graphic>
      </p:graphicFrame>
      <p:graphicFrame>
        <p:nvGraphicFramePr>
          <p:cNvPr id="5" name="Table 4">
            <a:extLst>
              <a:ext uri="{FF2B5EF4-FFF2-40B4-BE49-F238E27FC236}">
                <a16:creationId xmlns:a16="http://schemas.microsoft.com/office/drawing/2014/main" id="{A1FA75DA-EE95-B19D-53A4-6F71DB1AE9F9}"/>
              </a:ext>
            </a:extLst>
          </p:cNvPr>
          <p:cNvGraphicFramePr>
            <a:graphicFrameLocks noGrp="1"/>
          </p:cNvGraphicFramePr>
          <p:nvPr/>
        </p:nvGraphicFramePr>
        <p:xfrm>
          <a:off x="1334992" y="2179337"/>
          <a:ext cx="8667424" cy="1657096"/>
        </p:xfrm>
        <a:graphic>
          <a:graphicData uri="http://schemas.openxmlformats.org/drawingml/2006/table">
            <a:tbl>
              <a:tblPr/>
              <a:tblGrid>
                <a:gridCol w="1184275">
                  <a:extLst>
                    <a:ext uri="{9D8B030D-6E8A-4147-A177-3AD203B41FA5}">
                      <a16:colId xmlns:a16="http://schemas.microsoft.com/office/drawing/2014/main" val="2281396730"/>
                    </a:ext>
                  </a:extLst>
                </a:gridCol>
                <a:gridCol w="811764">
                  <a:extLst>
                    <a:ext uri="{9D8B030D-6E8A-4147-A177-3AD203B41FA5}">
                      <a16:colId xmlns:a16="http://schemas.microsoft.com/office/drawing/2014/main" val="1271316947"/>
                    </a:ext>
                  </a:extLst>
                </a:gridCol>
                <a:gridCol w="727787">
                  <a:extLst>
                    <a:ext uri="{9D8B030D-6E8A-4147-A177-3AD203B41FA5}">
                      <a16:colId xmlns:a16="http://schemas.microsoft.com/office/drawing/2014/main" val="1924451056"/>
                    </a:ext>
                  </a:extLst>
                </a:gridCol>
                <a:gridCol w="830425">
                  <a:extLst>
                    <a:ext uri="{9D8B030D-6E8A-4147-A177-3AD203B41FA5}">
                      <a16:colId xmlns:a16="http://schemas.microsoft.com/office/drawing/2014/main" val="2862253965"/>
                    </a:ext>
                  </a:extLst>
                </a:gridCol>
                <a:gridCol w="839755">
                  <a:extLst>
                    <a:ext uri="{9D8B030D-6E8A-4147-A177-3AD203B41FA5}">
                      <a16:colId xmlns:a16="http://schemas.microsoft.com/office/drawing/2014/main" val="538838621"/>
                    </a:ext>
                  </a:extLst>
                </a:gridCol>
                <a:gridCol w="849086">
                  <a:extLst>
                    <a:ext uri="{9D8B030D-6E8A-4147-A177-3AD203B41FA5}">
                      <a16:colId xmlns:a16="http://schemas.microsoft.com/office/drawing/2014/main" val="2554911537"/>
                    </a:ext>
                  </a:extLst>
                </a:gridCol>
                <a:gridCol w="830424">
                  <a:extLst>
                    <a:ext uri="{9D8B030D-6E8A-4147-A177-3AD203B41FA5}">
                      <a16:colId xmlns:a16="http://schemas.microsoft.com/office/drawing/2014/main" val="512378834"/>
                    </a:ext>
                  </a:extLst>
                </a:gridCol>
                <a:gridCol w="849086">
                  <a:extLst>
                    <a:ext uri="{9D8B030D-6E8A-4147-A177-3AD203B41FA5}">
                      <a16:colId xmlns:a16="http://schemas.microsoft.com/office/drawing/2014/main" val="1329862592"/>
                    </a:ext>
                  </a:extLst>
                </a:gridCol>
                <a:gridCol w="947817">
                  <a:extLst>
                    <a:ext uri="{9D8B030D-6E8A-4147-A177-3AD203B41FA5}">
                      <a16:colId xmlns:a16="http://schemas.microsoft.com/office/drawing/2014/main" val="796467256"/>
                    </a:ext>
                  </a:extLst>
                </a:gridCol>
                <a:gridCol w="797005">
                  <a:extLst>
                    <a:ext uri="{9D8B030D-6E8A-4147-A177-3AD203B41FA5}">
                      <a16:colId xmlns:a16="http://schemas.microsoft.com/office/drawing/2014/main" val="3625708991"/>
                    </a:ext>
                  </a:extLst>
                </a:gridCol>
              </a:tblGrid>
              <a:tr h="190500">
                <a:tc>
                  <a:txBody>
                    <a:bodyPr/>
                    <a:lstStyle/>
                    <a:p>
                      <a:pPr algn="l" rtl="0" fontAlgn="base">
                        <a:lnSpc>
                          <a:spcPts val="1500"/>
                        </a:lnSpc>
                        <a:spcAft>
                          <a:spcPts val="1200"/>
                        </a:spcAft>
                        <a:buNone/>
                      </a:pPr>
                      <a:r>
                        <a:rPr lang="en-US" sz="1100" b="1" i="0" dirty="0">
                          <a:solidFill>
                            <a:srgbClr val="000000"/>
                          </a:solidFill>
                          <a:effectLst/>
                          <a:latin typeface="Segoe UI" panose="020B0502040204020203" pitchFamily="34" charset="0"/>
                        </a:rPr>
                        <a:t>Metric</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dirty="0">
                          <a:solidFill>
                            <a:srgbClr val="000000"/>
                          </a:solidFill>
                          <a:effectLst/>
                          <a:latin typeface="Segoe UI" panose="020B0502040204020203" pitchFamily="34" charset="0"/>
                        </a:rPr>
                        <a:t>SR</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78433242"/>
                  </a:ext>
                </a:extLst>
              </a:tr>
              <a:tr h="19050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Threshold 4500cfs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93%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81729520"/>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Jan-Mar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0.31 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a:solidFill>
                            <a:srgbClr val="000000"/>
                          </a:solidFill>
                          <a:effectLst/>
                          <a:latin typeface="Aptos Narrow" panose="020B0004020202020204" pitchFamily="34" charset="0"/>
                        </a:rPr>
                        <a:t>1</a:t>
                      </a:r>
                      <a:r>
                        <a:rPr lang="en-US" sz="1100" b="0" i="0">
                          <a:solidFill>
                            <a:srgbClr val="000000"/>
                          </a:solidFill>
                          <a:effectLst/>
                          <a:latin typeface="Segoe UI" panose="020B0502040204020203" pitchFamily="34" charset="0"/>
                        </a:rPr>
                        <a:t>.00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4871986"/>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Apr-May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0.64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1547672"/>
                  </a:ext>
                </a:extLst>
              </a:tr>
            </a:tbl>
          </a:graphicData>
        </a:graphic>
      </p:graphicFrame>
      <p:graphicFrame>
        <p:nvGraphicFramePr>
          <p:cNvPr id="6" name="Table 5">
            <a:extLst>
              <a:ext uri="{FF2B5EF4-FFF2-40B4-BE49-F238E27FC236}">
                <a16:creationId xmlns:a16="http://schemas.microsoft.com/office/drawing/2014/main" id="{CEF24133-5524-743D-C3F7-77CBC4B152F4}"/>
              </a:ext>
            </a:extLst>
          </p:cNvPr>
          <p:cNvGraphicFramePr>
            <a:graphicFrameLocks noGrp="1"/>
          </p:cNvGraphicFramePr>
          <p:nvPr/>
        </p:nvGraphicFramePr>
        <p:xfrm>
          <a:off x="1334992" y="3910489"/>
          <a:ext cx="7920979" cy="841248"/>
        </p:xfrm>
        <a:graphic>
          <a:graphicData uri="http://schemas.openxmlformats.org/drawingml/2006/table">
            <a:tbl>
              <a:tblPr/>
              <a:tblGrid>
                <a:gridCol w="1202936">
                  <a:extLst>
                    <a:ext uri="{9D8B030D-6E8A-4147-A177-3AD203B41FA5}">
                      <a16:colId xmlns:a16="http://schemas.microsoft.com/office/drawing/2014/main" val="198808846"/>
                    </a:ext>
                  </a:extLst>
                </a:gridCol>
                <a:gridCol w="802433">
                  <a:extLst>
                    <a:ext uri="{9D8B030D-6E8A-4147-A177-3AD203B41FA5}">
                      <a16:colId xmlns:a16="http://schemas.microsoft.com/office/drawing/2014/main" val="445983853"/>
                    </a:ext>
                  </a:extLst>
                </a:gridCol>
                <a:gridCol w="727788">
                  <a:extLst>
                    <a:ext uri="{9D8B030D-6E8A-4147-A177-3AD203B41FA5}">
                      <a16:colId xmlns:a16="http://schemas.microsoft.com/office/drawing/2014/main" val="1039291619"/>
                    </a:ext>
                  </a:extLst>
                </a:gridCol>
                <a:gridCol w="839755">
                  <a:extLst>
                    <a:ext uri="{9D8B030D-6E8A-4147-A177-3AD203B41FA5}">
                      <a16:colId xmlns:a16="http://schemas.microsoft.com/office/drawing/2014/main" val="3569277144"/>
                    </a:ext>
                  </a:extLst>
                </a:gridCol>
                <a:gridCol w="830424">
                  <a:extLst>
                    <a:ext uri="{9D8B030D-6E8A-4147-A177-3AD203B41FA5}">
                      <a16:colId xmlns:a16="http://schemas.microsoft.com/office/drawing/2014/main" val="3705934623"/>
                    </a:ext>
                  </a:extLst>
                </a:gridCol>
                <a:gridCol w="849086">
                  <a:extLst>
                    <a:ext uri="{9D8B030D-6E8A-4147-A177-3AD203B41FA5}">
                      <a16:colId xmlns:a16="http://schemas.microsoft.com/office/drawing/2014/main" val="2516577171"/>
                    </a:ext>
                  </a:extLst>
                </a:gridCol>
                <a:gridCol w="830425">
                  <a:extLst>
                    <a:ext uri="{9D8B030D-6E8A-4147-A177-3AD203B41FA5}">
                      <a16:colId xmlns:a16="http://schemas.microsoft.com/office/drawing/2014/main" val="69851837"/>
                    </a:ext>
                  </a:extLst>
                </a:gridCol>
                <a:gridCol w="839755">
                  <a:extLst>
                    <a:ext uri="{9D8B030D-6E8A-4147-A177-3AD203B41FA5}">
                      <a16:colId xmlns:a16="http://schemas.microsoft.com/office/drawing/2014/main" val="3031654235"/>
                    </a:ext>
                  </a:extLst>
                </a:gridCol>
                <a:gridCol w="998377">
                  <a:extLst>
                    <a:ext uri="{9D8B030D-6E8A-4147-A177-3AD203B41FA5}">
                      <a16:colId xmlns:a16="http://schemas.microsoft.com/office/drawing/2014/main" val="1679232240"/>
                    </a:ext>
                  </a:extLst>
                </a:gridCol>
              </a:tblGrid>
              <a:tr h="190500">
                <a:tc>
                  <a:txBody>
                    <a:bodyPr/>
                    <a:lstStyle/>
                    <a:p>
                      <a:pPr algn="l" rtl="0" fontAlgn="base">
                        <a:lnSpc>
                          <a:spcPts val="1500"/>
                        </a:lnSpc>
                        <a:spcAft>
                          <a:spcPts val="1200"/>
                        </a:spcAft>
                        <a:buNone/>
                      </a:pPr>
                      <a:r>
                        <a:rPr lang="en-US" sz="1050" b="0" i="0" dirty="0">
                          <a:solidFill>
                            <a:srgbClr val="000000"/>
                          </a:solidFill>
                          <a:effectLst/>
                          <a:latin typeface="Segoe UI" panose="020B0502040204020203" pitchFamily="34" charset="0"/>
                        </a:rPr>
                        <a:t>Inundation Acre-Days at 10-week duration, Jan-Apr </a:t>
                      </a:r>
                      <a:endParaRPr lang="en-US" sz="1600"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825"/>
                        </a:lnSpc>
                        <a:spcAft>
                          <a:spcPts val="1200"/>
                        </a:spcAft>
                        <a:buNone/>
                      </a:pPr>
                      <a:r>
                        <a:rPr lang="en-US" sz="800" b="0" i="0">
                          <a:solidFill>
                            <a:srgbClr val="000000"/>
                          </a:solidFill>
                          <a:effectLst/>
                          <a:latin typeface="Aptos Narrow" panose="020B0004020202020204" pitchFamily="34" charset="0"/>
                        </a:rPr>
                        <a:t>(0) </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0  </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125"/>
                        </a:lnSpc>
                        <a:spcAft>
                          <a:spcPts val="1200"/>
                        </a:spcAft>
                        <a:buNone/>
                      </a:pPr>
                      <a:r>
                        <a:rPr lang="en-US" sz="800" b="0" i="0" dirty="0">
                          <a:solidFill>
                            <a:srgbClr val="000000"/>
                          </a:solidFill>
                          <a:effectLst/>
                          <a:latin typeface="Segoe UI" panose="020B0502040204020203" pitchFamily="34" charset="0"/>
                        </a:rPr>
                        <a:t>(0)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0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125"/>
                        </a:lnSpc>
                        <a:spcAft>
                          <a:spcPts val="1200"/>
                        </a:spcAft>
                        <a:buNone/>
                      </a:pPr>
                      <a:r>
                        <a:rPr lang="en-US" sz="800" b="0" i="0" dirty="0">
                          <a:solidFill>
                            <a:srgbClr val="000000"/>
                          </a:solidFill>
                          <a:effectLst/>
                          <a:latin typeface="Segoe UI" panose="020B0502040204020203" pitchFamily="34" charset="0"/>
                        </a:rPr>
                        <a:t>(0)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212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(496)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dirty="0">
                          <a:solidFill>
                            <a:srgbClr val="000000"/>
                          </a:solidFill>
                          <a:effectLst/>
                          <a:latin typeface="Segoe UI" panose="020B0502040204020203" pitchFamily="34" charset="0"/>
                        </a:rPr>
                        <a:t>(0)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231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(815)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dirty="0">
                          <a:solidFill>
                            <a:srgbClr val="000000"/>
                          </a:solidFill>
                          <a:effectLst/>
                          <a:latin typeface="Segoe UI" panose="020B0502040204020203" pitchFamily="34" charset="0"/>
                        </a:rPr>
                        <a:t>(142)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249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(292)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dirty="0">
                          <a:solidFill>
                            <a:srgbClr val="000000"/>
                          </a:solidFill>
                          <a:effectLst/>
                          <a:latin typeface="Segoe UI" panose="020B0502040204020203" pitchFamily="34" charset="0"/>
                        </a:rPr>
                        <a:t>(0)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209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(496)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a:solidFill>
                            <a:srgbClr val="000000"/>
                          </a:solidFill>
                          <a:effectLst/>
                          <a:latin typeface="Segoe UI" panose="020B0502040204020203" pitchFamily="34" charset="0"/>
                        </a:rPr>
                        <a:t>(0)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0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125"/>
                        </a:lnSpc>
                        <a:spcAft>
                          <a:spcPts val="1200"/>
                        </a:spcAft>
                        <a:buNone/>
                      </a:pPr>
                      <a:r>
                        <a:rPr lang="en-US" sz="800" b="0" i="0" dirty="0">
                          <a:solidFill>
                            <a:srgbClr val="000000"/>
                          </a:solidFill>
                          <a:effectLst/>
                          <a:latin typeface="Segoe UI" panose="020B0502040204020203" pitchFamily="34" charset="0"/>
                        </a:rPr>
                        <a:t>(278)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1,143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(2,300)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extLst>
                  <a:ext uri="{0D108BD9-81ED-4DB2-BD59-A6C34878D82A}">
                    <a16:rowId xmlns:a16="http://schemas.microsoft.com/office/drawing/2014/main" val="4263476289"/>
                  </a:ext>
                </a:extLst>
              </a:tr>
            </a:tbl>
          </a:graphicData>
        </a:graphic>
      </p:graphicFrame>
      <p:graphicFrame>
        <p:nvGraphicFramePr>
          <p:cNvPr id="7" name="Table 6">
            <a:extLst>
              <a:ext uri="{FF2B5EF4-FFF2-40B4-BE49-F238E27FC236}">
                <a16:creationId xmlns:a16="http://schemas.microsoft.com/office/drawing/2014/main" id="{B9CBF957-C93B-D12A-83B9-C608EF1411E9}"/>
              </a:ext>
            </a:extLst>
          </p:cNvPr>
          <p:cNvGraphicFramePr>
            <a:graphicFrameLocks noGrp="1"/>
          </p:cNvGraphicFramePr>
          <p:nvPr/>
        </p:nvGraphicFramePr>
        <p:xfrm>
          <a:off x="1284737" y="4953445"/>
          <a:ext cx="7956169" cy="502603"/>
        </p:xfrm>
        <a:graphic>
          <a:graphicData uri="http://schemas.openxmlformats.org/drawingml/2006/table">
            <a:tbl>
              <a:tblPr/>
              <a:tblGrid>
                <a:gridCol w="1258887">
                  <a:extLst>
                    <a:ext uri="{9D8B030D-6E8A-4147-A177-3AD203B41FA5}">
                      <a16:colId xmlns:a16="http://schemas.microsoft.com/office/drawing/2014/main" val="2190830646"/>
                    </a:ext>
                  </a:extLst>
                </a:gridCol>
                <a:gridCol w="788903">
                  <a:extLst>
                    <a:ext uri="{9D8B030D-6E8A-4147-A177-3AD203B41FA5}">
                      <a16:colId xmlns:a16="http://schemas.microsoft.com/office/drawing/2014/main" val="711024407"/>
                    </a:ext>
                  </a:extLst>
                </a:gridCol>
                <a:gridCol w="735622">
                  <a:extLst>
                    <a:ext uri="{9D8B030D-6E8A-4147-A177-3AD203B41FA5}">
                      <a16:colId xmlns:a16="http://schemas.microsoft.com/office/drawing/2014/main" val="777382862"/>
                    </a:ext>
                  </a:extLst>
                </a:gridCol>
                <a:gridCol w="849086">
                  <a:extLst>
                    <a:ext uri="{9D8B030D-6E8A-4147-A177-3AD203B41FA5}">
                      <a16:colId xmlns:a16="http://schemas.microsoft.com/office/drawing/2014/main" val="365446949"/>
                    </a:ext>
                  </a:extLst>
                </a:gridCol>
                <a:gridCol w="811763">
                  <a:extLst>
                    <a:ext uri="{9D8B030D-6E8A-4147-A177-3AD203B41FA5}">
                      <a16:colId xmlns:a16="http://schemas.microsoft.com/office/drawing/2014/main" val="1505242692"/>
                    </a:ext>
                  </a:extLst>
                </a:gridCol>
                <a:gridCol w="867747">
                  <a:extLst>
                    <a:ext uri="{9D8B030D-6E8A-4147-A177-3AD203B41FA5}">
                      <a16:colId xmlns:a16="http://schemas.microsoft.com/office/drawing/2014/main" val="1214753582"/>
                    </a:ext>
                  </a:extLst>
                </a:gridCol>
                <a:gridCol w="811763">
                  <a:extLst>
                    <a:ext uri="{9D8B030D-6E8A-4147-A177-3AD203B41FA5}">
                      <a16:colId xmlns:a16="http://schemas.microsoft.com/office/drawing/2014/main" val="1550688122"/>
                    </a:ext>
                  </a:extLst>
                </a:gridCol>
                <a:gridCol w="839755">
                  <a:extLst>
                    <a:ext uri="{9D8B030D-6E8A-4147-A177-3AD203B41FA5}">
                      <a16:colId xmlns:a16="http://schemas.microsoft.com/office/drawing/2014/main" val="961407968"/>
                    </a:ext>
                  </a:extLst>
                </a:gridCol>
                <a:gridCol w="992643">
                  <a:extLst>
                    <a:ext uri="{9D8B030D-6E8A-4147-A177-3AD203B41FA5}">
                      <a16:colId xmlns:a16="http://schemas.microsoft.com/office/drawing/2014/main" val="3314972811"/>
                    </a:ext>
                  </a:extLst>
                </a:gridCol>
              </a:tblGrid>
              <a:tr h="19050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Inundation Acre-Days, Jan-Apr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825"/>
                        </a:lnSpc>
                        <a:spcAft>
                          <a:spcPts val="1200"/>
                        </a:spcAft>
                        <a:buNone/>
                      </a:pPr>
                      <a:r>
                        <a:rPr lang="en-US" sz="800" b="0" i="0">
                          <a:solidFill>
                            <a:srgbClr val="000000"/>
                          </a:solidFill>
                          <a:effectLst/>
                          <a:latin typeface="Aptos Narrow" panose="020B0004020202020204" pitchFamily="34" charset="0"/>
                        </a:rPr>
                        <a:t>(61,682) </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62,019 (62,827)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125"/>
                        </a:lnSpc>
                        <a:spcAft>
                          <a:spcPts val="1200"/>
                        </a:spcAft>
                        <a:buNone/>
                      </a:pP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63,251</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63,404</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63,861</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125"/>
                        </a:lnSpc>
                        <a:spcAft>
                          <a:spcPts val="1200"/>
                        </a:spcAft>
                        <a:buNone/>
                      </a:pP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64,542</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69,799</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76,318</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62,240</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69,557</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79,746</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67,765</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72,054</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76,469</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64,517</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69,701</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76,318</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125"/>
                        </a:lnSpc>
                        <a:spcAft>
                          <a:spcPts val="1200"/>
                        </a:spcAft>
                        <a:buNone/>
                      </a:pP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61,590</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Aptos Narrow" panose="020B0004020202020204" pitchFamily="34" charset="0"/>
                        </a:rPr>
                        <a:t>62,041</a:t>
                      </a:r>
                      <a:r>
                        <a:rPr lang="en-US" sz="800" b="0" i="0">
                          <a:solidFill>
                            <a:srgbClr val="000000"/>
                          </a:solidFill>
                          <a:effectLst/>
                          <a:latin typeface="Segoe UI" panose="020B0502040204020203" pitchFamily="34" charset="0"/>
                        </a:rPr>
                        <a:t>   </a:t>
                      </a:r>
                      <a:r>
                        <a:rPr lang="en-US" sz="800" b="0" i="0">
                          <a:solidFill>
                            <a:srgbClr val="000000"/>
                          </a:solidFill>
                          <a:effectLst/>
                          <a:latin typeface="WordVisiCarriageReturn_MSFontService"/>
                        </a:rPr>
                        <a:t> </a:t>
                      </a:r>
                      <a:br>
                        <a:rPr lang="en-US" sz="800" b="0" i="0">
                          <a:solidFill>
                            <a:srgbClr val="000000"/>
                          </a:solidFill>
                          <a:effectLst/>
                          <a:latin typeface="WordVisiCarriageReturn_MSFontService"/>
                        </a:rPr>
                      </a:br>
                      <a:r>
                        <a:rPr lang="en-US" sz="800" b="0" i="0">
                          <a:solidFill>
                            <a:srgbClr val="000000"/>
                          </a:solidFill>
                          <a:effectLst/>
                          <a:latin typeface="Segoe UI" panose="020B0502040204020203" pitchFamily="34" charset="0"/>
                        </a:rPr>
                        <a:t>(</a:t>
                      </a:r>
                      <a:r>
                        <a:rPr lang="en-US" sz="800" b="0" i="0">
                          <a:solidFill>
                            <a:srgbClr val="000000"/>
                          </a:solidFill>
                          <a:effectLst/>
                          <a:latin typeface="Aptos Narrow" panose="020B0004020202020204" pitchFamily="34" charset="0"/>
                        </a:rPr>
                        <a:t>63,058</a:t>
                      </a:r>
                      <a:r>
                        <a:rPr lang="en-US" sz="800" b="0" i="0">
                          <a:solidFill>
                            <a:srgbClr val="000000"/>
                          </a:solidFill>
                          <a:effectLst/>
                          <a:latin typeface="Segoe UI" panose="020B0502040204020203" pitchFamily="34" charset="0"/>
                        </a:rPr>
                        <a:t>)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125"/>
                        </a:lnSpc>
                        <a:spcAft>
                          <a:spcPts val="1200"/>
                        </a:spcAft>
                        <a:buNone/>
                      </a:pPr>
                      <a:r>
                        <a:rPr lang="en-US" sz="800" b="0" i="0" dirty="0">
                          <a:solidFill>
                            <a:srgbClr val="000000"/>
                          </a:solidFill>
                          <a:effectLst/>
                          <a:latin typeface="Segoe UI" panose="020B0502040204020203" pitchFamily="34" charset="0"/>
                        </a:rPr>
                        <a:t>(</a:t>
                      </a:r>
                      <a:r>
                        <a:rPr lang="en-US" sz="800" b="0" i="0" dirty="0">
                          <a:solidFill>
                            <a:srgbClr val="000000"/>
                          </a:solidFill>
                          <a:effectLst/>
                          <a:latin typeface="Aptos Narrow" panose="020B0004020202020204" pitchFamily="34" charset="0"/>
                        </a:rPr>
                        <a:t>74,532</a:t>
                      </a:r>
                      <a:r>
                        <a:rPr lang="en-US" sz="800" b="0" i="0" dirty="0">
                          <a:solidFill>
                            <a:srgbClr val="000000"/>
                          </a:solidFill>
                          <a:effectLst/>
                          <a:latin typeface="Segoe UI" panose="020B0502040204020203" pitchFamily="34" charset="0"/>
                        </a:rPr>
                        <a:t>)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Aptos Narrow" panose="020B0004020202020204" pitchFamily="34" charset="0"/>
                        </a:rPr>
                        <a:t>91,504</a:t>
                      </a:r>
                      <a:r>
                        <a:rPr lang="en-US" sz="800" b="0" i="0" dirty="0">
                          <a:solidFill>
                            <a:srgbClr val="000000"/>
                          </a:solidFill>
                          <a:effectLst/>
                          <a:latin typeface="Segoe UI" panose="020B0502040204020203" pitchFamily="34" charset="0"/>
                        </a:rPr>
                        <a:t> </a:t>
                      </a:r>
                      <a:r>
                        <a:rPr lang="en-US" sz="800" b="0" i="0" dirty="0">
                          <a:solidFill>
                            <a:srgbClr val="000000"/>
                          </a:solidFill>
                          <a:effectLst/>
                          <a:latin typeface="WordVisiCarriageReturn_MSFontService"/>
                        </a:rPr>
                        <a:t> </a:t>
                      </a:r>
                      <a:br>
                        <a:rPr lang="en-US" sz="800" b="0" i="0" dirty="0">
                          <a:solidFill>
                            <a:srgbClr val="000000"/>
                          </a:solidFill>
                          <a:effectLst/>
                          <a:latin typeface="WordVisiCarriageReturn_MSFontService"/>
                        </a:rPr>
                      </a:br>
                      <a:r>
                        <a:rPr lang="en-US" sz="800" b="0" i="0" dirty="0">
                          <a:solidFill>
                            <a:srgbClr val="000000"/>
                          </a:solidFill>
                          <a:effectLst/>
                          <a:latin typeface="Segoe UI" panose="020B0502040204020203" pitchFamily="34" charset="0"/>
                        </a:rPr>
                        <a:t>(</a:t>
                      </a:r>
                      <a:r>
                        <a:rPr lang="en-US" sz="800" b="0" i="0" dirty="0">
                          <a:solidFill>
                            <a:srgbClr val="000000"/>
                          </a:solidFill>
                          <a:effectLst/>
                          <a:latin typeface="Aptos Narrow" panose="020B0004020202020204" pitchFamily="34" charset="0"/>
                        </a:rPr>
                        <a:t>113,441</a:t>
                      </a:r>
                      <a:r>
                        <a:rPr lang="en-US" sz="800" b="0" i="0" dirty="0">
                          <a:solidFill>
                            <a:srgbClr val="000000"/>
                          </a:solidFill>
                          <a:effectLst/>
                          <a:latin typeface="Segoe UI" panose="020B0502040204020203" pitchFamily="34" charset="0"/>
                        </a:rPr>
                        <a:t>)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extLst>
                  <a:ext uri="{0D108BD9-81ED-4DB2-BD59-A6C34878D82A}">
                    <a16:rowId xmlns:a16="http://schemas.microsoft.com/office/drawing/2014/main" val="692960621"/>
                  </a:ext>
                </a:extLst>
              </a:tr>
            </a:tbl>
          </a:graphicData>
        </a:graphic>
      </p:graphicFrame>
    </p:spTree>
    <p:extLst>
      <p:ext uri="{BB962C8B-B14F-4D97-AF65-F5344CB8AC3E}">
        <p14:creationId xmlns:p14="http://schemas.microsoft.com/office/powerpoint/2010/main" val="3971102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E66CE0-22D0-6501-D040-3F21A44FA38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4969FD4-03CC-4AF2-61B3-D2BD1B0C7679}"/>
              </a:ext>
            </a:extLst>
          </p:cNvPr>
          <p:cNvSpPr>
            <a:spLocks noGrp="1"/>
          </p:cNvSpPr>
          <p:nvPr>
            <p:ph type="title"/>
          </p:nvPr>
        </p:nvSpPr>
        <p:spPr>
          <a:xfrm>
            <a:off x="838200" y="0"/>
            <a:ext cx="10515600" cy="551503"/>
          </a:xfrm>
        </p:spPr>
        <p:txBody>
          <a:bodyPr>
            <a:normAutofit/>
          </a:bodyPr>
          <a:lstStyle/>
          <a:p>
            <a:r>
              <a:rPr lang="en-US" sz="3200" dirty="0"/>
              <a:t>Attribute 8: </a:t>
            </a:r>
            <a:r>
              <a:rPr lang="en-US" sz="3200" i="1" dirty="0"/>
              <a:t>Self-sustaining diverse riparian plant communities.</a:t>
            </a:r>
            <a:endParaRPr lang="en-US" sz="3200" dirty="0"/>
          </a:p>
        </p:txBody>
      </p:sp>
      <p:sp>
        <p:nvSpPr>
          <p:cNvPr id="12" name="TextBox 11">
            <a:extLst>
              <a:ext uri="{FF2B5EF4-FFF2-40B4-BE49-F238E27FC236}">
                <a16:creationId xmlns:a16="http://schemas.microsoft.com/office/drawing/2014/main" id="{B217D36B-EA00-E4C1-87AF-CD73A6ADCF61}"/>
              </a:ext>
            </a:extLst>
          </p:cNvPr>
          <p:cNvSpPr txBox="1"/>
          <p:nvPr/>
        </p:nvSpPr>
        <p:spPr>
          <a:xfrm>
            <a:off x="2621903" y="5658961"/>
            <a:ext cx="494046" cy="1200329"/>
          </a:xfrm>
          <a:prstGeom prst="rect">
            <a:avLst/>
          </a:prstGeom>
          <a:noFill/>
        </p:spPr>
        <p:txBody>
          <a:bodyPr wrap="none" rtlCol="0">
            <a:spAutoFit/>
          </a:bodyPr>
          <a:lstStyle/>
          <a:p>
            <a:r>
              <a:rPr lang="en-US" dirty="0"/>
              <a:t>4 R</a:t>
            </a:r>
            <a:br>
              <a:rPr lang="en-US" dirty="0"/>
            </a:br>
            <a:endParaRPr lang="en-US" dirty="0"/>
          </a:p>
          <a:p>
            <a:endParaRPr lang="en-US" dirty="0"/>
          </a:p>
          <a:p>
            <a:r>
              <a:rPr lang="en-US" dirty="0"/>
              <a:t>1 B</a:t>
            </a:r>
          </a:p>
        </p:txBody>
      </p:sp>
      <p:sp>
        <p:nvSpPr>
          <p:cNvPr id="13" name="TextBox 12">
            <a:extLst>
              <a:ext uri="{FF2B5EF4-FFF2-40B4-BE49-F238E27FC236}">
                <a16:creationId xmlns:a16="http://schemas.microsoft.com/office/drawing/2014/main" id="{487D18F0-1BFB-AE7E-9877-3AAEA025D220}"/>
              </a:ext>
            </a:extLst>
          </p:cNvPr>
          <p:cNvSpPr txBox="1"/>
          <p:nvPr/>
        </p:nvSpPr>
        <p:spPr>
          <a:xfrm>
            <a:off x="3492760" y="5658961"/>
            <a:ext cx="494046" cy="646331"/>
          </a:xfrm>
          <a:prstGeom prst="rect">
            <a:avLst/>
          </a:prstGeom>
          <a:noFill/>
        </p:spPr>
        <p:txBody>
          <a:bodyPr wrap="none" rtlCol="0">
            <a:spAutoFit/>
          </a:bodyPr>
          <a:lstStyle/>
          <a:p>
            <a:r>
              <a:rPr lang="en-US" dirty="0"/>
              <a:t>5 R</a:t>
            </a:r>
            <a:br>
              <a:rPr lang="en-US" dirty="0"/>
            </a:br>
            <a:endParaRPr lang="en-US" dirty="0"/>
          </a:p>
        </p:txBody>
      </p:sp>
      <p:sp>
        <p:nvSpPr>
          <p:cNvPr id="14" name="TextBox 13">
            <a:extLst>
              <a:ext uri="{FF2B5EF4-FFF2-40B4-BE49-F238E27FC236}">
                <a16:creationId xmlns:a16="http://schemas.microsoft.com/office/drawing/2014/main" id="{1AC8AD92-1D87-8FCC-1E04-F76A9EEB9436}"/>
              </a:ext>
            </a:extLst>
          </p:cNvPr>
          <p:cNvSpPr txBox="1"/>
          <p:nvPr/>
        </p:nvSpPr>
        <p:spPr>
          <a:xfrm>
            <a:off x="4285862" y="5658961"/>
            <a:ext cx="518091" cy="1200329"/>
          </a:xfrm>
          <a:prstGeom prst="rect">
            <a:avLst/>
          </a:prstGeom>
          <a:noFill/>
        </p:spPr>
        <p:txBody>
          <a:bodyPr wrap="none" rtlCol="0">
            <a:spAutoFit/>
          </a:bodyPr>
          <a:lstStyle/>
          <a:p>
            <a:r>
              <a:rPr lang="en-US" dirty="0"/>
              <a:t>1 R</a:t>
            </a:r>
            <a:br>
              <a:rPr lang="en-US" dirty="0"/>
            </a:br>
            <a:r>
              <a:rPr lang="en-US" dirty="0"/>
              <a:t>1 Y</a:t>
            </a:r>
          </a:p>
          <a:p>
            <a:r>
              <a:rPr lang="en-US" dirty="0"/>
              <a:t>3 G</a:t>
            </a:r>
          </a:p>
          <a:p>
            <a:endParaRPr lang="en-US" dirty="0"/>
          </a:p>
        </p:txBody>
      </p:sp>
      <p:sp>
        <p:nvSpPr>
          <p:cNvPr id="15" name="TextBox 14">
            <a:extLst>
              <a:ext uri="{FF2B5EF4-FFF2-40B4-BE49-F238E27FC236}">
                <a16:creationId xmlns:a16="http://schemas.microsoft.com/office/drawing/2014/main" id="{D9ABB280-6A92-047C-E3AC-44A3C26D0981}"/>
              </a:ext>
            </a:extLst>
          </p:cNvPr>
          <p:cNvSpPr txBox="1"/>
          <p:nvPr/>
        </p:nvSpPr>
        <p:spPr>
          <a:xfrm>
            <a:off x="5228254" y="5658961"/>
            <a:ext cx="518091" cy="1200329"/>
          </a:xfrm>
          <a:prstGeom prst="rect">
            <a:avLst/>
          </a:prstGeom>
          <a:noFill/>
        </p:spPr>
        <p:txBody>
          <a:bodyPr wrap="none" rtlCol="0">
            <a:spAutoFit/>
          </a:bodyPr>
          <a:lstStyle/>
          <a:p>
            <a:endParaRPr lang="en-US" dirty="0"/>
          </a:p>
          <a:p>
            <a:r>
              <a:rPr lang="en-US" dirty="0"/>
              <a:t>2 Y</a:t>
            </a:r>
          </a:p>
          <a:p>
            <a:r>
              <a:rPr lang="en-US" dirty="0"/>
              <a:t>3 G</a:t>
            </a:r>
            <a:br>
              <a:rPr lang="en-US" dirty="0"/>
            </a:br>
            <a:endParaRPr lang="en-US" dirty="0"/>
          </a:p>
        </p:txBody>
      </p:sp>
      <p:sp>
        <p:nvSpPr>
          <p:cNvPr id="16" name="TextBox 15">
            <a:extLst>
              <a:ext uri="{FF2B5EF4-FFF2-40B4-BE49-F238E27FC236}">
                <a16:creationId xmlns:a16="http://schemas.microsoft.com/office/drawing/2014/main" id="{D9F8EF04-8DBA-1909-60AD-3C0B154B17DC}"/>
              </a:ext>
            </a:extLst>
          </p:cNvPr>
          <p:cNvSpPr txBox="1"/>
          <p:nvPr/>
        </p:nvSpPr>
        <p:spPr>
          <a:xfrm>
            <a:off x="6096000" y="5658961"/>
            <a:ext cx="494046" cy="646331"/>
          </a:xfrm>
          <a:prstGeom prst="rect">
            <a:avLst/>
          </a:prstGeom>
          <a:noFill/>
        </p:spPr>
        <p:txBody>
          <a:bodyPr wrap="none" rtlCol="0">
            <a:spAutoFit/>
          </a:bodyPr>
          <a:lstStyle/>
          <a:p>
            <a:r>
              <a:rPr lang="en-US" dirty="0"/>
              <a:t>1 R</a:t>
            </a:r>
            <a:br>
              <a:rPr lang="en-US" dirty="0"/>
            </a:br>
            <a:r>
              <a:rPr lang="en-US" dirty="0"/>
              <a:t>4 Y</a:t>
            </a:r>
          </a:p>
        </p:txBody>
      </p:sp>
      <p:sp>
        <p:nvSpPr>
          <p:cNvPr id="17" name="TextBox 16">
            <a:extLst>
              <a:ext uri="{FF2B5EF4-FFF2-40B4-BE49-F238E27FC236}">
                <a16:creationId xmlns:a16="http://schemas.microsoft.com/office/drawing/2014/main" id="{830B9144-F6D2-537B-19A6-2C9480EAC98A}"/>
              </a:ext>
            </a:extLst>
          </p:cNvPr>
          <p:cNvSpPr txBox="1"/>
          <p:nvPr/>
        </p:nvSpPr>
        <p:spPr>
          <a:xfrm>
            <a:off x="6918048" y="5658961"/>
            <a:ext cx="518091" cy="1200329"/>
          </a:xfrm>
          <a:prstGeom prst="rect">
            <a:avLst/>
          </a:prstGeom>
          <a:noFill/>
        </p:spPr>
        <p:txBody>
          <a:bodyPr wrap="none" rtlCol="0">
            <a:spAutoFit/>
          </a:bodyPr>
          <a:lstStyle/>
          <a:p>
            <a:r>
              <a:rPr lang="en-US" dirty="0"/>
              <a:t>1 R</a:t>
            </a:r>
            <a:br>
              <a:rPr lang="en-US" dirty="0"/>
            </a:br>
            <a:r>
              <a:rPr lang="en-US" dirty="0"/>
              <a:t>1 Y</a:t>
            </a:r>
          </a:p>
          <a:p>
            <a:r>
              <a:rPr lang="en-US" dirty="0"/>
              <a:t>3 G</a:t>
            </a:r>
          </a:p>
          <a:p>
            <a:endParaRPr lang="en-US" dirty="0"/>
          </a:p>
        </p:txBody>
      </p:sp>
      <p:sp>
        <p:nvSpPr>
          <p:cNvPr id="18" name="TextBox 17">
            <a:extLst>
              <a:ext uri="{FF2B5EF4-FFF2-40B4-BE49-F238E27FC236}">
                <a16:creationId xmlns:a16="http://schemas.microsoft.com/office/drawing/2014/main" id="{C3C03850-5806-CFAE-19DC-68FEE9DC3270}"/>
              </a:ext>
            </a:extLst>
          </p:cNvPr>
          <p:cNvSpPr txBox="1"/>
          <p:nvPr/>
        </p:nvSpPr>
        <p:spPr>
          <a:xfrm>
            <a:off x="7588899" y="5660166"/>
            <a:ext cx="494046" cy="646331"/>
          </a:xfrm>
          <a:prstGeom prst="rect">
            <a:avLst/>
          </a:prstGeom>
          <a:noFill/>
        </p:spPr>
        <p:txBody>
          <a:bodyPr wrap="none" rtlCol="0">
            <a:spAutoFit/>
          </a:bodyPr>
          <a:lstStyle/>
          <a:p>
            <a:r>
              <a:rPr lang="en-US" dirty="0"/>
              <a:t>4 R</a:t>
            </a:r>
            <a:br>
              <a:rPr lang="en-US" dirty="0"/>
            </a:br>
            <a:r>
              <a:rPr lang="en-US" dirty="0"/>
              <a:t>1 P</a:t>
            </a:r>
          </a:p>
        </p:txBody>
      </p:sp>
      <p:sp>
        <p:nvSpPr>
          <p:cNvPr id="19" name="TextBox 18">
            <a:extLst>
              <a:ext uri="{FF2B5EF4-FFF2-40B4-BE49-F238E27FC236}">
                <a16:creationId xmlns:a16="http://schemas.microsoft.com/office/drawing/2014/main" id="{78546394-4A64-B121-EA31-C623D2AF9C22}"/>
              </a:ext>
            </a:extLst>
          </p:cNvPr>
          <p:cNvSpPr txBox="1"/>
          <p:nvPr/>
        </p:nvSpPr>
        <p:spPr>
          <a:xfrm>
            <a:off x="8382001" y="5658961"/>
            <a:ext cx="494046" cy="1200329"/>
          </a:xfrm>
          <a:prstGeom prst="rect">
            <a:avLst/>
          </a:prstGeom>
          <a:noFill/>
        </p:spPr>
        <p:txBody>
          <a:bodyPr wrap="none" rtlCol="0">
            <a:spAutoFit/>
          </a:bodyPr>
          <a:lstStyle/>
          <a:p>
            <a:endParaRPr lang="en-US" dirty="0"/>
          </a:p>
          <a:p>
            <a:r>
              <a:rPr lang="en-US" dirty="0"/>
              <a:t>1 Y</a:t>
            </a:r>
          </a:p>
          <a:p>
            <a:br>
              <a:rPr lang="en-US" dirty="0"/>
            </a:br>
            <a:r>
              <a:rPr lang="en-US" dirty="0"/>
              <a:t>4 B</a:t>
            </a:r>
          </a:p>
        </p:txBody>
      </p:sp>
      <p:graphicFrame>
        <p:nvGraphicFramePr>
          <p:cNvPr id="4" name="Table 3">
            <a:extLst>
              <a:ext uri="{FF2B5EF4-FFF2-40B4-BE49-F238E27FC236}">
                <a16:creationId xmlns:a16="http://schemas.microsoft.com/office/drawing/2014/main" id="{D741B155-7C70-36AB-221C-91CFF48968DF}"/>
              </a:ext>
            </a:extLst>
          </p:cNvPr>
          <p:cNvGraphicFramePr>
            <a:graphicFrameLocks noGrp="1"/>
          </p:cNvGraphicFramePr>
          <p:nvPr/>
        </p:nvGraphicFramePr>
        <p:xfrm>
          <a:off x="1425915" y="643386"/>
          <a:ext cx="8373881" cy="1195197"/>
        </p:xfrm>
        <a:graphic>
          <a:graphicData uri="http://schemas.openxmlformats.org/drawingml/2006/table">
            <a:tbl>
              <a:tblPr/>
              <a:tblGrid>
                <a:gridCol w="1203144">
                  <a:extLst>
                    <a:ext uri="{9D8B030D-6E8A-4147-A177-3AD203B41FA5}">
                      <a16:colId xmlns:a16="http://schemas.microsoft.com/office/drawing/2014/main" val="3386510673"/>
                    </a:ext>
                  </a:extLst>
                </a:gridCol>
                <a:gridCol w="753970">
                  <a:extLst>
                    <a:ext uri="{9D8B030D-6E8A-4147-A177-3AD203B41FA5}">
                      <a16:colId xmlns:a16="http://schemas.microsoft.com/office/drawing/2014/main" val="2928131246"/>
                    </a:ext>
                  </a:extLst>
                </a:gridCol>
                <a:gridCol w="753970">
                  <a:extLst>
                    <a:ext uri="{9D8B030D-6E8A-4147-A177-3AD203B41FA5}">
                      <a16:colId xmlns:a16="http://schemas.microsoft.com/office/drawing/2014/main" val="1572528161"/>
                    </a:ext>
                  </a:extLst>
                </a:gridCol>
                <a:gridCol w="882305">
                  <a:extLst>
                    <a:ext uri="{9D8B030D-6E8A-4147-A177-3AD203B41FA5}">
                      <a16:colId xmlns:a16="http://schemas.microsoft.com/office/drawing/2014/main" val="185453618"/>
                    </a:ext>
                  </a:extLst>
                </a:gridCol>
                <a:gridCol w="962516">
                  <a:extLst>
                    <a:ext uri="{9D8B030D-6E8A-4147-A177-3AD203B41FA5}">
                      <a16:colId xmlns:a16="http://schemas.microsoft.com/office/drawing/2014/main" val="3865159764"/>
                    </a:ext>
                  </a:extLst>
                </a:gridCol>
                <a:gridCol w="753970">
                  <a:extLst>
                    <a:ext uri="{9D8B030D-6E8A-4147-A177-3AD203B41FA5}">
                      <a16:colId xmlns:a16="http://schemas.microsoft.com/office/drawing/2014/main" val="1676305080"/>
                    </a:ext>
                  </a:extLst>
                </a:gridCol>
                <a:gridCol w="770012">
                  <a:extLst>
                    <a:ext uri="{9D8B030D-6E8A-4147-A177-3AD203B41FA5}">
                      <a16:colId xmlns:a16="http://schemas.microsoft.com/office/drawing/2014/main" val="275449629"/>
                    </a:ext>
                  </a:extLst>
                </a:gridCol>
                <a:gridCol w="753970">
                  <a:extLst>
                    <a:ext uri="{9D8B030D-6E8A-4147-A177-3AD203B41FA5}">
                      <a16:colId xmlns:a16="http://schemas.microsoft.com/office/drawing/2014/main" val="809907913"/>
                    </a:ext>
                  </a:extLst>
                </a:gridCol>
                <a:gridCol w="770012">
                  <a:extLst>
                    <a:ext uri="{9D8B030D-6E8A-4147-A177-3AD203B41FA5}">
                      <a16:colId xmlns:a16="http://schemas.microsoft.com/office/drawing/2014/main" val="1382584894"/>
                    </a:ext>
                  </a:extLst>
                </a:gridCol>
                <a:gridCol w="770012">
                  <a:extLst>
                    <a:ext uri="{9D8B030D-6E8A-4147-A177-3AD203B41FA5}">
                      <a16:colId xmlns:a16="http://schemas.microsoft.com/office/drawing/2014/main" val="2287922308"/>
                    </a:ext>
                  </a:extLst>
                </a:gridCol>
              </a:tblGrid>
              <a:tr h="190500">
                <a:tc>
                  <a:txBody>
                    <a:bodyPr/>
                    <a:lstStyle/>
                    <a:p>
                      <a:pPr algn="l" rtl="0" fontAlgn="base">
                        <a:lnSpc>
                          <a:spcPts val="1500"/>
                        </a:lnSpc>
                        <a:spcAft>
                          <a:spcPts val="1200"/>
                        </a:spcAft>
                        <a:buNone/>
                      </a:pPr>
                      <a:r>
                        <a:rPr lang="en-US" sz="1100" b="1" i="0">
                          <a:solidFill>
                            <a:srgbClr val="000000"/>
                          </a:solidFill>
                          <a:effectLst/>
                          <a:latin typeface="Segoe UI" panose="020B0502040204020203" pitchFamily="34" charset="0"/>
                        </a:rPr>
                        <a:t>Metric</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NAA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1</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2a</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2b</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3</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4</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6</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Alt 7</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500"/>
                        </a:lnSpc>
                        <a:spcAft>
                          <a:spcPts val="1200"/>
                        </a:spcAft>
                        <a:buNone/>
                      </a:pPr>
                      <a:r>
                        <a:rPr lang="en-US" sz="1100" b="1" i="0">
                          <a:solidFill>
                            <a:srgbClr val="000000"/>
                          </a:solidFill>
                          <a:effectLst/>
                          <a:latin typeface="Segoe UI" panose="020B0502040204020203" pitchFamily="34" charset="0"/>
                        </a:rPr>
                        <a:t>SR</a:t>
                      </a:r>
                      <a:r>
                        <a:rPr lang="en-US" sz="1100" b="0" i="0">
                          <a:solidFill>
                            <a:srgbClr val="000000"/>
                          </a:solidFill>
                          <a:effectLst/>
                          <a:latin typeface="Segoe UI" panose="020B0502040204020203" pitchFamily="34" charset="0"/>
                        </a:rPr>
                        <a:t>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93162282"/>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Threshold 6000 cfs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60%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30%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60%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0838760"/>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Year-Round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0.40 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0.81 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13087691"/>
                  </a:ext>
                </a:extLst>
              </a:tr>
            </a:tbl>
          </a:graphicData>
        </a:graphic>
      </p:graphicFrame>
      <p:graphicFrame>
        <p:nvGraphicFramePr>
          <p:cNvPr id="5" name="Table 4">
            <a:extLst>
              <a:ext uri="{FF2B5EF4-FFF2-40B4-BE49-F238E27FC236}">
                <a16:creationId xmlns:a16="http://schemas.microsoft.com/office/drawing/2014/main" id="{8A5DB892-8E55-070D-98F7-2B66AB7477C9}"/>
              </a:ext>
            </a:extLst>
          </p:cNvPr>
          <p:cNvGraphicFramePr>
            <a:graphicFrameLocks noGrp="1"/>
          </p:cNvGraphicFramePr>
          <p:nvPr/>
        </p:nvGraphicFramePr>
        <p:xfrm>
          <a:off x="1425915" y="1884353"/>
          <a:ext cx="8373880" cy="923798"/>
        </p:xfrm>
        <a:graphic>
          <a:graphicData uri="http://schemas.openxmlformats.org/drawingml/2006/table">
            <a:tbl>
              <a:tblPr/>
              <a:tblGrid>
                <a:gridCol w="1203144">
                  <a:extLst>
                    <a:ext uri="{9D8B030D-6E8A-4147-A177-3AD203B41FA5}">
                      <a16:colId xmlns:a16="http://schemas.microsoft.com/office/drawing/2014/main" val="3078445168"/>
                    </a:ext>
                  </a:extLst>
                </a:gridCol>
                <a:gridCol w="753970">
                  <a:extLst>
                    <a:ext uri="{9D8B030D-6E8A-4147-A177-3AD203B41FA5}">
                      <a16:colId xmlns:a16="http://schemas.microsoft.com/office/drawing/2014/main" val="3705228633"/>
                    </a:ext>
                  </a:extLst>
                </a:gridCol>
                <a:gridCol w="753970">
                  <a:extLst>
                    <a:ext uri="{9D8B030D-6E8A-4147-A177-3AD203B41FA5}">
                      <a16:colId xmlns:a16="http://schemas.microsoft.com/office/drawing/2014/main" val="1601110698"/>
                    </a:ext>
                  </a:extLst>
                </a:gridCol>
                <a:gridCol w="882305">
                  <a:extLst>
                    <a:ext uri="{9D8B030D-6E8A-4147-A177-3AD203B41FA5}">
                      <a16:colId xmlns:a16="http://schemas.microsoft.com/office/drawing/2014/main" val="4148632828"/>
                    </a:ext>
                  </a:extLst>
                </a:gridCol>
                <a:gridCol w="962515">
                  <a:extLst>
                    <a:ext uri="{9D8B030D-6E8A-4147-A177-3AD203B41FA5}">
                      <a16:colId xmlns:a16="http://schemas.microsoft.com/office/drawing/2014/main" val="1995206158"/>
                    </a:ext>
                  </a:extLst>
                </a:gridCol>
                <a:gridCol w="753970">
                  <a:extLst>
                    <a:ext uri="{9D8B030D-6E8A-4147-A177-3AD203B41FA5}">
                      <a16:colId xmlns:a16="http://schemas.microsoft.com/office/drawing/2014/main" val="1817396276"/>
                    </a:ext>
                  </a:extLst>
                </a:gridCol>
                <a:gridCol w="770012">
                  <a:extLst>
                    <a:ext uri="{9D8B030D-6E8A-4147-A177-3AD203B41FA5}">
                      <a16:colId xmlns:a16="http://schemas.microsoft.com/office/drawing/2014/main" val="3706792472"/>
                    </a:ext>
                  </a:extLst>
                </a:gridCol>
                <a:gridCol w="753970">
                  <a:extLst>
                    <a:ext uri="{9D8B030D-6E8A-4147-A177-3AD203B41FA5}">
                      <a16:colId xmlns:a16="http://schemas.microsoft.com/office/drawing/2014/main" val="3770938260"/>
                    </a:ext>
                  </a:extLst>
                </a:gridCol>
                <a:gridCol w="770012">
                  <a:extLst>
                    <a:ext uri="{9D8B030D-6E8A-4147-A177-3AD203B41FA5}">
                      <a16:colId xmlns:a16="http://schemas.microsoft.com/office/drawing/2014/main" val="4139792841"/>
                    </a:ext>
                  </a:extLst>
                </a:gridCol>
                <a:gridCol w="770012">
                  <a:extLst>
                    <a:ext uri="{9D8B030D-6E8A-4147-A177-3AD203B41FA5}">
                      <a16:colId xmlns:a16="http://schemas.microsoft.com/office/drawing/2014/main" val="780052044"/>
                    </a:ext>
                  </a:extLst>
                </a:gridCol>
              </a:tblGrid>
              <a:tr h="19050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Threshold 8500 </a:t>
                      </a:r>
                      <a:r>
                        <a:rPr lang="en-US" sz="1100" b="0" i="0" dirty="0" err="1">
                          <a:solidFill>
                            <a:srgbClr val="000000"/>
                          </a:solidFill>
                          <a:effectLst/>
                          <a:latin typeface="Segoe UI" panose="020B0502040204020203" pitchFamily="34" charset="0"/>
                        </a:rPr>
                        <a:t>cfs</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43%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25%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43%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23%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28%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78%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34314581"/>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Year-Round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0.26 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868727"/>
                  </a:ext>
                </a:extLst>
              </a:tr>
            </a:tbl>
          </a:graphicData>
        </a:graphic>
      </p:graphicFrame>
      <p:graphicFrame>
        <p:nvGraphicFramePr>
          <p:cNvPr id="6" name="Table 5">
            <a:extLst>
              <a:ext uri="{FF2B5EF4-FFF2-40B4-BE49-F238E27FC236}">
                <a16:creationId xmlns:a16="http://schemas.microsoft.com/office/drawing/2014/main" id="{C0DE82EF-32F1-3072-8EB4-F59C683A0C78}"/>
              </a:ext>
            </a:extLst>
          </p:cNvPr>
          <p:cNvGraphicFramePr>
            <a:graphicFrameLocks noGrp="1"/>
          </p:cNvGraphicFramePr>
          <p:nvPr/>
        </p:nvGraphicFramePr>
        <p:xfrm>
          <a:off x="1425915" y="2853924"/>
          <a:ext cx="8373880" cy="923798"/>
        </p:xfrm>
        <a:graphic>
          <a:graphicData uri="http://schemas.openxmlformats.org/drawingml/2006/table">
            <a:tbl>
              <a:tblPr/>
              <a:tblGrid>
                <a:gridCol w="1203144">
                  <a:extLst>
                    <a:ext uri="{9D8B030D-6E8A-4147-A177-3AD203B41FA5}">
                      <a16:colId xmlns:a16="http://schemas.microsoft.com/office/drawing/2014/main" val="2527971547"/>
                    </a:ext>
                  </a:extLst>
                </a:gridCol>
                <a:gridCol w="753970">
                  <a:extLst>
                    <a:ext uri="{9D8B030D-6E8A-4147-A177-3AD203B41FA5}">
                      <a16:colId xmlns:a16="http://schemas.microsoft.com/office/drawing/2014/main" val="2597645953"/>
                    </a:ext>
                  </a:extLst>
                </a:gridCol>
                <a:gridCol w="753970">
                  <a:extLst>
                    <a:ext uri="{9D8B030D-6E8A-4147-A177-3AD203B41FA5}">
                      <a16:colId xmlns:a16="http://schemas.microsoft.com/office/drawing/2014/main" val="181601621"/>
                    </a:ext>
                  </a:extLst>
                </a:gridCol>
                <a:gridCol w="882305">
                  <a:extLst>
                    <a:ext uri="{9D8B030D-6E8A-4147-A177-3AD203B41FA5}">
                      <a16:colId xmlns:a16="http://schemas.microsoft.com/office/drawing/2014/main" val="3317352362"/>
                    </a:ext>
                  </a:extLst>
                </a:gridCol>
                <a:gridCol w="962515">
                  <a:extLst>
                    <a:ext uri="{9D8B030D-6E8A-4147-A177-3AD203B41FA5}">
                      <a16:colId xmlns:a16="http://schemas.microsoft.com/office/drawing/2014/main" val="3143900885"/>
                    </a:ext>
                  </a:extLst>
                </a:gridCol>
                <a:gridCol w="753970">
                  <a:extLst>
                    <a:ext uri="{9D8B030D-6E8A-4147-A177-3AD203B41FA5}">
                      <a16:colId xmlns:a16="http://schemas.microsoft.com/office/drawing/2014/main" val="3818687121"/>
                    </a:ext>
                  </a:extLst>
                </a:gridCol>
                <a:gridCol w="770012">
                  <a:extLst>
                    <a:ext uri="{9D8B030D-6E8A-4147-A177-3AD203B41FA5}">
                      <a16:colId xmlns:a16="http://schemas.microsoft.com/office/drawing/2014/main" val="2058119227"/>
                    </a:ext>
                  </a:extLst>
                </a:gridCol>
                <a:gridCol w="753970">
                  <a:extLst>
                    <a:ext uri="{9D8B030D-6E8A-4147-A177-3AD203B41FA5}">
                      <a16:colId xmlns:a16="http://schemas.microsoft.com/office/drawing/2014/main" val="3822037340"/>
                    </a:ext>
                  </a:extLst>
                </a:gridCol>
                <a:gridCol w="770012">
                  <a:extLst>
                    <a:ext uri="{9D8B030D-6E8A-4147-A177-3AD203B41FA5}">
                      <a16:colId xmlns:a16="http://schemas.microsoft.com/office/drawing/2014/main" val="1085895597"/>
                    </a:ext>
                  </a:extLst>
                </a:gridCol>
                <a:gridCol w="770012">
                  <a:extLst>
                    <a:ext uri="{9D8B030D-6E8A-4147-A177-3AD203B41FA5}">
                      <a16:colId xmlns:a16="http://schemas.microsoft.com/office/drawing/2014/main" val="3306879770"/>
                    </a:ext>
                  </a:extLst>
                </a:gridCol>
              </a:tblGrid>
              <a:tr h="190500">
                <a:tc>
                  <a:txBody>
                    <a:bodyPr/>
                    <a:lstStyle/>
                    <a:p>
                      <a:pPr algn="l" rtl="0" fontAlgn="base">
                        <a:lnSpc>
                          <a:spcPts val="1500"/>
                        </a:lnSpc>
                        <a:spcAft>
                          <a:spcPts val="1200"/>
                        </a:spcAft>
                        <a:buNone/>
                      </a:pPr>
                      <a:r>
                        <a:rPr lang="en-US" sz="1100" b="0" i="0" dirty="0">
                          <a:solidFill>
                            <a:srgbClr val="000000"/>
                          </a:solidFill>
                          <a:effectLst/>
                          <a:latin typeface="Segoe UI" panose="020B0502040204020203" pitchFamily="34" charset="0"/>
                        </a:rPr>
                        <a:t>Threshold 10,500 </a:t>
                      </a:r>
                      <a:r>
                        <a:rPr lang="en-US" sz="1100" b="0" i="0" dirty="0" err="1">
                          <a:solidFill>
                            <a:srgbClr val="000000"/>
                          </a:solidFill>
                          <a:effectLst/>
                          <a:latin typeface="Segoe UI" panose="020B0502040204020203" pitchFamily="34" charset="0"/>
                        </a:rPr>
                        <a:t>cfs</a:t>
                      </a:r>
                      <a:r>
                        <a:rPr lang="en-US" sz="1100" b="0" i="0" dirty="0">
                          <a:solidFill>
                            <a:srgbClr val="000000"/>
                          </a:solidFill>
                          <a:effectLst/>
                          <a:latin typeface="Segoe UI" panose="020B0502040204020203" pitchFamily="34" charset="0"/>
                        </a:rPr>
                        <a:t> </a:t>
                      </a:r>
                      <a:endParaRPr lang="en-US"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8%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13%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45%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65%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05591775"/>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Year-Round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0.81 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0.26 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96090386"/>
                  </a:ext>
                </a:extLst>
              </a:tr>
            </a:tbl>
          </a:graphicData>
        </a:graphic>
      </p:graphicFrame>
      <p:graphicFrame>
        <p:nvGraphicFramePr>
          <p:cNvPr id="7" name="Table 6">
            <a:extLst>
              <a:ext uri="{FF2B5EF4-FFF2-40B4-BE49-F238E27FC236}">
                <a16:creationId xmlns:a16="http://schemas.microsoft.com/office/drawing/2014/main" id="{3078F143-9EE4-57E2-831B-C70B0361FD0C}"/>
              </a:ext>
            </a:extLst>
          </p:cNvPr>
          <p:cNvGraphicFramePr>
            <a:graphicFrameLocks noGrp="1"/>
          </p:cNvGraphicFramePr>
          <p:nvPr/>
        </p:nvGraphicFramePr>
        <p:xfrm>
          <a:off x="1419696" y="3826112"/>
          <a:ext cx="8373880" cy="836168"/>
        </p:xfrm>
        <a:graphic>
          <a:graphicData uri="http://schemas.openxmlformats.org/drawingml/2006/table">
            <a:tbl>
              <a:tblPr/>
              <a:tblGrid>
                <a:gridCol w="1203144">
                  <a:extLst>
                    <a:ext uri="{9D8B030D-6E8A-4147-A177-3AD203B41FA5}">
                      <a16:colId xmlns:a16="http://schemas.microsoft.com/office/drawing/2014/main" val="403815385"/>
                    </a:ext>
                  </a:extLst>
                </a:gridCol>
                <a:gridCol w="753970">
                  <a:extLst>
                    <a:ext uri="{9D8B030D-6E8A-4147-A177-3AD203B41FA5}">
                      <a16:colId xmlns:a16="http://schemas.microsoft.com/office/drawing/2014/main" val="3751971827"/>
                    </a:ext>
                  </a:extLst>
                </a:gridCol>
                <a:gridCol w="753970">
                  <a:extLst>
                    <a:ext uri="{9D8B030D-6E8A-4147-A177-3AD203B41FA5}">
                      <a16:colId xmlns:a16="http://schemas.microsoft.com/office/drawing/2014/main" val="469248866"/>
                    </a:ext>
                  </a:extLst>
                </a:gridCol>
                <a:gridCol w="882305">
                  <a:extLst>
                    <a:ext uri="{9D8B030D-6E8A-4147-A177-3AD203B41FA5}">
                      <a16:colId xmlns:a16="http://schemas.microsoft.com/office/drawing/2014/main" val="3122016613"/>
                    </a:ext>
                  </a:extLst>
                </a:gridCol>
                <a:gridCol w="962515">
                  <a:extLst>
                    <a:ext uri="{9D8B030D-6E8A-4147-A177-3AD203B41FA5}">
                      <a16:colId xmlns:a16="http://schemas.microsoft.com/office/drawing/2014/main" val="3794938803"/>
                    </a:ext>
                  </a:extLst>
                </a:gridCol>
                <a:gridCol w="753970">
                  <a:extLst>
                    <a:ext uri="{9D8B030D-6E8A-4147-A177-3AD203B41FA5}">
                      <a16:colId xmlns:a16="http://schemas.microsoft.com/office/drawing/2014/main" val="3748454928"/>
                    </a:ext>
                  </a:extLst>
                </a:gridCol>
                <a:gridCol w="770012">
                  <a:extLst>
                    <a:ext uri="{9D8B030D-6E8A-4147-A177-3AD203B41FA5}">
                      <a16:colId xmlns:a16="http://schemas.microsoft.com/office/drawing/2014/main" val="3168777787"/>
                    </a:ext>
                  </a:extLst>
                </a:gridCol>
                <a:gridCol w="753970">
                  <a:extLst>
                    <a:ext uri="{9D8B030D-6E8A-4147-A177-3AD203B41FA5}">
                      <a16:colId xmlns:a16="http://schemas.microsoft.com/office/drawing/2014/main" val="91290095"/>
                    </a:ext>
                  </a:extLst>
                </a:gridCol>
                <a:gridCol w="770012">
                  <a:extLst>
                    <a:ext uri="{9D8B030D-6E8A-4147-A177-3AD203B41FA5}">
                      <a16:colId xmlns:a16="http://schemas.microsoft.com/office/drawing/2014/main" val="2360256614"/>
                    </a:ext>
                  </a:extLst>
                </a:gridCol>
                <a:gridCol w="770012">
                  <a:extLst>
                    <a:ext uri="{9D8B030D-6E8A-4147-A177-3AD203B41FA5}">
                      <a16:colId xmlns:a16="http://schemas.microsoft.com/office/drawing/2014/main" val="522612495"/>
                    </a:ext>
                  </a:extLst>
                </a:gridCol>
              </a:tblGrid>
              <a:tr h="190500">
                <a:tc>
                  <a:txBody>
                    <a:bodyPr/>
                    <a:lstStyle/>
                    <a:p>
                      <a:pPr algn="l" rtl="0" fontAlgn="base">
                        <a:lnSpc>
                          <a:spcPts val="1500"/>
                        </a:lnSpc>
                        <a:spcAft>
                          <a:spcPts val="1200"/>
                        </a:spcAft>
                        <a:buNone/>
                      </a:pPr>
                      <a:r>
                        <a:rPr lang="en-US" sz="900" b="0" i="0" dirty="0">
                          <a:solidFill>
                            <a:srgbClr val="000000"/>
                          </a:solidFill>
                          <a:effectLst/>
                          <a:latin typeface="Segoe UI" panose="020B0502040204020203" pitchFamily="34" charset="0"/>
                        </a:rPr>
                        <a:t>Frequency of years with 21 days of 1700-4500 in May and June </a:t>
                      </a:r>
                      <a:endParaRPr lang="en-US" sz="1200"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75%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35%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85%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C3F8"/>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25%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50%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35436224"/>
                  </a:ext>
                </a:extLst>
              </a:tr>
            </a:tbl>
          </a:graphicData>
        </a:graphic>
      </p:graphicFrame>
      <p:graphicFrame>
        <p:nvGraphicFramePr>
          <p:cNvPr id="8" name="Table 7">
            <a:extLst>
              <a:ext uri="{FF2B5EF4-FFF2-40B4-BE49-F238E27FC236}">
                <a16:creationId xmlns:a16="http://schemas.microsoft.com/office/drawing/2014/main" id="{9767A2F8-0D06-EC3B-0F64-C23D18DD6ED0}"/>
              </a:ext>
            </a:extLst>
          </p:cNvPr>
          <p:cNvGraphicFramePr>
            <a:graphicFrameLocks noGrp="1"/>
          </p:cNvGraphicFramePr>
          <p:nvPr/>
        </p:nvGraphicFramePr>
        <p:xfrm>
          <a:off x="1419693" y="4711583"/>
          <a:ext cx="8373881" cy="913702"/>
        </p:xfrm>
        <a:graphic>
          <a:graphicData uri="http://schemas.openxmlformats.org/drawingml/2006/table">
            <a:tbl>
              <a:tblPr/>
              <a:tblGrid>
                <a:gridCol w="1203144">
                  <a:extLst>
                    <a:ext uri="{9D8B030D-6E8A-4147-A177-3AD203B41FA5}">
                      <a16:colId xmlns:a16="http://schemas.microsoft.com/office/drawing/2014/main" val="390662289"/>
                    </a:ext>
                  </a:extLst>
                </a:gridCol>
                <a:gridCol w="753970">
                  <a:extLst>
                    <a:ext uri="{9D8B030D-6E8A-4147-A177-3AD203B41FA5}">
                      <a16:colId xmlns:a16="http://schemas.microsoft.com/office/drawing/2014/main" val="49877951"/>
                    </a:ext>
                  </a:extLst>
                </a:gridCol>
                <a:gridCol w="753970">
                  <a:extLst>
                    <a:ext uri="{9D8B030D-6E8A-4147-A177-3AD203B41FA5}">
                      <a16:colId xmlns:a16="http://schemas.microsoft.com/office/drawing/2014/main" val="3990037453"/>
                    </a:ext>
                  </a:extLst>
                </a:gridCol>
                <a:gridCol w="882306">
                  <a:extLst>
                    <a:ext uri="{9D8B030D-6E8A-4147-A177-3AD203B41FA5}">
                      <a16:colId xmlns:a16="http://schemas.microsoft.com/office/drawing/2014/main" val="3900349866"/>
                    </a:ext>
                  </a:extLst>
                </a:gridCol>
                <a:gridCol w="962515">
                  <a:extLst>
                    <a:ext uri="{9D8B030D-6E8A-4147-A177-3AD203B41FA5}">
                      <a16:colId xmlns:a16="http://schemas.microsoft.com/office/drawing/2014/main" val="3638655486"/>
                    </a:ext>
                  </a:extLst>
                </a:gridCol>
                <a:gridCol w="753970">
                  <a:extLst>
                    <a:ext uri="{9D8B030D-6E8A-4147-A177-3AD203B41FA5}">
                      <a16:colId xmlns:a16="http://schemas.microsoft.com/office/drawing/2014/main" val="984255848"/>
                    </a:ext>
                  </a:extLst>
                </a:gridCol>
                <a:gridCol w="770012">
                  <a:extLst>
                    <a:ext uri="{9D8B030D-6E8A-4147-A177-3AD203B41FA5}">
                      <a16:colId xmlns:a16="http://schemas.microsoft.com/office/drawing/2014/main" val="2242473513"/>
                    </a:ext>
                  </a:extLst>
                </a:gridCol>
                <a:gridCol w="753970">
                  <a:extLst>
                    <a:ext uri="{9D8B030D-6E8A-4147-A177-3AD203B41FA5}">
                      <a16:colId xmlns:a16="http://schemas.microsoft.com/office/drawing/2014/main" val="1003186489"/>
                    </a:ext>
                  </a:extLst>
                </a:gridCol>
                <a:gridCol w="770012">
                  <a:extLst>
                    <a:ext uri="{9D8B030D-6E8A-4147-A177-3AD203B41FA5}">
                      <a16:colId xmlns:a16="http://schemas.microsoft.com/office/drawing/2014/main" val="377269309"/>
                    </a:ext>
                  </a:extLst>
                </a:gridCol>
                <a:gridCol w="770012">
                  <a:extLst>
                    <a:ext uri="{9D8B030D-6E8A-4147-A177-3AD203B41FA5}">
                      <a16:colId xmlns:a16="http://schemas.microsoft.com/office/drawing/2014/main" val="1755729252"/>
                    </a:ext>
                  </a:extLst>
                </a:gridCol>
              </a:tblGrid>
              <a:tr h="190500">
                <a:tc>
                  <a:txBody>
                    <a:bodyPr/>
                    <a:lstStyle/>
                    <a:p>
                      <a:pPr algn="l" rtl="0" fontAlgn="base">
                        <a:lnSpc>
                          <a:spcPts val="1500"/>
                        </a:lnSpc>
                        <a:spcAft>
                          <a:spcPts val="1200"/>
                        </a:spcAft>
                        <a:buNone/>
                      </a:pPr>
                      <a:r>
                        <a:rPr lang="en-US" sz="800" b="0" i="0" dirty="0">
                          <a:solidFill>
                            <a:srgbClr val="000000"/>
                          </a:solidFill>
                          <a:effectLst/>
                          <a:latin typeface="Segoe UI" panose="020B0502040204020203" pitchFamily="34" charset="0"/>
                        </a:rPr>
                        <a:t>Coefficient of Variation, May-Sept </a:t>
                      </a:r>
                      <a:endParaRPr lang="en-US" sz="1100" b="0" i="0" dirty="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1.19 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0.35 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0.63 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0.86 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0.48 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0.63 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1.16 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1.40 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1.19 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39199930"/>
                  </a:ext>
                </a:extLst>
              </a:tr>
              <a:tr h="190500">
                <a:tc>
                  <a:txBody>
                    <a:bodyPr/>
                    <a:lstStyle/>
                    <a:p>
                      <a:pPr algn="l" rtl="0" fontAlgn="base">
                        <a:lnSpc>
                          <a:spcPts val="1500"/>
                        </a:lnSpc>
                        <a:spcAft>
                          <a:spcPts val="1200"/>
                        </a:spcAft>
                        <a:buNone/>
                      </a:pPr>
                      <a:r>
                        <a:rPr lang="en-US" sz="1100" b="0" i="0">
                          <a:solidFill>
                            <a:srgbClr val="000000"/>
                          </a:solidFill>
                          <a:effectLst/>
                          <a:latin typeface="Segoe UI" panose="020B0502040204020203" pitchFamily="34" charset="0"/>
                        </a:rPr>
                        <a:t>Correlation to SR Year-Round </a:t>
                      </a:r>
                      <a:endParaRPr lang="en-US" b="0" i="0">
                        <a:solidFill>
                          <a:srgbClr val="000000"/>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0.12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0.07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0.40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0.81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0.26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0.40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2E8CE"/>
                    </a:solidFill>
                  </a:tcPr>
                </a:tc>
                <a:tc>
                  <a:txBody>
                    <a:bodyPr/>
                    <a:lstStyle/>
                    <a:p>
                      <a:pPr algn="ctr" rtl="0" fontAlgn="base">
                        <a:lnSpc>
                          <a:spcPts val="1275"/>
                        </a:lnSpc>
                        <a:spcAft>
                          <a:spcPts val="1200"/>
                        </a:spcAft>
                        <a:buNone/>
                      </a:pPr>
                      <a:r>
                        <a:rPr lang="en-US" sz="1100" b="0" i="0" dirty="0">
                          <a:solidFill>
                            <a:srgbClr val="000000"/>
                          </a:solidFill>
                          <a:effectLst/>
                          <a:latin typeface="Aptos Narrow" panose="020B0004020202020204" pitchFamily="34" charset="0"/>
                        </a:rPr>
                        <a:t>0.11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66"/>
                    </a:solidFill>
                  </a:tcPr>
                </a:tc>
                <a:tc>
                  <a:txBody>
                    <a:bodyPr/>
                    <a:lstStyle/>
                    <a:p>
                      <a:pPr algn="ctr" rtl="0" fontAlgn="base">
                        <a:lnSpc>
                          <a:spcPts val="1275"/>
                        </a:lnSpc>
                        <a:spcAft>
                          <a:spcPts val="1200"/>
                        </a:spcAft>
                        <a:buNone/>
                      </a:pPr>
                      <a:r>
                        <a:rPr lang="en-US" sz="1100" b="0" i="0">
                          <a:solidFill>
                            <a:srgbClr val="000000"/>
                          </a:solidFill>
                          <a:effectLst/>
                          <a:latin typeface="Aptos Narrow" panose="020B0004020202020204" pitchFamily="34" charset="0"/>
                        </a:rPr>
                        <a:t>0.90  </a:t>
                      </a:r>
                      <a:endParaRPr lang="en-US" b="0" i="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EEFF"/>
                    </a:solidFill>
                  </a:tcPr>
                </a:tc>
                <a:tc>
                  <a:txBody>
                    <a:bodyPr/>
                    <a:lstStyle/>
                    <a:p>
                      <a:pPr algn="ctr" rtl="0" fontAlgn="base">
                        <a:lnSpc>
                          <a:spcPts val="1500"/>
                        </a:lnSpc>
                        <a:spcAft>
                          <a:spcPts val="1200"/>
                        </a:spcAft>
                        <a:buNone/>
                      </a:pPr>
                      <a:r>
                        <a:rPr lang="en-US" sz="1100" b="0" i="0" dirty="0">
                          <a:solidFill>
                            <a:srgbClr val="000000"/>
                          </a:solidFill>
                          <a:effectLst/>
                          <a:latin typeface="Segoe UI" panose="020B0502040204020203" pitchFamily="34" charset="0"/>
                        </a:rPr>
                        <a:t>1.00 </a:t>
                      </a:r>
                      <a:endParaRPr lang="en-US"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22581275"/>
                  </a:ext>
                </a:extLst>
              </a:tr>
            </a:tbl>
          </a:graphicData>
        </a:graphic>
      </p:graphicFrame>
    </p:spTree>
    <p:extLst>
      <p:ext uri="{BB962C8B-B14F-4D97-AF65-F5344CB8AC3E}">
        <p14:creationId xmlns:p14="http://schemas.microsoft.com/office/powerpoint/2010/main" val="27724308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A27BF-7276-3188-E990-FB0C2874CCF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C731720-A9B2-54C8-A5B7-D9B18B1E4666}"/>
              </a:ext>
            </a:extLst>
          </p:cNvPr>
          <p:cNvSpPr>
            <a:spLocks noGrp="1"/>
          </p:cNvSpPr>
          <p:nvPr>
            <p:ph type="title"/>
          </p:nvPr>
        </p:nvSpPr>
        <p:spPr>
          <a:xfrm>
            <a:off x="838200" y="0"/>
            <a:ext cx="10515600" cy="1660849"/>
          </a:xfrm>
        </p:spPr>
        <p:txBody>
          <a:bodyPr>
            <a:normAutofit fontScale="90000"/>
          </a:bodyPr>
          <a:lstStyle/>
          <a:p>
            <a:r>
              <a:rPr lang="en-US" dirty="0"/>
              <a:t>Attribute 9: </a:t>
            </a:r>
            <a:r>
              <a:rPr lang="en-US" i="1" dirty="0"/>
              <a:t>Flow sufficient to meet State Water Resources Control Board temperature objectives under all conditions.</a:t>
            </a:r>
            <a:endParaRPr lang="en-US" dirty="0"/>
          </a:p>
        </p:txBody>
      </p:sp>
      <p:sp>
        <p:nvSpPr>
          <p:cNvPr id="4" name="TextBox 3">
            <a:extLst>
              <a:ext uri="{FF2B5EF4-FFF2-40B4-BE49-F238E27FC236}">
                <a16:creationId xmlns:a16="http://schemas.microsoft.com/office/drawing/2014/main" id="{6167AC0A-2A0B-8DBA-635F-0090ABB56371}"/>
              </a:ext>
            </a:extLst>
          </p:cNvPr>
          <p:cNvSpPr txBox="1"/>
          <p:nvPr/>
        </p:nvSpPr>
        <p:spPr>
          <a:xfrm>
            <a:off x="5253134" y="3429000"/>
            <a:ext cx="1273105" cy="830997"/>
          </a:xfrm>
          <a:prstGeom prst="rect">
            <a:avLst/>
          </a:prstGeom>
          <a:noFill/>
        </p:spPr>
        <p:txBody>
          <a:bodyPr wrap="none" rtlCol="0">
            <a:spAutoFit/>
          </a:bodyPr>
          <a:lstStyle/>
          <a:p>
            <a:r>
              <a:rPr lang="en-US" sz="4800" dirty="0"/>
              <a:t>TBD</a:t>
            </a:r>
          </a:p>
        </p:txBody>
      </p:sp>
    </p:spTree>
    <p:extLst>
      <p:ext uri="{BB962C8B-B14F-4D97-AF65-F5344CB8AC3E}">
        <p14:creationId xmlns:p14="http://schemas.microsoft.com/office/powerpoint/2010/main" val="2331214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0693b5ba-4b18-4d7b-9341-f32f400a5494}" enabled="0" method="" siteId="{0693b5ba-4b18-4d7b-9341-f32f400a5494}" removed="1"/>
</clbl:labelList>
</file>

<file path=docProps/app.xml><?xml version="1.0" encoding="utf-8"?>
<Properties xmlns="http://schemas.openxmlformats.org/officeDocument/2006/extended-properties" xmlns:vt="http://schemas.openxmlformats.org/officeDocument/2006/docPropsVTypes">
  <TotalTime>4751</TotalTime>
  <Words>3425</Words>
  <Application>Microsoft Office PowerPoint</Application>
  <PresentationFormat>Widescreen</PresentationFormat>
  <Paragraphs>1063</Paragraphs>
  <Slides>46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Aptos</vt:lpstr>
      <vt:lpstr>Aptos Display</vt:lpstr>
      <vt:lpstr>Aptos Narrow</vt:lpstr>
      <vt:lpstr>Arial</vt:lpstr>
      <vt:lpstr>Arial Black</vt:lpstr>
      <vt:lpstr>Gabriola</vt:lpstr>
      <vt:lpstr>Segoe UI</vt:lpstr>
      <vt:lpstr>WordVisiCarriageReturn_MSFontService</vt:lpstr>
      <vt:lpstr>Office Theme</vt:lpstr>
      <vt:lpstr>Trinity River Division Re-Consultation  Attributes of a Healthy River</vt:lpstr>
      <vt:lpstr>Where is this presentation heading?</vt:lpstr>
      <vt:lpstr>Thank you, Joint-Leads and collaborators!</vt:lpstr>
      <vt:lpstr>PowerPoint Presentation</vt:lpstr>
      <vt:lpstr>This presentation covers a draft in motion</vt:lpstr>
      <vt:lpstr>The Alternatives</vt:lpstr>
      <vt:lpstr>No Action Alternative</vt:lpstr>
      <vt:lpstr>Alternative 1 Water Quality Control Plan</vt:lpstr>
      <vt:lpstr>PowerPoint Presentation</vt:lpstr>
      <vt:lpstr>PowerPoint Presentation</vt:lpstr>
      <vt:lpstr>PowerPoint Presentation</vt:lpstr>
      <vt:lpstr>PowerPoint Presentation</vt:lpstr>
      <vt:lpstr>PowerPoint Presentation</vt:lpstr>
      <vt:lpstr>PowerPoint Presentation</vt:lpstr>
      <vt:lpstr>EIS 2000 –  Healthy Rivers</vt:lpstr>
      <vt:lpstr>Revision of Attributes</vt:lpstr>
      <vt:lpstr>Revision of Attributes</vt:lpstr>
      <vt:lpstr>Revision of Attributes</vt:lpstr>
      <vt:lpstr>Quantitative Evaluation</vt:lpstr>
      <vt:lpstr>Quantitative Evaluation</vt:lpstr>
      <vt:lpstr>Diving in…. Results and Interpretation</vt:lpstr>
      <vt:lpstr>Attribute 2: Flows are variable and synchronized with tributaries.</vt:lpstr>
      <vt:lpstr>Attribute 2: Flows are variable and synchronized with tributaries.</vt:lpstr>
      <vt:lpstr>Attribute 2: Flows are variable and synchronized with tributaries.</vt:lpstr>
      <vt:lpstr>Attribute 2: Flows are variable and synchronized with tributaries.</vt:lpstr>
      <vt:lpstr>Attribute 2: Flows are variable and synchronized with tributaries.</vt:lpstr>
      <vt:lpstr>Attribute 2: Flows are variable and synchronized with tributaries.</vt:lpstr>
      <vt:lpstr>Attribute 2: Flows are variable and synchronized with tributaries.</vt:lpstr>
      <vt:lpstr>Alternatives</vt:lpstr>
      <vt:lpstr>No Action Alternative</vt:lpstr>
      <vt:lpstr>Alt 1  Water Quality Control Plan</vt:lpstr>
      <vt:lpstr>Alt 2  Multi-Agency Deliberation  (Method A) </vt:lpstr>
      <vt:lpstr>Alt 2  Multi-Agency Deliberation  (Method B) </vt:lpstr>
      <vt:lpstr>Alt 3:  Modified Natural  Hydrograph (Oscillating Baseflows) </vt:lpstr>
      <vt:lpstr>Alt 4 Risk-Informed Operations (as represented with Method A) </vt:lpstr>
      <vt:lpstr>Alt 6:  Trinity County Local  Alternative</vt:lpstr>
      <vt:lpstr>Alt 7 Maximum Flow</vt:lpstr>
      <vt:lpstr>Ranking: most functional to least functional</vt:lpstr>
      <vt:lpstr>Extras</vt:lpstr>
      <vt:lpstr>Attribute 3: Frequently mobilized channelbed surface at appropriate time synchronized with tributaries to support geomorphic function and ecosystem health (winter months).</vt:lpstr>
      <vt:lpstr>Attribute 4: Periodic channelbed scour and fill at appropriate time synchronized with tributaries to support species and ecosystem health (winter months). </vt:lpstr>
      <vt:lpstr>Attribute 5: Maintain appropriate grain size distribution in the bedload.</vt:lpstr>
      <vt:lpstr>Attribute 6: Periodic channel migration. </vt:lpstr>
      <vt:lpstr>Attribute 7: Functional Floodplain</vt:lpstr>
      <vt:lpstr>Attribute 8: Self-sustaining diverse riparian plant communities.</vt:lpstr>
      <vt:lpstr>Attribute 9: Flow sufficient to meet State Water Resources Control Board temperature objectives under all conditions.</vt:lpstr>
    </vt:vector>
  </TitlesOfParts>
  <Company>Department of the Interior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Peterson, Eric B</dc:creator>
  <cp:lastModifiedBy>Peterson, Eric B</cp:lastModifiedBy>
  <cp:revision>38</cp:revision>
  <dcterms:created xsi:type="dcterms:W3CDTF">2025-09-09T20:21:55Z</dcterms:created>
  <dcterms:modified xsi:type="dcterms:W3CDTF">2025-09-17T04:36:14Z</dcterms:modified>
</cp:coreProperties>
</file>