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EB3E51C-DF9C-B335-1ACF-2B0F50CD2897}" name="Babcock, Curt@Wildlife" initials="BC" userId="S::Curt.Babcock@wildlife.ca.gov::3f20dfa0-52e9-4bbe-ba59-5daba4be9fb1" providerId="AD"/>
  <p188:author id="{4888C4DF-1B8B-8C80-6EDF-165BF837E3B4}" name="Aghili, Ali@Wildlife" initials="AA" userId="S::Ali.Aghili@wildlife.ca.gov::7c3485b1-816b-4ba9-a810-fa819d226609"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21" d="100"/>
          <a:sy n="121" d="100"/>
        </p:scale>
        <p:origin x="192"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8/10/relationships/authors" Target="authors.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EE58D1E-E174-4D6B-BADA-E4C42D0C3559}" type="datetimeFigureOut">
              <a:rPr lang="en-US" smtClean="0"/>
              <a:t>6/14/2022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3B2D33-6E7D-41D6-BBC5-D790308AF920}" type="slidenum">
              <a:rPr lang="en-US" smtClean="0"/>
              <a:t>‹#›</a:t>
            </a:fld>
            <a:endParaRPr lang="en-US"/>
          </a:p>
        </p:txBody>
      </p:sp>
    </p:spTree>
    <p:extLst>
      <p:ext uri="{BB962C8B-B14F-4D97-AF65-F5344CB8AC3E}">
        <p14:creationId xmlns:p14="http://schemas.microsoft.com/office/powerpoint/2010/main" val="37677377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0EE58D1E-E174-4D6B-BADA-E4C42D0C3559}" type="datetimeFigureOut">
              <a:rPr lang="en-US" smtClean="0"/>
              <a:t>6/14/2022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3B2D33-6E7D-41D6-BBC5-D790308AF920}" type="slidenum">
              <a:rPr lang="en-US" smtClean="0"/>
              <a:t>‹#›</a:t>
            </a:fld>
            <a:endParaRPr lang="en-US"/>
          </a:p>
        </p:txBody>
      </p:sp>
    </p:spTree>
    <p:extLst>
      <p:ext uri="{BB962C8B-B14F-4D97-AF65-F5344CB8AC3E}">
        <p14:creationId xmlns:p14="http://schemas.microsoft.com/office/powerpoint/2010/main" val="9591374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EE58D1E-E174-4D6B-BADA-E4C42D0C3559}" type="datetimeFigureOut">
              <a:rPr lang="en-US" smtClean="0"/>
              <a:t>6/14/2022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3B2D33-6E7D-41D6-BBC5-D790308AF920}" type="slidenum">
              <a:rPr lang="en-US" smtClean="0"/>
              <a:t>‹#›</a:t>
            </a:fld>
            <a:endParaRPr lang="en-US"/>
          </a:p>
        </p:txBody>
      </p:sp>
    </p:spTree>
    <p:extLst>
      <p:ext uri="{BB962C8B-B14F-4D97-AF65-F5344CB8AC3E}">
        <p14:creationId xmlns:p14="http://schemas.microsoft.com/office/powerpoint/2010/main" val="37261663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EE58D1E-E174-4D6B-BADA-E4C42D0C3559}" type="datetimeFigureOut">
              <a:rPr lang="en-US" smtClean="0"/>
              <a:t>6/14/2022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E3B2D33-6E7D-41D6-BBC5-D790308AF920}" type="slidenum">
              <a:rPr lang="en-US" smtClean="0"/>
              <a:t>‹#›</a:t>
            </a:fld>
            <a:endParaRPr lang="en-US"/>
          </a:p>
        </p:txBody>
      </p:sp>
    </p:spTree>
    <p:extLst>
      <p:ext uri="{BB962C8B-B14F-4D97-AF65-F5344CB8AC3E}">
        <p14:creationId xmlns:p14="http://schemas.microsoft.com/office/powerpoint/2010/main" val="17432346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EE58D1E-E174-4D6B-BADA-E4C42D0C3559}" type="datetimeFigureOut">
              <a:rPr lang="en-US" smtClean="0"/>
              <a:t>6/14/2022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E3B2D33-6E7D-41D6-BBC5-D790308AF920}" type="slidenum">
              <a:rPr lang="en-US" smtClean="0"/>
              <a:t>‹#›</a:t>
            </a:fld>
            <a:endParaRPr lang="en-US"/>
          </a:p>
        </p:txBody>
      </p:sp>
    </p:spTree>
    <p:extLst>
      <p:ext uri="{BB962C8B-B14F-4D97-AF65-F5344CB8AC3E}">
        <p14:creationId xmlns:p14="http://schemas.microsoft.com/office/powerpoint/2010/main" val="21453562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0EE58D1E-E174-4D6B-BADA-E4C42D0C3559}" type="datetimeFigureOut">
              <a:rPr lang="en-US" smtClean="0"/>
              <a:t>6/14/2022</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8E3B2D33-6E7D-41D6-BBC5-D790308AF920}" type="slidenum">
              <a:rPr lang="en-US" smtClean="0"/>
              <a:t>‹#›</a:t>
            </a:fld>
            <a:endParaRPr lang="en-US"/>
          </a:p>
        </p:txBody>
      </p:sp>
    </p:spTree>
    <p:extLst>
      <p:ext uri="{BB962C8B-B14F-4D97-AF65-F5344CB8AC3E}">
        <p14:creationId xmlns:p14="http://schemas.microsoft.com/office/powerpoint/2010/main" val="16511732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0EE58D1E-E174-4D6B-BADA-E4C42D0C3559}" type="datetimeFigureOut">
              <a:rPr lang="en-US" smtClean="0"/>
              <a:t>6/14/2022</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8E3B2D33-6E7D-41D6-BBC5-D790308AF920}" type="slidenum">
              <a:rPr lang="en-US" smtClean="0"/>
              <a:t>‹#›</a:t>
            </a:fld>
            <a:endParaRPr lang="en-US"/>
          </a:p>
        </p:txBody>
      </p:sp>
    </p:spTree>
    <p:extLst>
      <p:ext uri="{BB962C8B-B14F-4D97-AF65-F5344CB8AC3E}">
        <p14:creationId xmlns:p14="http://schemas.microsoft.com/office/powerpoint/2010/main" val="42486913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0EE58D1E-E174-4D6B-BADA-E4C42D0C3559}" type="datetimeFigureOut">
              <a:rPr lang="en-US" smtClean="0"/>
              <a:t>6/14/2022</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8E3B2D33-6E7D-41D6-BBC5-D790308AF920}" type="slidenum">
              <a:rPr lang="en-US" smtClean="0"/>
              <a:t>‹#›</a:t>
            </a:fld>
            <a:endParaRPr lang="en-US"/>
          </a:p>
        </p:txBody>
      </p:sp>
    </p:spTree>
    <p:extLst>
      <p:ext uri="{BB962C8B-B14F-4D97-AF65-F5344CB8AC3E}">
        <p14:creationId xmlns:p14="http://schemas.microsoft.com/office/powerpoint/2010/main" val="11564853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EE58D1E-E174-4D6B-BADA-E4C42D0C3559}" type="datetimeFigureOut">
              <a:rPr lang="en-US" smtClean="0"/>
              <a:t>6/14/2022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E3B2D33-6E7D-41D6-BBC5-D790308AF920}" type="slidenum">
              <a:rPr lang="en-US" smtClean="0"/>
              <a:t>‹#›</a:t>
            </a:fld>
            <a:endParaRPr lang="en-US"/>
          </a:p>
        </p:txBody>
      </p:sp>
    </p:spTree>
    <p:extLst>
      <p:ext uri="{BB962C8B-B14F-4D97-AF65-F5344CB8AC3E}">
        <p14:creationId xmlns:p14="http://schemas.microsoft.com/office/powerpoint/2010/main" val="28711419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EE58D1E-E174-4D6B-BADA-E4C42D0C3559}" type="datetimeFigureOut">
              <a:rPr lang="en-US" smtClean="0"/>
              <a:t>6/14/2022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E3B2D33-6E7D-41D6-BBC5-D790308AF920}" type="slidenum">
              <a:rPr lang="en-US" smtClean="0"/>
              <a:t>‹#›</a:t>
            </a:fld>
            <a:endParaRPr lang="en-US"/>
          </a:p>
        </p:txBody>
      </p:sp>
    </p:spTree>
    <p:extLst>
      <p:ext uri="{BB962C8B-B14F-4D97-AF65-F5344CB8AC3E}">
        <p14:creationId xmlns:p14="http://schemas.microsoft.com/office/powerpoint/2010/main" val="4871460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0EE58D1E-E174-4D6B-BADA-E4C42D0C3559}" type="datetimeFigureOut">
              <a:rPr lang="en-US" smtClean="0"/>
              <a:t>6/14/2022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3B2D33-6E7D-41D6-BBC5-D790308AF920}" type="slidenum">
              <a:rPr lang="en-US" smtClean="0"/>
              <a:t>‹#›</a:t>
            </a:fld>
            <a:endParaRPr lang="en-US"/>
          </a:p>
        </p:txBody>
      </p:sp>
    </p:spTree>
    <p:extLst>
      <p:ext uri="{BB962C8B-B14F-4D97-AF65-F5344CB8AC3E}">
        <p14:creationId xmlns:p14="http://schemas.microsoft.com/office/powerpoint/2010/main" val="18265642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0EE58D1E-E174-4D6B-BADA-E4C42D0C3559}" type="datetimeFigureOut">
              <a:rPr lang="en-US" smtClean="0"/>
              <a:t>6/14/2022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3B2D33-6E7D-41D6-BBC5-D790308AF920}"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7891252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EE58D1E-E174-4D6B-BADA-E4C42D0C3559}" type="datetimeFigureOut">
              <a:rPr lang="en-US" smtClean="0"/>
              <a:t>6/14/2022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3B2D33-6E7D-41D6-BBC5-D790308AF920}" type="slidenum">
              <a:rPr lang="en-US" smtClean="0"/>
              <a:t>‹#›</a:t>
            </a:fld>
            <a:endParaRPr lang="en-US"/>
          </a:p>
        </p:txBody>
      </p:sp>
    </p:spTree>
    <p:extLst>
      <p:ext uri="{BB962C8B-B14F-4D97-AF65-F5344CB8AC3E}">
        <p14:creationId xmlns:p14="http://schemas.microsoft.com/office/powerpoint/2010/main" val="28346912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EE58D1E-E174-4D6B-BADA-E4C42D0C3559}" type="datetimeFigureOut">
              <a:rPr lang="en-US" smtClean="0"/>
              <a:t>6/14/2022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3B2D33-6E7D-41D6-BBC5-D790308AF920}" type="slidenum">
              <a:rPr lang="en-US" smtClean="0"/>
              <a:t>‹#›</a:t>
            </a:fld>
            <a:endParaRPr lang="en-US"/>
          </a:p>
        </p:txBody>
      </p:sp>
    </p:spTree>
    <p:extLst>
      <p:ext uri="{BB962C8B-B14F-4D97-AF65-F5344CB8AC3E}">
        <p14:creationId xmlns:p14="http://schemas.microsoft.com/office/powerpoint/2010/main" val="42544872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EE58D1E-E174-4D6B-BADA-E4C42D0C3559}" type="datetimeFigureOut">
              <a:rPr lang="en-US" smtClean="0"/>
              <a:t>6/14/2022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3B2D33-6E7D-41D6-BBC5-D790308AF920}" type="slidenum">
              <a:rPr lang="en-US" smtClean="0"/>
              <a:t>‹#›</a:t>
            </a:fld>
            <a:endParaRPr lang="en-US"/>
          </a:p>
        </p:txBody>
      </p:sp>
    </p:spTree>
    <p:extLst>
      <p:ext uri="{BB962C8B-B14F-4D97-AF65-F5344CB8AC3E}">
        <p14:creationId xmlns:p14="http://schemas.microsoft.com/office/powerpoint/2010/main" val="9323139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EE58D1E-E174-4D6B-BADA-E4C42D0C3559}" type="datetimeFigureOut">
              <a:rPr lang="en-US" smtClean="0"/>
              <a:t>6/14/2022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3B2D33-6E7D-41D6-BBC5-D790308AF920}" type="slidenum">
              <a:rPr lang="en-US" smtClean="0"/>
              <a:t>‹#›</a:t>
            </a:fld>
            <a:endParaRPr lang="en-US"/>
          </a:p>
        </p:txBody>
      </p:sp>
    </p:spTree>
    <p:extLst>
      <p:ext uri="{BB962C8B-B14F-4D97-AF65-F5344CB8AC3E}">
        <p14:creationId xmlns:p14="http://schemas.microsoft.com/office/powerpoint/2010/main" val="42406996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EE58D1E-E174-4D6B-BADA-E4C42D0C3559}" type="datetimeFigureOut">
              <a:rPr lang="en-US" smtClean="0"/>
              <a:t>6/14/2022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3B2D33-6E7D-41D6-BBC5-D790308AF920}" type="slidenum">
              <a:rPr lang="en-US" smtClean="0"/>
              <a:t>‹#›</a:t>
            </a:fld>
            <a:endParaRPr lang="en-US"/>
          </a:p>
        </p:txBody>
      </p:sp>
    </p:spTree>
    <p:extLst>
      <p:ext uri="{BB962C8B-B14F-4D97-AF65-F5344CB8AC3E}">
        <p14:creationId xmlns:p14="http://schemas.microsoft.com/office/powerpoint/2010/main" val="15846653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0EE58D1E-E174-4D6B-BADA-E4C42D0C3559}" type="datetimeFigureOut">
              <a:rPr lang="en-US" smtClean="0"/>
              <a:t>6/14/2022</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E3B2D33-6E7D-41D6-BBC5-D790308AF920}" type="slidenum">
              <a:rPr lang="en-US" smtClean="0"/>
              <a:t>‹#›</a:t>
            </a:fld>
            <a:endParaRPr lang="en-US"/>
          </a:p>
        </p:txBody>
      </p:sp>
    </p:spTree>
    <p:extLst>
      <p:ext uri="{BB962C8B-B14F-4D97-AF65-F5344CB8AC3E}">
        <p14:creationId xmlns:p14="http://schemas.microsoft.com/office/powerpoint/2010/main" val="119873153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629DE7-1332-5D9B-63AC-633B4D8882AF}"/>
              </a:ext>
            </a:extLst>
          </p:cNvPr>
          <p:cNvSpPr>
            <a:spLocks noGrp="1"/>
          </p:cNvSpPr>
          <p:nvPr>
            <p:ph type="ctrTitle"/>
          </p:nvPr>
        </p:nvSpPr>
        <p:spPr>
          <a:xfrm>
            <a:off x="650458" y="415158"/>
            <a:ext cx="10409052" cy="1918139"/>
          </a:xfrm>
        </p:spPr>
        <p:txBody>
          <a:bodyPr/>
          <a:lstStyle/>
          <a:p>
            <a:r>
              <a:rPr lang="en-US" sz="4800" dirty="0"/>
              <a:t>UKTR Spring Chinook Salmon Listing/Management  Update</a:t>
            </a:r>
          </a:p>
        </p:txBody>
      </p:sp>
      <p:sp>
        <p:nvSpPr>
          <p:cNvPr id="4" name="TextBox 3">
            <a:extLst>
              <a:ext uri="{FF2B5EF4-FFF2-40B4-BE49-F238E27FC236}">
                <a16:creationId xmlns:a16="http://schemas.microsoft.com/office/drawing/2014/main" id="{3FBD1191-EFBD-E546-87A9-ADF08576C8CB}"/>
              </a:ext>
            </a:extLst>
          </p:cNvPr>
          <p:cNvSpPr txBox="1"/>
          <p:nvPr/>
        </p:nvSpPr>
        <p:spPr>
          <a:xfrm>
            <a:off x="898634" y="2956034"/>
            <a:ext cx="7732987" cy="2031325"/>
          </a:xfrm>
          <a:prstGeom prst="rect">
            <a:avLst/>
          </a:prstGeom>
          <a:noFill/>
        </p:spPr>
        <p:txBody>
          <a:bodyPr wrap="square" rtlCol="0">
            <a:spAutoFit/>
          </a:bodyPr>
          <a:lstStyle/>
          <a:p>
            <a:r>
              <a:rPr lang="en-US" dirty="0"/>
              <a:t>Presenter- Wade Sinnen, CDFW</a:t>
            </a:r>
          </a:p>
          <a:p>
            <a:endParaRPr lang="en-US" dirty="0"/>
          </a:p>
          <a:p>
            <a:r>
              <a:rPr lang="en-US" dirty="0"/>
              <a:t>6/15/2022 TMC Meeting</a:t>
            </a:r>
          </a:p>
          <a:p>
            <a:endParaRPr lang="en-US" dirty="0"/>
          </a:p>
          <a:p>
            <a:endParaRPr lang="en-US" dirty="0"/>
          </a:p>
          <a:p>
            <a:endParaRPr lang="en-US" dirty="0"/>
          </a:p>
          <a:p>
            <a:endParaRPr lang="en-US" dirty="0"/>
          </a:p>
        </p:txBody>
      </p:sp>
      <p:pic>
        <p:nvPicPr>
          <p:cNvPr id="5" name="Picture 4" descr="A person holding a fish&#10;&#10;Description automatically generated with medium confidence">
            <a:extLst>
              <a:ext uri="{FF2B5EF4-FFF2-40B4-BE49-F238E27FC236}">
                <a16:creationId xmlns:a16="http://schemas.microsoft.com/office/drawing/2014/main" id="{9185D71F-AB90-2370-E8EC-26B0A748C8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73566" y="2434787"/>
            <a:ext cx="5486400" cy="4114801"/>
          </a:xfrm>
          <a:prstGeom prst="rect">
            <a:avLst/>
          </a:prstGeom>
        </p:spPr>
      </p:pic>
    </p:spTree>
    <p:extLst>
      <p:ext uri="{BB962C8B-B14F-4D97-AF65-F5344CB8AC3E}">
        <p14:creationId xmlns:p14="http://schemas.microsoft.com/office/powerpoint/2010/main" val="10311375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629DE7-1332-5D9B-63AC-633B4D8882AF}"/>
              </a:ext>
            </a:extLst>
          </p:cNvPr>
          <p:cNvSpPr>
            <a:spLocks noGrp="1"/>
          </p:cNvSpPr>
          <p:nvPr>
            <p:ph type="ctrTitle"/>
          </p:nvPr>
        </p:nvSpPr>
        <p:spPr>
          <a:xfrm>
            <a:off x="626074" y="390145"/>
            <a:ext cx="10968518" cy="804671"/>
          </a:xfrm>
        </p:spPr>
        <p:txBody>
          <a:bodyPr/>
          <a:lstStyle/>
          <a:p>
            <a:r>
              <a:rPr lang="en-US" sz="4800" dirty="0"/>
              <a:t>UKTR Spring Chinook Salmon Listing </a:t>
            </a:r>
          </a:p>
        </p:txBody>
      </p:sp>
      <p:sp>
        <p:nvSpPr>
          <p:cNvPr id="4" name="TextBox 3">
            <a:extLst>
              <a:ext uri="{FF2B5EF4-FFF2-40B4-BE49-F238E27FC236}">
                <a16:creationId xmlns:a16="http://schemas.microsoft.com/office/drawing/2014/main" id="{3FBD1191-EFBD-E546-87A9-ADF08576C8CB}"/>
              </a:ext>
            </a:extLst>
          </p:cNvPr>
          <p:cNvSpPr txBox="1"/>
          <p:nvPr/>
        </p:nvSpPr>
        <p:spPr>
          <a:xfrm>
            <a:off x="3557331" y="492910"/>
            <a:ext cx="4062669" cy="1277273"/>
          </a:xfrm>
          <a:prstGeom prst="rect">
            <a:avLst/>
          </a:prstGeom>
          <a:noFill/>
        </p:spPr>
        <p:txBody>
          <a:bodyPr wrap="square" rtlCol="0">
            <a:spAutoFit/>
          </a:bodyPr>
          <a:lstStyle/>
          <a:p>
            <a:endParaRPr lang="en-US" dirty="0"/>
          </a:p>
          <a:p>
            <a:endParaRPr lang="en-US" dirty="0"/>
          </a:p>
          <a:p>
            <a:endParaRPr lang="en-US" dirty="0"/>
          </a:p>
          <a:p>
            <a:r>
              <a:rPr lang="en-US" sz="2300" dirty="0"/>
              <a:t>Listing process and timeline</a:t>
            </a:r>
          </a:p>
        </p:txBody>
      </p:sp>
      <p:sp>
        <p:nvSpPr>
          <p:cNvPr id="3" name="TextBox 2">
            <a:extLst>
              <a:ext uri="{FF2B5EF4-FFF2-40B4-BE49-F238E27FC236}">
                <a16:creationId xmlns:a16="http://schemas.microsoft.com/office/drawing/2014/main" id="{DA37155C-7ED8-48B4-DA37-47CC30D841FB}"/>
              </a:ext>
            </a:extLst>
          </p:cNvPr>
          <p:cNvSpPr txBox="1"/>
          <p:nvPr/>
        </p:nvSpPr>
        <p:spPr>
          <a:xfrm>
            <a:off x="596343" y="2120463"/>
            <a:ext cx="11027979" cy="5909310"/>
          </a:xfrm>
          <a:prstGeom prst="rect">
            <a:avLst/>
          </a:prstGeom>
          <a:noFill/>
        </p:spPr>
        <p:txBody>
          <a:bodyPr wrap="square" rtlCol="0">
            <a:spAutoFit/>
          </a:bodyPr>
          <a:lstStyle/>
          <a:p>
            <a:r>
              <a:rPr lang="en-US" dirty="0"/>
              <a:t>July, 2018 – Petition submitted by Karuk Tribe and Salmon River Restoration Council (triggered CDFW review for petition evaluation, found to have merit).</a:t>
            </a:r>
          </a:p>
          <a:p>
            <a:endParaRPr lang="en-US" dirty="0"/>
          </a:p>
          <a:p>
            <a:r>
              <a:rPr lang="en-US" dirty="0"/>
              <a:t>Feb, 2019 – Commission determined listing may be warranted (Spring Chinook candidacy conferred).  Finding by commission triggered status review by CDFW.</a:t>
            </a:r>
          </a:p>
          <a:p>
            <a:endParaRPr lang="en-US" dirty="0"/>
          </a:p>
          <a:p>
            <a:r>
              <a:rPr lang="en-US" dirty="0"/>
              <a:t>March 2021 – CDFW submitted status review.  Recommended not to list as separate species under ESU definition.  Report cited declining spring populations, however Chinook complex relatively robust.  Defined spring population as an “ecotype”, that has declined due to loss of habitat (mostly above dams) and other factors.  </a:t>
            </a:r>
          </a:p>
          <a:p>
            <a:endParaRPr lang="en-US" dirty="0"/>
          </a:p>
          <a:p>
            <a:r>
              <a:rPr lang="en-US" dirty="0"/>
              <a:t>June 16, 2021 – Commission voted to list UKTR spring Chinook Salmon as threatened under ESA.  Ruling cited that Commission does not have to recognize federal ESU designations and can list population segments as warranted. Listed “spring genetic ecotype” (homozygous spring genes).</a:t>
            </a:r>
          </a:p>
          <a:p>
            <a:endParaRPr lang="en-US" dirty="0"/>
          </a:p>
          <a:p>
            <a:r>
              <a:rPr lang="en-US" dirty="0"/>
              <a:t>Dec, 2021 – Jan. 2022 – Commission adopted formal findings, filed rulemaking with Office Of Administrative Law, regulation went into effect January 24, 2022.  </a:t>
            </a:r>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7218969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629DE7-1332-5D9B-63AC-633B4D8882AF}"/>
              </a:ext>
            </a:extLst>
          </p:cNvPr>
          <p:cNvSpPr>
            <a:spLocks noGrp="1"/>
          </p:cNvSpPr>
          <p:nvPr>
            <p:ph type="ctrTitle"/>
          </p:nvPr>
        </p:nvSpPr>
        <p:spPr>
          <a:xfrm>
            <a:off x="626074" y="390145"/>
            <a:ext cx="10968518" cy="804671"/>
          </a:xfrm>
        </p:spPr>
        <p:txBody>
          <a:bodyPr/>
          <a:lstStyle/>
          <a:p>
            <a:r>
              <a:rPr lang="en-US" sz="4800" dirty="0"/>
              <a:t>UKTR Spring Chinook Salmon Listing </a:t>
            </a:r>
          </a:p>
        </p:txBody>
      </p:sp>
      <p:sp>
        <p:nvSpPr>
          <p:cNvPr id="4" name="TextBox 3">
            <a:extLst>
              <a:ext uri="{FF2B5EF4-FFF2-40B4-BE49-F238E27FC236}">
                <a16:creationId xmlns:a16="http://schemas.microsoft.com/office/drawing/2014/main" id="{3FBD1191-EFBD-E546-87A9-ADF08576C8CB}"/>
              </a:ext>
            </a:extLst>
          </p:cNvPr>
          <p:cNvSpPr txBox="1"/>
          <p:nvPr/>
        </p:nvSpPr>
        <p:spPr>
          <a:xfrm>
            <a:off x="3557330" y="492910"/>
            <a:ext cx="6272469" cy="1277273"/>
          </a:xfrm>
          <a:prstGeom prst="rect">
            <a:avLst/>
          </a:prstGeom>
          <a:noFill/>
        </p:spPr>
        <p:txBody>
          <a:bodyPr wrap="square" rtlCol="0">
            <a:spAutoFit/>
          </a:bodyPr>
          <a:lstStyle/>
          <a:p>
            <a:endParaRPr lang="en-US" dirty="0"/>
          </a:p>
          <a:p>
            <a:endParaRPr lang="en-US" dirty="0"/>
          </a:p>
          <a:p>
            <a:endParaRPr lang="en-US" dirty="0"/>
          </a:p>
          <a:p>
            <a:r>
              <a:rPr lang="en-US" sz="2300" dirty="0"/>
              <a:t>Fisheries management and regulations</a:t>
            </a:r>
          </a:p>
        </p:txBody>
      </p:sp>
      <p:sp>
        <p:nvSpPr>
          <p:cNvPr id="3" name="TextBox 2">
            <a:extLst>
              <a:ext uri="{FF2B5EF4-FFF2-40B4-BE49-F238E27FC236}">
                <a16:creationId xmlns:a16="http://schemas.microsoft.com/office/drawing/2014/main" id="{DA37155C-7ED8-48B4-DA37-47CC30D841FB}"/>
              </a:ext>
            </a:extLst>
          </p:cNvPr>
          <p:cNvSpPr txBox="1"/>
          <p:nvPr/>
        </p:nvSpPr>
        <p:spPr>
          <a:xfrm>
            <a:off x="596343" y="2120463"/>
            <a:ext cx="11027979" cy="5078313"/>
          </a:xfrm>
          <a:prstGeom prst="rect">
            <a:avLst/>
          </a:prstGeom>
          <a:noFill/>
        </p:spPr>
        <p:txBody>
          <a:bodyPr wrap="square" rtlCol="0">
            <a:spAutoFit/>
          </a:bodyPr>
          <a:lstStyle/>
          <a:p>
            <a:r>
              <a:rPr lang="en-US" dirty="0"/>
              <a:t>Feb 2019 – Candidacy conferred full CESA protection for the species while in status review which triggered emergency regulations and resulted in full closures of all areas where adult Spring Chinook might be encountered.</a:t>
            </a:r>
          </a:p>
          <a:p>
            <a:endParaRPr lang="en-US" dirty="0"/>
          </a:p>
          <a:p>
            <a:r>
              <a:rPr lang="en-US" dirty="0"/>
              <a:t>Jan 2020 -  Commission directed the CDFW to conduct constituent out-reach regarding compromise on complete fishing closures on Spring Chinook since the closures would also affect fall Chinook fishing opportunities. </a:t>
            </a:r>
          </a:p>
          <a:p>
            <a:endParaRPr lang="en-US" dirty="0"/>
          </a:p>
          <a:p>
            <a:r>
              <a:rPr lang="en-US" dirty="0"/>
              <a:t>Spring 2020 -  New emergency regulations (cert of compliance) were adopted by the Commission as a result of public outreach.  Fishing for spring Chinook allowed July 1 – August 14 below Weitchpec on the Klamath and July 1 – Aug 31 above the South Fork Trinity River on the mainstem Trinity River.  Fall Chinook regulations start immediately following Spring Chinook Closures.  </a:t>
            </a:r>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41818469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629DE7-1332-5D9B-63AC-633B4D8882AF}"/>
              </a:ext>
            </a:extLst>
          </p:cNvPr>
          <p:cNvSpPr>
            <a:spLocks noGrp="1"/>
          </p:cNvSpPr>
          <p:nvPr>
            <p:ph type="ctrTitle"/>
          </p:nvPr>
        </p:nvSpPr>
        <p:spPr>
          <a:xfrm>
            <a:off x="626074" y="390145"/>
            <a:ext cx="10968518" cy="804671"/>
          </a:xfrm>
        </p:spPr>
        <p:txBody>
          <a:bodyPr/>
          <a:lstStyle/>
          <a:p>
            <a:r>
              <a:rPr lang="en-US" sz="4800" dirty="0"/>
              <a:t>UKTR Spring Chinook Salmon Listing </a:t>
            </a:r>
          </a:p>
        </p:txBody>
      </p:sp>
      <p:sp>
        <p:nvSpPr>
          <p:cNvPr id="4" name="TextBox 3">
            <a:extLst>
              <a:ext uri="{FF2B5EF4-FFF2-40B4-BE49-F238E27FC236}">
                <a16:creationId xmlns:a16="http://schemas.microsoft.com/office/drawing/2014/main" id="{3FBD1191-EFBD-E546-87A9-ADF08576C8CB}"/>
              </a:ext>
            </a:extLst>
          </p:cNvPr>
          <p:cNvSpPr txBox="1"/>
          <p:nvPr/>
        </p:nvSpPr>
        <p:spPr>
          <a:xfrm>
            <a:off x="3050628" y="477144"/>
            <a:ext cx="6109138" cy="1277273"/>
          </a:xfrm>
          <a:prstGeom prst="rect">
            <a:avLst/>
          </a:prstGeom>
          <a:noFill/>
        </p:spPr>
        <p:txBody>
          <a:bodyPr wrap="square" rtlCol="0">
            <a:spAutoFit/>
          </a:bodyPr>
          <a:lstStyle/>
          <a:p>
            <a:endParaRPr lang="en-US" dirty="0"/>
          </a:p>
          <a:p>
            <a:endParaRPr lang="en-US" dirty="0"/>
          </a:p>
          <a:p>
            <a:endParaRPr lang="en-US" dirty="0"/>
          </a:p>
          <a:p>
            <a:r>
              <a:rPr lang="en-US" sz="2300" dirty="0"/>
              <a:t>Regulatory management- permitting </a:t>
            </a:r>
          </a:p>
        </p:txBody>
      </p:sp>
      <p:sp>
        <p:nvSpPr>
          <p:cNvPr id="3" name="TextBox 2">
            <a:extLst>
              <a:ext uri="{FF2B5EF4-FFF2-40B4-BE49-F238E27FC236}">
                <a16:creationId xmlns:a16="http://schemas.microsoft.com/office/drawing/2014/main" id="{DA37155C-7ED8-48B4-DA37-47CC30D841FB}"/>
              </a:ext>
            </a:extLst>
          </p:cNvPr>
          <p:cNvSpPr txBox="1"/>
          <p:nvPr/>
        </p:nvSpPr>
        <p:spPr>
          <a:xfrm>
            <a:off x="775846" y="4703827"/>
            <a:ext cx="11027979" cy="646331"/>
          </a:xfrm>
          <a:prstGeom prst="rect">
            <a:avLst/>
          </a:prstGeom>
          <a:noFill/>
        </p:spPr>
        <p:txBody>
          <a:bodyPr wrap="square" rtlCol="0">
            <a:spAutoFit/>
          </a:bodyPr>
          <a:lstStyle/>
          <a:p>
            <a:r>
              <a:rPr lang="en-US" dirty="0"/>
              <a:t>CDFW is crafting an internal regulatory document that focuses on geographical extent, time and area avoidance and minimization/mitigation measures to comply with CESA.</a:t>
            </a:r>
          </a:p>
        </p:txBody>
      </p:sp>
      <p:sp>
        <p:nvSpPr>
          <p:cNvPr id="5" name="TextBox 4">
            <a:extLst>
              <a:ext uri="{FF2B5EF4-FFF2-40B4-BE49-F238E27FC236}">
                <a16:creationId xmlns:a16="http://schemas.microsoft.com/office/drawing/2014/main" id="{6F2AC3C2-0735-E442-282D-610A90C7F7B2}"/>
              </a:ext>
            </a:extLst>
          </p:cNvPr>
          <p:cNvSpPr txBox="1"/>
          <p:nvPr/>
        </p:nvSpPr>
        <p:spPr>
          <a:xfrm>
            <a:off x="775846" y="5483284"/>
            <a:ext cx="10903656" cy="1200329"/>
          </a:xfrm>
          <a:prstGeom prst="rect">
            <a:avLst/>
          </a:prstGeom>
          <a:noFill/>
        </p:spPr>
        <p:txBody>
          <a:bodyPr wrap="square" rtlCol="0">
            <a:spAutoFit/>
          </a:bodyPr>
          <a:lstStyle/>
          <a:p>
            <a:pPr rtl="0" fontAlgn="base"/>
            <a:r>
              <a:rPr lang="en-US" dirty="0">
                <a:latin typeface="Segoe UI" panose="020B0502040204020203" pitchFamily="34" charset="0"/>
              </a:rPr>
              <a:t>CDFW also will need to consider research projects and how to permit.  Currently, research is permitted through our Scientific Collection Permitting process.  May require an additional CESA MOU for the take of UKTR Spring Chinook.</a:t>
            </a:r>
          </a:p>
          <a:p>
            <a:pPr rtl="0" fontAlgn="base"/>
            <a:endParaRPr lang="en-US" dirty="0">
              <a:solidFill>
                <a:srgbClr val="000000"/>
              </a:solidFill>
              <a:latin typeface="Arial" panose="020B0604020202020204" pitchFamily="34" charset="0"/>
            </a:endParaRPr>
          </a:p>
        </p:txBody>
      </p:sp>
      <p:sp>
        <p:nvSpPr>
          <p:cNvPr id="7" name="TextBox 6">
            <a:extLst>
              <a:ext uri="{FF2B5EF4-FFF2-40B4-BE49-F238E27FC236}">
                <a16:creationId xmlns:a16="http://schemas.microsoft.com/office/drawing/2014/main" id="{AB0A3065-2342-4BAD-918C-3801406F5478}"/>
              </a:ext>
            </a:extLst>
          </p:cNvPr>
          <p:cNvSpPr txBox="1"/>
          <p:nvPr/>
        </p:nvSpPr>
        <p:spPr>
          <a:xfrm>
            <a:off x="775846" y="1985379"/>
            <a:ext cx="10709333" cy="2585323"/>
          </a:xfrm>
          <a:prstGeom prst="rect">
            <a:avLst/>
          </a:prstGeom>
          <a:noFill/>
        </p:spPr>
        <p:txBody>
          <a:bodyPr wrap="square">
            <a:spAutoFit/>
          </a:bodyPr>
          <a:lstStyle/>
          <a:p>
            <a:r>
              <a:rPr lang="en-US" sz="1800" b="0" i="0" dirty="0">
                <a:effectLst/>
                <a:latin typeface="Arial" panose="020B0604020202020204" pitchFamily="34" charset="0"/>
              </a:rPr>
              <a:t>Beginning January 24, 2022, projects within UKTR Chinook Salmon habitat may need a California Endangered Species ACT (CESA) Incidental </a:t>
            </a:r>
            <a:r>
              <a:rPr lang="en-US" dirty="0">
                <a:latin typeface="Arial" panose="020B0604020202020204" pitchFamily="34" charset="0"/>
              </a:rPr>
              <a:t>T</a:t>
            </a:r>
            <a:r>
              <a:rPr lang="en-US" sz="1800" b="0" i="0" dirty="0">
                <a:effectLst/>
                <a:latin typeface="Arial" panose="020B0604020202020204" pitchFamily="34" charset="0"/>
              </a:rPr>
              <a:t>ake Permit (ITP) coverage (Fish &amp; G. Code </a:t>
            </a:r>
            <a:r>
              <a:rPr lang="en-US" sz="1800" b="0" i="0" dirty="0">
                <a:effectLst/>
                <a:latin typeface="Segoe UI" panose="020B0502040204020203" pitchFamily="34" charset="0"/>
              </a:rPr>
              <a:t>§ </a:t>
            </a:r>
            <a:r>
              <a:rPr lang="en-US" sz="1800" b="0" i="0" dirty="0">
                <a:effectLst/>
                <a:latin typeface="Arial" panose="020B0604020202020204" pitchFamily="34" charset="0"/>
              </a:rPr>
              <a:t>2081, </a:t>
            </a:r>
            <a:r>
              <a:rPr lang="en-US" sz="1800" b="0" i="0" dirty="0" err="1">
                <a:effectLst/>
                <a:latin typeface="Arial" panose="020B0604020202020204" pitchFamily="34" charset="0"/>
              </a:rPr>
              <a:t>subd</a:t>
            </a:r>
            <a:r>
              <a:rPr lang="en-US" sz="1800" b="0" i="0" dirty="0">
                <a:effectLst/>
                <a:latin typeface="Arial" panose="020B0604020202020204" pitchFamily="34" charset="0"/>
              </a:rPr>
              <a:t>. (b); Cal. Code Regs., tit. 14, </a:t>
            </a:r>
            <a:r>
              <a:rPr lang="en-US" sz="1800" b="0" i="0" dirty="0">
                <a:effectLst/>
                <a:latin typeface="Segoe UI" panose="020B0502040204020203" pitchFamily="34" charset="0"/>
              </a:rPr>
              <a:t>§§ </a:t>
            </a:r>
            <a:r>
              <a:rPr lang="en-US" sz="1800" b="0" i="0" dirty="0">
                <a:effectLst/>
                <a:latin typeface="Arial" panose="020B0604020202020204" pitchFamily="34" charset="0"/>
              </a:rPr>
              <a:t>783.2-783.8). </a:t>
            </a:r>
          </a:p>
          <a:p>
            <a:r>
              <a:rPr lang="en-US" sz="1800" b="0" i="0" dirty="0">
                <a:effectLst/>
                <a:latin typeface="Arial" panose="020B0604020202020204" pitchFamily="34" charset="0"/>
              </a:rPr>
              <a:t>An Incidental Take Permit (ITP) requires species-specific avoidance, minimization, and full mitigation consistent with CESA</a:t>
            </a:r>
            <a:r>
              <a:rPr lang="en-US" dirty="0">
                <a:latin typeface="Arial" panose="020B0604020202020204" pitchFamily="34" charset="0"/>
              </a:rPr>
              <a:t> for project related impacts. </a:t>
            </a:r>
            <a:endParaRPr lang="en-US" sz="1800" b="0" i="0" dirty="0">
              <a:effectLst/>
              <a:latin typeface="Arial" panose="020B0604020202020204" pitchFamily="34" charset="0"/>
            </a:endParaRPr>
          </a:p>
          <a:p>
            <a:endParaRPr lang="en-US" dirty="0">
              <a:latin typeface="Arial" panose="020B0604020202020204" pitchFamily="34" charset="0"/>
            </a:endParaRPr>
          </a:p>
          <a:p>
            <a:r>
              <a:rPr lang="en-US" sz="1800" b="0" i="0" dirty="0">
                <a:effectLst/>
                <a:latin typeface="Arial" panose="020B0604020202020204" pitchFamily="34" charset="0"/>
              </a:rPr>
              <a:t>The Department has implemented a “Cutting The </a:t>
            </a:r>
            <a:r>
              <a:rPr lang="en-US" dirty="0">
                <a:latin typeface="Arial" panose="020B0604020202020204" pitchFamily="34" charset="0"/>
              </a:rPr>
              <a:t>G</a:t>
            </a:r>
            <a:r>
              <a:rPr lang="en-US" sz="1800" b="0" i="0" dirty="0">
                <a:effectLst/>
                <a:latin typeface="Arial" panose="020B0604020202020204" pitchFamily="34" charset="0"/>
              </a:rPr>
              <a:t>reen Tape” initiative for restoration projects that significantly reduces cost, time and permitting requirements.  @https://wildlife.ca.gov/Conservation/Watersheds/Cutting-Green-Tape</a:t>
            </a:r>
            <a:endParaRPr lang="en-US" dirty="0"/>
          </a:p>
        </p:txBody>
      </p:sp>
    </p:spTree>
    <p:extLst>
      <p:ext uri="{BB962C8B-B14F-4D97-AF65-F5344CB8AC3E}">
        <p14:creationId xmlns:p14="http://schemas.microsoft.com/office/powerpoint/2010/main" val="11638801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19B9EC4A-B14F-D4D5-F973-9DD68010EF0C}"/>
              </a:ext>
            </a:extLst>
          </p:cNvPr>
          <p:cNvSpPr txBox="1"/>
          <p:nvPr/>
        </p:nvSpPr>
        <p:spPr>
          <a:xfrm>
            <a:off x="94590" y="1822912"/>
            <a:ext cx="11776843" cy="2739211"/>
          </a:xfrm>
          <a:prstGeom prst="rect">
            <a:avLst/>
          </a:prstGeom>
          <a:noFill/>
        </p:spPr>
        <p:txBody>
          <a:bodyPr wrap="square">
            <a:spAutoFit/>
          </a:bodyPr>
          <a:lstStyle/>
          <a:p>
            <a:pPr algn="l" rtl="0" fontAlgn="base"/>
            <a:r>
              <a:rPr lang="en-US" sz="1600" b="1" i="0" dirty="0">
                <a:solidFill>
                  <a:srgbClr val="000000"/>
                </a:solidFill>
                <a:effectLst/>
                <a:latin typeface="Arial" panose="020B0604020202020204" pitchFamily="34" charset="0"/>
              </a:rPr>
              <a:t>​</a:t>
            </a:r>
            <a:endParaRPr lang="en-US" b="1"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Arial" panose="020B0604020202020204" pitchFamily="34" charset="0"/>
              </a:rPr>
              <a:t>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Arial" panose="020B0604020202020204" pitchFamily="34" charset="0"/>
              </a:rPr>
              <a:t>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Arial" panose="020B0604020202020204" pitchFamily="34" charset="0"/>
              </a:rPr>
              <a:t>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Arial" panose="020B0604020202020204" pitchFamily="34" charset="0"/>
              </a:rPr>
              <a:t>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Arial" panose="020B0604020202020204" pitchFamily="34" charset="0"/>
              </a:rPr>
              <a:t>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Arial" panose="020B0604020202020204" pitchFamily="34" charset="0"/>
              </a:rPr>
              <a:t>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Arial" panose="020B0604020202020204" pitchFamily="34" charset="0"/>
              </a:rPr>
              <a:t>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Arial" panose="020B0604020202020204" pitchFamily="34" charset="0"/>
              </a:rPr>
              <a:t>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Arial" panose="020B0604020202020204" pitchFamily="34" charset="0"/>
              </a:rPr>
              <a:t>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Arial" panose="020B0604020202020204" pitchFamily="34" charset="0"/>
              </a:rPr>
              <a:t>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Arial" panose="020B0604020202020204" pitchFamily="34" charset="0"/>
              </a:rPr>
              <a:t>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Arial" panose="020B0604020202020204" pitchFamily="34" charset="0"/>
              </a:rPr>
              <a:t> </a:t>
            </a:r>
            <a:endParaRPr lang="en-US" b="0" i="0" dirty="0">
              <a:solidFill>
                <a:srgbClr val="000000"/>
              </a:solidFill>
              <a:effectLst/>
              <a:latin typeface="Segoe UI" panose="020B0502040204020203" pitchFamily="34" charset="0"/>
            </a:endParaRPr>
          </a:p>
          <a:p>
            <a:pPr algn="l" rtl="0" fontAlgn="base"/>
            <a:r>
              <a:rPr lang="en-US" sz="1200" b="0" i="0" u="sng" dirty="0">
                <a:solidFill>
                  <a:srgbClr val="0000FF"/>
                </a:solidFill>
                <a:effectLst/>
                <a:latin typeface="Arial" panose="020B0604020202020204" pitchFamily="34" charset="0"/>
              </a:rPr>
              <a:t>​</a:t>
            </a:r>
            <a:endParaRPr lang="en-US" b="0" i="0" dirty="0">
              <a:solidFill>
                <a:srgbClr val="000000"/>
              </a:solidFill>
              <a:effectLst/>
              <a:latin typeface="Segoe UI" panose="020B0502040204020203" pitchFamily="34" charset="0"/>
            </a:endParaRPr>
          </a:p>
        </p:txBody>
      </p:sp>
      <p:sp>
        <p:nvSpPr>
          <p:cNvPr id="8" name="TextBox 7">
            <a:extLst>
              <a:ext uri="{FF2B5EF4-FFF2-40B4-BE49-F238E27FC236}">
                <a16:creationId xmlns:a16="http://schemas.microsoft.com/office/drawing/2014/main" id="{AF8AD784-CCAE-9151-2EA1-CBDFE988FE16}"/>
              </a:ext>
            </a:extLst>
          </p:cNvPr>
          <p:cNvSpPr txBox="1"/>
          <p:nvPr/>
        </p:nvSpPr>
        <p:spPr>
          <a:xfrm>
            <a:off x="644172" y="519018"/>
            <a:ext cx="10903656" cy="5355312"/>
          </a:xfrm>
          <a:prstGeom prst="rect">
            <a:avLst/>
          </a:prstGeom>
          <a:noFill/>
        </p:spPr>
        <p:txBody>
          <a:bodyPr wrap="square" rtlCol="0">
            <a:spAutoFit/>
          </a:bodyPr>
          <a:lstStyle/>
          <a:p>
            <a:pPr algn="ctr" rtl="0" fontAlgn="base"/>
            <a:r>
              <a:rPr lang="en-US" sz="1800" b="1" i="0" dirty="0">
                <a:effectLst/>
                <a:latin typeface="Arial" panose="020B0604020202020204" pitchFamily="34" charset="0"/>
              </a:rPr>
              <a:t>Draft Staff Considerations for Conservation of the Upper Klamath Trinity Chinook Spring Chinook</a:t>
            </a:r>
            <a:r>
              <a:rPr lang="en-US" sz="1800" b="0" i="0" dirty="0">
                <a:effectLst/>
                <a:latin typeface="Arial" panose="020B0604020202020204" pitchFamily="34" charset="0"/>
              </a:rPr>
              <a:t> </a:t>
            </a:r>
            <a:endParaRPr lang="en-US" b="0" i="0" dirty="0">
              <a:effectLst/>
              <a:latin typeface="Segoe UI" panose="020B0502040204020203" pitchFamily="34" charset="0"/>
            </a:endParaRPr>
          </a:p>
          <a:p>
            <a:pPr algn="ctr" rtl="0" fontAlgn="base"/>
            <a:r>
              <a:rPr lang="en-US" sz="1800" b="1" i="0" dirty="0">
                <a:effectLst/>
                <a:latin typeface="Arial" panose="020B0604020202020204" pitchFamily="34" charset="0"/>
              </a:rPr>
              <a:t>(</a:t>
            </a:r>
            <a:r>
              <a:rPr lang="en-US" sz="1800" b="1" i="1" dirty="0">
                <a:effectLst/>
                <a:latin typeface="Arial" panose="020B0604020202020204" pitchFamily="34" charset="0"/>
              </a:rPr>
              <a:t>Oncorhynchus </a:t>
            </a:r>
            <a:r>
              <a:rPr lang="en-US" sz="1800" b="1" i="1" dirty="0" err="1">
                <a:effectLst/>
                <a:latin typeface="Arial" panose="020B0604020202020204" pitchFamily="34" charset="0"/>
              </a:rPr>
              <a:t>tshawystscha</a:t>
            </a:r>
            <a:r>
              <a:rPr lang="en-US" sz="1800" b="1" i="0" dirty="0">
                <a:effectLst/>
                <a:latin typeface="Arial" panose="020B0604020202020204" pitchFamily="34" charset="0"/>
              </a:rPr>
              <a:t>)</a:t>
            </a:r>
            <a:r>
              <a:rPr lang="en-US" sz="1800" b="0" i="0" dirty="0">
                <a:effectLst/>
                <a:latin typeface="Arial" panose="020B0604020202020204" pitchFamily="34" charset="0"/>
              </a:rPr>
              <a:t> </a:t>
            </a:r>
          </a:p>
          <a:p>
            <a:pPr algn="ctr" rtl="0" fontAlgn="base"/>
            <a:endParaRPr lang="en-US" dirty="0">
              <a:latin typeface="Arial" panose="020B0604020202020204" pitchFamily="34" charset="0"/>
            </a:endParaRPr>
          </a:p>
          <a:p>
            <a:pPr algn="ctr" fontAlgn="base"/>
            <a:r>
              <a:rPr lang="en-US" dirty="0">
                <a:latin typeface="Arial" panose="020B0604020202020204" pitchFamily="34" charset="0"/>
              </a:rPr>
              <a:t>Avoidance and Minimization Considerations</a:t>
            </a:r>
          </a:p>
          <a:p>
            <a:pPr algn="ctr" fontAlgn="base"/>
            <a:endParaRPr lang="en-US" sz="1800" b="0" i="0" dirty="0">
              <a:effectLst/>
              <a:latin typeface="Arial" panose="020B0604020202020204" pitchFamily="34" charset="0"/>
            </a:endParaRPr>
          </a:p>
          <a:p>
            <a:pPr fontAlgn="base"/>
            <a:r>
              <a:rPr lang="en-US" u="sng" dirty="0">
                <a:latin typeface="Arial" panose="020B0604020202020204" pitchFamily="34" charset="0"/>
              </a:rPr>
              <a:t>Avoidance considerations</a:t>
            </a:r>
          </a:p>
          <a:p>
            <a:pPr fontAlgn="base"/>
            <a:endParaRPr lang="en-US" sz="1800" b="0" i="0" u="sng" dirty="0">
              <a:effectLst/>
              <a:latin typeface="Arial" panose="020B0604020202020204" pitchFamily="34" charset="0"/>
            </a:endParaRPr>
          </a:p>
          <a:p>
            <a:pPr marL="285750" indent="-285750" fontAlgn="base">
              <a:buFont typeface="Arial" panose="020B0604020202020204" pitchFamily="34" charset="0"/>
              <a:buChar char="•"/>
            </a:pPr>
            <a:r>
              <a:rPr lang="en-US" sz="1800" b="0" i="0" dirty="0">
                <a:effectLst/>
                <a:latin typeface="Arial" panose="020B0604020202020204" pitchFamily="34" charset="0"/>
              </a:rPr>
              <a:t> Is there UKTR Spring Chinook Salmon habitat within or adjacent to the project site?</a:t>
            </a:r>
          </a:p>
          <a:p>
            <a:pPr marL="285750" indent="-285750" fontAlgn="base">
              <a:buFont typeface="Arial" panose="020B0604020202020204" pitchFamily="34" charset="0"/>
              <a:buChar char="•"/>
            </a:pPr>
            <a:r>
              <a:rPr lang="en-US" dirty="0">
                <a:latin typeface="Arial" panose="020B0604020202020204" pitchFamily="34" charset="0"/>
              </a:rPr>
              <a:t> Have UKTR Spring Chinook Salmon been documented within or adjacent to the project site?</a:t>
            </a:r>
          </a:p>
          <a:p>
            <a:pPr marL="285750" indent="-285750" fontAlgn="base">
              <a:buFont typeface="Arial" panose="020B0604020202020204" pitchFamily="34" charset="0"/>
              <a:buChar char="•"/>
            </a:pPr>
            <a:r>
              <a:rPr lang="en-US" sz="1800" b="0" i="0" dirty="0">
                <a:effectLst/>
                <a:latin typeface="Arial" panose="020B0604020202020204" pitchFamily="34" charset="0"/>
              </a:rPr>
              <a:t> Are there UKTR Spring Chinook Salmon  present at the project site, in any life stage?</a:t>
            </a:r>
          </a:p>
          <a:p>
            <a:pPr marL="285750" indent="-285750" fontAlgn="base">
              <a:buFont typeface="Arial" panose="020B0604020202020204" pitchFamily="34" charset="0"/>
              <a:buChar char="•"/>
            </a:pPr>
            <a:r>
              <a:rPr lang="en-US" dirty="0">
                <a:latin typeface="Arial" panose="020B0604020202020204" pitchFamily="34" charset="0"/>
              </a:rPr>
              <a:t>Can the project proponent use seasonal work windows to avoid take?</a:t>
            </a:r>
          </a:p>
          <a:p>
            <a:pPr marL="285750" indent="-285750" fontAlgn="base">
              <a:buFont typeface="Arial" panose="020B0604020202020204" pitchFamily="34" charset="0"/>
              <a:buChar char="•"/>
            </a:pPr>
            <a:endParaRPr lang="en-US" sz="1800" b="0" i="0" dirty="0">
              <a:effectLst/>
              <a:latin typeface="Arial" panose="020B0604020202020204" pitchFamily="34" charset="0"/>
            </a:endParaRPr>
          </a:p>
          <a:p>
            <a:pPr fontAlgn="base"/>
            <a:r>
              <a:rPr lang="en-US" u="sng" dirty="0">
                <a:latin typeface="Arial" panose="020B0604020202020204" pitchFamily="34" charset="0"/>
              </a:rPr>
              <a:t>Minimization Considerations</a:t>
            </a:r>
            <a:r>
              <a:rPr lang="en-US" sz="1800" b="0" i="0" u="sng" dirty="0">
                <a:effectLst/>
                <a:latin typeface="Arial" panose="020B0604020202020204" pitchFamily="34" charset="0"/>
              </a:rPr>
              <a:t> </a:t>
            </a:r>
          </a:p>
          <a:p>
            <a:pPr fontAlgn="base"/>
            <a:endParaRPr lang="en-US" u="sng" dirty="0">
              <a:latin typeface="Arial" panose="020B0604020202020204" pitchFamily="34" charset="0"/>
            </a:endParaRPr>
          </a:p>
          <a:p>
            <a:pPr marL="285750" indent="-285750" fontAlgn="base">
              <a:buFont typeface="Arial" panose="020B0604020202020204" pitchFamily="34" charset="0"/>
              <a:buChar char="•"/>
            </a:pPr>
            <a:r>
              <a:rPr lang="en-US" sz="1800" b="0" i="0" dirty="0">
                <a:effectLst/>
                <a:latin typeface="Arial" panose="020B0604020202020204" pitchFamily="34" charset="0"/>
              </a:rPr>
              <a:t>Can seasonal restrictions be used to minimize impacts?</a:t>
            </a:r>
          </a:p>
          <a:p>
            <a:pPr marL="285750" indent="-285750" fontAlgn="base">
              <a:buFont typeface="Arial" panose="020B0604020202020204" pitchFamily="34" charset="0"/>
              <a:buChar char="•"/>
            </a:pPr>
            <a:r>
              <a:rPr lang="en-US" dirty="0">
                <a:latin typeface="Arial" panose="020B0604020202020204" pitchFamily="34" charset="0"/>
              </a:rPr>
              <a:t>Can UKTR Spring Chinook Salmon be excluded from the project area? (needs take coverage)</a:t>
            </a:r>
          </a:p>
          <a:p>
            <a:pPr marL="285750" indent="-285750" fontAlgn="base">
              <a:buFont typeface="Arial" panose="020B0604020202020204" pitchFamily="34" charset="0"/>
              <a:buChar char="•"/>
            </a:pPr>
            <a:r>
              <a:rPr lang="en-US" sz="1800" b="0" i="0" dirty="0">
                <a:effectLst/>
                <a:latin typeface="Arial" panose="020B0604020202020204" pitchFamily="34" charset="0"/>
              </a:rPr>
              <a:t>Can UKTR Spring Chinook Salmon be relocated outside of the project area? (needs take coverage)</a:t>
            </a:r>
          </a:p>
          <a:p>
            <a:pPr algn="ctr" rtl="0" fontAlgn="base"/>
            <a:endParaRPr lang="en-US" dirty="0">
              <a:solidFill>
                <a:srgbClr val="000000"/>
              </a:solidFill>
              <a:latin typeface="Segoe UI" panose="020B0502040204020203" pitchFamily="34" charset="0"/>
            </a:endParaRPr>
          </a:p>
          <a:p>
            <a:pPr rtl="0" fontAlgn="base"/>
            <a:endParaRPr lang="en-US" dirty="0">
              <a:solidFill>
                <a:srgbClr val="000000"/>
              </a:solidFill>
              <a:latin typeface="Arial" panose="020B0604020202020204" pitchFamily="34" charset="0"/>
            </a:endParaRPr>
          </a:p>
        </p:txBody>
      </p:sp>
    </p:spTree>
    <p:extLst>
      <p:ext uri="{BB962C8B-B14F-4D97-AF65-F5344CB8AC3E}">
        <p14:creationId xmlns:p14="http://schemas.microsoft.com/office/powerpoint/2010/main" val="15612341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458</TotalTime>
  <Words>690</Words>
  <Application>Microsoft Office PowerPoint</Application>
  <PresentationFormat>Widescreen</PresentationFormat>
  <Paragraphs>77</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Century Gothic</vt:lpstr>
      <vt:lpstr>Segoe UI</vt:lpstr>
      <vt:lpstr>Wingdings 3</vt:lpstr>
      <vt:lpstr>Ion</vt:lpstr>
      <vt:lpstr>UKTR Spring Chinook Salmon Listing/Management  Update</vt:lpstr>
      <vt:lpstr>UKTR Spring Chinook Salmon Listing </vt:lpstr>
      <vt:lpstr>UKTR Spring Chinook Salmon Listing </vt:lpstr>
      <vt:lpstr>UKTR Spring Chinook Salmon Listing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UKTR Spring Chinook Salmon Listing/Management  Update</dc:title>
  <dc:creator>Sinnen, Wade@Wildlife</dc:creator>
  <cp:lastModifiedBy>Sinnen, Wade@Wildlife</cp:lastModifiedBy>
  <cp:revision>10</cp:revision>
  <dcterms:created xsi:type="dcterms:W3CDTF">2022-06-02T16:16:40Z</dcterms:created>
  <dcterms:modified xsi:type="dcterms:W3CDTF">2022-06-14T16:42:46Z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6e685f86-ed8d-482b-be3a-2b7af73f9b7f_Enabled">
    <vt:lpwstr>True</vt:lpwstr>
  </property>
  <property fmtid="{D5CDD505-2E9C-101B-9397-08002B2CF9AE}" pid="3" name="MSIP_Label_6e685f86-ed8d-482b-be3a-2b7af73f9b7f_SiteId">
    <vt:lpwstr>4b633c25-efbf-4006-9f15-07442ba7aa0b</vt:lpwstr>
  </property>
  <property fmtid="{D5CDD505-2E9C-101B-9397-08002B2CF9AE}" pid="4" name="MSIP_Label_6e685f86-ed8d-482b-be3a-2b7af73f9b7f_Owner">
    <vt:lpwstr>Wade.Sinnen@wildlife.ca.gov</vt:lpwstr>
  </property>
  <property fmtid="{D5CDD505-2E9C-101B-9397-08002B2CF9AE}" pid="5" name="MSIP_Label_6e685f86-ed8d-482b-be3a-2b7af73f9b7f_SetDate">
    <vt:lpwstr>2022-06-02T19:03:03.5196583Z</vt:lpwstr>
  </property>
  <property fmtid="{D5CDD505-2E9C-101B-9397-08002B2CF9AE}" pid="6" name="MSIP_Label_6e685f86-ed8d-482b-be3a-2b7af73f9b7f_Name">
    <vt:lpwstr>General</vt:lpwstr>
  </property>
  <property fmtid="{D5CDD505-2E9C-101B-9397-08002B2CF9AE}" pid="7" name="MSIP_Label_6e685f86-ed8d-482b-be3a-2b7af73f9b7f_Application">
    <vt:lpwstr>Microsoft Azure Information Protection</vt:lpwstr>
  </property>
  <property fmtid="{D5CDD505-2E9C-101B-9397-08002B2CF9AE}" pid="8" name="MSIP_Label_6e685f86-ed8d-482b-be3a-2b7af73f9b7f_ActionId">
    <vt:lpwstr>b96fe365-e1ff-471e-987d-dc3819fc2a3b</vt:lpwstr>
  </property>
  <property fmtid="{D5CDD505-2E9C-101B-9397-08002B2CF9AE}" pid="9" name="MSIP_Label_6e685f86-ed8d-482b-be3a-2b7af73f9b7f_Extended_MSFT_Method">
    <vt:lpwstr>Automatic</vt:lpwstr>
  </property>
  <property fmtid="{D5CDD505-2E9C-101B-9397-08002B2CF9AE}" pid="10" name="Sensitivity">
    <vt:lpwstr>General</vt:lpwstr>
  </property>
</Properties>
</file>