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60" r:id="rId5"/>
    <p:sldId id="261" r:id="rId6"/>
    <p:sldId id="262" r:id="rId7"/>
    <p:sldId id="263" r:id="rId8"/>
    <p:sldId id="264" r:id="rId9"/>
    <p:sldId id="265" r:id="rId10"/>
    <p:sldId id="267" r:id="rId11"/>
    <p:sldId id="269" r:id="rId12"/>
    <p:sldId id="274" r:id="rId13"/>
    <p:sldId id="275" r:id="rId14"/>
    <p:sldId id="276" r:id="rId15"/>
    <p:sldId id="27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7" autoAdjust="0"/>
    <p:restoredTop sz="94660"/>
  </p:normalViewPr>
  <p:slideViewPr>
    <p:cSldViewPr snapToGrid="0">
      <p:cViewPr varScale="1">
        <p:scale>
          <a:sx n="86" d="100"/>
          <a:sy n="86" d="100"/>
        </p:scale>
        <p:origin x="51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25FC60-A7EC-4159-A73E-91DD14AF4EEF}" type="datetimeFigureOut">
              <a:rPr lang="en-US" smtClean="0"/>
              <a:t>8/31/2020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3F20DC-254C-4E98-BF0B-B0B0B5D1BB87}" type="slidenum">
              <a:rPr lang="en-US" smtClean="0"/>
              <a:t>‹#›</a:t>
            </a:fld>
            <a:endParaRPr lang="en-US"/>
          </a:p>
        </p:txBody>
      </p:sp>
    </p:spTree>
    <p:extLst>
      <p:ext uri="{BB962C8B-B14F-4D97-AF65-F5344CB8AC3E}">
        <p14:creationId xmlns:p14="http://schemas.microsoft.com/office/powerpoint/2010/main" val="1328263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47F96-7835-4AD9-92D5-8DF427C2F17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273FA1A-72B1-4B1E-8741-B784FDEE01A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BDAB28D-03B1-4BB4-8275-28A17B491AD7}"/>
              </a:ext>
            </a:extLst>
          </p:cNvPr>
          <p:cNvSpPr>
            <a:spLocks noGrp="1"/>
          </p:cNvSpPr>
          <p:nvPr>
            <p:ph type="dt" sz="half" idx="10"/>
          </p:nvPr>
        </p:nvSpPr>
        <p:spPr/>
        <p:txBody>
          <a:bodyPr/>
          <a:lstStyle/>
          <a:p>
            <a:fld id="{4CB7B5A9-1873-4DA0-AD2C-E3C5463CF4BE}" type="datetimeFigureOut">
              <a:rPr lang="en-US" smtClean="0"/>
              <a:t>8/31/2020</a:t>
            </a:fld>
            <a:endParaRPr lang="en-US"/>
          </a:p>
        </p:txBody>
      </p:sp>
      <p:sp>
        <p:nvSpPr>
          <p:cNvPr id="5" name="Footer Placeholder 4">
            <a:extLst>
              <a:ext uri="{FF2B5EF4-FFF2-40B4-BE49-F238E27FC236}">
                <a16:creationId xmlns:a16="http://schemas.microsoft.com/office/drawing/2014/main" id="{2766E251-6519-4A41-8A7B-698DB785D4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C0D586-48BD-430C-BC0A-8DE405EE51F0}"/>
              </a:ext>
            </a:extLst>
          </p:cNvPr>
          <p:cNvSpPr>
            <a:spLocks noGrp="1"/>
          </p:cNvSpPr>
          <p:nvPr>
            <p:ph type="sldNum" sz="quarter" idx="12"/>
          </p:nvPr>
        </p:nvSpPr>
        <p:spPr/>
        <p:txBody>
          <a:bodyPr/>
          <a:lstStyle/>
          <a:p>
            <a:fld id="{9BFB3FE9-BEEB-4848-A733-30483D7948C1}" type="slidenum">
              <a:rPr lang="en-US" smtClean="0"/>
              <a:t>‹#›</a:t>
            </a:fld>
            <a:endParaRPr lang="en-US"/>
          </a:p>
        </p:txBody>
      </p:sp>
    </p:spTree>
    <p:extLst>
      <p:ext uri="{BB962C8B-B14F-4D97-AF65-F5344CB8AC3E}">
        <p14:creationId xmlns:p14="http://schemas.microsoft.com/office/powerpoint/2010/main" val="2198316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F7E58-F836-4900-B4CF-60662EC2BBA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37473F-82E3-47F4-AB1C-376186B5C3B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F1B9FD-C5C0-42A1-8003-D228E5EF2658}"/>
              </a:ext>
            </a:extLst>
          </p:cNvPr>
          <p:cNvSpPr>
            <a:spLocks noGrp="1"/>
          </p:cNvSpPr>
          <p:nvPr>
            <p:ph type="dt" sz="half" idx="10"/>
          </p:nvPr>
        </p:nvSpPr>
        <p:spPr/>
        <p:txBody>
          <a:bodyPr/>
          <a:lstStyle/>
          <a:p>
            <a:fld id="{4CB7B5A9-1873-4DA0-AD2C-E3C5463CF4BE}" type="datetimeFigureOut">
              <a:rPr lang="en-US" smtClean="0"/>
              <a:t>8/31/2020</a:t>
            </a:fld>
            <a:endParaRPr lang="en-US"/>
          </a:p>
        </p:txBody>
      </p:sp>
      <p:sp>
        <p:nvSpPr>
          <p:cNvPr id="5" name="Footer Placeholder 4">
            <a:extLst>
              <a:ext uri="{FF2B5EF4-FFF2-40B4-BE49-F238E27FC236}">
                <a16:creationId xmlns:a16="http://schemas.microsoft.com/office/drawing/2014/main" id="{C60C1E43-2EEF-41AE-A7E2-4F58D4A20D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9E9CE0-B5AC-4E15-BFD6-FEBFECD77F60}"/>
              </a:ext>
            </a:extLst>
          </p:cNvPr>
          <p:cNvSpPr>
            <a:spLocks noGrp="1"/>
          </p:cNvSpPr>
          <p:nvPr>
            <p:ph type="sldNum" sz="quarter" idx="12"/>
          </p:nvPr>
        </p:nvSpPr>
        <p:spPr/>
        <p:txBody>
          <a:bodyPr/>
          <a:lstStyle/>
          <a:p>
            <a:fld id="{9BFB3FE9-BEEB-4848-A733-30483D7948C1}" type="slidenum">
              <a:rPr lang="en-US" smtClean="0"/>
              <a:t>‹#›</a:t>
            </a:fld>
            <a:endParaRPr lang="en-US"/>
          </a:p>
        </p:txBody>
      </p:sp>
    </p:spTree>
    <p:extLst>
      <p:ext uri="{BB962C8B-B14F-4D97-AF65-F5344CB8AC3E}">
        <p14:creationId xmlns:p14="http://schemas.microsoft.com/office/powerpoint/2010/main" val="2699795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D046D-8003-4047-ACB9-12CC4E8CE72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66C7795-48E0-4AE8-8B6C-A29D052A63D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A62F1-4B35-44C6-A44B-C4F409E557F2}"/>
              </a:ext>
            </a:extLst>
          </p:cNvPr>
          <p:cNvSpPr>
            <a:spLocks noGrp="1"/>
          </p:cNvSpPr>
          <p:nvPr>
            <p:ph type="dt" sz="half" idx="10"/>
          </p:nvPr>
        </p:nvSpPr>
        <p:spPr/>
        <p:txBody>
          <a:bodyPr/>
          <a:lstStyle/>
          <a:p>
            <a:fld id="{4CB7B5A9-1873-4DA0-AD2C-E3C5463CF4BE}" type="datetimeFigureOut">
              <a:rPr lang="en-US" smtClean="0"/>
              <a:t>8/31/2020</a:t>
            </a:fld>
            <a:endParaRPr lang="en-US"/>
          </a:p>
        </p:txBody>
      </p:sp>
      <p:sp>
        <p:nvSpPr>
          <p:cNvPr id="5" name="Footer Placeholder 4">
            <a:extLst>
              <a:ext uri="{FF2B5EF4-FFF2-40B4-BE49-F238E27FC236}">
                <a16:creationId xmlns:a16="http://schemas.microsoft.com/office/drawing/2014/main" id="{9283135A-AF47-46B1-8234-A699CFDEA4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B00D2C-68AB-466C-8ED0-D3DDC5667826}"/>
              </a:ext>
            </a:extLst>
          </p:cNvPr>
          <p:cNvSpPr>
            <a:spLocks noGrp="1"/>
          </p:cNvSpPr>
          <p:nvPr>
            <p:ph type="sldNum" sz="quarter" idx="12"/>
          </p:nvPr>
        </p:nvSpPr>
        <p:spPr/>
        <p:txBody>
          <a:bodyPr/>
          <a:lstStyle/>
          <a:p>
            <a:fld id="{9BFB3FE9-BEEB-4848-A733-30483D7948C1}" type="slidenum">
              <a:rPr lang="en-US" smtClean="0"/>
              <a:t>‹#›</a:t>
            </a:fld>
            <a:endParaRPr lang="en-US"/>
          </a:p>
        </p:txBody>
      </p:sp>
    </p:spTree>
    <p:extLst>
      <p:ext uri="{BB962C8B-B14F-4D97-AF65-F5344CB8AC3E}">
        <p14:creationId xmlns:p14="http://schemas.microsoft.com/office/powerpoint/2010/main" val="25490858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B0338-789F-435F-A2F6-1337606F1A4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8BD2E6-3A3A-471D-8659-2F3F7B67088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BA3A696-1F40-4DAE-9E08-D132B090A9A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694E51A-BEDE-4D55-8B18-2D8A4AA74ADF}"/>
              </a:ext>
            </a:extLst>
          </p:cNvPr>
          <p:cNvSpPr>
            <a:spLocks noGrp="1"/>
          </p:cNvSpPr>
          <p:nvPr>
            <p:ph type="dt" sz="half" idx="10"/>
          </p:nvPr>
        </p:nvSpPr>
        <p:spPr/>
        <p:txBody>
          <a:bodyPr/>
          <a:lstStyle/>
          <a:p>
            <a:fld id="{4CB7B5A9-1873-4DA0-AD2C-E3C5463CF4BE}" type="datetimeFigureOut">
              <a:rPr lang="en-US" smtClean="0"/>
              <a:t>8/31/2020</a:t>
            </a:fld>
            <a:endParaRPr lang="en-US"/>
          </a:p>
        </p:txBody>
      </p:sp>
      <p:sp>
        <p:nvSpPr>
          <p:cNvPr id="6" name="Footer Placeholder 5">
            <a:extLst>
              <a:ext uri="{FF2B5EF4-FFF2-40B4-BE49-F238E27FC236}">
                <a16:creationId xmlns:a16="http://schemas.microsoft.com/office/drawing/2014/main" id="{39853A0C-F3E8-4811-8421-E2F8650F452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78C01C-4AE3-477C-A6D5-A16095502E9E}"/>
              </a:ext>
            </a:extLst>
          </p:cNvPr>
          <p:cNvSpPr>
            <a:spLocks noGrp="1"/>
          </p:cNvSpPr>
          <p:nvPr>
            <p:ph type="sldNum" sz="quarter" idx="12"/>
          </p:nvPr>
        </p:nvSpPr>
        <p:spPr/>
        <p:txBody>
          <a:bodyPr/>
          <a:lstStyle/>
          <a:p>
            <a:fld id="{9BFB3FE9-BEEB-4848-A733-30483D7948C1}" type="slidenum">
              <a:rPr lang="en-US" smtClean="0"/>
              <a:t>‹#›</a:t>
            </a:fld>
            <a:endParaRPr lang="en-US"/>
          </a:p>
        </p:txBody>
      </p:sp>
    </p:spTree>
    <p:extLst>
      <p:ext uri="{BB962C8B-B14F-4D97-AF65-F5344CB8AC3E}">
        <p14:creationId xmlns:p14="http://schemas.microsoft.com/office/powerpoint/2010/main" val="2818898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F49DC-62A5-417C-98EC-50D9F86199C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FFCE2D7-077B-4E4B-BE45-91F5A4FB504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882F380-E2BD-47AA-BA9A-17DB2B57CE0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B2607D4-692E-4822-938A-996F7CAE40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49E589F-DBE5-4029-AD82-6FBC2ADEAC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11CA643-7CE2-4F68-9E41-AF5C285460D3}"/>
              </a:ext>
            </a:extLst>
          </p:cNvPr>
          <p:cNvSpPr>
            <a:spLocks noGrp="1"/>
          </p:cNvSpPr>
          <p:nvPr>
            <p:ph type="dt" sz="half" idx="10"/>
          </p:nvPr>
        </p:nvSpPr>
        <p:spPr/>
        <p:txBody>
          <a:bodyPr/>
          <a:lstStyle/>
          <a:p>
            <a:fld id="{4CB7B5A9-1873-4DA0-AD2C-E3C5463CF4BE}" type="datetimeFigureOut">
              <a:rPr lang="en-US" smtClean="0"/>
              <a:t>8/31/2020</a:t>
            </a:fld>
            <a:endParaRPr lang="en-US"/>
          </a:p>
        </p:txBody>
      </p:sp>
      <p:sp>
        <p:nvSpPr>
          <p:cNvPr id="8" name="Footer Placeholder 7">
            <a:extLst>
              <a:ext uri="{FF2B5EF4-FFF2-40B4-BE49-F238E27FC236}">
                <a16:creationId xmlns:a16="http://schemas.microsoft.com/office/drawing/2014/main" id="{A62FA35D-21A0-4D0A-BB68-DD15385D120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D53CDAE-695C-4EC7-9ED5-FCDB4B69C737}"/>
              </a:ext>
            </a:extLst>
          </p:cNvPr>
          <p:cNvSpPr>
            <a:spLocks noGrp="1"/>
          </p:cNvSpPr>
          <p:nvPr>
            <p:ph type="sldNum" sz="quarter" idx="12"/>
          </p:nvPr>
        </p:nvSpPr>
        <p:spPr/>
        <p:txBody>
          <a:bodyPr/>
          <a:lstStyle/>
          <a:p>
            <a:fld id="{9BFB3FE9-BEEB-4848-A733-30483D7948C1}" type="slidenum">
              <a:rPr lang="en-US" smtClean="0"/>
              <a:t>‹#›</a:t>
            </a:fld>
            <a:endParaRPr lang="en-US"/>
          </a:p>
        </p:txBody>
      </p:sp>
    </p:spTree>
    <p:extLst>
      <p:ext uri="{BB962C8B-B14F-4D97-AF65-F5344CB8AC3E}">
        <p14:creationId xmlns:p14="http://schemas.microsoft.com/office/powerpoint/2010/main" val="30795468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0CB98-0331-45E4-A3A5-C2F116DDDD4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135022-3844-4DF8-921E-B7E0EADA3604}"/>
              </a:ext>
            </a:extLst>
          </p:cNvPr>
          <p:cNvSpPr>
            <a:spLocks noGrp="1"/>
          </p:cNvSpPr>
          <p:nvPr>
            <p:ph type="dt" sz="half" idx="10"/>
          </p:nvPr>
        </p:nvSpPr>
        <p:spPr/>
        <p:txBody>
          <a:bodyPr/>
          <a:lstStyle/>
          <a:p>
            <a:fld id="{4CB7B5A9-1873-4DA0-AD2C-E3C5463CF4BE}" type="datetimeFigureOut">
              <a:rPr lang="en-US" smtClean="0"/>
              <a:t>8/31/2020</a:t>
            </a:fld>
            <a:endParaRPr lang="en-US"/>
          </a:p>
        </p:txBody>
      </p:sp>
      <p:sp>
        <p:nvSpPr>
          <p:cNvPr id="4" name="Footer Placeholder 3">
            <a:extLst>
              <a:ext uri="{FF2B5EF4-FFF2-40B4-BE49-F238E27FC236}">
                <a16:creationId xmlns:a16="http://schemas.microsoft.com/office/drawing/2014/main" id="{39C78653-7BE6-4E9D-B801-01EB80EF4B8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EC872EC-F384-4256-94C8-3EC5C1866530}"/>
              </a:ext>
            </a:extLst>
          </p:cNvPr>
          <p:cNvSpPr>
            <a:spLocks noGrp="1"/>
          </p:cNvSpPr>
          <p:nvPr>
            <p:ph type="sldNum" sz="quarter" idx="12"/>
          </p:nvPr>
        </p:nvSpPr>
        <p:spPr/>
        <p:txBody>
          <a:bodyPr/>
          <a:lstStyle/>
          <a:p>
            <a:fld id="{9BFB3FE9-BEEB-4848-A733-30483D7948C1}" type="slidenum">
              <a:rPr lang="en-US" smtClean="0"/>
              <a:t>‹#›</a:t>
            </a:fld>
            <a:endParaRPr lang="en-US"/>
          </a:p>
        </p:txBody>
      </p:sp>
    </p:spTree>
    <p:extLst>
      <p:ext uri="{BB962C8B-B14F-4D97-AF65-F5344CB8AC3E}">
        <p14:creationId xmlns:p14="http://schemas.microsoft.com/office/powerpoint/2010/main" val="240364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118DA9-5482-4CE8-B5B1-438D3FC4D588}"/>
              </a:ext>
            </a:extLst>
          </p:cNvPr>
          <p:cNvSpPr>
            <a:spLocks noGrp="1"/>
          </p:cNvSpPr>
          <p:nvPr>
            <p:ph type="dt" sz="half" idx="10"/>
          </p:nvPr>
        </p:nvSpPr>
        <p:spPr/>
        <p:txBody>
          <a:bodyPr/>
          <a:lstStyle/>
          <a:p>
            <a:fld id="{4CB7B5A9-1873-4DA0-AD2C-E3C5463CF4BE}" type="datetimeFigureOut">
              <a:rPr lang="en-US" smtClean="0"/>
              <a:t>8/31/2020</a:t>
            </a:fld>
            <a:endParaRPr lang="en-US"/>
          </a:p>
        </p:txBody>
      </p:sp>
      <p:sp>
        <p:nvSpPr>
          <p:cNvPr id="3" name="Footer Placeholder 2">
            <a:extLst>
              <a:ext uri="{FF2B5EF4-FFF2-40B4-BE49-F238E27FC236}">
                <a16:creationId xmlns:a16="http://schemas.microsoft.com/office/drawing/2014/main" id="{6945026E-E8BC-4E69-BC21-193A2F0D56C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9BE9CC8-7AAD-4279-92DA-A2D8CAB76A19}"/>
              </a:ext>
            </a:extLst>
          </p:cNvPr>
          <p:cNvSpPr>
            <a:spLocks noGrp="1"/>
          </p:cNvSpPr>
          <p:nvPr>
            <p:ph type="sldNum" sz="quarter" idx="12"/>
          </p:nvPr>
        </p:nvSpPr>
        <p:spPr/>
        <p:txBody>
          <a:bodyPr/>
          <a:lstStyle/>
          <a:p>
            <a:fld id="{9BFB3FE9-BEEB-4848-A733-30483D7948C1}" type="slidenum">
              <a:rPr lang="en-US" smtClean="0"/>
              <a:t>‹#›</a:t>
            </a:fld>
            <a:endParaRPr lang="en-US"/>
          </a:p>
        </p:txBody>
      </p:sp>
    </p:spTree>
    <p:extLst>
      <p:ext uri="{BB962C8B-B14F-4D97-AF65-F5344CB8AC3E}">
        <p14:creationId xmlns:p14="http://schemas.microsoft.com/office/powerpoint/2010/main" val="3968735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15436-4DB7-4C31-AA76-CE3ED7E2DB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FD1F09F-7956-4A54-A0D3-A8B8F5CC93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E162343-0BD7-4215-A39B-37BAF1E68C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782214F-8FC7-4FC7-8BEF-127F00D3644A}"/>
              </a:ext>
            </a:extLst>
          </p:cNvPr>
          <p:cNvSpPr>
            <a:spLocks noGrp="1"/>
          </p:cNvSpPr>
          <p:nvPr>
            <p:ph type="dt" sz="half" idx="10"/>
          </p:nvPr>
        </p:nvSpPr>
        <p:spPr/>
        <p:txBody>
          <a:bodyPr/>
          <a:lstStyle/>
          <a:p>
            <a:fld id="{4CB7B5A9-1873-4DA0-AD2C-E3C5463CF4BE}" type="datetimeFigureOut">
              <a:rPr lang="en-US" smtClean="0"/>
              <a:t>8/31/2020</a:t>
            </a:fld>
            <a:endParaRPr lang="en-US"/>
          </a:p>
        </p:txBody>
      </p:sp>
      <p:sp>
        <p:nvSpPr>
          <p:cNvPr id="6" name="Footer Placeholder 5">
            <a:extLst>
              <a:ext uri="{FF2B5EF4-FFF2-40B4-BE49-F238E27FC236}">
                <a16:creationId xmlns:a16="http://schemas.microsoft.com/office/drawing/2014/main" id="{F0D52740-637E-4E74-A2F1-6D94A33882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AF0FAE-6B07-469B-B43B-4EC4FBE4EC98}"/>
              </a:ext>
            </a:extLst>
          </p:cNvPr>
          <p:cNvSpPr>
            <a:spLocks noGrp="1"/>
          </p:cNvSpPr>
          <p:nvPr>
            <p:ph type="sldNum" sz="quarter" idx="12"/>
          </p:nvPr>
        </p:nvSpPr>
        <p:spPr/>
        <p:txBody>
          <a:bodyPr/>
          <a:lstStyle/>
          <a:p>
            <a:fld id="{9BFB3FE9-BEEB-4848-A733-30483D7948C1}" type="slidenum">
              <a:rPr lang="en-US" smtClean="0"/>
              <a:t>‹#›</a:t>
            </a:fld>
            <a:endParaRPr lang="en-US"/>
          </a:p>
        </p:txBody>
      </p:sp>
    </p:spTree>
    <p:extLst>
      <p:ext uri="{BB962C8B-B14F-4D97-AF65-F5344CB8AC3E}">
        <p14:creationId xmlns:p14="http://schemas.microsoft.com/office/powerpoint/2010/main" val="1657138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08BE5-E7A1-4AA5-B4BB-EA9435C433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0C510D-8683-4048-AA15-B5B4118AA3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4497C49-FC7B-4130-8668-C1C2B3CC44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E0F98A-E97F-4247-AA03-033F6AD6418D}"/>
              </a:ext>
            </a:extLst>
          </p:cNvPr>
          <p:cNvSpPr>
            <a:spLocks noGrp="1"/>
          </p:cNvSpPr>
          <p:nvPr>
            <p:ph type="dt" sz="half" idx="10"/>
          </p:nvPr>
        </p:nvSpPr>
        <p:spPr/>
        <p:txBody>
          <a:bodyPr/>
          <a:lstStyle/>
          <a:p>
            <a:fld id="{4CB7B5A9-1873-4DA0-AD2C-E3C5463CF4BE}" type="datetimeFigureOut">
              <a:rPr lang="en-US" smtClean="0"/>
              <a:t>8/31/2020</a:t>
            </a:fld>
            <a:endParaRPr lang="en-US"/>
          </a:p>
        </p:txBody>
      </p:sp>
      <p:sp>
        <p:nvSpPr>
          <p:cNvPr id="6" name="Footer Placeholder 5">
            <a:extLst>
              <a:ext uri="{FF2B5EF4-FFF2-40B4-BE49-F238E27FC236}">
                <a16:creationId xmlns:a16="http://schemas.microsoft.com/office/drawing/2014/main" id="{A71FEF5F-E631-44D2-A4CB-03C2E2A4B33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B6AA34-33D0-4DE9-8223-DCF41823CF34}"/>
              </a:ext>
            </a:extLst>
          </p:cNvPr>
          <p:cNvSpPr>
            <a:spLocks noGrp="1"/>
          </p:cNvSpPr>
          <p:nvPr>
            <p:ph type="sldNum" sz="quarter" idx="12"/>
          </p:nvPr>
        </p:nvSpPr>
        <p:spPr/>
        <p:txBody>
          <a:bodyPr/>
          <a:lstStyle/>
          <a:p>
            <a:fld id="{9BFB3FE9-BEEB-4848-A733-30483D7948C1}" type="slidenum">
              <a:rPr lang="en-US" smtClean="0"/>
              <a:t>‹#›</a:t>
            </a:fld>
            <a:endParaRPr lang="en-US"/>
          </a:p>
        </p:txBody>
      </p:sp>
    </p:spTree>
    <p:extLst>
      <p:ext uri="{BB962C8B-B14F-4D97-AF65-F5344CB8AC3E}">
        <p14:creationId xmlns:p14="http://schemas.microsoft.com/office/powerpoint/2010/main" val="13973085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731A7-2CD9-452F-9B7A-A8F7AAD064A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813DBA6-9928-47A4-8EEF-7EDCF4F3E33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00ECE8-27D0-46EC-B973-42A5A3EDECC8}"/>
              </a:ext>
            </a:extLst>
          </p:cNvPr>
          <p:cNvSpPr>
            <a:spLocks noGrp="1"/>
          </p:cNvSpPr>
          <p:nvPr>
            <p:ph type="dt" sz="half" idx="10"/>
          </p:nvPr>
        </p:nvSpPr>
        <p:spPr/>
        <p:txBody>
          <a:bodyPr/>
          <a:lstStyle/>
          <a:p>
            <a:fld id="{4CB7B5A9-1873-4DA0-AD2C-E3C5463CF4BE}" type="datetimeFigureOut">
              <a:rPr lang="en-US" smtClean="0"/>
              <a:t>8/31/2020</a:t>
            </a:fld>
            <a:endParaRPr lang="en-US"/>
          </a:p>
        </p:txBody>
      </p:sp>
      <p:sp>
        <p:nvSpPr>
          <p:cNvPr id="5" name="Footer Placeholder 4">
            <a:extLst>
              <a:ext uri="{FF2B5EF4-FFF2-40B4-BE49-F238E27FC236}">
                <a16:creationId xmlns:a16="http://schemas.microsoft.com/office/drawing/2014/main" id="{C461F16D-CA93-4BB8-B236-212ADBA72A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13C1A0-41C1-46E3-84B9-6BAD18E95BBA}"/>
              </a:ext>
            </a:extLst>
          </p:cNvPr>
          <p:cNvSpPr>
            <a:spLocks noGrp="1"/>
          </p:cNvSpPr>
          <p:nvPr>
            <p:ph type="sldNum" sz="quarter" idx="12"/>
          </p:nvPr>
        </p:nvSpPr>
        <p:spPr/>
        <p:txBody>
          <a:bodyPr/>
          <a:lstStyle/>
          <a:p>
            <a:fld id="{9BFB3FE9-BEEB-4848-A733-30483D7948C1}" type="slidenum">
              <a:rPr lang="en-US" smtClean="0"/>
              <a:t>‹#›</a:t>
            </a:fld>
            <a:endParaRPr lang="en-US"/>
          </a:p>
        </p:txBody>
      </p:sp>
    </p:spTree>
    <p:extLst>
      <p:ext uri="{BB962C8B-B14F-4D97-AF65-F5344CB8AC3E}">
        <p14:creationId xmlns:p14="http://schemas.microsoft.com/office/powerpoint/2010/main" val="1888494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F9E11-EF00-4C4A-B9F8-431EE254C25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9F051CB-43F2-4A69-A50A-8E647A8827E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64ACCF-5BA0-4250-A943-091DF6038D99}"/>
              </a:ext>
            </a:extLst>
          </p:cNvPr>
          <p:cNvSpPr>
            <a:spLocks noGrp="1"/>
          </p:cNvSpPr>
          <p:nvPr>
            <p:ph type="dt" sz="half" idx="10"/>
          </p:nvPr>
        </p:nvSpPr>
        <p:spPr/>
        <p:txBody>
          <a:bodyPr/>
          <a:lstStyle/>
          <a:p>
            <a:fld id="{4CB7B5A9-1873-4DA0-AD2C-E3C5463CF4BE}" type="datetimeFigureOut">
              <a:rPr lang="en-US" smtClean="0"/>
              <a:t>8/31/2020</a:t>
            </a:fld>
            <a:endParaRPr lang="en-US"/>
          </a:p>
        </p:txBody>
      </p:sp>
      <p:sp>
        <p:nvSpPr>
          <p:cNvPr id="5" name="Footer Placeholder 4">
            <a:extLst>
              <a:ext uri="{FF2B5EF4-FFF2-40B4-BE49-F238E27FC236}">
                <a16:creationId xmlns:a16="http://schemas.microsoft.com/office/drawing/2014/main" id="{B13A86C3-6F8A-4FB3-8657-E293ED868A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6FF006-52C3-4A99-9EEE-1132A23DBA73}"/>
              </a:ext>
            </a:extLst>
          </p:cNvPr>
          <p:cNvSpPr>
            <a:spLocks noGrp="1"/>
          </p:cNvSpPr>
          <p:nvPr>
            <p:ph type="sldNum" sz="quarter" idx="12"/>
          </p:nvPr>
        </p:nvSpPr>
        <p:spPr/>
        <p:txBody>
          <a:bodyPr/>
          <a:lstStyle/>
          <a:p>
            <a:fld id="{9BFB3FE9-BEEB-4848-A733-30483D7948C1}" type="slidenum">
              <a:rPr lang="en-US" smtClean="0"/>
              <a:t>‹#›</a:t>
            </a:fld>
            <a:endParaRPr lang="en-US"/>
          </a:p>
        </p:txBody>
      </p:sp>
    </p:spTree>
    <p:extLst>
      <p:ext uri="{BB962C8B-B14F-4D97-AF65-F5344CB8AC3E}">
        <p14:creationId xmlns:p14="http://schemas.microsoft.com/office/powerpoint/2010/main" val="603645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E68E2F-59DC-4221-BFBA-51744AC4E5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600A1D1-7610-4D9A-BDD5-1D17CCF18D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E35E4E-9528-421A-8975-EDA9CA25A1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B7B5A9-1873-4DA0-AD2C-E3C5463CF4BE}" type="datetimeFigureOut">
              <a:rPr lang="en-US" smtClean="0"/>
              <a:t>8/31/2020</a:t>
            </a:fld>
            <a:endParaRPr lang="en-US"/>
          </a:p>
        </p:txBody>
      </p:sp>
      <p:sp>
        <p:nvSpPr>
          <p:cNvPr id="5" name="Footer Placeholder 4">
            <a:extLst>
              <a:ext uri="{FF2B5EF4-FFF2-40B4-BE49-F238E27FC236}">
                <a16:creationId xmlns:a16="http://schemas.microsoft.com/office/drawing/2014/main" id="{83007080-ECBE-4407-B78D-13CEE672A0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D5E5259-A3E6-4507-BA0F-4863F3CD2A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B3FE9-BEEB-4848-A733-30483D7948C1}" type="slidenum">
              <a:rPr lang="en-US" smtClean="0"/>
              <a:t>‹#›</a:t>
            </a:fld>
            <a:endParaRPr lang="en-US"/>
          </a:p>
        </p:txBody>
      </p:sp>
    </p:spTree>
    <p:extLst>
      <p:ext uri="{BB962C8B-B14F-4D97-AF65-F5344CB8AC3E}">
        <p14:creationId xmlns:p14="http://schemas.microsoft.com/office/powerpoint/2010/main" val="42452588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4C813-6A4F-4A72-BC30-F9AE2955280F}"/>
              </a:ext>
            </a:extLst>
          </p:cNvPr>
          <p:cNvSpPr>
            <a:spLocks noGrp="1"/>
          </p:cNvSpPr>
          <p:nvPr>
            <p:ph type="ctrTitle"/>
          </p:nvPr>
        </p:nvSpPr>
        <p:spPr>
          <a:xfrm>
            <a:off x="485313" y="110309"/>
            <a:ext cx="9144000" cy="2387600"/>
          </a:xfrm>
        </p:spPr>
        <p:txBody>
          <a:bodyPr/>
          <a:lstStyle/>
          <a:p>
            <a:pPr algn="l"/>
            <a:r>
              <a:rPr lang="en-US" dirty="0"/>
              <a:t>Trinity River Periphyton (~algae~)</a:t>
            </a:r>
          </a:p>
        </p:txBody>
      </p:sp>
      <p:sp>
        <p:nvSpPr>
          <p:cNvPr id="3" name="Subtitle 2">
            <a:extLst>
              <a:ext uri="{FF2B5EF4-FFF2-40B4-BE49-F238E27FC236}">
                <a16:creationId xmlns:a16="http://schemas.microsoft.com/office/drawing/2014/main" id="{329BB7B0-6707-4573-AAFB-FD52D5374A8C}"/>
              </a:ext>
            </a:extLst>
          </p:cNvPr>
          <p:cNvSpPr>
            <a:spLocks noGrp="1"/>
          </p:cNvSpPr>
          <p:nvPr>
            <p:ph type="subTitle" idx="1"/>
          </p:nvPr>
        </p:nvSpPr>
        <p:spPr>
          <a:xfrm>
            <a:off x="183471" y="5091929"/>
            <a:ext cx="9144000" cy="1655762"/>
          </a:xfrm>
        </p:spPr>
        <p:txBody>
          <a:bodyPr/>
          <a:lstStyle/>
          <a:p>
            <a:pPr algn="l"/>
            <a:r>
              <a:rPr lang="en-US" dirty="0"/>
              <a:t>Periphyton = attached to substrate</a:t>
            </a:r>
          </a:p>
          <a:p>
            <a:pPr algn="l"/>
            <a:r>
              <a:rPr lang="en-US" dirty="0"/>
              <a:t>As opposed to…</a:t>
            </a:r>
          </a:p>
          <a:p>
            <a:pPr algn="l"/>
            <a:r>
              <a:rPr lang="en-US" dirty="0"/>
              <a:t>Plankton = floating in water column</a:t>
            </a:r>
          </a:p>
        </p:txBody>
      </p:sp>
      <p:pic>
        <p:nvPicPr>
          <p:cNvPr id="5" name="Picture 4">
            <a:extLst>
              <a:ext uri="{FF2B5EF4-FFF2-40B4-BE49-F238E27FC236}">
                <a16:creationId xmlns:a16="http://schemas.microsoft.com/office/drawing/2014/main" id="{2463E62C-5679-49EC-A708-FA31F2F8E1F9}"/>
              </a:ext>
            </a:extLst>
          </p:cNvPr>
          <p:cNvPicPr>
            <a:picLocks noChangeAspect="1"/>
          </p:cNvPicPr>
          <p:nvPr/>
        </p:nvPicPr>
        <p:blipFill>
          <a:blip r:embed="rId2"/>
          <a:stretch>
            <a:fillRect/>
          </a:stretch>
        </p:blipFill>
        <p:spPr>
          <a:xfrm>
            <a:off x="5805264" y="1846713"/>
            <a:ext cx="6386736" cy="5026757"/>
          </a:xfrm>
          <a:prstGeom prst="rect">
            <a:avLst/>
          </a:prstGeom>
        </p:spPr>
      </p:pic>
    </p:spTree>
    <p:extLst>
      <p:ext uri="{BB962C8B-B14F-4D97-AF65-F5344CB8AC3E}">
        <p14:creationId xmlns:p14="http://schemas.microsoft.com/office/powerpoint/2010/main" val="31154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94BCE-B56D-4943-96DE-0756E84F1543}"/>
              </a:ext>
            </a:extLst>
          </p:cNvPr>
          <p:cNvSpPr>
            <a:spLocks noGrp="1"/>
          </p:cNvSpPr>
          <p:nvPr>
            <p:ph type="title"/>
          </p:nvPr>
        </p:nvSpPr>
        <p:spPr>
          <a:xfrm>
            <a:off x="190130" y="86438"/>
            <a:ext cx="10515600" cy="1325563"/>
          </a:xfrm>
        </p:spPr>
        <p:txBody>
          <a:bodyPr/>
          <a:lstStyle/>
          <a:p>
            <a:r>
              <a:rPr lang="en-US" dirty="0"/>
              <a:t>2018</a:t>
            </a:r>
          </a:p>
        </p:txBody>
      </p:sp>
      <p:sp>
        <p:nvSpPr>
          <p:cNvPr id="3" name="Content Placeholder 2">
            <a:extLst>
              <a:ext uri="{FF2B5EF4-FFF2-40B4-BE49-F238E27FC236}">
                <a16:creationId xmlns:a16="http://schemas.microsoft.com/office/drawing/2014/main" id="{D2AEFDF7-3739-4A92-B76F-70B331AA23DA}"/>
              </a:ext>
            </a:extLst>
          </p:cNvPr>
          <p:cNvSpPr>
            <a:spLocks noGrp="1"/>
          </p:cNvSpPr>
          <p:nvPr>
            <p:ph idx="1"/>
          </p:nvPr>
        </p:nvSpPr>
        <p:spPr>
          <a:xfrm>
            <a:off x="358806" y="1412001"/>
            <a:ext cx="10515600" cy="5164457"/>
          </a:xfrm>
        </p:spPr>
        <p:txBody>
          <a:bodyPr>
            <a:normAutofit fontScale="92500" lnSpcReduction="20000"/>
          </a:bodyPr>
          <a:lstStyle/>
          <a:p>
            <a:r>
              <a:rPr lang="en-US" sz="3600" dirty="0"/>
              <a:t>Major “bloom” within the </a:t>
            </a:r>
            <a:br>
              <a:rPr lang="en-US" sz="3600" dirty="0"/>
            </a:br>
            <a:r>
              <a:rPr lang="en-US" sz="3600" dirty="0"/>
              <a:t>restoration reach.</a:t>
            </a:r>
          </a:p>
          <a:p>
            <a:r>
              <a:rPr lang="en-US" sz="3600" dirty="0"/>
              <a:t>Numerous questions from </a:t>
            </a:r>
            <a:br>
              <a:rPr lang="en-US" sz="3600" dirty="0"/>
            </a:br>
            <a:r>
              <a:rPr lang="en-US" sz="3600" dirty="0"/>
              <a:t>fishermen and other members</a:t>
            </a:r>
            <a:br>
              <a:rPr lang="en-US" sz="3600" dirty="0"/>
            </a:br>
            <a:r>
              <a:rPr lang="en-US" sz="3600" dirty="0"/>
              <a:t>of the public.</a:t>
            </a:r>
          </a:p>
          <a:p>
            <a:r>
              <a:rPr lang="en-US" sz="3600" dirty="0"/>
              <a:t>No one remembered seeing</a:t>
            </a:r>
            <a:br>
              <a:rPr lang="en-US" sz="3600" dirty="0"/>
            </a:br>
            <a:r>
              <a:rPr lang="en-US" sz="3600" dirty="0"/>
              <a:t>a bloom like that before.</a:t>
            </a:r>
          </a:p>
          <a:p>
            <a:r>
              <a:rPr lang="en-US" sz="3600" dirty="0"/>
              <a:t>Concerns raised:</a:t>
            </a:r>
          </a:p>
          <a:p>
            <a:pPr lvl="1"/>
            <a:r>
              <a:rPr lang="en-US" sz="3200" dirty="0"/>
              <a:t>Nutrient loading from growers</a:t>
            </a:r>
          </a:p>
          <a:p>
            <a:pPr lvl="1"/>
            <a:r>
              <a:rPr lang="en-US" sz="3200" dirty="0"/>
              <a:t>Management of the river</a:t>
            </a:r>
          </a:p>
          <a:p>
            <a:pPr lvl="1"/>
            <a:r>
              <a:rPr lang="en-US" sz="3200" dirty="0"/>
              <a:t>Rotting algae could deplete </a:t>
            </a:r>
            <a:br>
              <a:rPr lang="en-US" sz="3200" dirty="0"/>
            </a:br>
            <a:r>
              <a:rPr lang="en-US" sz="3200" dirty="0"/>
              <a:t>oxygen levels.</a:t>
            </a:r>
          </a:p>
        </p:txBody>
      </p:sp>
      <p:pic>
        <p:nvPicPr>
          <p:cNvPr id="4" name="Picture 3">
            <a:extLst>
              <a:ext uri="{FF2B5EF4-FFF2-40B4-BE49-F238E27FC236}">
                <a16:creationId xmlns:a16="http://schemas.microsoft.com/office/drawing/2014/main" id="{7E596D46-8B46-4C26-8135-B1755A855ADE}"/>
              </a:ext>
            </a:extLst>
          </p:cNvPr>
          <p:cNvPicPr>
            <a:picLocks noChangeAspect="1"/>
          </p:cNvPicPr>
          <p:nvPr/>
        </p:nvPicPr>
        <p:blipFill rotWithShape="1">
          <a:blip r:embed="rId2"/>
          <a:srcRect l="17083" r="24711"/>
          <a:stretch/>
        </p:blipFill>
        <p:spPr>
          <a:xfrm>
            <a:off x="6288348" y="0"/>
            <a:ext cx="5903652" cy="4044142"/>
          </a:xfrm>
          <a:prstGeom prst="rect">
            <a:avLst/>
          </a:prstGeom>
        </p:spPr>
      </p:pic>
      <p:pic>
        <p:nvPicPr>
          <p:cNvPr id="5" name="Picture 4">
            <a:extLst>
              <a:ext uri="{FF2B5EF4-FFF2-40B4-BE49-F238E27FC236}">
                <a16:creationId xmlns:a16="http://schemas.microsoft.com/office/drawing/2014/main" id="{77C72F91-98CF-4FD8-974A-26A5819756E2}"/>
              </a:ext>
            </a:extLst>
          </p:cNvPr>
          <p:cNvPicPr>
            <a:picLocks noChangeAspect="1"/>
          </p:cNvPicPr>
          <p:nvPr/>
        </p:nvPicPr>
        <p:blipFill>
          <a:blip r:embed="rId3"/>
          <a:stretch>
            <a:fillRect/>
          </a:stretch>
        </p:blipFill>
        <p:spPr>
          <a:xfrm>
            <a:off x="6312024" y="2036736"/>
            <a:ext cx="5879976" cy="3939984"/>
          </a:xfrm>
          <a:prstGeom prst="rect">
            <a:avLst/>
          </a:prstGeom>
        </p:spPr>
      </p:pic>
    </p:spTree>
    <p:extLst>
      <p:ext uri="{BB962C8B-B14F-4D97-AF65-F5344CB8AC3E}">
        <p14:creationId xmlns:p14="http://schemas.microsoft.com/office/powerpoint/2010/main" val="328541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94BCE-B56D-4943-96DE-0756E84F1543}"/>
              </a:ext>
            </a:extLst>
          </p:cNvPr>
          <p:cNvSpPr>
            <a:spLocks noGrp="1"/>
          </p:cNvSpPr>
          <p:nvPr>
            <p:ph type="title"/>
          </p:nvPr>
        </p:nvSpPr>
        <p:spPr>
          <a:xfrm>
            <a:off x="838200" y="72162"/>
            <a:ext cx="10515600" cy="1325563"/>
          </a:xfrm>
        </p:spPr>
        <p:txBody>
          <a:bodyPr/>
          <a:lstStyle/>
          <a:p>
            <a:r>
              <a:rPr lang="en-US" dirty="0"/>
              <a:t>What do we know? … Speculate? </a:t>
            </a:r>
          </a:p>
        </p:txBody>
      </p:sp>
      <p:sp>
        <p:nvSpPr>
          <p:cNvPr id="3" name="Content Placeholder 2">
            <a:extLst>
              <a:ext uri="{FF2B5EF4-FFF2-40B4-BE49-F238E27FC236}">
                <a16:creationId xmlns:a16="http://schemas.microsoft.com/office/drawing/2014/main" id="{D2AEFDF7-3739-4A92-B76F-70B331AA23DA}"/>
              </a:ext>
            </a:extLst>
          </p:cNvPr>
          <p:cNvSpPr>
            <a:spLocks noGrp="1"/>
          </p:cNvSpPr>
          <p:nvPr>
            <p:ph idx="1"/>
          </p:nvPr>
        </p:nvSpPr>
        <p:spPr>
          <a:xfrm>
            <a:off x="838200" y="1287262"/>
            <a:ext cx="10515600" cy="5353235"/>
          </a:xfrm>
        </p:spPr>
        <p:txBody>
          <a:bodyPr>
            <a:normAutofit fontScale="85000" lnSpcReduction="20000"/>
          </a:bodyPr>
          <a:lstStyle/>
          <a:p>
            <a:r>
              <a:rPr lang="en-US" dirty="0"/>
              <a:t>Know:</a:t>
            </a:r>
          </a:p>
          <a:p>
            <a:pPr lvl="1"/>
            <a:r>
              <a:rPr lang="en-US" dirty="0"/>
              <a:t>Algae are primary productivity – the foundation for a food web.</a:t>
            </a:r>
          </a:p>
          <a:p>
            <a:pPr lvl="1"/>
            <a:r>
              <a:rPr lang="en-US" dirty="0"/>
              <a:t>The few samples examined under a microscope were all consistent with </a:t>
            </a:r>
            <a:r>
              <a:rPr lang="en-US" i="1" dirty="0"/>
              <a:t>Cladophora</a:t>
            </a:r>
            <a:r>
              <a:rPr lang="en-US" dirty="0"/>
              <a:t>. This genus is well known to host a diversity of other algae and invertebrates.</a:t>
            </a:r>
          </a:p>
          <a:p>
            <a:pPr lvl="1"/>
            <a:r>
              <a:rPr lang="en-US" dirty="0"/>
              <a:t>Dr. Mary Power has been studying </a:t>
            </a:r>
            <a:r>
              <a:rPr lang="en-US" i="1" dirty="0"/>
              <a:t>Cladophora</a:t>
            </a:r>
            <a:r>
              <a:rPr lang="en-US" dirty="0"/>
              <a:t> in the Eel and other rivers as the foundation of the salmonid food web.</a:t>
            </a:r>
          </a:p>
          <a:p>
            <a:pPr lvl="2"/>
            <a:r>
              <a:rPr lang="en-US" dirty="0"/>
              <a:t>Geomorphic flows in winter remove large grazer macroinvertebrates, with less grazing, </a:t>
            </a:r>
            <a:r>
              <a:rPr lang="en-US" i="1" dirty="0"/>
              <a:t>Cladophora</a:t>
            </a:r>
            <a:r>
              <a:rPr lang="en-US" dirty="0"/>
              <a:t> proliferates in spring and summer.</a:t>
            </a:r>
          </a:p>
          <a:p>
            <a:r>
              <a:rPr lang="en-US" dirty="0"/>
              <a:t>Speculate:</a:t>
            </a:r>
          </a:p>
          <a:p>
            <a:pPr lvl="1"/>
            <a:r>
              <a:rPr lang="en-US" dirty="0"/>
              <a:t>Trinity River is well mixed so Oxygen levels should not be an issue beyond perhaps a few isolated backwaters.</a:t>
            </a:r>
          </a:p>
          <a:p>
            <a:pPr lvl="1"/>
            <a:r>
              <a:rPr lang="en-US" dirty="0"/>
              <a:t>Possible cause: 2018 was a critically dry year so water levels came down early, allowing growth of algae to advance quickly.</a:t>
            </a:r>
          </a:p>
          <a:p>
            <a:pPr lvl="1"/>
            <a:r>
              <a:rPr lang="en-US" dirty="0"/>
              <a:t>Possible cause: 2018 was a critically dry year, so flows may not have flushed algae out from prior year and system was primed for quick algal growth.</a:t>
            </a:r>
          </a:p>
          <a:p>
            <a:pPr lvl="1"/>
            <a:r>
              <a:rPr lang="en-US" dirty="0"/>
              <a:t>Possible cause: nutrient loading that came from wildfires above the Lake (e.g. Coffee Creek).</a:t>
            </a:r>
          </a:p>
          <a:p>
            <a:pPr lvl="1"/>
            <a:r>
              <a:rPr lang="en-US" dirty="0"/>
              <a:t>Possible cause: Given lateness of flows and coldness of Trinity water, and following Power’s observations, the 2017 water year may have been the geomorphic flow that removed grazers and it just took until 2018 for the pattern to reveal (and the critically dry flow to not reset).</a:t>
            </a:r>
          </a:p>
          <a:p>
            <a:pPr lvl="1"/>
            <a:endParaRPr lang="en-US" dirty="0"/>
          </a:p>
          <a:p>
            <a:endParaRPr lang="en-US" dirty="0"/>
          </a:p>
        </p:txBody>
      </p:sp>
    </p:spTree>
    <p:extLst>
      <p:ext uri="{BB962C8B-B14F-4D97-AF65-F5344CB8AC3E}">
        <p14:creationId xmlns:p14="http://schemas.microsoft.com/office/powerpoint/2010/main" val="1767676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94BCE-B56D-4943-96DE-0756E84F1543}"/>
              </a:ext>
            </a:extLst>
          </p:cNvPr>
          <p:cNvSpPr>
            <a:spLocks noGrp="1"/>
          </p:cNvSpPr>
          <p:nvPr>
            <p:ph type="title"/>
          </p:nvPr>
        </p:nvSpPr>
        <p:spPr/>
        <p:txBody>
          <a:bodyPr/>
          <a:lstStyle/>
          <a:p>
            <a:r>
              <a:rPr lang="en-US" dirty="0"/>
              <a:t>People will continue asking… so what should we know on the Trinity?</a:t>
            </a:r>
          </a:p>
        </p:txBody>
      </p:sp>
      <p:sp>
        <p:nvSpPr>
          <p:cNvPr id="3" name="Content Placeholder 2">
            <a:extLst>
              <a:ext uri="{FF2B5EF4-FFF2-40B4-BE49-F238E27FC236}">
                <a16:creationId xmlns:a16="http://schemas.microsoft.com/office/drawing/2014/main" id="{D2AEFDF7-3739-4A92-B76F-70B331AA23DA}"/>
              </a:ext>
            </a:extLst>
          </p:cNvPr>
          <p:cNvSpPr>
            <a:spLocks noGrp="1"/>
          </p:cNvSpPr>
          <p:nvPr>
            <p:ph idx="1"/>
          </p:nvPr>
        </p:nvSpPr>
        <p:spPr>
          <a:xfrm>
            <a:off x="838200" y="1825625"/>
            <a:ext cx="10515600" cy="4667250"/>
          </a:xfrm>
        </p:spPr>
        <p:txBody>
          <a:bodyPr>
            <a:normAutofit fontScale="77500" lnSpcReduction="20000"/>
          </a:bodyPr>
          <a:lstStyle/>
          <a:p>
            <a:r>
              <a:rPr lang="en-US" dirty="0"/>
              <a:t>Start shifting from speculation to knowledge</a:t>
            </a:r>
          </a:p>
          <a:p>
            <a:r>
              <a:rPr lang="en-US" dirty="0"/>
              <a:t>Geographic Patterns?</a:t>
            </a:r>
          </a:p>
          <a:p>
            <a:pPr lvl="1"/>
            <a:r>
              <a:rPr lang="en-US" dirty="0"/>
              <a:t>Along length of restoration reach</a:t>
            </a:r>
          </a:p>
          <a:p>
            <a:pPr lvl="1"/>
            <a:r>
              <a:rPr lang="en-US" dirty="0"/>
              <a:t>Relative to Tributary Inputs</a:t>
            </a:r>
          </a:p>
          <a:p>
            <a:pPr lvl="1"/>
            <a:r>
              <a:rPr lang="en-US" dirty="0"/>
              <a:t>Relative to Reservoirs</a:t>
            </a:r>
          </a:p>
          <a:p>
            <a:r>
              <a:rPr lang="en-US" dirty="0"/>
              <a:t>Seasonal Patterns?</a:t>
            </a:r>
          </a:p>
          <a:p>
            <a:pPr lvl="1"/>
            <a:r>
              <a:rPr lang="en-US" dirty="0"/>
              <a:t>Any correspondence to Hydrology? Geomorphic Events?</a:t>
            </a:r>
          </a:p>
          <a:p>
            <a:r>
              <a:rPr lang="en-US" dirty="0">
                <a:solidFill>
                  <a:srgbClr val="FF0000"/>
                </a:solidFill>
              </a:rPr>
              <a:t>Chemistry?</a:t>
            </a:r>
          </a:p>
          <a:p>
            <a:pPr lvl="1"/>
            <a:r>
              <a:rPr lang="en-US" dirty="0">
                <a:solidFill>
                  <a:srgbClr val="FF0000"/>
                </a:solidFill>
              </a:rPr>
              <a:t>N, P</a:t>
            </a:r>
          </a:p>
          <a:p>
            <a:r>
              <a:rPr lang="en-US" dirty="0"/>
              <a:t>Good or Bad?</a:t>
            </a:r>
          </a:p>
          <a:p>
            <a:pPr lvl="1"/>
            <a:r>
              <a:rPr lang="en-US" dirty="0"/>
              <a:t>What do we actually have here?</a:t>
            </a:r>
          </a:p>
          <a:p>
            <a:pPr lvl="1"/>
            <a:r>
              <a:rPr lang="en-US" dirty="0">
                <a:solidFill>
                  <a:srgbClr val="FF0000"/>
                </a:solidFill>
              </a:rPr>
              <a:t>What lives in it?</a:t>
            </a:r>
          </a:p>
          <a:p>
            <a:pPr lvl="1"/>
            <a:endParaRPr lang="en-US" dirty="0"/>
          </a:p>
          <a:p>
            <a:r>
              <a:rPr lang="en-US" i="1" dirty="0"/>
              <a:t>How can we gain knowledge </a:t>
            </a:r>
            <a:br>
              <a:rPr lang="en-US" i="1" dirty="0"/>
            </a:br>
            <a:r>
              <a:rPr lang="en-US" i="1" dirty="0"/>
              <a:t>			while minimizing TRRP Staff time and equipment?</a:t>
            </a:r>
          </a:p>
        </p:txBody>
      </p:sp>
    </p:spTree>
    <p:extLst>
      <p:ext uri="{BB962C8B-B14F-4D97-AF65-F5344CB8AC3E}">
        <p14:creationId xmlns:p14="http://schemas.microsoft.com/office/powerpoint/2010/main" val="21780872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94BCE-B56D-4943-96DE-0756E84F1543}"/>
              </a:ext>
            </a:extLst>
          </p:cNvPr>
          <p:cNvSpPr>
            <a:spLocks noGrp="1"/>
          </p:cNvSpPr>
          <p:nvPr>
            <p:ph type="title"/>
          </p:nvPr>
        </p:nvSpPr>
        <p:spPr>
          <a:xfrm>
            <a:off x="0" y="190027"/>
            <a:ext cx="10515600" cy="1325563"/>
          </a:xfrm>
        </p:spPr>
        <p:txBody>
          <a:bodyPr>
            <a:normAutofit/>
          </a:bodyPr>
          <a:lstStyle/>
          <a:p>
            <a:r>
              <a:rPr lang="en-US" sz="4000" dirty="0"/>
              <a:t>Study Design 1:</a:t>
            </a:r>
            <a:br>
              <a:rPr lang="en-US" sz="4000" dirty="0"/>
            </a:br>
            <a:r>
              <a:rPr lang="en-US" sz="4000" dirty="0"/>
              <a:t>Spatial</a:t>
            </a:r>
          </a:p>
        </p:txBody>
      </p:sp>
      <p:pic>
        <p:nvPicPr>
          <p:cNvPr id="6" name="Content Placeholder 5">
            <a:extLst>
              <a:ext uri="{FF2B5EF4-FFF2-40B4-BE49-F238E27FC236}">
                <a16:creationId xmlns:a16="http://schemas.microsoft.com/office/drawing/2014/main" id="{9B40D9DA-3A95-4293-87AE-B45F7A2C7AC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16942" y="0"/>
            <a:ext cx="8875058" cy="6858000"/>
          </a:xfrm>
        </p:spPr>
      </p:pic>
    </p:spTree>
    <p:extLst>
      <p:ext uri="{BB962C8B-B14F-4D97-AF65-F5344CB8AC3E}">
        <p14:creationId xmlns:p14="http://schemas.microsoft.com/office/powerpoint/2010/main" val="20130159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94BCE-B56D-4943-96DE-0756E84F1543}"/>
              </a:ext>
            </a:extLst>
          </p:cNvPr>
          <p:cNvSpPr>
            <a:spLocks noGrp="1"/>
          </p:cNvSpPr>
          <p:nvPr>
            <p:ph type="title"/>
          </p:nvPr>
        </p:nvSpPr>
        <p:spPr>
          <a:xfrm>
            <a:off x="0" y="0"/>
            <a:ext cx="10515600" cy="1325563"/>
          </a:xfrm>
        </p:spPr>
        <p:txBody>
          <a:bodyPr/>
          <a:lstStyle/>
          <a:p>
            <a:r>
              <a:rPr lang="en-US" dirty="0"/>
              <a:t>Study Design 2: Temporal</a:t>
            </a:r>
          </a:p>
        </p:txBody>
      </p:sp>
      <p:sp>
        <p:nvSpPr>
          <p:cNvPr id="5" name="Rectangle 4">
            <a:extLst>
              <a:ext uri="{FF2B5EF4-FFF2-40B4-BE49-F238E27FC236}">
                <a16:creationId xmlns:a16="http://schemas.microsoft.com/office/drawing/2014/main" id="{FA28D4F6-FF7C-49F4-909C-A031FD3E6563}"/>
              </a:ext>
            </a:extLst>
          </p:cNvPr>
          <p:cNvSpPr/>
          <p:nvPr/>
        </p:nvSpPr>
        <p:spPr>
          <a:xfrm>
            <a:off x="103573" y="948690"/>
            <a:ext cx="6992645" cy="5909310"/>
          </a:xfrm>
          <a:prstGeom prst="rect">
            <a:avLst/>
          </a:prstGeom>
        </p:spPr>
        <p:txBody>
          <a:bodyPr wrap="square">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2020-04: Photographic monitoring of growth</a:t>
            </a:r>
          </a:p>
          <a:p>
            <a:r>
              <a:rPr lang="en-US" dirty="0">
                <a:latin typeface="Calibri" panose="020F0502020204030204" pitchFamily="34" charset="0"/>
                <a:ea typeface="Calibri" panose="020F0502020204030204" pitchFamily="34" charset="0"/>
                <a:cs typeface="Times New Roman" panose="02020603050405020304" pitchFamily="18" charset="0"/>
              </a:rPr>
              <a:t>2020-06: Photographic monitoring of growth</a:t>
            </a:r>
          </a:p>
          <a:p>
            <a:r>
              <a:rPr lang="en-US" dirty="0">
                <a:latin typeface="Calibri" panose="020F0502020204030204" pitchFamily="34" charset="0"/>
                <a:ea typeface="Calibri" panose="020F0502020204030204" pitchFamily="34" charset="0"/>
                <a:cs typeface="Times New Roman" panose="02020603050405020304" pitchFamily="18" charset="0"/>
              </a:rPr>
              <a:t>2020-07: Photographic monitoring of growth</a:t>
            </a:r>
          </a:p>
          <a:p>
            <a:r>
              <a:rPr lang="en-US" dirty="0">
                <a:latin typeface="Calibri" panose="020F0502020204030204" pitchFamily="34" charset="0"/>
                <a:ea typeface="Calibri" panose="020F0502020204030204" pitchFamily="34" charset="0"/>
                <a:cs typeface="Times New Roman" panose="02020603050405020304" pitchFamily="18" charset="0"/>
              </a:rPr>
              <a:t>2020-08: Photographic monitoring of growth / biodiversity sampling </a:t>
            </a:r>
          </a:p>
          <a:p>
            <a:r>
              <a:rPr lang="en-US" dirty="0">
                <a:latin typeface="Calibri" panose="020F0502020204030204" pitchFamily="34" charset="0"/>
                <a:ea typeface="Calibri" panose="020F0502020204030204" pitchFamily="34" charset="0"/>
                <a:cs typeface="Times New Roman" panose="02020603050405020304" pitchFamily="18" charset="0"/>
              </a:rPr>
              <a:t>2020-10: Photographic monitoring of growth</a:t>
            </a:r>
          </a:p>
          <a:p>
            <a:r>
              <a:rPr lang="en-US" dirty="0">
                <a:latin typeface="Calibri" panose="020F0502020204030204" pitchFamily="34" charset="0"/>
                <a:ea typeface="Calibri" panose="020F0502020204030204" pitchFamily="34" charset="0"/>
                <a:cs typeface="Times New Roman" panose="02020603050405020304" pitchFamily="18" charset="0"/>
              </a:rPr>
              <a:t>2020-12: Photographic monitoring of growth</a:t>
            </a:r>
          </a:p>
          <a:p>
            <a:r>
              <a:rPr lang="en-US" dirty="0">
                <a:latin typeface="Calibri" panose="020F0502020204030204" pitchFamily="34" charset="0"/>
                <a:ea typeface="Calibri" panose="020F0502020204030204" pitchFamily="34" charset="0"/>
                <a:cs typeface="Times New Roman" panose="02020603050405020304" pitchFamily="18" charset="0"/>
              </a:rPr>
              <a:t>2021-02: Photographic monitoring of growth / biodiversity sampling</a:t>
            </a:r>
          </a:p>
          <a:p>
            <a:r>
              <a:rPr lang="en-US" dirty="0">
                <a:latin typeface="Calibri" panose="020F0502020204030204" pitchFamily="34" charset="0"/>
                <a:ea typeface="Calibri" panose="020F0502020204030204" pitchFamily="34" charset="0"/>
                <a:cs typeface="Times New Roman" panose="02020603050405020304" pitchFamily="18" charset="0"/>
              </a:rPr>
              <a:t>2021-04: Photographic monitoring of growth</a:t>
            </a:r>
          </a:p>
          <a:p>
            <a:r>
              <a:rPr lang="en-US" dirty="0">
                <a:latin typeface="Calibri" panose="020F0502020204030204" pitchFamily="34" charset="0"/>
                <a:ea typeface="Calibri" panose="020F0502020204030204" pitchFamily="34" charset="0"/>
                <a:cs typeface="Times New Roman" panose="02020603050405020304" pitchFamily="18" charset="0"/>
              </a:rPr>
              <a:t>2021-06: Photographic monitoring of growth</a:t>
            </a:r>
          </a:p>
          <a:p>
            <a:r>
              <a:rPr lang="en-US" dirty="0">
                <a:latin typeface="Calibri" panose="020F0502020204030204" pitchFamily="34" charset="0"/>
                <a:ea typeface="Calibri" panose="020F0502020204030204" pitchFamily="34" charset="0"/>
                <a:cs typeface="Times New Roman" panose="02020603050405020304" pitchFamily="18" charset="0"/>
              </a:rPr>
              <a:t>2021-07: Photographic monitoring of growth</a:t>
            </a:r>
          </a:p>
          <a:p>
            <a:r>
              <a:rPr lang="en-US" dirty="0">
                <a:latin typeface="Calibri" panose="020F0502020204030204" pitchFamily="34" charset="0"/>
                <a:ea typeface="Calibri" panose="020F0502020204030204" pitchFamily="34" charset="0"/>
                <a:cs typeface="Times New Roman" panose="02020603050405020304" pitchFamily="18" charset="0"/>
              </a:rPr>
              <a:t>2021-08: Photographic monitoring of growth / biodiversity sampling</a:t>
            </a:r>
          </a:p>
          <a:p>
            <a:r>
              <a:rPr lang="en-US" dirty="0">
                <a:latin typeface="Calibri" panose="020F0502020204030204" pitchFamily="34" charset="0"/>
                <a:ea typeface="Calibri" panose="020F0502020204030204" pitchFamily="34" charset="0"/>
                <a:cs typeface="Times New Roman" panose="02020603050405020304" pitchFamily="18" charset="0"/>
              </a:rPr>
              <a:t>2021-10: Photographic monitoring of growth</a:t>
            </a:r>
          </a:p>
          <a:p>
            <a:r>
              <a:rPr lang="en-US" dirty="0">
                <a:latin typeface="Calibri" panose="020F0502020204030204" pitchFamily="34" charset="0"/>
                <a:ea typeface="Calibri" panose="020F0502020204030204" pitchFamily="34" charset="0"/>
                <a:cs typeface="Times New Roman" panose="02020603050405020304" pitchFamily="18" charset="0"/>
              </a:rPr>
              <a:t>2021-12: Photographic monitoring of growth</a:t>
            </a:r>
          </a:p>
          <a:p>
            <a:r>
              <a:rPr lang="en-US" dirty="0">
                <a:latin typeface="Calibri" panose="020F0502020204030204" pitchFamily="34" charset="0"/>
                <a:ea typeface="Calibri" panose="020F0502020204030204" pitchFamily="34" charset="0"/>
                <a:cs typeface="Times New Roman" panose="02020603050405020304" pitchFamily="18" charset="0"/>
              </a:rPr>
              <a:t>2022-02: Photographic monitoring of growth / biodiversity sampling</a:t>
            </a:r>
          </a:p>
          <a:p>
            <a:r>
              <a:rPr lang="en-US" dirty="0">
                <a:latin typeface="Calibri" panose="020F0502020204030204" pitchFamily="34" charset="0"/>
                <a:ea typeface="Calibri" panose="020F0502020204030204" pitchFamily="34" charset="0"/>
                <a:cs typeface="Times New Roman" panose="02020603050405020304" pitchFamily="18" charset="0"/>
              </a:rPr>
              <a:t>2022-04: Photographic monitoring of growth</a:t>
            </a:r>
          </a:p>
          <a:p>
            <a:r>
              <a:rPr lang="en-US" dirty="0">
                <a:latin typeface="Calibri" panose="020F0502020204030204" pitchFamily="34" charset="0"/>
                <a:ea typeface="Calibri" panose="020F0502020204030204" pitchFamily="34" charset="0"/>
                <a:cs typeface="Times New Roman" panose="02020603050405020304" pitchFamily="18" charset="0"/>
              </a:rPr>
              <a:t>2022-06: Photographic monitoring of growth</a:t>
            </a:r>
          </a:p>
          <a:p>
            <a:r>
              <a:rPr lang="en-US" dirty="0">
                <a:latin typeface="Calibri" panose="020F0502020204030204" pitchFamily="34" charset="0"/>
                <a:ea typeface="Calibri" panose="020F0502020204030204" pitchFamily="34" charset="0"/>
                <a:cs typeface="Times New Roman" panose="02020603050405020304" pitchFamily="18" charset="0"/>
              </a:rPr>
              <a:t>2022-07: Photographic monitoring of growth</a:t>
            </a:r>
          </a:p>
          <a:p>
            <a:r>
              <a:rPr lang="en-US" dirty="0">
                <a:latin typeface="Calibri" panose="020F0502020204030204" pitchFamily="34" charset="0"/>
                <a:ea typeface="Calibri" panose="020F0502020204030204" pitchFamily="34" charset="0"/>
                <a:cs typeface="Times New Roman" panose="02020603050405020304" pitchFamily="18" charset="0"/>
              </a:rPr>
              <a:t>2022-08: Photographic monitoring of growth / biodiversity sampling</a:t>
            </a:r>
          </a:p>
          <a:p>
            <a:r>
              <a:rPr lang="en-US" dirty="0">
                <a:latin typeface="Calibri" panose="020F0502020204030204" pitchFamily="34" charset="0"/>
                <a:ea typeface="Calibri" panose="020F0502020204030204" pitchFamily="34" charset="0"/>
                <a:cs typeface="Times New Roman" panose="02020603050405020304" pitchFamily="18" charset="0"/>
              </a:rPr>
              <a:t>2022-10: Photographic monitoring of growth</a:t>
            </a:r>
          </a:p>
          <a:p>
            <a:r>
              <a:rPr lang="en-US" dirty="0">
                <a:latin typeface="Calibri" panose="020F0502020204030204" pitchFamily="34" charset="0"/>
                <a:ea typeface="Calibri" panose="020F0502020204030204" pitchFamily="34" charset="0"/>
                <a:cs typeface="Times New Roman" panose="02020603050405020304" pitchFamily="18" charset="0"/>
              </a:rPr>
              <a:t>2022-12: Photographic monitoring of growth</a:t>
            </a:r>
          </a:p>
          <a:p>
            <a:r>
              <a:rPr lang="en-US" dirty="0">
                <a:latin typeface="Calibri" panose="020F0502020204030204" pitchFamily="34" charset="0"/>
                <a:ea typeface="Calibri" panose="020F0502020204030204" pitchFamily="34" charset="0"/>
                <a:cs typeface="Times New Roman" panose="02020603050405020304" pitchFamily="18" charset="0"/>
              </a:rPr>
              <a:t>2023-02: Photographic monitoring of growth / biodiversity sampling</a:t>
            </a:r>
          </a:p>
        </p:txBody>
      </p:sp>
      <p:pic>
        <p:nvPicPr>
          <p:cNvPr id="6" name="Picture 5">
            <a:extLst>
              <a:ext uri="{FF2B5EF4-FFF2-40B4-BE49-F238E27FC236}">
                <a16:creationId xmlns:a16="http://schemas.microsoft.com/office/drawing/2014/main" id="{C81DD847-A731-46FB-92EA-59B024D37AB5}"/>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92645" y="63635"/>
            <a:ext cx="2286000" cy="1746504"/>
          </a:xfrm>
          <a:prstGeom prst="rect">
            <a:avLst/>
          </a:prstGeom>
          <a:noFill/>
          <a:ln>
            <a:noFill/>
          </a:ln>
        </p:spPr>
      </p:pic>
      <p:pic>
        <p:nvPicPr>
          <p:cNvPr id="7" name="Picture 6">
            <a:extLst>
              <a:ext uri="{FF2B5EF4-FFF2-40B4-BE49-F238E27FC236}">
                <a16:creationId xmlns:a16="http://schemas.microsoft.com/office/drawing/2014/main" id="{3168FB3E-1E45-433F-82FF-FF81CCC168A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88776" y="901714"/>
            <a:ext cx="2286000" cy="1714500"/>
          </a:xfrm>
          <a:prstGeom prst="rect">
            <a:avLst/>
          </a:prstGeom>
          <a:noFill/>
          <a:ln>
            <a:noFill/>
          </a:ln>
        </p:spPr>
      </p:pic>
      <p:pic>
        <p:nvPicPr>
          <p:cNvPr id="8" name="Picture 7">
            <a:extLst>
              <a:ext uri="{FF2B5EF4-FFF2-40B4-BE49-F238E27FC236}">
                <a16:creationId xmlns:a16="http://schemas.microsoft.com/office/drawing/2014/main" id="{D045C8D7-C201-495C-88DE-66F09D3634E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92645" y="2164520"/>
            <a:ext cx="2286000" cy="1714500"/>
          </a:xfrm>
          <a:prstGeom prst="rect">
            <a:avLst/>
          </a:prstGeom>
          <a:noFill/>
          <a:ln>
            <a:noFill/>
          </a:ln>
        </p:spPr>
      </p:pic>
      <p:pic>
        <p:nvPicPr>
          <p:cNvPr id="9" name="Picture 8">
            <a:extLst>
              <a:ext uri="{FF2B5EF4-FFF2-40B4-BE49-F238E27FC236}">
                <a16:creationId xmlns:a16="http://schemas.microsoft.com/office/drawing/2014/main" id="{BC0251B2-D218-4BBC-B2CD-C0D33913BDCB}"/>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88776" y="2996915"/>
            <a:ext cx="2286000" cy="1714500"/>
          </a:xfrm>
          <a:prstGeom prst="rect">
            <a:avLst/>
          </a:prstGeom>
          <a:noFill/>
          <a:ln>
            <a:noFill/>
          </a:ln>
        </p:spPr>
      </p:pic>
      <p:pic>
        <p:nvPicPr>
          <p:cNvPr id="10" name="Picture 9">
            <a:extLst>
              <a:ext uri="{FF2B5EF4-FFF2-40B4-BE49-F238E27FC236}">
                <a16:creationId xmlns:a16="http://schemas.microsoft.com/office/drawing/2014/main" id="{F56BA1C3-4780-499E-9711-272EBB49544E}"/>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92645" y="4288552"/>
            <a:ext cx="2286000" cy="1713548"/>
          </a:xfrm>
          <a:prstGeom prst="rect">
            <a:avLst/>
          </a:prstGeom>
          <a:noFill/>
          <a:ln>
            <a:noFill/>
          </a:ln>
        </p:spPr>
      </p:pic>
      <p:pic>
        <p:nvPicPr>
          <p:cNvPr id="11" name="Picture 10">
            <a:extLst>
              <a:ext uri="{FF2B5EF4-FFF2-40B4-BE49-F238E27FC236}">
                <a16:creationId xmlns:a16="http://schemas.microsoft.com/office/drawing/2014/main" id="{C9984215-0A26-4813-9BBA-EB01D3879C44}"/>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278645" y="5094627"/>
            <a:ext cx="2331720" cy="1748790"/>
          </a:xfrm>
          <a:prstGeom prst="rect">
            <a:avLst/>
          </a:prstGeom>
          <a:noFill/>
          <a:ln>
            <a:noFill/>
          </a:ln>
        </p:spPr>
      </p:pic>
    </p:spTree>
    <p:extLst>
      <p:ext uri="{BB962C8B-B14F-4D97-AF65-F5344CB8AC3E}">
        <p14:creationId xmlns:p14="http://schemas.microsoft.com/office/powerpoint/2010/main" val="7469415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94BCE-B56D-4943-96DE-0756E84F1543}"/>
              </a:ext>
            </a:extLst>
          </p:cNvPr>
          <p:cNvSpPr>
            <a:spLocks noGrp="1"/>
          </p:cNvSpPr>
          <p:nvPr>
            <p:ph type="title"/>
          </p:nvPr>
        </p:nvSpPr>
        <p:spPr/>
        <p:txBody>
          <a:bodyPr/>
          <a:lstStyle/>
          <a:p>
            <a:r>
              <a:rPr lang="en-US" dirty="0"/>
              <a:t>Study Design 3: Chemistry</a:t>
            </a:r>
          </a:p>
        </p:txBody>
      </p:sp>
      <p:sp>
        <p:nvSpPr>
          <p:cNvPr id="3" name="Content Placeholder 2">
            <a:extLst>
              <a:ext uri="{FF2B5EF4-FFF2-40B4-BE49-F238E27FC236}">
                <a16:creationId xmlns:a16="http://schemas.microsoft.com/office/drawing/2014/main" id="{D2AEFDF7-3739-4A92-B76F-70B331AA23DA}"/>
              </a:ext>
            </a:extLst>
          </p:cNvPr>
          <p:cNvSpPr>
            <a:spLocks noGrp="1"/>
          </p:cNvSpPr>
          <p:nvPr>
            <p:ph idx="1"/>
          </p:nvPr>
        </p:nvSpPr>
        <p:spPr/>
        <p:txBody>
          <a:bodyPr/>
          <a:lstStyle/>
          <a:p>
            <a:r>
              <a:rPr lang="en-US" b="1" dirty="0"/>
              <a:t>Currently not funded – nothing happening</a:t>
            </a:r>
          </a:p>
          <a:p>
            <a:r>
              <a:rPr lang="en-US" dirty="0"/>
              <a:t>Proposed for funding through Reclamation’s Science and Technology office</a:t>
            </a:r>
          </a:p>
          <a:p>
            <a:r>
              <a:rPr lang="en-US" dirty="0"/>
              <a:t>Would sample 21 sites in August of FY21 at estimated cost $3410</a:t>
            </a:r>
          </a:p>
          <a:p>
            <a:r>
              <a:rPr lang="en-US" dirty="0"/>
              <a:t>Noted that a similar request would likely be made for FY22</a:t>
            </a:r>
          </a:p>
        </p:txBody>
      </p:sp>
    </p:spTree>
    <p:extLst>
      <p:ext uri="{BB962C8B-B14F-4D97-AF65-F5344CB8AC3E}">
        <p14:creationId xmlns:p14="http://schemas.microsoft.com/office/powerpoint/2010/main" val="1895996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94BCE-B56D-4943-96DE-0756E84F1543}"/>
              </a:ext>
            </a:extLst>
          </p:cNvPr>
          <p:cNvSpPr>
            <a:spLocks noGrp="1"/>
          </p:cNvSpPr>
          <p:nvPr>
            <p:ph type="title"/>
          </p:nvPr>
        </p:nvSpPr>
        <p:spPr/>
        <p:txBody>
          <a:bodyPr/>
          <a:lstStyle/>
          <a:p>
            <a:r>
              <a:rPr lang="en-US" dirty="0"/>
              <a:t>Study Design 4: Biodiversity</a:t>
            </a:r>
          </a:p>
        </p:txBody>
      </p:sp>
      <p:sp>
        <p:nvSpPr>
          <p:cNvPr id="3" name="Content Placeholder 2">
            <a:extLst>
              <a:ext uri="{FF2B5EF4-FFF2-40B4-BE49-F238E27FC236}">
                <a16:creationId xmlns:a16="http://schemas.microsoft.com/office/drawing/2014/main" id="{D2AEFDF7-3739-4A92-B76F-70B331AA23DA}"/>
              </a:ext>
            </a:extLst>
          </p:cNvPr>
          <p:cNvSpPr>
            <a:spLocks noGrp="1"/>
          </p:cNvSpPr>
          <p:nvPr>
            <p:ph idx="1"/>
          </p:nvPr>
        </p:nvSpPr>
        <p:spPr>
          <a:xfrm>
            <a:off x="768485" y="1825624"/>
            <a:ext cx="10585315" cy="4876733"/>
          </a:xfrm>
        </p:spPr>
        <p:txBody>
          <a:bodyPr>
            <a:normAutofit fontScale="92500" lnSpcReduction="20000"/>
          </a:bodyPr>
          <a:lstStyle/>
          <a:p>
            <a:r>
              <a:rPr lang="en-US" dirty="0"/>
              <a:t>Scrub samples at all sites made during </a:t>
            </a:r>
            <a:br>
              <a:rPr lang="en-US" dirty="0"/>
            </a:br>
            <a:r>
              <a:rPr lang="en-US" dirty="0"/>
              <a:t>February and August samplings</a:t>
            </a:r>
          </a:p>
          <a:p>
            <a:r>
              <a:rPr lang="en-US" dirty="0"/>
              <a:t>Intent is to capture diversity yet with uniform level of effort </a:t>
            </a:r>
            <a:br>
              <a:rPr lang="en-US" dirty="0"/>
            </a:br>
            <a:r>
              <a:rPr lang="en-US" dirty="0"/>
              <a:t>across sites</a:t>
            </a:r>
          </a:p>
          <a:p>
            <a:r>
              <a:rPr lang="en-US" dirty="0"/>
              <a:t>PVC rings to delimit 3 areas on 2 rocks selected per site. </a:t>
            </a:r>
          </a:p>
          <a:p>
            <a:r>
              <a:rPr lang="en-US" dirty="0"/>
              <a:t>Areas within rings are scrubbed with a toothbrush that is washed into a </a:t>
            </a:r>
            <a:r>
              <a:rPr lang="en-US" dirty="0" err="1"/>
              <a:t>ziplock</a:t>
            </a:r>
            <a:r>
              <a:rPr lang="en-US" dirty="0"/>
              <a:t> bag.  The scrubbed areas are also rinsed into the bag.</a:t>
            </a:r>
          </a:p>
          <a:p>
            <a:r>
              <a:rPr lang="en-US" dirty="0"/>
              <a:t>Bag allowed to settle.</a:t>
            </a:r>
          </a:p>
          <a:p>
            <a:r>
              <a:rPr lang="en-US" dirty="0"/>
              <a:t>A few drops are drawn from the bottom of the bag for microscopy.</a:t>
            </a:r>
          </a:p>
          <a:p>
            <a:pPr lvl="1"/>
            <a:r>
              <a:rPr lang="en-US" sz="2800" dirty="0"/>
              <a:t>Identified or categorized by me (no experience with Periphyton, but 2.5 decades experience with lichens including their algae).</a:t>
            </a:r>
          </a:p>
          <a:p>
            <a:r>
              <a:rPr lang="en-US" dirty="0"/>
              <a:t>3 “blanks” are made during the sampling to test for cross contamination (rinsing the toothbrush into a bag with the same rinsing equipment)</a:t>
            </a:r>
          </a:p>
        </p:txBody>
      </p:sp>
      <p:pic>
        <p:nvPicPr>
          <p:cNvPr id="4" name="Picture 3">
            <a:extLst>
              <a:ext uri="{FF2B5EF4-FFF2-40B4-BE49-F238E27FC236}">
                <a16:creationId xmlns:a16="http://schemas.microsoft.com/office/drawing/2014/main" id="{78913F40-9583-4289-9E4F-B178F09DEDBC}"/>
              </a:ext>
            </a:extLst>
          </p:cNvPr>
          <p:cNvPicPr>
            <a:picLocks noChangeAspect="1"/>
          </p:cNvPicPr>
          <p:nvPr/>
        </p:nvPicPr>
        <p:blipFill>
          <a:blip r:embed="rId2"/>
          <a:stretch>
            <a:fillRect/>
          </a:stretch>
        </p:blipFill>
        <p:spPr>
          <a:xfrm>
            <a:off x="9172125" y="0"/>
            <a:ext cx="3019876" cy="3015574"/>
          </a:xfrm>
          <a:prstGeom prst="rect">
            <a:avLst/>
          </a:prstGeom>
        </p:spPr>
      </p:pic>
    </p:spTree>
    <p:extLst>
      <p:ext uri="{BB962C8B-B14F-4D97-AF65-F5344CB8AC3E}">
        <p14:creationId xmlns:p14="http://schemas.microsoft.com/office/powerpoint/2010/main" val="27911327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94BCE-B56D-4943-96DE-0756E84F1543}"/>
              </a:ext>
            </a:extLst>
          </p:cNvPr>
          <p:cNvSpPr>
            <a:spLocks noGrp="1"/>
          </p:cNvSpPr>
          <p:nvPr>
            <p:ph type="title"/>
          </p:nvPr>
        </p:nvSpPr>
        <p:spPr/>
        <p:txBody>
          <a:bodyPr/>
          <a:lstStyle/>
          <a:p>
            <a:r>
              <a:rPr lang="en-US" dirty="0"/>
              <a:t>Results Thus Far: </a:t>
            </a:r>
            <a:r>
              <a:rPr lang="en-US" dirty="0" err="1"/>
              <a:t>PhotoMonitoring</a:t>
            </a:r>
            <a:endParaRPr lang="en-US" dirty="0"/>
          </a:p>
        </p:txBody>
      </p:sp>
      <p:pic>
        <p:nvPicPr>
          <p:cNvPr id="5" name="Picture 4">
            <a:extLst>
              <a:ext uri="{FF2B5EF4-FFF2-40B4-BE49-F238E27FC236}">
                <a16:creationId xmlns:a16="http://schemas.microsoft.com/office/drawing/2014/main" id="{1CA9523C-0A76-421D-BD5B-478A76B9FBC6}"/>
              </a:ext>
            </a:extLst>
          </p:cNvPr>
          <p:cNvPicPr>
            <a:picLocks noChangeAspect="1"/>
          </p:cNvPicPr>
          <p:nvPr/>
        </p:nvPicPr>
        <p:blipFill>
          <a:blip r:embed="rId2"/>
          <a:stretch>
            <a:fillRect/>
          </a:stretch>
        </p:blipFill>
        <p:spPr>
          <a:xfrm>
            <a:off x="838200" y="2197098"/>
            <a:ext cx="4584589" cy="2755631"/>
          </a:xfrm>
          <a:prstGeom prst="rect">
            <a:avLst/>
          </a:prstGeom>
        </p:spPr>
      </p:pic>
      <p:pic>
        <p:nvPicPr>
          <p:cNvPr id="6" name="Picture 5">
            <a:extLst>
              <a:ext uri="{FF2B5EF4-FFF2-40B4-BE49-F238E27FC236}">
                <a16:creationId xmlns:a16="http://schemas.microsoft.com/office/drawing/2014/main" id="{6D7B3A7C-2D4B-4DBE-B3CD-3F0459BF1680}"/>
              </a:ext>
            </a:extLst>
          </p:cNvPr>
          <p:cNvPicPr>
            <a:picLocks noChangeAspect="1"/>
          </p:cNvPicPr>
          <p:nvPr/>
        </p:nvPicPr>
        <p:blipFill>
          <a:blip r:embed="rId3"/>
          <a:stretch>
            <a:fillRect/>
          </a:stretch>
        </p:blipFill>
        <p:spPr>
          <a:xfrm>
            <a:off x="841248" y="2197098"/>
            <a:ext cx="4578493" cy="2749534"/>
          </a:xfrm>
          <a:prstGeom prst="rect">
            <a:avLst/>
          </a:prstGeom>
        </p:spPr>
      </p:pic>
      <p:pic>
        <p:nvPicPr>
          <p:cNvPr id="7" name="Picture 6">
            <a:extLst>
              <a:ext uri="{FF2B5EF4-FFF2-40B4-BE49-F238E27FC236}">
                <a16:creationId xmlns:a16="http://schemas.microsoft.com/office/drawing/2014/main" id="{1D80FB6B-5F8A-44A0-9BEE-C0B4355A296D}"/>
              </a:ext>
            </a:extLst>
          </p:cNvPr>
          <p:cNvPicPr>
            <a:picLocks noChangeAspect="1"/>
          </p:cNvPicPr>
          <p:nvPr/>
        </p:nvPicPr>
        <p:blipFill>
          <a:blip r:embed="rId4"/>
          <a:stretch>
            <a:fillRect/>
          </a:stretch>
        </p:blipFill>
        <p:spPr>
          <a:xfrm>
            <a:off x="838200" y="2197098"/>
            <a:ext cx="4584589" cy="2749534"/>
          </a:xfrm>
          <a:prstGeom prst="rect">
            <a:avLst/>
          </a:prstGeom>
        </p:spPr>
      </p:pic>
      <p:pic>
        <p:nvPicPr>
          <p:cNvPr id="8" name="Picture 7">
            <a:extLst>
              <a:ext uri="{FF2B5EF4-FFF2-40B4-BE49-F238E27FC236}">
                <a16:creationId xmlns:a16="http://schemas.microsoft.com/office/drawing/2014/main" id="{A11357E7-41A3-40B2-B332-E53330F29FD7}"/>
              </a:ext>
            </a:extLst>
          </p:cNvPr>
          <p:cNvPicPr>
            <a:picLocks noChangeAspect="1"/>
          </p:cNvPicPr>
          <p:nvPr/>
        </p:nvPicPr>
        <p:blipFill>
          <a:blip r:embed="rId5"/>
          <a:stretch>
            <a:fillRect/>
          </a:stretch>
        </p:blipFill>
        <p:spPr>
          <a:xfrm>
            <a:off x="838200" y="2197098"/>
            <a:ext cx="4584589" cy="2755631"/>
          </a:xfrm>
          <a:prstGeom prst="rect">
            <a:avLst/>
          </a:prstGeom>
        </p:spPr>
      </p:pic>
      <p:pic>
        <p:nvPicPr>
          <p:cNvPr id="10" name="Picture 9">
            <a:extLst>
              <a:ext uri="{FF2B5EF4-FFF2-40B4-BE49-F238E27FC236}">
                <a16:creationId xmlns:a16="http://schemas.microsoft.com/office/drawing/2014/main" id="{79BC867E-76BC-4AFD-916B-118477B9A09B}"/>
              </a:ext>
            </a:extLst>
          </p:cNvPr>
          <p:cNvPicPr>
            <a:picLocks noChangeAspect="1"/>
          </p:cNvPicPr>
          <p:nvPr/>
        </p:nvPicPr>
        <p:blipFill>
          <a:blip r:embed="rId6"/>
          <a:stretch>
            <a:fillRect/>
          </a:stretch>
        </p:blipFill>
        <p:spPr>
          <a:xfrm>
            <a:off x="838200" y="2197098"/>
            <a:ext cx="4584589" cy="2755631"/>
          </a:xfrm>
          <a:prstGeom prst="rect">
            <a:avLst/>
          </a:prstGeom>
        </p:spPr>
      </p:pic>
      <p:pic>
        <p:nvPicPr>
          <p:cNvPr id="25" name="Picture 24">
            <a:extLst>
              <a:ext uri="{FF2B5EF4-FFF2-40B4-BE49-F238E27FC236}">
                <a16:creationId xmlns:a16="http://schemas.microsoft.com/office/drawing/2014/main" id="{720A3C9F-E2E7-4A05-A548-B7B951B36CD5}"/>
              </a:ext>
            </a:extLst>
          </p:cNvPr>
          <p:cNvPicPr>
            <a:picLocks noChangeAspect="1"/>
          </p:cNvPicPr>
          <p:nvPr/>
        </p:nvPicPr>
        <p:blipFill>
          <a:blip r:embed="rId7"/>
          <a:stretch>
            <a:fillRect/>
          </a:stretch>
        </p:blipFill>
        <p:spPr>
          <a:xfrm>
            <a:off x="6520053" y="2231144"/>
            <a:ext cx="4584589" cy="2755631"/>
          </a:xfrm>
          <a:prstGeom prst="rect">
            <a:avLst/>
          </a:prstGeom>
        </p:spPr>
      </p:pic>
      <p:pic>
        <p:nvPicPr>
          <p:cNvPr id="26" name="Picture 25">
            <a:extLst>
              <a:ext uri="{FF2B5EF4-FFF2-40B4-BE49-F238E27FC236}">
                <a16:creationId xmlns:a16="http://schemas.microsoft.com/office/drawing/2014/main" id="{21CD4456-4CF2-4526-A312-462F2B5EE752}"/>
              </a:ext>
            </a:extLst>
          </p:cNvPr>
          <p:cNvPicPr>
            <a:picLocks noChangeAspect="1"/>
          </p:cNvPicPr>
          <p:nvPr/>
        </p:nvPicPr>
        <p:blipFill>
          <a:blip r:embed="rId8"/>
          <a:stretch>
            <a:fillRect/>
          </a:stretch>
        </p:blipFill>
        <p:spPr>
          <a:xfrm>
            <a:off x="6520053" y="2231144"/>
            <a:ext cx="4584589" cy="2755631"/>
          </a:xfrm>
          <a:prstGeom prst="rect">
            <a:avLst/>
          </a:prstGeom>
        </p:spPr>
      </p:pic>
      <p:pic>
        <p:nvPicPr>
          <p:cNvPr id="27" name="Picture 26">
            <a:extLst>
              <a:ext uri="{FF2B5EF4-FFF2-40B4-BE49-F238E27FC236}">
                <a16:creationId xmlns:a16="http://schemas.microsoft.com/office/drawing/2014/main" id="{EB3F0D09-C8F0-43D3-8D9E-1E275EB9BBF2}"/>
              </a:ext>
            </a:extLst>
          </p:cNvPr>
          <p:cNvPicPr>
            <a:picLocks noChangeAspect="1"/>
          </p:cNvPicPr>
          <p:nvPr/>
        </p:nvPicPr>
        <p:blipFill>
          <a:blip r:embed="rId9"/>
          <a:stretch>
            <a:fillRect/>
          </a:stretch>
        </p:blipFill>
        <p:spPr>
          <a:xfrm>
            <a:off x="6520053" y="2231144"/>
            <a:ext cx="4584589" cy="2755631"/>
          </a:xfrm>
          <a:prstGeom prst="rect">
            <a:avLst/>
          </a:prstGeom>
        </p:spPr>
      </p:pic>
      <p:pic>
        <p:nvPicPr>
          <p:cNvPr id="28" name="Picture 27">
            <a:extLst>
              <a:ext uri="{FF2B5EF4-FFF2-40B4-BE49-F238E27FC236}">
                <a16:creationId xmlns:a16="http://schemas.microsoft.com/office/drawing/2014/main" id="{A13AEB63-94CA-4759-A18D-6B4280051C36}"/>
              </a:ext>
            </a:extLst>
          </p:cNvPr>
          <p:cNvPicPr>
            <a:picLocks noChangeAspect="1"/>
          </p:cNvPicPr>
          <p:nvPr/>
        </p:nvPicPr>
        <p:blipFill>
          <a:blip r:embed="rId10"/>
          <a:stretch>
            <a:fillRect/>
          </a:stretch>
        </p:blipFill>
        <p:spPr>
          <a:xfrm>
            <a:off x="6520053" y="2231144"/>
            <a:ext cx="4584589" cy="2755631"/>
          </a:xfrm>
          <a:prstGeom prst="rect">
            <a:avLst/>
          </a:prstGeom>
        </p:spPr>
      </p:pic>
      <p:pic>
        <p:nvPicPr>
          <p:cNvPr id="29" name="Picture 28">
            <a:extLst>
              <a:ext uri="{FF2B5EF4-FFF2-40B4-BE49-F238E27FC236}">
                <a16:creationId xmlns:a16="http://schemas.microsoft.com/office/drawing/2014/main" id="{98D89B58-95C6-451E-9060-EA22923598F3}"/>
              </a:ext>
            </a:extLst>
          </p:cNvPr>
          <p:cNvPicPr>
            <a:picLocks noChangeAspect="1"/>
          </p:cNvPicPr>
          <p:nvPr/>
        </p:nvPicPr>
        <p:blipFill>
          <a:blip r:embed="rId11"/>
          <a:stretch>
            <a:fillRect/>
          </a:stretch>
        </p:blipFill>
        <p:spPr>
          <a:xfrm>
            <a:off x="6520053" y="2231144"/>
            <a:ext cx="4584589" cy="2755631"/>
          </a:xfrm>
          <a:prstGeom prst="rect">
            <a:avLst/>
          </a:prstGeom>
        </p:spPr>
      </p:pic>
      <p:sp>
        <p:nvSpPr>
          <p:cNvPr id="31" name="TextBox 30">
            <a:extLst>
              <a:ext uri="{FF2B5EF4-FFF2-40B4-BE49-F238E27FC236}">
                <a16:creationId xmlns:a16="http://schemas.microsoft.com/office/drawing/2014/main" id="{FB8A2035-4690-4870-BA6C-DB5AA4C8A602}"/>
              </a:ext>
            </a:extLst>
          </p:cNvPr>
          <p:cNvSpPr txBox="1"/>
          <p:nvPr/>
        </p:nvSpPr>
        <p:spPr>
          <a:xfrm rot="16200000">
            <a:off x="678131" y="5830387"/>
            <a:ext cx="1101264" cy="307777"/>
          </a:xfrm>
          <a:prstGeom prst="rect">
            <a:avLst/>
          </a:prstGeom>
          <a:noFill/>
        </p:spPr>
        <p:txBody>
          <a:bodyPr wrap="none" rtlCol="0">
            <a:spAutoFit/>
          </a:bodyPr>
          <a:lstStyle/>
          <a:p>
            <a:r>
              <a:rPr lang="en-US" sz="1400" dirty="0"/>
              <a:t>Pigeon Point</a:t>
            </a:r>
          </a:p>
        </p:txBody>
      </p:sp>
      <p:sp>
        <p:nvSpPr>
          <p:cNvPr id="32" name="TextBox 31">
            <a:extLst>
              <a:ext uri="{FF2B5EF4-FFF2-40B4-BE49-F238E27FC236}">
                <a16:creationId xmlns:a16="http://schemas.microsoft.com/office/drawing/2014/main" id="{29F036FC-953B-4A45-9D36-1C168C93227B}"/>
              </a:ext>
            </a:extLst>
          </p:cNvPr>
          <p:cNvSpPr txBox="1"/>
          <p:nvPr/>
        </p:nvSpPr>
        <p:spPr>
          <a:xfrm>
            <a:off x="2409174" y="1675456"/>
            <a:ext cx="1442639" cy="461665"/>
          </a:xfrm>
          <a:prstGeom prst="rect">
            <a:avLst/>
          </a:prstGeom>
          <a:noFill/>
        </p:spPr>
        <p:txBody>
          <a:bodyPr wrap="none" rtlCol="0">
            <a:spAutoFit/>
          </a:bodyPr>
          <a:lstStyle/>
          <a:p>
            <a:r>
              <a:rPr lang="en-US" sz="2400" dirty="0"/>
              <a:t>Mainstem</a:t>
            </a:r>
          </a:p>
        </p:txBody>
      </p:sp>
      <p:sp>
        <p:nvSpPr>
          <p:cNvPr id="33" name="TextBox 32">
            <a:extLst>
              <a:ext uri="{FF2B5EF4-FFF2-40B4-BE49-F238E27FC236}">
                <a16:creationId xmlns:a16="http://schemas.microsoft.com/office/drawing/2014/main" id="{2255563A-62F3-46D7-AF10-3DB4E5F040FE}"/>
              </a:ext>
            </a:extLst>
          </p:cNvPr>
          <p:cNvSpPr txBox="1"/>
          <p:nvPr/>
        </p:nvSpPr>
        <p:spPr>
          <a:xfrm>
            <a:off x="8091027" y="1690688"/>
            <a:ext cx="1516313" cy="461665"/>
          </a:xfrm>
          <a:prstGeom prst="rect">
            <a:avLst/>
          </a:prstGeom>
          <a:noFill/>
        </p:spPr>
        <p:txBody>
          <a:bodyPr wrap="none" rtlCol="0">
            <a:spAutoFit/>
          </a:bodyPr>
          <a:lstStyle/>
          <a:p>
            <a:r>
              <a:rPr lang="en-US" sz="2400" dirty="0"/>
              <a:t>Tributaries</a:t>
            </a:r>
          </a:p>
        </p:txBody>
      </p:sp>
      <p:sp>
        <p:nvSpPr>
          <p:cNvPr id="34" name="TextBox 33">
            <a:extLst>
              <a:ext uri="{FF2B5EF4-FFF2-40B4-BE49-F238E27FC236}">
                <a16:creationId xmlns:a16="http://schemas.microsoft.com/office/drawing/2014/main" id="{9AF935A9-2C01-4E71-9E1B-798B53163C7D}"/>
              </a:ext>
            </a:extLst>
          </p:cNvPr>
          <p:cNvSpPr txBox="1"/>
          <p:nvPr/>
        </p:nvSpPr>
        <p:spPr>
          <a:xfrm rot="16200000">
            <a:off x="1145813" y="5946188"/>
            <a:ext cx="869662" cy="307777"/>
          </a:xfrm>
          <a:prstGeom prst="rect">
            <a:avLst/>
          </a:prstGeom>
          <a:noFill/>
        </p:spPr>
        <p:txBody>
          <a:bodyPr wrap="none" rtlCol="0">
            <a:spAutoFit/>
          </a:bodyPr>
          <a:lstStyle/>
          <a:p>
            <a:r>
              <a:rPr lang="en-US" sz="1400" dirty="0"/>
              <a:t>Pear Tree</a:t>
            </a:r>
          </a:p>
        </p:txBody>
      </p:sp>
      <p:sp>
        <p:nvSpPr>
          <p:cNvPr id="35" name="TextBox 34">
            <a:extLst>
              <a:ext uri="{FF2B5EF4-FFF2-40B4-BE49-F238E27FC236}">
                <a16:creationId xmlns:a16="http://schemas.microsoft.com/office/drawing/2014/main" id="{D8CB5537-39BD-4AF6-8ED5-4718A32D6AD2}"/>
              </a:ext>
            </a:extLst>
          </p:cNvPr>
          <p:cNvSpPr txBox="1"/>
          <p:nvPr/>
        </p:nvSpPr>
        <p:spPr>
          <a:xfrm rot="16200000">
            <a:off x="1113197" y="5561692"/>
            <a:ext cx="1638654" cy="307777"/>
          </a:xfrm>
          <a:prstGeom prst="rect">
            <a:avLst/>
          </a:prstGeom>
          <a:noFill/>
        </p:spPr>
        <p:txBody>
          <a:bodyPr wrap="none" rtlCol="0">
            <a:spAutoFit/>
          </a:bodyPr>
          <a:lstStyle/>
          <a:p>
            <a:r>
              <a:rPr lang="en-US" sz="1400" dirty="0"/>
              <a:t>Deep Gulch (Rehab)</a:t>
            </a:r>
          </a:p>
        </p:txBody>
      </p:sp>
      <p:sp>
        <p:nvSpPr>
          <p:cNvPr id="36" name="TextBox 35">
            <a:extLst>
              <a:ext uri="{FF2B5EF4-FFF2-40B4-BE49-F238E27FC236}">
                <a16:creationId xmlns:a16="http://schemas.microsoft.com/office/drawing/2014/main" id="{D629FA0F-19CF-42EA-B06F-98C78FE18338}"/>
              </a:ext>
            </a:extLst>
          </p:cNvPr>
          <p:cNvSpPr txBox="1"/>
          <p:nvPr/>
        </p:nvSpPr>
        <p:spPr>
          <a:xfrm rot="16200000">
            <a:off x="1519578" y="5616194"/>
            <a:ext cx="1529650" cy="307777"/>
          </a:xfrm>
          <a:prstGeom prst="rect">
            <a:avLst/>
          </a:prstGeom>
          <a:noFill/>
        </p:spPr>
        <p:txBody>
          <a:bodyPr wrap="none" rtlCol="0">
            <a:spAutoFit/>
          </a:bodyPr>
          <a:lstStyle/>
          <a:p>
            <a:r>
              <a:rPr lang="en-US" sz="1400" dirty="0"/>
              <a:t>Chapman (Rehab)</a:t>
            </a:r>
          </a:p>
        </p:txBody>
      </p:sp>
      <p:sp>
        <p:nvSpPr>
          <p:cNvPr id="37" name="TextBox 36">
            <a:extLst>
              <a:ext uri="{FF2B5EF4-FFF2-40B4-BE49-F238E27FC236}">
                <a16:creationId xmlns:a16="http://schemas.microsoft.com/office/drawing/2014/main" id="{2E1D1E4C-003E-4E0A-9E85-486E1D533D2A}"/>
              </a:ext>
            </a:extLst>
          </p:cNvPr>
          <p:cNvSpPr txBox="1"/>
          <p:nvPr/>
        </p:nvSpPr>
        <p:spPr>
          <a:xfrm rot="16200000">
            <a:off x="2191062" y="5935801"/>
            <a:ext cx="890437" cy="307777"/>
          </a:xfrm>
          <a:prstGeom prst="rect">
            <a:avLst/>
          </a:prstGeom>
          <a:noFill/>
        </p:spPr>
        <p:txBody>
          <a:bodyPr wrap="none" rtlCol="0">
            <a:spAutoFit/>
          </a:bodyPr>
          <a:lstStyle/>
          <a:p>
            <a:r>
              <a:rPr lang="en-US" sz="1400" dirty="0"/>
              <a:t>Evens Bar</a:t>
            </a:r>
          </a:p>
        </p:txBody>
      </p:sp>
      <p:sp>
        <p:nvSpPr>
          <p:cNvPr id="38" name="TextBox 37">
            <a:extLst>
              <a:ext uri="{FF2B5EF4-FFF2-40B4-BE49-F238E27FC236}">
                <a16:creationId xmlns:a16="http://schemas.microsoft.com/office/drawing/2014/main" id="{60344F30-F757-430F-87FE-54EE8922980B}"/>
              </a:ext>
            </a:extLst>
          </p:cNvPr>
          <p:cNvSpPr txBox="1"/>
          <p:nvPr/>
        </p:nvSpPr>
        <p:spPr>
          <a:xfrm rot="16200000">
            <a:off x="2653355" y="6046216"/>
            <a:ext cx="669607" cy="307777"/>
          </a:xfrm>
          <a:prstGeom prst="rect">
            <a:avLst/>
          </a:prstGeom>
          <a:noFill/>
        </p:spPr>
        <p:txBody>
          <a:bodyPr wrap="none" rtlCol="0">
            <a:spAutoFit/>
          </a:bodyPr>
          <a:lstStyle/>
          <a:p>
            <a:r>
              <a:rPr lang="en-US" sz="1400" dirty="0"/>
              <a:t>Lorenz</a:t>
            </a:r>
          </a:p>
        </p:txBody>
      </p:sp>
      <p:sp>
        <p:nvSpPr>
          <p:cNvPr id="39" name="TextBox 38">
            <a:extLst>
              <a:ext uri="{FF2B5EF4-FFF2-40B4-BE49-F238E27FC236}">
                <a16:creationId xmlns:a16="http://schemas.microsoft.com/office/drawing/2014/main" id="{8D0D5DD6-C736-41C9-9D1F-6C1F6726036E}"/>
              </a:ext>
            </a:extLst>
          </p:cNvPr>
          <p:cNvSpPr txBox="1"/>
          <p:nvPr/>
        </p:nvSpPr>
        <p:spPr>
          <a:xfrm rot="16200000">
            <a:off x="2716792" y="5757772"/>
            <a:ext cx="1246495" cy="307777"/>
          </a:xfrm>
          <a:prstGeom prst="rect">
            <a:avLst/>
          </a:prstGeom>
          <a:noFill/>
        </p:spPr>
        <p:txBody>
          <a:bodyPr wrap="none" rtlCol="0">
            <a:spAutoFit/>
          </a:bodyPr>
          <a:lstStyle/>
          <a:p>
            <a:r>
              <a:rPr lang="en-US" sz="1400" dirty="0"/>
              <a:t>Above Weaver</a:t>
            </a:r>
          </a:p>
        </p:txBody>
      </p:sp>
      <p:sp>
        <p:nvSpPr>
          <p:cNvPr id="40" name="TextBox 39">
            <a:extLst>
              <a:ext uri="{FF2B5EF4-FFF2-40B4-BE49-F238E27FC236}">
                <a16:creationId xmlns:a16="http://schemas.microsoft.com/office/drawing/2014/main" id="{D26B8389-724B-4584-9A53-659F9BAC1D59}"/>
              </a:ext>
            </a:extLst>
          </p:cNvPr>
          <p:cNvSpPr txBox="1"/>
          <p:nvPr/>
        </p:nvSpPr>
        <p:spPr>
          <a:xfrm rot="16200000">
            <a:off x="3185305" y="5874406"/>
            <a:ext cx="1013226" cy="307777"/>
          </a:xfrm>
          <a:prstGeom prst="rect">
            <a:avLst/>
          </a:prstGeom>
          <a:noFill/>
        </p:spPr>
        <p:txBody>
          <a:bodyPr wrap="none" rtlCol="0">
            <a:spAutoFit/>
          </a:bodyPr>
          <a:lstStyle/>
          <a:p>
            <a:r>
              <a:rPr lang="en-US" sz="1400" dirty="0" err="1"/>
              <a:t>Steelbridge</a:t>
            </a:r>
            <a:endParaRPr lang="en-US" sz="1400" dirty="0"/>
          </a:p>
        </p:txBody>
      </p:sp>
      <p:sp>
        <p:nvSpPr>
          <p:cNvPr id="41" name="TextBox 40">
            <a:extLst>
              <a:ext uri="{FF2B5EF4-FFF2-40B4-BE49-F238E27FC236}">
                <a16:creationId xmlns:a16="http://schemas.microsoft.com/office/drawing/2014/main" id="{56E8F093-F70B-4F78-9A4A-8ADB1793E1DB}"/>
              </a:ext>
            </a:extLst>
          </p:cNvPr>
          <p:cNvSpPr txBox="1"/>
          <p:nvPr/>
        </p:nvSpPr>
        <p:spPr>
          <a:xfrm rot="16200000">
            <a:off x="3341008" y="5678230"/>
            <a:ext cx="1405578" cy="307777"/>
          </a:xfrm>
          <a:prstGeom prst="rect">
            <a:avLst/>
          </a:prstGeom>
          <a:noFill/>
        </p:spPr>
        <p:txBody>
          <a:bodyPr wrap="none" rtlCol="0">
            <a:spAutoFit/>
          </a:bodyPr>
          <a:lstStyle/>
          <a:p>
            <a:r>
              <a:rPr lang="en-US" sz="1400" dirty="0"/>
              <a:t>Lowden/Bucktail</a:t>
            </a:r>
          </a:p>
        </p:txBody>
      </p:sp>
      <p:sp>
        <p:nvSpPr>
          <p:cNvPr id="42" name="TextBox 41">
            <a:extLst>
              <a:ext uri="{FF2B5EF4-FFF2-40B4-BE49-F238E27FC236}">
                <a16:creationId xmlns:a16="http://schemas.microsoft.com/office/drawing/2014/main" id="{641F4A29-E115-484B-8BAA-3EA58BA86215}"/>
              </a:ext>
            </a:extLst>
          </p:cNvPr>
          <p:cNvSpPr txBox="1"/>
          <p:nvPr/>
        </p:nvSpPr>
        <p:spPr>
          <a:xfrm rot="16200000">
            <a:off x="3977836" y="5963180"/>
            <a:ext cx="835678" cy="307777"/>
          </a:xfrm>
          <a:prstGeom prst="rect">
            <a:avLst/>
          </a:prstGeom>
          <a:noFill/>
        </p:spPr>
        <p:txBody>
          <a:bodyPr wrap="none" rtlCol="0">
            <a:spAutoFit/>
          </a:bodyPr>
          <a:lstStyle/>
          <a:p>
            <a:r>
              <a:rPr lang="en-US" sz="1400" dirty="0"/>
              <a:t>Lewiston</a:t>
            </a:r>
          </a:p>
        </p:txBody>
      </p:sp>
      <p:sp>
        <p:nvSpPr>
          <p:cNvPr id="43" name="TextBox 42">
            <a:extLst>
              <a:ext uri="{FF2B5EF4-FFF2-40B4-BE49-F238E27FC236}">
                <a16:creationId xmlns:a16="http://schemas.microsoft.com/office/drawing/2014/main" id="{B9DDEC7E-0EA9-457D-97B8-25A716CE9C31}"/>
              </a:ext>
            </a:extLst>
          </p:cNvPr>
          <p:cNvSpPr txBox="1"/>
          <p:nvPr/>
        </p:nvSpPr>
        <p:spPr>
          <a:xfrm rot="16200000">
            <a:off x="4301245" y="5934711"/>
            <a:ext cx="892617" cy="307777"/>
          </a:xfrm>
          <a:prstGeom prst="rect">
            <a:avLst/>
          </a:prstGeom>
          <a:noFill/>
        </p:spPr>
        <p:txBody>
          <a:bodyPr wrap="none" rtlCol="0">
            <a:spAutoFit/>
          </a:bodyPr>
          <a:lstStyle/>
          <a:p>
            <a:r>
              <a:rPr lang="en-US" sz="1400" dirty="0"/>
              <a:t>Weir Pool</a:t>
            </a:r>
          </a:p>
        </p:txBody>
      </p:sp>
      <p:sp>
        <p:nvSpPr>
          <p:cNvPr id="44" name="TextBox 43">
            <a:extLst>
              <a:ext uri="{FF2B5EF4-FFF2-40B4-BE49-F238E27FC236}">
                <a16:creationId xmlns:a16="http://schemas.microsoft.com/office/drawing/2014/main" id="{E3C0A9CA-D43F-470C-840A-E576403BA300}"/>
              </a:ext>
            </a:extLst>
          </p:cNvPr>
          <p:cNvSpPr txBox="1"/>
          <p:nvPr/>
        </p:nvSpPr>
        <p:spPr>
          <a:xfrm rot="16200000">
            <a:off x="4491637" y="5773225"/>
            <a:ext cx="1215589" cy="307777"/>
          </a:xfrm>
          <a:prstGeom prst="rect">
            <a:avLst/>
          </a:prstGeom>
          <a:noFill/>
        </p:spPr>
        <p:txBody>
          <a:bodyPr wrap="none" rtlCol="0">
            <a:spAutoFit/>
          </a:bodyPr>
          <a:lstStyle/>
          <a:p>
            <a:r>
              <a:rPr lang="en-US" sz="1400" dirty="0"/>
              <a:t>Lewiston Dam</a:t>
            </a:r>
          </a:p>
        </p:txBody>
      </p:sp>
      <p:sp>
        <p:nvSpPr>
          <p:cNvPr id="45" name="TextBox 44">
            <a:extLst>
              <a:ext uri="{FF2B5EF4-FFF2-40B4-BE49-F238E27FC236}">
                <a16:creationId xmlns:a16="http://schemas.microsoft.com/office/drawing/2014/main" id="{90D8626F-1663-488F-A610-8240AF310F13}"/>
              </a:ext>
            </a:extLst>
          </p:cNvPr>
          <p:cNvSpPr txBox="1"/>
          <p:nvPr/>
        </p:nvSpPr>
        <p:spPr>
          <a:xfrm rot="16200000">
            <a:off x="6439908" y="5895566"/>
            <a:ext cx="970907" cy="307777"/>
          </a:xfrm>
          <a:prstGeom prst="rect">
            <a:avLst/>
          </a:prstGeom>
          <a:noFill/>
        </p:spPr>
        <p:txBody>
          <a:bodyPr wrap="none" rtlCol="0">
            <a:spAutoFit/>
          </a:bodyPr>
          <a:lstStyle/>
          <a:p>
            <a:r>
              <a:rPr lang="en-US" sz="1400" dirty="0"/>
              <a:t>North Fork</a:t>
            </a:r>
          </a:p>
        </p:txBody>
      </p:sp>
      <p:sp>
        <p:nvSpPr>
          <p:cNvPr id="46" name="TextBox 45">
            <a:extLst>
              <a:ext uri="{FF2B5EF4-FFF2-40B4-BE49-F238E27FC236}">
                <a16:creationId xmlns:a16="http://schemas.microsoft.com/office/drawing/2014/main" id="{3011A90E-3D5B-46E8-9BCD-73CE29BE4C9A}"/>
              </a:ext>
            </a:extLst>
          </p:cNvPr>
          <p:cNvSpPr txBox="1"/>
          <p:nvPr/>
        </p:nvSpPr>
        <p:spPr>
          <a:xfrm rot="16200000">
            <a:off x="6684672" y="5788453"/>
            <a:ext cx="1185133" cy="307777"/>
          </a:xfrm>
          <a:prstGeom prst="rect">
            <a:avLst/>
          </a:prstGeom>
          <a:noFill/>
        </p:spPr>
        <p:txBody>
          <a:bodyPr wrap="none" rtlCol="0">
            <a:spAutoFit/>
          </a:bodyPr>
          <a:lstStyle/>
          <a:p>
            <a:r>
              <a:rPr lang="en-US" sz="1400" dirty="0"/>
              <a:t>Canyon Creek</a:t>
            </a:r>
          </a:p>
        </p:txBody>
      </p:sp>
      <p:sp>
        <p:nvSpPr>
          <p:cNvPr id="47" name="TextBox 46">
            <a:extLst>
              <a:ext uri="{FF2B5EF4-FFF2-40B4-BE49-F238E27FC236}">
                <a16:creationId xmlns:a16="http://schemas.microsoft.com/office/drawing/2014/main" id="{92851EC8-D69F-44A8-9CA0-A94C4C905718}"/>
              </a:ext>
            </a:extLst>
          </p:cNvPr>
          <p:cNvSpPr txBox="1"/>
          <p:nvPr/>
        </p:nvSpPr>
        <p:spPr>
          <a:xfrm rot="16200000">
            <a:off x="7035622" y="5787523"/>
            <a:ext cx="1186992" cy="307777"/>
          </a:xfrm>
          <a:prstGeom prst="rect">
            <a:avLst/>
          </a:prstGeom>
          <a:noFill/>
        </p:spPr>
        <p:txBody>
          <a:bodyPr wrap="none" rtlCol="0">
            <a:spAutoFit/>
          </a:bodyPr>
          <a:lstStyle/>
          <a:p>
            <a:r>
              <a:rPr lang="en-US" sz="1400" dirty="0"/>
              <a:t>Browns Creek</a:t>
            </a:r>
          </a:p>
        </p:txBody>
      </p:sp>
      <p:sp>
        <p:nvSpPr>
          <p:cNvPr id="48" name="TextBox 47">
            <a:extLst>
              <a:ext uri="{FF2B5EF4-FFF2-40B4-BE49-F238E27FC236}">
                <a16:creationId xmlns:a16="http://schemas.microsoft.com/office/drawing/2014/main" id="{599CC04B-675B-4555-93C8-D595B7B3655C}"/>
              </a:ext>
            </a:extLst>
          </p:cNvPr>
          <p:cNvSpPr txBox="1"/>
          <p:nvPr/>
        </p:nvSpPr>
        <p:spPr>
          <a:xfrm rot="16200000">
            <a:off x="7380129" y="5780150"/>
            <a:ext cx="1201739" cy="307777"/>
          </a:xfrm>
          <a:prstGeom prst="rect">
            <a:avLst/>
          </a:prstGeom>
          <a:noFill/>
        </p:spPr>
        <p:txBody>
          <a:bodyPr wrap="none" rtlCol="0">
            <a:spAutoFit/>
          </a:bodyPr>
          <a:lstStyle/>
          <a:p>
            <a:r>
              <a:rPr lang="en-US" sz="1400" dirty="0"/>
              <a:t>Weaver Creek</a:t>
            </a:r>
          </a:p>
        </p:txBody>
      </p:sp>
      <p:sp>
        <p:nvSpPr>
          <p:cNvPr id="49" name="TextBox 48">
            <a:extLst>
              <a:ext uri="{FF2B5EF4-FFF2-40B4-BE49-F238E27FC236}">
                <a16:creationId xmlns:a16="http://schemas.microsoft.com/office/drawing/2014/main" id="{28451123-C027-47D6-8872-3118C60D2C78}"/>
              </a:ext>
            </a:extLst>
          </p:cNvPr>
          <p:cNvSpPr txBox="1"/>
          <p:nvPr/>
        </p:nvSpPr>
        <p:spPr>
          <a:xfrm rot="16200000">
            <a:off x="7783270" y="5831413"/>
            <a:ext cx="1099212" cy="307777"/>
          </a:xfrm>
          <a:prstGeom prst="rect">
            <a:avLst/>
          </a:prstGeom>
          <a:noFill/>
        </p:spPr>
        <p:txBody>
          <a:bodyPr wrap="none" rtlCol="0">
            <a:spAutoFit/>
          </a:bodyPr>
          <a:lstStyle/>
          <a:p>
            <a:r>
              <a:rPr lang="en-US" sz="1400" dirty="0"/>
              <a:t>Indian Creek</a:t>
            </a:r>
          </a:p>
        </p:txBody>
      </p:sp>
      <p:sp>
        <p:nvSpPr>
          <p:cNvPr id="50" name="TextBox 49">
            <a:extLst>
              <a:ext uri="{FF2B5EF4-FFF2-40B4-BE49-F238E27FC236}">
                <a16:creationId xmlns:a16="http://schemas.microsoft.com/office/drawing/2014/main" id="{5595E9BD-807F-410B-9271-D08D9192BE1F}"/>
              </a:ext>
            </a:extLst>
          </p:cNvPr>
          <p:cNvSpPr txBox="1"/>
          <p:nvPr/>
        </p:nvSpPr>
        <p:spPr>
          <a:xfrm rot="16200000">
            <a:off x="8437378" y="6133644"/>
            <a:ext cx="494751" cy="307777"/>
          </a:xfrm>
          <a:prstGeom prst="rect">
            <a:avLst/>
          </a:prstGeom>
          <a:noFill/>
        </p:spPr>
        <p:txBody>
          <a:bodyPr wrap="none" rtlCol="0">
            <a:spAutoFit/>
          </a:bodyPr>
          <a:lstStyle/>
          <a:p>
            <a:r>
              <a:rPr lang="en-US" sz="1400" dirty="0"/>
              <a:t>GVC</a:t>
            </a:r>
          </a:p>
        </p:txBody>
      </p:sp>
      <p:sp>
        <p:nvSpPr>
          <p:cNvPr id="51" name="TextBox 50">
            <a:extLst>
              <a:ext uri="{FF2B5EF4-FFF2-40B4-BE49-F238E27FC236}">
                <a16:creationId xmlns:a16="http://schemas.microsoft.com/office/drawing/2014/main" id="{B3B505B2-D3E9-4AAC-9177-649B5A763442}"/>
              </a:ext>
            </a:extLst>
          </p:cNvPr>
          <p:cNvSpPr txBox="1"/>
          <p:nvPr/>
        </p:nvSpPr>
        <p:spPr>
          <a:xfrm rot="16200000">
            <a:off x="8536721" y="5881107"/>
            <a:ext cx="999825" cy="307777"/>
          </a:xfrm>
          <a:prstGeom prst="rect">
            <a:avLst/>
          </a:prstGeom>
          <a:noFill/>
        </p:spPr>
        <p:txBody>
          <a:bodyPr wrap="none" rtlCol="0">
            <a:spAutoFit/>
          </a:bodyPr>
          <a:lstStyle/>
          <a:p>
            <a:r>
              <a:rPr lang="en-US" sz="1400" dirty="0"/>
              <a:t>Rush Creek</a:t>
            </a:r>
          </a:p>
        </p:txBody>
      </p:sp>
      <p:sp>
        <p:nvSpPr>
          <p:cNvPr id="52" name="TextBox 51">
            <a:extLst>
              <a:ext uri="{FF2B5EF4-FFF2-40B4-BE49-F238E27FC236}">
                <a16:creationId xmlns:a16="http://schemas.microsoft.com/office/drawing/2014/main" id="{3285601E-182B-405E-85DD-BA8516E31F54}"/>
              </a:ext>
            </a:extLst>
          </p:cNvPr>
          <p:cNvSpPr txBox="1"/>
          <p:nvPr/>
        </p:nvSpPr>
        <p:spPr>
          <a:xfrm rot="16200000">
            <a:off x="8671427" y="5663932"/>
            <a:ext cx="1434175" cy="307777"/>
          </a:xfrm>
          <a:prstGeom prst="rect">
            <a:avLst/>
          </a:prstGeom>
          <a:noFill/>
        </p:spPr>
        <p:txBody>
          <a:bodyPr wrap="none" rtlCol="0">
            <a:spAutoFit/>
          </a:bodyPr>
          <a:lstStyle/>
          <a:p>
            <a:r>
              <a:rPr lang="en-US" sz="1400" dirty="0"/>
              <a:t>Deadwood Creek</a:t>
            </a:r>
          </a:p>
        </p:txBody>
      </p:sp>
      <p:sp>
        <p:nvSpPr>
          <p:cNvPr id="53" name="TextBox 52">
            <a:extLst>
              <a:ext uri="{FF2B5EF4-FFF2-40B4-BE49-F238E27FC236}">
                <a16:creationId xmlns:a16="http://schemas.microsoft.com/office/drawing/2014/main" id="{31AE3C5E-88C4-476A-B413-DAEC19DA5E69}"/>
              </a:ext>
            </a:extLst>
          </p:cNvPr>
          <p:cNvSpPr txBox="1"/>
          <p:nvPr/>
        </p:nvSpPr>
        <p:spPr>
          <a:xfrm rot="16200000">
            <a:off x="9150743" y="5791371"/>
            <a:ext cx="1179297" cy="307777"/>
          </a:xfrm>
          <a:prstGeom prst="rect">
            <a:avLst/>
          </a:prstGeom>
          <a:noFill/>
        </p:spPr>
        <p:txBody>
          <a:bodyPr wrap="none" rtlCol="0">
            <a:spAutoFit/>
          </a:bodyPr>
          <a:lstStyle/>
          <a:p>
            <a:r>
              <a:rPr lang="en-US" sz="1400" dirty="0"/>
              <a:t>Stewarts Fork</a:t>
            </a:r>
          </a:p>
        </p:txBody>
      </p:sp>
      <p:sp>
        <p:nvSpPr>
          <p:cNvPr id="54" name="TextBox 53">
            <a:extLst>
              <a:ext uri="{FF2B5EF4-FFF2-40B4-BE49-F238E27FC236}">
                <a16:creationId xmlns:a16="http://schemas.microsoft.com/office/drawing/2014/main" id="{5D1BC596-38FD-42BC-8D08-A55B38428169}"/>
              </a:ext>
            </a:extLst>
          </p:cNvPr>
          <p:cNvSpPr txBox="1"/>
          <p:nvPr/>
        </p:nvSpPr>
        <p:spPr>
          <a:xfrm rot="16200000">
            <a:off x="9670198" y="5958948"/>
            <a:ext cx="844142" cy="307777"/>
          </a:xfrm>
          <a:prstGeom prst="rect">
            <a:avLst/>
          </a:prstGeom>
          <a:noFill/>
        </p:spPr>
        <p:txBody>
          <a:bodyPr wrap="none" rtlCol="0">
            <a:spAutoFit/>
          </a:bodyPr>
          <a:lstStyle/>
          <a:p>
            <a:r>
              <a:rPr lang="en-US" sz="1400" dirty="0"/>
              <a:t>East Fork</a:t>
            </a:r>
          </a:p>
        </p:txBody>
      </p:sp>
      <p:sp>
        <p:nvSpPr>
          <p:cNvPr id="55" name="TextBox 54">
            <a:extLst>
              <a:ext uri="{FF2B5EF4-FFF2-40B4-BE49-F238E27FC236}">
                <a16:creationId xmlns:a16="http://schemas.microsoft.com/office/drawing/2014/main" id="{91A57FA5-6FB3-497D-B046-A5B5A9A80C9E}"/>
              </a:ext>
            </a:extLst>
          </p:cNvPr>
          <p:cNvSpPr txBox="1"/>
          <p:nvPr/>
        </p:nvSpPr>
        <p:spPr>
          <a:xfrm rot="16200000">
            <a:off x="9940166" y="5877035"/>
            <a:ext cx="1007968" cy="307777"/>
          </a:xfrm>
          <a:prstGeom prst="rect">
            <a:avLst/>
          </a:prstGeom>
          <a:noFill/>
        </p:spPr>
        <p:txBody>
          <a:bodyPr wrap="none" rtlCol="0">
            <a:spAutoFit/>
          </a:bodyPr>
          <a:lstStyle/>
          <a:p>
            <a:r>
              <a:rPr lang="en-US" sz="1400" dirty="0"/>
              <a:t>Swift Creek</a:t>
            </a:r>
          </a:p>
        </p:txBody>
      </p:sp>
      <p:sp>
        <p:nvSpPr>
          <p:cNvPr id="56" name="TextBox 55">
            <a:extLst>
              <a:ext uri="{FF2B5EF4-FFF2-40B4-BE49-F238E27FC236}">
                <a16:creationId xmlns:a16="http://schemas.microsoft.com/office/drawing/2014/main" id="{98D2C981-4A5D-4748-AA7E-40A1F3B483EB}"/>
              </a:ext>
            </a:extLst>
          </p:cNvPr>
          <p:cNvSpPr txBox="1"/>
          <p:nvPr/>
        </p:nvSpPr>
        <p:spPr>
          <a:xfrm rot="16200000">
            <a:off x="9943389" y="5528382"/>
            <a:ext cx="1705275" cy="307777"/>
          </a:xfrm>
          <a:prstGeom prst="rect">
            <a:avLst/>
          </a:prstGeom>
          <a:noFill/>
        </p:spPr>
        <p:txBody>
          <a:bodyPr wrap="none" rtlCol="0">
            <a:spAutoFit/>
          </a:bodyPr>
          <a:lstStyle/>
          <a:p>
            <a:r>
              <a:rPr lang="en-US" sz="1400" dirty="0"/>
              <a:t>Mainstem @ Carville</a:t>
            </a:r>
          </a:p>
        </p:txBody>
      </p:sp>
    </p:spTree>
    <p:extLst>
      <p:ext uri="{BB962C8B-B14F-4D97-AF65-F5344CB8AC3E}">
        <p14:creationId xmlns:p14="http://schemas.microsoft.com/office/powerpoint/2010/main" val="3946803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94BCE-B56D-4943-96DE-0756E84F1543}"/>
              </a:ext>
            </a:extLst>
          </p:cNvPr>
          <p:cNvSpPr>
            <a:spLocks noGrp="1"/>
          </p:cNvSpPr>
          <p:nvPr>
            <p:ph type="title"/>
          </p:nvPr>
        </p:nvSpPr>
        <p:spPr/>
        <p:txBody>
          <a:bodyPr/>
          <a:lstStyle/>
          <a:p>
            <a:r>
              <a:rPr lang="en-US" dirty="0"/>
              <a:t>Results Thus Far: Biodiversity</a:t>
            </a:r>
          </a:p>
        </p:txBody>
      </p:sp>
      <p:sp>
        <p:nvSpPr>
          <p:cNvPr id="3" name="Content Placeholder 2">
            <a:extLst>
              <a:ext uri="{FF2B5EF4-FFF2-40B4-BE49-F238E27FC236}">
                <a16:creationId xmlns:a16="http://schemas.microsoft.com/office/drawing/2014/main" id="{D2AEFDF7-3739-4A92-B76F-70B331AA23DA}"/>
              </a:ext>
            </a:extLst>
          </p:cNvPr>
          <p:cNvSpPr>
            <a:spLocks noGrp="1"/>
          </p:cNvSpPr>
          <p:nvPr>
            <p:ph idx="1"/>
          </p:nvPr>
        </p:nvSpPr>
        <p:spPr>
          <a:xfrm>
            <a:off x="293451" y="1896960"/>
            <a:ext cx="3227962" cy="4892946"/>
          </a:xfrm>
        </p:spPr>
        <p:txBody>
          <a:bodyPr numCol="1">
            <a:normAutofit fontScale="70000" lnSpcReduction="20000"/>
          </a:bodyPr>
          <a:lstStyle/>
          <a:p>
            <a:pPr marL="0" indent="0">
              <a:buNone/>
            </a:pPr>
            <a:r>
              <a:rPr lang="en-US" b="1" u="sng" dirty="0"/>
              <a:t>Filamentous Algae:</a:t>
            </a:r>
          </a:p>
          <a:p>
            <a:r>
              <a:rPr lang="en-US" i="1" dirty="0" err="1"/>
              <a:t>Bulbochaete</a:t>
            </a:r>
            <a:r>
              <a:rPr lang="en-US" i="1" dirty="0"/>
              <a:t> </a:t>
            </a:r>
          </a:p>
          <a:p>
            <a:r>
              <a:rPr lang="en-US" i="1" dirty="0"/>
              <a:t>Cladophora </a:t>
            </a:r>
          </a:p>
          <a:p>
            <a:r>
              <a:rPr lang="en-US" i="1" dirty="0" err="1"/>
              <a:t>Desmidium</a:t>
            </a:r>
            <a:r>
              <a:rPr lang="en-US" i="1" dirty="0"/>
              <a:t> </a:t>
            </a:r>
          </a:p>
          <a:p>
            <a:r>
              <a:rPr lang="en-US" i="1" dirty="0" err="1"/>
              <a:t>Microspora</a:t>
            </a:r>
            <a:r>
              <a:rPr lang="en-US" i="1" dirty="0"/>
              <a:t> </a:t>
            </a:r>
          </a:p>
          <a:p>
            <a:r>
              <a:rPr lang="en-US" i="1" dirty="0" err="1"/>
              <a:t>Mougeotia</a:t>
            </a:r>
            <a:r>
              <a:rPr lang="en-US" i="1" dirty="0"/>
              <a:t> </a:t>
            </a:r>
          </a:p>
          <a:p>
            <a:r>
              <a:rPr lang="en-US" i="1" dirty="0" err="1"/>
              <a:t>Oedegonium</a:t>
            </a:r>
            <a:endParaRPr lang="en-US" i="1" dirty="0"/>
          </a:p>
          <a:p>
            <a:r>
              <a:rPr lang="en-US" i="1" dirty="0"/>
              <a:t>Spirogyra </a:t>
            </a:r>
            <a:r>
              <a:rPr lang="en-US" dirty="0"/>
              <a:t>(several spp.)</a:t>
            </a:r>
          </a:p>
          <a:p>
            <a:r>
              <a:rPr lang="en-US" i="1" dirty="0" err="1"/>
              <a:t>Stigeoclonium</a:t>
            </a:r>
            <a:r>
              <a:rPr lang="en-US" i="1" dirty="0"/>
              <a:t> </a:t>
            </a:r>
          </a:p>
          <a:p>
            <a:r>
              <a:rPr lang="en-US" i="1" dirty="0" err="1"/>
              <a:t>Tribonema</a:t>
            </a:r>
            <a:r>
              <a:rPr lang="en-US" i="1" dirty="0"/>
              <a:t> </a:t>
            </a:r>
          </a:p>
          <a:p>
            <a:r>
              <a:rPr lang="en-US" i="1" dirty="0" err="1"/>
              <a:t>Ulothrix</a:t>
            </a:r>
            <a:r>
              <a:rPr lang="en-US" i="1" dirty="0"/>
              <a:t> </a:t>
            </a:r>
          </a:p>
          <a:p>
            <a:r>
              <a:rPr lang="en-US" i="1" dirty="0" err="1"/>
              <a:t>Vaucheria</a:t>
            </a:r>
            <a:r>
              <a:rPr lang="en-US" i="1" dirty="0"/>
              <a:t> </a:t>
            </a:r>
          </a:p>
          <a:p>
            <a:r>
              <a:rPr lang="en-US" i="1" dirty="0" err="1"/>
              <a:t>Zygnema</a:t>
            </a:r>
            <a:r>
              <a:rPr lang="en-US" i="1" dirty="0"/>
              <a:t>  </a:t>
            </a:r>
          </a:p>
          <a:p>
            <a:r>
              <a:rPr lang="en-US" dirty="0"/>
              <a:t>6 more morphotypes</a:t>
            </a:r>
          </a:p>
          <a:p>
            <a:endParaRPr lang="en-US" dirty="0"/>
          </a:p>
          <a:p>
            <a:endParaRPr lang="en-US" dirty="0"/>
          </a:p>
          <a:p>
            <a:endParaRPr lang="en-US" dirty="0"/>
          </a:p>
        </p:txBody>
      </p:sp>
      <p:sp>
        <p:nvSpPr>
          <p:cNvPr id="4" name="Content Placeholder 2">
            <a:extLst>
              <a:ext uri="{FF2B5EF4-FFF2-40B4-BE49-F238E27FC236}">
                <a16:creationId xmlns:a16="http://schemas.microsoft.com/office/drawing/2014/main" id="{C52BDF76-1AE0-46A2-9C07-69C6AD5A2B9F}"/>
              </a:ext>
            </a:extLst>
          </p:cNvPr>
          <p:cNvSpPr txBox="1">
            <a:spLocks/>
          </p:cNvSpPr>
          <p:nvPr/>
        </p:nvSpPr>
        <p:spPr>
          <a:xfrm>
            <a:off x="4399334" y="1896960"/>
            <a:ext cx="3227962" cy="4351338"/>
          </a:xfrm>
          <a:prstGeom prst="rect">
            <a:avLst/>
          </a:prstGeom>
        </p:spPr>
        <p:txBody>
          <a:bodyPr vert="horz" lIns="91440" tIns="45720" rIns="91440" bIns="45720" numCol="1"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u="sng" dirty="0"/>
              <a:t>Diatoms:</a:t>
            </a:r>
          </a:p>
          <a:p>
            <a:r>
              <a:rPr lang="en-US" i="1" dirty="0" err="1"/>
              <a:t>Cocconeis</a:t>
            </a:r>
            <a:r>
              <a:rPr lang="en-US" i="1" dirty="0"/>
              <a:t> </a:t>
            </a:r>
          </a:p>
          <a:p>
            <a:r>
              <a:rPr lang="en-US" i="1" dirty="0" err="1"/>
              <a:t>Cymbella</a:t>
            </a:r>
            <a:r>
              <a:rPr lang="en-US" i="1" dirty="0"/>
              <a:t> </a:t>
            </a:r>
          </a:p>
          <a:p>
            <a:r>
              <a:rPr lang="en-US" i="1" dirty="0"/>
              <a:t>Didymosphenia</a:t>
            </a:r>
          </a:p>
          <a:p>
            <a:r>
              <a:rPr lang="en-US" i="1" dirty="0" err="1"/>
              <a:t>Encyonema</a:t>
            </a:r>
            <a:r>
              <a:rPr lang="en-US" i="1" dirty="0"/>
              <a:t>? </a:t>
            </a:r>
          </a:p>
          <a:p>
            <a:r>
              <a:rPr lang="en-US" i="1" dirty="0" err="1"/>
              <a:t>Epithemia</a:t>
            </a:r>
            <a:r>
              <a:rPr lang="en-US" i="1" dirty="0"/>
              <a:t> </a:t>
            </a:r>
          </a:p>
          <a:p>
            <a:r>
              <a:rPr lang="en-US" i="1" dirty="0"/>
              <a:t>Fragilaria </a:t>
            </a:r>
          </a:p>
          <a:p>
            <a:r>
              <a:rPr lang="en-US" i="1" dirty="0" err="1"/>
              <a:t>Nitzschia</a:t>
            </a:r>
            <a:r>
              <a:rPr lang="en-US" i="1" dirty="0"/>
              <a:t> </a:t>
            </a:r>
            <a:r>
              <a:rPr lang="en-US" i="1" dirty="0" err="1"/>
              <a:t>sigmoidea</a:t>
            </a:r>
            <a:r>
              <a:rPr lang="en-US" i="1" dirty="0"/>
              <a:t> </a:t>
            </a:r>
          </a:p>
          <a:p>
            <a:r>
              <a:rPr lang="en-US" i="1" dirty="0" err="1"/>
              <a:t>Rhoicosphenia</a:t>
            </a:r>
            <a:r>
              <a:rPr lang="en-US" i="1" dirty="0"/>
              <a:t> </a:t>
            </a:r>
          </a:p>
          <a:p>
            <a:r>
              <a:rPr lang="en-US" i="1" dirty="0" err="1"/>
              <a:t>Rhopaloidia</a:t>
            </a:r>
            <a:endParaRPr lang="en-US" i="1" dirty="0"/>
          </a:p>
          <a:p>
            <a:r>
              <a:rPr lang="en-US" i="1" dirty="0" err="1"/>
              <a:t>Tabellaria</a:t>
            </a:r>
            <a:r>
              <a:rPr lang="en-US" i="1" dirty="0"/>
              <a:t> </a:t>
            </a:r>
          </a:p>
          <a:p>
            <a:r>
              <a:rPr lang="en-US" dirty="0"/>
              <a:t>20+ more morphotypes </a:t>
            </a:r>
          </a:p>
          <a:p>
            <a:endParaRPr lang="en-US" dirty="0"/>
          </a:p>
          <a:p>
            <a:endParaRPr lang="en-US" dirty="0"/>
          </a:p>
        </p:txBody>
      </p:sp>
      <p:sp>
        <p:nvSpPr>
          <p:cNvPr id="5" name="Content Placeholder 2">
            <a:extLst>
              <a:ext uri="{FF2B5EF4-FFF2-40B4-BE49-F238E27FC236}">
                <a16:creationId xmlns:a16="http://schemas.microsoft.com/office/drawing/2014/main" id="{EA32FF1A-A70E-45D4-89F8-AF3D1A872C8C}"/>
              </a:ext>
            </a:extLst>
          </p:cNvPr>
          <p:cNvSpPr txBox="1">
            <a:spLocks/>
          </p:cNvSpPr>
          <p:nvPr/>
        </p:nvSpPr>
        <p:spPr>
          <a:xfrm>
            <a:off x="8505216" y="1896960"/>
            <a:ext cx="3227962" cy="4351338"/>
          </a:xfrm>
          <a:prstGeom prst="rect">
            <a:avLst/>
          </a:prstGeom>
        </p:spPr>
        <p:txBody>
          <a:bodyPr vert="horz" lIns="91440" tIns="45720" rIns="91440" bIns="45720" numCol="1"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u="sng" dirty="0"/>
              <a:t>Cyanobacteria:</a:t>
            </a:r>
          </a:p>
          <a:p>
            <a:r>
              <a:rPr lang="en-US" sz="2200" i="1" dirty="0"/>
              <a:t>Microcystis </a:t>
            </a:r>
          </a:p>
          <a:p>
            <a:r>
              <a:rPr lang="en-US" sz="2200" i="1" dirty="0" err="1"/>
              <a:t>Nostoc</a:t>
            </a:r>
            <a:r>
              <a:rPr lang="en-US" sz="2200" i="1" dirty="0"/>
              <a:t> </a:t>
            </a:r>
            <a:r>
              <a:rPr lang="en-US" sz="2200" i="1" dirty="0" err="1"/>
              <a:t>parmelioides</a:t>
            </a:r>
            <a:endParaRPr lang="en-US" sz="2200" i="1" dirty="0"/>
          </a:p>
          <a:p>
            <a:r>
              <a:rPr lang="en-US" sz="2200" i="1" dirty="0"/>
              <a:t>Oscillatoria </a:t>
            </a:r>
          </a:p>
          <a:p>
            <a:r>
              <a:rPr lang="en-US" sz="2200" i="1" dirty="0" err="1"/>
              <a:t>Tolypothrix</a:t>
            </a:r>
            <a:r>
              <a:rPr lang="en-US" sz="2200" i="1" dirty="0"/>
              <a:t> </a:t>
            </a:r>
          </a:p>
          <a:p>
            <a:pPr marL="0" indent="0">
              <a:buNone/>
            </a:pPr>
            <a:r>
              <a:rPr lang="en-US" sz="2000" i="1" dirty="0"/>
              <a:t> </a:t>
            </a:r>
          </a:p>
          <a:p>
            <a:endParaRPr lang="en-US" dirty="0"/>
          </a:p>
          <a:p>
            <a:endParaRPr lang="en-US" dirty="0"/>
          </a:p>
        </p:txBody>
      </p:sp>
      <p:graphicFrame>
        <p:nvGraphicFramePr>
          <p:cNvPr id="7" name="Table 6">
            <a:extLst>
              <a:ext uri="{FF2B5EF4-FFF2-40B4-BE49-F238E27FC236}">
                <a16:creationId xmlns:a16="http://schemas.microsoft.com/office/drawing/2014/main" id="{5E08571D-7F92-488C-B451-5F669E42DA76}"/>
              </a:ext>
            </a:extLst>
          </p:cNvPr>
          <p:cNvGraphicFramePr>
            <a:graphicFrameLocks noGrp="1"/>
          </p:cNvGraphicFramePr>
          <p:nvPr/>
        </p:nvGraphicFramePr>
        <p:xfrm>
          <a:off x="0" y="0"/>
          <a:ext cx="876300" cy="182880"/>
        </p:xfrm>
        <a:graphic>
          <a:graphicData uri="http://schemas.openxmlformats.org/drawingml/2006/table">
            <a:tbl>
              <a:tblPr>
                <a:tableStyleId>{5C22544A-7EE6-4342-B048-85BDC9FD1C3A}</a:tableStyleId>
              </a:tblPr>
              <a:tblGrid>
                <a:gridCol w="876300">
                  <a:extLst>
                    <a:ext uri="{9D8B030D-6E8A-4147-A177-3AD203B41FA5}">
                      <a16:colId xmlns:a16="http://schemas.microsoft.com/office/drawing/2014/main" val="2819204119"/>
                    </a:ext>
                  </a:extLst>
                </a:gridCol>
              </a:tblGrid>
              <a:tr h="182880">
                <a:tc>
                  <a:txBody>
                    <a:bodyPr/>
                    <a:lstStyle/>
                    <a:p>
                      <a:pPr algn="l" fontAlgn="b"/>
                      <a:r>
                        <a:rPr lang="en-US" sz="1100" u="none" strike="noStrike" dirty="0">
                          <a:effectLst/>
                        </a:rPr>
                        <a:t>Microcystis</a:t>
                      </a:r>
                      <a:endParaRPr lang="en-US" sz="1100" b="1"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4293373883"/>
                  </a:ext>
                </a:extLst>
              </a:tr>
            </a:tbl>
          </a:graphicData>
        </a:graphic>
      </p:graphicFrame>
      <p:sp>
        <p:nvSpPr>
          <p:cNvPr id="8" name="TextBox 7">
            <a:extLst>
              <a:ext uri="{FF2B5EF4-FFF2-40B4-BE49-F238E27FC236}">
                <a16:creationId xmlns:a16="http://schemas.microsoft.com/office/drawing/2014/main" id="{19E2B8B0-08F6-4BD9-9607-A1764523303C}"/>
              </a:ext>
            </a:extLst>
          </p:cNvPr>
          <p:cNvSpPr txBox="1"/>
          <p:nvPr/>
        </p:nvSpPr>
        <p:spPr>
          <a:xfrm>
            <a:off x="9961123" y="6082020"/>
            <a:ext cx="2054280" cy="707886"/>
          </a:xfrm>
          <a:prstGeom prst="rect">
            <a:avLst/>
          </a:prstGeom>
          <a:noFill/>
        </p:spPr>
        <p:txBody>
          <a:bodyPr wrap="none" rtlCol="0">
            <a:spAutoFit/>
          </a:bodyPr>
          <a:lstStyle/>
          <a:p>
            <a:r>
              <a:rPr lang="en-US" sz="4000" dirty="0"/>
              <a:t>&gt; 50 taxa</a:t>
            </a:r>
          </a:p>
        </p:txBody>
      </p:sp>
    </p:spTree>
    <p:extLst>
      <p:ext uri="{BB962C8B-B14F-4D97-AF65-F5344CB8AC3E}">
        <p14:creationId xmlns:p14="http://schemas.microsoft.com/office/powerpoint/2010/main" val="14250916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94BCE-B56D-4943-96DE-0756E84F1543}"/>
              </a:ext>
            </a:extLst>
          </p:cNvPr>
          <p:cNvSpPr>
            <a:spLocks noGrp="1"/>
          </p:cNvSpPr>
          <p:nvPr>
            <p:ph type="title"/>
          </p:nvPr>
        </p:nvSpPr>
        <p:spPr>
          <a:xfrm>
            <a:off x="0" y="190027"/>
            <a:ext cx="10515600" cy="2650450"/>
          </a:xfrm>
        </p:spPr>
        <p:txBody>
          <a:bodyPr>
            <a:normAutofit/>
          </a:bodyPr>
          <a:lstStyle/>
          <a:p>
            <a:r>
              <a:rPr lang="en-US" sz="4000" dirty="0"/>
              <a:t>Diversity </a:t>
            </a:r>
            <a:br>
              <a:rPr lang="en-US" sz="4000" dirty="0"/>
            </a:br>
            <a:r>
              <a:rPr lang="en-US" sz="4000" dirty="0"/>
              <a:t>Patterns:</a:t>
            </a:r>
            <a:br>
              <a:rPr lang="en-US" sz="4000" dirty="0"/>
            </a:br>
            <a:br>
              <a:rPr lang="en-US" sz="4000" dirty="0"/>
            </a:br>
            <a:r>
              <a:rPr lang="en-US" sz="4000" i="1" dirty="0" err="1"/>
              <a:t>Rhodopaloidia</a:t>
            </a:r>
            <a:endParaRPr lang="en-US" sz="4000" i="1" dirty="0"/>
          </a:p>
        </p:txBody>
      </p:sp>
      <p:pic>
        <p:nvPicPr>
          <p:cNvPr id="7" name="Picture 6" descr="A close up of a map&#10;&#10;Description automatically generated">
            <a:extLst>
              <a:ext uri="{FF2B5EF4-FFF2-40B4-BE49-F238E27FC236}">
                <a16:creationId xmlns:a16="http://schemas.microsoft.com/office/drawing/2014/main" id="{4B8E536E-607E-4DBE-802A-7B92AAE8FC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3237" y="0"/>
            <a:ext cx="8878763" cy="6858000"/>
          </a:xfrm>
          <a:prstGeom prst="rect">
            <a:avLst/>
          </a:prstGeom>
        </p:spPr>
      </p:pic>
      <p:pic>
        <p:nvPicPr>
          <p:cNvPr id="11" name="Picture 10" descr="A picture containing table, sitting, snow, piece&#10;&#10;Description automatically generated">
            <a:extLst>
              <a:ext uri="{FF2B5EF4-FFF2-40B4-BE49-F238E27FC236}">
                <a16:creationId xmlns:a16="http://schemas.microsoft.com/office/drawing/2014/main" id="{93C87D11-6FA9-43CD-9570-815D83BDBC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12659"/>
            <a:ext cx="3793787" cy="2845341"/>
          </a:xfrm>
          <a:prstGeom prst="rect">
            <a:avLst/>
          </a:prstGeom>
        </p:spPr>
      </p:pic>
    </p:spTree>
    <p:extLst>
      <p:ext uri="{BB962C8B-B14F-4D97-AF65-F5344CB8AC3E}">
        <p14:creationId xmlns:p14="http://schemas.microsoft.com/office/powerpoint/2010/main" val="13538239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94BCE-B56D-4943-96DE-0756E84F1543}"/>
              </a:ext>
            </a:extLst>
          </p:cNvPr>
          <p:cNvSpPr>
            <a:spLocks noGrp="1"/>
          </p:cNvSpPr>
          <p:nvPr>
            <p:ph type="title"/>
          </p:nvPr>
        </p:nvSpPr>
        <p:spPr>
          <a:xfrm>
            <a:off x="0" y="190027"/>
            <a:ext cx="10515600" cy="2854730"/>
          </a:xfrm>
        </p:spPr>
        <p:txBody>
          <a:bodyPr>
            <a:normAutofit/>
          </a:bodyPr>
          <a:lstStyle/>
          <a:p>
            <a:r>
              <a:rPr lang="en-US" sz="4000" dirty="0"/>
              <a:t>Diversity </a:t>
            </a:r>
            <a:br>
              <a:rPr lang="en-US" sz="4000" dirty="0"/>
            </a:br>
            <a:r>
              <a:rPr lang="en-US" sz="4000" dirty="0"/>
              <a:t>Patterns:</a:t>
            </a:r>
            <a:br>
              <a:rPr lang="en-US" sz="4000" dirty="0"/>
            </a:br>
            <a:br>
              <a:rPr lang="en-US" sz="4000" dirty="0"/>
            </a:br>
            <a:r>
              <a:rPr lang="en-US" sz="4000" dirty="0"/>
              <a:t>ID pending</a:t>
            </a:r>
          </a:p>
        </p:txBody>
      </p:sp>
      <p:pic>
        <p:nvPicPr>
          <p:cNvPr id="4" name="Picture 3" descr="A close up of a map&#10;&#10;Description automatically generated">
            <a:extLst>
              <a:ext uri="{FF2B5EF4-FFF2-40B4-BE49-F238E27FC236}">
                <a16:creationId xmlns:a16="http://schemas.microsoft.com/office/drawing/2014/main" id="{83518F06-C344-4DE9-A3C3-309429ED8F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3237" y="0"/>
            <a:ext cx="8878763" cy="6858000"/>
          </a:xfrm>
          <a:prstGeom prst="rect">
            <a:avLst/>
          </a:prstGeom>
        </p:spPr>
      </p:pic>
      <p:pic>
        <p:nvPicPr>
          <p:cNvPr id="6" name="Picture 5">
            <a:extLst>
              <a:ext uri="{FF2B5EF4-FFF2-40B4-BE49-F238E27FC236}">
                <a16:creationId xmlns:a16="http://schemas.microsoft.com/office/drawing/2014/main" id="{DD43B3CE-886C-4909-ACCD-24F7207386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4019954"/>
            <a:ext cx="3784060" cy="2838045"/>
          </a:xfrm>
          <a:prstGeom prst="rect">
            <a:avLst/>
          </a:prstGeom>
        </p:spPr>
      </p:pic>
    </p:spTree>
    <p:extLst>
      <p:ext uri="{BB962C8B-B14F-4D97-AF65-F5344CB8AC3E}">
        <p14:creationId xmlns:p14="http://schemas.microsoft.com/office/powerpoint/2010/main" val="8416426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94BCE-B56D-4943-96DE-0756E84F1543}"/>
              </a:ext>
            </a:extLst>
          </p:cNvPr>
          <p:cNvSpPr>
            <a:spLocks noGrp="1"/>
          </p:cNvSpPr>
          <p:nvPr>
            <p:ph type="title"/>
          </p:nvPr>
        </p:nvSpPr>
        <p:spPr>
          <a:xfrm>
            <a:off x="0" y="452678"/>
            <a:ext cx="10515600" cy="2922824"/>
          </a:xfrm>
        </p:spPr>
        <p:txBody>
          <a:bodyPr>
            <a:noAutofit/>
          </a:bodyPr>
          <a:lstStyle/>
          <a:p>
            <a:r>
              <a:rPr lang="en-US" sz="4000" dirty="0"/>
              <a:t>Diversity </a:t>
            </a:r>
            <a:br>
              <a:rPr lang="en-US" sz="4000" dirty="0"/>
            </a:br>
            <a:r>
              <a:rPr lang="en-US" sz="4000" dirty="0"/>
              <a:t>Patterns:</a:t>
            </a:r>
            <a:br>
              <a:rPr lang="en-US" sz="4000" dirty="0"/>
            </a:br>
            <a:br>
              <a:rPr lang="en-US" sz="4000" dirty="0"/>
            </a:br>
            <a:r>
              <a:rPr lang="en-US" sz="4000" i="1" dirty="0"/>
              <a:t>Didymosphenia</a:t>
            </a:r>
            <a:br>
              <a:rPr lang="en-US" sz="4000" i="1" dirty="0"/>
            </a:br>
            <a:r>
              <a:rPr lang="en-US" sz="4000" dirty="0"/>
              <a:t>(Rock Snot)</a:t>
            </a:r>
            <a:br>
              <a:rPr lang="en-US" sz="4000" i="1" dirty="0"/>
            </a:br>
            <a:r>
              <a:rPr lang="en-US" sz="4000" dirty="0"/>
              <a:t>February 2020</a:t>
            </a:r>
            <a:endParaRPr lang="en-US" sz="4000" i="1" dirty="0"/>
          </a:p>
        </p:txBody>
      </p:sp>
      <p:pic>
        <p:nvPicPr>
          <p:cNvPr id="4" name="Picture 3" descr="A close up of a map&#10;&#10;Description automatically generated">
            <a:extLst>
              <a:ext uri="{FF2B5EF4-FFF2-40B4-BE49-F238E27FC236}">
                <a16:creationId xmlns:a16="http://schemas.microsoft.com/office/drawing/2014/main" id="{627F909B-75E6-4057-ADE6-4410B9807A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3237" y="0"/>
            <a:ext cx="8878763" cy="6858000"/>
          </a:xfrm>
          <a:prstGeom prst="rect">
            <a:avLst/>
          </a:prstGeom>
        </p:spPr>
      </p:pic>
      <p:pic>
        <p:nvPicPr>
          <p:cNvPr id="5" name="Picture 4" descr="A picture containing plate, table, sitting, piece&#10;&#10;Description automatically generated">
            <a:extLst>
              <a:ext uri="{FF2B5EF4-FFF2-40B4-BE49-F238E27FC236}">
                <a16:creationId xmlns:a16="http://schemas.microsoft.com/office/drawing/2014/main" id="{33388F34-1162-4889-AD1E-73F91BAF1A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46706"/>
            <a:ext cx="3748392" cy="2811294"/>
          </a:xfrm>
          <a:prstGeom prst="rect">
            <a:avLst/>
          </a:prstGeom>
        </p:spPr>
      </p:pic>
    </p:spTree>
    <p:extLst>
      <p:ext uri="{BB962C8B-B14F-4D97-AF65-F5344CB8AC3E}">
        <p14:creationId xmlns:p14="http://schemas.microsoft.com/office/powerpoint/2010/main" val="33261142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map&#10;&#10;Description automatically generated">
            <a:extLst>
              <a:ext uri="{FF2B5EF4-FFF2-40B4-BE49-F238E27FC236}">
                <a16:creationId xmlns:a16="http://schemas.microsoft.com/office/drawing/2014/main" id="{776C0FE4-9753-4EA1-BEA3-05A8A12769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3237" y="0"/>
            <a:ext cx="8878763" cy="6858000"/>
          </a:xfrm>
          <a:prstGeom prst="rect">
            <a:avLst/>
          </a:prstGeom>
        </p:spPr>
      </p:pic>
      <p:sp>
        <p:nvSpPr>
          <p:cNvPr id="10" name="Title 1">
            <a:extLst>
              <a:ext uri="{FF2B5EF4-FFF2-40B4-BE49-F238E27FC236}">
                <a16:creationId xmlns:a16="http://schemas.microsoft.com/office/drawing/2014/main" id="{63FC096C-01EB-4D26-AEA1-1328210CF1EC}"/>
              </a:ext>
            </a:extLst>
          </p:cNvPr>
          <p:cNvSpPr txBox="1">
            <a:spLocks/>
          </p:cNvSpPr>
          <p:nvPr/>
        </p:nvSpPr>
        <p:spPr>
          <a:xfrm>
            <a:off x="0" y="452678"/>
            <a:ext cx="10515600" cy="292282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a:t>Diversity </a:t>
            </a:r>
            <a:br>
              <a:rPr lang="en-US" sz="4000" dirty="0"/>
            </a:br>
            <a:r>
              <a:rPr lang="en-US" sz="4000" dirty="0"/>
              <a:t>Patterns:</a:t>
            </a:r>
            <a:br>
              <a:rPr lang="en-US" sz="4000" dirty="0"/>
            </a:br>
            <a:br>
              <a:rPr lang="en-US" sz="4000" dirty="0"/>
            </a:br>
            <a:r>
              <a:rPr lang="en-US" sz="4000" i="1" dirty="0"/>
              <a:t>Didymosphenia</a:t>
            </a:r>
            <a:br>
              <a:rPr lang="en-US" sz="4000" i="1" dirty="0"/>
            </a:br>
            <a:r>
              <a:rPr lang="en-US" sz="4000" dirty="0"/>
              <a:t>(Rock Snot)</a:t>
            </a:r>
            <a:br>
              <a:rPr lang="en-US" sz="4000" i="1" dirty="0"/>
            </a:br>
            <a:r>
              <a:rPr lang="en-US" sz="4000" dirty="0"/>
              <a:t>August 2020</a:t>
            </a:r>
            <a:endParaRPr lang="en-US" sz="4000" i="1" dirty="0"/>
          </a:p>
        </p:txBody>
      </p:sp>
      <p:pic>
        <p:nvPicPr>
          <p:cNvPr id="12" name="Picture 11" descr="A picture containing plate, table, sitting, piece&#10;&#10;Description automatically generated">
            <a:extLst>
              <a:ext uri="{FF2B5EF4-FFF2-40B4-BE49-F238E27FC236}">
                <a16:creationId xmlns:a16="http://schemas.microsoft.com/office/drawing/2014/main" id="{347A73A4-2277-4065-9052-E831EAC73A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046706"/>
            <a:ext cx="3748392" cy="2811294"/>
          </a:xfrm>
          <a:prstGeom prst="rect">
            <a:avLst/>
          </a:prstGeom>
        </p:spPr>
      </p:pic>
    </p:spTree>
    <p:extLst>
      <p:ext uri="{BB962C8B-B14F-4D97-AF65-F5344CB8AC3E}">
        <p14:creationId xmlns:p14="http://schemas.microsoft.com/office/powerpoint/2010/main" val="17245034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C22B7-2503-4D17-8BDB-B004C5EF0E9D}"/>
              </a:ext>
            </a:extLst>
          </p:cNvPr>
          <p:cNvSpPr>
            <a:spLocks noGrp="1"/>
          </p:cNvSpPr>
          <p:nvPr>
            <p:ph type="title"/>
          </p:nvPr>
        </p:nvSpPr>
        <p:spPr/>
        <p:txBody>
          <a:bodyPr/>
          <a:lstStyle/>
          <a:p>
            <a:r>
              <a:rPr lang="en-US" dirty="0"/>
              <a:t>Next Steps</a:t>
            </a:r>
          </a:p>
        </p:txBody>
      </p:sp>
      <p:sp>
        <p:nvSpPr>
          <p:cNvPr id="3" name="Content Placeholder 2">
            <a:extLst>
              <a:ext uri="{FF2B5EF4-FFF2-40B4-BE49-F238E27FC236}">
                <a16:creationId xmlns:a16="http://schemas.microsoft.com/office/drawing/2014/main" id="{1A028A22-F196-41B8-A357-4945A23E6CA7}"/>
              </a:ext>
            </a:extLst>
          </p:cNvPr>
          <p:cNvSpPr>
            <a:spLocks noGrp="1"/>
          </p:cNvSpPr>
          <p:nvPr>
            <p:ph idx="1"/>
          </p:nvPr>
        </p:nvSpPr>
        <p:spPr/>
        <p:txBody>
          <a:bodyPr>
            <a:normAutofit lnSpcReduction="10000"/>
          </a:bodyPr>
          <a:lstStyle/>
          <a:p>
            <a:r>
              <a:rPr lang="en-US" dirty="0"/>
              <a:t>Investigation Plan has been shared with the Riparian Aquatic Ecology Work Group</a:t>
            </a:r>
          </a:p>
          <a:p>
            <a:r>
              <a:rPr lang="en-US" dirty="0"/>
              <a:t>Intend to continue sampling for 3 years to capture interannual variation</a:t>
            </a:r>
          </a:p>
          <a:p>
            <a:r>
              <a:rPr lang="en-US" dirty="0"/>
              <a:t>Intend to write a small report on the 1</a:t>
            </a:r>
            <a:r>
              <a:rPr lang="en-US" baseline="30000" dirty="0"/>
              <a:t>st</a:t>
            </a:r>
            <a:r>
              <a:rPr lang="en-US" dirty="0"/>
              <a:t> year of sampling</a:t>
            </a:r>
          </a:p>
          <a:p>
            <a:pPr lvl="1"/>
            <a:r>
              <a:rPr lang="en-US" dirty="0"/>
              <a:t>Similar content and analysis level to this presentation</a:t>
            </a:r>
          </a:p>
          <a:p>
            <a:r>
              <a:rPr lang="en-US" dirty="0"/>
              <a:t>Intend to write a full report after the 3</a:t>
            </a:r>
            <a:r>
              <a:rPr lang="en-US" baseline="30000" dirty="0"/>
              <a:t>rd</a:t>
            </a:r>
            <a:r>
              <a:rPr lang="en-US" dirty="0"/>
              <a:t> year of sampling.</a:t>
            </a:r>
          </a:p>
          <a:p>
            <a:pPr lvl="1"/>
            <a:r>
              <a:rPr lang="en-US" dirty="0"/>
              <a:t>Thorough statistical analyses for patterns of growth over geography and time, plus community analysis of diversity and species assemblages.</a:t>
            </a:r>
          </a:p>
          <a:p>
            <a:pPr lvl="1"/>
            <a:r>
              <a:rPr lang="en-US" dirty="0"/>
              <a:t>Will include literature review of indicator species and application to patterns on the Trinity.</a:t>
            </a:r>
          </a:p>
        </p:txBody>
      </p:sp>
    </p:spTree>
    <p:extLst>
      <p:ext uri="{BB962C8B-B14F-4D97-AF65-F5344CB8AC3E}">
        <p14:creationId xmlns:p14="http://schemas.microsoft.com/office/powerpoint/2010/main" val="33860092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4631</TotalTime>
  <Words>990</Words>
  <Application>Microsoft Office PowerPoint</Application>
  <PresentationFormat>Widescreen</PresentationFormat>
  <Paragraphs>151</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Trinity River Periphyton (~algae~)</vt:lpstr>
      <vt:lpstr>2018</vt:lpstr>
      <vt:lpstr>What do we know? … Speculate? </vt:lpstr>
      <vt:lpstr>People will continue asking… so what should we know on the Trinity?</vt:lpstr>
      <vt:lpstr>Study Design 1: Spatial</vt:lpstr>
      <vt:lpstr>Study Design 2: Temporal</vt:lpstr>
      <vt:lpstr>Study Design 3: Chemistry</vt:lpstr>
      <vt:lpstr>Study Design 4: Biodiversity</vt:lpstr>
      <vt:lpstr>Results Thus Far: PhotoMonitoring</vt:lpstr>
      <vt:lpstr>Results Thus Far: Biodiversity</vt:lpstr>
      <vt:lpstr>Diversity  Patterns:  Rhodopaloidia</vt:lpstr>
      <vt:lpstr>Diversity  Patterns:  ID pending</vt:lpstr>
      <vt:lpstr>Diversity  Patterns:  Didymosphenia (Rock Snot) February 2020</vt:lpstr>
      <vt:lpstr>PowerPoint Presentation</vt:lpstr>
      <vt:lpstr>Next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Trinity River Periphyton (~algae~)</dc:title>
  <dc:creator>Peterson, Eric B</dc:creator>
  <cp:lastModifiedBy>Peterson, Eric B</cp:lastModifiedBy>
  <cp:revision>41</cp:revision>
  <dcterms:created xsi:type="dcterms:W3CDTF">2020-08-26T17:26:47Z</dcterms:created>
  <dcterms:modified xsi:type="dcterms:W3CDTF">2020-08-31T20:06:27Z</dcterms:modified>
</cp:coreProperties>
</file>