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4" r:id="rId1"/>
    <p:sldMasterId id="2147483670" r:id="rId2"/>
  </p:sldMasterIdLst>
  <p:notesMasterIdLst>
    <p:notesMasterId r:id="rId12"/>
  </p:notesMasterIdLst>
  <p:handoutMasterIdLst>
    <p:handoutMasterId r:id="rId13"/>
  </p:handoutMasterIdLst>
  <p:sldIdLst>
    <p:sldId id="448" r:id="rId3"/>
    <p:sldId id="449" r:id="rId4"/>
    <p:sldId id="465" r:id="rId5"/>
    <p:sldId id="469" r:id="rId6"/>
    <p:sldId id="470" r:id="rId7"/>
    <p:sldId id="473" r:id="rId8"/>
    <p:sldId id="474" r:id="rId9"/>
    <p:sldId id="475" r:id="rId10"/>
    <p:sldId id="375" r:id="rId11"/>
  </p:sldIdLst>
  <p:sldSz cx="9144000" cy="6858000" type="screen4x3"/>
  <p:notesSz cx="6881813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bg2"/>
        </a:solidFill>
        <a:latin typeface="Garamond" charset="0"/>
        <a:ea typeface="ＭＳ Ｐゴシック" charset="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bg2"/>
        </a:solidFill>
        <a:latin typeface="Garamond" charset="0"/>
        <a:ea typeface="ＭＳ Ｐゴシック" charset="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bg2"/>
        </a:solidFill>
        <a:latin typeface="Garamond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bg2"/>
        </a:solidFill>
        <a:latin typeface="Garamond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bg2"/>
        </a:solidFill>
        <a:latin typeface="Garamond" charset="0"/>
        <a:ea typeface="ＭＳ Ｐゴシック" charset="0"/>
        <a:cs typeface="+mn-cs"/>
      </a:defRPr>
    </a:lvl5pPr>
    <a:lvl6pPr marL="2286000" algn="l" defTabSz="457200" rtl="0" eaLnBrk="1" latinLnBrk="0" hangingPunct="1">
      <a:defRPr sz="1000" kern="1200">
        <a:solidFill>
          <a:schemeClr val="bg2"/>
        </a:solidFill>
        <a:latin typeface="Garamond" charset="0"/>
        <a:ea typeface="ＭＳ Ｐゴシック" charset="0"/>
        <a:cs typeface="+mn-cs"/>
      </a:defRPr>
    </a:lvl6pPr>
    <a:lvl7pPr marL="2743200" algn="l" defTabSz="457200" rtl="0" eaLnBrk="1" latinLnBrk="0" hangingPunct="1">
      <a:defRPr sz="1000" kern="1200">
        <a:solidFill>
          <a:schemeClr val="bg2"/>
        </a:solidFill>
        <a:latin typeface="Garamond" charset="0"/>
        <a:ea typeface="ＭＳ Ｐゴシック" charset="0"/>
        <a:cs typeface="+mn-cs"/>
      </a:defRPr>
    </a:lvl7pPr>
    <a:lvl8pPr marL="3200400" algn="l" defTabSz="457200" rtl="0" eaLnBrk="1" latinLnBrk="0" hangingPunct="1">
      <a:defRPr sz="1000" kern="1200">
        <a:solidFill>
          <a:schemeClr val="bg2"/>
        </a:solidFill>
        <a:latin typeface="Garamond" charset="0"/>
        <a:ea typeface="ＭＳ Ｐゴシック" charset="0"/>
        <a:cs typeface="+mn-cs"/>
      </a:defRPr>
    </a:lvl8pPr>
    <a:lvl9pPr marL="3657600" algn="l" defTabSz="457200" rtl="0" eaLnBrk="1" latinLnBrk="0" hangingPunct="1">
      <a:defRPr sz="1000" kern="1200">
        <a:solidFill>
          <a:schemeClr val="bg2"/>
        </a:solidFill>
        <a:latin typeface="Garamond" charset="0"/>
        <a:ea typeface="ＭＳ Ｐゴシック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CCCC"/>
    <a:srgbClr val="0099FF"/>
    <a:srgbClr val="9999FF"/>
    <a:srgbClr val="3333CC"/>
    <a:srgbClr val="66FFFF"/>
    <a:srgbClr val="3399FF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>
    <p:restoredLeft sz="20801" autoAdjust="0"/>
    <p:restoredTop sz="98824" autoAdjust="0"/>
  </p:normalViewPr>
  <p:slideViewPr>
    <p:cSldViewPr snapToGrid="0" snapToObjects="1">
      <p:cViewPr>
        <p:scale>
          <a:sx n="76" d="100"/>
          <a:sy n="76" d="100"/>
        </p:scale>
        <p:origin x="-432" y="-202"/>
      </p:cViewPr>
      <p:guideLst>
        <p:guide orient="horz" pos="528"/>
        <p:guide pos="620"/>
      </p:guideLst>
    </p:cSldViewPr>
  </p:slideViewPr>
  <p:outlineViewPr>
    <p:cViewPr>
      <p:scale>
        <a:sx n="50" d="100"/>
        <a:sy n="5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1" d="100"/>
        <a:sy n="111" d="100"/>
      </p:scale>
      <p:origin x="0" y="0"/>
    </p:cViewPr>
  </p:sorterViewPr>
  <p:notesViewPr>
    <p:cSldViewPr snapToGrid="0" snapToObjects="1">
      <p:cViewPr>
        <p:scale>
          <a:sx n="100" d="100"/>
          <a:sy n="100" d="100"/>
        </p:scale>
        <p:origin x="-1186" y="456"/>
      </p:cViewPr>
      <p:guideLst>
        <p:guide orient="horz" pos="2928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82913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 dirty="0" smtClean="0"/>
              <a:t>Bucktail – LJC Public Meeting</a:t>
            </a:r>
            <a:endParaRPr lang="en-US" dirty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7313" y="0"/>
            <a:ext cx="2982912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29675"/>
            <a:ext cx="2982913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7" tIns="45713" rIns="91427" bIns="45713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7313" y="8829675"/>
            <a:ext cx="2982912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7" tIns="45713" rIns="91427" bIns="457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fld id="{44D43B99-F3F9-3249-9BC4-BEB0E33706DA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4041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82913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7313" y="0"/>
            <a:ext cx="2982912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20775" y="698500"/>
            <a:ext cx="4643438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8975" y="4416426"/>
            <a:ext cx="5505450" cy="418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29675"/>
            <a:ext cx="2982913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7" tIns="45713" rIns="91427" bIns="45713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7313" y="8829675"/>
            <a:ext cx="2982912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7" tIns="45713" rIns="91427" bIns="457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fld id="{3BD3F67C-CE64-9E44-A4DB-54440770F2F0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17276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3F67C-CE64-9E44-A4DB-54440770F2F0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39614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C84737-6681-644E-B62B-4F86A7F21416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269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69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3F67C-CE64-9E44-A4DB-54440770F2F0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0869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3F67C-CE64-9E44-A4DB-54440770F2F0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0869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3F67C-CE64-9E44-A4DB-54440770F2F0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0869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3F67C-CE64-9E44-A4DB-54440770F2F0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0869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42315" y="4183063"/>
            <a:ext cx="5505450" cy="4181475"/>
          </a:xfrm>
        </p:spPr>
        <p:txBody>
          <a:bodyPr/>
          <a:lstStyle/>
          <a:p>
            <a:endParaRPr lang="en-US" sz="1200" kern="1200" baseline="0" dirty="0" smtClean="0">
              <a:solidFill>
                <a:schemeClr val="tx1"/>
              </a:solidFill>
              <a:effectLst/>
              <a:latin typeface="Arial" charset="0"/>
              <a:ea typeface="ＭＳ Ｐゴシック" charset="0"/>
              <a:cs typeface="+mn-cs"/>
            </a:endParaRPr>
          </a:p>
          <a:p>
            <a:endParaRPr lang="en-US" sz="1200" kern="1200" baseline="0" dirty="0" smtClean="0">
              <a:solidFill>
                <a:schemeClr val="tx1"/>
              </a:solidFill>
              <a:effectLst/>
              <a:latin typeface="Arial" charset="0"/>
              <a:ea typeface="ＭＳ Ｐゴシック" charset="0"/>
              <a:cs typeface="+mn-cs"/>
            </a:endParaRPr>
          </a:p>
          <a:p>
            <a:endParaRPr lang="en-US" sz="1200" kern="1200" baseline="0" dirty="0" smtClean="0">
              <a:solidFill>
                <a:schemeClr val="tx1"/>
              </a:solidFill>
              <a:effectLst/>
              <a:latin typeface="Arial" charset="0"/>
              <a:ea typeface="ＭＳ Ｐゴシック" charset="0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3F67C-CE64-9E44-A4DB-54440770F2F0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0869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3F67C-CE64-9E44-A4DB-54440770F2F0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0869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3F67C-CE64-9E44-A4DB-54440770F2F0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229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4EA3A2-F740-E04A-ACE2-BD0201FF380A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056822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864BEA-31D6-C540-8CDA-6A361807D3CB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037268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641B33-0F6A-8243-8D73-B071F78DE619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9591235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2256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charset="0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322564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2256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2256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3CF201C-7806-5841-A708-6F5F887B81FC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9CB97F-51BC-8440-B29D-AA1073282A88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53931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88A06B-E661-C54D-B699-218D996FFDCB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66324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1F08A9-1BD0-F44D-B308-BF7EAA42D45C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19459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126CA1-6982-1140-9282-0FCD0C257E90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0293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26012C-0966-A843-825B-0C0488417B1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70899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CD4404-8CA7-B44B-A89C-99E28D3B56EF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10282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63EC57-12A6-B14F-BA4F-E0F861B07873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8699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39463D-92D4-5C42-91CF-A7642BC3E4DB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7512776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756C5B-F1EE-124B-9AAF-37E02B0E838E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82691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FFD252-251B-8A43-B1AC-237995FAF9A8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7825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C88AAC-59E9-1540-8E17-39B7422E51EA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9327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69BEC7A-72A4-E342-9DBF-275941FEE94B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73889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89F303F-B630-2347-94C0-C98EE566F802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0522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06069-FC22-184D-8E5E-E7CC0B8CE388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571930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290B89-FB7F-AF4C-87FF-B85F2575FAFC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6553986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863316-A33C-A344-80A2-1D2CC0508453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9587579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CB6727-8013-A249-B275-021CEDF74B56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8503669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A8E872-B639-BB44-ACDE-3E5791224FD7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6994595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389965-2126-074C-9C53-0A2A1D6FF9B3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1066814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6A42AC-D391-4D4D-BC07-8C865C400DEC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139243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33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3124" name="Rectangle 10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133125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133126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fld id="{90E38AFD-031C-3147-9011-9B09CB93DCF3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215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215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3215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3215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1ABBFFD2-5249-8D4B-816E-346B5D696907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1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charset="0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charset="0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charset="0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charset="0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charset="0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charset="0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charset="0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charset="0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charset="0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tiff"/><Relationship Id="rId5" Type="http://schemas.openxmlformats.org/officeDocument/2006/relationships/image" Target="../media/image3.pn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hyperlink" Target="mailto:bgutermuth@usbr.go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229600" cy="8382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Regulatory Update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5425" y="1143000"/>
            <a:ext cx="8604250" cy="4800600"/>
          </a:xfrm>
        </p:spPr>
        <p:txBody>
          <a:bodyPr/>
          <a:lstStyle/>
          <a:p>
            <a:pPr marL="0" indent="0">
              <a:buClr>
                <a:srgbClr val="FFFF00"/>
              </a:buClr>
              <a:buNone/>
            </a:pPr>
            <a:endParaRPr lang="en-US" sz="2800" dirty="0" smtClean="0">
              <a:solidFill>
                <a:srgbClr val="FFC000"/>
              </a:solidFill>
            </a:endParaRPr>
          </a:p>
          <a:p>
            <a:pPr marL="1371600" lvl="3" indent="0">
              <a:buClr>
                <a:srgbClr val="FFFF00"/>
              </a:buClr>
              <a:buNone/>
            </a:pPr>
            <a:endParaRPr lang="en-US" sz="1600" dirty="0" smtClean="0">
              <a:solidFill>
                <a:srgbClr val="FFC000"/>
              </a:solidFill>
            </a:endParaRPr>
          </a:p>
          <a:p>
            <a:pPr marL="1371600" lvl="3" indent="0">
              <a:buClr>
                <a:srgbClr val="FFFF00"/>
              </a:buClr>
              <a:buNone/>
            </a:pPr>
            <a:endParaRPr lang="en-US" sz="1600" dirty="0" smtClean="0">
              <a:solidFill>
                <a:srgbClr val="FFC000"/>
              </a:solidFill>
            </a:endParaRPr>
          </a:p>
          <a:p>
            <a:pPr marL="0" indent="0">
              <a:buClr>
                <a:srgbClr val="FFFF00"/>
              </a:buClr>
              <a:buNone/>
            </a:pPr>
            <a:r>
              <a:rPr lang="en-US" sz="2800" dirty="0">
                <a:solidFill>
                  <a:srgbClr val="FFC000"/>
                </a:solidFill>
              </a:rPr>
              <a:t>	</a:t>
            </a:r>
            <a:r>
              <a:rPr lang="en-US" sz="2800" dirty="0" smtClean="0">
                <a:solidFill>
                  <a:srgbClr val="FFC000"/>
                </a:solidFill>
              </a:rPr>
              <a:t>	 </a:t>
            </a:r>
            <a:endParaRPr lang="en-US" sz="2800" dirty="0">
              <a:solidFill>
                <a:srgbClr val="FFC000"/>
              </a:solidFill>
            </a:endParaRPr>
          </a:p>
          <a:p>
            <a:pPr marL="0" indent="0">
              <a:buClr>
                <a:srgbClr val="FFFF00"/>
              </a:buClr>
              <a:buNone/>
            </a:pPr>
            <a:endParaRPr lang="en-US" sz="2800" dirty="0" smtClean="0">
              <a:solidFill>
                <a:srgbClr val="FFC000"/>
              </a:solidFill>
            </a:endParaRPr>
          </a:p>
        </p:txBody>
      </p:sp>
      <p:pic>
        <p:nvPicPr>
          <p:cNvPr id="4" name="Picture 7" descr="Trinity Seal White Circle - Sma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8399" y="937549"/>
            <a:ext cx="1466850" cy="146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143000"/>
            <a:ext cx="4352081" cy="3264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201" y="3102015"/>
            <a:ext cx="3944396" cy="2958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125520" y="4853045"/>
            <a:ext cx="4607561" cy="10905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50000"/>
              </a:spcBef>
            </a:pPr>
            <a:r>
              <a:rPr lang="en-US" sz="2800" dirty="0" smtClean="0">
                <a:solidFill>
                  <a:srgbClr val="66FFFF"/>
                </a:solidFill>
                <a:latin typeface="+mj-lt"/>
              </a:rPr>
              <a:t>Trinity Management Council</a:t>
            </a:r>
            <a:endParaRPr lang="en-US" sz="2800" dirty="0">
              <a:solidFill>
                <a:srgbClr val="66FFFF"/>
              </a:solidFill>
              <a:latin typeface="+mj-lt"/>
            </a:endParaRPr>
          </a:p>
          <a:p>
            <a:pPr algn="ctr">
              <a:lnSpc>
                <a:spcPct val="90000"/>
              </a:lnSpc>
              <a:spcBef>
                <a:spcPct val="50000"/>
              </a:spcBef>
            </a:pPr>
            <a:r>
              <a:rPr lang="en-US" sz="2800" dirty="0" smtClean="0">
                <a:solidFill>
                  <a:srgbClr val="66FFFF"/>
                </a:solidFill>
                <a:latin typeface="+mj-lt"/>
              </a:rPr>
              <a:t>March 26, 2014   Redding </a:t>
            </a:r>
            <a:endParaRPr lang="en-US" sz="2800" dirty="0">
              <a:solidFill>
                <a:srgbClr val="66FFFF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184192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2" name="Text Box 4"/>
          <p:cNvSpPr txBox="1">
            <a:spLocks noChangeArrowheads="1"/>
          </p:cNvSpPr>
          <p:nvPr/>
        </p:nvSpPr>
        <p:spPr bwMode="auto">
          <a:xfrm>
            <a:off x="173621" y="658605"/>
            <a:ext cx="587993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indent="0">
              <a:buClr>
                <a:srgbClr val="FFFF00"/>
              </a:buClr>
              <a:buNone/>
            </a:pPr>
            <a:r>
              <a:rPr lang="en-US" sz="40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Channel Rehabilitation:</a:t>
            </a:r>
          </a:p>
        </p:txBody>
      </p:sp>
      <p:sp>
        <p:nvSpPr>
          <p:cNvPr id="7" name="Rectangle 6"/>
          <p:cNvSpPr/>
          <p:nvPr/>
        </p:nvSpPr>
        <p:spPr>
          <a:xfrm>
            <a:off x="173621" y="1833830"/>
            <a:ext cx="8769860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FFFF00"/>
              </a:buClr>
              <a:buFont typeface="Arial" pitchFamily="34" charset="0"/>
              <a:buChar char="•"/>
            </a:pPr>
            <a:r>
              <a:rPr lang="en-US" sz="3600" dirty="0" smtClean="0">
                <a:solidFill>
                  <a:srgbClr val="FFC000"/>
                </a:solidFill>
                <a:latin typeface="+mn-lt"/>
              </a:rPr>
              <a:t>Douglas </a:t>
            </a:r>
            <a:r>
              <a:rPr lang="en-US" sz="3600" dirty="0">
                <a:solidFill>
                  <a:srgbClr val="FFC000"/>
                </a:solidFill>
                <a:latin typeface="+mn-lt"/>
              </a:rPr>
              <a:t>City (Upper </a:t>
            </a:r>
            <a:r>
              <a:rPr lang="en-US" sz="3600" dirty="0" smtClean="0">
                <a:solidFill>
                  <a:srgbClr val="FFC000"/>
                </a:solidFill>
                <a:latin typeface="+mn-lt"/>
              </a:rPr>
              <a:t>DC: Permitted</a:t>
            </a:r>
            <a:r>
              <a:rPr lang="en-US" sz="3600" dirty="0">
                <a:solidFill>
                  <a:srgbClr val="FFC000"/>
                </a:solidFill>
                <a:latin typeface="+mn-lt"/>
              </a:rPr>
              <a:t>)</a:t>
            </a:r>
          </a:p>
          <a:p>
            <a:pPr marL="457200" indent="-457200">
              <a:buClr>
                <a:srgbClr val="FFFF00"/>
              </a:buClr>
              <a:buFont typeface="Arial" pitchFamily="34" charset="0"/>
              <a:buChar char="•"/>
            </a:pPr>
            <a:r>
              <a:rPr lang="en-US" sz="3600" dirty="0" smtClean="0">
                <a:solidFill>
                  <a:srgbClr val="FFC000"/>
                </a:solidFill>
                <a:latin typeface="+mn-lt"/>
              </a:rPr>
              <a:t>Bucktail &amp; Lower </a:t>
            </a:r>
            <a:r>
              <a:rPr lang="en-US" sz="3600" dirty="0">
                <a:solidFill>
                  <a:srgbClr val="FFC000"/>
                </a:solidFill>
                <a:latin typeface="+mn-lt"/>
              </a:rPr>
              <a:t>Junction </a:t>
            </a:r>
            <a:r>
              <a:rPr lang="en-US" sz="3600" dirty="0" smtClean="0">
                <a:solidFill>
                  <a:srgbClr val="FFC000"/>
                </a:solidFill>
                <a:latin typeface="+mn-lt"/>
              </a:rPr>
              <a:t>City EA/IS </a:t>
            </a:r>
            <a:endParaRPr lang="en-US" sz="3600" dirty="0">
              <a:solidFill>
                <a:srgbClr val="FFC000"/>
              </a:solidFill>
              <a:latin typeface="+mn-lt"/>
            </a:endParaRPr>
          </a:p>
          <a:p>
            <a:pPr lvl="2" indent="-741363">
              <a:buClr>
                <a:srgbClr val="FFFF00"/>
              </a:buClr>
            </a:pPr>
            <a:r>
              <a:rPr lang="en-US" sz="32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Response to 23 comment letters</a:t>
            </a:r>
          </a:p>
          <a:p>
            <a:pPr lvl="3" indent="-630238">
              <a:buClr>
                <a:srgbClr val="FFFF00"/>
              </a:buClr>
            </a:pPr>
            <a:r>
              <a:rPr lang="en-US" sz="2400" dirty="0">
                <a:solidFill>
                  <a:srgbClr val="FFC000"/>
                </a:solidFill>
                <a:latin typeface="+mn-lt"/>
              </a:rPr>
              <a:t>17 about </a:t>
            </a:r>
            <a:r>
              <a:rPr lang="en-US" sz="2400" dirty="0" smtClean="0">
                <a:solidFill>
                  <a:srgbClr val="FFC000"/>
                </a:solidFill>
                <a:latin typeface="+mn-lt"/>
              </a:rPr>
              <a:t>proposed Bucktail </a:t>
            </a:r>
            <a:r>
              <a:rPr lang="en-US" sz="2400" dirty="0">
                <a:solidFill>
                  <a:srgbClr val="FFC000"/>
                </a:solidFill>
                <a:latin typeface="+mn-lt"/>
              </a:rPr>
              <a:t>change </a:t>
            </a:r>
            <a:r>
              <a:rPr lang="en-US" sz="2400" dirty="0" smtClean="0">
                <a:solidFill>
                  <a:srgbClr val="FFC000"/>
                </a:solidFill>
                <a:latin typeface="+mn-lt"/>
              </a:rPr>
              <a:t>of boat </a:t>
            </a:r>
            <a:r>
              <a:rPr lang="en-US" sz="2400" dirty="0">
                <a:solidFill>
                  <a:srgbClr val="FFC000"/>
                </a:solidFill>
                <a:latin typeface="+mn-lt"/>
              </a:rPr>
              <a:t>access</a:t>
            </a:r>
          </a:p>
          <a:p>
            <a:pPr lvl="3" indent="-573088">
              <a:buClr>
                <a:srgbClr val="FFFF00"/>
              </a:buClr>
            </a:pPr>
            <a:r>
              <a:rPr lang="en-US" sz="2400" dirty="0">
                <a:solidFill>
                  <a:srgbClr val="FFC000"/>
                </a:solidFill>
                <a:latin typeface="+mn-lt"/>
              </a:rPr>
              <a:t>1 </a:t>
            </a:r>
            <a:r>
              <a:rPr lang="en-US" sz="2400" dirty="0" smtClean="0">
                <a:solidFill>
                  <a:srgbClr val="FFC000"/>
                </a:solidFill>
                <a:latin typeface="+mn-lt"/>
              </a:rPr>
              <a:t> about </a:t>
            </a:r>
            <a:r>
              <a:rPr lang="en-US" sz="2400" dirty="0">
                <a:solidFill>
                  <a:srgbClr val="FFC000"/>
                </a:solidFill>
                <a:latin typeface="+mn-lt"/>
              </a:rPr>
              <a:t>Lower Junction City (mining, cultural, land ownership</a:t>
            </a:r>
            <a:r>
              <a:rPr lang="en-US" sz="2400" dirty="0" smtClean="0">
                <a:solidFill>
                  <a:srgbClr val="FFC000"/>
                </a:solidFill>
                <a:latin typeface="+mn-lt"/>
              </a:rPr>
              <a:t>) concerns</a:t>
            </a:r>
            <a:endParaRPr lang="en-US" sz="2400" dirty="0">
              <a:solidFill>
                <a:srgbClr val="FFC000"/>
              </a:solidFill>
              <a:latin typeface="+mn-lt"/>
            </a:endParaRPr>
          </a:p>
          <a:p>
            <a:pPr marL="798512" lvl="3">
              <a:buClr>
                <a:srgbClr val="FFC000"/>
              </a:buClr>
            </a:pPr>
            <a:r>
              <a:rPr lang="en-US" sz="2400" dirty="0" smtClean="0">
                <a:solidFill>
                  <a:srgbClr val="FFC000"/>
                </a:solidFill>
                <a:latin typeface="+mn-lt"/>
              </a:rPr>
              <a:t>3 Recommend </a:t>
            </a:r>
            <a:r>
              <a:rPr lang="en-US" sz="2400" dirty="0">
                <a:solidFill>
                  <a:srgbClr val="FFC000"/>
                </a:solidFill>
                <a:latin typeface="+mn-lt"/>
              </a:rPr>
              <a:t>Watershed </a:t>
            </a:r>
            <a:r>
              <a:rPr lang="en-US" sz="2400" dirty="0" smtClean="0">
                <a:solidFill>
                  <a:srgbClr val="FFC000"/>
                </a:solidFill>
                <a:latin typeface="+mn-lt"/>
              </a:rPr>
              <a:t>not Mainstem emphasis</a:t>
            </a:r>
            <a:endParaRPr lang="en-US" sz="2400" dirty="0">
              <a:solidFill>
                <a:srgbClr val="FFC000"/>
              </a:solidFill>
              <a:latin typeface="+mn-lt"/>
            </a:endParaRPr>
          </a:p>
          <a:p>
            <a:pPr marL="798512" lvl="3">
              <a:buClr>
                <a:srgbClr val="FFFF00"/>
              </a:buClr>
            </a:pPr>
            <a:r>
              <a:rPr lang="en-US" sz="2400" dirty="0" smtClean="0">
                <a:solidFill>
                  <a:srgbClr val="FFC000"/>
                </a:solidFill>
                <a:latin typeface="+mn-lt"/>
              </a:rPr>
              <a:t>2 Turbidity </a:t>
            </a:r>
            <a:r>
              <a:rPr lang="en-US" sz="2400" dirty="0">
                <a:solidFill>
                  <a:srgbClr val="FFC000"/>
                </a:solidFill>
                <a:latin typeface="+mn-lt"/>
              </a:rPr>
              <a:t>concerns </a:t>
            </a:r>
            <a:endParaRPr lang="en-US" sz="2400" dirty="0" smtClean="0">
              <a:solidFill>
                <a:srgbClr val="FFC000"/>
              </a:solidFill>
              <a:latin typeface="+mn-lt"/>
            </a:endParaRPr>
          </a:p>
          <a:p>
            <a:pPr marL="457200" indent="-457200">
              <a:buClr>
                <a:srgbClr val="FFFF00"/>
              </a:buClr>
              <a:buFont typeface="Arial" pitchFamily="34" charset="0"/>
              <a:buChar char="•"/>
            </a:pPr>
            <a:r>
              <a:rPr lang="en-US" sz="3600" dirty="0" smtClean="0">
                <a:solidFill>
                  <a:srgbClr val="FFC000"/>
                </a:solidFill>
                <a:latin typeface="+mn-lt"/>
              </a:rPr>
              <a:t>Final EA/IS expected mid-April</a:t>
            </a:r>
          </a:p>
          <a:p>
            <a:pPr marL="457200" indent="-457200">
              <a:buClr>
                <a:srgbClr val="FFFF00"/>
              </a:buClr>
              <a:buFont typeface="Arial" pitchFamily="34" charset="0"/>
              <a:buChar char="•"/>
            </a:pPr>
            <a:r>
              <a:rPr lang="en-US" sz="3600" dirty="0" smtClean="0">
                <a:solidFill>
                  <a:srgbClr val="FFC000"/>
                </a:solidFill>
                <a:latin typeface="+mn-lt"/>
              </a:rPr>
              <a:t>FONSI LJC and </a:t>
            </a:r>
            <a:r>
              <a:rPr lang="en-US" sz="3600" dirty="0" err="1" smtClean="0">
                <a:solidFill>
                  <a:srgbClr val="FFC000"/>
                </a:solidFill>
                <a:latin typeface="+mn-lt"/>
              </a:rPr>
              <a:t>Bucktail</a:t>
            </a:r>
            <a:r>
              <a:rPr lang="en-US" sz="3600" smtClean="0">
                <a:solidFill>
                  <a:srgbClr val="FFC000"/>
                </a:solidFill>
                <a:latin typeface="+mn-lt"/>
              </a:rPr>
              <a:t> redesign</a:t>
            </a:r>
            <a:endParaRPr lang="en-US" sz="3600" dirty="0">
              <a:solidFill>
                <a:srgbClr val="FFC000"/>
              </a:solidFill>
              <a:latin typeface="+mn-lt"/>
            </a:endParaRPr>
          </a:p>
        </p:txBody>
      </p:sp>
      <p:pic>
        <p:nvPicPr>
          <p:cNvPr id="11" name="Picture 10" descr="C:\Documents and Settings\jfahnestock\Local Settings\Temporary Internet Files\Content.Outlook\NWRUWYNQ\NCRwaterboards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5610" y="554245"/>
            <a:ext cx="1237477" cy="111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86825" y="579148"/>
            <a:ext cx="1135182" cy="1045460"/>
          </a:xfrm>
          <a:prstGeom prst="rect">
            <a:avLst/>
          </a:prstGeom>
          <a:noFill/>
        </p:spPr>
      </p:pic>
      <p:pic>
        <p:nvPicPr>
          <p:cNvPr id="6" name="Picture 7" descr="Trinity Seal White Circle - Smal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9825" y="2937200"/>
            <a:ext cx="1093656" cy="1093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Bureau of Reclamation Logo" title="Cover Logo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86825" y="4997885"/>
            <a:ext cx="1356656" cy="79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396057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Infrastructure: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en-US" dirty="0">
                <a:solidFill>
                  <a:schemeClr val="tx2">
                    <a:lumMod val="75000"/>
                  </a:schemeClr>
                </a:solidFill>
              </a:rPr>
            </a:b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609600" y="1441767"/>
            <a:ext cx="7729959" cy="7121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FFFF00"/>
              </a:buClr>
              <a:buFont typeface="Arial" pitchFamily="34" charset="0"/>
              <a:buChar char="•"/>
            </a:pPr>
            <a:r>
              <a:rPr lang="en-US" sz="4000" dirty="0" smtClean="0">
                <a:solidFill>
                  <a:srgbClr val="FFC000"/>
                </a:solidFill>
                <a:latin typeface="+mn-lt"/>
              </a:rPr>
              <a:t>Bucktail Bridge EA/</a:t>
            </a:r>
            <a:r>
              <a:rPr lang="en-US" sz="4000" dirty="0" err="1" smtClean="0">
                <a:solidFill>
                  <a:srgbClr val="FFC000"/>
                </a:solidFill>
                <a:latin typeface="+mn-lt"/>
              </a:rPr>
              <a:t>Neg</a:t>
            </a:r>
            <a:r>
              <a:rPr lang="en-US" sz="4000" dirty="0" smtClean="0">
                <a:solidFill>
                  <a:srgbClr val="FFC000"/>
                </a:solidFill>
                <a:latin typeface="+mn-lt"/>
              </a:rPr>
              <a:t> Dec </a:t>
            </a:r>
          </a:p>
          <a:p>
            <a:pPr lvl="1">
              <a:buClr>
                <a:srgbClr val="FFFF00"/>
              </a:buClr>
            </a:pPr>
            <a:r>
              <a:rPr lang="en-US" sz="3600" dirty="0" smtClean="0">
                <a:solidFill>
                  <a:srgbClr val="FFFF00"/>
                </a:solidFill>
                <a:latin typeface="+mn-lt"/>
              </a:rPr>
              <a:t>Proceeding with Trinity County as the CEQA lead </a:t>
            </a:r>
            <a:br>
              <a:rPr lang="en-US" sz="3600" dirty="0" smtClean="0">
                <a:solidFill>
                  <a:srgbClr val="FFFF00"/>
                </a:solidFill>
                <a:latin typeface="+mn-lt"/>
              </a:rPr>
            </a:br>
            <a:endParaRPr lang="en-US" sz="3600" dirty="0" smtClean="0">
              <a:solidFill>
                <a:srgbClr val="FFFF00"/>
              </a:solidFill>
              <a:latin typeface="+mn-lt"/>
            </a:endParaRPr>
          </a:p>
          <a:p>
            <a:pPr marL="1028700" lvl="1" indent="-571500">
              <a:lnSpc>
                <a:spcPct val="110000"/>
              </a:lnSpc>
              <a:buClr>
                <a:srgbClr val="FFFF00"/>
              </a:buClr>
              <a:buFont typeface="Arial" pitchFamily="34" charset="0"/>
              <a:buChar char="•"/>
            </a:pPr>
            <a:r>
              <a:rPr lang="en-US" sz="3200" dirty="0" smtClean="0">
                <a:solidFill>
                  <a:srgbClr val="FFC000"/>
                </a:solidFill>
                <a:latin typeface="+mn-lt"/>
              </a:rPr>
              <a:t>Need to work with NOAA fisheries to determine pile driving mitigation</a:t>
            </a:r>
          </a:p>
          <a:p>
            <a:pPr marL="1028700" lvl="1" indent="-571500">
              <a:lnSpc>
                <a:spcPct val="110000"/>
              </a:lnSpc>
              <a:buClr>
                <a:srgbClr val="FFFF00"/>
              </a:buClr>
              <a:buFont typeface="Arial" pitchFamily="34" charset="0"/>
              <a:buChar char="•"/>
            </a:pPr>
            <a:r>
              <a:rPr lang="en-US" sz="3200" dirty="0" smtClean="0">
                <a:solidFill>
                  <a:srgbClr val="FFC000"/>
                </a:solidFill>
                <a:latin typeface="+mn-lt"/>
              </a:rPr>
              <a:t>Include all mitigation in CEQA</a:t>
            </a:r>
          </a:p>
          <a:p>
            <a:pPr marL="1028700" lvl="1" indent="-571500">
              <a:lnSpc>
                <a:spcPct val="110000"/>
              </a:lnSpc>
              <a:buClr>
                <a:srgbClr val="FFFF00"/>
              </a:buClr>
              <a:buFont typeface="Arial" pitchFamily="34" charset="0"/>
              <a:buChar char="•"/>
            </a:pPr>
            <a:r>
              <a:rPr lang="en-US" sz="3200" dirty="0" smtClean="0">
                <a:solidFill>
                  <a:srgbClr val="FFC000"/>
                </a:solidFill>
                <a:latin typeface="+mn-lt"/>
              </a:rPr>
              <a:t>Complete </a:t>
            </a:r>
            <a:r>
              <a:rPr lang="en-US" sz="3200" dirty="0">
                <a:solidFill>
                  <a:srgbClr val="FFC000"/>
                </a:solidFill>
                <a:latin typeface="+mn-lt"/>
              </a:rPr>
              <a:t>NEPA/CEQA this summer</a:t>
            </a:r>
            <a:endParaRPr lang="en-US" sz="3200" dirty="0" smtClean="0">
              <a:solidFill>
                <a:srgbClr val="FFC000"/>
              </a:solidFill>
              <a:latin typeface="+mn-lt"/>
            </a:endParaRPr>
          </a:p>
          <a:p>
            <a:pPr lvl="1">
              <a:buClr>
                <a:srgbClr val="FFFF00"/>
              </a:buClr>
            </a:pPr>
            <a:r>
              <a:rPr lang="en-US" sz="3000" dirty="0">
                <a:solidFill>
                  <a:srgbClr val="FFC000"/>
                </a:solidFill>
                <a:latin typeface="+mn-lt"/>
              </a:rPr>
              <a:t>	</a:t>
            </a:r>
            <a:endParaRPr lang="en-US" sz="3200" dirty="0" smtClean="0">
              <a:solidFill>
                <a:srgbClr val="FFC000"/>
              </a:solidFill>
              <a:latin typeface="+mn-lt"/>
            </a:endParaRPr>
          </a:p>
          <a:p>
            <a:pPr lvl="1">
              <a:buClr>
                <a:srgbClr val="FFFF00"/>
              </a:buClr>
            </a:pPr>
            <a:endParaRPr lang="en-US" sz="3000" dirty="0" smtClean="0">
              <a:solidFill>
                <a:srgbClr val="FFC000"/>
              </a:solidFill>
              <a:latin typeface="+mn-lt"/>
            </a:endParaRPr>
          </a:p>
          <a:p>
            <a:pPr lvl="1">
              <a:buClr>
                <a:srgbClr val="FFFF00"/>
              </a:buClr>
            </a:pPr>
            <a:endParaRPr lang="en-US" sz="3600" dirty="0" smtClean="0">
              <a:solidFill>
                <a:srgbClr val="FFC000"/>
              </a:solidFill>
              <a:latin typeface="+mn-lt"/>
            </a:endParaRPr>
          </a:p>
          <a:p>
            <a:pPr lvl="1">
              <a:buClr>
                <a:srgbClr val="FFFF00"/>
              </a:buClr>
            </a:pPr>
            <a:endParaRPr lang="en-US" sz="3600" dirty="0" smtClean="0">
              <a:solidFill>
                <a:srgbClr val="FFC000"/>
              </a:solidFill>
              <a:latin typeface="+mn-lt"/>
            </a:endParaRPr>
          </a:p>
          <a:p>
            <a:pPr marL="1028700" lvl="1" indent="-571500">
              <a:buClr>
                <a:srgbClr val="FFFF00"/>
              </a:buClr>
              <a:buFont typeface="Arial" pitchFamily="34" charset="0"/>
              <a:buChar char="•"/>
            </a:pPr>
            <a:endParaRPr lang="en-US" sz="3600" dirty="0">
              <a:solidFill>
                <a:srgbClr val="FFC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8648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430" y="381000"/>
            <a:ext cx="8686800" cy="13716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Coarse Sediment Management: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en-US" dirty="0">
                <a:solidFill>
                  <a:schemeClr val="tx2">
                    <a:lumMod val="75000"/>
                  </a:schemeClr>
                </a:solidFill>
              </a:rPr>
            </a:b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457197" y="1752600"/>
            <a:ext cx="8244676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Clr>
                <a:srgbClr val="FFFF00"/>
              </a:buClr>
              <a:buFont typeface="Arial" pitchFamily="34" charset="0"/>
              <a:buChar char="•"/>
            </a:pPr>
            <a:r>
              <a:rPr lang="en-US" sz="3600" dirty="0" smtClean="0">
                <a:solidFill>
                  <a:srgbClr val="FFC000"/>
                </a:solidFill>
                <a:latin typeface="+mn-lt"/>
              </a:rPr>
              <a:t>WQCB General Certification for Sediment Management ends </a:t>
            </a:r>
            <a:br>
              <a:rPr lang="en-US" sz="3600" dirty="0" smtClean="0">
                <a:solidFill>
                  <a:srgbClr val="FFC000"/>
                </a:solidFill>
                <a:latin typeface="+mn-lt"/>
              </a:rPr>
            </a:br>
            <a:r>
              <a:rPr lang="en-US" sz="3600" dirty="0" smtClean="0">
                <a:solidFill>
                  <a:srgbClr val="FFC000"/>
                </a:solidFill>
                <a:latin typeface="+mn-lt"/>
              </a:rPr>
              <a:t>Jan 2015</a:t>
            </a:r>
          </a:p>
          <a:p>
            <a:pPr marL="571500" indent="-571500">
              <a:buClr>
                <a:srgbClr val="FFFF00"/>
              </a:buClr>
              <a:buFont typeface="Arial" pitchFamily="34" charset="0"/>
              <a:buChar char="•"/>
            </a:pPr>
            <a:endParaRPr lang="en-US" sz="3600" dirty="0" smtClean="0">
              <a:solidFill>
                <a:srgbClr val="FFC000"/>
              </a:solidFill>
              <a:latin typeface="+mn-lt"/>
            </a:endParaRPr>
          </a:p>
          <a:p>
            <a:pPr marL="571500" indent="-571500">
              <a:buClr>
                <a:srgbClr val="FFFF00"/>
              </a:buClr>
              <a:buFont typeface="Arial" pitchFamily="34" charset="0"/>
              <a:buChar char="•"/>
            </a:pPr>
            <a:r>
              <a:rPr lang="en-US" sz="3600" dirty="0" smtClean="0">
                <a:solidFill>
                  <a:srgbClr val="FFC000"/>
                </a:solidFill>
                <a:latin typeface="+mn-lt"/>
              </a:rPr>
              <a:t>HIGH FLOW 2014 </a:t>
            </a:r>
            <a:r>
              <a:rPr lang="en-US" sz="4000" dirty="0" smtClean="0">
                <a:solidFill>
                  <a:srgbClr val="FFC000"/>
                </a:solidFill>
                <a:latin typeface="+mn-lt"/>
              </a:rPr>
              <a:t>- </a:t>
            </a:r>
          </a:p>
          <a:p>
            <a:pPr lvl="1">
              <a:buClr>
                <a:srgbClr val="FFFF00"/>
              </a:buClr>
            </a:pPr>
            <a:r>
              <a:rPr lang="en-US" sz="3000" dirty="0" smtClean="0">
                <a:solidFill>
                  <a:srgbClr val="FFFF00"/>
                </a:solidFill>
                <a:latin typeface="+mn-lt"/>
              </a:rPr>
              <a:t>Permitted for quantities recommended in </a:t>
            </a:r>
            <a:br>
              <a:rPr lang="en-US" sz="3000" dirty="0" smtClean="0">
                <a:solidFill>
                  <a:srgbClr val="FFFF00"/>
                </a:solidFill>
                <a:latin typeface="+mn-lt"/>
              </a:rPr>
            </a:br>
            <a:r>
              <a:rPr lang="en-US" sz="3000" dirty="0" smtClean="0">
                <a:solidFill>
                  <a:srgbClr val="FFFF00"/>
                </a:solidFill>
                <a:latin typeface="+mn-lt"/>
              </a:rPr>
              <a:t>Dry and Critically Dry year types</a:t>
            </a:r>
          </a:p>
          <a:p>
            <a:pPr marL="914400" lvl="1" indent="-457200">
              <a:buClr>
                <a:srgbClr val="FFFF00"/>
              </a:buClr>
              <a:buFont typeface="Arial" pitchFamily="34" charset="0"/>
              <a:buChar char="•"/>
            </a:pPr>
            <a:endParaRPr lang="en-US" sz="3000" dirty="0">
              <a:solidFill>
                <a:srgbClr val="FFFF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788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579" y="137931"/>
            <a:ext cx="8229600" cy="13716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Coarse Sediment Management: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en-US" dirty="0">
                <a:solidFill>
                  <a:schemeClr val="tx2">
                    <a:lumMod val="75000"/>
                  </a:schemeClr>
                </a:solidFill>
              </a:rPr>
            </a:b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0" y="1017353"/>
            <a:ext cx="8796759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FFFF00"/>
              </a:buClr>
            </a:pPr>
            <a:r>
              <a:rPr lang="en-US" sz="4400" dirty="0" smtClean="0">
                <a:solidFill>
                  <a:srgbClr val="FFC000"/>
                </a:solidFill>
                <a:latin typeface="+mn-lt"/>
              </a:rPr>
              <a:t>Long-term Plan (5 year Renewal):  </a:t>
            </a:r>
          </a:p>
          <a:p>
            <a:pPr marL="914400" lvl="1" indent="-457200">
              <a:spcAft>
                <a:spcPts val="1200"/>
              </a:spcAft>
              <a:buClr>
                <a:srgbClr val="FFFF00"/>
              </a:buClr>
              <a:buFont typeface="Arial" pitchFamily="34" charset="0"/>
              <a:buChar char="•"/>
            </a:pPr>
            <a:r>
              <a:rPr lang="en-US" sz="4000" dirty="0" smtClean="0">
                <a:solidFill>
                  <a:srgbClr val="FFFF00"/>
                </a:solidFill>
                <a:latin typeface="+mn-lt"/>
              </a:rPr>
              <a:t>June DRAFT plan from Gravel WG</a:t>
            </a:r>
          </a:p>
          <a:p>
            <a:pPr lvl="1">
              <a:spcAft>
                <a:spcPts val="1200"/>
              </a:spcAft>
              <a:buClr>
                <a:srgbClr val="FFFF00"/>
              </a:buClr>
            </a:pPr>
            <a:r>
              <a:rPr lang="en-US" sz="3600" dirty="0" smtClean="0">
                <a:solidFill>
                  <a:srgbClr val="FFFF00"/>
                </a:solidFill>
                <a:latin typeface="+mn-lt"/>
              </a:rPr>
              <a:t>Rationale (general &amp; specific), locations, volumes, frequency, grain size, timing, placement methods, etc.</a:t>
            </a:r>
          </a:p>
          <a:p>
            <a:pPr marL="914400" lvl="1" indent="-457200">
              <a:spcAft>
                <a:spcPts val="1200"/>
              </a:spcAft>
              <a:buClr>
                <a:srgbClr val="FFFF00"/>
              </a:buClr>
              <a:buFont typeface="Arial" pitchFamily="34" charset="0"/>
              <a:buChar char="•"/>
            </a:pPr>
            <a:r>
              <a:rPr lang="en-US" sz="4000" dirty="0" smtClean="0">
                <a:solidFill>
                  <a:srgbClr val="FFFF00"/>
                </a:solidFill>
                <a:latin typeface="+mn-lt"/>
              </a:rPr>
              <a:t>WQCB update in early fall</a:t>
            </a:r>
          </a:p>
          <a:p>
            <a:pPr marL="914400" lvl="1" indent="-457200">
              <a:spcAft>
                <a:spcPts val="1200"/>
              </a:spcAft>
              <a:buClr>
                <a:srgbClr val="FFFF00"/>
              </a:buClr>
              <a:buFont typeface="Arial" pitchFamily="34" charset="0"/>
              <a:buChar char="•"/>
            </a:pPr>
            <a:r>
              <a:rPr lang="en-US" sz="4000" dirty="0" smtClean="0">
                <a:solidFill>
                  <a:srgbClr val="FFFF00"/>
                </a:solidFill>
                <a:latin typeface="+mn-lt"/>
              </a:rPr>
              <a:t>NEPA/CEQA in fall</a:t>
            </a:r>
          </a:p>
          <a:p>
            <a:pPr marL="914400" lvl="1" indent="-457200">
              <a:spcAft>
                <a:spcPts val="1200"/>
              </a:spcAft>
              <a:buClr>
                <a:srgbClr val="FFFF00"/>
              </a:buClr>
              <a:buFont typeface="Arial" pitchFamily="34" charset="0"/>
              <a:buChar char="•"/>
            </a:pPr>
            <a:r>
              <a:rPr lang="en-US" sz="4000" dirty="0" smtClean="0">
                <a:solidFill>
                  <a:srgbClr val="FFFF00"/>
                </a:solidFill>
                <a:latin typeface="+mn-lt"/>
              </a:rPr>
              <a:t>Permit by early 2015 </a:t>
            </a:r>
          </a:p>
        </p:txBody>
      </p:sp>
    </p:spTree>
    <p:extLst>
      <p:ext uri="{BB962C8B-B14F-4D97-AF65-F5344CB8AC3E}">
        <p14:creationId xmlns:p14="http://schemas.microsoft.com/office/powerpoint/2010/main" val="3973953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578" y="331553"/>
            <a:ext cx="9574731" cy="13716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TRRP Biological Assessment -</a:t>
            </a:r>
            <a:br>
              <a:rPr lang="en-US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NMFS Biological Opinion Update: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en-US" dirty="0">
                <a:solidFill>
                  <a:schemeClr val="tx2">
                    <a:lumMod val="75000"/>
                  </a:schemeClr>
                </a:solidFill>
              </a:rPr>
            </a:b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18007" y="1377226"/>
            <a:ext cx="9025993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457200">
              <a:spcAft>
                <a:spcPts val="1200"/>
              </a:spcAft>
              <a:buClr>
                <a:srgbClr val="FFFF00"/>
              </a:buClr>
              <a:buFont typeface="Arial" pitchFamily="34" charset="0"/>
              <a:buChar char="•"/>
            </a:pPr>
            <a:r>
              <a:rPr lang="en-US" sz="4000" dirty="0" smtClean="0">
                <a:solidFill>
                  <a:srgbClr val="FFFF00"/>
                </a:solidFill>
                <a:latin typeface="+mn-lt"/>
              </a:rPr>
              <a:t>Channel Rehabilitation &amp; construction techniques</a:t>
            </a:r>
            <a:endParaRPr lang="en-US" sz="4000" dirty="0">
              <a:solidFill>
                <a:srgbClr val="FFFF00"/>
              </a:solidFill>
              <a:latin typeface="+mn-lt"/>
            </a:endParaRPr>
          </a:p>
          <a:p>
            <a:pPr marL="914400" lvl="1" indent="-457200">
              <a:spcAft>
                <a:spcPts val="1200"/>
              </a:spcAft>
              <a:buClr>
                <a:srgbClr val="FFFF00"/>
              </a:buClr>
              <a:buFont typeface="Arial" pitchFamily="34" charset="0"/>
              <a:buChar char="•"/>
            </a:pPr>
            <a:r>
              <a:rPr lang="en-US" sz="4000" dirty="0" smtClean="0">
                <a:solidFill>
                  <a:srgbClr val="FFFF00"/>
                </a:solidFill>
                <a:latin typeface="+mn-lt"/>
              </a:rPr>
              <a:t>Coarse Sediment Augmentation techniques and locations</a:t>
            </a:r>
            <a:endParaRPr lang="en-US" sz="4000" dirty="0">
              <a:solidFill>
                <a:srgbClr val="FFFF00"/>
              </a:solidFill>
              <a:latin typeface="+mn-lt"/>
            </a:endParaRPr>
          </a:p>
          <a:p>
            <a:pPr marL="914400" lvl="1" indent="-457200">
              <a:spcAft>
                <a:spcPts val="1200"/>
              </a:spcAft>
              <a:buClr>
                <a:srgbClr val="FFFF00"/>
              </a:buClr>
              <a:buFont typeface="Arial" pitchFamily="34" charset="0"/>
              <a:buChar char="•"/>
            </a:pPr>
            <a:r>
              <a:rPr lang="en-US" sz="4000" dirty="0" smtClean="0">
                <a:solidFill>
                  <a:srgbClr val="FFFF00"/>
                </a:solidFill>
                <a:latin typeface="+mn-lt"/>
              </a:rPr>
              <a:t>Fine sediment management</a:t>
            </a:r>
          </a:p>
          <a:p>
            <a:pPr marL="914400" lvl="1" indent="-457200">
              <a:spcAft>
                <a:spcPts val="1200"/>
              </a:spcAft>
              <a:buClr>
                <a:srgbClr val="FFFF00"/>
              </a:buClr>
              <a:buFont typeface="Arial" pitchFamily="34" charset="0"/>
              <a:buChar char="•"/>
            </a:pPr>
            <a:r>
              <a:rPr lang="en-US" sz="4000" dirty="0" smtClean="0">
                <a:solidFill>
                  <a:srgbClr val="FFFF00"/>
                </a:solidFill>
                <a:latin typeface="+mn-lt"/>
              </a:rPr>
              <a:t>Infrastructure to accommodate high flows &amp; restoration</a:t>
            </a:r>
            <a:endParaRPr lang="en-US" sz="4000" dirty="0">
              <a:solidFill>
                <a:srgbClr val="FFFF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30072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578" y="331553"/>
            <a:ext cx="8860421" cy="1371600"/>
          </a:xfrm>
        </p:spPr>
        <p:txBody>
          <a:bodyPr/>
          <a:lstStyle/>
          <a:p>
            <a:pPr algn="l"/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TRRP Biological Assessment -</a:t>
            </a:r>
            <a:br>
              <a:rPr lang="en-US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NMFS Biological Opinion Update:</a:t>
            </a:r>
            <a:br>
              <a:rPr lang="en-US" dirty="0">
                <a:solidFill>
                  <a:schemeClr val="tx2">
                    <a:lumMod val="75000"/>
                  </a:schemeClr>
                </a:solidFill>
              </a:rPr>
            </a:b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18007" y="1527630"/>
            <a:ext cx="9025993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457200">
              <a:spcAft>
                <a:spcPts val="1200"/>
              </a:spcAft>
              <a:buClr>
                <a:srgbClr val="FFFF00"/>
              </a:buClr>
              <a:buFont typeface="Arial" pitchFamily="34" charset="0"/>
              <a:buChar char="•"/>
            </a:pPr>
            <a:r>
              <a:rPr lang="en-US" sz="4000" dirty="0" smtClean="0">
                <a:solidFill>
                  <a:srgbClr val="FFFF00"/>
                </a:solidFill>
                <a:latin typeface="+mn-lt"/>
              </a:rPr>
              <a:t>Programmatic Consultation BA – based on Quality Assurance</a:t>
            </a:r>
          </a:p>
          <a:p>
            <a:pPr marL="914400" lvl="1" indent="-457200">
              <a:spcAft>
                <a:spcPts val="1200"/>
              </a:spcAft>
              <a:buClr>
                <a:srgbClr val="FFFF00"/>
              </a:buClr>
              <a:buFont typeface="Arial" pitchFamily="34" charset="0"/>
              <a:buChar char="•"/>
            </a:pPr>
            <a:r>
              <a:rPr lang="en-US" sz="4000" dirty="0">
                <a:solidFill>
                  <a:srgbClr val="FFFF00"/>
                </a:solidFill>
                <a:latin typeface="+mn-lt"/>
              </a:rPr>
              <a:t>BA will cover associated activities of cooperating Federal agencies </a:t>
            </a:r>
            <a:endParaRPr lang="en-US" sz="4000" dirty="0" smtClean="0">
              <a:solidFill>
                <a:srgbClr val="FFFF00"/>
              </a:solidFill>
              <a:latin typeface="+mn-lt"/>
            </a:endParaRPr>
          </a:p>
          <a:p>
            <a:pPr marL="914400" lvl="1" indent="-457200">
              <a:spcAft>
                <a:spcPts val="1200"/>
              </a:spcAft>
              <a:buClr>
                <a:srgbClr val="FFFF00"/>
              </a:buClr>
              <a:buFont typeface="Arial" pitchFamily="34" charset="0"/>
              <a:buChar char="•"/>
            </a:pPr>
            <a:r>
              <a:rPr lang="en-US" sz="4000" dirty="0" smtClean="0">
                <a:solidFill>
                  <a:srgbClr val="FFFF00"/>
                </a:solidFill>
                <a:latin typeface="+mn-lt"/>
              </a:rPr>
              <a:t>Existing BO remains in effect during development of new BO</a:t>
            </a:r>
            <a:endParaRPr lang="en-US" sz="4000" dirty="0">
              <a:solidFill>
                <a:srgbClr val="FFFF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56709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431" y="675711"/>
            <a:ext cx="9144000" cy="151297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TRRP Biological Assessment</a:t>
            </a:r>
            <a:br>
              <a:rPr lang="en-US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USFWS Biological Opinion Update:</a:t>
            </a:r>
            <a:br>
              <a:rPr lang="en-US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4000" dirty="0" smtClean="0">
                <a:solidFill>
                  <a:srgbClr val="FFC000"/>
                </a:solidFill>
              </a:rPr>
              <a:t>ESA analyses for cooperating agencies</a:t>
            </a:r>
            <a:r>
              <a:rPr lang="en-US" sz="4000" dirty="0">
                <a:solidFill>
                  <a:srgbClr val="FFC000"/>
                </a:solidFill>
              </a:rPr>
              <a:t/>
            </a:r>
            <a:br>
              <a:rPr lang="en-US" sz="4000" dirty="0">
                <a:solidFill>
                  <a:srgbClr val="FFC000"/>
                </a:solidFill>
              </a:rPr>
            </a:br>
            <a:endParaRPr lang="en-US" sz="4000" dirty="0">
              <a:solidFill>
                <a:srgbClr val="FFC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534067" y="2198726"/>
            <a:ext cx="9724638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231775">
              <a:spcAft>
                <a:spcPts val="1200"/>
              </a:spcAft>
              <a:buClr>
                <a:srgbClr val="FFFF00"/>
              </a:buClr>
              <a:buFont typeface="Arial" pitchFamily="34" charset="0"/>
              <a:buChar char="•"/>
            </a:pPr>
            <a:r>
              <a:rPr lang="en-US" sz="3600" dirty="0" smtClean="0">
                <a:solidFill>
                  <a:srgbClr val="FFFF00"/>
                </a:solidFill>
                <a:latin typeface="+mn-lt"/>
              </a:rPr>
              <a:t>N. Spotted Owl: Change in Critical Habitat</a:t>
            </a:r>
          </a:p>
          <a:p>
            <a:pPr marL="914400" lvl="1" indent="-231775">
              <a:spcAft>
                <a:spcPts val="1200"/>
              </a:spcAft>
              <a:buClr>
                <a:srgbClr val="FFFF00"/>
              </a:buClr>
              <a:buFont typeface="Arial" pitchFamily="34" charset="0"/>
              <a:buChar char="•"/>
            </a:pPr>
            <a:r>
              <a:rPr lang="en-US" sz="3600" dirty="0" smtClean="0">
                <a:solidFill>
                  <a:srgbClr val="FFFF00"/>
                </a:solidFill>
                <a:latin typeface="+mn-lt"/>
              </a:rPr>
              <a:t>Bald eagle: delisted</a:t>
            </a:r>
          </a:p>
          <a:p>
            <a:pPr marL="914400" lvl="1" indent="-231775">
              <a:spcAft>
                <a:spcPts val="1200"/>
              </a:spcAft>
              <a:buClr>
                <a:srgbClr val="FFFF00"/>
              </a:buClr>
              <a:buFont typeface="Arial" pitchFamily="34" charset="0"/>
              <a:buChar char="•"/>
            </a:pPr>
            <a:r>
              <a:rPr lang="en-US" sz="3600" dirty="0" smtClean="0">
                <a:solidFill>
                  <a:srgbClr val="FFFF00"/>
                </a:solidFill>
                <a:latin typeface="+mn-lt"/>
              </a:rPr>
              <a:t>Western Yellow Billed Cuckoo: proposed</a:t>
            </a:r>
          </a:p>
          <a:p>
            <a:pPr marL="914400" lvl="1" indent="-231775">
              <a:spcAft>
                <a:spcPts val="1200"/>
              </a:spcAft>
              <a:buClr>
                <a:srgbClr val="FFFF00"/>
              </a:buClr>
              <a:buFont typeface="Arial" pitchFamily="34" charset="0"/>
              <a:buChar char="•"/>
            </a:pPr>
            <a:r>
              <a:rPr lang="en-US" sz="3600" dirty="0" smtClean="0">
                <a:solidFill>
                  <a:srgbClr val="FFFF00"/>
                </a:solidFill>
                <a:latin typeface="+mn-lt"/>
              </a:rPr>
              <a:t>Fisher Proposed: proposed</a:t>
            </a:r>
          </a:p>
        </p:txBody>
      </p:sp>
    </p:spTree>
    <p:extLst>
      <p:ext uri="{BB962C8B-B14F-4D97-AF65-F5344CB8AC3E}">
        <p14:creationId xmlns:p14="http://schemas.microsoft.com/office/powerpoint/2010/main" val="3265167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MG_328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56433"/>
            <a:ext cx="9293422" cy="691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16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371600"/>
          </a:xfrm>
        </p:spPr>
        <p:txBody>
          <a:bodyPr/>
          <a:lstStyle/>
          <a:p>
            <a:pPr algn="l"/>
            <a:r>
              <a:rPr lang="en-US" sz="4000" dirty="0" smtClean="0">
                <a:solidFill>
                  <a:srgbClr val="FFFF00"/>
                </a:solidFill>
              </a:rPr>
              <a:t>Questions?</a:t>
            </a:r>
            <a:endParaRPr lang="en-US" sz="4000" dirty="0">
              <a:solidFill>
                <a:srgbClr val="FFFF00"/>
              </a:solidFill>
            </a:endParaRPr>
          </a:p>
        </p:txBody>
      </p:sp>
      <p:sp>
        <p:nvSpPr>
          <p:cNvPr id="24166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-582804" y="5419393"/>
            <a:ext cx="8681775" cy="1185266"/>
          </a:xfrm>
        </p:spPr>
        <p:txBody>
          <a:bodyPr/>
          <a:lstStyle/>
          <a:p>
            <a:pPr lvl="2"/>
            <a:r>
              <a:rPr lang="en-US" sz="2000" b="1" dirty="0" smtClean="0">
                <a:solidFill>
                  <a:srgbClr val="FFFF00"/>
                </a:solidFill>
              </a:rPr>
              <a:t>Brandt </a:t>
            </a:r>
            <a:r>
              <a:rPr lang="en-US" sz="2000" b="1" dirty="0">
                <a:solidFill>
                  <a:srgbClr val="FFFF00"/>
                </a:solidFill>
              </a:rPr>
              <a:t>Gutermuth, Environmental </a:t>
            </a:r>
            <a:r>
              <a:rPr lang="en-US" sz="2000" b="1" dirty="0" smtClean="0">
                <a:solidFill>
                  <a:srgbClr val="FFFF00"/>
                </a:solidFill>
              </a:rPr>
              <a:t>Scientist (</a:t>
            </a:r>
            <a:r>
              <a:rPr lang="en-US" sz="2000" b="1" dirty="0">
                <a:solidFill>
                  <a:srgbClr val="FFFF00"/>
                </a:solidFill>
              </a:rPr>
              <a:t>TRRP)</a:t>
            </a:r>
          </a:p>
          <a:p>
            <a:pPr lvl="3"/>
            <a:r>
              <a:rPr lang="en-US" b="1" dirty="0">
                <a:solidFill>
                  <a:srgbClr val="FFFF00"/>
                </a:solidFill>
              </a:rPr>
              <a:t>Phone: 530-623-1806</a:t>
            </a:r>
          </a:p>
          <a:p>
            <a:pPr lvl="3"/>
            <a:r>
              <a:rPr lang="en-US" b="1" dirty="0">
                <a:solidFill>
                  <a:srgbClr val="FFFF00"/>
                </a:solidFill>
              </a:rPr>
              <a:t>E-Mail: </a:t>
            </a:r>
            <a:r>
              <a:rPr lang="en-US" b="1" dirty="0" smtClean="0">
                <a:hlinkClick r:id="rId4"/>
              </a:rPr>
              <a:t>bgutermuth@usbr.gov</a:t>
            </a:r>
            <a:endParaRPr lang="en-US" b="1" dirty="0" smtClean="0"/>
          </a:p>
          <a:p>
            <a:pPr lvl="2"/>
            <a:endParaRPr lang="en-US" sz="20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0" tIns="0" rIns="0" bIns="0" numCol="1" anchor="ctr" anchorCtr="1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>
            <a:ln>
              <a:noFill/>
            </a:ln>
            <a:solidFill>
              <a:schemeClr val="bg2"/>
            </a:solidFill>
            <a:effectLst/>
            <a:latin typeface="Garamond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0" tIns="0" rIns="0" bIns="0" numCol="1" anchor="ctr" anchorCtr="1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>
            <a:ln>
              <a:noFill/>
            </a:ln>
            <a:solidFill>
              <a:schemeClr val="bg2"/>
            </a:solidFill>
            <a:effectLst/>
            <a:latin typeface="Garamond" charset="0"/>
            <a:ea typeface="ＭＳ Ｐゴシック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xtured">
  <a:themeElements>
    <a:clrScheme name="Textured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Textured">
      <a:majorFont>
        <a:latin typeface="Tahoma"/>
        <a:ea typeface="ＭＳ Ｐゴシック"/>
        <a:cs typeface=""/>
      </a:majorFont>
      <a:minorFont>
        <a:latin typeface="Tahom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0" tIns="0" rIns="0" bIns="0" numCol="1" anchor="ctr" anchorCtr="1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>
            <a:ln>
              <a:noFill/>
            </a:ln>
            <a:solidFill>
              <a:schemeClr val="bg2"/>
            </a:solidFill>
            <a:effectLst/>
            <a:latin typeface="Garamond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0" tIns="0" rIns="0" bIns="0" numCol="1" anchor="ctr" anchorCtr="1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>
            <a:ln>
              <a:noFill/>
            </a:ln>
            <a:solidFill>
              <a:schemeClr val="bg2"/>
            </a:solidFill>
            <a:effectLst/>
            <a:latin typeface="Garamond" charset="0"/>
            <a:ea typeface="ＭＳ Ｐゴシック" charset="0"/>
          </a:defRPr>
        </a:defPPr>
      </a:lstStyle>
    </a:lnDef>
  </a:objectDefaults>
  <a:extraClrSchemeLst>
    <a:extraClrScheme>
      <a:clrScheme name="Textured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xtured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8421</TotalTime>
  <Words>255</Words>
  <Application>Microsoft Office PowerPoint</Application>
  <PresentationFormat>On-screen Show (4:3)</PresentationFormat>
  <Paragraphs>66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Custom Design</vt:lpstr>
      <vt:lpstr>Textured</vt:lpstr>
      <vt:lpstr>Regulatory Update</vt:lpstr>
      <vt:lpstr>PowerPoint Presentation</vt:lpstr>
      <vt:lpstr>Infrastructure: </vt:lpstr>
      <vt:lpstr>Coarse Sediment Management: </vt:lpstr>
      <vt:lpstr>Coarse Sediment Management: </vt:lpstr>
      <vt:lpstr>TRRP Biological Assessment - NMFS Biological Opinion Update: </vt:lpstr>
      <vt:lpstr>TRRP Biological Assessment - NMFS Biological Opinion Update: </vt:lpstr>
      <vt:lpstr>TRRP Biological Assessment USFWS Biological Opinion Update: ESA analyses for cooperating agencies </vt:lpstr>
      <vt:lpstr>Questions?</vt:lpstr>
    </vt:vector>
  </TitlesOfParts>
  <Company>USFWS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Gutermuth, F. Brandt</dc:creator>
  <cp:lastModifiedBy>Brandt Gutermuth</cp:lastModifiedBy>
  <cp:revision>334</cp:revision>
  <cp:lastPrinted>2014-03-25T16:05:27Z</cp:lastPrinted>
  <dcterms:created xsi:type="dcterms:W3CDTF">2004-05-03T18:39:40Z</dcterms:created>
  <dcterms:modified xsi:type="dcterms:W3CDTF">2014-03-31T22:30:49Z</dcterms:modified>
</cp:coreProperties>
</file>