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50" d="100"/>
          <a:sy n="50" d="100"/>
        </p:scale>
        <p:origin x="2832" y="14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E44C9-A802-4BFB-AE0E-6BCA1B570A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466796B-BCC8-4D7D-8EDC-12927CBC60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8F89F82-2264-4ACC-A1D4-D8673D133B17}"/>
              </a:ext>
            </a:extLst>
          </p:cNvPr>
          <p:cNvSpPr>
            <a:spLocks noGrp="1"/>
          </p:cNvSpPr>
          <p:nvPr>
            <p:ph type="dt" sz="half" idx="10"/>
          </p:nvPr>
        </p:nvSpPr>
        <p:spPr/>
        <p:txBody>
          <a:bodyPr/>
          <a:lstStyle/>
          <a:p>
            <a:fld id="{AA234AB4-EB7F-44C3-9A62-2B3983B0E3B9}" type="datetimeFigureOut">
              <a:rPr lang="en-US" smtClean="0"/>
              <a:t>6/9/2022</a:t>
            </a:fld>
            <a:endParaRPr lang="en-US"/>
          </a:p>
        </p:txBody>
      </p:sp>
      <p:sp>
        <p:nvSpPr>
          <p:cNvPr id="5" name="Footer Placeholder 4">
            <a:extLst>
              <a:ext uri="{FF2B5EF4-FFF2-40B4-BE49-F238E27FC236}">
                <a16:creationId xmlns:a16="http://schemas.microsoft.com/office/drawing/2014/main" id="{A9E9BB9E-3921-489C-BF43-217144DCC6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E2AB35-1609-48F5-8EE1-A3781C8B6836}"/>
              </a:ext>
            </a:extLst>
          </p:cNvPr>
          <p:cNvSpPr>
            <a:spLocks noGrp="1"/>
          </p:cNvSpPr>
          <p:nvPr>
            <p:ph type="sldNum" sz="quarter" idx="12"/>
          </p:nvPr>
        </p:nvSpPr>
        <p:spPr/>
        <p:txBody>
          <a:bodyPr/>
          <a:lstStyle/>
          <a:p>
            <a:fld id="{4FF0E46F-5F6B-442F-90C4-5A9FCC9DE0E9}" type="slidenum">
              <a:rPr lang="en-US" smtClean="0"/>
              <a:t>‹#›</a:t>
            </a:fld>
            <a:endParaRPr lang="en-US"/>
          </a:p>
        </p:txBody>
      </p:sp>
    </p:spTree>
    <p:extLst>
      <p:ext uri="{BB962C8B-B14F-4D97-AF65-F5344CB8AC3E}">
        <p14:creationId xmlns:p14="http://schemas.microsoft.com/office/powerpoint/2010/main" val="3414203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20E1D-7EFA-4A16-A5F3-51EA06FC526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48D2A6-AA4C-45B6-B613-457E36D07C3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2AD291-DDF5-43B4-B7B7-AD983041B5A1}"/>
              </a:ext>
            </a:extLst>
          </p:cNvPr>
          <p:cNvSpPr>
            <a:spLocks noGrp="1"/>
          </p:cNvSpPr>
          <p:nvPr>
            <p:ph type="dt" sz="half" idx="10"/>
          </p:nvPr>
        </p:nvSpPr>
        <p:spPr/>
        <p:txBody>
          <a:bodyPr/>
          <a:lstStyle/>
          <a:p>
            <a:fld id="{AA234AB4-EB7F-44C3-9A62-2B3983B0E3B9}" type="datetimeFigureOut">
              <a:rPr lang="en-US" smtClean="0"/>
              <a:t>6/9/2022</a:t>
            </a:fld>
            <a:endParaRPr lang="en-US"/>
          </a:p>
        </p:txBody>
      </p:sp>
      <p:sp>
        <p:nvSpPr>
          <p:cNvPr id="5" name="Footer Placeholder 4">
            <a:extLst>
              <a:ext uri="{FF2B5EF4-FFF2-40B4-BE49-F238E27FC236}">
                <a16:creationId xmlns:a16="http://schemas.microsoft.com/office/drawing/2014/main" id="{91FD7222-6815-4333-B936-F0F94AED079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7516FB-8D06-4932-9056-ADC985B98146}"/>
              </a:ext>
            </a:extLst>
          </p:cNvPr>
          <p:cNvSpPr>
            <a:spLocks noGrp="1"/>
          </p:cNvSpPr>
          <p:nvPr>
            <p:ph type="sldNum" sz="quarter" idx="12"/>
          </p:nvPr>
        </p:nvSpPr>
        <p:spPr/>
        <p:txBody>
          <a:bodyPr/>
          <a:lstStyle/>
          <a:p>
            <a:fld id="{4FF0E46F-5F6B-442F-90C4-5A9FCC9DE0E9}" type="slidenum">
              <a:rPr lang="en-US" smtClean="0"/>
              <a:t>‹#›</a:t>
            </a:fld>
            <a:endParaRPr lang="en-US"/>
          </a:p>
        </p:txBody>
      </p:sp>
    </p:spTree>
    <p:extLst>
      <p:ext uri="{BB962C8B-B14F-4D97-AF65-F5344CB8AC3E}">
        <p14:creationId xmlns:p14="http://schemas.microsoft.com/office/powerpoint/2010/main" val="444980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1E982-F911-4D31-B1E3-F46D0C09472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557BF-DE7E-4C43-8763-44E507BF740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A48BFD9-678F-448F-8C64-DC818FCF331D}"/>
              </a:ext>
            </a:extLst>
          </p:cNvPr>
          <p:cNvSpPr>
            <a:spLocks noGrp="1"/>
          </p:cNvSpPr>
          <p:nvPr>
            <p:ph type="dt" sz="half" idx="10"/>
          </p:nvPr>
        </p:nvSpPr>
        <p:spPr/>
        <p:txBody>
          <a:bodyPr/>
          <a:lstStyle/>
          <a:p>
            <a:fld id="{AA234AB4-EB7F-44C3-9A62-2B3983B0E3B9}" type="datetimeFigureOut">
              <a:rPr lang="en-US" smtClean="0"/>
              <a:t>6/9/2022</a:t>
            </a:fld>
            <a:endParaRPr lang="en-US"/>
          </a:p>
        </p:txBody>
      </p:sp>
      <p:sp>
        <p:nvSpPr>
          <p:cNvPr id="5" name="Footer Placeholder 4">
            <a:extLst>
              <a:ext uri="{FF2B5EF4-FFF2-40B4-BE49-F238E27FC236}">
                <a16:creationId xmlns:a16="http://schemas.microsoft.com/office/drawing/2014/main" id="{AA7D22FB-EFAE-4385-9256-398835FF20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6D01E2-DF6A-49A7-A541-CE192C2C9ED9}"/>
              </a:ext>
            </a:extLst>
          </p:cNvPr>
          <p:cNvSpPr>
            <a:spLocks noGrp="1"/>
          </p:cNvSpPr>
          <p:nvPr>
            <p:ph type="sldNum" sz="quarter" idx="12"/>
          </p:nvPr>
        </p:nvSpPr>
        <p:spPr/>
        <p:txBody>
          <a:bodyPr/>
          <a:lstStyle/>
          <a:p>
            <a:fld id="{4FF0E46F-5F6B-442F-90C4-5A9FCC9DE0E9}" type="slidenum">
              <a:rPr lang="en-US" smtClean="0"/>
              <a:t>‹#›</a:t>
            </a:fld>
            <a:endParaRPr lang="en-US"/>
          </a:p>
        </p:txBody>
      </p:sp>
    </p:spTree>
    <p:extLst>
      <p:ext uri="{BB962C8B-B14F-4D97-AF65-F5344CB8AC3E}">
        <p14:creationId xmlns:p14="http://schemas.microsoft.com/office/powerpoint/2010/main" val="4189772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C5A1E-966F-4DC8-AFA4-DF1365F57FD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41F46B-D5F8-4BDA-BFEA-BA6C07CF2D1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BBEC89D-D998-4718-97E2-C19537D53F5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2D366EB-1EEE-4B07-A355-04A706B7ECEA}"/>
              </a:ext>
            </a:extLst>
          </p:cNvPr>
          <p:cNvSpPr>
            <a:spLocks noGrp="1"/>
          </p:cNvSpPr>
          <p:nvPr>
            <p:ph type="dt" sz="half" idx="10"/>
          </p:nvPr>
        </p:nvSpPr>
        <p:spPr/>
        <p:txBody>
          <a:bodyPr/>
          <a:lstStyle/>
          <a:p>
            <a:fld id="{AA234AB4-EB7F-44C3-9A62-2B3983B0E3B9}" type="datetimeFigureOut">
              <a:rPr lang="en-US" smtClean="0"/>
              <a:t>6/9/2022</a:t>
            </a:fld>
            <a:endParaRPr lang="en-US"/>
          </a:p>
        </p:txBody>
      </p:sp>
      <p:sp>
        <p:nvSpPr>
          <p:cNvPr id="6" name="Footer Placeholder 5">
            <a:extLst>
              <a:ext uri="{FF2B5EF4-FFF2-40B4-BE49-F238E27FC236}">
                <a16:creationId xmlns:a16="http://schemas.microsoft.com/office/drawing/2014/main" id="{B29AD968-F2C8-4564-9ADF-0094CF4927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1C6397-B636-426C-A0E5-B9725734396D}"/>
              </a:ext>
            </a:extLst>
          </p:cNvPr>
          <p:cNvSpPr>
            <a:spLocks noGrp="1"/>
          </p:cNvSpPr>
          <p:nvPr>
            <p:ph type="sldNum" sz="quarter" idx="12"/>
          </p:nvPr>
        </p:nvSpPr>
        <p:spPr/>
        <p:txBody>
          <a:bodyPr/>
          <a:lstStyle/>
          <a:p>
            <a:fld id="{4FF0E46F-5F6B-442F-90C4-5A9FCC9DE0E9}" type="slidenum">
              <a:rPr lang="en-US" smtClean="0"/>
              <a:t>‹#›</a:t>
            </a:fld>
            <a:endParaRPr lang="en-US"/>
          </a:p>
        </p:txBody>
      </p:sp>
    </p:spTree>
    <p:extLst>
      <p:ext uri="{BB962C8B-B14F-4D97-AF65-F5344CB8AC3E}">
        <p14:creationId xmlns:p14="http://schemas.microsoft.com/office/powerpoint/2010/main" val="177573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D1110-028B-4962-BEE1-8EF549EC96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4327DB2-4730-4333-B4CD-BDB0197CE7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E3F2DA6-52A4-458E-8957-2458780A048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3AE76AD-1245-401A-AF2A-D9258EB4BC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5605A62-BA87-43DA-B5FF-CBBCA965C66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FF454A6-6C56-4FE4-9338-39B22202273B}"/>
              </a:ext>
            </a:extLst>
          </p:cNvPr>
          <p:cNvSpPr>
            <a:spLocks noGrp="1"/>
          </p:cNvSpPr>
          <p:nvPr>
            <p:ph type="dt" sz="half" idx="10"/>
          </p:nvPr>
        </p:nvSpPr>
        <p:spPr/>
        <p:txBody>
          <a:bodyPr/>
          <a:lstStyle/>
          <a:p>
            <a:fld id="{AA234AB4-EB7F-44C3-9A62-2B3983B0E3B9}" type="datetimeFigureOut">
              <a:rPr lang="en-US" smtClean="0"/>
              <a:t>6/9/2022</a:t>
            </a:fld>
            <a:endParaRPr lang="en-US"/>
          </a:p>
        </p:txBody>
      </p:sp>
      <p:sp>
        <p:nvSpPr>
          <p:cNvPr id="8" name="Footer Placeholder 7">
            <a:extLst>
              <a:ext uri="{FF2B5EF4-FFF2-40B4-BE49-F238E27FC236}">
                <a16:creationId xmlns:a16="http://schemas.microsoft.com/office/drawing/2014/main" id="{90138174-53C8-4694-B679-2816613466F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B83CCE5-7F42-4FD1-9970-97BB50AAB319}"/>
              </a:ext>
            </a:extLst>
          </p:cNvPr>
          <p:cNvSpPr>
            <a:spLocks noGrp="1"/>
          </p:cNvSpPr>
          <p:nvPr>
            <p:ph type="sldNum" sz="quarter" idx="12"/>
          </p:nvPr>
        </p:nvSpPr>
        <p:spPr/>
        <p:txBody>
          <a:bodyPr/>
          <a:lstStyle/>
          <a:p>
            <a:fld id="{4FF0E46F-5F6B-442F-90C4-5A9FCC9DE0E9}" type="slidenum">
              <a:rPr lang="en-US" smtClean="0"/>
              <a:t>‹#›</a:t>
            </a:fld>
            <a:endParaRPr lang="en-US"/>
          </a:p>
        </p:txBody>
      </p:sp>
    </p:spTree>
    <p:extLst>
      <p:ext uri="{BB962C8B-B14F-4D97-AF65-F5344CB8AC3E}">
        <p14:creationId xmlns:p14="http://schemas.microsoft.com/office/powerpoint/2010/main" val="2943577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B8744-6F6B-46CD-A619-F87C48184F8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8C787F4-CC22-44FC-8DA9-2769A718961D}"/>
              </a:ext>
            </a:extLst>
          </p:cNvPr>
          <p:cNvSpPr>
            <a:spLocks noGrp="1"/>
          </p:cNvSpPr>
          <p:nvPr>
            <p:ph type="dt" sz="half" idx="10"/>
          </p:nvPr>
        </p:nvSpPr>
        <p:spPr/>
        <p:txBody>
          <a:bodyPr/>
          <a:lstStyle/>
          <a:p>
            <a:fld id="{AA234AB4-EB7F-44C3-9A62-2B3983B0E3B9}" type="datetimeFigureOut">
              <a:rPr lang="en-US" smtClean="0"/>
              <a:t>6/9/2022</a:t>
            </a:fld>
            <a:endParaRPr lang="en-US"/>
          </a:p>
        </p:txBody>
      </p:sp>
      <p:sp>
        <p:nvSpPr>
          <p:cNvPr id="4" name="Footer Placeholder 3">
            <a:extLst>
              <a:ext uri="{FF2B5EF4-FFF2-40B4-BE49-F238E27FC236}">
                <a16:creationId xmlns:a16="http://schemas.microsoft.com/office/drawing/2014/main" id="{31179E3D-7830-4A62-9DFE-DEF4A8FD78A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F5C9BE-172A-4C41-96CC-21DF64E95FFE}"/>
              </a:ext>
            </a:extLst>
          </p:cNvPr>
          <p:cNvSpPr>
            <a:spLocks noGrp="1"/>
          </p:cNvSpPr>
          <p:nvPr>
            <p:ph type="sldNum" sz="quarter" idx="12"/>
          </p:nvPr>
        </p:nvSpPr>
        <p:spPr/>
        <p:txBody>
          <a:bodyPr/>
          <a:lstStyle/>
          <a:p>
            <a:fld id="{4FF0E46F-5F6B-442F-90C4-5A9FCC9DE0E9}" type="slidenum">
              <a:rPr lang="en-US" smtClean="0"/>
              <a:t>‹#›</a:t>
            </a:fld>
            <a:endParaRPr lang="en-US"/>
          </a:p>
        </p:txBody>
      </p:sp>
    </p:spTree>
    <p:extLst>
      <p:ext uri="{BB962C8B-B14F-4D97-AF65-F5344CB8AC3E}">
        <p14:creationId xmlns:p14="http://schemas.microsoft.com/office/powerpoint/2010/main" val="1754406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FCE81E-42B0-4987-B033-E326C24A989A}"/>
              </a:ext>
            </a:extLst>
          </p:cNvPr>
          <p:cNvSpPr>
            <a:spLocks noGrp="1"/>
          </p:cNvSpPr>
          <p:nvPr>
            <p:ph type="dt" sz="half" idx="10"/>
          </p:nvPr>
        </p:nvSpPr>
        <p:spPr/>
        <p:txBody>
          <a:bodyPr/>
          <a:lstStyle/>
          <a:p>
            <a:fld id="{AA234AB4-EB7F-44C3-9A62-2B3983B0E3B9}" type="datetimeFigureOut">
              <a:rPr lang="en-US" smtClean="0"/>
              <a:t>6/9/2022</a:t>
            </a:fld>
            <a:endParaRPr lang="en-US"/>
          </a:p>
        </p:txBody>
      </p:sp>
      <p:sp>
        <p:nvSpPr>
          <p:cNvPr id="3" name="Footer Placeholder 2">
            <a:extLst>
              <a:ext uri="{FF2B5EF4-FFF2-40B4-BE49-F238E27FC236}">
                <a16:creationId xmlns:a16="http://schemas.microsoft.com/office/drawing/2014/main" id="{756586C2-C66E-4760-9651-2FC2E097A8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A2013C9-5EB8-458C-8F2C-E7CB5CB492DC}"/>
              </a:ext>
            </a:extLst>
          </p:cNvPr>
          <p:cNvSpPr>
            <a:spLocks noGrp="1"/>
          </p:cNvSpPr>
          <p:nvPr>
            <p:ph type="sldNum" sz="quarter" idx="12"/>
          </p:nvPr>
        </p:nvSpPr>
        <p:spPr/>
        <p:txBody>
          <a:bodyPr/>
          <a:lstStyle/>
          <a:p>
            <a:fld id="{4FF0E46F-5F6B-442F-90C4-5A9FCC9DE0E9}" type="slidenum">
              <a:rPr lang="en-US" smtClean="0"/>
              <a:t>‹#›</a:t>
            </a:fld>
            <a:endParaRPr lang="en-US"/>
          </a:p>
        </p:txBody>
      </p:sp>
    </p:spTree>
    <p:extLst>
      <p:ext uri="{BB962C8B-B14F-4D97-AF65-F5344CB8AC3E}">
        <p14:creationId xmlns:p14="http://schemas.microsoft.com/office/powerpoint/2010/main" val="2304893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92516-D517-42DB-BF3A-1B8D108557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EDA6640-BC3C-4103-AC5A-E108BC0C36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9940DD6-05CD-4DD8-9F1F-538DEFCD59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D05014-5B2D-4D56-914B-4652A8577AA8}"/>
              </a:ext>
            </a:extLst>
          </p:cNvPr>
          <p:cNvSpPr>
            <a:spLocks noGrp="1"/>
          </p:cNvSpPr>
          <p:nvPr>
            <p:ph type="dt" sz="half" idx="10"/>
          </p:nvPr>
        </p:nvSpPr>
        <p:spPr/>
        <p:txBody>
          <a:bodyPr/>
          <a:lstStyle/>
          <a:p>
            <a:fld id="{AA234AB4-EB7F-44C3-9A62-2B3983B0E3B9}" type="datetimeFigureOut">
              <a:rPr lang="en-US" smtClean="0"/>
              <a:t>6/9/2022</a:t>
            </a:fld>
            <a:endParaRPr lang="en-US"/>
          </a:p>
        </p:txBody>
      </p:sp>
      <p:sp>
        <p:nvSpPr>
          <p:cNvPr id="6" name="Footer Placeholder 5">
            <a:extLst>
              <a:ext uri="{FF2B5EF4-FFF2-40B4-BE49-F238E27FC236}">
                <a16:creationId xmlns:a16="http://schemas.microsoft.com/office/drawing/2014/main" id="{DA75EF36-9D6F-4669-9D32-00F9C066F94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76055E-BC5B-4F5F-A95C-EF9F41ED854C}"/>
              </a:ext>
            </a:extLst>
          </p:cNvPr>
          <p:cNvSpPr>
            <a:spLocks noGrp="1"/>
          </p:cNvSpPr>
          <p:nvPr>
            <p:ph type="sldNum" sz="quarter" idx="12"/>
          </p:nvPr>
        </p:nvSpPr>
        <p:spPr/>
        <p:txBody>
          <a:bodyPr/>
          <a:lstStyle/>
          <a:p>
            <a:fld id="{4FF0E46F-5F6B-442F-90C4-5A9FCC9DE0E9}" type="slidenum">
              <a:rPr lang="en-US" smtClean="0"/>
              <a:t>‹#›</a:t>
            </a:fld>
            <a:endParaRPr lang="en-US"/>
          </a:p>
        </p:txBody>
      </p:sp>
    </p:spTree>
    <p:extLst>
      <p:ext uri="{BB962C8B-B14F-4D97-AF65-F5344CB8AC3E}">
        <p14:creationId xmlns:p14="http://schemas.microsoft.com/office/powerpoint/2010/main" val="2398547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97FCD-D123-4926-8FE2-FE0B118E845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FDED95F-14AD-4FFC-9907-3E04834B96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812142F-96A3-4854-860A-CAE7553AFC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E3B2FE-EB14-4E5B-901C-C681097AD611}"/>
              </a:ext>
            </a:extLst>
          </p:cNvPr>
          <p:cNvSpPr>
            <a:spLocks noGrp="1"/>
          </p:cNvSpPr>
          <p:nvPr>
            <p:ph type="dt" sz="half" idx="10"/>
          </p:nvPr>
        </p:nvSpPr>
        <p:spPr/>
        <p:txBody>
          <a:bodyPr/>
          <a:lstStyle/>
          <a:p>
            <a:fld id="{AA234AB4-EB7F-44C3-9A62-2B3983B0E3B9}" type="datetimeFigureOut">
              <a:rPr lang="en-US" smtClean="0"/>
              <a:t>6/9/2022</a:t>
            </a:fld>
            <a:endParaRPr lang="en-US"/>
          </a:p>
        </p:txBody>
      </p:sp>
      <p:sp>
        <p:nvSpPr>
          <p:cNvPr id="6" name="Footer Placeholder 5">
            <a:extLst>
              <a:ext uri="{FF2B5EF4-FFF2-40B4-BE49-F238E27FC236}">
                <a16:creationId xmlns:a16="http://schemas.microsoft.com/office/drawing/2014/main" id="{ECD95095-AE23-45CB-9E7D-44C447294E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1175EE-401C-4A5F-9A1A-8337C3E2CC33}"/>
              </a:ext>
            </a:extLst>
          </p:cNvPr>
          <p:cNvSpPr>
            <a:spLocks noGrp="1"/>
          </p:cNvSpPr>
          <p:nvPr>
            <p:ph type="sldNum" sz="quarter" idx="12"/>
          </p:nvPr>
        </p:nvSpPr>
        <p:spPr/>
        <p:txBody>
          <a:bodyPr/>
          <a:lstStyle/>
          <a:p>
            <a:fld id="{4FF0E46F-5F6B-442F-90C4-5A9FCC9DE0E9}" type="slidenum">
              <a:rPr lang="en-US" smtClean="0"/>
              <a:t>‹#›</a:t>
            </a:fld>
            <a:endParaRPr lang="en-US"/>
          </a:p>
        </p:txBody>
      </p:sp>
    </p:spTree>
    <p:extLst>
      <p:ext uri="{BB962C8B-B14F-4D97-AF65-F5344CB8AC3E}">
        <p14:creationId xmlns:p14="http://schemas.microsoft.com/office/powerpoint/2010/main" val="4195919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9006D2-2CB7-413A-B58A-1B91F012AB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DC221EE-1E5B-4C66-AEA6-CDA3739E4D1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E8472C-B27C-4ADA-B6AE-2405A29E10B9}"/>
              </a:ext>
            </a:extLst>
          </p:cNvPr>
          <p:cNvSpPr>
            <a:spLocks noGrp="1"/>
          </p:cNvSpPr>
          <p:nvPr>
            <p:ph type="dt" sz="half" idx="10"/>
          </p:nvPr>
        </p:nvSpPr>
        <p:spPr/>
        <p:txBody>
          <a:bodyPr/>
          <a:lstStyle/>
          <a:p>
            <a:fld id="{AA234AB4-EB7F-44C3-9A62-2B3983B0E3B9}" type="datetimeFigureOut">
              <a:rPr lang="en-US" smtClean="0"/>
              <a:t>6/9/2022</a:t>
            </a:fld>
            <a:endParaRPr lang="en-US"/>
          </a:p>
        </p:txBody>
      </p:sp>
      <p:sp>
        <p:nvSpPr>
          <p:cNvPr id="5" name="Footer Placeholder 4">
            <a:extLst>
              <a:ext uri="{FF2B5EF4-FFF2-40B4-BE49-F238E27FC236}">
                <a16:creationId xmlns:a16="http://schemas.microsoft.com/office/drawing/2014/main" id="{0BCCE579-8997-4488-90AA-26AB02D0E3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191D3D-9E99-45D9-8629-E7C23C1E13C4}"/>
              </a:ext>
            </a:extLst>
          </p:cNvPr>
          <p:cNvSpPr>
            <a:spLocks noGrp="1"/>
          </p:cNvSpPr>
          <p:nvPr>
            <p:ph type="sldNum" sz="quarter" idx="12"/>
          </p:nvPr>
        </p:nvSpPr>
        <p:spPr/>
        <p:txBody>
          <a:bodyPr/>
          <a:lstStyle/>
          <a:p>
            <a:fld id="{4FF0E46F-5F6B-442F-90C4-5A9FCC9DE0E9}" type="slidenum">
              <a:rPr lang="en-US" smtClean="0"/>
              <a:t>‹#›</a:t>
            </a:fld>
            <a:endParaRPr lang="en-US"/>
          </a:p>
        </p:txBody>
      </p:sp>
    </p:spTree>
    <p:extLst>
      <p:ext uri="{BB962C8B-B14F-4D97-AF65-F5344CB8AC3E}">
        <p14:creationId xmlns:p14="http://schemas.microsoft.com/office/powerpoint/2010/main" val="1208902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66BAA9-990A-4AAB-BE7E-7EFC6B27391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9025AA4-B8AD-4CB3-AC72-E1B3974EEFB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E60FE7-C55E-4705-8697-A99141A5A4A0}"/>
              </a:ext>
            </a:extLst>
          </p:cNvPr>
          <p:cNvSpPr>
            <a:spLocks noGrp="1"/>
          </p:cNvSpPr>
          <p:nvPr>
            <p:ph type="dt" sz="half" idx="10"/>
          </p:nvPr>
        </p:nvSpPr>
        <p:spPr/>
        <p:txBody>
          <a:bodyPr/>
          <a:lstStyle/>
          <a:p>
            <a:fld id="{AA234AB4-EB7F-44C3-9A62-2B3983B0E3B9}" type="datetimeFigureOut">
              <a:rPr lang="en-US" smtClean="0"/>
              <a:t>6/9/2022</a:t>
            </a:fld>
            <a:endParaRPr lang="en-US"/>
          </a:p>
        </p:txBody>
      </p:sp>
      <p:sp>
        <p:nvSpPr>
          <p:cNvPr id="5" name="Footer Placeholder 4">
            <a:extLst>
              <a:ext uri="{FF2B5EF4-FFF2-40B4-BE49-F238E27FC236}">
                <a16:creationId xmlns:a16="http://schemas.microsoft.com/office/drawing/2014/main" id="{6AF4A859-7F31-49A1-910A-BDD0E40A01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143AA97-C8D0-451D-A036-2B6549A3BB24}"/>
              </a:ext>
            </a:extLst>
          </p:cNvPr>
          <p:cNvSpPr>
            <a:spLocks noGrp="1"/>
          </p:cNvSpPr>
          <p:nvPr>
            <p:ph type="sldNum" sz="quarter" idx="12"/>
          </p:nvPr>
        </p:nvSpPr>
        <p:spPr/>
        <p:txBody>
          <a:bodyPr/>
          <a:lstStyle/>
          <a:p>
            <a:fld id="{4FF0E46F-5F6B-442F-90C4-5A9FCC9DE0E9}" type="slidenum">
              <a:rPr lang="en-US" smtClean="0"/>
              <a:t>‹#›</a:t>
            </a:fld>
            <a:endParaRPr lang="en-US"/>
          </a:p>
        </p:txBody>
      </p:sp>
    </p:spTree>
    <p:extLst>
      <p:ext uri="{BB962C8B-B14F-4D97-AF65-F5344CB8AC3E}">
        <p14:creationId xmlns:p14="http://schemas.microsoft.com/office/powerpoint/2010/main" val="507774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7C16BE-80AB-4C00-A3E6-3965204A6D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EBB21FC-5EFC-4B7F-8084-820C3FEC75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35B06F-DEEA-432A-AAF8-55EAC7C4AE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234AB4-EB7F-44C3-9A62-2B3983B0E3B9}" type="datetimeFigureOut">
              <a:rPr lang="en-US" smtClean="0"/>
              <a:t>6/9/2022</a:t>
            </a:fld>
            <a:endParaRPr lang="en-US"/>
          </a:p>
        </p:txBody>
      </p:sp>
      <p:sp>
        <p:nvSpPr>
          <p:cNvPr id="5" name="Footer Placeholder 4">
            <a:extLst>
              <a:ext uri="{FF2B5EF4-FFF2-40B4-BE49-F238E27FC236}">
                <a16:creationId xmlns:a16="http://schemas.microsoft.com/office/drawing/2014/main" id="{A322A42C-3D11-4BEA-B43E-E74B6B792FA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9AAAF51-3E33-4130-8EE7-DD76CDDDC3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F0E46F-5F6B-442F-90C4-5A9FCC9DE0E9}" type="slidenum">
              <a:rPr lang="en-US" smtClean="0"/>
              <a:t>‹#›</a:t>
            </a:fld>
            <a:endParaRPr lang="en-US"/>
          </a:p>
        </p:txBody>
      </p:sp>
    </p:spTree>
    <p:extLst>
      <p:ext uri="{BB962C8B-B14F-4D97-AF65-F5344CB8AC3E}">
        <p14:creationId xmlns:p14="http://schemas.microsoft.com/office/powerpoint/2010/main" val="28052760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469C5-AB56-44C2-BFD5-1C7A03CDF4F3}"/>
              </a:ext>
            </a:extLst>
          </p:cNvPr>
          <p:cNvSpPr>
            <a:spLocks noGrp="1"/>
          </p:cNvSpPr>
          <p:nvPr>
            <p:ph type="title"/>
          </p:nvPr>
        </p:nvSpPr>
        <p:spPr/>
        <p:txBody>
          <a:bodyPr>
            <a:normAutofit fontScale="90000"/>
          </a:bodyPr>
          <a:lstStyle/>
          <a:p>
            <a:pPr algn="ctr"/>
            <a:br>
              <a:rPr lang="en-US" sz="5300" dirty="0"/>
            </a:br>
            <a:r>
              <a:rPr lang="en-US" sz="5300" dirty="0"/>
              <a:t>Physical objectives on the Trinity River, CA</a:t>
            </a:r>
            <a:br>
              <a:rPr lang="en-US" dirty="0"/>
            </a:br>
            <a:br>
              <a:rPr lang="en-US" dirty="0"/>
            </a:br>
            <a:endParaRPr lang="en-US" dirty="0"/>
          </a:p>
        </p:txBody>
      </p:sp>
      <p:sp>
        <p:nvSpPr>
          <p:cNvPr id="5" name="Content Placeholder 4">
            <a:extLst>
              <a:ext uri="{FF2B5EF4-FFF2-40B4-BE49-F238E27FC236}">
                <a16:creationId xmlns:a16="http://schemas.microsoft.com/office/drawing/2014/main" id="{2B92BA18-2AE8-484B-9941-095258B5DA35}"/>
              </a:ext>
            </a:extLst>
          </p:cNvPr>
          <p:cNvSpPr>
            <a:spLocks noGrp="1"/>
          </p:cNvSpPr>
          <p:nvPr>
            <p:ph idx="1"/>
          </p:nvPr>
        </p:nvSpPr>
        <p:spPr/>
        <p:txBody>
          <a:bodyPr/>
          <a:lstStyle/>
          <a:p>
            <a:pPr marL="0" indent="0" algn="ctr">
              <a:buNone/>
            </a:pPr>
            <a:r>
              <a:rPr lang="en-US" sz="2800" dirty="0"/>
              <a:t>Topographic variability</a:t>
            </a:r>
            <a:br>
              <a:rPr lang="en-US" sz="2800" dirty="0"/>
            </a:br>
            <a:r>
              <a:rPr lang="en-US" sz="2800" dirty="0"/>
              <a:t>Inundation effectiveness</a:t>
            </a:r>
            <a:br>
              <a:rPr lang="en-US" sz="2800" dirty="0"/>
            </a:br>
            <a:r>
              <a:rPr lang="en-US" sz="2800" dirty="0"/>
              <a:t>Active bars</a:t>
            </a:r>
            <a:br>
              <a:rPr lang="en-US" sz="2800" dirty="0"/>
            </a:br>
            <a:r>
              <a:rPr lang="en-US" sz="2800" dirty="0"/>
              <a:t>Channel migration</a:t>
            </a:r>
            <a:br>
              <a:rPr lang="en-US" sz="2800" dirty="0"/>
            </a:br>
            <a:r>
              <a:rPr lang="en-US" sz="2800" dirty="0"/>
              <a:t>Fine sediment storage</a:t>
            </a:r>
            <a:br>
              <a:rPr lang="en-US" sz="2800" dirty="0"/>
            </a:br>
            <a:r>
              <a:rPr lang="en-US" sz="2800" dirty="0"/>
              <a:t>Thresholds for sediment mobility</a:t>
            </a:r>
            <a:br>
              <a:rPr lang="en-US" sz="2800" dirty="0"/>
            </a:br>
            <a:r>
              <a:rPr lang="en-US" sz="2800" dirty="0"/>
              <a:t>Bed mobility and scour</a:t>
            </a:r>
            <a:br>
              <a:rPr lang="en-US" sz="2800" dirty="0"/>
            </a:br>
            <a:br>
              <a:rPr lang="en-US" sz="2800" dirty="0"/>
            </a:br>
            <a:r>
              <a:rPr lang="pt-BR" sz="2800" dirty="0"/>
              <a:t>Management actions for all include flow releases, channel rehabilitation, gravel augmentation, and sometimes others.</a:t>
            </a:r>
            <a:br>
              <a:rPr lang="pt-BR" dirty="0"/>
            </a:br>
            <a:endParaRPr lang="en-US" dirty="0"/>
          </a:p>
        </p:txBody>
      </p:sp>
    </p:spTree>
    <p:extLst>
      <p:ext uri="{BB962C8B-B14F-4D97-AF65-F5344CB8AC3E}">
        <p14:creationId xmlns:p14="http://schemas.microsoft.com/office/powerpoint/2010/main" val="1488176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93CB-6228-46DC-AD1B-E633BBA408A0}"/>
              </a:ext>
            </a:extLst>
          </p:cNvPr>
          <p:cNvSpPr>
            <a:spLocks noGrp="1"/>
          </p:cNvSpPr>
          <p:nvPr>
            <p:ph type="title"/>
          </p:nvPr>
        </p:nvSpPr>
        <p:spPr>
          <a:xfrm>
            <a:off x="838200" y="365125"/>
            <a:ext cx="10515600" cy="877749"/>
          </a:xfrm>
        </p:spPr>
        <p:txBody>
          <a:bodyPr/>
          <a:lstStyle/>
          <a:p>
            <a:r>
              <a:rPr lang="en-US" dirty="0"/>
              <a:t>Topographic variability</a:t>
            </a:r>
          </a:p>
        </p:txBody>
      </p:sp>
      <p:sp>
        <p:nvSpPr>
          <p:cNvPr id="3" name="Content Placeholder 2">
            <a:extLst>
              <a:ext uri="{FF2B5EF4-FFF2-40B4-BE49-F238E27FC236}">
                <a16:creationId xmlns:a16="http://schemas.microsoft.com/office/drawing/2014/main" id="{E4253FD0-1C98-4F8E-86A1-8E6E31F108EE}"/>
              </a:ext>
            </a:extLst>
          </p:cNvPr>
          <p:cNvSpPr>
            <a:spLocks noGrp="1"/>
          </p:cNvSpPr>
          <p:nvPr>
            <p:ph idx="1"/>
          </p:nvPr>
        </p:nvSpPr>
        <p:spPr>
          <a:xfrm>
            <a:off x="838200" y="1426129"/>
            <a:ext cx="10515600" cy="5152223"/>
          </a:xfrm>
        </p:spPr>
        <p:txBody>
          <a:bodyPr>
            <a:normAutofit/>
          </a:bodyPr>
          <a:lstStyle/>
          <a:p>
            <a:r>
              <a:rPr lang="en-US" dirty="0"/>
              <a:t>Definition: Topographic variability is the range in channel bed elevations relative to the water surface at a given flow.</a:t>
            </a:r>
          </a:p>
          <a:p>
            <a:r>
              <a:rPr lang="en-US" dirty="0"/>
              <a:t>Objective: Increase topographic variability. </a:t>
            </a:r>
          </a:p>
          <a:p>
            <a:r>
              <a:rPr lang="en-US" dirty="0"/>
              <a:t>Justification: Topographic variability is an attribute of a spatially complex channel. A complex channel is more likely to support the lifecycle needs of inhabitants of the river biome than a simplified channel.</a:t>
            </a:r>
          </a:p>
          <a:p>
            <a:r>
              <a:rPr lang="pt-BR" dirty="0"/>
              <a:t>Frequency and domain for evaluation: When channel bathymetry is surveyed for a reach of river. </a:t>
            </a:r>
          </a:p>
        </p:txBody>
      </p:sp>
    </p:spTree>
    <p:extLst>
      <p:ext uri="{BB962C8B-B14F-4D97-AF65-F5344CB8AC3E}">
        <p14:creationId xmlns:p14="http://schemas.microsoft.com/office/powerpoint/2010/main" val="3410058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93CB-6228-46DC-AD1B-E633BBA408A0}"/>
              </a:ext>
            </a:extLst>
          </p:cNvPr>
          <p:cNvSpPr>
            <a:spLocks noGrp="1"/>
          </p:cNvSpPr>
          <p:nvPr>
            <p:ph type="title"/>
          </p:nvPr>
        </p:nvSpPr>
        <p:spPr>
          <a:xfrm>
            <a:off x="838200" y="365125"/>
            <a:ext cx="10515600" cy="877749"/>
          </a:xfrm>
        </p:spPr>
        <p:txBody>
          <a:bodyPr/>
          <a:lstStyle/>
          <a:p>
            <a:r>
              <a:rPr lang="en-US" dirty="0"/>
              <a:t>Inundation effectiveness</a:t>
            </a:r>
          </a:p>
        </p:txBody>
      </p:sp>
      <p:sp>
        <p:nvSpPr>
          <p:cNvPr id="3" name="Content Placeholder 2">
            <a:extLst>
              <a:ext uri="{FF2B5EF4-FFF2-40B4-BE49-F238E27FC236}">
                <a16:creationId xmlns:a16="http://schemas.microsoft.com/office/drawing/2014/main" id="{E4253FD0-1C98-4F8E-86A1-8E6E31F108EE}"/>
              </a:ext>
            </a:extLst>
          </p:cNvPr>
          <p:cNvSpPr>
            <a:spLocks noGrp="1"/>
          </p:cNvSpPr>
          <p:nvPr>
            <p:ph idx="1"/>
          </p:nvPr>
        </p:nvSpPr>
        <p:spPr>
          <a:xfrm>
            <a:off x="838200" y="1426129"/>
            <a:ext cx="10515600" cy="5152223"/>
          </a:xfrm>
        </p:spPr>
        <p:txBody>
          <a:bodyPr>
            <a:normAutofit/>
          </a:bodyPr>
          <a:lstStyle/>
          <a:p>
            <a:r>
              <a:rPr lang="en-US" dirty="0"/>
              <a:t>Definition: The valley width that is inundated by flow is effective when it provides enough habitat to support a biologically healthy river.</a:t>
            </a:r>
          </a:p>
          <a:p>
            <a:r>
              <a:rPr lang="en-US" dirty="0"/>
              <a:t>Objective: Increase the average wetted width of flow at a range of discharges.</a:t>
            </a:r>
          </a:p>
          <a:p>
            <a:r>
              <a:rPr lang="en-US" dirty="0"/>
              <a:t>Justification: Habitat areas for fish and riparian plants are likely to increase with the wetted width of the channel.</a:t>
            </a:r>
          </a:p>
          <a:p>
            <a:r>
              <a:rPr lang="pt-BR" dirty="0"/>
              <a:t>Frequency and domain for evaluation: When channel bathymetry is surveyed for a reach of river. </a:t>
            </a:r>
          </a:p>
        </p:txBody>
      </p:sp>
    </p:spTree>
    <p:extLst>
      <p:ext uri="{BB962C8B-B14F-4D97-AF65-F5344CB8AC3E}">
        <p14:creationId xmlns:p14="http://schemas.microsoft.com/office/powerpoint/2010/main" val="96132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93CB-6228-46DC-AD1B-E633BBA408A0}"/>
              </a:ext>
            </a:extLst>
          </p:cNvPr>
          <p:cNvSpPr>
            <a:spLocks noGrp="1"/>
          </p:cNvSpPr>
          <p:nvPr>
            <p:ph type="title"/>
          </p:nvPr>
        </p:nvSpPr>
        <p:spPr>
          <a:xfrm>
            <a:off x="838200" y="365125"/>
            <a:ext cx="10515600" cy="877749"/>
          </a:xfrm>
        </p:spPr>
        <p:txBody>
          <a:bodyPr/>
          <a:lstStyle/>
          <a:p>
            <a:r>
              <a:rPr lang="en-US" dirty="0"/>
              <a:t>Active bars</a:t>
            </a:r>
          </a:p>
        </p:txBody>
      </p:sp>
      <p:sp>
        <p:nvSpPr>
          <p:cNvPr id="3" name="Content Placeholder 2">
            <a:extLst>
              <a:ext uri="{FF2B5EF4-FFF2-40B4-BE49-F238E27FC236}">
                <a16:creationId xmlns:a16="http://schemas.microsoft.com/office/drawing/2014/main" id="{E4253FD0-1C98-4F8E-86A1-8E6E31F108EE}"/>
              </a:ext>
            </a:extLst>
          </p:cNvPr>
          <p:cNvSpPr>
            <a:spLocks noGrp="1"/>
          </p:cNvSpPr>
          <p:nvPr>
            <p:ph idx="1"/>
          </p:nvPr>
        </p:nvSpPr>
        <p:spPr>
          <a:xfrm>
            <a:off x="838200" y="1426129"/>
            <a:ext cx="10515600" cy="5152223"/>
          </a:xfrm>
        </p:spPr>
        <p:txBody>
          <a:bodyPr>
            <a:normAutofit/>
          </a:bodyPr>
          <a:lstStyle/>
          <a:p>
            <a:r>
              <a:rPr lang="en-US" dirty="0"/>
              <a:t>Definition: An active bar is an unvegetated deposit of sediment in the active channel of the river.</a:t>
            </a:r>
          </a:p>
          <a:p>
            <a:r>
              <a:rPr lang="en-US" dirty="0"/>
              <a:t>Objective: Increase the area of active bars that is exposed at summer baseflow to within ranges targeted for distinct reaches of the Trinity River.</a:t>
            </a:r>
          </a:p>
          <a:p>
            <a:r>
              <a:rPr lang="en-US" dirty="0"/>
              <a:t>Justification: Active bars promote physical and ecological processes that are endemic to healthy alluvial channels.</a:t>
            </a:r>
          </a:p>
          <a:p>
            <a:r>
              <a:rPr lang="pt-BR" dirty="0"/>
              <a:t>Frequency and domain for evaluation: Every five years for the entire restoration reach. </a:t>
            </a:r>
          </a:p>
        </p:txBody>
      </p:sp>
    </p:spTree>
    <p:extLst>
      <p:ext uri="{BB962C8B-B14F-4D97-AF65-F5344CB8AC3E}">
        <p14:creationId xmlns:p14="http://schemas.microsoft.com/office/powerpoint/2010/main" val="569538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93CB-6228-46DC-AD1B-E633BBA408A0}"/>
              </a:ext>
            </a:extLst>
          </p:cNvPr>
          <p:cNvSpPr>
            <a:spLocks noGrp="1"/>
          </p:cNvSpPr>
          <p:nvPr>
            <p:ph type="title"/>
          </p:nvPr>
        </p:nvSpPr>
        <p:spPr>
          <a:xfrm>
            <a:off x="838200" y="365125"/>
            <a:ext cx="10515600" cy="877749"/>
          </a:xfrm>
        </p:spPr>
        <p:txBody>
          <a:bodyPr/>
          <a:lstStyle/>
          <a:p>
            <a:r>
              <a:rPr lang="en-US" dirty="0"/>
              <a:t>Channel migration</a:t>
            </a:r>
          </a:p>
        </p:txBody>
      </p:sp>
      <p:sp>
        <p:nvSpPr>
          <p:cNvPr id="3" name="Content Placeholder 2">
            <a:extLst>
              <a:ext uri="{FF2B5EF4-FFF2-40B4-BE49-F238E27FC236}">
                <a16:creationId xmlns:a16="http://schemas.microsoft.com/office/drawing/2014/main" id="{E4253FD0-1C98-4F8E-86A1-8E6E31F108EE}"/>
              </a:ext>
            </a:extLst>
          </p:cNvPr>
          <p:cNvSpPr>
            <a:spLocks noGrp="1"/>
          </p:cNvSpPr>
          <p:nvPr>
            <p:ph idx="1"/>
          </p:nvPr>
        </p:nvSpPr>
        <p:spPr>
          <a:xfrm>
            <a:off x="838200" y="1426129"/>
            <a:ext cx="10515600" cy="5152223"/>
          </a:xfrm>
        </p:spPr>
        <p:txBody>
          <a:bodyPr>
            <a:normAutofit/>
          </a:bodyPr>
          <a:lstStyle/>
          <a:p>
            <a:r>
              <a:rPr lang="en-US" dirty="0"/>
              <a:t>Definition: Channel migration occurs when the river erodes its banks and changes its position between valley walls.</a:t>
            </a:r>
          </a:p>
          <a:p>
            <a:r>
              <a:rPr lang="en-US" dirty="0"/>
              <a:t>Objective: Increase the amplitude of river meanders through time. </a:t>
            </a:r>
          </a:p>
          <a:p>
            <a:r>
              <a:rPr lang="en-US" dirty="0"/>
              <a:t>Justification: River meandering constructs new alluvial features and floodplains and recruits woody material to the channel. Meanders provide a diversity of topographic and hydraulic conditions for the river’s biology.</a:t>
            </a:r>
          </a:p>
          <a:p>
            <a:r>
              <a:rPr lang="pt-BR" dirty="0"/>
              <a:t>Frequency and domain for evaluation: Every five years for the entire  restoration reach. </a:t>
            </a:r>
          </a:p>
        </p:txBody>
      </p:sp>
    </p:spTree>
    <p:extLst>
      <p:ext uri="{BB962C8B-B14F-4D97-AF65-F5344CB8AC3E}">
        <p14:creationId xmlns:p14="http://schemas.microsoft.com/office/powerpoint/2010/main" val="1406982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93CB-6228-46DC-AD1B-E633BBA408A0}"/>
              </a:ext>
            </a:extLst>
          </p:cNvPr>
          <p:cNvSpPr>
            <a:spLocks noGrp="1"/>
          </p:cNvSpPr>
          <p:nvPr>
            <p:ph type="title"/>
          </p:nvPr>
        </p:nvSpPr>
        <p:spPr>
          <a:xfrm>
            <a:off x="838200" y="365125"/>
            <a:ext cx="10515600" cy="877749"/>
          </a:xfrm>
        </p:spPr>
        <p:txBody>
          <a:bodyPr/>
          <a:lstStyle/>
          <a:p>
            <a:r>
              <a:rPr lang="en-US" dirty="0"/>
              <a:t>Fine sediment storage</a:t>
            </a:r>
          </a:p>
        </p:txBody>
      </p:sp>
      <p:sp>
        <p:nvSpPr>
          <p:cNvPr id="3" name="Content Placeholder 2">
            <a:extLst>
              <a:ext uri="{FF2B5EF4-FFF2-40B4-BE49-F238E27FC236}">
                <a16:creationId xmlns:a16="http://schemas.microsoft.com/office/drawing/2014/main" id="{E4253FD0-1C98-4F8E-86A1-8E6E31F108EE}"/>
              </a:ext>
            </a:extLst>
          </p:cNvPr>
          <p:cNvSpPr>
            <a:spLocks noGrp="1"/>
          </p:cNvSpPr>
          <p:nvPr>
            <p:ph idx="1"/>
          </p:nvPr>
        </p:nvSpPr>
        <p:spPr>
          <a:xfrm>
            <a:off x="838200" y="1426129"/>
            <a:ext cx="10515600" cy="5152223"/>
          </a:xfrm>
        </p:spPr>
        <p:txBody>
          <a:bodyPr>
            <a:normAutofit lnSpcReduction="10000"/>
          </a:bodyPr>
          <a:lstStyle/>
          <a:p>
            <a:r>
              <a:rPr lang="en-US" dirty="0"/>
              <a:t>Definition: Fine sediment is particles that are 8 mm or smaller.</a:t>
            </a:r>
          </a:p>
          <a:p>
            <a:r>
              <a:rPr lang="en-US" dirty="0"/>
              <a:t>Objective: Maintain the calculated hiding function exponent at values greater than -0.9</a:t>
            </a:r>
            <a:r>
              <a:rPr lang="en-US" baseline="30000" dirty="0"/>
              <a:t>a</a:t>
            </a:r>
            <a:r>
              <a:rPr lang="en-US" dirty="0"/>
              <a:t> </a:t>
            </a:r>
            <a:r>
              <a:rPr lang="en-US" i="1" u="sng" dirty="0"/>
              <a:t>and</a:t>
            </a:r>
            <a:r>
              <a:rPr lang="en-US" dirty="0"/>
              <a:t> ratios of the median surface grain diameter and average subsurface grain diameter both to the median bedload diameter at &gt;1.0</a:t>
            </a:r>
            <a:r>
              <a:rPr lang="en-US" baseline="30000" dirty="0"/>
              <a:t>b</a:t>
            </a:r>
            <a:r>
              <a:rPr lang="en-US" dirty="0"/>
              <a:t>.</a:t>
            </a:r>
          </a:p>
          <a:p>
            <a:r>
              <a:rPr lang="en-US" dirty="0"/>
              <a:t>Justification: With a), fine sediments are more mobile than coarse grains due to their smaller size and because they are stored in sufficient quantities on the streambed. With b), the target infers fines are sufficiently present for their primary source areas to be subsurface areas of the channel bed and patches in lee areas and near the channel margins.    </a:t>
            </a:r>
          </a:p>
          <a:p>
            <a:r>
              <a:rPr lang="pt-BR" dirty="0"/>
              <a:t>Frequency and domain for evaluation: When sediment transport monitoring occurs at Douglas City, Limekiln Gulch, and Lewiston. </a:t>
            </a:r>
          </a:p>
        </p:txBody>
      </p:sp>
    </p:spTree>
    <p:extLst>
      <p:ext uri="{BB962C8B-B14F-4D97-AF65-F5344CB8AC3E}">
        <p14:creationId xmlns:p14="http://schemas.microsoft.com/office/powerpoint/2010/main" val="3595623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93CB-6228-46DC-AD1B-E633BBA408A0}"/>
              </a:ext>
            </a:extLst>
          </p:cNvPr>
          <p:cNvSpPr>
            <a:spLocks noGrp="1"/>
          </p:cNvSpPr>
          <p:nvPr>
            <p:ph type="title"/>
          </p:nvPr>
        </p:nvSpPr>
        <p:spPr>
          <a:xfrm>
            <a:off x="838200" y="365125"/>
            <a:ext cx="10515600" cy="877749"/>
          </a:xfrm>
        </p:spPr>
        <p:txBody>
          <a:bodyPr/>
          <a:lstStyle/>
          <a:p>
            <a:r>
              <a:rPr lang="en-US" dirty="0"/>
              <a:t>Thresholds for sediment mobility</a:t>
            </a:r>
          </a:p>
        </p:txBody>
      </p:sp>
      <p:sp>
        <p:nvSpPr>
          <p:cNvPr id="3" name="Content Placeholder 2">
            <a:extLst>
              <a:ext uri="{FF2B5EF4-FFF2-40B4-BE49-F238E27FC236}">
                <a16:creationId xmlns:a16="http://schemas.microsoft.com/office/drawing/2014/main" id="{E4253FD0-1C98-4F8E-86A1-8E6E31F108EE}"/>
              </a:ext>
            </a:extLst>
          </p:cNvPr>
          <p:cNvSpPr>
            <a:spLocks noGrp="1"/>
          </p:cNvSpPr>
          <p:nvPr>
            <p:ph idx="1"/>
          </p:nvPr>
        </p:nvSpPr>
        <p:spPr>
          <a:xfrm>
            <a:off x="838200" y="1426129"/>
            <a:ext cx="10515600" cy="5152223"/>
          </a:xfrm>
        </p:spPr>
        <p:txBody>
          <a:bodyPr>
            <a:normAutofit/>
          </a:bodyPr>
          <a:lstStyle/>
          <a:p>
            <a:r>
              <a:rPr lang="en-US" dirty="0"/>
              <a:t>Definition: Mobility thresholds occur at the exact point when a piece of sediment moves.</a:t>
            </a:r>
          </a:p>
          <a:p>
            <a:r>
              <a:rPr lang="en-US" dirty="0"/>
              <a:t>Objective: Maintain the ratio of forces that drive and resist movement of the median bedload grain diameter to between 0.025 and 0.085.</a:t>
            </a:r>
          </a:p>
          <a:p>
            <a:r>
              <a:rPr lang="en-US" dirty="0"/>
              <a:t>Justification: Within these ratios, the bed is neither overly mobile (indicating bed may be composed of overly small grains and/or an over supply of sediment) nor overly stable, which can indicate the opposite.    </a:t>
            </a:r>
          </a:p>
          <a:p>
            <a:r>
              <a:rPr lang="pt-BR" dirty="0"/>
              <a:t>Frequency and domain for evaluation: When sediment transport monitoring occurs at Douglas City, Limekiln Gulch, and Lewiston. </a:t>
            </a:r>
          </a:p>
        </p:txBody>
      </p:sp>
    </p:spTree>
    <p:extLst>
      <p:ext uri="{BB962C8B-B14F-4D97-AF65-F5344CB8AC3E}">
        <p14:creationId xmlns:p14="http://schemas.microsoft.com/office/powerpoint/2010/main" val="1305183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93CB-6228-46DC-AD1B-E633BBA408A0}"/>
              </a:ext>
            </a:extLst>
          </p:cNvPr>
          <p:cNvSpPr>
            <a:spLocks noGrp="1"/>
          </p:cNvSpPr>
          <p:nvPr>
            <p:ph type="title"/>
          </p:nvPr>
        </p:nvSpPr>
        <p:spPr>
          <a:xfrm>
            <a:off x="838200" y="365125"/>
            <a:ext cx="10515600" cy="877749"/>
          </a:xfrm>
        </p:spPr>
        <p:txBody>
          <a:bodyPr/>
          <a:lstStyle/>
          <a:p>
            <a:r>
              <a:rPr lang="en-US" dirty="0"/>
              <a:t>Bed mobility and scour</a:t>
            </a:r>
          </a:p>
        </p:txBody>
      </p:sp>
      <p:sp>
        <p:nvSpPr>
          <p:cNvPr id="3" name="Content Placeholder 2">
            <a:extLst>
              <a:ext uri="{FF2B5EF4-FFF2-40B4-BE49-F238E27FC236}">
                <a16:creationId xmlns:a16="http://schemas.microsoft.com/office/drawing/2014/main" id="{E4253FD0-1C98-4F8E-86A1-8E6E31F108EE}"/>
              </a:ext>
            </a:extLst>
          </p:cNvPr>
          <p:cNvSpPr>
            <a:spLocks noGrp="1"/>
          </p:cNvSpPr>
          <p:nvPr>
            <p:ph idx="1"/>
          </p:nvPr>
        </p:nvSpPr>
        <p:spPr>
          <a:xfrm>
            <a:off x="838200" y="1426129"/>
            <a:ext cx="10515600" cy="5152223"/>
          </a:xfrm>
        </p:spPr>
        <p:txBody>
          <a:bodyPr>
            <a:normAutofit/>
          </a:bodyPr>
          <a:lstStyle/>
          <a:p>
            <a:r>
              <a:rPr lang="en-US" dirty="0"/>
              <a:t>Definition: Bed mobility is sediment movement and scour is sediment movement to depths in the river bed. </a:t>
            </a:r>
          </a:p>
          <a:p>
            <a:r>
              <a:rPr lang="en-US" dirty="0"/>
              <a:t>Objective: a) Increase bed mobility and scour at a given discharge and b) mobilize the grain size that is coarser than 84% of particles (D84) on bar surfaces at discharges greater than 6000 cfs.</a:t>
            </a:r>
          </a:p>
          <a:p>
            <a:r>
              <a:rPr lang="en-US" dirty="0"/>
              <a:t>Justification: The increased bed mobility and scour will help create channel complexity and habitat availability and quality. Mobilizing D84s on bars will prevent riparian encroachment.</a:t>
            </a:r>
          </a:p>
          <a:p>
            <a:r>
              <a:rPr lang="pt-BR" dirty="0"/>
              <a:t>Frequency and domain for evaluation: For bed mobility, when sediment transport monitoring occurs at Douglas City, Limekiln Gulch, and Lewiston. For scour, in normal and wetter water years on active bars in the restoration reach.</a:t>
            </a:r>
          </a:p>
        </p:txBody>
      </p:sp>
    </p:spTree>
    <p:extLst>
      <p:ext uri="{BB962C8B-B14F-4D97-AF65-F5344CB8AC3E}">
        <p14:creationId xmlns:p14="http://schemas.microsoft.com/office/powerpoint/2010/main" val="36584857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TotalTime>
  <Words>753</Words>
  <Application>Microsoft Office PowerPoint</Application>
  <PresentationFormat>Widescreen</PresentationFormat>
  <Paragraphs>37</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 Physical objectives on the Trinity River, CA  </vt:lpstr>
      <vt:lpstr>Topographic variability</vt:lpstr>
      <vt:lpstr>Inundation effectiveness</vt:lpstr>
      <vt:lpstr>Active bars</vt:lpstr>
      <vt:lpstr>Channel migration</vt:lpstr>
      <vt:lpstr>Fine sediment storage</vt:lpstr>
      <vt:lpstr>Thresholds for sediment mobility</vt:lpstr>
      <vt:lpstr>Bed mobility and scour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Physical objectives on the Trinity River, CA</dc:title>
  <dc:creator>Buxton, Todd H</dc:creator>
  <cp:lastModifiedBy>Buxton, Todd H</cp:lastModifiedBy>
  <cp:revision>25</cp:revision>
  <dcterms:created xsi:type="dcterms:W3CDTF">2022-06-08T15:05:13Z</dcterms:created>
  <dcterms:modified xsi:type="dcterms:W3CDTF">2022-06-09T14:50:06Z</dcterms:modified>
</cp:coreProperties>
</file>