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  <p:sldMasterId id="2147483767" r:id="rId2"/>
    <p:sldMasterId id="2147483756" r:id="rId3"/>
    <p:sldMasterId id="2147483760" r:id="rId4"/>
    <p:sldMasterId id="2147483763" r:id="rId5"/>
  </p:sldMasterIdLst>
  <p:notesMasterIdLst>
    <p:notesMasterId r:id="rId17"/>
  </p:notesMasterIdLst>
  <p:sldIdLst>
    <p:sldId id="256" r:id="rId6"/>
    <p:sldId id="266" r:id="rId7"/>
    <p:sldId id="265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36">
          <p15:clr>
            <a:srgbClr val="A4A3A4"/>
          </p15:clr>
        </p15:guide>
        <p15:guide id="2" pos="475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DCBE"/>
    <a:srgbClr val="609A45"/>
    <a:srgbClr val="005E88"/>
    <a:srgbClr val="000000"/>
    <a:srgbClr val="DDDDDD"/>
    <a:srgbClr val="6263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89" autoAdjust="0"/>
  </p:normalViewPr>
  <p:slideViewPr>
    <p:cSldViewPr>
      <p:cViewPr varScale="1">
        <p:scale>
          <a:sx n="79" d="100"/>
          <a:sy n="79" d="100"/>
        </p:scale>
        <p:origin x="82" y="106"/>
      </p:cViewPr>
      <p:guideLst>
        <p:guide orient="horz" pos="3936"/>
        <p:guide pos="47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99" d="100"/>
          <a:sy n="99" d="100"/>
        </p:scale>
        <p:origin x="-3540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7CE7C-F295-4792-A55E-FB63EBF0253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737530-3D8D-4E03-943C-2F5DEB987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966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Title On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>
            <a:spLocks noGrp="1"/>
          </p:cNvSpPr>
          <p:nvPr>
            <p:ph idx="1" hasCustomPrompt="1"/>
          </p:nvPr>
        </p:nvSpPr>
        <p:spPr>
          <a:xfrm>
            <a:off x="0" y="1447800"/>
            <a:ext cx="9144000" cy="3429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dirty="0"/>
              <a:t>Insert photo(s) here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of presentation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4953000"/>
            <a:ext cx="9144000" cy="381000"/>
          </a:xfrm>
          <a:prstGeom prst="rect">
            <a:avLst/>
          </a:prstGeom>
        </p:spPr>
        <p:txBody>
          <a:bodyPr tIns="0" bIns="0"/>
          <a:lstStyle>
            <a:lvl1pPr marL="0" indent="0" algn="ctr">
              <a:buNone/>
              <a:defRPr sz="2000" b="1">
                <a:solidFill>
                  <a:srgbClr val="005E88"/>
                </a:solidFill>
              </a:defRPr>
            </a:lvl1pPr>
          </a:lstStyle>
          <a:p>
            <a:pPr lvl="0"/>
            <a:r>
              <a:rPr lang="en-US" dirty="0"/>
              <a:t>Author name(s)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4495800"/>
            <a:ext cx="9144000" cy="381000"/>
          </a:xfrm>
          <a:prstGeom prst="rect">
            <a:avLst/>
          </a:prstGeom>
        </p:spPr>
        <p:txBody>
          <a:bodyPr lIns="91440" tIns="0" rIns="91440" bIns="0" anchor="t" anchorCtr="0"/>
          <a:lstStyle>
            <a:lvl1pPr marL="0" indent="0" algn="ctr">
              <a:buNone/>
              <a:defRPr sz="1800" i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Subtitle of presentation/Photo Caption/White or Black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477000"/>
            <a:ext cx="9144000" cy="381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Date of Presentation</a:t>
            </a:r>
          </a:p>
        </p:txBody>
      </p:sp>
    </p:spTree>
    <p:extLst>
      <p:ext uri="{BB962C8B-B14F-4D97-AF65-F5344CB8AC3E}">
        <p14:creationId xmlns:p14="http://schemas.microsoft.com/office/powerpoint/2010/main" val="2364192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Title On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>
            <a:spLocks noGrp="1"/>
          </p:cNvSpPr>
          <p:nvPr>
            <p:ph idx="1" hasCustomPrompt="1"/>
          </p:nvPr>
        </p:nvSpPr>
        <p:spPr>
          <a:xfrm>
            <a:off x="0" y="1447800"/>
            <a:ext cx="9144000" cy="3429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dirty="0"/>
              <a:t>Insert photo(s) here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of presentation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4953000"/>
            <a:ext cx="9144000" cy="381000"/>
          </a:xfrm>
          <a:prstGeom prst="rect">
            <a:avLst/>
          </a:prstGeom>
        </p:spPr>
        <p:txBody>
          <a:bodyPr tIns="0" bIns="0"/>
          <a:lstStyle>
            <a:lvl1pPr marL="0" indent="0" algn="ctr">
              <a:buNone/>
              <a:defRPr sz="2000" b="1">
                <a:solidFill>
                  <a:srgbClr val="005E88"/>
                </a:solidFill>
              </a:defRPr>
            </a:lvl1pPr>
          </a:lstStyle>
          <a:p>
            <a:pPr lvl="0"/>
            <a:r>
              <a:rPr lang="en-US" dirty="0"/>
              <a:t>Author name(s)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4495800"/>
            <a:ext cx="9144000" cy="381000"/>
          </a:xfrm>
          <a:prstGeom prst="rect">
            <a:avLst/>
          </a:prstGeom>
        </p:spPr>
        <p:txBody>
          <a:bodyPr lIns="91440" tIns="0" rIns="91440" bIns="0" anchor="t" anchorCtr="0"/>
          <a:lstStyle>
            <a:lvl1pPr marL="0" indent="0" algn="ctr">
              <a:buNone/>
              <a:defRPr sz="1800" i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Subtitle of presentation/Photo Caption/White or Black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477000"/>
            <a:ext cx="9144000" cy="381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Date of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 hasCustomPrompt="1"/>
          </p:nvPr>
        </p:nvSpPr>
        <p:spPr>
          <a:xfrm>
            <a:off x="0" y="5334000"/>
            <a:ext cx="9144000" cy="1143000"/>
          </a:xfrm>
          <a:prstGeom prst="rect">
            <a:avLst/>
          </a:prstGeom>
        </p:spPr>
        <p:txBody>
          <a:bodyPr lIns="118872" tIns="118872" rIns="118872" bIns="118872" anchor="ctr" anchorCtr="0"/>
          <a:lstStyle>
            <a:lvl1pPr marL="0" indent="0" algn="ctr">
              <a:buNone/>
              <a:defRPr sz="1800" baseline="0"/>
            </a:lvl1pPr>
          </a:lstStyle>
          <a:p>
            <a:pPr lvl="0"/>
            <a:r>
              <a:rPr lang="en-US" dirty="0"/>
              <a:t>Insert Company Names and/or Logos</a:t>
            </a:r>
          </a:p>
        </p:txBody>
      </p:sp>
    </p:spTree>
    <p:extLst>
      <p:ext uri="{BB962C8B-B14F-4D97-AF65-F5344CB8AC3E}">
        <p14:creationId xmlns:p14="http://schemas.microsoft.com/office/powerpoint/2010/main" val="1896847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Body 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  <a:prstGeom prst="rect">
            <a:avLst/>
          </a:prstGeom>
        </p:spPr>
        <p:txBody>
          <a:bodyPr lIns="0" tIns="91440" rIns="0" bIns="0" anchor="ctr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990600"/>
            <a:ext cx="9144000" cy="5867400"/>
          </a:xfrm>
          <a:prstGeom prst="rect">
            <a:avLst/>
          </a:prstGeom>
        </p:spPr>
        <p:txBody>
          <a:bodyPr lIns="274320" tIns="182880" rIns="274320" bIns="457200"/>
          <a:lstStyle>
            <a:lvl1pPr>
              <a:defRPr>
                <a:solidFill>
                  <a:schemeClr val="tx1"/>
                </a:solidFill>
              </a:defRPr>
            </a:lvl1pPr>
            <a:lvl2pPr>
              <a:defRPr baseline="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/>
              <a:t>This is a text slide</a:t>
            </a:r>
          </a:p>
          <a:p>
            <a:pPr lvl="1"/>
            <a:r>
              <a:rPr lang="en-US" dirty="0"/>
              <a:t>Use a different slide for photos/charts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956627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Body 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90600"/>
          </a:xfrm>
          <a:prstGeom prst="rect">
            <a:avLst/>
          </a:prstGeom>
        </p:spPr>
        <p:txBody>
          <a:bodyPr lIns="0" tIns="91440" rIns="0" bIns="0" anchor="ctr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118872" y="1143000"/>
            <a:ext cx="8915400" cy="5605272"/>
          </a:xfrm>
          <a:prstGeom prst="rect">
            <a:avLst/>
          </a:prstGeom>
        </p:spPr>
        <p:txBody>
          <a:bodyPr lIns="118872" tIns="118872" rIns="118872" bIns="45720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5517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Body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90600"/>
          </a:xfrm>
          <a:prstGeom prst="rect">
            <a:avLst/>
          </a:prstGeom>
        </p:spPr>
        <p:txBody>
          <a:bodyPr lIns="0" tIns="91440" rIns="0" bIns="0" anchor="ctr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8872" y="1143000"/>
            <a:ext cx="4343400" cy="5605272"/>
          </a:xfrm>
          <a:prstGeom prst="rect">
            <a:avLst/>
          </a:prstGeom>
        </p:spPr>
        <p:txBody>
          <a:bodyPr lIns="118872" tIns="118872" rIns="118872" bIns="45720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0"/>
          </p:nvPr>
        </p:nvSpPr>
        <p:spPr>
          <a:xfrm>
            <a:off x="4690872" y="1143000"/>
            <a:ext cx="4343400" cy="5605272"/>
          </a:xfrm>
          <a:prstGeom prst="rect">
            <a:avLst/>
          </a:prstGeom>
        </p:spPr>
        <p:txBody>
          <a:bodyPr lIns="118872" tIns="118872" rIns="118872" bIns="45720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2371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Full Page Graphic/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 hasCustomPrompt="1"/>
          </p:nvPr>
        </p:nvSpPr>
        <p:spPr>
          <a:xfrm>
            <a:off x="118872" y="118872"/>
            <a:ext cx="8915400" cy="6629400"/>
          </a:xfrm>
          <a:prstGeom prst="rect">
            <a:avLst/>
          </a:prstGeom>
        </p:spPr>
        <p:txBody>
          <a:bodyPr lIns="118872" tIns="118872" rIns="118872" bIns="457200"/>
          <a:lstStyle>
            <a:lvl1pPr marL="0" indent="0">
              <a:buNone/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Insert graphic/photo/table (not full page)</a:t>
            </a:r>
          </a:p>
        </p:txBody>
      </p:sp>
    </p:spTree>
    <p:extLst>
      <p:ext uri="{BB962C8B-B14F-4D97-AF65-F5344CB8AC3E}">
        <p14:creationId xmlns:p14="http://schemas.microsoft.com/office/powerpoint/2010/main" val="3871620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Full Page Graphic/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Insert full page photo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 hasCustomPrompt="1"/>
          </p:nvPr>
        </p:nvSpPr>
        <p:spPr>
          <a:xfrm>
            <a:off x="7580376" y="6291072"/>
            <a:ext cx="1508760" cy="5120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Insert logo</a:t>
            </a:r>
          </a:p>
        </p:txBody>
      </p:sp>
    </p:spTree>
    <p:extLst>
      <p:ext uri="{BB962C8B-B14F-4D97-AF65-F5344CB8AC3E}">
        <p14:creationId xmlns:p14="http://schemas.microsoft.com/office/powerpoint/2010/main" val="23187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 Vide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dia Placeholder 3"/>
          <p:cNvSpPr>
            <a:spLocks noGrp="1"/>
          </p:cNvSpPr>
          <p:nvPr>
            <p:ph type="media" sz="quarter" idx="10" hasCustomPrompt="1"/>
          </p:nvPr>
        </p:nvSpPr>
        <p:spPr>
          <a:xfrm>
            <a:off x="118872" y="118872"/>
            <a:ext cx="8915400" cy="662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Insert video</a:t>
            </a:r>
          </a:p>
        </p:txBody>
      </p:sp>
    </p:spTree>
    <p:extLst>
      <p:ext uri="{BB962C8B-B14F-4D97-AF65-F5344CB8AC3E}">
        <p14:creationId xmlns:p14="http://schemas.microsoft.com/office/powerpoint/2010/main" val="34463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 userDrawn="1"/>
        </p:nvSpPr>
        <p:spPr>
          <a:xfrm>
            <a:off x="-1385" y="1924"/>
            <a:ext cx="9144000" cy="1407775"/>
          </a:xfrm>
          <a:prstGeom prst="rect">
            <a:avLst/>
          </a:prstGeom>
          <a:solidFill>
            <a:srgbClr val="005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-1385" y="1409700"/>
            <a:ext cx="9144000" cy="5448301"/>
          </a:xfrm>
          <a:prstGeom prst="rect">
            <a:avLst/>
          </a:prstGeom>
          <a:solidFill>
            <a:srgbClr val="609A45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2369" y="5335210"/>
            <a:ext cx="855461" cy="1065590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0" y="1371600"/>
            <a:ext cx="9144000" cy="76200"/>
          </a:xfrm>
          <a:prstGeom prst="rect">
            <a:avLst/>
          </a:prstGeom>
          <a:solidFill>
            <a:srgbClr val="609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-1385" y="4851399"/>
            <a:ext cx="9144000" cy="76200"/>
          </a:xfrm>
          <a:prstGeom prst="rect">
            <a:avLst/>
          </a:prstGeom>
          <a:solidFill>
            <a:srgbClr val="609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385" y="6477000"/>
            <a:ext cx="9154529" cy="381000"/>
          </a:xfrm>
          <a:prstGeom prst="rect">
            <a:avLst/>
          </a:prstGeom>
          <a:solidFill>
            <a:srgbClr val="005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727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hf sldNum="0" hdr="0" ftr="0"/>
  <p:txStyles>
    <p:titleStyle>
      <a:lvl1pPr algn="ctr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rgbClr val="005E88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Calibri" panose="020F0502020204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 userDrawn="1"/>
        </p:nvSpPr>
        <p:spPr>
          <a:xfrm>
            <a:off x="-1385" y="1924"/>
            <a:ext cx="9144000" cy="1407775"/>
          </a:xfrm>
          <a:prstGeom prst="rect">
            <a:avLst/>
          </a:prstGeom>
          <a:solidFill>
            <a:srgbClr val="005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-1385" y="1432353"/>
            <a:ext cx="9144000" cy="5448301"/>
          </a:xfrm>
          <a:prstGeom prst="rect">
            <a:avLst/>
          </a:prstGeom>
          <a:solidFill>
            <a:srgbClr val="609A45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371600"/>
            <a:ext cx="9144000" cy="76200"/>
          </a:xfrm>
          <a:prstGeom prst="rect">
            <a:avLst/>
          </a:prstGeom>
          <a:solidFill>
            <a:srgbClr val="609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-1385" y="4851399"/>
            <a:ext cx="9144000" cy="76200"/>
          </a:xfrm>
          <a:prstGeom prst="rect">
            <a:avLst/>
          </a:prstGeom>
          <a:solidFill>
            <a:srgbClr val="609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385" y="6477000"/>
            <a:ext cx="9154529" cy="381000"/>
          </a:xfrm>
          <a:prstGeom prst="rect">
            <a:avLst/>
          </a:prstGeom>
          <a:solidFill>
            <a:srgbClr val="005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09A45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B94F9D-6BC3-4DF2-8C2D-403B5A12031B}"/>
              </a:ext>
            </a:extLst>
          </p:cNvPr>
          <p:cNvSpPr txBox="1"/>
          <p:nvPr userDrawn="1"/>
        </p:nvSpPr>
        <p:spPr>
          <a:xfrm>
            <a:off x="2133600" y="1828800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88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hf sldNum="0" hdr="0" ftr="0"/>
  <p:txStyles>
    <p:titleStyle>
      <a:lvl1pPr algn="ctr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rgbClr val="005E88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Calibri" panose="020F0502020204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0000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09A45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80820" y="6371488"/>
            <a:ext cx="1511805" cy="3500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9144000" cy="990600"/>
          </a:xfrm>
          <a:prstGeom prst="rect">
            <a:avLst/>
          </a:prstGeom>
          <a:solidFill>
            <a:srgbClr val="005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0" y="990600"/>
            <a:ext cx="9144000" cy="50799"/>
          </a:xfrm>
          <a:prstGeom prst="rect">
            <a:avLst/>
          </a:prstGeom>
          <a:solidFill>
            <a:srgbClr val="609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456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57" r:id="rId2"/>
    <p:sldLayoutId id="2147483758" r:id="rId3"/>
  </p:sldLayoutIdLst>
  <p:hf sldNum="0" hdr="0" ftr="0"/>
  <p:txStyles>
    <p:titleStyle>
      <a:lvl1pPr algn="ctr" defTabSz="914400" rtl="0" eaLnBrk="1" latinLnBrk="0" hangingPunct="1">
        <a:lnSpc>
          <a:spcPts val="3500"/>
        </a:lnSpc>
        <a:spcBef>
          <a:spcPct val="0"/>
        </a:spcBef>
        <a:buNone/>
        <a:defRPr sz="3800" kern="100" baseline="0">
          <a:solidFill>
            <a:schemeClr val="bg1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Calibri" panose="020F0502020204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09A45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821" y="6290859"/>
            <a:ext cx="1511805" cy="511301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28473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hf sldNum="0" hdr="0" ftr="0"/>
  <p:txStyles>
    <p:titleStyle>
      <a:lvl1pPr algn="ctr" defTabSz="914400" rtl="0" eaLnBrk="1" latinLnBrk="0" hangingPunct="1">
        <a:lnSpc>
          <a:spcPts val="3500"/>
        </a:lnSpc>
        <a:spcBef>
          <a:spcPct val="0"/>
        </a:spcBef>
        <a:buNone/>
        <a:defRPr sz="3800" kern="100" baseline="0">
          <a:solidFill>
            <a:schemeClr val="bg1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Calibri" panose="020F0502020204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09A45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0373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</p:sldLayoutIdLst>
  <p:hf sldNum="0" hdr="0" ftr="0"/>
  <p:txStyles>
    <p:titleStyle>
      <a:lvl1pPr algn="ctr" defTabSz="914400" rtl="0" eaLnBrk="1" latinLnBrk="0" hangingPunct="1">
        <a:lnSpc>
          <a:spcPts val="3500"/>
        </a:lnSpc>
        <a:spcBef>
          <a:spcPct val="0"/>
        </a:spcBef>
        <a:buNone/>
        <a:defRPr sz="3800" kern="100" baseline="0">
          <a:solidFill>
            <a:schemeClr val="bg1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Calibri" panose="020F0502020204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5E88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package" Target="../embeddings/Microsoft_Excel_Worksheet.xlsx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3F1DEF7-02F6-12D0-5EB7-54FB5D7045D8}"/>
              </a:ext>
            </a:extLst>
          </p:cNvPr>
          <p:cNvSpPr/>
          <p:nvPr/>
        </p:nvSpPr>
        <p:spPr>
          <a:xfrm>
            <a:off x="6324600" y="1453055"/>
            <a:ext cx="2643352" cy="3352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8A23763-28C7-1C16-1F44-7FB83492FC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5025"/>
          <a:stretch/>
        </p:blipFill>
        <p:spPr>
          <a:xfrm>
            <a:off x="23647" y="1453056"/>
            <a:ext cx="6932857" cy="33528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FYFAM Evaluations for TRRP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Don Ashton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828800" y="1453055"/>
            <a:ext cx="7239000" cy="762000"/>
          </a:xfrm>
        </p:spPr>
        <p:txBody>
          <a:bodyPr/>
          <a:lstStyle/>
          <a:p>
            <a:r>
              <a:rPr lang="en-US" sz="3600" dirty="0">
                <a:solidFill>
                  <a:srgbClr val="005E88"/>
                </a:solidFill>
              </a:rPr>
              <a:t>Proposed Hydrographs for WY 2025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3/3/2025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7C5AA2-6B14-4E3C-C9C9-39C3BD80C6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21" b="94907" l="9718" r="89969">
                        <a14:foregroundMark x1="39745" y1="14915" x2="43044" y2="10042"/>
                        <a14:foregroundMark x1="62116" y1="6864" x2="64890" y2="6636"/>
                        <a14:foregroundMark x1="45006" y1="8267" x2="62058" y2="6868"/>
                        <a14:foregroundMark x1="68793" y1="11265" x2="71787" y2="14815"/>
                        <a14:foregroundMark x1="64890" y1="6636" x2="67623" y2="9877"/>
                        <a14:foregroundMark x1="71787" y1="14815" x2="71787" y2="16512"/>
                        <a14:foregroundMark x1="72727" y1="11453" x2="72727" y2="11265"/>
                        <a14:foregroundMark x1="72727" y1="17747" x2="72727" y2="11612"/>
                        <a14:foregroundMark x1="70375" y1="9105" x2="61005" y2="6030"/>
                        <a14:foregroundMark x1="51361" y1="5391" x2="41922" y2="7667"/>
                        <a14:foregroundMark x1="39684" y1="9389" x2="36678" y2="14815"/>
                        <a14:foregroundMark x1="67085" y1="17747" x2="46395" y2="17747"/>
                        <a14:foregroundMark x1="46395" y1="17747" x2="65831" y2="13117"/>
                        <a14:foregroundMark x1="65831" y1="13117" x2="67398" y2="13272"/>
                        <a14:foregroundMark x1="63323" y1="11883" x2="63323" y2="11883"/>
                        <a14:foregroundMark x1="57680" y1="11883" x2="53292" y2="11420"/>
                        <a14:foregroundMark x1="53292" y1="11420" x2="53292" y2="11420"/>
                        <a14:foregroundMark x1="59875" y1="7562" x2="65204" y2="9722"/>
                        <a14:foregroundMark x1="56113" y1="16204" x2="67398" y2="16975"/>
                        <a14:foregroundMark x1="32602" y1="90586" x2="47335" y2="95062"/>
                        <a14:foregroundMark x1="47335" y1="95062" x2="66458" y2="94907"/>
                        <a14:foregroundMark x1="66458" y1="94907" x2="77743" y2="89352"/>
                        <a14:foregroundMark x1="77743" y1="89352" x2="77743" y2="89198"/>
                        <a14:backgroundMark x1="72727" y1="9877" x2="72727" y2="9877"/>
                        <a14:backgroundMark x1="72727" y1="10802" x2="72727" y2="10802"/>
                        <a14:backgroundMark x1="73041" y1="11883" x2="70533" y2="8642"/>
                        <a14:backgroundMark x1="59248" y1="4630" x2="52665" y2="4475"/>
                        <a14:backgroundMark x1="41379" y1="7562" x2="39812" y2="9414"/>
                        <a14:backgroundMark x1="36677" y1="14815" x2="36364" y2="17130"/>
                        <a14:backgroundMark x1="72414" y1="9105" x2="72414" y2="11265"/>
                        <a14:backgroundMark x1="55486" y1="4321" x2="50470" y2="47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722" y="2320160"/>
            <a:ext cx="846459" cy="2286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58FAD5F-3BF1-B02C-6098-8F4792A35122}"/>
              </a:ext>
            </a:extLst>
          </p:cNvPr>
          <p:cNvSpPr txBox="1"/>
          <p:nvPr/>
        </p:nvSpPr>
        <p:spPr>
          <a:xfrm>
            <a:off x="6096000" y="5029200"/>
            <a:ext cx="259718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Chapman Ranch</a:t>
            </a:r>
          </a:p>
          <a:p>
            <a:pPr algn="ctr"/>
            <a:r>
              <a:rPr lang="en-US" sz="2400" b="1" dirty="0"/>
              <a:t> “as-built”</a:t>
            </a:r>
          </a:p>
          <a:p>
            <a:pPr algn="ctr"/>
            <a:r>
              <a:rPr lang="en-US" sz="2400" b="1" dirty="0"/>
              <a:t>topography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D082F2-5E03-0FB1-FEB5-C5DEB7E6C997}"/>
              </a:ext>
            </a:extLst>
          </p:cNvPr>
          <p:cNvSpPr txBox="1"/>
          <p:nvPr/>
        </p:nvSpPr>
        <p:spPr>
          <a:xfrm>
            <a:off x="604963" y="5105400"/>
            <a:ext cx="22509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NNW        2011</a:t>
            </a:r>
          </a:p>
          <a:p>
            <a:r>
              <a:rPr lang="en-US" sz="2400" b="1" dirty="0"/>
              <a:t>NWW       2011</a:t>
            </a:r>
          </a:p>
          <a:p>
            <a:r>
              <a:rPr lang="en-US" sz="2400" b="1" dirty="0"/>
              <a:t>NWEW     2017</a:t>
            </a:r>
          </a:p>
        </p:txBody>
      </p:sp>
    </p:spTree>
    <p:extLst>
      <p:ext uri="{BB962C8B-B14F-4D97-AF65-F5344CB8AC3E}">
        <p14:creationId xmlns:p14="http://schemas.microsoft.com/office/powerpoint/2010/main" val="20336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A95AF-3B70-0AFB-37B6-F26FF95E9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Foothill Yellow-legged Frog (</a:t>
            </a:r>
            <a:r>
              <a:rPr lang="en-US" i="1" dirty="0"/>
              <a:t>Rana </a:t>
            </a:r>
            <a:r>
              <a:rPr lang="en-US" i="1" dirty="0" err="1"/>
              <a:t>boylii</a:t>
            </a:r>
            <a:r>
              <a:rPr lang="en-US" dirty="0"/>
              <a:t>)</a:t>
            </a:r>
          </a:p>
        </p:txBody>
      </p:sp>
      <p:pic>
        <p:nvPicPr>
          <p:cNvPr id="9" name="Picture 8" descr="A group of black animals on sand&#10;&#10;AI-generated content may be incorrect.">
            <a:extLst>
              <a:ext uri="{FF2B5EF4-FFF2-40B4-BE49-F238E27FC236}">
                <a16:creationId xmlns:a16="http://schemas.microsoft.com/office/drawing/2014/main" id="{432B7E5D-5265-A918-7D32-87AF5972E7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7" r="5000" b="21428"/>
          <a:stretch/>
        </p:blipFill>
        <p:spPr>
          <a:xfrm>
            <a:off x="5334000" y="1295400"/>
            <a:ext cx="3552211" cy="31176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A close-up of a sea creature&#10;&#10;AI-generated content may be incorrect.">
            <a:extLst>
              <a:ext uri="{FF2B5EF4-FFF2-40B4-BE49-F238E27FC236}">
                <a16:creationId xmlns:a16="http://schemas.microsoft.com/office/drawing/2014/main" id="{2539B0BE-6234-E775-8163-20B011616D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8" t="11111"/>
          <a:stretch/>
        </p:blipFill>
        <p:spPr>
          <a:xfrm>
            <a:off x="3521228" y="4192357"/>
            <a:ext cx="3549208" cy="2601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4" descr="A frog sitting on a rock&#10;&#10;AI-generated content may be incorrect.">
            <a:extLst>
              <a:ext uri="{FF2B5EF4-FFF2-40B4-BE49-F238E27FC236}">
                <a16:creationId xmlns:a16="http://schemas.microsoft.com/office/drawing/2014/main" id="{DC7398E3-387C-6973-CF1E-0DC97C6A2076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" y="1098332"/>
            <a:ext cx="4980371" cy="37352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F662EAC-D736-16B1-2B63-8CD2FC523369}"/>
              </a:ext>
            </a:extLst>
          </p:cNvPr>
          <p:cNvSpPr txBox="1"/>
          <p:nvPr/>
        </p:nvSpPr>
        <p:spPr>
          <a:xfrm>
            <a:off x="597386" y="4833610"/>
            <a:ext cx="973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dirty="0"/>
              <a:t>Adult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0D109-FD6E-D12B-8117-DEC18A8D21BD}"/>
              </a:ext>
            </a:extLst>
          </p:cNvPr>
          <p:cNvSpPr txBox="1"/>
          <p:nvPr/>
        </p:nvSpPr>
        <p:spPr>
          <a:xfrm>
            <a:off x="2286000" y="6096000"/>
            <a:ext cx="1521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dirty="0"/>
              <a:t>Egg mass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C8B1D2-BC9B-325C-1290-F0342B1EC6EF}"/>
              </a:ext>
            </a:extLst>
          </p:cNvPr>
          <p:cNvSpPr txBox="1"/>
          <p:nvPr/>
        </p:nvSpPr>
        <p:spPr>
          <a:xfrm>
            <a:off x="7368377" y="4310390"/>
            <a:ext cx="1329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dirty="0"/>
              <a:t>Tadpole</a:t>
            </a:r>
          </a:p>
        </p:txBody>
      </p:sp>
    </p:spTree>
    <p:extLst>
      <p:ext uri="{BB962C8B-B14F-4D97-AF65-F5344CB8AC3E}">
        <p14:creationId xmlns:p14="http://schemas.microsoft.com/office/powerpoint/2010/main" val="2426663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C0CC483-0E82-E9C0-F738-A481A52779E8}"/>
              </a:ext>
            </a:extLst>
          </p:cNvPr>
          <p:cNvSpPr/>
          <p:nvPr/>
        </p:nvSpPr>
        <p:spPr>
          <a:xfrm>
            <a:off x="0" y="1371600"/>
            <a:ext cx="8991600" cy="495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8FE6B7-D427-8ACB-7A2B-7FA25164A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Parameters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7DA81B-0671-5F69-2525-7FD23A725CA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rcRect b="49703"/>
          <a:stretch/>
        </p:blipFill>
        <p:spPr>
          <a:xfrm>
            <a:off x="152400" y="1371600"/>
            <a:ext cx="4137723" cy="4724399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EEC030-4289-ADD0-1655-91BC9E4E70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4859"/>
          <a:stretch/>
        </p:blipFill>
        <p:spPr>
          <a:xfrm>
            <a:off x="4853879" y="1828800"/>
            <a:ext cx="3931955" cy="4191000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6E253507-BB3F-C487-AEF8-9FF43847E4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6979"/>
          <a:stretch/>
        </p:blipFill>
        <p:spPr>
          <a:xfrm>
            <a:off x="5387277" y="1392621"/>
            <a:ext cx="3756723" cy="25764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40C18B8-91B6-6208-3AA2-D26F4A95DF8C}"/>
              </a:ext>
            </a:extLst>
          </p:cNvPr>
          <p:cNvCxnSpPr>
            <a:cxnSpLocks/>
          </p:cNvCxnSpPr>
          <p:nvPr/>
        </p:nvCxnSpPr>
        <p:spPr>
          <a:xfrm>
            <a:off x="4572000" y="1447801"/>
            <a:ext cx="0" cy="4724399"/>
          </a:xfrm>
          <a:prstGeom prst="line">
            <a:avLst/>
          </a:prstGeom>
          <a:ln w="57150">
            <a:solidFill>
              <a:srgbClr val="C8DC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4917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EA4B0-C459-4A69-9640-8F6AF5415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NNW JB</a:t>
            </a:r>
          </a:p>
        </p:txBody>
      </p:sp>
      <p:pic>
        <p:nvPicPr>
          <p:cNvPr id="6" name="Picture 5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E36A10D1-17A6-4916-1F7C-B3647DF36D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92" y="1752592"/>
            <a:ext cx="7543815" cy="411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872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C1602-C091-847C-DCED-1541C54A8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NNW KD</a:t>
            </a:r>
          </a:p>
        </p:txBody>
      </p:sp>
      <p:pic>
        <p:nvPicPr>
          <p:cNvPr id="5" name="Content Placeholder 4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0B468A07-2A99-C571-B845-7B55EF899626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55" y="1888327"/>
            <a:ext cx="7543815" cy="4114808"/>
          </a:xfrm>
        </p:spPr>
      </p:pic>
    </p:spTree>
    <p:extLst>
      <p:ext uri="{BB962C8B-B14F-4D97-AF65-F5344CB8AC3E}">
        <p14:creationId xmlns:p14="http://schemas.microsoft.com/office/powerpoint/2010/main" val="3568132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03478-98E6-1DEB-EF7D-B4D575E0C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NWW JB</a:t>
            </a:r>
          </a:p>
        </p:txBody>
      </p:sp>
      <p:pic>
        <p:nvPicPr>
          <p:cNvPr id="5" name="Content Placeholder 4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00BA35B6-2E6A-FDB2-43CC-89795EE25560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55" y="1888327"/>
            <a:ext cx="7543815" cy="4114808"/>
          </a:xfrm>
        </p:spPr>
      </p:pic>
    </p:spTree>
    <p:extLst>
      <p:ext uri="{BB962C8B-B14F-4D97-AF65-F5344CB8AC3E}">
        <p14:creationId xmlns:p14="http://schemas.microsoft.com/office/powerpoint/2010/main" val="1893357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F8BCC-F5A5-58A5-0FD3-B00C06FD2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NWW KD</a:t>
            </a:r>
          </a:p>
        </p:txBody>
      </p:sp>
      <p:pic>
        <p:nvPicPr>
          <p:cNvPr id="5" name="Content Placeholder 4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E838E631-9A96-D300-6328-782B7A2CD1BA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55" y="1888327"/>
            <a:ext cx="7543815" cy="4114808"/>
          </a:xfrm>
        </p:spPr>
      </p:pic>
    </p:spTree>
    <p:extLst>
      <p:ext uri="{BB962C8B-B14F-4D97-AF65-F5344CB8AC3E}">
        <p14:creationId xmlns:p14="http://schemas.microsoft.com/office/powerpoint/2010/main" val="3537861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DD654-0541-DC09-B9F6-3D00F1733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NWEW JB</a:t>
            </a:r>
          </a:p>
        </p:txBody>
      </p:sp>
      <p:pic>
        <p:nvPicPr>
          <p:cNvPr id="5" name="Content Placeholder 4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BBDBE82C-1A5D-F098-E68D-928B29D960BD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55" y="1888327"/>
            <a:ext cx="7543815" cy="4114808"/>
          </a:xfrm>
        </p:spPr>
      </p:pic>
    </p:spTree>
    <p:extLst>
      <p:ext uri="{BB962C8B-B14F-4D97-AF65-F5344CB8AC3E}">
        <p14:creationId xmlns:p14="http://schemas.microsoft.com/office/powerpoint/2010/main" val="1256631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314B9-D685-EE06-9BAF-C8DE25A55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NWEW KB</a:t>
            </a:r>
          </a:p>
        </p:txBody>
      </p:sp>
      <p:pic>
        <p:nvPicPr>
          <p:cNvPr id="5" name="Content Placeholder 4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DDFB4F42-193D-EBF7-5173-B8B39DF66CE0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55" y="1888327"/>
            <a:ext cx="7543815" cy="4114808"/>
          </a:xfrm>
        </p:spPr>
      </p:pic>
    </p:spTree>
    <p:extLst>
      <p:ext uri="{BB962C8B-B14F-4D97-AF65-F5344CB8AC3E}">
        <p14:creationId xmlns:p14="http://schemas.microsoft.com/office/powerpoint/2010/main" val="2638857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D6D659C-FD19-2F4B-1245-3DB05CA06774}"/>
              </a:ext>
            </a:extLst>
          </p:cNvPr>
          <p:cNvSpPr/>
          <p:nvPr/>
        </p:nvSpPr>
        <p:spPr>
          <a:xfrm>
            <a:off x="114299" y="4204140"/>
            <a:ext cx="8915402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B4FC5B-48F3-8127-1629-7DD889570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 “Most Typical” replicate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7494959-E02C-348E-CE94-73BA87A0FE3E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593249592"/>
              </p:ext>
            </p:extLst>
          </p:nvPr>
        </p:nvGraphicFramePr>
        <p:xfrm>
          <a:off x="114299" y="1784006"/>
          <a:ext cx="8915402" cy="1721194"/>
        </p:xfrm>
        <a:graphic>
          <a:graphicData uri="http://schemas.openxmlformats.org/drawingml/2006/table">
            <a:tbl>
              <a:tblPr/>
              <a:tblGrid>
                <a:gridCol w="910552">
                  <a:extLst>
                    <a:ext uri="{9D8B030D-6E8A-4147-A177-3AD203B41FA5}">
                      <a16:colId xmlns:a16="http://schemas.microsoft.com/office/drawing/2014/main" val="2657045405"/>
                    </a:ext>
                  </a:extLst>
                </a:gridCol>
                <a:gridCol w="910552">
                  <a:extLst>
                    <a:ext uri="{9D8B030D-6E8A-4147-A177-3AD203B41FA5}">
                      <a16:colId xmlns:a16="http://schemas.microsoft.com/office/drawing/2014/main" val="2068025024"/>
                    </a:ext>
                  </a:extLst>
                </a:gridCol>
                <a:gridCol w="850515">
                  <a:extLst>
                    <a:ext uri="{9D8B030D-6E8A-4147-A177-3AD203B41FA5}">
                      <a16:colId xmlns:a16="http://schemas.microsoft.com/office/drawing/2014/main" val="161297574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4028702033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1438954488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618960170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3094849966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2831760634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3157436480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1713328319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405285474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2508494723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1304860773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2089130419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4069704426"/>
                    </a:ext>
                  </a:extLst>
                </a:gridCol>
                <a:gridCol w="480291">
                  <a:extLst>
                    <a:ext uri="{9D8B030D-6E8A-4147-A177-3AD203B41FA5}">
                      <a16:colId xmlns:a16="http://schemas.microsoft.com/office/drawing/2014/main" val="3314753758"/>
                    </a:ext>
                  </a:extLst>
                </a:gridCol>
              </a:tblGrid>
              <a:tr h="270164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ScenarioReplicate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MedianMeta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MeanMeta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DiffMeta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RankMeta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Froglets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MeanFroglets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DiffFroglets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RankFroglets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TypicalRun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Cohort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EggDesic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EggScour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TadDesic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TadScour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Frogs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6801084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74667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5824.6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0.11025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0.05002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0.09306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0.74667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127450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0.09359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0.04149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0.80492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7083317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WY25_NNW_JB_3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83869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3377.4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0.08312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0.02027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0.05792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0.83869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476079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10/21/2025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1.2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89800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9308.4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0.03272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0.0309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0.03838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0.898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01175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10/25/2025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2.8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80802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310.4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0.08265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0.043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0.06633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0.80802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669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10/23/2025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77577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2914.6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0.12052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0.05371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0.77577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0155772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10/23/2025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80086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405.6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0.10857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0.05057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0.80086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470041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10/21/2025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1.2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78690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1801.6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0.08995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0.06002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0.06313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0.7869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0771872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2.5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81646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1154.4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4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0.10068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0.033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0.04986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0.81646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1741018"/>
                  </a:ext>
                </a:extLst>
              </a:tr>
              <a:tr h="1440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WY25_NNW_JB_10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10/21/2025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10/22/2025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1.2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77287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80491.6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3204.6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9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0.11387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0.04326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0.77287</a:t>
                      </a:r>
                    </a:p>
                  </a:txBody>
                  <a:tcPr marL="6004" marR="6004" marT="600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709928"/>
                  </a:ext>
                </a:extLst>
              </a:tr>
            </a:tbl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51173215-8F51-DCA4-E246-C1D609689F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3744652"/>
              </p:ext>
            </p:extLst>
          </p:nvPr>
        </p:nvGraphicFramePr>
        <p:xfrm>
          <a:off x="184151" y="4267200"/>
          <a:ext cx="8845550" cy="168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0607040" imgH="2019221" progId="Excel.Sheet.12">
                  <p:embed/>
                </p:oleObj>
              </mc:Choice>
              <mc:Fallback>
                <p:oleObj name="Worksheet" r:id="rId2" imgW="10607040" imgH="201922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4151" y="4267200"/>
                        <a:ext cx="8845550" cy="168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42201CC-A0F7-3CB2-4DF7-3AA75C3B11F3}"/>
              </a:ext>
            </a:extLst>
          </p:cNvPr>
          <p:cNvSpPr txBox="1"/>
          <p:nvPr/>
        </p:nvSpPr>
        <p:spPr>
          <a:xfrm>
            <a:off x="381000" y="1447800"/>
            <a:ext cx="939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/>
              <a:t>NNW JB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B34066-763B-3B59-CF5E-5C819C556B58}"/>
              </a:ext>
            </a:extLst>
          </p:cNvPr>
          <p:cNvSpPr txBox="1"/>
          <p:nvPr/>
        </p:nvSpPr>
        <p:spPr>
          <a:xfrm>
            <a:off x="304800" y="3897868"/>
            <a:ext cx="100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/>
              <a:t>NNW KD</a:t>
            </a:r>
          </a:p>
        </p:txBody>
      </p:sp>
    </p:spTree>
    <p:extLst>
      <p:ext uri="{BB962C8B-B14F-4D97-AF65-F5344CB8AC3E}">
        <p14:creationId xmlns:p14="http://schemas.microsoft.com/office/powerpoint/2010/main" val="577700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01715-CB59-35C2-8CDA-A64026CD1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Foothill Yellow-legged Frog (</a:t>
            </a:r>
            <a:r>
              <a:rPr lang="en-US" i="1" dirty="0"/>
              <a:t>Rana </a:t>
            </a:r>
            <a:r>
              <a:rPr lang="en-US" i="1" dirty="0" err="1"/>
              <a:t>boylii</a:t>
            </a:r>
            <a:r>
              <a:rPr lang="en-US" dirty="0"/>
              <a:t>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73C86D-717C-29CE-DCE7-26D23A12A89A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800" y="1143000"/>
            <a:ext cx="8557936" cy="4669508"/>
          </a:xfrm>
          <a:prstGeom prst="rect">
            <a:avLst/>
          </a:prstGeom>
          <a:ln w="76200">
            <a:solidFill>
              <a:srgbClr val="609A45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E84222-D32C-22A9-E8E1-4EDCE5F77ADD}"/>
              </a:ext>
            </a:extLst>
          </p:cNvPr>
          <p:cNvSpPr txBox="1"/>
          <p:nvPr/>
        </p:nvSpPr>
        <p:spPr>
          <a:xfrm>
            <a:off x="762000" y="6096000"/>
            <a:ext cx="6512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/>
              <a:t>Don Ashton		don@mcbainassociates.com</a:t>
            </a:r>
          </a:p>
        </p:txBody>
      </p:sp>
    </p:spTree>
    <p:extLst>
      <p:ext uri="{BB962C8B-B14F-4D97-AF65-F5344CB8AC3E}">
        <p14:creationId xmlns:p14="http://schemas.microsoft.com/office/powerpoint/2010/main" val="31905710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cBain Associates Title Sl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1266ABB-5A70-49CD-8C85-7E7E4F1E77A3}" vid="{2FD2E163-2DDB-44A2-B86B-D0B8DE8E9AA2}"/>
    </a:ext>
  </a:extLst>
</a:theme>
</file>

<file path=ppt/theme/theme2.xml><?xml version="1.0" encoding="utf-8"?>
<a:theme xmlns:a="http://schemas.openxmlformats.org/drawingml/2006/main" name="Multipule Companies Title Sl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1266ABB-5A70-49CD-8C85-7E7E4F1E77A3}" vid="{46DA80BC-E4B3-47C8-AAA5-26B8E5845B05}"/>
    </a:ext>
  </a:extLst>
</a:theme>
</file>

<file path=ppt/theme/theme3.xml><?xml version="1.0" encoding="utf-8"?>
<a:theme xmlns:a="http://schemas.openxmlformats.org/drawingml/2006/main" name="McBain Associates Body Sl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D1266ABB-5A70-49CD-8C85-7E7E4F1E77A3}" vid="{0B9A5B41-175B-44BA-8210-229A21B6334F}"/>
    </a:ext>
  </a:extLst>
</a:theme>
</file>

<file path=ppt/theme/theme4.xml><?xml version="1.0" encoding="utf-8"?>
<a:theme xmlns:a="http://schemas.openxmlformats.org/drawingml/2006/main" name="McBain Associates Body Slide Blank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1266ABB-5A70-49CD-8C85-7E7E4F1E77A3}" vid="{2E87F304-9FEF-401F-89A5-791545CA7D32}"/>
    </a:ext>
  </a:extLst>
</a:theme>
</file>

<file path=ppt/theme/theme5.xml><?xml version="1.0" encoding="utf-8"?>
<a:theme xmlns:a="http://schemas.openxmlformats.org/drawingml/2006/main" name="1_McBain Associates Body Slide Blank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1266ABB-5A70-49CD-8C85-7E7E4F1E77A3}" vid="{66B91CAE-FF7C-4417-B1A1-4ADDF1E78757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Sept 2024_ARS_Powerpoint_Template</Template>
  <TotalTime>180</TotalTime>
  <Words>311</Words>
  <Application>Microsoft Office PowerPoint</Application>
  <PresentationFormat>On-screen Show (4:3)</PresentationFormat>
  <Paragraphs>202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Aptos Narrow</vt:lpstr>
      <vt:lpstr>Arial</vt:lpstr>
      <vt:lpstr>Calibri</vt:lpstr>
      <vt:lpstr>Courier New</vt:lpstr>
      <vt:lpstr>Palatino Linotype</vt:lpstr>
      <vt:lpstr>McBain Associates Title Slide</vt:lpstr>
      <vt:lpstr>Multipule Companies Title Slide</vt:lpstr>
      <vt:lpstr>McBain Associates Body Slide</vt:lpstr>
      <vt:lpstr>McBain Associates Body Slide Blank</vt:lpstr>
      <vt:lpstr>1_McBain Associates Body Slide Blank</vt:lpstr>
      <vt:lpstr>Microsoft Excel Worksheet</vt:lpstr>
      <vt:lpstr>FYFAM Evaluations for TRRP</vt:lpstr>
      <vt:lpstr>Foothill Yellow-legged Frog (Rana boylii)</vt:lpstr>
      <vt:lpstr>Parameters</vt:lpstr>
      <vt:lpstr>NNW JB</vt:lpstr>
      <vt:lpstr>NNW KD</vt:lpstr>
      <vt:lpstr>NWW JB</vt:lpstr>
      <vt:lpstr>NWW KD</vt:lpstr>
      <vt:lpstr>NWEW JB</vt:lpstr>
      <vt:lpstr>NWEW KB</vt:lpstr>
      <vt:lpstr>Select “Most Typical” replicate</vt:lpstr>
      <vt:lpstr>Foothill Yellow-legged Frog (Rana boylii)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Don Ashton</dc:creator>
  <cp:lastModifiedBy>Don Ashton</cp:lastModifiedBy>
  <cp:revision>7</cp:revision>
  <dcterms:created xsi:type="dcterms:W3CDTF">2025-03-03T18:09:36Z</dcterms:created>
  <dcterms:modified xsi:type="dcterms:W3CDTF">2025-03-03T21:09:43Z</dcterms:modified>
</cp:coreProperties>
</file>