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64" r:id="rId2"/>
    <p:sldId id="256" r:id="rId3"/>
    <p:sldId id="271" r:id="rId4"/>
    <p:sldId id="262" r:id="rId5"/>
    <p:sldId id="263" r:id="rId6"/>
    <p:sldId id="257" r:id="rId7"/>
    <p:sldId id="268" r:id="rId8"/>
    <p:sldId id="272" r:id="rId9"/>
    <p:sldId id="273" r:id="rId10"/>
    <p:sldId id="274" r:id="rId11"/>
    <p:sldId id="270"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107" autoAdjust="0"/>
    <p:restoredTop sz="85943" autoAdjust="0"/>
  </p:normalViewPr>
  <p:slideViewPr>
    <p:cSldViewPr>
      <p:cViewPr varScale="1">
        <p:scale>
          <a:sx n="94" d="100"/>
          <a:sy n="94" d="100"/>
        </p:scale>
        <p:origin x="2184" y="120"/>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126930-2E94-432C-83D7-27094FF8F90D}" type="datetimeFigureOut">
              <a:rPr lang="en-US" smtClean="0"/>
              <a:t>6/9/2021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44B8C9-F682-4297-B155-B76FA73D4320}" type="slidenum">
              <a:rPr lang="en-US" smtClean="0"/>
              <a:t>‹#›</a:t>
            </a:fld>
            <a:endParaRPr lang="en-US"/>
          </a:p>
        </p:txBody>
      </p:sp>
    </p:spTree>
    <p:extLst>
      <p:ext uri="{BB962C8B-B14F-4D97-AF65-F5344CB8AC3E}">
        <p14:creationId xmlns:p14="http://schemas.microsoft.com/office/powerpoint/2010/main" val="964637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a:t>
            </a:r>
            <a:r>
              <a:rPr lang="en-US" baseline="0" dirty="0"/>
              <a:t> Introduce self, title, project     2. describe what you will be presenting (age structured in-river harvest and escapement data)  3.  Describe its importance ( Data is used to forecast ocean abundance of Klamath stock, which is then modeled for fishery impacts and 2021 escapement, which is the basis for ocean season structure and in-river quota allocation)           </a:t>
            </a:r>
            <a:endParaRPr lang="en-US" dirty="0"/>
          </a:p>
          <a:p>
            <a:endParaRPr lang="en-US" dirty="0"/>
          </a:p>
        </p:txBody>
      </p:sp>
      <p:sp>
        <p:nvSpPr>
          <p:cNvPr id="4" name="Slide Number Placeholder 3"/>
          <p:cNvSpPr>
            <a:spLocks noGrp="1"/>
          </p:cNvSpPr>
          <p:nvPr>
            <p:ph type="sldNum" sz="quarter" idx="10"/>
          </p:nvPr>
        </p:nvSpPr>
        <p:spPr/>
        <p:txBody>
          <a:bodyPr/>
          <a:lstStyle/>
          <a:p>
            <a:fld id="{7044B8C9-F682-4297-B155-B76FA73D4320}" type="slidenum">
              <a:rPr lang="en-US" smtClean="0"/>
              <a:t>1</a:t>
            </a:fld>
            <a:endParaRPr lang="en-US"/>
          </a:p>
        </p:txBody>
      </p:sp>
    </p:spTree>
    <p:extLst>
      <p:ext uri="{BB962C8B-B14F-4D97-AF65-F5344CB8AC3E}">
        <p14:creationId xmlns:p14="http://schemas.microsoft.com/office/powerpoint/2010/main" val="19234849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44B8C9-F682-4297-B155-B76FA73D4320}" type="slidenum">
              <a:rPr lang="en-US" smtClean="0"/>
              <a:t>2</a:t>
            </a:fld>
            <a:endParaRPr lang="en-US"/>
          </a:p>
        </p:txBody>
      </p:sp>
    </p:spTree>
    <p:extLst>
      <p:ext uri="{BB962C8B-B14F-4D97-AF65-F5344CB8AC3E}">
        <p14:creationId xmlns:p14="http://schemas.microsoft.com/office/powerpoint/2010/main" val="3382126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the agencies,</a:t>
            </a:r>
            <a:r>
              <a:rPr lang="en-US" baseline="0" dirty="0"/>
              <a:t> tribes and NGO’s that participate.  Stress the importance of the team effort and cooperation</a:t>
            </a:r>
            <a:endParaRPr lang="en-US" dirty="0"/>
          </a:p>
        </p:txBody>
      </p:sp>
      <p:sp>
        <p:nvSpPr>
          <p:cNvPr id="4" name="Slide Number Placeholder 3"/>
          <p:cNvSpPr>
            <a:spLocks noGrp="1"/>
          </p:cNvSpPr>
          <p:nvPr>
            <p:ph type="sldNum" sz="quarter" idx="10"/>
          </p:nvPr>
        </p:nvSpPr>
        <p:spPr/>
        <p:txBody>
          <a:bodyPr/>
          <a:lstStyle/>
          <a:p>
            <a:fld id="{7044B8C9-F682-4297-B155-B76FA73D4320}" type="slidenum">
              <a:rPr lang="en-US" smtClean="0"/>
              <a:t>3</a:t>
            </a:fld>
            <a:endParaRPr lang="en-US"/>
          </a:p>
        </p:txBody>
      </p:sp>
    </p:spTree>
    <p:extLst>
      <p:ext uri="{BB962C8B-B14F-4D97-AF65-F5344CB8AC3E}">
        <p14:creationId xmlns:p14="http://schemas.microsoft.com/office/powerpoint/2010/main" val="25571886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lvl1pPr eaLnBrk="0" hangingPunct="0">
              <a:spcBef>
                <a:spcPct val="30000"/>
              </a:spcBef>
              <a:defRPr sz="1100">
                <a:solidFill>
                  <a:schemeClr val="tx1"/>
                </a:solidFill>
                <a:latin typeface="Arial" charset="0"/>
              </a:defRPr>
            </a:lvl1pPr>
            <a:lvl2pPr marL="728284" indent="-279301" eaLnBrk="0" hangingPunct="0">
              <a:spcBef>
                <a:spcPct val="30000"/>
              </a:spcBef>
              <a:defRPr sz="1100">
                <a:solidFill>
                  <a:schemeClr val="tx1"/>
                </a:solidFill>
                <a:latin typeface="Arial" charset="0"/>
              </a:defRPr>
            </a:lvl2pPr>
            <a:lvl3pPr marL="1120206" indent="-223741" eaLnBrk="0" hangingPunct="0">
              <a:spcBef>
                <a:spcPct val="30000"/>
              </a:spcBef>
              <a:defRPr sz="1100">
                <a:solidFill>
                  <a:schemeClr val="tx1"/>
                </a:solidFill>
                <a:latin typeface="Arial" charset="0"/>
              </a:defRPr>
            </a:lvl3pPr>
            <a:lvl4pPr marL="1569189" indent="-223741" eaLnBrk="0" hangingPunct="0">
              <a:spcBef>
                <a:spcPct val="30000"/>
              </a:spcBef>
              <a:defRPr sz="1100">
                <a:solidFill>
                  <a:schemeClr val="tx1"/>
                </a:solidFill>
                <a:latin typeface="Arial" charset="0"/>
              </a:defRPr>
            </a:lvl4pPr>
            <a:lvl5pPr marL="2018172" indent="-223741" eaLnBrk="0" hangingPunct="0">
              <a:spcBef>
                <a:spcPct val="30000"/>
              </a:spcBef>
              <a:defRPr sz="1100">
                <a:solidFill>
                  <a:schemeClr val="tx1"/>
                </a:solidFill>
                <a:latin typeface="Arial" charset="0"/>
              </a:defRPr>
            </a:lvl5pPr>
            <a:lvl6pPr marL="2450638" indent="-223741" eaLnBrk="0" fontAlgn="base" hangingPunct="0">
              <a:spcBef>
                <a:spcPct val="30000"/>
              </a:spcBef>
              <a:spcAft>
                <a:spcPct val="0"/>
              </a:spcAft>
              <a:defRPr sz="1100">
                <a:solidFill>
                  <a:schemeClr val="tx1"/>
                </a:solidFill>
                <a:latin typeface="Arial" charset="0"/>
              </a:defRPr>
            </a:lvl6pPr>
            <a:lvl7pPr marL="2883103" indent="-223741" eaLnBrk="0" fontAlgn="base" hangingPunct="0">
              <a:spcBef>
                <a:spcPct val="30000"/>
              </a:spcBef>
              <a:spcAft>
                <a:spcPct val="0"/>
              </a:spcAft>
              <a:defRPr sz="1100">
                <a:solidFill>
                  <a:schemeClr val="tx1"/>
                </a:solidFill>
                <a:latin typeface="Arial" charset="0"/>
              </a:defRPr>
            </a:lvl7pPr>
            <a:lvl8pPr marL="3315569" indent="-223741" eaLnBrk="0" fontAlgn="base" hangingPunct="0">
              <a:spcBef>
                <a:spcPct val="30000"/>
              </a:spcBef>
              <a:spcAft>
                <a:spcPct val="0"/>
              </a:spcAft>
              <a:defRPr sz="1100">
                <a:solidFill>
                  <a:schemeClr val="tx1"/>
                </a:solidFill>
                <a:latin typeface="Arial" charset="0"/>
              </a:defRPr>
            </a:lvl8pPr>
            <a:lvl9pPr marL="3748034" indent="-223741"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F23A211F-E71B-48C0-A978-ED678B920D98}" type="slidenum">
              <a:rPr lang="en-US" altLang="en-US" smtClean="0"/>
              <a:pPr eaLnBrk="1" hangingPunct="1">
                <a:spcBef>
                  <a:spcPct val="0"/>
                </a:spcBef>
              </a:pPr>
              <a:t>4</a:t>
            </a:fld>
            <a:endParaRPr lang="en-US" altLang="en-US"/>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p:spPr>
        <p:txBody>
          <a:bodyPr/>
          <a:lstStyle/>
          <a:p>
            <a:pPr eaLnBrk="1" hangingPunct="1"/>
            <a:r>
              <a:rPr lang="en-US" altLang="en-US" dirty="0"/>
              <a:t>Monitoring locations- Monitor harvest, natural and harvest escapement.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table depicts age information which is mostly based on scale analyses, some areas use surrogates from other nearby areas.  This</a:t>
            </a:r>
            <a:r>
              <a:rPr lang="en-US" baseline="0" dirty="0"/>
              <a:t> data is used to estimate ocean stock abundance by age and is the starting point for regulatory prescriptions and harvest modeling and allocation to the various user groups.  I like to review parts of this table such as pointing out adult natural </a:t>
            </a:r>
            <a:r>
              <a:rPr lang="en-US" baseline="0" dirty="0" err="1"/>
              <a:t>spawners</a:t>
            </a:r>
            <a:r>
              <a:rPr lang="en-US" baseline="0" dirty="0"/>
              <a:t>.  </a:t>
            </a:r>
            <a:endParaRPr lang="en-US" dirty="0"/>
          </a:p>
        </p:txBody>
      </p:sp>
      <p:sp>
        <p:nvSpPr>
          <p:cNvPr id="4" name="Slide Number Placeholder 3"/>
          <p:cNvSpPr>
            <a:spLocks noGrp="1"/>
          </p:cNvSpPr>
          <p:nvPr>
            <p:ph type="sldNum" sz="quarter" idx="10"/>
          </p:nvPr>
        </p:nvSpPr>
        <p:spPr/>
        <p:txBody>
          <a:bodyPr/>
          <a:lstStyle/>
          <a:p>
            <a:fld id="{7044B8C9-F682-4297-B155-B76FA73D4320}" type="slidenum">
              <a:rPr lang="en-US" smtClean="0"/>
              <a:t>5</a:t>
            </a:fld>
            <a:endParaRPr lang="en-US"/>
          </a:p>
        </p:txBody>
      </p:sp>
    </p:spTree>
    <p:extLst>
      <p:ext uri="{BB962C8B-B14F-4D97-AF65-F5344CB8AC3E}">
        <p14:creationId xmlns:p14="http://schemas.microsoft.com/office/powerpoint/2010/main" val="38658613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44B8C9-F682-4297-B155-B76FA73D4320}" type="slidenum">
              <a:rPr lang="en-US" smtClean="0"/>
              <a:t>6</a:t>
            </a:fld>
            <a:endParaRPr lang="en-US"/>
          </a:p>
        </p:txBody>
      </p:sp>
    </p:spTree>
    <p:extLst>
      <p:ext uri="{BB962C8B-B14F-4D97-AF65-F5344CB8AC3E}">
        <p14:creationId xmlns:p14="http://schemas.microsoft.com/office/powerpoint/2010/main" val="4790801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44B8C9-F682-4297-B155-B76FA73D4320}" type="slidenum">
              <a:rPr lang="en-US" smtClean="0"/>
              <a:t>7</a:t>
            </a:fld>
            <a:endParaRPr lang="en-US"/>
          </a:p>
        </p:txBody>
      </p:sp>
    </p:spTree>
    <p:extLst>
      <p:ext uri="{BB962C8B-B14F-4D97-AF65-F5344CB8AC3E}">
        <p14:creationId xmlns:p14="http://schemas.microsoft.com/office/powerpoint/2010/main" val="6320420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44B8C9-F682-4297-B155-B76FA73D4320}" type="slidenum">
              <a:rPr lang="en-US" smtClean="0"/>
              <a:t>8</a:t>
            </a:fld>
            <a:endParaRPr lang="en-US"/>
          </a:p>
        </p:txBody>
      </p:sp>
    </p:spTree>
    <p:extLst>
      <p:ext uri="{BB962C8B-B14F-4D97-AF65-F5344CB8AC3E}">
        <p14:creationId xmlns:p14="http://schemas.microsoft.com/office/powerpoint/2010/main" val="22718269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44B8C9-F682-4297-B155-B76FA73D4320}" type="slidenum">
              <a:rPr lang="en-US" smtClean="0"/>
              <a:t>9</a:t>
            </a:fld>
            <a:endParaRPr lang="en-US"/>
          </a:p>
        </p:txBody>
      </p:sp>
    </p:spTree>
    <p:extLst>
      <p:ext uri="{BB962C8B-B14F-4D97-AF65-F5344CB8AC3E}">
        <p14:creationId xmlns:p14="http://schemas.microsoft.com/office/powerpoint/2010/main" val="40319131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44B8C9-F682-4297-B155-B76FA73D4320}" type="slidenum">
              <a:rPr lang="en-US" smtClean="0"/>
              <a:t>10</a:t>
            </a:fld>
            <a:endParaRPr lang="en-US"/>
          </a:p>
        </p:txBody>
      </p:sp>
    </p:spTree>
    <p:extLst>
      <p:ext uri="{BB962C8B-B14F-4D97-AF65-F5344CB8AC3E}">
        <p14:creationId xmlns:p14="http://schemas.microsoft.com/office/powerpoint/2010/main" val="20225949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the audience if they have any questions or comments.  If the answer is not easily attainable ask the individual to see you afterwards.</a:t>
            </a:r>
          </a:p>
        </p:txBody>
      </p:sp>
      <p:sp>
        <p:nvSpPr>
          <p:cNvPr id="4" name="Slide Number Placeholder 3"/>
          <p:cNvSpPr>
            <a:spLocks noGrp="1"/>
          </p:cNvSpPr>
          <p:nvPr>
            <p:ph type="sldNum" sz="quarter" idx="10"/>
          </p:nvPr>
        </p:nvSpPr>
        <p:spPr/>
        <p:txBody>
          <a:bodyPr/>
          <a:lstStyle/>
          <a:p>
            <a:fld id="{7044B8C9-F682-4297-B155-B76FA73D4320}" type="slidenum">
              <a:rPr lang="en-US" smtClean="0"/>
              <a:t>11</a:t>
            </a:fld>
            <a:endParaRPr lang="en-US"/>
          </a:p>
        </p:txBody>
      </p:sp>
    </p:spTree>
    <p:extLst>
      <p:ext uri="{BB962C8B-B14F-4D97-AF65-F5344CB8AC3E}">
        <p14:creationId xmlns:p14="http://schemas.microsoft.com/office/powerpoint/2010/main" val="4297428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46EE3A6-E3CA-47DA-AA83-998FE08825F6}" type="datetimeFigureOut">
              <a:rPr lang="en-US" smtClean="0"/>
              <a:t>6/9/2021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7CE396-83E9-4E5C-9127-16D65DEB8E7C}" type="slidenum">
              <a:rPr lang="en-US" smtClean="0"/>
              <a:t>‹#›</a:t>
            </a:fld>
            <a:endParaRPr lang="en-US"/>
          </a:p>
        </p:txBody>
      </p:sp>
    </p:spTree>
    <p:extLst>
      <p:ext uri="{BB962C8B-B14F-4D97-AF65-F5344CB8AC3E}">
        <p14:creationId xmlns:p14="http://schemas.microsoft.com/office/powerpoint/2010/main" val="18823633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46EE3A6-E3CA-47DA-AA83-998FE08825F6}" type="datetimeFigureOut">
              <a:rPr lang="en-US" smtClean="0"/>
              <a:t>6/9/2021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7CE396-83E9-4E5C-9127-16D65DEB8E7C}" type="slidenum">
              <a:rPr lang="en-US" smtClean="0"/>
              <a:t>‹#›</a:t>
            </a:fld>
            <a:endParaRPr lang="en-US"/>
          </a:p>
        </p:txBody>
      </p:sp>
    </p:spTree>
    <p:extLst>
      <p:ext uri="{BB962C8B-B14F-4D97-AF65-F5344CB8AC3E}">
        <p14:creationId xmlns:p14="http://schemas.microsoft.com/office/powerpoint/2010/main" val="3810363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46EE3A6-E3CA-47DA-AA83-998FE08825F6}" type="datetimeFigureOut">
              <a:rPr lang="en-US" smtClean="0"/>
              <a:t>6/9/2021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7CE396-83E9-4E5C-9127-16D65DEB8E7C}" type="slidenum">
              <a:rPr lang="en-US" smtClean="0"/>
              <a:t>‹#›</a:t>
            </a:fld>
            <a:endParaRPr lang="en-US"/>
          </a:p>
        </p:txBody>
      </p:sp>
    </p:spTree>
    <p:extLst>
      <p:ext uri="{BB962C8B-B14F-4D97-AF65-F5344CB8AC3E}">
        <p14:creationId xmlns:p14="http://schemas.microsoft.com/office/powerpoint/2010/main" val="719087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46EE3A6-E3CA-47DA-AA83-998FE08825F6}" type="datetimeFigureOut">
              <a:rPr lang="en-US" smtClean="0"/>
              <a:t>6/9/2021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7CE396-83E9-4E5C-9127-16D65DEB8E7C}" type="slidenum">
              <a:rPr lang="en-US" smtClean="0"/>
              <a:t>‹#›</a:t>
            </a:fld>
            <a:endParaRPr lang="en-US"/>
          </a:p>
        </p:txBody>
      </p:sp>
    </p:spTree>
    <p:extLst>
      <p:ext uri="{BB962C8B-B14F-4D97-AF65-F5344CB8AC3E}">
        <p14:creationId xmlns:p14="http://schemas.microsoft.com/office/powerpoint/2010/main" val="12321291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46EE3A6-E3CA-47DA-AA83-998FE08825F6}" type="datetimeFigureOut">
              <a:rPr lang="en-US" smtClean="0"/>
              <a:t>6/9/2021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67CE396-83E9-4E5C-9127-16D65DEB8E7C}" type="slidenum">
              <a:rPr lang="en-US" smtClean="0"/>
              <a:t>‹#›</a:t>
            </a:fld>
            <a:endParaRPr lang="en-US"/>
          </a:p>
        </p:txBody>
      </p:sp>
    </p:spTree>
    <p:extLst>
      <p:ext uri="{BB962C8B-B14F-4D97-AF65-F5344CB8AC3E}">
        <p14:creationId xmlns:p14="http://schemas.microsoft.com/office/powerpoint/2010/main" val="7317087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46EE3A6-E3CA-47DA-AA83-998FE08825F6}" type="datetimeFigureOut">
              <a:rPr lang="en-US" smtClean="0"/>
              <a:t>6/9/2021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67CE396-83E9-4E5C-9127-16D65DEB8E7C}" type="slidenum">
              <a:rPr lang="en-US" smtClean="0"/>
              <a:t>‹#›</a:t>
            </a:fld>
            <a:endParaRPr lang="en-US"/>
          </a:p>
        </p:txBody>
      </p:sp>
    </p:spTree>
    <p:extLst>
      <p:ext uri="{BB962C8B-B14F-4D97-AF65-F5344CB8AC3E}">
        <p14:creationId xmlns:p14="http://schemas.microsoft.com/office/powerpoint/2010/main" val="442413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6EE3A6-E3CA-47DA-AA83-998FE08825F6}" type="datetimeFigureOut">
              <a:rPr lang="en-US" smtClean="0"/>
              <a:t>6/9/2021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67CE396-83E9-4E5C-9127-16D65DEB8E7C}" type="slidenum">
              <a:rPr lang="en-US" smtClean="0"/>
              <a:t>‹#›</a:t>
            </a:fld>
            <a:endParaRPr lang="en-US"/>
          </a:p>
        </p:txBody>
      </p:sp>
    </p:spTree>
    <p:extLst>
      <p:ext uri="{BB962C8B-B14F-4D97-AF65-F5344CB8AC3E}">
        <p14:creationId xmlns:p14="http://schemas.microsoft.com/office/powerpoint/2010/main" val="2393950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46EE3A6-E3CA-47DA-AA83-998FE08825F6}" type="datetimeFigureOut">
              <a:rPr lang="en-US" smtClean="0"/>
              <a:t>6/9/2021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7CE396-83E9-4E5C-9127-16D65DEB8E7C}" type="slidenum">
              <a:rPr lang="en-US" smtClean="0"/>
              <a:t>‹#›</a:t>
            </a:fld>
            <a:endParaRPr lang="en-US"/>
          </a:p>
        </p:txBody>
      </p:sp>
    </p:spTree>
    <p:extLst>
      <p:ext uri="{BB962C8B-B14F-4D97-AF65-F5344CB8AC3E}">
        <p14:creationId xmlns:p14="http://schemas.microsoft.com/office/powerpoint/2010/main" val="767564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46EE3A6-E3CA-47DA-AA83-998FE08825F6}" type="datetimeFigureOut">
              <a:rPr lang="en-US" smtClean="0"/>
              <a:t>6/9/2021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7CE396-83E9-4E5C-9127-16D65DEB8E7C}" type="slidenum">
              <a:rPr lang="en-US" smtClean="0"/>
              <a:t>‹#›</a:t>
            </a:fld>
            <a:endParaRPr lang="en-US"/>
          </a:p>
        </p:txBody>
      </p:sp>
    </p:spTree>
    <p:extLst>
      <p:ext uri="{BB962C8B-B14F-4D97-AF65-F5344CB8AC3E}">
        <p14:creationId xmlns:p14="http://schemas.microsoft.com/office/powerpoint/2010/main" val="1321696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46EE3A6-E3CA-47DA-AA83-998FE08825F6}" type="datetimeFigureOut">
              <a:rPr lang="en-US" smtClean="0"/>
              <a:t>6/9/2021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7CE396-83E9-4E5C-9127-16D65DEB8E7C}" type="slidenum">
              <a:rPr lang="en-US" smtClean="0"/>
              <a:t>‹#›</a:t>
            </a:fld>
            <a:endParaRPr lang="en-US"/>
          </a:p>
        </p:txBody>
      </p:sp>
    </p:spTree>
    <p:extLst>
      <p:ext uri="{BB962C8B-B14F-4D97-AF65-F5344CB8AC3E}">
        <p14:creationId xmlns:p14="http://schemas.microsoft.com/office/powerpoint/2010/main" val="3443655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46EE3A6-E3CA-47DA-AA83-998FE08825F6}" type="datetimeFigureOut">
              <a:rPr lang="en-US" smtClean="0"/>
              <a:t>6/9/2021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7CE396-83E9-4E5C-9127-16D65DEB8E7C}" type="slidenum">
              <a:rPr lang="en-US" smtClean="0"/>
              <a:t>‹#›</a:t>
            </a:fld>
            <a:endParaRPr lang="en-US"/>
          </a:p>
        </p:txBody>
      </p:sp>
    </p:spTree>
    <p:extLst>
      <p:ext uri="{BB962C8B-B14F-4D97-AF65-F5344CB8AC3E}">
        <p14:creationId xmlns:p14="http://schemas.microsoft.com/office/powerpoint/2010/main" val="2377942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6250">
              <a:srgbClr val="BCD4EE"/>
            </a:gs>
            <a:gs pos="88000">
              <a:srgbClr val="5E9EFF"/>
            </a:gs>
            <a:gs pos="75000">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6EE3A6-E3CA-47DA-AA83-998FE08825F6}" type="datetimeFigureOut">
              <a:rPr lang="en-US" smtClean="0"/>
              <a:t>6/9/2021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7CE396-83E9-4E5C-9127-16D65DEB8E7C}" type="slidenum">
              <a:rPr lang="en-US" smtClean="0"/>
              <a:t>‹#›</a:t>
            </a:fld>
            <a:endParaRPr lang="en-US"/>
          </a:p>
        </p:txBody>
      </p:sp>
    </p:spTree>
    <p:extLst>
      <p:ext uri="{BB962C8B-B14F-4D97-AF65-F5344CB8AC3E}">
        <p14:creationId xmlns:p14="http://schemas.microsoft.com/office/powerpoint/2010/main" val="21741342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5.jpeg"/><Relationship Id="rId13" Type="http://schemas.openxmlformats.org/officeDocument/2006/relationships/hyperlink" Target="http://www.google.com/url?sa=i&amp;rct=j&amp;q=&amp;esrc=s&amp;frm=1&amp;source=images&amp;cd=&amp;cad=rja&amp;uact=8&amp;ved=0CAcQjRw&amp;url=http://www.popbarn.com/work.html&amp;ei=3DzeVM-BM4KmoQSinYDQCw&amp;psig=AFQjCNEsHRvKSeR5Ez5FijTyexsv83uoIQ&amp;ust=1423937103673956" TargetMode="External"/><Relationship Id="rId18" Type="http://schemas.openxmlformats.org/officeDocument/2006/relationships/image" Target="../media/image11.png"/><Relationship Id="rId3" Type="http://schemas.openxmlformats.org/officeDocument/2006/relationships/hyperlink" Target="http://www.google.com/url?sa=i&amp;rct=j&amp;q=&amp;esrc=s&amp;frm=1&amp;source=images&amp;cd=&amp;cad=rja&amp;uact=8&amp;ved=0CAcQjRw&amp;url=http://localfoodandidentity.wordpress.com/2013/11/13/how-food-justice-and-culture-fit-into-the-concept-of-local-food/&amp;ei=7DPeVP6SHZa3ogTk6oGgCQ&amp;bvm=bv.85970519,d.cGU&amp;psig=AFQjCNE-wcv-MkBq8XZ8a1cK8rbwh_Hplw&amp;ust=1423934803518333" TargetMode="External"/><Relationship Id="rId21" Type="http://schemas.openxmlformats.org/officeDocument/2006/relationships/image" Target="../media/image14.png"/><Relationship Id="rId7" Type="http://schemas.openxmlformats.org/officeDocument/2006/relationships/hyperlink" Target="http://www.google.com/url?sa=i&amp;rct=j&amp;q=&amp;esrc=s&amp;frm=1&amp;source=images&amp;cd=&amp;cad=rja&amp;uact=8&amp;ved=0CAcQjRw&amp;url=http://www.supergreenme.com/MidKlamathWatershedCouncil&amp;ei=kDneVLC_Bsi0ogS95YG4DA&amp;bvm=bv.85970519,d.cGU&amp;psig=AFQjCNGbK4D0PVe4rgj9paJ6tRYysbjh7Q&amp;ust=1423936241573397" TargetMode="External"/><Relationship Id="rId12" Type="http://schemas.openxmlformats.org/officeDocument/2006/relationships/image" Target="../media/image7.jpeg"/><Relationship Id="rId17" Type="http://schemas.openxmlformats.org/officeDocument/2006/relationships/image" Target="../media/image10.png"/><Relationship Id="rId2" Type="http://schemas.openxmlformats.org/officeDocument/2006/relationships/notesSlide" Target="../notesSlides/notesSlide3.xml"/><Relationship Id="rId16" Type="http://schemas.openxmlformats.org/officeDocument/2006/relationships/hyperlink" Target="http://www.google.com/url?sa=i&amp;rct=j&amp;q=&amp;esrc=s&amp;frm=1&amp;source=images&amp;cd=&amp;cad=rja&amp;uact=8&amp;ved=0CAcQjRw&amp;url=http://www.coopunits.org/California/People/&amp;ei=fj3eVIacCY7SoASRtILgBg&amp;bvm=bv.85970519,d.cGU&amp;psig=AFQjCNG8ATEFOD5YdNjHxqbkEelGYaZrBQ&amp;ust=1423937233439286" TargetMode="External"/><Relationship Id="rId20"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hyperlink" Target="https://www.google.com/url?sa=i&amp;rct=j&amp;q=&amp;esrc=s&amp;frm=1&amp;source=images&amp;cd=&amp;cad=rja&amp;uact=8&amp;ved=0CAcQjRw&amp;url=https://go.treesfoundation.org/&amp;ei=yDneVPbrLsXSoAS6s4C4Aw&amp;bvm=bv.85970519,d.cGU&amp;psig=AFQjCNE6v9kfYPBpgDCATB6hgP_pZu8VxA&amp;ust=1423936304246086" TargetMode="External"/><Relationship Id="rId5" Type="http://schemas.openxmlformats.org/officeDocument/2006/relationships/hyperlink" Target="http://www.google.com/url?sa=i&amp;rct=j&amp;q=&amp;esrc=s&amp;frm=1&amp;source=images&amp;cd=&amp;ved=0CAcQjRw&amp;url=http://trinityriver.org/agencies-on-the-river/&amp;ei=DjjeVObAHsS0ogTUk4C4AQ&amp;bvm=bv.85970519,d.cGU&amp;psig=AFQjCNEnQMMuBafSwm_xm7h4NEzKNMgORg&amp;ust=1423934910625823&amp;cad=rja" TargetMode="External"/><Relationship Id="rId15" Type="http://schemas.openxmlformats.org/officeDocument/2006/relationships/image" Target="../media/image9.png"/><Relationship Id="rId23" Type="http://schemas.openxmlformats.org/officeDocument/2006/relationships/image" Target="../media/image16.png"/><Relationship Id="rId10" Type="http://schemas.openxmlformats.org/officeDocument/2006/relationships/image" Target="../media/image6.jpeg"/><Relationship Id="rId19" Type="http://schemas.openxmlformats.org/officeDocument/2006/relationships/image" Target="../media/image12.png"/><Relationship Id="rId4" Type="http://schemas.openxmlformats.org/officeDocument/2006/relationships/image" Target="../media/image3.gif"/><Relationship Id="rId9" Type="http://schemas.openxmlformats.org/officeDocument/2006/relationships/hyperlink" Target="https://www.google.com/url?sa=i&amp;rct=j&amp;q=&amp;esrc=s&amp;frm=1&amp;source=images&amp;cd=&amp;cad=rja&amp;uact=8&amp;ved=0CAcQjRw&amp;url=https://www.facebook.com/pages/Hoopa-Indian-Reservation-Hoopa-California-Humboldt-County-USA/118145984940459&amp;ei=2jjeVNegLob2oASPhoGgDg&amp;bvm=bv.85970519,d.cGU&amp;psig=AFQjCNHNkdYrurRonhfxVUFAwYbK0BtMhg&amp;ust=1423935949157345" TargetMode="External"/><Relationship Id="rId14" Type="http://schemas.openxmlformats.org/officeDocument/2006/relationships/image" Target="../media/image8.jpeg"/><Relationship Id="rId22" Type="http://schemas.openxmlformats.org/officeDocument/2006/relationships/image" Target="../media/image15.png"/></Relationships>
</file>

<file path=ppt/slides/_rels/slide4.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jpeg"/><Relationship Id="rId7"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0.svg"/><Relationship Id="rId5" Type="http://schemas.openxmlformats.org/officeDocument/2006/relationships/image" Target="../media/image19.png"/><Relationship Id="rId10" Type="http://schemas.openxmlformats.org/officeDocument/2006/relationships/image" Target="../media/image24.svg"/><Relationship Id="rId4" Type="http://schemas.openxmlformats.org/officeDocument/2006/relationships/image" Target="../media/image18.png"/><Relationship Id="rId9" Type="http://schemas.openxmlformats.org/officeDocument/2006/relationships/image" Target="../media/image23.png"/></Relationships>
</file>

<file path=ppt/slides/_rels/slide5.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6.wmf"/></Relationships>
</file>

<file path=ppt/slides/_rels/slide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9.jpeg"/><Relationship Id="rId7" Type="http://schemas.openxmlformats.org/officeDocument/2006/relationships/image" Target="../media/image33.jp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image" Target="../media/image30.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59" y="0"/>
            <a:ext cx="9144000" cy="6858000"/>
          </a:xfrm>
          <a:prstGeom prst="rect">
            <a:avLst/>
          </a:prstGeom>
        </p:spPr>
      </p:pic>
      <p:sp>
        <p:nvSpPr>
          <p:cNvPr id="2" name="Title 1"/>
          <p:cNvSpPr>
            <a:spLocks noGrp="1"/>
          </p:cNvSpPr>
          <p:nvPr>
            <p:ph type="ctrTitle"/>
          </p:nvPr>
        </p:nvSpPr>
        <p:spPr>
          <a:xfrm>
            <a:off x="381000" y="381000"/>
            <a:ext cx="8458200" cy="990600"/>
          </a:xfrm>
        </p:spPr>
        <p:txBody>
          <a:bodyPr>
            <a:noAutofit/>
          </a:bodyPr>
          <a:lstStyle/>
          <a:p>
            <a:pPr lvl="0" eaLnBrk="0" fontAlgn="base" hangingPunct="0">
              <a:lnSpc>
                <a:spcPct val="75000"/>
              </a:lnSpc>
              <a:spcBef>
                <a:spcPct val="50000"/>
              </a:spcBef>
              <a:spcAft>
                <a:spcPct val="0"/>
              </a:spcAft>
              <a:defRPr/>
            </a:pPr>
            <a:r>
              <a:rPr lang="en-US" sz="2800" b="1" dirty="0">
                <a:solidFill>
                  <a:srgbClr val="000000"/>
                </a:solidFill>
                <a:effectLst>
                  <a:outerShdw blurRad="38100" dist="38100" dir="2700000" algn="tl">
                    <a:srgbClr val="C0C0C0"/>
                  </a:outerShdw>
                </a:effectLst>
                <a:latin typeface="Garamond" panose="02020404030301010803" pitchFamily="18" charset="0"/>
                <a:ea typeface="+mn-ea"/>
                <a:cs typeface="+mn-cs"/>
              </a:rPr>
              <a:t>Klamath Basin </a:t>
            </a:r>
            <a:br>
              <a:rPr lang="en-US" sz="2800" b="1" dirty="0">
                <a:solidFill>
                  <a:srgbClr val="000000"/>
                </a:solidFill>
                <a:effectLst>
                  <a:outerShdw blurRad="38100" dist="38100" dir="2700000" algn="tl">
                    <a:srgbClr val="C0C0C0"/>
                  </a:outerShdw>
                </a:effectLst>
                <a:latin typeface="Garamond" panose="02020404030301010803" pitchFamily="18" charset="0"/>
                <a:ea typeface="+mn-ea"/>
                <a:cs typeface="+mn-cs"/>
              </a:rPr>
            </a:br>
            <a:br>
              <a:rPr lang="en-US" sz="2800" b="1" dirty="0">
                <a:solidFill>
                  <a:srgbClr val="000000"/>
                </a:solidFill>
                <a:effectLst>
                  <a:outerShdw blurRad="38100" dist="38100" dir="2700000" algn="tl">
                    <a:srgbClr val="C0C0C0"/>
                  </a:outerShdw>
                </a:effectLst>
                <a:latin typeface="Garamond" panose="02020404030301010803" pitchFamily="18" charset="0"/>
                <a:ea typeface="+mn-ea"/>
                <a:cs typeface="+mn-cs"/>
              </a:rPr>
            </a:br>
            <a:r>
              <a:rPr lang="en-US" sz="2800" b="1" dirty="0">
                <a:solidFill>
                  <a:srgbClr val="000000"/>
                </a:solidFill>
                <a:effectLst>
                  <a:outerShdw blurRad="38100" dist="38100" dir="2700000" algn="tl">
                    <a:srgbClr val="C0C0C0"/>
                  </a:outerShdw>
                </a:effectLst>
                <a:latin typeface="Garamond" panose="02020404030301010803" pitchFamily="18" charset="0"/>
                <a:ea typeface="+mn-ea"/>
                <a:cs typeface="+mn-cs"/>
              </a:rPr>
              <a:t>Fall Chinook Management</a:t>
            </a:r>
            <a:br>
              <a:rPr lang="en-US" sz="2800" b="1" dirty="0">
                <a:solidFill>
                  <a:srgbClr val="000000"/>
                </a:solidFill>
                <a:effectLst>
                  <a:outerShdw blurRad="38100" dist="38100" dir="2700000" algn="tl">
                    <a:srgbClr val="C0C0C0"/>
                  </a:outerShdw>
                </a:effectLst>
                <a:latin typeface="Garamond" panose="02020404030301010803" pitchFamily="18" charset="0"/>
                <a:ea typeface="+mn-ea"/>
                <a:cs typeface="+mn-cs"/>
              </a:rPr>
            </a:br>
            <a:endParaRPr lang="en-US" sz="2800" dirty="0">
              <a:latin typeface="Garamond" panose="02020404030301010803" pitchFamily="18" charset="0"/>
            </a:endParaRPr>
          </a:p>
        </p:txBody>
      </p:sp>
      <p:sp>
        <p:nvSpPr>
          <p:cNvPr id="8" name="Rectangle 7"/>
          <p:cNvSpPr/>
          <p:nvPr/>
        </p:nvSpPr>
        <p:spPr>
          <a:xfrm>
            <a:off x="457200" y="1635733"/>
            <a:ext cx="8312776" cy="1169551"/>
          </a:xfrm>
          <a:prstGeom prst="rect">
            <a:avLst/>
          </a:prstGeom>
        </p:spPr>
        <p:txBody>
          <a:bodyPr wrap="square">
            <a:spAutoFit/>
          </a:bodyPr>
          <a:lstStyle/>
          <a:p>
            <a:pPr lvl="0" algn="ctr" eaLnBrk="0" fontAlgn="base" hangingPunct="0">
              <a:spcBef>
                <a:spcPct val="50000"/>
              </a:spcBef>
              <a:spcAft>
                <a:spcPct val="0"/>
              </a:spcAft>
              <a:defRPr/>
            </a:pPr>
            <a:r>
              <a:rPr lang="en-US" sz="2800" b="1" dirty="0">
                <a:solidFill>
                  <a:srgbClr val="000000"/>
                </a:solidFill>
                <a:effectLst>
                  <a:outerShdw blurRad="38100" dist="38100" dir="2700000" algn="tl">
                    <a:srgbClr val="C0C0C0"/>
                  </a:outerShdw>
                </a:effectLst>
                <a:latin typeface="Garamond" panose="02020404030301010803" pitchFamily="18" charset="0"/>
              </a:rPr>
              <a:t>Determination of quotas and fishery regulations</a:t>
            </a:r>
          </a:p>
          <a:p>
            <a:pPr lvl="0" algn="ctr" eaLnBrk="0" fontAlgn="base" hangingPunct="0">
              <a:spcBef>
                <a:spcPct val="50000"/>
              </a:spcBef>
              <a:spcAft>
                <a:spcPct val="0"/>
              </a:spcAft>
              <a:defRPr/>
            </a:pPr>
            <a:endParaRPr lang="en-US" sz="2800" b="1" dirty="0">
              <a:solidFill>
                <a:srgbClr val="000000"/>
              </a:solidFill>
              <a:effectLst>
                <a:outerShdw blurRad="38100" dist="38100" dir="2700000" algn="tl">
                  <a:srgbClr val="C0C0C0"/>
                </a:outerShdw>
              </a:effectLst>
              <a:latin typeface="Garamond" panose="02020404030301010803" pitchFamily="18" charset="0"/>
            </a:endParaRPr>
          </a:p>
        </p:txBody>
      </p:sp>
      <p:sp>
        <p:nvSpPr>
          <p:cNvPr id="11" name="Text Box 5"/>
          <p:cNvSpPr txBox="1">
            <a:spLocks noChangeArrowheads="1"/>
          </p:cNvSpPr>
          <p:nvPr/>
        </p:nvSpPr>
        <p:spPr bwMode="auto">
          <a:xfrm>
            <a:off x="2209800" y="5181600"/>
            <a:ext cx="5486400" cy="1615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marL="0" marR="0" lvl="0" indent="0" algn="ctr" defTabSz="914400" eaLnBrk="1" fontAlgn="base" latinLnBrk="0" hangingPunct="1">
              <a:lnSpc>
                <a:spcPct val="100000"/>
              </a:lnSpc>
              <a:spcBef>
                <a:spcPct val="50000"/>
              </a:spcBef>
              <a:spcAft>
                <a:spcPct val="0"/>
              </a:spcAft>
              <a:buClrTx/>
              <a:buSzTx/>
              <a:buFontTx/>
              <a:buNone/>
              <a:tabLst/>
              <a:defRPr/>
            </a:pPr>
            <a:r>
              <a:rPr kumimoji="0" lang="en-US" altLang="en-US" sz="1800" b="0" i="0" u="none" strike="noStrike" kern="0" cap="none" spc="0" normalizeH="0" baseline="0" noProof="0" dirty="0">
                <a:ln>
                  <a:noFill/>
                </a:ln>
                <a:solidFill>
                  <a:srgbClr val="FFFFFF"/>
                </a:solidFill>
                <a:effectLst/>
                <a:uLnTx/>
                <a:uFillTx/>
                <a:latin typeface="Garamond" panose="02020404030301010803" pitchFamily="18" charset="0"/>
                <a:cs typeface="Times New Roman" panose="02020603050405020304" pitchFamily="18" charset="0"/>
              </a:rPr>
              <a:t>Trinity Management Council presentation</a:t>
            </a:r>
          </a:p>
          <a:p>
            <a:pPr marL="0" marR="0" lvl="0" indent="0" algn="ctr" defTabSz="914400" eaLnBrk="1" fontAlgn="base" latinLnBrk="0" hangingPunct="1">
              <a:lnSpc>
                <a:spcPct val="100000"/>
              </a:lnSpc>
              <a:spcBef>
                <a:spcPct val="50000"/>
              </a:spcBef>
              <a:spcAft>
                <a:spcPct val="0"/>
              </a:spcAft>
              <a:buClrTx/>
              <a:buSzTx/>
              <a:buFontTx/>
              <a:buNone/>
              <a:tabLst/>
              <a:defRPr/>
            </a:pPr>
            <a:r>
              <a:rPr lang="en-US" altLang="en-US" sz="1800" kern="0" dirty="0">
                <a:solidFill>
                  <a:srgbClr val="FFFFFF"/>
                </a:solidFill>
                <a:latin typeface="Garamond" panose="02020404030301010803" pitchFamily="18" charset="0"/>
                <a:cs typeface="Times New Roman" panose="02020603050405020304" pitchFamily="18" charset="0"/>
              </a:rPr>
              <a:t>June 16, 2021</a:t>
            </a:r>
          </a:p>
          <a:p>
            <a:pPr marL="0" marR="0" lvl="0" indent="0" algn="ctr" defTabSz="914400" eaLnBrk="1" fontAlgn="base" latinLnBrk="0" hangingPunct="1">
              <a:lnSpc>
                <a:spcPct val="100000"/>
              </a:lnSpc>
              <a:spcBef>
                <a:spcPct val="50000"/>
              </a:spcBef>
              <a:spcAft>
                <a:spcPct val="0"/>
              </a:spcAft>
              <a:buClrTx/>
              <a:buSzTx/>
              <a:buFontTx/>
              <a:buNone/>
              <a:tabLst/>
              <a:defRPr/>
            </a:pPr>
            <a:endParaRPr kumimoji="0" lang="en-US" altLang="en-US" sz="1800" b="0" i="0" u="none" strike="noStrike" kern="0" cap="none" spc="0" normalizeH="0" baseline="0" noProof="0" dirty="0">
              <a:ln>
                <a:noFill/>
              </a:ln>
              <a:solidFill>
                <a:srgbClr val="FFFFFF"/>
              </a:solidFill>
              <a:effectLst/>
              <a:uLnTx/>
              <a:uFillTx/>
              <a:latin typeface="Garamond" panose="02020404030301010803" pitchFamily="18" charset="0"/>
              <a:cs typeface="Times New Roman" panose="02020603050405020304" pitchFamily="18" charset="0"/>
            </a:endParaRPr>
          </a:p>
          <a:p>
            <a:pPr marL="0" marR="0" lvl="0" indent="0" algn="ctr" defTabSz="914400" eaLnBrk="1" fontAlgn="base" latinLnBrk="0" hangingPunct="1">
              <a:lnSpc>
                <a:spcPct val="100000"/>
              </a:lnSpc>
              <a:spcBef>
                <a:spcPct val="50000"/>
              </a:spcBef>
              <a:spcAft>
                <a:spcPct val="0"/>
              </a:spcAft>
              <a:buClrTx/>
              <a:buSzTx/>
              <a:buFontTx/>
              <a:buNone/>
              <a:tabLst/>
              <a:defRPr/>
            </a:pPr>
            <a:r>
              <a:rPr lang="en-US" altLang="en-US" sz="1800" kern="0" dirty="0">
                <a:solidFill>
                  <a:srgbClr val="FFFFFF"/>
                </a:solidFill>
                <a:latin typeface="Garamond" panose="02020404030301010803" pitchFamily="18" charset="0"/>
                <a:cs typeface="Times New Roman" panose="02020603050405020304" pitchFamily="18" charset="0"/>
              </a:rPr>
              <a:t>Wade Sinnen, CDFW</a:t>
            </a:r>
            <a:endParaRPr kumimoji="0" lang="en-US" altLang="en-US" sz="1800" b="0" i="0" u="none" strike="noStrike" kern="0" cap="none" spc="0" normalizeH="0" baseline="0" noProof="0" dirty="0">
              <a:ln>
                <a:noFill/>
              </a:ln>
              <a:solidFill>
                <a:srgbClr val="FFFFFF"/>
              </a:solidFill>
              <a:effectLst/>
              <a:uLnTx/>
              <a:uFillTx/>
              <a:latin typeface="Garamond" panose="02020404030301010803"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FB206C01-8EC8-43EB-B0EA-F755597F2C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5440" y="4858543"/>
            <a:ext cx="1390650" cy="1838325"/>
          </a:xfrm>
          <a:prstGeom prst="rect">
            <a:avLst/>
          </a:prstGeom>
        </p:spPr>
      </p:pic>
    </p:spTree>
    <p:extLst>
      <p:ext uri="{BB962C8B-B14F-4D97-AF65-F5344CB8AC3E}">
        <p14:creationId xmlns:p14="http://schemas.microsoft.com/office/powerpoint/2010/main" val="17496823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272F22-48B7-44D4-948A-FA8B2DBB894D}"/>
              </a:ext>
            </a:extLst>
          </p:cNvPr>
          <p:cNvSpPr txBox="1"/>
          <p:nvPr/>
        </p:nvSpPr>
        <p:spPr>
          <a:xfrm>
            <a:off x="152400" y="228600"/>
            <a:ext cx="8153400" cy="584775"/>
          </a:xfrm>
          <a:prstGeom prst="rect">
            <a:avLst/>
          </a:prstGeom>
          <a:noFill/>
        </p:spPr>
        <p:txBody>
          <a:bodyPr wrap="square" rtlCol="0">
            <a:spAutoFit/>
          </a:bodyPr>
          <a:lstStyle/>
          <a:p>
            <a:pPr algn="ctr"/>
            <a:r>
              <a:rPr lang="en-US" sz="3200" dirty="0"/>
              <a:t>Presentation Overview</a:t>
            </a:r>
          </a:p>
        </p:txBody>
      </p:sp>
      <p:sp>
        <p:nvSpPr>
          <p:cNvPr id="3" name="TextBox 2">
            <a:extLst>
              <a:ext uri="{FF2B5EF4-FFF2-40B4-BE49-F238E27FC236}">
                <a16:creationId xmlns:a16="http://schemas.microsoft.com/office/drawing/2014/main" id="{3B288BA6-AD90-493D-9C14-F8C12CE30E90}"/>
              </a:ext>
            </a:extLst>
          </p:cNvPr>
          <p:cNvSpPr txBox="1"/>
          <p:nvPr/>
        </p:nvSpPr>
        <p:spPr>
          <a:xfrm>
            <a:off x="685800" y="1295400"/>
            <a:ext cx="8153400" cy="4708981"/>
          </a:xfrm>
          <a:prstGeom prst="rect">
            <a:avLst/>
          </a:prstGeom>
          <a:noFill/>
        </p:spPr>
        <p:txBody>
          <a:bodyPr wrap="square" rtlCol="0">
            <a:spAutoFit/>
          </a:bodyPr>
          <a:lstStyle/>
          <a:p>
            <a:pPr marL="285750" indent="-285750">
              <a:buFont typeface="Arial" panose="020B0604020202020204" pitchFamily="34" charset="0"/>
              <a:buChar char="•"/>
            </a:pPr>
            <a:r>
              <a:rPr lang="en-US" sz="2400" dirty="0"/>
              <a:t>In-river monitoring and age structure estimation </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Forecasting ocean abundance and projected river return</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Escapement objectives and </a:t>
            </a:r>
            <a:r>
              <a:rPr lang="en-US" sz="2400" i="1" dirty="0"/>
              <a:t>de </a:t>
            </a:r>
            <a:r>
              <a:rPr lang="en-US" sz="2400" i="1" dirty="0" err="1"/>
              <a:t>minimus</a:t>
            </a:r>
            <a:r>
              <a:rPr lang="en-US" sz="2400" i="1" dirty="0"/>
              <a:t> </a:t>
            </a:r>
            <a:r>
              <a:rPr lang="en-US" sz="2400" dirty="0"/>
              <a:t>provisions</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Pacific Management Fishery Council harvest allocations</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State regulatory process</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Adopted 2021 regulations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859576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http://localfoodandidentity.files.wordpress.com/2013/11/karuk_dnr1.gif">
            <a:hlinkClick r:id="rId3"/>
          </p:cNvPr>
          <p:cNvPicPr/>
          <p:nvPr/>
        </p:nvPicPr>
        <p:blipFill>
          <a:blip r:embed="rId4">
            <a:extLst>
              <a:ext uri="{28A0092B-C50C-407E-A947-70E740481C1C}">
                <a14:useLocalDpi xmlns:a14="http://schemas.microsoft.com/office/drawing/2010/main" val="0"/>
              </a:ext>
            </a:extLst>
          </a:blip>
          <a:srcRect/>
          <a:stretch>
            <a:fillRect/>
          </a:stretch>
        </p:blipFill>
        <p:spPr bwMode="auto">
          <a:xfrm>
            <a:off x="2498014" y="3166776"/>
            <a:ext cx="1304925" cy="1920275"/>
          </a:xfrm>
          <a:prstGeom prst="rect">
            <a:avLst/>
          </a:prstGeom>
          <a:noFill/>
          <a:ln>
            <a:noFill/>
          </a:ln>
          <a:effectLst>
            <a:outerShdw blurRad="76200" dist="12700" dir="8100000" sy="-23000" kx="800400" algn="br" rotWithShape="0">
              <a:prstClr val="black">
                <a:alpha val="20000"/>
              </a:prstClr>
            </a:outerShdw>
          </a:effectLst>
        </p:spPr>
      </p:pic>
      <p:pic>
        <p:nvPicPr>
          <p:cNvPr id="8" name="Picture 7" descr="https://encrypted-tbn2.gstatic.com/images?q=tbn:ANd9GcTCzEecGAUW1GXZSvP2bi4GwsuRl4asreXNva66i7fhrQoarDDs">
            <a:hlinkClick r:id="rId5"/>
          </p:cNvPr>
          <p:cNvPicPr/>
          <p:nvPr/>
        </p:nvPicPr>
        <p:blipFill>
          <a:blip r:embed="rId6">
            <a:extLst>
              <a:ext uri="{28A0092B-C50C-407E-A947-70E740481C1C}">
                <a14:useLocalDpi xmlns:a14="http://schemas.microsoft.com/office/drawing/2010/main" val="0"/>
              </a:ext>
            </a:extLst>
          </a:blip>
          <a:srcRect/>
          <a:stretch>
            <a:fillRect/>
          </a:stretch>
        </p:blipFill>
        <p:spPr bwMode="auto">
          <a:xfrm>
            <a:off x="7673068" y="4855868"/>
            <a:ext cx="1145382" cy="1171931"/>
          </a:xfrm>
          <a:prstGeom prst="rect">
            <a:avLst/>
          </a:prstGeom>
          <a:noFill/>
          <a:ln>
            <a:noFill/>
          </a:ln>
          <a:effectLst>
            <a:outerShdw blurRad="76200" dist="12700" dir="8100000" sy="-23000" kx="800400" algn="br" rotWithShape="0">
              <a:prstClr val="black">
                <a:alpha val="20000"/>
              </a:prstClr>
            </a:outerShdw>
          </a:effectLst>
        </p:spPr>
      </p:pic>
      <p:pic>
        <p:nvPicPr>
          <p:cNvPr id="9" name="Picture 8" descr="http://maxcdn.supergreenme.com/data/files/32674/4fa8ea9c827ba-Mid%20Klamath%20Watershed%20Council.jpg">
            <a:hlinkClick r:id="rId7"/>
          </p:cNvPr>
          <p:cNvPicPr/>
          <p:nvPr/>
        </p:nvPicPr>
        <p:blipFill>
          <a:blip r:embed="rId8">
            <a:extLst>
              <a:ext uri="{28A0092B-C50C-407E-A947-70E740481C1C}">
                <a14:useLocalDpi xmlns:a14="http://schemas.microsoft.com/office/drawing/2010/main" val="0"/>
              </a:ext>
            </a:extLst>
          </a:blip>
          <a:srcRect/>
          <a:stretch>
            <a:fillRect/>
          </a:stretch>
        </p:blipFill>
        <p:spPr bwMode="auto">
          <a:xfrm>
            <a:off x="666750" y="2108875"/>
            <a:ext cx="1409700" cy="1596000"/>
          </a:xfrm>
          <a:prstGeom prst="rect">
            <a:avLst/>
          </a:prstGeom>
          <a:noFill/>
          <a:ln>
            <a:noFill/>
          </a:ln>
          <a:effectLst>
            <a:outerShdw blurRad="76200" dist="12700" dir="8100000" sy="-23000" kx="800400" algn="br" rotWithShape="0">
              <a:prstClr val="black">
                <a:alpha val="20000"/>
              </a:prstClr>
            </a:outerShdw>
          </a:effectLst>
        </p:spPr>
      </p:pic>
      <p:pic>
        <p:nvPicPr>
          <p:cNvPr id="11" name="Picture 10" descr="https://fbcdn-profile-a.akamaihd.net/hprofile-ak-xaf1/v/t1.0-1/p148x148/247927_171408439587500_5069950_n.jpg?oh=50a3130d78095d4d44c7c6b01a44f7db&amp;oe=55525747&amp;__gda__=1431273002_d9d6409bc44103d63fa3a0abc6c85cd5">
            <a:hlinkClick r:id="rId9"/>
          </p:cNvPr>
          <p:cNvPicPr/>
          <p:nvPr/>
        </p:nvPicPr>
        <p:blipFill>
          <a:blip r:embed="rId10">
            <a:extLst>
              <a:ext uri="{28A0092B-C50C-407E-A947-70E740481C1C}">
                <a14:useLocalDpi xmlns:a14="http://schemas.microsoft.com/office/drawing/2010/main" val="0"/>
              </a:ext>
            </a:extLst>
          </a:blip>
          <a:srcRect/>
          <a:stretch>
            <a:fillRect/>
          </a:stretch>
        </p:blipFill>
        <p:spPr bwMode="auto">
          <a:xfrm>
            <a:off x="7526878" y="114300"/>
            <a:ext cx="1143000" cy="1263650"/>
          </a:xfrm>
          <a:prstGeom prst="rect">
            <a:avLst/>
          </a:prstGeom>
          <a:noFill/>
          <a:ln>
            <a:noFill/>
          </a:ln>
          <a:effectLst>
            <a:outerShdw blurRad="76200" dist="12700" dir="8100000" sy="-23000" kx="800400" algn="br" rotWithShape="0">
              <a:prstClr val="black">
                <a:alpha val="20000"/>
              </a:prstClr>
            </a:outerShdw>
          </a:effectLst>
        </p:spPr>
      </p:pic>
      <p:pic>
        <p:nvPicPr>
          <p:cNvPr id="12" name="Picture 11" descr="https://go.treesfoundation.org/wp-content/uploads/2014/11/Salmon-River-Restoration-Council-logo.jpg">
            <a:hlinkClick r:id="rId11"/>
          </p:cNvPr>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405189" y="858551"/>
            <a:ext cx="1587500" cy="1468114"/>
          </a:xfrm>
          <a:prstGeom prst="rect">
            <a:avLst/>
          </a:prstGeom>
          <a:noFill/>
          <a:ln>
            <a:noFill/>
          </a:ln>
          <a:effectLst>
            <a:outerShdw blurRad="76200" dist="12700" dir="8100000" sy="-23000" kx="800400" algn="br" rotWithShape="0">
              <a:prstClr val="black">
                <a:alpha val="20000"/>
              </a:prstClr>
            </a:outerShdw>
          </a:effectLst>
        </p:spPr>
      </p:pic>
      <p:pic>
        <p:nvPicPr>
          <p:cNvPr id="14" name="Picture 13" descr="http://www.popbarn.com/uploads/7/2/2/0/7220866/3451442.jpg">
            <a:hlinkClick r:id="rId13"/>
          </p:cNvPr>
          <p:cNvPicPr/>
          <p:nvPr/>
        </p:nvPicPr>
        <p:blipFill>
          <a:blip r:embed="rId14">
            <a:extLst>
              <a:ext uri="{28A0092B-C50C-407E-A947-70E740481C1C}">
                <a14:useLocalDpi xmlns:a14="http://schemas.microsoft.com/office/drawing/2010/main" val="0"/>
              </a:ext>
            </a:extLst>
          </a:blip>
          <a:srcRect/>
          <a:stretch>
            <a:fillRect/>
          </a:stretch>
        </p:blipFill>
        <p:spPr bwMode="auto">
          <a:xfrm>
            <a:off x="4153803" y="4456544"/>
            <a:ext cx="1874621" cy="1405500"/>
          </a:xfrm>
          <a:prstGeom prst="rect">
            <a:avLst/>
          </a:prstGeom>
          <a:noFill/>
          <a:ln>
            <a:noFill/>
          </a:ln>
          <a:effectLst>
            <a:outerShdw blurRad="76200" dist="12700" dir="8100000" sy="-23000" kx="800400" algn="br" rotWithShape="0">
              <a:prstClr val="black">
                <a:alpha val="20000"/>
              </a:prstClr>
            </a:outerShdw>
          </a:effectLst>
        </p:spPr>
      </p:pic>
      <p:pic>
        <p:nvPicPr>
          <p:cNvPr id="16" name="Picture 15"/>
          <p:cNvPicPr/>
          <p:nvPr/>
        </p:nvPicPr>
        <p:blipFill>
          <a:blip r:embed="rId15"/>
          <a:stretch>
            <a:fillRect/>
          </a:stretch>
        </p:blipFill>
        <p:spPr>
          <a:xfrm>
            <a:off x="4562477" y="2616466"/>
            <a:ext cx="1057275" cy="1260475"/>
          </a:xfrm>
          <a:prstGeom prst="rect">
            <a:avLst/>
          </a:prstGeom>
          <a:effectLst>
            <a:outerShdw blurRad="76200" dist="12700" dir="8100000" sy="-23000" kx="800400" algn="br" rotWithShape="0">
              <a:prstClr val="black">
                <a:alpha val="20000"/>
              </a:prstClr>
            </a:outerShdw>
          </a:effectLst>
        </p:spPr>
      </p:pic>
      <p:pic>
        <p:nvPicPr>
          <p:cNvPr id="17" name="Picture 16" descr="http://s3.amazonaws.com/file-storage.DEPARTMENT-ACTIVITIES.digitalmeasures.usgs.edu/california/cooperator_agency/CDFW%20shield-1.png">
            <a:hlinkClick r:id="rId16"/>
          </p:cNvPr>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6222478" y="194826"/>
            <a:ext cx="966787" cy="1263650"/>
          </a:xfrm>
          <a:prstGeom prst="rect">
            <a:avLst/>
          </a:prstGeom>
          <a:noFill/>
          <a:ln>
            <a:noFill/>
          </a:ln>
          <a:effectLst>
            <a:outerShdw blurRad="76200" dist="12700" dir="8100000" sy="-23000" kx="800400" algn="br" rotWithShape="0">
              <a:prstClr val="black">
                <a:alpha val="20000"/>
              </a:prstClr>
            </a:outerShdw>
          </a:effectLst>
        </p:spPr>
      </p:pic>
      <p:pic>
        <p:nvPicPr>
          <p:cNvPr id="18" name="Picture 17"/>
          <p:cNvPicPr/>
          <p:nvPr/>
        </p:nvPicPr>
        <p:blipFill>
          <a:blip r:embed="rId18"/>
          <a:stretch>
            <a:fillRect/>
          </a:stretch>
        </p:blipFill>
        <p:spPr>
          <a:xfrm>
            <a:off x="550339" y="472874"/>
            <a:ext cx="1640537" cy="1081088"/>
          </a:xfrm>
          <a:prstGeom prst="rect">
            <a:avLst/>
          </a:prstGeom>
          <a:effectLst>
            <a:outerShdw blurRad="76200" dist="12700" dir="8100000" sy="-23000" kx="800400" algn="br" rotWithShape="0">
              <a:prstClr val="black">
                <a:alpha val="20000"/>
              </a:prstClr>
            </a:outerShdw>
          </a:effectLst>
        </p:spPr>
      </p:pic>
      <p:pic>
        <p:nvPicPr>
          <p:cNvPr id="19" name="Picture 18"/>
          <p:cNvPicPr/>
          <p:nvPr/>
        </p:nvPicPr>
        <p:blipFill>
          <a:blip r:embed="rId19"/>
          <a:stretch>
            <a:fillRect/>
          </a:stretch>
        </p:blipFill>
        <p:spPr>
          <a:xfrm>
            <a:off x="874116" y="4240681"/>
            <a:ext cx="992982" cy="1260855"/>
          </a:xfrm>
          <a:prstGeom prst="rect">
            <a:avLst/>
          </a:prstGeom>
          <a:effectLst>
            <a:outerShdw blurRad="76200" dist="12700" dir="8100000" sy="-23000" kx="800400" algn="br" rotWithShape="0">
              <a:prstClr val="black">
                <a:alpha val="20000"/>
              </a:prstClr>
            </a:outerShdw>
          </a:effectLst>
        </p:spPr>
      </p:pic>
      <p:pic>
        <p:nvPicPr>
          <p:cNvPr id="20" name="Picture 19"/>
          <p:cNvPicPr/>
          <p:nvPr/>
        </p:nvPicPr>
        <p:blipFill>
          <a:blip r:embed="rId20"/>
          <a:stretch>
            <a:fillRect/>
          </a:stretch>
        </p:blipFill>
        <p:spPr>
          <a:xfrm>
            <a:off x="2438400" y="1033321"/>
            <a:ext cx="1447800" cy="1450394"/>
          </a:xfrm>
          <a:prstGeom prst="rect">
            <a:avLst/>
          </a:prstGeom>
          <a:effectLst>
            <a:outerShdw blurRad="76200" dist="12700" dir="8100000" sy="-23000" kx="800400" algn="br" rotWithShape="0">
              <a:prstClr val="black">
                <a:alpha val="20000"/>
              </a:prstClr>
            </a:outerShdw>
          </a:effectLst>
        </p:spPr>
      </p:pic>
      <p:pic>
        <p:nvPicPr>
          <p:cNvPr id="22" name="Picture 21"/>
          <p:cNvPicPr/>
          <p:nvPr/>
        </p:nvPicPr>
        <p:blipFill>
          <a:blip r:embed="rId21"/>
          <a:stretch>
            <a:fillRect/>
          </a:stretch>
        </p:blipFill>
        <p:spPr>
          <a:xfrm>
            <a:off x="6697679" y="1890200"/>
            <a:ext cx="1261556" cy="1422932"/>
          </a:xfrm>
          <a:prstGeom prst="rect">
            <a:avLst/>
          </a:prstGeom>
          <a:effectLst>
            <a:outerShdw blurRad="76200" dist="12700" dir="8100000" sy="-23000" kx="800400" algn="br" rotWithShape="0">
              <a:prstClr val="black">
                <a:alpha val="20000"/>
              </a:prstClr>
            </a:outerShdw>
          </a:effectLst>
        </p:spPr>
      </p:pic>
      <p:sp>
        <p:nvSpPr>
          <p:cNvPr id="25" name="Rectangle 24"/>
          <p:cNvSpPr/>
          <p:nvPr/>
        </p:nvSpPr>
        <p:spPr>
          <a:xfrm>
            <a:off x="234081" y="6337474"/>
            <a:ext cx="3570437" cy="461665"/>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2400" b="1" cap="all" spc="0" dirty="0">
                <a:ln w="0"/>
                <a:effectLst>
                  <a:reflection blurRad="12700" stA="50000" endPos="50000" dist="5000" dir="5400000" sy="-100000" rotWithShape="0"/>
                </a:effectLst>
                <a:latin typeface="Garamond" panose="02020404030301010803" pitchFamily="18" charset="0"/>
              </a:rPr>
              <a:t>and landowners</a:t>
            </a:r>
          </a:p>
        </p:txBody>
      </p:sp>
      <p:pic>
        <p:nvPicPr>
          <p:cNvPr id="1026" name="Picture 2"/>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6379290" y="3771986"/>
            <a:ext cx="2524881" cy="468695"/>
          </a:xfrm>
          <a:prstGeom prst="rect">
            <a:avLst/>
          </a:prstGeom>
          <a:effectLst>
            <a:outerShdw blurRad="76200" dist="12700" dir="8100000" sy="-23000" kx="800400" algn="br" rotWithShape="0">
              <a:prstClr val="black">
                <a:alpha val="2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6323188" y="4632406"/>
            <a:ext cx="1035337" cy="1031767"/>
          </a:xfrm>
          <a:prstGeom prst="rect">
            <a:avLst/>
          </a:prstGeom>
          <a:effectLst>
            <a:outerShdw blurRad="76200" dist="12700" dir="8100000" sy="-23000" kx="800400" algn="br" rotWithShape="0">
              <a:prstClr val="black">
                <a:alpha val="2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a:extLst>
              <a:ext uri="{FF2B5EF4-FFF2-40B4-BE49-F238E27FC236}">
                <a16:creationId xmlns:a16="http://schemas.microsoft.com/office/drawing/2014/main" id="{23049227-B0FD-48CA-8C4C-AF39DCE25FE8}"/>
              </a:ext>
            </a:extLst>
          </p:cNvPr>
          <p:cNvSpPr txBox="1"/>
          <p:nvPr/>
        </p:nvSpPr>
        <p:spPr>
          <a:xfrm>
            <a:off x="2804989" y="182132"/>
            <a:ext cx="3200400" cy="369332"/>
          </a:xfrm>
          <a:prstGeom prst="rect">
            <a:avLst/>
          </a:prstGeom>
          <a:noFill/>
        </p:spPr>
        <p:txBody>
          <a:bodyPr wrap="square" rtlCol="0">
            <a:spAutoFit/>
          </a:bodyPr>
          <a:lstStyle/>
          <a:p>
            <a:r>
              <a:rPr lang="en-US" dirty="0"/>
              <a:t>In-river fall Chinook monitoring</a:t>
            </a:r>
          </a:p>
        </p:txBody>
      </p:sp>
    </p:spTree>
    <p:extLst>
      <p:ext uri="{BB962C8B-B14F-4D97-AF65-F5344CB8AC3E}">
        <p14:creationId xmlns:p14="http://schemas.microsoft.com/office/powerpoint/2010/main" val="3451048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074" name="Picture 2" descr="KlamTrin_map9a"/>
          <p:cNvPicPr>
            <a:picLocks noGrp="1" noChangeAspect="1" noChangeArrowheads="1"/>
          </p:cNvPicPr>
          <p:nvPr>
            <p:ph idx="4294967295"/>
          </p:nvPr>
        </p:nvPicPr>
        <p:blipFill>
          <a:blip r:embed="rId3">
            <a:extLst>
              <a:ext uri="{28A0092B-C50C-407E-A947-70E740481C1C}">
                <a14:useLocalDpi xmlns:a14="http://schemas.microsoft.com/office/drawing/2010/main" val="0"/>
              </a:ext>
            </a:extLst>
          </a:blip>
          <a:srcRect l="5556" t="3481" r="6342" b="2840"/>
          <a:stretch>
            <a:fillRect/>
          </a:stretch>
        </p:blipFill>
        <p:spPr>
          <a:xfrm>
            <a:off x="35560" y="0"/>
            <a:ext cx="9145588"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075" name="Text Box 3"/>
          <p:cNvSpPr txBox="1">
            <a:spLocks noChangeArrowheads="1"/>
          </p:cNvSpPr>
          <p:nvPr/>
        </p:nvSpPr>
        <p:spPr bwMode="auto">
          <a:xfrm>
            <a:off x="5638800" y="4572000"/>
            <a:ext cx="1905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spcBef>
                <a:spcPct val="50000"/>
              </a:spcBef>
              <a:buFontTx/>
              <a:buNone/>
            </a:pPr>
            <a:r>
              <a:rPr lang="en-US" altLang="en-US" sz="1200" b="1">
                <a:solidFill>
                  <a:srgbClr val="000000"/>
                </a:solidFill>
              </a:rPr>
              <a:t>Trinity River Hatchery</a:t>
            </a:r>
          </a:p>
        </p:txBody>
      </p:sp>
      <p:sp>
        <p:nvSpPr>
          <p:cNvPr id="3076" name="Text Box 4"/>
          <p:cNvSpPr txBox="1">
            <a:spLocks noChangeArrowheads="1"/>
          </p:cNvSpPr>
          <p:nvPr/>
        </p:nvSpPr>
        <p:spPr bwMode="auto">
          <a:xfrm>
            <a:off x="6934200" y="228600"/>
            <a:ext cx="16002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spcBef>
                <a:spcPct val="50000"/>
              </a:spcBef>
              <a:buFontTx/>
              <a:buNone/>
            </a:pPr>
            <a:r>
              <a:rPr lang="en-US" altLang="en-US" sz="1200" b="1">
                <a:solidFill>
                  <a:srgbClr val="000000"/>
                </a:solidFill>
              </a:rPr>
              <a:t>Iron Gate Hatchery</a:t>
            </a:r>
          </a:p>
        </p:txBody>
      </p:sp>
      <p:sp>
        <p:nvSpPr>
          <p:cNvPr id="3077" name="Text Box 5"/>
          <p:cNvSpPr txBox="1">
            <a:spLocks noChangeArrowheads="1"/>
          </p:cNvSpPr>
          <p:nvPr/>
        </p:nvSpPr>
        <p:spPr bwMode="auto">
          <a:xfrm>
            <a:off x="1219200" y="2286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defRPr/>
            </a:pPr>
            <a:r>
              <a:rPr lang="en-US" sz="2400" b="1">
                <a:solidFill>
                  <a:srgbClr val="000000"/>
                </a:solidFill>
                <a:effectLst>
                  <a:outerShdw blurRad="38100" dist="38100" dir="2700000" algn="tl">
                    <a:srgbClr val="C0C0C0"/>
                  </a:outerShdw>
                </a:effectLst>
              </a:rPr>
              <a:t>Klamath River Basin</a:t>
            </a:r>
          </a:p>
        </p:txBody>
      </p:sp>
      <p:sp>
        <p:nvSpPr>
          <p:cNvPr id="3078" name="Text Box 16"/>
          <p:cNvSpPr txBox="1">
            <a:spLocks noChangeArrowheads="1"/>
          </p:cNvSpPr>
          <p:nvPr/>
        </p:nvSpPr>
        <p:spPr bwMode="auto">
          <a:xfrm>
            <a:off x="2133600" y="4191000"/>
            <a:ext cx="914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pPr>
            <a:r>
              <a:rPr lang="en-US" altLang="en-US" sz="1800"/>
              <a:t>Eureka</a:t>
            </a:r>
          </a:p>
        </p:txBody>
      </p:sp>
      <p:sp>
        <p:nvSpPr>
          <p:cNvPr id="3079" name="Text Box 17"/>
          <p:cNvSpPr txBox="1">
            <a:spLocks noChangeArrowheads="1"/>
          </p:cNvSpPr>
          <p:nvPr/>
        </p:nvSpPr>
        <p:spPr bwMode="auto">
          <a:xfrm>
            <a:off x="2133600" y="685800"/>
            <a:ext cx="1676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pPr>
            <a:r>
              <a:rPr lang="en-US" altLang="en-US" sz="1800"/>
              <a:t>Crescent City</a:t>
            </a:r>
          </a:p>
        </p:txBody>
      </p:sp>
      <p:sp>
        <p:nvSpPr>
          <p:cNvPr id="3080" name="AutoShape 18"/>
          <p:cNvSpPr>
            <a:spLocks noChangeArrowheads="1"/>
          </p:cNvSpPr>
          <p:nvPr/>
        </p:nvSpPr>
        <p:spPr bwMode="auto">
          <a:xfrm>
            <a:off x="1981200" y="4267200"/>
            <a:ext cx="152400" cy="228600"/>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1800"/>
          </a:p>
        </p:txBody>
      </p:sp>
      <p:sp>
        <p:nvSpPr>
          <p:cNvPr id="3081" name="Oval 19"/>
          <p:cNvSpPr>
            <a:spLocks noChangeArrowheads="1"/>
          </p:cNvSpPr>
          <p:nvPr/>
        </p:nvSpPr>
        <p:spPr bwMode="auto">
          <a:xfrm>
            <a:off x="2057400" y="685800"/>
            <a:ext cx="152400" cy="228600"/>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1800"/>
          </a:p>
        </p:txBody>
      </p:sp>
      <p:pic>
        <p:nvPicPr>
          <p:cNvPr id="308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475" y="266700"/>
            <a:ext cx="974725" cy="1295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Graphic 7" descr="Fence">
            <a:extLst>
              <a:ext uri="{FF2B5EF4-FFF2-40B4-BE49-F238E27FC236}">
                <a16:creationId xmlns:a16="http://schemas.microsoft.com/office/drawing/2014/main" id="{4EAABD9C-1B8E-49F0-8424-89FD0C28FE57}"/>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033294" y="666750"/>
            <a:ext cx="304800" cy="304800"/>
          </a:xfrm>
          <a:prstGeom prst="rect">
            <a:avLst/>
          </a:prstGeom>
        </p:spPr>
      </p:pic>
      <p:pic>
        <p:nvPicPr>
          <p:cNvPr id="20" name="Graphic 19" descr="Fence">
            <a:extLst>
              <a:ext uri="{FF2B5EF4-FFF2-40B4-BE49-F238E27FC236}">
                <a16:creationId xmlns:a16="http://schemas.microsoft.com/office/drawing/2014/main" id="{F64CF9A4-BF84-4ADC-BF92-5D4193E033E0}"/>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705600" y="342900"/>
            <a:ext cx="304800" cy="304800"/>
          </a:xfrm>
          <a:prstGeom prst="rect">
            <a:avLst/>
          </a:prstGeom>
        </p:spPr>
      </p:pic>
      <p:pic>
        <p:nvPicPr>
          <p:cNvPr id="21" name="Graphic 20" descr="Fence">
            <a:extLst>
              <a:ext uri="{FF2B5EF4-FFF2-40B4-BE49-F238E27FC236}">
                <a16:creationId xmlns:a16="http://schemas.microsoft.com/office/drawing/2014/main" id="{06719285-E2E9-45C7-B3DE-CC5E65724DC3}"/>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042694" y="1219200"/>
            <a:ext cx="304800" cy="304800"/>
          </a:xfrm>
          <a:prstGeom prst="rect">
            <a:avLst/>
          </a:prstGeom>
        </p:spPr>
      </p:pic>
      <p:pic>
        <p:nvPicPr>
          <p:cNvPr id="22" name="Graphic 21" descr="Fence">
            <a:extLst>
              <a:ext uri="{FF2B5EF4-FFF2-40B4-BE49-F238E27FC236}">
                <a16:creationId xmlns:a16="http://schemas.microsoft.com/office/drawing/2014/main" id="{2584E9F7-702A-4CC0-8024-C46A0F79BB67}"/>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352800" y="3313905"/>
            <a:ext cx="304800" cy="274638"/>
          </a:xfrm>
          <a:prstGeom prst="rect">
            <a:avLst/>
          </a:prstGeom>
        </p:spPr>
      </p:pic>
      <p:pic>
        <p:nvPicPr>
          <p:cNvPr id="12" name="Graphic 11" descr="Shoe footprints">
            <a:extLst>
              <a:ext uri="{FF2B5EF4-FFF2-40B4-BE49-F238E27FC236}">
                <a16:creationId xmlns:a16="http://schemas.microsoft.com/office/drawing/2014/main" id="{B97992AB-B84D-4F96-B532-AA8B1AE9F7FC}"/>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140994" y="2400300"/>
            <a:ext cx="457200" cy="457200"/>
          </a:xfrm>
          <a:prstGeom prst="rect">
            <a:avLst/>
          </a:prstGeom>
        </p:spPr>
      </p:pic>
      <p:pic>
        <p:nvPicPr>
          <p:cNvPr id="27" name="Graphic 26" descr="Shoe footprints">
            <a:extLst>
              <a:ext uri="{FF2B5EF4-FFF2-40B4-BE49-F238E27FC236}">
                <a16:creationId xmlns:a16="http://schemas.microsoft.com/office/drawing/2014/main" id="{DDB04A86-3045-4991-ACAA-27B885851CD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410200" y="401479"/>
            <a:ext cx="457200" cy="457200"/>
          </a:xfrm>
          <a:prstGeom prst="rect">
            <a:avLst/>
          </a:prstGeom>
        </p:spPr>
      </p:pic>
      <p:pic>
        <p:nvPicPr>
          <p:cNvPr id="28" name="Graphic 27" descr="Shoe footprints">
            <a:extLst>
              <a:ext uri="{FF2B5EF4-FFF2-40B4-BE49-F238E27FC236}">
                <a16:creationId xmlns:a16="http://schemas.microsoft.com/office/drawing/2014/main" id="{89917446-05C7-4F75-B6E5-6F71608FE79C}"/>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124200" y="2892583"/>
            <a:ext cx="457200" cy="457200"/>
          </a:xfrm>
          <a:prstGeom prst="rect">
            <a:avLst/>
          </a:prstGeom>
        </p:spPr>
      </p:pic>
      <p:pic>
        <p:nvPicPr>
          <p:cNvPr id="29" name="Graphic 28" descr="Shoe footprints">
            <a:extLst>
              <a:ext uri="{FF2B5EF4-FFF2-40B4-BE49-F238E27FC236}">
                <a16:creationId xmlns:a16="http://schemas.microsoft.com/office/drawing/2014/main" id="{FE98491A-BB83-4305-A1C8-292F204E04F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975894" y="762000"/>
            <a:ext cx="457200" cy="457200"/>
          </a:xfrm>
          <a:prstGeom prst="rect">
            <a:avLst/>
          </a:prstGeom>
        </p:spPr>
      </p:pic>
      <p:pic>
        <p:nvPicPr>
          <p:cNvPr id="30" name="Graphic 29" descr="Shoe footprints">
            <a:extLst>
              <a:ext uri="{FF2B5EF4-FFF2-40B4-BE49-F238E27FC236}">
                <a16:creationId xmlns:a16="http://schemas.microsoft.com/office/drawing/2014/main" id="{37B2F295-8018-495F-BA49-EFA93A6C0A4B}"/>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600200" y="4991100"/>
            <a:ext cx="457200" cy="457200"/>
          </a:xfrm>
          <a:prstGeom prst="rect">
            <a:avLst/>
          </a:prstGeom>
        </p:spPr>
      </p:pic>
      <p:sp>
        <p:nvSpPr>
          <p:cNvPr id="13" name="TextBox 12">
            <a:extLst>
              <a:ext uri="{FF2B5EF4-FFF2-40B4-BE49-F238E27FC236}">
                <a16:creationId xmlns:a16="http://schemas.microsoft.com/office/drawing/2014/main" id="{77DCF263-8D3F-40B4-B7E9-71479D80212E}"/>
              </a:ext>
            </a:extLst>
          </p:cNvPr>
          <p:cNvSpPr txBox="1"/>
          <p:nvPr/>
        </p:nvSpPr>
        <p:spPr>
          <a:xfrm>
            <a:off x="2057400" y="4933126"/>
            <a:ext cx="1524000" cy="646331"/>
          </a:xfrm>
          <a:prstGeom prst="rect">
            <a:avLst/>
          </a:prstGeom>
          <a:noFill/>
        </p:spPr>
        <p:txBody>
          <a:bodyPr wrap="square" rtlCol="0">
            <a:spAutoFit/>
          </a:bodyPr>
          <a:lstStyle/>
          <a:p>
            <a:r>
              <a:rPr lang="en-US" dirty="0"/>
              <a:t>Carcass/</a:t>
            </a:r>
            <a:r>
              <a:rPr lang="en-US" dirty="0" err="1"/>
              <a:t>redd</a:t>
            </a:r>
            <a:r>
              <a:rPr lang="en-US" dirty="0"/>
              <a:t> surveys</a:t>
            </a:r>
          </a:p>
        </p:txBody>
      </p:sp>
      <p:pic>
        <p:nvPicPr>
          <p:cNvPr id="32" name="Graphic 31" descr="Fence">
            <a:extLst>
              <a:ext uri="{FF2B5EF4-FFF2-40B4-BE49-F238E27FC236}">
                <a16:creationId xmlns:a16="http://schemas.microsoft.com/office/drawing/2014/main" id="{3F434432-2737-4FC5-8B68-1BDCE3029A90}"/>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725454" y="5659120"/>
            <a:ext cx="304800" cy="304800"/>
          </a:xfrm>
          <a:prstGeom prst="rect">
            <a:avLst/>
          </a:prstGeom>
        </p:spPr>
      </p:pic>
      <p:sp>
        <p:nvSpPr>
          <p:cNvPr id="14" name="TextBox 13">
            <a:extLst>
              <a:ext uri="{FF2B5EF4-FFF2-40B4-BE49-F238E27FC236}">
                <a16:creationId xmlns:a16="http://schemas.microsoft.com/office/drawing/2014/main" id="{3DE49FF9-DA9C-4C88-BCF3-715B8638CF2B}"/>
              </a:ext>
            </a:extLst>
          </p:cNvPr>
          <p:cNvSpPr txBox="1"/>
          <p:nvPr/>
        </p:nvSpPr>
        <p:spPr>
          <a:xfrm>
            <a:off x="2133600" y="5647451"/>
            <a:ext cx="1447800" cy="369332"/>
          </a:xfrm>
          <a:prstGeom prst="rect">
            <a:avLst/>
          </a:prstGeom>
          <a:noFill/>
        </p:spPr>
        <p:txBody>
          <a:bodyPr wrap="square" rtlCol="0">
            <a:spAutoFit/>
          </a:bodyPr>
          <a:lstStyle/>
          <a:p>
            <a:r>
              <a:rPr lang="en-US" dirty="0"/>
              <a:t>CDFW Weirs</a:t>
            </a:r>
          </a:p>
        </p:txBody>
      </p:sp>
      <p:pic>
        <p:nvPicPr>
          <p:cNvPr id="34" name="Graphic 33" descr="Shoe footprints">
            <a:extLst>
              <a:ext uri="{FF2B5EF4-FFF2-40B4-BE49-F238E27FC236}">
                <a16:creationId xmlns:a16="http://schemas.microsoft.com/office/drawing/2014/main" id="{3C31645D-F2EC-48D3-9EA5-9404B5EF8B0C}"/>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814094" y="823913"/>
            <a:ext cx="457200" cy="457200"/>
          </a:xfrm>
          <a:prstGeom prst="rect">
            <a:avLst/>
          </a:prstGeom>
        </p:spPr>
      </p:pic>
      <p:pic>
        <p:nvPicPr>
          <p:cNvPr id="3" name="Graphic 2" descr="Fishing">
            <a:extLst>
              <a:ext uri="{FF2B5EF4-FFF2-40B4-BE49-F238E27FC236}">
                <a16:creationId xmlns:a16="http://schemas.microsoft.com/office/drawing/2014/main" id="{5721E5FB-88BA-474D-A202-16630F9802CD}"/>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388559" y="1562100"/>
            <a:ext cx="440705" cy="440705"/>
          </a:xfrm>
          <a:prstGeom prst="rect">
            <a:avLst/>
          </a:prstGeom>
        </p:spPr>
      </p:pic>
      <p:pic>
        <p:nvPicPr>
          <p:cNvPr id="26" name="Graphic 25" descr="Fishing">
            <a:extLst>
              <a:ext uri="{FF2B5EF4-FFF2-40B4-BE49-F238E27FC236}">
                <a16:creationId xmlns:a16="http://schemas.microsoft.com/office/drawing/2014/main" id="{494FDAAB-4E14-450D-A5B4-327741C8D805}"/>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454399" y="2805206"/>
            <a:ext cx="440705" cy="440705"/>
          </a:xfrm>
          <a:prstGeom prst="rect">
            <a:avLst/>
          </a:prstGeom>
        </p:spPr>
      </p:pic>
      <p:pic>
        <p:nvPicPr>
          <p:cNvPr id="31" name="Graphic 30" descr="Fishing">
            <a:extLst>
              <a:ext uri="{FF2B5EF4-FFF2-40B4-BE49-F238E27FC236}">
                <a16:creationId xmlns:a16="http://schemas.microsoft.com/office/drawing/2014/main" id="{D823A3B6-E035-4FC8-B1CC-60A493792F3E}"/>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819400" y="2353771"/>
            <a:ext cx="440705" cy="440705"/>
          </a:xfrm>
          <a:prstGeom prst="rect">
            <a:avLst/>
          </a:prstGeom>
        </p:spPr>
      </p:pic>
      <p:pic>
        <p:nvPicPr>
          <p:cNvPr id="33" name="Graphic 32" descr="Fishing">
            <a:extLst>
              <a:ext uri="{FF2B5EF4-FFF2-40B4-BE49-F238E27FC236}">
                <a16:creationId xmlns:a16="http://schemas.microsoft.com/office/drawing/2014/main" id="{4FE8026F-D473-487B-9C2D-FF5077702CB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657501" y="6097076"/>
            <a:ext cx="440705" cy="440705"/>
          </a:xfrm>
          <a:prstGeom prst="rect">
            <a:avLst/>
          </a:prstGeom>
        </p:spPr>
      </p:pic>
      <p:sp>
        <p:nvSpPr>
          <p:cNvPr id="4" name="TextBox 3">
            <a:extLst>
              <a:ext uri="{FF2B5EF4-FFF2-40B4-BE49-F238E27FC236}">
                <a16:creationId xmlns:a16="http://schemas.microsoft.com/office/drawing/2014/main" id="{EE4266A4-6747-4E72-942A-7442E3AF9678}"/>
              </a:ext>
            </a:extLst>
          </p:cNvPr>
          <p:cNvSpPr txBox="1"/>
          <p:nvPr/>
        </p:nvSpPr>
        <p:spPr>
          <a:xfrm>
            <a:off x="2105364" y="6097076"/>
            <a:ext cx="1447800" cy="369332"/>
          </a:xfrm>
          <a:prstGeom prst="rect">
            <a:avLst/>
          </a:prstGeom>
          <a:noFill/>
        </p:spPr>
        <p:txBody>
          <a:bodyPr wrap="square" rtlCol="0">
            <a:spAutoFit/>
          </a:bodyPr>
          <a:lstStyle/>
          <a:p>
            <a:r>
              <a:rPr lang="en-US" dirty="0"/>
              <a:t>Creel survey</a:t>
            </a:r>
          </a:p>
        </p:txBody>
      </p:sp>
    </p:spTree>
    <p:extLst>
      <p:ext uri="{BB962C8B-B14F-4D97-AF65-F5344CB8AC3E}">
        <p14:creationId xmlns:p14="http://schemas.microsoft.com/office/powerpoint/2010/main" val="42466631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710210" y="6581001"/>
            <a:ext cx="1433790" cy="276999"/>
          </a:xfrm>
          <a:prstGeom prst="rect">
            <a:avLst/>
          </a:prstGeom>
          <a:noFill/>
        </p:spPr>
        <p:txBody>
          <a:bodyPr wrap="none" rtlCol="0">
            <a:spAutoFit/>
          </a:bodyPr>
          <a:lstStyle/>
          <a:p>
            <a:r>
              <a:rPr lang="en-US" sz="1200" dirty="0">
                <a:latin typeface="Times New Roman" panose="02020603050405020304" pitchFamily="18" charset="0"/>
                <a:cs typeface="Times New Roman" panose="02020603050405020304" pitchFamily="18" charset="0"/>
              </a:rPr>
              <a:t>Source: 2021 KRTT</a:t>
            </a:r>
          </a:p>
        </p:txBody>
      </p:sp>
      <p:sp>
        <p:nvSpPr>
          <p:cNvPr id="4" name="TextBox 3"/>
          <p:cNvSpPr txBox="1"/>
          <p:nvPr/>
        </p:nvSpPr>
        <p:spPr>
          <a:xfrm>
            <a:off x="706036" y="11668"/>
            <a:ext cx="7729680" cy="400110"/>
          </a:xfrm>
          <a:prstGeom prst="rect">
            <a:avLst/>
          </a:prstGeom>
          <a:noFill/>
        </p:spPr>
        <p:txBody>
          <a:bodyPr wrap="none" rtlCol="0">
            <a:spAutoFit/>
          </a:bodyPr>
          <a:lstStyle/>
          <a:p>
            <a:pPr algn="ctr"/>
            <a:r>
              <a:rPr lang="en-US" sz="2000" b="1" dirty="0">
                <a:latin typeface="Garamond" panose="02020404030301010803" pitchFamily="18" charset="0"/>
              </a:rPr>
              <a:t>Age Composition of the 2020 Klamath Basin fall Chinook Salmon run</a:t>
            </a:r>
          </a:p>
        </p:txBody>
      </p:sp>
      <p:pic>
        <p:nvPicPr>
          <p:cNvPr id="5" name="Picture 4">
            <a:extLst>
              <a:ext uri="{FF2B5EF4-FFF2-40B4-BE49-F238E27FC236}">
                <a16:creationId xmlns:a16="http://schemas.microsoft.com/office/drawing/2014/main" id="{9AF8B193-25BB-47CC-9B42-0159B93817F8}"/>
              </a:ext>
            </a:extLst>
          </p:cNvPr>
          <p:cNvPicPr>
            <a:picLocks noChangeAspect="1"/>
          </p:cNvPicPr>
          <p:nvPr/>
        </p:nvPicPr>
        <p:blipFill>
          <a:blip r:embed="rId3"/>
          <a:stretch>
            <a:fillRect/>
          </a:stretch>
        </p:blipFill>
        <p:spPr>
          <a:xfrm>
            <a:off x="838200" y="457200"/>
            <a:ext cx="7567021" cy="6108192"/>
          </a:xfrm>
          <a:prstGeom prst="rect">
            <a:avLst/>
          </a:prstGeom>
          <a:solidFill>
            <a:schemeClr val="bg1"/>
          </a:solidFill>
        </p:spPr>
      </p:pic>
    </p:spTree>
    <p:extLst>
      <p:ext uri="{BB962C8B-B14F-4D97-AF65-F5344CB8AC3E}">
        <p14:creationId xmlns:p14="http://schemas.microsoft.com/office/powerpoint/2010/main" val="36950388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extLst>
              <a:ext uri="{FF2B5EF4-FFF2-40B4-BE49-F238E27FC236}">
                <a16:creationId xmlns:a16="http://schemas.microsoft.com/office/drawing/2014/main" id="{9D47B1BF-B5F6-465C-97CF-A27E06E87A97}"/>
              </a:ext>
            </a:extLst>
          </p:cNvPr>
          <p:cNvGraphicFramePr>
            <a:graphicFrameLocks noChangeAspect="1"/>
          </p:cNvGraphicFramePr>
          <p:nvPr>
            <p:extLst>
              <p:ext uri="{D42A27DB-BD31-4B8C-83A1-F6EECF244321}">
                <p14:modId xmlns:p14="http://schemas.microsoft.com/office/powerpoint/2010/main" val="2221461822"/>
              </p:ext>
            </p:extLst>
          </p:nvPr>
        </p:nvGraphicFramePr>
        <p:xfrm>
          <a:off x="-76201" y="-152400"/>
          <a:ext cx="9220199" cy="6553200"/>
        </p:xfrm>
        <a:graphic>
          <a:graphicData uri="http://schemas.openxmlformats.org/presentationml/2006/ole">
            <mc:AlternateContent xmlns:mc="http://schemas.openxmlformats.org/markup-compatibility/2006">
              <mc:Choice xmlns:v="urn:schemas-microsoft-com:vml" Requires="v">
                <p:oleObj name="PDF" r:id="rId3" imgW="0" imgH="360" progId="FoxitPhantomPDF.Document">
                  <p:embed/>
                </p:oleObj>
              </mc:Choice>
              <mc:Fallback>
                <p:oleObj name="PDF" r:id="rId3" imgW="0" imgH="360" progId="FoxitPhantomPDF.Document">
                  <p:embed/>
                  <p:pic>
                    <p:nvPicPr>
                      <p:cNvPr id="0" name=""/>
                      <p:cNvPicPr/>
                      <p:nvPr/>
                    </p:nvPicPr>
                    <p:blipFill>
                      <a:blip r:embed="rId4"/>
                      <a:stretch>
                        <a:fillRect/>
                      </a:stretch>
                    </p:blipFill>
                    <p:spPr>
                      <a:xfrm>
                        <a:off x="-76201" y="-152400"/>
                        <a:ext cx="9220199" cy="6553200"/>
                      </a:xfrm>
                      <a:prstGeom prst="rect">
                        <a:avLst/>
                      </a:prstGeom>
                    </p:spPr>
                  </p:pic>
                </p:oleObj>
              </mc:Fallback>
            </mc:AlternateContent>
          </a:graphicData>
        </a:graphic>
      </p:graphicFrame>
      <p:sp>
        <p:nvSpPr>
          <p:cNvPr id="4" name="TextBox 3">
            <a:extLst>
              <a:ext uri="{FF2B5EF4-FFF2-40B4-BE49-F238E27FC236}">
                <a16:creationId xmlns:a16="http://schemas.microsoft.com/office/drawing/2014/main" id="{162D3ABB-C90A-44B4-96F4-2A192D032AB3}"/>
              </a:ext>
            </a:extLst>
          </p:cNvPr>
          <p:cNvSpPr txBox="1"/>
          <p:nvPr/>
        </p:nvSpPr>
        <p:spPr>
          <a:xfrm>
            <a:off x="838200" y="6429494"/>
            <a:ext cx="8458200" cy="369332"/>
          </a:xfrm>
          <a:prstGeom prst="rect">
            <a:avLst/>
          </a:prstGeom>
          <a:noFill/>
        </p:spPr>
        <p:txBody>
          <a:bodyPr wrap="square" rtlCol="0">
            <a:spAutoFit/>
          </a:bodyPr>
          <a:lstStyle/>
          <a:p>
            <a:r>
              <a:rPr lang="en-US" dirty="0"/>
              <a:t>The is the start of the Pacific Fisheries Management Council Process</a:t>
            </a:r>
          </a:p>
        </p:txBody>
      </p:sp>
    </p:spTree>
    <p:extLst>
      <p:ext uri="{BB962C8B-B14F-4D97-AF65-F5344CB8AC3E}">
        <p14:creationId xmlns:p14="http://schemas.microsoft.com/office/powerpoint/2010/main" val="9973509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E44079-3EDB-40C4-A21E-C80651A158D2}"/>
              </a:ext>
            </a:extLst>
          </p:cNvPr>
          <p:cNvSpPr txBox="1"/>
          <p:nvPr/>
        </p:nvSpPr>
        <p:spPr>
          <a:xfrm>
            <a:off x="1066800" y="381000"/>
            <a:ext cx="7239000" cy="1077218"/>
          </a:xfrm>
          <a:prstGeom prst="rect">
            <a:avLst/>
          </a:prstGeom>
          <a:noFill/>
        </p:spPr>
        <p:txBody>
          <a:bodyPr wrap="square" rtlCol="0">
            <a:spAutoFit/>
          </a:bodyPr>
          <a:lstStyle/>
          <a:p>
            <a:r>
              <a:rPr lang="en-US" sz="3200" dirty="0"/>
              <a:t>2021 Ocean abundance projection for Klamath fall Chinook adults (age 3-5)</a:t>
            </a:r>
          </a:p>
        </p:txBody>
      </p:sp>
      <p:sp>
        <p:nvSpPr>
          <p:cNvPr id="3" name="TextBox 2">
            <a:extLst>
              <a:ext uri="{FF2B5EF4-FFF2-40B4-BE49-F238E27FC236}">
                <a16:creationId xmlns:a16="http://schemas.microsoft.com/office/drawing/2014/main" id="{BA820ADA-CBA9-45CB-AD11-C09B7880BFA1}"/>
              </a:ext>
            </a:extLst>
          </p:cNvPr>
          <p:cNvSpPr txBox="1"/>
          <p:nvPr/>
        </p:nvSpPr>
        <p:spPr>
          <a:xfrm>
            <a:off x="533400" y="1905000"/>
            <a:ext cx="8077200" cy="2308324"/>
          </a:xfrm>
          <a:prstGeom prst="rect">
            <a:avLst/>
          </a:prstGeom>
          <a:noFill/>
        </p:spPr>
        <p:txBody>
          <a:bodyPr wrap="square" rtlCol="0">
            <a:spAutoFit/>
          </a:bodyPr>
          <a:lstStyle/>
          <a:p>
            <a:r>
              <a:rPr lang="en-US" dirty="0"/>
              <a:t>Age 3 – 135,569</a:t>
            </a:r>
          </a:p>
          <a:p>
            <a:endParaRPr lang="en-US" dirty="0"/>
          </a:p>
          <a:p>
            <a:r>
              <a:rPr lang="en-US" dirty="0"/>
              <a:t>Age 4 – 45,124</a:t>
            </a:r>
          </a:p>
          <a:p>
            <a:endParaRPr lang="en-US" dirty="0"/>
          </a:p>
          <a:p>
            <a:r>
              <a:rPr lang="en-US" dirty="0"/>
              <a:t>Age 5 -739</a:t>
            </a:r>
          </a:p>
          <a:p>
            <a:endParaRPr lang="en-US" dirty="0"/>
          </a:p>
          <a:p>
            <a:r>
              <a:rPr lang="en-US" dirty="0"/>
              <a:t>Total = 181,432</a:t>
            </a:r>
          </a:p>
          <a:p>
            <a:endParaRPr lang="en-US" dirty="0"/>
          </a:p>
        </p:txBody>
      </p:sp>
      <p:sp>
        <p:nvSpPr>
          <p:cNvPr id="4" name="TextBox 3">
            <a:extLst>
              <a:ext uri="{FF2B5EF4-FFF2-40B4-BE49-F238E27FC236}">
                <a16:creationId xmlns:a16="http://schemas.microsoft.com/office/drawing/2014/main" id="{193C65C8-74C9-4357-9855-18D2471D6AE2}"/>
              </a:ext>
            </a:extLst>
          </p:cNvPr>
          <p:cNvSpPr txBox="1"/>
          <p:nvPr/>
        </p:nvSpPr>
        <p:spPr>
          <a:xfrm>
            <a:off x="381000" y="4660106"/>
            <a:ext cx="8382000" cy="2308324"/>
          </a:xfrm>
          <a:prstGeom prst="rect">
            <a:avLst/>
          </a:prstGeom>
          <a:noFill/>
        </p:spPr>
        <p:txBody>
          <a:bodyPr wrap="square" rtlCol="0">
            <a:spAutoFit/>
          </a:bodyPr>
          <a:lstStyle/>
          <a:p>
            <a:r>
              <a:rPr lang="en-US" dirty="0"/>
              <a:t>However, natural mortality, age-based maturation rates and stray rates reduce the expected number that will return to the mouth of the Klamath river mouth in any given year.  Additionally, an annual proportion of the return will escape to basin hatcheries.  These fish are not counted toward natural escapement goals.</a:t>
            </a:r>
          </a:p>
          <a:p>
            <a:endParaRPr lang="en-US" i="1" dirty="0"/>
          </a:p>
          <a:p>
            <a:r>
              <a:rPr lang="en-US" i="1" dirty="0"/>
              <a:t>In 2021, the forecast for natural-area escapement, absent fisheries is 42,098.</a:t>
            </a:r>
          </a:p>
          <a:p>
            <a:endParaRPr lang="en-US" i="1" dirty="0"/>
          </a:p>
          <a:p>
            <a:r>
              <a:rPr lang="en-US" dirty="0"/>
              <a:t>    </a:t>
            </a:r>
          </a:p>
        </p:txBody>
      </p:sp>
      <p:pic>
        <p:nvPicPr>
          <p:cNvPr id="8" name="Picture 7" descr="Sun at sea">
            <a:extLst>
              <a:ext uri="{FF2B5EF4-FFF2-40B4-BE49-F238E27FC236}">
                <a16:creationId xmlns:a16="http://schemas.microsoft.com/office/drawing/2014/main" id="{7CDEB14D-74E6-4A03-B67E-030F235ABD8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24200" y="1898174"/>
            <a:ext cx="3638748" cy="2425522"/>
          </a:xfrm>
          <a:prstGeom prst="rect">
            <a:avLst/>
          </a:prstGeom>
        </p:spPr>
      </p:pic>
    </p:spTree>
    <p:extLst>
      <p:ext uri="{BB962C8B-B14F-4D97-AF65-F5344CB8AC3E}">
        <p14:creationId xmlns:p14="http://schemas.microsoft.com/office/powerpoint/2010/main" val="7209011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E44079-3EDB-40C4-A21E-C80651A158D2}"/>
              </a:ext>
            </a:extLst>
          </p:cNvPr>
          <p:cNvSpPr txBox="1"/>
          <p:nvPr/>
        </p:nvSpPr>
        <p:spPr>
          <a:xfrm>
            <a:off x="1066800" y="381000"/>
            <a:ext cx="7239000" cy="1077218"/>
          </a:xfrm>
          <a:prstGeom prst="rect">
            <a:avLst/>
          </a:prstGeom>
          <a:noFill/>
        </p:spPr>
        <p:txBody>
          <a:bodyPr wrap="square" rtlCol="0">
            <a:spAutoFit/>
          </a:bodyPr>
          <a:lstStyle/>
          <a:p>
            <a:r>
              <a:rPr lang="en-US" sz="3200" dirty="0"/>
              <a:t>2021 Klamath basin escapement object under </a:t>
            </a:r>
            <a:r>
              <a:rPr lang="en-US" sz="3200" i="1" dirty="0"/>
              <a:t>de </a:t>
            </a:r>
            <a:r>
              <a:rPr lang="en-US" sz="3200" i="1" dirty="0" err="1"/>
              <a:t>minimus</a:t>
            </a:r>
            <a:r>
              <a:rPr lang="en-US" sz="3200" i="1" dirty="0"/>
              <a:t> </a:t>
            </a:r>
            <a:r>
              <a:rPr lang="en-US" sz="3200" dirty="0"/>
              <a:t>fisheries</a:t>
            </a:r>
          </a:p>
        </p:txBody>
      </p:sp>
      <p:sp>
        <p:nvSpPr>
          <p:cNvPr id="6" name="TextBox 5">
            <a:extLst>
              <a:ext uri="{FF2B5EF4-FFF2-40B4-BE49-F238E27FC236}">
                <a16:creationId xmlns:a16="http://schemas.microsoft.com/office/drawing/2014/main" id="{6579FFC9-A003-48ED-B359-DC1920351146}"/>
              </a:ext>
            </a:extLst>
          </p:cNvPr>
          <p:cNvSpPr txBox="1"/>
          <p:nvPr/>
        </p:nvSpPr>
        <p:spPr>
          <a:xfrm>
            <a:off x="381000" y="1981200"/>
            <a:ext cx="8229600" cy="1754326"/>
          </a:xfrm>
          <a:prstGeom prst="rect">
            <a:avLst/>
          </a:prstGeom>
          <a:noFill/>
        </p:spPr>
        <p:txBody>
          <a:bodyPr wrap="square" rtlCol="0">
            <a:spAutoFit/>
          </a:bodyPr>
          <a:lstStyle/>
          <a:p>
            <a:r>
              <a:rPr lang="en-US" dirty="0"/>
              <a:t>The standard Klamath basin natural area adult spawner escapement objective is 40,700 fall Chinook.  Escapement above this level is termed the “harvestable surplus”.</a:t>
            </a:r>
          </a:p>
          <a:p>
            <a:endParaRPr lang="en-US" dirty="0"/>
          </a:p>
          <a:p>
            <a:r>
              <a:rPr lang="en-US" dirty="0"/>
              <a:t>However, when the stock projection does not allow for prosecuting minimal tribal and non-tribal fisheries, </a:t>
            </a:r>
            <a:r>
              <a:rPr lang="en-US" i="1" dirty="0"/>
              <a:t>de </a:t>
            </a:r>
            <a:r>
              <a:rPr lang="en-US" i="1" dirty="0" err="1"/>
              <a:t>minimumus</a:t>
            </a:r>
            <a:r>
              <a:rPr lang="en-US" i="1" dirty="0"/>
              <a:t>, </a:t>
            </a:r>
            <a:r>
              <a:rPr lang="en-US" dirty="0"/>
              <a:t>rules can be applied</a:t>
            </a:r>
            <a:r>
              <a:rPr lang="en-US" i="1" dirty="0"/>
              <a:t>.  </a:t>
            </a:r>
            <a:r>
              <a:rPr lang="en-US" dirty="0"/>
              <a:t>The</a:t>
            </a:r>
            <a:r>
              <a:rPr lang="en-US" i="1" dirty="0"/>
              <a:t> de </a:t>
            </a:r>
            <a:r>
              <a:rPr lang="en-US" i="1" dirty="0" err="1"/>
              <a:t>minimus</a:t>
            </a:r>
            <a:r>
              <a:rPr lang="en-US" i="1" dirty="0"/>
              <a:t> </a:t>
            </a:r>
            <a:r>
              <a:rPr lang="en-US" dirty="0"/>
              <a:t>rule allows for targeting lower escapement.</a:t>
            </a:r>
          </a:p>
        </p:txBody>
      </p:sp>
      <p:sp>
        <p:nvSpPr>
          <p:cNvPr id="7" name="TextBox 6">
            <a:extLst>
              <a:ext uri="{FF2B5EF4-FFF2-40B4-BE49-F238E27FC236}">
                <a16:creationId xmlns:a16="http://schemas.microsoft.com/office/drawing/2014/main" id="{55E2A1D8-4D0B-47C5-8E8E-3747ABFAD365}"/>
              </a:ext>
            </a:extLst>
          </p:cNvPr>
          <p:cNvSpPr txBox="1"/>
          <p:nvPr/>
        </p:nvSpPr>
        <p:spPr>
          <a:xfrm>
            <a:off x="457200" y="4267200"/>
            <a:ext cx="2209800" cy="1477328"/>
          </a:xfrm>
          <a:prstGeom prst="rect">
            <a:avLst/>
          </a:prstGeom>
          <a:noFill/>
        </p:spPr>
        <p:txBody>
          <a:bodyPr wrap="square" rtlCol="0">
            <a:spAutoFit/>
          </a:bodyPr>
          <a:lstStyle/>
          <a:p>
            <a:r>
              <a:rPr lang="en-US" dirty="0"/>
              <a:t>The 2021 forecast for escapement, under </a:t>
            </a:r>
            <a:r>
              <a:rPr lang="en-US" i="1" dirty="0"/>
              <a:t>de </a:t>
            </a:r>
            <a:r>
              <a:rPr lang="en-US" i="1" dirty="0" err="1"/>
              <a:t>minimus</a:t>
            </a:r>
            <a:r>
              <a:rPr lang="en-US" i="1" dirty="0"/>
              <a:t> </a:t>
            </a:r>
            <a:r>
              <a:rPr lang="en-US" dirty="0"/>
              <a:t>rules, is 31,574 natural area adults</a:t>
            </a:r>
          </a:p>
        </p:txBody>
      </p:sp>
      <p:pic>
        <p:nvPicPr>
          <p:cNvPr id="8" name="Picture 7">
            <a:extLst>
              <a:ext uri="{FF2B5EF4-FFF2-40B4-BE49-F238E27FC236}">
                <a16:creationId xmlns:a16="http://schemas.microsoft.com/office/drawing/2014/main" id="{F111A9B8-52A9-47E1-A60E-B288827E75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00" y="3581400"/>
            <a:ext cx="3454400" cy="2590800"/>
          </a:xfrm>
          <a:prstGeom prst="rect">
            <a:avLst/>
          </a:prstGeom>
        </p:spPr>
      </p:pic>
    </p:spTree>
    <p:extLst>
      <p:ext uri="{BB962C8B-B14F-4D97-AF65-F5344CB8AC3E}">
        <p14:creationId xmlns:p14="http://schemas.microsoft.com/office/powerpoint/2010/main" val="7119663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E44079-3EDB-40C4-A21E-C80651A158D2}"/>
              </a:ext>
            </a:extLst>
          </p:cNvPr>
          <p:cNvSpPr txBox="1"/>
          <p:nvPr/>
        </p:nvSpPr>
        <p:spPr>
          <a:xfrm>
            <a:off x="1524000" y="381000"/>
            <a:ext cx="7239000" cy="584775"/>
          </a:xfrm>
          <a:prstGeom prst="rect">
            <a:avLst/>
          </a:prstGeom>
          <a:noFill/>
        </p:spPr>
        <p:txBody>
          <a:bodyPr wrap="square" rtlCol="0">
            <a:spAutoFit/>
          </a:bodyPr>
          <a:lstStyle/>
          <a:p>
            <a:r>
              <a:rPr lang="en-US" sz="3200" dirty="0"/>
              <a:t>2021 Klamath basin allocations </a:t>
            </a:r>
          </a:p>
        </p:txBody>
      </p:sp>
      <p:sp>
        <p:nvSpPr>
          <p:cNvPr id="3" name="TextBox 2">
            <a:extLst>
              <a:ext uri="{FF2B5EF4-FFF2-40B4-BE49-F238E27FC236}">
                <a16:creationId xmlns:a16="http://schemas.microsoft.com/office/drawing/2014/main" id="{D4431886-55FA-4E00-B534-ADBD64CDCD95}"/>
              </a:ext>
            </a:extLst>
          </p:cNvPr>
          <p:cNvSpPr txBox="1"/>
          <p:nvPr/>
        </p:nvSpPr>
        <p:spPr>
          <a:xfrm>
            <a:off x="762000" y="1447800"/>
            <a:ext cx="7086600" cy="3970318"/>
          </a:xfrm>
          <a:prstGeom prst="rect">
            <a:avLst/>
          </a:prstGeom>
          <a:noFill/>
        </p:spPr>
        <p:txBody>
          <a:bodyPr wrap="square" rtlCol="0">
            <a:spAutoFit/>
          </a:bodyPr>
          <a:lstStyle/>
          <a:p>
            <a:r>
              <a:rPr lang="en-US" dirty="0"/>
              <a:t>The harvestable surplus of adult Klamath River fall Chinook salmon is split between Federally recognized tribal and non-tribal fisheries 50:50.</a:t>
            </a:r>
          </a:p>
          <a:p>
            <a:endParaRPr lang="en-US" dirty="0"/>
          </a:p>
          <a:p>
            <a:r>
              <a:rPr lang="en-US" dirty="0"/>
              <a:t>The non-tribal share is split between CA and OR ocean fisheries (commercial and recreational) and in-river fisheries.  The in-river recreational fishery typically receives a minimum of 15%.  </a:t>
            </a:r>
          </a:p>
          <a:p>
            <a:endParaRPr lang="en-US" dirty="0"/>
          </a:p>
          <a:p>
            <a:r>
              <a:rPr lang="en-US" u="sng" dirty="0"/>
              <a:t>2021 Klamath River adult fall Chinook Salmon allocations</a:t>
            </a:r>
          </a:p>
          <a:p>
            <a:endParaRPr lang="en-US" u="sng" dirty="0"/>
          </a:p>
          <a:p>
            <a:r>
              <a:rPr lang="en-US" dirty="0"/>
              <a:t>Tribal – 8,135</a:t>
            </a:r>
          </a:p>
          <a:p>
            <a:endParaRPr lang="en-US" dirty="0"/>
          </a:p>
          <a:p>
            <a:r>
              <a:rPr lang="en-US" dirty="0"/>
              <a:t>In-river recreational – 1,221</a:t>
            </a:r>
          </a:p>
          <a:p>
            <a:endParaRPr lang="en-US" dirty="0"/>
          </a:p>
          <a:p>
            <a:endParaRPr lang="en-US" dirty="0"/>
          </a:p>
        </p:txBody>
      </p:sp>
    </p:spTree>
    <p:extLst>
      <p:ext uri="{BB962C8B-B14F-4D97-AF65-F5344CB8AC3E}">
        <p14:creationId xmlns:p14="http://schemas.microsoft.com/office/powerpoint/2010/main" val="3482643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C217007-680C-40E4-9710-AF637ECDB6BF}"/>
              </a:ext>
            </a:extLst>
          </p:cNvPr>
          <p:cNvSpPr txBox="1"/>
          <p:nvPr/>
        </p:nvSpPr>
        <p:spPr>
          <a:xfrm>
            <a:off x="685800" y="152400"/>
            <a:ext cx="8229600" cy="584775"/>
          </a:xfrm>
          <a:prstGeom prst="rect">
            <a:avLst/>
          </a:prstGeom>
          <a:noFill/>
        </p:spPr>
        <p:txBody>
          <a:bodyPr wrap="square" rtlCol="0">
            <a:spAutoFit/>
          </a:bodyPr>
          <a:lstStyle/>
          <a:p>
            <a:r>
              <a:rPr lang="en-US" sz="3200" dirty="0"/>
              <a:t>Fish and Game Commission Regulatory Process</a:t>
            </a:r>
          </a:p>
        </p:txBody>
      </p:sp>
      <p:sp>
        <p:nvSpPr>
          <p:cNvPr id="5" name="TextBox 4">
            <a:extLst>
              <a:ext uri="{FF2B5EF4-FFF2-40B4-BE49-F238E27FC236}">
                <a16:creationId xmlns:a16="http://schemas.microsoft.com/office/drawing/2014/main" id="{A3E78345-C989-46FE-BF38-EAE5B41E79D7}"/>
              </a:ext>
            </a:extLst>
          </p:cNvPr>
          <p:cNvSpPr txBox="1"/>
          <p:nvPr/>
        </p:nvSpPr>
        <p:spPr>
          <a:xfrm>
            <a:off x="685800" y="1143000"/>
            <a:ext cx="7924800" cy="5632311"/>
          </a:xfrm>
          <a:prstGeom prst="rect">
            <a:avLst/>
          </a:prstGeom>
          <a:noFill/>
        </p:spPr>
        <p:txBody>
          <a:bodyPr wrap="square" rtlCol="0">
            <a:spAutoFit/>
          </a:bodyPr>
          <a:lstStyle/>
          <a:p>
            <a:pPr marL="285750" indent="-285750">
              <a:buFont typeface="Arial" panose="020B0604020202020204" pitchFamily="34" charset="0"/>
              <a:buChar char="•"/>
            </a:pPr>
            <a:r>
              <a:rPr lang="en-US" dirty="0"/>
              <a:t>Annual process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Involves three meetings (Notice, Discussion and Adoption)</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PFMC allocations influence regs directly (auto conformance in ocean fisheries) or indirectly by size of allocation (in-river regulations)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CDFW or Public can make recommendations on annual regs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Typically, CDFW proposes initial regs for Notice meeting that contain a range for quota, seasons and bag and possession limits.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CDFW also makes recommendations for final regs that are consistent with quota size and other factors.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Based on the small quota this year of 1,221 adult fall Chinook, CDFW recommended a daily bag of 2 fish, no more than 1 adult (&gt;23 inches) and possession of 6 fish, no more than 3 adults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26071983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0" y="24275"/>
            <a:ext cx="9144000" cy="68337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819400" y="685800"/>
            <a:ext cx="2593622" cy="646331"/>
          </a:xfrm>
          <a:prstGeom prst="rect">
            <a:avLst/>
          </a:prstGeom>
          <a:noFill/>
          <a:ln>
            <a:noFill/>
          </a:ln>
        </p:spPr>
        <p:txBody>
          <a:bodyPr wrap="square" rtlCol="0">
            <a:spAutoFit/>
          </a:bodyPr>
          <a:lstStyle/>
          <a:p>
            <a:r>
              <a:rPr lang="en-US" sz="3600" b="1" dirty="0">
                <a:solidFill>
                  <a:schemeClr val="bg1"/>
                </a:solidFill>
                <a:latin typeface="Garamond" panose="02020404030301010803" pitchFamily="18" charset="0"/>
                <a:cs typeface="Times New Roman" panose="02020603050405020304" pitchFamily="18" charset="0"/>
              </a:rPr>
              <a:t>Questions?</a:t>
            </a:r>
          </a:p>
        </p:txBody>
      </p:sp>
      <p:pic>
        <p:nvPicPr>
          <p:cNvPr id="3076"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4010" r="11275"/>
          <a:stretch/>
        </p:blipFill>
        <p:spPr bwMode="auto">
          <a:xfrm>
            <a:off x="-5080" y="5080"/>
            <a:ext cx="1828800" cy="3321489"/>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pic>
        <p:nvPicPr>
          <p:cNvPr id="3077" name="Picture 5"/>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1765" r="4738"/>
          <a:stretch/>
        </p:blipFill>
        <p:spPr bwMode="auto">
          <a:xfrm>
            <a:off x="0" y="3861463"/>
            <a:ext cx="3767076" cy="2996537"/>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pic>
        <p:nvPicPr>
          <p:cNvPr id="3078" name="Picture 6" descr="D:\MISCPICTS\Chinook\Shasta Chinook 11_7_08_a.bmp"/>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5823" y="0"/>
            <a:ext cx="3048177" cy="2286000"/>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pic>
        <p:nvPicPr>
          <p:cNvPr id="6" name="Picture 5" descr="A person holding a fish in the water&#10;&#10;Description automatically generated">
            <a:extLst>
              <a:ext uri="{FF2B5EF4-FFF2-40B4-BE49-F238E27FC236}">
                <a16:creationId xmlns:a16="http://schemas.microsoft.com/office/drawing/2014/main" id="{EB262712-05A3-484D-894B-2824633F10C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54182" y="3032625"/>
            <a:ext cx="1731458" cy="3078749"/>
          </a:xfrm>
          <a:prstGeom prst="rect">
            <a:avLst/>
          </a:prstGeom>
        </p:spPr>
      </p:pic>
    </p:spTree>
    <p:extLst>
      <p:ext uri="{BB962C8B-B14F-4D97-AF65-F5344CB8AC3E}">
        <p14:creationId xmlns:p14="http://schemas.microsoft.com/office/powerpoint/2010/main" val="3326816058"/>
      </p:ext>
    </p:extLst>
  </p:cSld>
  <p:clrMapOvr>
    <a:masterClrMapping/>
  </p:clrMapOvr>
</p:sld>
</file>

<file path=ppt/theme/theme1.xml><?xml version="1.0" encoding="utf-8"?>
<a:theme xmlns:a="http://schemas.openxmlformats.org/drawingml/2006/main" name="Office Theme">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4608</TotalTime>
  <Words>699</Words>
  <Application>Microsoft Office PowerPoint</Application>
  <PresentationFormat>On-screen Show (4:3)</PresentationFormat>
  <Paragraphs>90</Paragraphs>
  <Slides>11</Slides>
  <Notes>11</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11</vt:i4>
      </vt:variant>
    </vt:vector>
  </HeadingPairs>
  <TitlesOfParts>
    <vt:vector size="17" baseType="lpstr">
      <vt:lpstr>Arial</vt:lpstr>
      <vt:lpstr>Calibri</vt:lpstr>
      <vt:lpstr>Garamond</vt:lpstr>
      <vt:lpstr>Times New Roman</vt:lpstr>
      <vt:lpstr>Office Theme</vt:lpstr>
      <vt:lpstr>PDF</vt:lpstr>
      <vt:lpstr>Klamath Basin   Fall Chinook Management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California Department of Fish and Wildlife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Borok, Sara@Wildlife</dc:creator>
  <cp:lastModifiedBy>Sinnen, Wade@Wildlife</cp:lastModifiedBy>
  <cp:revision>180</cp:revision>
  <dcterms:created xsi:type="dcterms:W3CDTF">2015-02-13T19:28:14Z</dcterms:created>
  <dcterms:modified xsi:type="dcterms:W3CDTF">2021-06-09T23:50:48Z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6e685f86-ed8d-482b-be3a-2b7af73f9b7f_Enabled">
    <vt:lpwstr>True</vt:lpwstr>
  </property>
  <property fmtid="{D5CDD505-2E9C-101B-9397-08002B2CF9AE}" pid="3" name="MSIP_Label_6e685f86-ed8d-482b-be3a-2b7af73f9b7f_SiteId">
    <vt:lpwstr>4b633c25-efbf-4006-9f15-07442ba7aa0b</vt:lpwstr>
  </property>
  <property fmtid="{D5CDD505-2E9C-101B-9397-08002B2CF9AE}" pid="4" name="MSIP_Label_6e685f86-ed8d-482b-be3a-2b7af73f9b7f_Owner">
    <vt:lpwstr>Wade.Sinnen@wildlife.ca.gov</vt:lpwstr>
  </property>
  <property fmtid="{D5CDD505-2E9C-101B-9397-08002B2CF9AE}" pid="5" name="MSIP_Label_6e685f86-ed8d-482b-be3a-2b7af73f9b7f_SetDate">
    <vt:lpwstr>2019-02-14T18:33:54.1139324Z</vt:lpwstr>
  </property>
  <property fmtid="{D5CDD505-2E9C-101B-9397-08002B2CF9AE}" pid="6" name="MSIP_Label_6e685f86-ed8d-482b-be3a-2b7af73f9b7f_Name">
    <vt:lpwstr>General</vt:lpwstr>
  </property>
  <property fmtid="{D5CDD505-2E9C-101B-9397-08002B2CF9AE}" pid="7" name="MSIP_Label_6e685f86-ed8d-482b-be3a-2b7af73f9b7f_Application">
    <vt:lpwstr>Microsoft Azure Information Protection</vt:lpwstr>
  </property>
  <property fmtid="{D5CDD505-2E9C-101B-9397-08002B2CF9AE}" pid="8" name="MSIP_Label_6e685f86-ed8d-482b-be3a-2b7af73f9b7f_Extended_MSFT_Method">
    <vt:lpwstr>Automatic</vt:lpwstr>
  </property>
  <property fmtid="{D5CDD505-2E9C-101B-9397-08002B2CF9AE}" pid="9" name="Sensitivity">
    <vt:lpwstr>General</vt:lpwstr>
  </property>
</Properties>
</file>