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7" r:id="rId6"/>
    <p:sldId id="260" r:id="rId7"/>
    <p:sldId id="261" r:id="rId8"/>
    <p:sldId id="262" r:id="rId9"/>
    <p:sldId id="268" r:id="rId10"/>
    <p:sldId id="266" r:id="rId11"/>
    <p:sldId id="263" r:id="rId12"/>
    <p:sldId id="269" r:id="rId13"/>
    <p:sldId id="270" r:id="rId14"/>
    <p:sldId id="264" r:id="rId15"/>
    <p:sldId id="271" r:id="rId16"/>
    <p:sldId id="265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65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B7DD15-BEE2-4B8F-9ACB-27780F8A2510}" type="datetimeFigureOut">
              <a:rPr lang="en-US" smtClean="0"/>
              <a:t>6/16/2021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8CCF9B-8ECD-46E2-A45A-A65726B9E0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00496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Also mention results of relative weights being unimportant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E8CCF9B-8ECD-46E2-A45A-A65726B9E0FB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99342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AC5667-057D-43A5-9B9A-9C73FAA3B5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DF9C3C-18B0-439C-BC62-E24C11AC42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0B4B5A-B818-452D-A0A1-E08437F88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F2CE1-183C-476F-8898-1E62BA1D7C02}" type="datetimeFigureOut">
              <a:rPr lang="en-US" smtClean="0"/>
              <a:t>6/16/2021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56EBBA-93C5-45E1-8771-FD2FF7CAB7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0437DB-B8A1-4777-AF34-2EE9BD3D69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A074E-0769-4B95-8234-FDFBE412D1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1181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D3C517-C373-40F4-B991-8311DD2B8A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C54B36-D452-4AB0-927F-A0F4B10461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3F2013-E09F-4302-A0C1-5D652CB1B0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F2CE1-183C-476F-8898-1E62BA1D7C02}" type="datetimeFigureOut">
              <a:rPr lang="en-US" smtClean="0"/>
              <a:t>6/16/2021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802A73-7FA0-42B9-A1F7-A378C3322C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094F8B-415C-499E-8D94-5902DF3858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A074E-0769-4B95-8234-FDFBE412D1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32327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8A227A-1DB1-4967-8B02-8CFC5DB337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08F046-49C5-4970-8B13-F17C5D46AC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01A4FE-BB20-47ED-9563-80F237A768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F2CE1-183C-476F-8898-1E62BA1D7C02}" type="datetimeFigureOut">
              <a:rPr lang="en-US" smtClean="0"/>
              <a:t>6/16/2021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8FA4B9-259E-4016-8179-E91C5DCD70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C1FCD1-D8AC-488A-948C-9D2F3C99B5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A074E-0769-4B95-8234-FDFBE412D1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17098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A8EC99-814D-4941-9F4B-2413589C1E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A86020-17F5-480E-9EF3-238CE7574B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E8B8552-58A7-448D-8C7C-E959053C22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DAAC6F-6A7E-499A-A9A2-2AEE0D852B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F2CE1-183C-476F-8898-1E62BA1D7C02}" type="datetimeFigureOut">
              <a:rPr lang="en-US" smtClean="0"/>
              <a:t>6/16/2021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925A20-41AA-42A2-B98B-F783E6045F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0552D2-B27E-428C-B049-4EC59F61FD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A074E-0769-4B95-8234-FDFBE412D1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0341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7B57E9-E1F7-4E9D-B057-F0401FD168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BD2589-3A35-4A99-93A0-52F79E785F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553DC1B-CCA3-4BCB-9F0F-9E9D10D901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8437962-54DF-4352-B4DD-7F7A668520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9F9155C-A141-49C5-A427-69DDC33DE9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44274E8-6B1D-439E-AA58-8B113AD18B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F2CE1-183C-476F-8898-1E62BA1D7C02}" type="datetimeFigureOut">
              <a:rPr lang="en-US" smtClean="0"/>
              <a:t>6/16/2021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952DF4B-C0BF-4CD3-AA44-42DF522E2E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B6DD715-53CD-440C-8BE5-97B545BE99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A074E-0769-4B95-8234-FDFBE412D1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27703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2276AC-5644-45E2-908E-D57360AD53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6D24511-3D27-498A-95CC-FD83E8BF59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F2CE1-183C-476F-8898-1E62BA1D7C02}" type="datetimeFigureOut">
              <a:rPr lang="en-US" smtClean="0"/>
              <a:t>6/16/2021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833F633-A838-41C0-8F5A-D0F90FD188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9489A17-7B4F-4DC9-B7CA-3C9F9F69F5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A074E-0769-4B95-8234-FDFBE412D1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23331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43A7DD0-3793-4854-9D3C-62AC9D6071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F2CE1-183C-476F-8898-1E62BA1D7C02}" type="datetimeFigureOut">
              <a:rPr lang="en-US" smtClean="0"/>
              <a:t>6/16/2021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9724362-A586-4FC9-A08F-CABD7ED50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655697-E5C0-4ACE-8308-9AD46DD566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A074E-0769-4B95-8234-FDFBE412D1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41276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DC2DFB-7201-45C8-909B-C1396D727F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23ECE3-DD40-4FB4-9F55-89C39307E4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4735F1-8D23-436F-9B30-9F69D9A250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F59DD8-CF81-4488-9834-AEB186B1A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F2CE1-183C-476F-8898-1E62BA1D7C02}" type="datetimeFigureOut">
              <a:rPr lang="en-US" smtClean="0"/>
              <a:t>6/16/2021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C02FCF-C5D7-45F5-A379-86EA5C9082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16D6462-F5EA-450E-A9CD-2A8FDBF509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A074E-0769-4B95-8234-FDFBE412D1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01387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8D6586-B3EC-44C1-BC94-E8DC7C4B65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6B514A3-55D0-4C43-B933-E35A34310D2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FF248A-ADD4-4FD0-A546-EE7DDD0C5B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2798B3-ED21-4889-A786-CF8A35BB70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F2CE1-183C-476F-8898-1E62BA1D7C02}" type="datetimeFigureOut">
              <a:rPr lang="en-US" smtClean="0"/>
              <a:t>6/16/2021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7D08B6F-6D39-4D87-B953-3E97F574C1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570878-AFB2-4696-8D72-B6D37BF85C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A074E-0769-4B95-8234-FDFBE412D1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58124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CEF95-17D7-4E4F-A601-DD79D35BAD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BDA9FB0-B7AF-4090-AD13-BDC0192940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9BEE0F-EA31-4186-888A-53C9BA437B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F2CE1-183C-476F-8898-1E62BA1D7C02}" type="datetimeFigureOut">
              <a:rPr lang="en-US" smtClean="0"/>
              <a:t>6/16/2021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8DEA6E-A0AE-42D9-9BBE-8539F591E2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F0914A-E577-434E-AC34-2198EA1C55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A074E-0769-4B95-8234-FDFBE412D1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26612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36D242C-1E74-4256-B868-1AD361374F3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0B88ED-547C-4256-BEA3-90F8D68F8A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1B855B-E631-43D6-9682-D37E9F34B0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F2CE1-183C-476F-8898-1E62BA1D7C02}" type="datetimeFigureOut">
              <a:rPr lang="en-US" smtClean="0"/>
              <a:t>6/16/2021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49C2F2-B767-4B8C-A7CB-D5DCA1D942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1E54A7-03C8-48AE-9C84-3514BCB617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A074E-0769-4B95-8234-FDFBE412D1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91688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334341-6730-4311-8F5F-7BEECA9090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80F911-F91E-4FFD-9E02-4DCD22536B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3DE0B5-9EC4-4FE5-8979-B64A0A11819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DF2CE1-183C-476F-8898-1E62BA1D7C02}" type="datetimeFigureOut">
              <a:rPr lang="en-US" smtClean="0"/>
              <a:t>6/16/2021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06B561-4086-4E1B-B0B0-A715A92E776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EBB369-BF91-47EC-ADF0-8EE7AF0517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CA074E-0769-4B95-8234-FDFBE412D1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57207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2" name="Rectangle 70">
            <a:extLst>
              <a:ext uri="{FF2B5EF4-FFF2-40B4-BE49-F238E27FC236}">
                <a16:creationId xmlns:a16="http://schemas.microsoft.com/office/drawing/2014/main" id="{9B7AD9F6-8CE7-4299-8FC6-328F4DCD3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48C4431-67A4-4E1C-959C-4093077DC3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0338" y="640080"/>
            <a:ext cx="3734014" cy="3566160"/>
          </a:xfrm>
        </p:spPr>
        <p:txBody>
          <a:bodyPr anchor="b">
            <a:normAutofit/>
          </a:bodyPr>
          <a:lstStyle/>
          <a:p>
            <a:pPr algn="l"/>
            <a:r>
              <a:rPr lang="en-US" sz="3800" dirty="0"/>
              <a:t>Analysis and Model Evaluation of Long-Term Data Collected at the Willow Creek Outmigrant Trap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FC6B99-6193-4365-AF6E-412565D7DA0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0339" y="4636008"/>
            <a:ext cx="3734014" cy="1572768"/>
          </a:xfrm>
        </p:spPr>
        <p:txBody>
          <a:bodyPr>
            <a:normAutofit/>
          </a:bodyPr>
          <a:lstStyle/>
          <a:p>
            <a:pPr algn="l"/>
            <a:r>
              <a:rPr lang="en-US"/>
              <a:t>Chris Laskodi, Yurok Tribe</a:t>
            </a:r>
          </a:p>
          <a:p>
            <a:pPr algn="l"/>
            <a:r>
              <a:rPr lang="en-US"/>
              <a:t>Presentation to the TMC</a:t>
            </a:r>
          </a:p>
          <a:p>
            <a:pPr algn="l"/>
            <a:r>
              <a:rPr lang="en-US"/>
              <a:t>June 17, 2021</a:t>
            </a:r>
          </a:p>
        </p:txBody>
      </p:sp>
      <p:sp>
        <p:nvSpPr>
          <p:cNvPr id="73" name="sketchy line">
            <a:extLst>
              <a:ext uri="{FF2B5EF4-FFF2-40B4-BE49-F238E27FC236}">
                <a16:creationId xmlns:a16="http://schemas.microsoft.com/office/drawing/2014/main" id="{F49775AF-8896-43EE-92C6-83497D6DC5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0338" y="4409267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Image preview">
            <a:extLst>
              <a:ext uri="{FF2B5EF4-FFF2-40B4-BE49-F238E27FC236}">
                <a16:creationId xmlns:a16="http://schemas.microsoft.com/office/drawing/2014/main" id="{DA13F62A-B53E-4229-BF5E-F2A60A03465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27" r="9446"/>
          <a:stretch/>
        </p:blipFill>
        <p:spPr bwMode="auto"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AE64C0E-C9D8-4E31-917B-2592A0BF7700}"/>
              </a:ext>
            </a:extLst>
          </p:cNvPr>
          <p:cNvSpPr txBox="1"/>
          <p:nvPr/>
        </p:nvSpPr>
        <p:spPr>
          <a:xfrm>
            <a:off x="10604308" y="6538992"/>
            <a:ext cx="15582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</a:rPr>
              <a:t>Photo: Max Ramos</a:t>
            </a:r>
          </a:p>
        </p:txBody>
      </p:sp>
    </p:spTree>
    <p:extLst>
      <p:ext uri="{BB962C8B-B14F-4D97-AF65-F5344CB8AC3E}">
        <p14:creationId xmlns:p14="http://schemas.microsoft.com/office/powerpoint/2010/main" val="27889295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ACE6AD-79D2-4419-B1D3-02BC0AAE6D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Background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B1D481-AE2A-4715-8741-C5D5018949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Outmigrant traps first installed in the late 1980s</a:t>
            </a:r>
          </a:p>
          <a:p>
            <a:pPr lvl="1"/>
            <a:r>
              <a:rPr lang="en-US" dirty="0"/>
              <a:t>Operated annually since 1989</a:t>
            </a:r>
          </a:p>
          <a:p>
            <a:pPr lvl="1"/>
            <a:r>
              <a:rPr lang="en-US" dirty="0"/>
              <a:t>Used to assess population, outmigration timing and duration of salmonid species</a:t>
            </a:r>
          </a:p>
          <a:p>
            <a:r>
              <a:rPr lang="en-US" dirty="0"/>
              <a:t>Several models developed to enumerate population estimates and passage</a:t>
            </a:r>
          </a:p>
          <a:p>
            <a:pPr lvl="1"/>
            <a:r>
              <a:rPr lang="en-US" dirty="0"/>
              <a:t>Flow-based → expands the count of fish caught in trap by proportion of river that was sampled</a:t>
            </a:r>
          </a:p>
          <a:p>
            <a:pPr lvl="1"/>
            <a:r>
              <a:rPr lang="en-US" dirty="0"/>
              <a:t>Mark-recapture → expands the count of fish caught in the trap by the recapture of a known amount of marked individuals</a:t>
            </a:r>
          </a:p>
          <a:p>
            <a:pPr lvl="1"/>
            <a:r>
              <a:rPr lang="en-US" dirty="0"/>
              <a:t>HDAT → relates smolt emigration timing with accumulated daily average water temperatures in Hoopa</a:t>
            </a:r>
          </a:p>
          <a:p>
            <a:r>
              <a:rPr lang="en-US" dirty="0"/>
              <a:t>In 2016, YTFP published a request for assistance to further develop existing statistical analyses and statistical models to synthesize long-term Trinity River data sets</a:t>
            </a:r>
          </a:p>
          <a:p>
            <a:r>
              <a:rPr lang="en-US" dirty="0"/>
              <a:t>In 2017, YTFP selected Thomas Gast &amp; Associates Environmental Consultants to evaluate project objectives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90701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EA37E7-8B59-40E0-8080-309772F5A7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48CBD2-4BA9-4D2B-B258-807DC3B36C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1) Evaluate influence of water temperature on the outmigration timing of Trinity River Chinook Salmon</a:t>
            </a:r>
          </a:p>
          <a:p>
            <a:r>
              <a:rPr lang="en-US" dirty="0"/>
              <a:t>2) Evaluate flow-based and mark-recapture population estimates as predictors of RT80 and RT50</a:t>
            </a:r>
          </a:p>
          <a:p>
            <a:r>
              <a:rPr lang="en-US" dirty="0"/>
              <a:t>3) Quantify the predictive ability of the HDAT model proposed by Hayden and </a:t>
            </a:r>
            <a:r>
              <a:rPr lang="en-US" dirty="0" err="1"/>
              <a:t>Heacock</a:t>
            </a:r>
            <a:endParaRPr lang="en-US" dirty="0"/>
          </a:p>
          <a:p>
            <a:r>
              <a:rPr lang="en-US" dirty="0"/>
              <a:t>4) Evaluate the historical differences between Chinook salmon outmigrant abundance/population on the Trinity River pre and post implementation of the Record of Decision (ROD) flows</a:t>
            </a:r>
          </a:p>
        </p:txBody>
      </p:sp>
    </p:spTree>
    <p:extLst>
      <p:ext uri="{BB962C8B-B14F-4D97-AF65-F5344CB8AC3E}">
        <p14:creationId xmlns:p14="http://schemas.microsoft.com/office/powerpoint/2010/main" val="8936203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83163F6-0BCA-44BB-8D45-B7D2FFC727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36097" y="1825625"/>
            <a:ext cx="7119806" cy="4351338"/>
          </a:xfr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57D07B7-0D53-4686-A3BC-F6B07D4C33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247" y="1246396"/>
            <a:ext cx="9861506" cy="561160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44B285-93F3-4314-A710-D4E80761C0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dirty="0"/>
              <a:t>Objective 1 → Evaluate influence of water temperature on the outmigration timing of Trinity River Chinook Salmon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5118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44B285-93F3-4314-A710-D4E80761C0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Objective 1 (cont.)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83163F6-0BCA-44BB-8D45-B7D2FFC727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35664" y="1331650"/>
            <a:ext cx="9120673" cy="5574187"/>
          </a:xfrm>
        </p:spPr>
      </p:pic>
    </p:spTree>
    <p:extLst>
      <p:ext uri="{BB962C8B-B14F-4D97-AF65-F5344CB8AC3E}">
        <p14:creationId xmlns:p14="http://schemas.microsoft.com/office/powerpoint/2010/main" val="35900533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FA6B19-6634-42A6-9658-D8D081DDF0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Objective 1 (cont.)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AE0CA0-47C7-44E4-9184-25ED7AF614F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0374" y="1825625"/>
            <a:ext cx="5181600" cy="4351338"/>
          </a:xfrm>
        </p:spPr>
        <p:txBody>
          <a:bodyPr>
            <a:normAutofit/>
          </a:bodyPr>
          <a:lstStyle/>
          <a:p>
            <a:r>
              <a:rPr lang="en-US" sz="2400" dirty="0"/>
              <a:t>Used Wisconsin Bioenergetics Model 4.0 to simulate daily growth and consumption of Chinook juveniles</a:t>
            </a:r>
          </a:p>
          <a:p>
            <a:r>
              <a:rPr lang="en-US" sz="2400" dirty="0"/>
              <a:t>Consumption generally declined sharply in late April during the spring ROD flow releases</a:t>
            </a:r>
          </a:p>
          <a:p>
            <a:r>
              <a:rPr lang="en-US" sz="2400" dirty="0"/>
              <a:t>Model developed to link consumption with discharge and density</a:t>
            </a:r>
          </a:p>
          <a:p>
            <a:pPr lvl="1"/>
            <a:r>
              <a:rPr lang="en-US" sz="2000" dirty="0"/>
              <a:t>Higher discharge Feb-April (+) </a:t>
            </a:r>
          </a:p>
          <a:p>
            <a:pPr lvl="1"/>
            <a:r>
              <a:rPr lang="en-US" sz="2000" dirty="0"/>
              <a:t># of </a:t>
            </a:r>
            <a:r>
              <a:rPr lang="en-US" sz="2000" dirty="0" err="1"/>
              <a:t>redds</a:t>
            </a:r>
            <a:r>
              <a:rPr lang="en-US" sz="2000" dirty="0"/>
              <a:t> and discharge in May (-) 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FB1C7CED-9F1C-43E7-9421-E49DE1451F8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5545252" y="1825626"/>
            <a:ext cx="6613580" cy="3576870"/>
          </a:xfrm>
        </p:spPr>
      </p:pic>
    </p:spTree>
    <p:extLst>
      <p:ext uri="{BB962C8B-B14F-4D97-AF65-F5344CB8AC3E}">
        <p14:creationId xmlns:p14="http://schemas.microsoft.com/office/powerpoint/2010/main" val="15646274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1AED4B7-0696-44B1-AEC0-3ACA703C9E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2691" y="121299"/>
            <a:ext cx="12746897" cy="6736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25917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0A03FD-15C9-477E-953E-669FF3ED4D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Objective 2 → Evaluate flow-based and mark-recapture population estimates as predictors of RT80 and RT50</a:t>
            </a:r>
            <a:endParaRPr lang="en-US" dirty="0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17AB384D-D166-4E36-966A-66F5124C4A9B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6810" y="1996752"/>
            <a:ext cx="6002992" cy="3526547"/>
          </a:xfrm>
        </p:spPr>
      </p:pic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962C3660-3C97-4BED-98FA-BD0F206CF02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172199" y="1996752"/>
            <a:ext cx="6053481" cy="3504354"/>
          </a:xfrm>
        </p:spPr>
      </p:pic>
    </p:spTree>
    <p:extLst>
      <p:ext uri="{BB962C8B-B14F-4D97-AF65-F5344CB8AC3E}">
        <p14:creationId xmlns:p14="http://schemas.microsoft.com/office/powerpoint/2010/main" val="3924855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E2848D61-70DE-4CCF-9BE9-77BDF5529B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70433" y="-74055"/>
            <a:ext cx="6651135" cy="7006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73357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691AE167-6BE0-4DFE-9716-A3E9F50301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Objective 2 (cont.)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B97A55D-74C5-495B-81F2-10735D66F4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Mark-recapture consistently has higher estimates compared to flow-based</a:t>
            </a:r>
          </a:p>
          <a:p>
            <a:r>
              <a:rPr lang="en-US" dirty="0"/>
              <a:t>Both methods rely on sets of assumptions</a:t>
            </a:r>
          </a:p>
          <a:p>
            <a:r>
              <a:rPr lang="en-US" dirty="0"/>
              <a:t>Which is better?</a:t>
            </a:r>
          </a:p>
          <a:p>
            <a:r>
              <a:rPr lang="en-US" dirty="0"/>
              <a:t>Acoustic tracking or three-dimensional tracking could help address assumptions</a:t>
            </a:r>
          </a:p>
        </p:txBody>
      </p:sp>
    </p:spTree>
    <p:extLst>
      <p:ext uri="{BB962C8B-B14F-4D97-AF65-F5344CB8AC3E}">
        <p14:creationId xmlns:p14="http://schemas.microsoft.com/office/powerpoint/2010/main" val="30469804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84FFB3-B2CB-4CE9-8AFA-6AE74D9008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Objective 3 → Quantify the predictive ability of the HDAT model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2FEBD6-5A3F-4FBD-9602-8F34E7F350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257800" cy="4351338"/>
          </a:xfrm>
        </p:spPr>
        <p:txBody>
          <a:bodyPr/>
          <a:lstStyle/>
          <a:p>
            <a:r>
              <a:rPr lang="en-US" dirty="0"/>
              <a:t>2013 → Hayden and </a:t>
            </a:r>
            <a:r>
              <a:rPr lang="en-US" dirty="0" err="1"/>
              <a:t>Heacock</a:t>
            </a:r>
            <a:r>
              <a:rPr lang="en-US" dirty="0"/>
              <a:t> develop HDAT model</a:t>
            </a:r>
          </a:p>
          <a:p>
            <a:pPr lvl="1"/>
            <a:r>
              <a:rPr lang="en-US" dirty="0"/>
              <a:t>Linear regression used to estimate outmigration timing based on water temperatures</a:t>
            </a:r>
          </a:p>
          <a:p>
            <a:r>
              <a:rPr lang="en-US" dirty="0"/>
              <a:t>HDAT model had large discrepancies when applied to longer time series</a:t>
            </a:r>
          </a:p>
          <a:p>
            <a:r>
              <a:rPr lang="en-US" dirty="0"/>
              <a:t>Better fit for flow-based estimates than mark-recapture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3153596-A523-4A6A-90AE-94CCA44FED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1357" y="1593271"/>
            <a:ext cx="4564665" cy="5200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2834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FD02C-AEF0-4302-B53F-2F5B8231CA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Objective 3 (cont.)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50ED6A-0419-44B2-8D5F-7E5A984D89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976674" cy="4351338"/>
          </a:xfrm>
        </p:spPr>
        <p:txBody>
          <a:bodyPr/>
          <a:lstStyle/>
          <a:p>
            <a:r>
              <a:rPr lang="en-US" dirty="0"/>
              <a:t>Explored several new models</a:t>
            </a:r>
          </a:p>
          <a:p>
            <a:pPr lvl="1"/>
            <a:r>
              <a:rPr lang="en-US" dirty="0"/>
              <a:t>PDAT </a:t>
            </a:r>
          </a:p>
          <a:p>
            <a:pPr lvl="1"/>
            <a:r>
              <a:rPr lang="en-US" dirty="0"/>
              <a:t>Temperature thresholds</a:t>
            </a:r>
          </a:p>
          <a:p>
            <a:pPr lvl="1"/>
            <a:r>
              <a:rPr lang="en-US" dirty="0"/>
              <a:t>ATU thresholds</a:t>
            </a:r>
          </a:p>
          <a:p>
            <a:r>
              <a:rPr lang="en-US" dirty="0"/>
              <a:t>Models fit flow-based estimates better than mark- recapture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427F332-66C5-4212-A619-66584D95F1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3725" y="544753"/>
            <a:ext cx="6608275" cy="5768494"/>
          </a:xfrm>
          <a:prstGeom prst="rect">
            <a:avLst/>
          </a:prstGeom>
        </p:spPr>
      </p:pic>
      <p:sp>
        <p:nvSpPr>
          <p:cNvPr id="5" name="Arrow: Right 4">
            <a:extLst>
              <a:ext uri="{FF2B5EF4-FFF2-40B4-BE49-F238E27FC236}">
                <a16:creationId xmlns:a16="http://schemas.microsoft.com/office/drawing/2014/main" id="{F775BD94-09B6-45A8-8206-BFA0138DBFAF}"/>
              </a:ext>
            </a:extLst>
          </p:cNvPr>
          <p:cNvSpPr/>
          <p:nvPr/>
        </p:nvSpPr>
        <p:spPr>
          <a:xfrm>
            <a:off x="4980373" y="5663953"/>
            <a:ext cx="559293" cy="3994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30123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8625B3-7ED0-426D-B7A3-7CAF4C0478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Objective 3 (cont.)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5322A7-8741-4466-9D47-3A511A3A34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456068" cy="4351338"/>
          </a:xfrm>
        </p:spPr>
        <p:txBody>
          <a:bodyPr/>
          <a:lstStyle/>
          <a:p>
            <a:r>
              <a:rPr lang="en-US" dirty="0"/>
              <a:t>Also explored multiple regression models</a:t>
            </a:r>
          </a:p>
          <a:p>
            <a:pPr lvl="1"/>
            <a:r>
              <a:rPr lang="en-US" dirty="0"/>
              <a:t>Temperature</a:t>
            </a:r>
          </a:p>
          <a:p>
            <a:pPr lvl="1"/>
            <a:r>
              <a:rPr lang="en-US" dirty="0"/>
              <a:t>Redd counts</a:t>
            </a:r>
          </a:p>
          <a:p>
            <a:pPr lvl="1"/>
            <a:r>
              <a:rPr lang="en-US" dirty="0"/>
              <a:t>Median emergence date</a:t>
            </a:r>
          </a:p>
          <a:p>
            <a:r>
              <a:rPr lang="en-US" dirty="0"/>
              <a:t>One model stood out using 3 variables</a:t>
            </a:r>
          </a:p>
          <a:p>
            <a:pPr lvl="1"/>
            <a:r>
              <a:rPr lang="en-US" dirty="0"/>
              <a:t>Lowest AIC and highest R^2</a:t>
            </a:r>
          </a:p>
          <a:p>
            <a:pPr lvl="1"/>
            <a:r>
              <a:rPr lang="en-US" dirty="0"/>
              <a:t>Only based off 12 years of record</a:t>
            </a:r>
          </a:p>
          <a:p>
            <a:pPr lvl="1"/>
            <a:r>
              <a:rPr lang="en-US" dirty="0"/>
              <a:t>Re-examine after more data points</a:t>
            </a:r>
          </a:p>
        </p:txBody>
      </p:sp>
      <p:pic>
        <p:nvPicPr>
          <p:cNvPr id="1026" name="Picture 2" descr="image/jpeg">
            <a:extLst>
              <a:ext uri="{FF2B5EF4-FFF2-40B4-BE49-F238E27FC236}">
                <a16:creationId xmlns:a16="http://schemas.microsoft.com/office/drawing/2014/main" id="{5DE9F581-F364-4074-9364-6FE438037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870635" y="-765309"/>
            <a:ext cx="4647811" cy="6197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527F0C5-C0EE-467C-A353-17DC3821ED3E}"/>
              </a:ext>
            </a:extLst>
          </p:cNvPr>
          <p:cNvSpPr txBox="1"/>
          <p:nvPr/>
        </p:nvSpPr>
        <p:spPr>
          <a:xfrm>
            <a:off x="10633753" y="57348"/>
            <a:ext cx="15582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Photo: Max Ramos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D0C542F-7654-4988-889D-8F25C44109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4919" y="4387869"/>
            <a:ext cx="6197081" cy="1557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94132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5E3557-EE55-47D6-8E26-0CFBAE6E83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/>
              <a:t>Objective 4 → Evaluate the historical differences between Chinook salmon outmigrant abundance/population pre and post ROD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462B7E-DE22-4DD2-B7C2-0A97AEA789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5419987" cy="4365451"/>
          </a:xfrm>
        </p:spPr>
        <p:txBody>
          <a:bodyPr>
            <a:normAutofit fontScale="92500"/>
          </a:bodyPr>
          <a:lstStyle/>
          <a:p>
            <a:r>
              <a:rPr lang="en-US" dirty="0"/>
              <a:t>Differences between pre-ROD and post-ROD were tested using non-parametric methods</a:t>
            </a:r>
          </a:p>
          <a:p>
            <a:r>
              <a:rPr lang="en-US" dirty="0"/>
              <a:t>Mark-recapture and flow-based highly significant (p &lt; 0.01)</a:t>
            </a:r>
          </a:p>
          <a:p>
            <a:pPr lvl="1"/>
            <a:r>
              <a:rPr lang="en-US" dirty="0"/>
              <a:t>Number of post-ROD juveniles more abundant</a:t>
            </a:r>
          </a:p>
          <a:p>
            <a:r>
              <a:rPr lang="en-US" dirty="0"/>
              <a:t>Other GLM also highly significant</a:t>
            </a:r>
          </a:p>
          <a:p>
            <a:r>
              <a:rPr lang="en-US" dirty="0"/>
              <a:t>Explored relationship between redd counts and outmigrants</a:t>
            </a:r>
          </a:p>
          <a:p>
            <a:pPr lvl="1"/>
            <a:r>
              <a:rPr lang="en-US" dirty="0"/>
              <a:t>No significant relationships and low R^2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659709-539C-4E3F-A19A-91FF487CB5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825625"/>
            <a:ext cx="6126039" cy="3323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8509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3F7B1D61-E7C0-4D3E-B589-6AD3B146437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-3308" y="1144485"/>
            <a:ext cx="6023108" cy="4569031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FD038294-4623-4C01-8071-E982F54187A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172200" y="1222591"/>
            <a:ext cx="5950714" cy="4412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39611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4E3FBB-55B4-4FAE-80F4-6BC5D8E88E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52A24B-7236-4276-A011-80338FA561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Juvenile Chinook abundance significantly increased post-ROD</a:t>
            </a:r>
          </a:p>
          <a:p>
            <a:r>
              <a:rPr lang="en-US" dirty="0"/>
              <a:t>Warmer water temperatures during the initial ROD flows could increase the potential for growth and could encourage earlier outmigration</a:t>
            </a:r>
          </a:p>
          <a:p>
            <a:r>
              <a:rPr lang="en-US" dirty="0"/>
              <a:t>Bioenergetics shows potential consumption rate variable from February-April then a lower consistent level during ROD flows.</a:t>
            </a:r>
          </a:p>
          <a:p>
            <a:r>
              <a:rPr lang="en-US" dirty="0"/>
              <a:t>HDAT performed worse with longer time-series</a:t>
            </a:r>
          </a:p>
          <a:p>
            <a:r>
              <a:rPr lang="en-US" dirty="0"/>
              <a:t>Best explanatory model to describe outmigration timing includes PT ATU and PT temperature thresholds</a:t>
            </a:r>
          </a:p>
          <a:p>
            <a:r>
              <a:rPr lang="en-US" dirty="0"/>
              <a:t>Multivariate models for outmigration also explored but not enough time series data for practical use</a:t>
            </a:r>
          </a:p>
          <a:p>
            <a:r>
              <a:rPr lang="en-US" dirty="0"/>
              <a:t>Flow-based estimates consistently lower than mark-recapture estimates</a:t>
            </a:r>
          </a:p>
        </p:txBody>
      </p:sp>
    </p:spTree>
    <p:extLst>
      <p:ext uri="{BB962C8B-B14F-4D97-AF65-F5344CB8AC3E}">
        <p14:creationId xmlns:p14="http://schemas.microsoft.com/office/powerpoint/2010/main" val="2333937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4043</TotalTime>
  <Words>630</Words>
  <Application>Microsoft Office PowerPoint</Application>
  <PresentationFormat>Widescreen</PresentationFormat>
  <Paragraphs>72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Analysis and Model Evaluation of Long-Term Data Collected at the Willow Creek Outmigrant Trap</vt:lpstr>
      <vt:lpstr>Background</vt:lpstr>
      <vt:lpstr>Objectives</vt:lpstr>
      <vt:lpstr>Objective 1 → Evaluate influence of water temperature on the outmigration timing of Trinity River Chinook Salmon</vt:lpstr>
      <vt:lpstr>Objective 1 (cont.)</vt:lpstr>
      <vt:lpstr>Objective 1 (cont.)</vt:lpstr>
      <vt:lpstr>PowerPoint Presentation</vt:lpstr>
      <vt:lpstr>Objective 2 → Evaluate flow-based and mark-recapture population estimates as predictors of RT80 and RT50</vt:lpstr>
      <vt:lpstr>PowerPoint Presentation</vt:lpstr>
      <vt:lpstr>Objective 2 (cont.)</vt:lpstr>
      <vt:lpstr>Objective 3 → Quantify the predictive ability of the HDAT model</vt:lpstr>
      <vt:lpstr>Objective 3 (cont.)</vt:lpstr>
      <vt:lpstr>Objective 3 (cont.)</vt:lpstr>
      <vt:lpstr>Objective 4 → Evaluate the historical differences between Chinook salmon outmigrant abundance/population pre and post ROD</vt:lpstr>
      <vt:lpstr>PowerPoint Presentation</vt:lpstr>
      <vt:lpstr>Conclusions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Analysis and Model Evaluation of Long-Term Data Collected at the Willow Creek Outmigrant Trap</dc:title>
  <dc:creator>Chris Laskodi</dc:creator>
  <cp:lastModifiedBy>Chris Laskodi</cp:lastModifiedBy>
  <cp:revision>22</cp:revision>
  <dcterms:created xsi:type="dcterms:W3CDTF">2021-06-08T22:22:04Z</dcterms:created>
  <dcterms:modified xsi:type="dcterms:W3CDTF">2021-06-17T04:10:33Z</dcterms:modified>
</cp:coreProperties>
</file>