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3" r:id="rId5"/>
    <p:sldId id="260" r:id="rId6"/>
    <p:sldId id="261" r:id="rId7"/>
    <p:sldId id="259" r:id="rId8"/>
    <p:sldId id="262" r:id="rId9"/>
    <p:sldId id="271" r:id="rId10"/>
    <p:sldId id="264" r:id="rId11"/>
    <p:sldId id="265" r:id="rId12"/>
    <p:sldId id="266" r:id="rId13"/>
    <p:sldId id="267" r:id="rId14"/>
    <p:sldId id="268" r:id="rId15"/>
    <p:sldId id="269" r:id="rId16"/>
    <p:sldId id="270"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9/14/2021</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9/14/2021</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hyperlink" Target="https://www.tu.org/magazine/science/functional-streamflows-key-to-recovering-salmon-and-steelhead/"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8.xml"/><Relationship Id="rId4" Type="http://schemas.openxmlformats.org/officeDocument/2006/relationships/image" Target="../media/image8.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8.xml"/><Relationship Id="rId4"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B958B-6184-452F-8337-D52D05471106}"/>
              </a:ext>
            </a:extLst>
          </p:cNvPr>
          <p:cNvSpPr>
            <a:spLocks noGrp="1"/>
          </p:cNvSpPr>
          <p:nvPr>
            <p:ph type="ctrTitle"/>
          </p:nvPr>
        </p:nvSpPr>
        <p:spPr/>
        <p:txBody>
          <a:bodyPr/>
          <a:lstStyle/>
          <a:p>
            <a:r>
              <a:rPr lang="en-US" dirty="0"/>
              <a:t>Inclusiveness &amp; approaches in program outreach</a:t>
            </a:r>
          </a:p>
        </p:txBody>
      </p:sp>
      <p:sp>
        <p:nvSpPr>
          <p:cNvPr id="3" name="Subtitle 2">
            <a:extLst>
              <a:ext uri="{FF2B5EF4-FFF2-40B4-BE49-F238E27FC236}">
                <a16:creationId xmlns:a16="http://schemas.microsoft.com/office/drawing/2014/main" id="{7292F3FD-EC95-4457-B768-8145170D11C4}"/>
              </a:ext>
            </a:extLst>
          </p:cNvPr>
          <p:cNvSpPr>
            <a:spLocks noGrp="1"/>
          </p:cNvSpPr>
          <p:nvPr>
            <p:ph type="subTitle" idx="1"/>
          </p:nvPr>
        </p:nvSpPr>
        <p:spPr/>
        <p:txBody>
          <a:bodyPr>
            <a:normAutofit/>
          </a:bodyPr>
          <a:lstStyle/>
          <a:p>
            <a:r>
              <a:rPr lang="en-US" dirty="0" err="1"/>
              <a:t>Trrp</a:t>
            </a:r>
            <a:r>
              <a:rPr lang="en-US" dirty="0"/>
              <a:t> fy22 outreach plan</a:t>
            </a:r>
          </a:p>
          <a:p>
            <a:r>
              <a:rPr lang="en-US" dirty="0"/>
              <a:t>TMC Meeting - September 15, 2021</a:t>
            </a:r>
          </a:p>
        </p:txBody>
      </p:sp>
    </p:spTree>
    <p:extLst>
      <p:ext uri="{BB962C8B-B14F-4D97-AF65-F5344CB8AC3E}">
        <p14:creationId xmlns:p14="http://schemas.microsoft.com/office/powerpoint/2010/main" val="23493365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7BA2B-FC33-4B42-8437-8F49841CB839}"/>
              </a:ext>
            </a:extLst>
          </p:cNvPr>
          <p:cNvSpPr>
            <a:spLocks noGrp="1"/>
          </p:cNvSpPr>
          <p:nvPr>
            <p:ph type="title"/>
          </p:nvPr>
        </p:nvSpPr>
        <p:spPr>
          <a:xfrm>
            <a:off x="685802" y="609600"/>
            <a:ext cx="5999084" cy="1456267"/>
          </a:xfrm>
        </p:spPr>
        <p:txBody>
          <a:bodyPr/>
          <a:lstStyle/>
          <a:p>
            <a:r>
              <a:rPr lang="en-US" dirty="0"/>
              <a:t>The receptivity continuum</a:t>
            </a:r>
          </a:p>
        </p:txBody>
      </p:sp>
      <p:sp>
        <p:nvSpPr>
          <p:cNvPr id="3" name="Content Placeholder 2">
            <a:extLst>
              <a:ext uri="{FF2B5EF4-FFF2-40B4-BE49-F238E27FC236}">
                <a16:creationId xmlns:a16="http://schemas.microsoft.com/office/drawing/2014/main" id="{F9AA55F2-61DA-4B28-8774-DDDC15AF466D}"/>
              </a:ext>
            </a:extLst>
          </p:cNvPr>
          <p:cNvSpPr>
            <a:spLocks noGrp="1"/>
          </p:cNvSpPr>
          <p:nvPr>
            <p:ph idx="1"/>
          </p:nvPr>
        </p:nvSpPr>
        <p:spPr>
          <a:xfrm>
            <a:off x="7386221" y="0"/>
            <a:ext cx="4805779" cy="6857999"/>
          </a:xfrm>
        </p:spPr>
        <p:txBody>
          <a:bodyPr>
            <a:normAutofit lnSpcReduction="10000"/>
          </a:bodyPr>
          <a:lstStyle/>
          <a:p>
            <a:endParaRPr lang="en-US" sz="2400" dirty="0"/>
          </a:p>
          <a:p>
            <a:r>
              <a:rPr lang="en-US" sz="2400" dirty="0"/>
              <a:t>Out and Out Support; Advocate</a:t>
            </a:r>
          </a:p>
          <a:p>
            <a:pPr lvl="1"/>
            <a:r>
              <a:rPr lang="en-US" dirty="0"/>
              <a:t>“Go, TRRP, go!”</a:t>
            </a:r>
          </a:p>
          <a:p>
            <a:endParaRPr lang="en-US" sz="2400" dirty="0"/>
          </a:p>
          <a:p>
            <a:r>
              <a:rPr lang="en-US" sz="2400" dirty="0"/>
              <a:t>Luke Warm; But Won’t Support Us</a:t>
            </a:r>
          </a:p>
          <a:p>
            <a:pPr lvl="1"/>
            <a:r>
              <a:rPr lang="en-US" dirty="0"/>
              <a:t>“That’s okay with me.”</a:t>
            </a:r>
          </a:p>
          <a:p>
            <a:endParaRPr lang="en-US" sz="2400" dirty="0"/>
          </a:p>
          <a:p>
            <a:r>
              <a:rPr lang="en-US" sz="2400" dirty="0"/>
              <a:t>Neutral; Don’t Care</a:t>
            </a:r>
          </a:p>
          <a:p>
            <a:pPr lvl="1"/>
            <a:r>
              <a:rPr lang="en-US" dirty="0"/>
              <a:t>“Eh, whatever.”</a:t>
            </a:r>
          </a:p>
          <a:p>
            <a:endParaRPr lang="en-US" sz="2400" dirty="0"/>
          </a:p>
          <a:p>
            <a:r>
              <a:rPr lang="en-US" sz="2400" dirty="0"/>
              <a:t>Don’t Like It; But Won’t Stop You</a:t>
            </a:r>
          </a:p>
          <a:p>
            <a:pPr lvl="1"/>
            <a:r>
              <a:rPr lang="en-US" dirty="0"/>
              <a:t>“If you have to.”</a:t>
            </a:r>
          </a:p>
          <a:p>
            <a:endParaRPr lang="en-US" sz="2400" dirty="0"/>
          </a:p>
          <a:p>
            <a:r>
              <a:rPr lang="en-US" sz="2400" dirty="0"/>
              <a:t>Out and Out Opposition; Try to Veto Us</a:t>
            </a:r>
          </a:p>
          <a:p>
            <a:pPr lvl="1"/>
            <a:r>
              <a:rPr lang="en-US" dirty="0"/>
              <a:t>“No way – never!”</a:t>
            </a:r>
          </a:p>
          <a:p>
            <a:pPr marL="457200" lvl="1" indent="0">
              <a:buNone/>
            </a:pPr>
            <a:endParaRPr lang="en-US" dirty="0"/>
          </a:p>
        </p:txBody>
      </p:sp>
      <p:sp>
        <p:nvSpPr>
          <p:cNvPr id="6" name="TextBox 5">
            <a:extLst>
              <a:ext uri="{FF2B5EF4-FFF2-40B4-BE49-F238E27FC236}">
                <a16:creationId xmlns:a16="http://schemas.microsoft.com/office/drawing/2014/main" id="{E5565EEB-82C4-44ED-A116-31B7803F4614}"/>
              </a:ext>
            </a:extLst>
          </p:cNvPr>
          <p:cNvSpPr txBox="1"/>
          <p:nvPr/>
        </p:nvSpPr>
        <p:spPr>
          <a:xfrm>
            <a:off x="301841" y="6427112"/>
            <a:ext cx="6107837" cy="430887"/>
          </a:xfrm>
          <a:prstGeom prst="rect">
            <a:avLst/>
          </a:prstGeom>
          <a:noFill/>
        </p:spPr>
        <p:txBody>
          <a:bodyPr wrap="square" rtlCol="0">
            <a:spAutoFit/>
          </a:bodyPr>
          <a:lstStyle/>
          <a:p>
            <a:r>
              <a:rPr lang="en-US" sz="1100" dirty="0"/>
              <a:t>Adapted from, Systematic Development of Informed Consent (SDIC). The Institute of Participatory Management and Planning</a:t>
            </a:r>
          </a:p>
        </p:txBody>
      </p:sp>
      <p:sp>
        <p:nvSpPr>
          <p:cNvPr id="7" name="TextBox 6">
            <a:extLst>
              <a:ext uri="{FF2B5EF4-FFF2-40B4-BE49-F238E27FC236}">
                <a16:creationId xmlns:a16="http://schemas.microsoft.com/office/drawing/2014/main" id="{A4204B9D-7B84-4401-977A-2A4D2D721035}"/>
              </a:ext>
            </a:extLst>
          </p:cNvPr>
          <p:cNvSpPr txBox="1"/>
          <p:nvPr/>
        </p:nvSpPr>
        <p:spPr>
          <a:xfrm>
            <a:off x="825623" y="2658863"/>
            <a:ext cx="5584055" cy="1384995"/>
          </a:xfrm>
          <a:prstGeom prst="rect">
            <a:avLst/>
          </a:prstGeom>
          <a:noFill/>
        </p:spPr>
        <p:txBody>
          <a:bodyPr wrap="square" rtlCol="0">
            <a:spAutoFit/>
          </a:bodyPr>
          <a:lstStyle/>
          <a:p>
            <a:r>
              <a:rPr lang="en-US" sz="2800" dirty="0"/>
              <a:t>Who are we trying to reach, who do we spend the most time on, and where do we devote resources?</a:t>
            </a:r>
          </a:p>
        </p:txBody>
      </p:sp>
      <p:sp>
        <p:nvSpPr>
          <p:cNvPr id="8" name="Arrow: Right 7">
            <a:extLst>
              <a:ext uri="{FF2B5EF4-FFF2-40B4-BE49-F238E27FC236}">
                <a16:creationId xmlns:a16="http://schemas.microsoft.com/office/drawing/2014/main" id="{E0861443-F7D5-4E79-872F-DA8333284207}"/>
              </a:ext>
            </a:extLst>
          </p:cNvPr>
          <p:cNvSpPr/>
          <p:nvPr/>
        </p:nvSpPr>
        <p:spPr>
          <a:xfrm rot="16200000">
            <a:off x="5610688" y="1590922"/>
            <a:ext cx="2849733" cy="484632"/>
          </a:xfrm>
          <a:prstGeom prst="rightArrow">
            <a:avLst/>
          </a:prstGeom>
          <a:gradFill flip="none" rotWithShape="1">
            <a:gsLst>
              <a:gs pos="7000">
                <a:schemeClr val="tx1"/>
              </a:gs>
              <a:gs pos="30000">
                <a:srgbClr val="FFFF00"/>
              </a:gs>
              <a:gs pos="100000">
                <a:schemeClr val="accent3"/>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3"/>
              </a:solidFill>
            </a:endParaRPr>
          </a:p>
        </p:txBody>
      </p:sp>
      <p:sp>
        <p:nvSpPr>
          <p:cNvPr id="9" name="Arrow: Down 8">
            <a:extLst>
              <a:ext uri="{FF2B5EF4-FFF2-40B4-BE49-F238E27FC236}">
                <a16:creationId xmlns:a16="http://schemas.microsoft.com/office/drawing/2014/main" id="{C38821F4-A567-4F16-A0E5-01BDBFC49C62}"/>
              </a:ext>
            </a:extLst>
          </p:cNvPr>
          <p:cNvSpPr/>
          <p:nvPr/>
        </p:nvSpPr>
        <p:spPr>
          <a:xfrm>
            <a:off x="6793238" y="3258105"/>
            <a:ext cx="484632" cy="3169007"/>
          </a:xfrm>
          <a:prstGeom prst="downArrow">
            <a:avLst/>
          </a:prstGeom>
          <a:gradFill flip="none" rotWithShape="1">
            <a:gsLst>
              <a:gs pos="7000">
                <a:schemeClr val="tx1"/>
              </a:gs>
              <a:gs pos="39000">
                <a:srgbClr val="FFC000"/>
              </a:gs>
              <a:gs pos="100000">
                <a:srgbClr val="FF0000"/>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38811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F91AF-9764-45C7-AFEF-10AD0ECF80A2}"/>
              </a:ext>
            </a:extLst>
          </p:cNvPr>
          <p:cNvSpPr>
            <a:spLocks noGrp="1"/>
          </p:cNvSpPr>
          <p:nvPr>
            <p:ph type="title"/>
          </p:nvPr>
        </p:nvSpPr>
        <p:spPr>
          <a:xfrm>
            <a:off x="756182" y="0"/>
            <a:ext cx="10131425" cy="1003177"/>
          </a:xfrm>
        </p:spPr>
        <p:txBody>
          <a:bodyPr/>
          <a:lstStyle/>
          <a:p>
            <a:r>
              <a:rPr lang="en-US" dirty="0"/>
              <a:t>2021 gravel augmentation @ hatchery reach</a:t>
            </a:r>
          </a:p>
        </p:txBody>
      </p:sp>
      <p:sp>
        <p:nvSpPr>
          <p:cNvPr id="3" name="Content Placeholder 2">
            <a:extLst>
              <a:ext uri="{FF2B5EF4-FFF2-40B4-BE49-F238E27FC236}">
                <a16:creationId xmlns:a16="http://schemas.microsoft.com/office/drawing/2014/main" id="{320B45CC-EB49-4009-B33B-715296A50A83}"/>
              </a:ext>
            </a:extLst>
          </p:cNvPr>
          <p:cNvSpPr>
            <a:spLocks noGrp="1"/>
          </p:cNvSpPr>
          <p:nvPr>
            <p:ph sz="half" idx="1"/>
          </p:nvPr>
        </p:nvSpPr>
        <p:spPr>
          <a:xfrm>
            <a:off x="0" y="941032"/>
            <a:ext cx="7102136" cy="5916967"/>
          </a:xfrm>
        </p:spPr>
        <p:txBody>
          <a:bodyPr>
            <a:normAutofit fontScale="62500" lnSpcReduction="20000"/>
          </a:bodyPr>
          <a:lstStyle/>
          <a:p>
            <a:r>
              <a:rPr lang="en-US" dirty="0"/>
              <a:t>TRRP has been wasting $16 million a YEAR of taxpayer money on “restoration” which has proven to be a complete failure.</a:t>
            </a:r>
          </a:p>
          <a:p>
            <a:r>
              <a:rPr lang="en-US" dirty="0"/>
              <a:t>“The restoration project should be ashamed of themselves for what they are doing.”</a:t>
            </a:r>
          </a:p>
          <a:p>
            <a:r>
              <a:rPr lang="en-US" dirty="0"/>
              <a:t>“In my opinion the restoration project is not working. I wish they would let nature do its thing.”</a:t>
            </a:r>
          </a:p>
          <a:p>
            <a:r>
              <a:rPr lang="en-US" dirty="0"/>
              <a:t>“It’s a mess when you put in dams and divert water the valley you screw up the river…add the draught and obvious global warming it really gets bad. You can’t expect to fix it by just dumping gravel in it, even if it might possibly help a bit you are fighting a losing battle.”</a:t>
            </a:r>
          </a:p>
          <a:p>
            <a:r>
              <a:rPr lang="en-US" dirty="0"/>
              <a:t>“It might be helpful for you to do a bit more research [in reference to a naysayer’s post]. When I began reading this and realized that you’re offering misinformation in your post I stopped reading.”</a:t>
            </a:r>
          </a:p>
          <a:p>
            <a:r>
              <a:rPr lang="en-US" dirty="0"/>
              <a:t>“Can anyone tell me who TRRP is? And who hired them? How long this contract is for??? I’m sorry I’m not knowledgeable on the subject but I’d like to know more. It seems unnecessary to disturb nature in this way.”</a:t>
            </a:r>
          </a:p>
          <a:p>
            <a:r>
              <a:rPr lang="en-US" dirty="0"/>
              <a:t>“They can’t control nature. Can’t they see that yet?”</a:t>
            </a:r>
          </a:p>
          <a:p>
            <a:r>
              <a:rPr lang="en-US" dirty="0"/>
              <a:t>“Time to abolish the restoration project? My vote would be yes!”</a:t>
            </a:r>
          </a:p>
          <a:p>
            <a:r>
              <a:rPr lang="en-US" dirty="0"/>
              <a:t>“Our knowledge is OWT, on the water training, something a classroom setting can’t achieve. You can read all the books you want, but mother nature can’t be learned from a book. We’ve tried for so many years to work with TRRP and give them our comments and concerns, only to be shut down by their, ‘we have an education and you don’t’ mentality.”</a:t>
            </a:r>
          </a:p>
          <a:p>
            <a:r>
              <a:rPr lang="en-US" dirty="0"/>
              <a:t>“Educate yourselves. The River died with the dam. Mitigation efforts can’t fix that but might one day restore the fishery. Ignorance and hysteria won’t help.”</a:t>
            </a:r>
          </a:p>
          <a:p>
            <a:r>
              <a:rPr lang="en-US" dirty="0"/>
              <a:t>“TRRP work is shitty at best.”</a:t>
            </a:r>
          </a:p>
        </p:txBody>
      </p:sp>
      <p:sp>
        <p:nvSpPr>
          <p:cNvPr id="4" name="Content Placeholder 3">
            <a:extLst>
              <a:ext uri="{FF2B5EF4-FFF2-40B4-BE49-F238E27FC236}">
                <a16:creationId xmlns:a16="http://schemas.microsoft.com/office/drawing/2014/main" id="{7F0A0EFD-F55C-4216-B526-F9289D2F16E7}"/>
              </a:ext>
            </a:extLst>
          </p:cNvPr>
          <p:cNvSpPr>
            <a:spLocks noGrp="1"/>
          </p:cNvSpPr>
          <p:nvPr>
            <p:ph sz="half" idx="2"/>
          </p:nvPr>
        </p:nvSpPr>
        <p:spPr>
          <a:xfrm>
            <a:off x="7858318" y="843380"/>
            <a:ext cx="4333682" cy="6014620"/>
          </a:xfrm>
        </p:spPr>
        <p:txBody>
          <a:bodyPr>
            <a:normAutofit fontScale="62500" lnSpcReduction="20000"/>
          </a:bodyPr>
          <a:lstStyle/>
          <a:p>
            <a:r>
              <a:rPr lang="en-US" sz="2900" dirty="0"/>
              <a:t>Out and Out Support; Advocate</a:t>
            </a:r>
          </a:p>
          <a:p>
            <a:pPr lvl="1"/>
            <a:r>
              <a:rPr lang="en-US" dirty="0"/>
              <a:t>“Go, TRRP, go!”</a:t>
            </a:r>
          </a:p>
          <a:p>
            <a:endParaRPr lang="en-US" sz="2400" dirty="0"/>
          </a:p>
          <a:p>
            <a:endParaRPr lang="en-US" sz="2900" dirty="0"/>
          </a:p>
          <a:p>
            <a:r>
              <a:rPr lang="en-US" sz="2900" dirty="0"/>
              <a:t>Luke Warm; But Won’t Support Us</a:t>
            </a:r>
          </a:p>
          <a:p>
            <a:pPr lvl="1"/>
            <a:r>
              <a:rPr lang="en-US" dirty="0"/>
              <a:t>“That’s okay with me.”</a:t>
            </a:r>
          </a:p>
          <a:p>
            <a:endParaRPr lang="en-US" sz="2400" dirty="0"/>
          </a:p>
          <a:p>
            <a:endParaRPr lang="en-US" sz="2900" dirty="0"/>
          </a:p>
          <a:p>
            <a:r>
              <a:rPr lang="en-US" sz="2900" dirty="0"/>
              <a:t>Neutral; Don’t Care</a:t>
            </a:r>
          </a:p>
          <a:p>
            <a:pPr lvl="1"/>
            <a:r>
              <a:rPr lang="en-US" dirty="0"/>
              <a:t>“Eh, whatever.”</a:t>
            </a:r>
          </a:p>
          <a:p>
            <a:endParaRPr lang="en-US" sz="2400" dirty="0"/>
          </a:p>
          <a:p>
            <a:endParaRPr lang="en-US" sz="2900" dirty="0"/>
          </a:p>
          <a:p>
            <a:r>
              <a:rPr lang="en-US" sz="2900" dirty="0"/>
              <a:t>Don’t Like It; But Won’t Stop You</a:t>
            </a:r>
          </a:p>
          <a:p>
            <a:pPr lvl="1"/>
            <a:r>
              <a:rPr lang="en-US" dirty="0"/>
              <a:t>“If you have to.”</a:t>
            </a:r>
          </a:p>
          <a:p>
            <a:endParaRPr lang="en-US" sz="2400" dirty="0"/>
          </a:p>
          <a:p>
            <a:endParaRPr lang="en-US" sz="2900" dirty="0"/>
          </a:p>
          <a:p>
            <a:r>
              <a:rPr lang="en-US" sz="2900" dirty="0"/>
              <a:t>Out and Out Opposition; Try to Veto Us</a:t>
            </a:r>
          </a:p>
          <a:p>
            <a:pPr lvl="1"/>
            <a:r>
              <a:rPr lang="en-US" dirty="0"/>
              <a:t>“No way – never!”</a:t>
            </a:r>
          </a:p>
          <a:p>
            <a:endParaRPr lang="en-US" dirty="0"/>
          </a:p>
        </p:txBody>
      </p:sp>
      <p:sp>
        <p:nvSpPr>
          <p:cNvPr id="5" name="Arrow: Right 4">
            <a:extLst>
              <a:ext uri="{FF2B5EF4-FFF2-40B4-BE49-F238E27FC236}">
                <a16:creationId xmlns:a16="http://schemas.microsoft.com/office/drawing/2014/main" id="{233F8603-8BD6-414C-968E-563192C29334}"/>
              </a:ext>
            </a:extLst>
          </p:cNvPr>
          <p:cNvSpPr/>
          <p:nvPr/>
        </p:nvSpPr>
        <p:spPr>
          <a:xfrm rot="16200000">
            <a:off x="6191136" y="2123582"/>
            <a:ext cx="2849733" cy="484632"/>
          </a:xfrm>
          <a:prstGeom prst="rightArrow">
            <a:avLst/>
          </a:prstGeom>
          <a:gradFill flip="none" rotWithShape="1">
            <a:gsLst>
              <a:gs pos="7000">
                <a:schemeClr val="tx1"/>
              </a:gs>
              <a:gs pos="30000">
                <a:srgbClr val="FFFF00"/>
              </a:gs>
              <a:gs pos="100000">
                <a:schemeClr val="accent3"/>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3"/>
              </a:solidFill>
            </a:endParaRPr>
          </a:p>
        </p:txBody>
      </p:sp>
      <p:sp>
        <p:nvSpPr>
          <p:cNvPr id="6" name="Arrow: Down 5">
            <a:extLst>
              <a:ext uri="{FF2B5EF4-FFF2-40B4-BE49-F238E27FC236}">
                <a16:creationId xmlns:a16="http://schemas.microsoft.com/office/drawing/2014/main" id="{3EC918F9-2CFB-4494-97DB-2DAF016E3DAB}"/>
              </a:ext>
            </a:extLst>
          </p:cNvPr>
          <p:cNvSpPr/>
          <p:nvPr/>
        </p:nvSpPr>
        <p:spPr>
          <a:xfrm>
            <a:off x="7373685" y="3790765"/>
            <a:ext cx="484632" cy="2956265"/>
          </a:xfrm>
          <a:prstGeom prst="downArrow">
            <a:avLst/>
          </a:prstGeom>
          <a:gradFill flip="none" rotWithShape="1">
            <a:gsLst>
              <a:gs pos="7000">
                <a:schemeClr val="tx1"/>
              </a:gs>
              <a:gs pos="39000">
                <a:srgbClr val="FFC000"/>
              </a:gs>
              <a:gs pos="100000">
                <a:srgbClr val="FF0000"/>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Arrow Connector 9">
            <a:extLst>
              <a:ext uri="{FF2B5EF4-FFF2-40B4-BE49-F238E27FC236}">
                <a16:creationId xmlns:a16="http://schemas.microsoft.com/office/drawing/2014/main" id="{579BDEDA-FFEF-48B2-A9F1-4C66440CE755}"/>
              </a:ext>
            </a:extLst>
          </p:cNvPr>
          <p:cNvCxnSpPr>
            <a:cxnSpLocks/>
          </p:cNvCxnSpPr>
          <p:nvPr/>
        </p:nvCxnSpPr>
        <p:spPr>
          <a:xfrm>
            <a:off x="903217" y="2106733"/>
            <a:ext cx="6712784" cy="4151192"/>
          </a:xfrm>
          <a:prstGeom prst="straightConnector1">
            <a:avLst/>
          </a:prstGeom>
          <a:ln w="19050">
            <a:tailEnd type="triangle"/>
          </a:ln>
        </p:spPr>
        <p:style>
          <a:lnRef idx="1">
            <a:schemeClr val="accent6"/>
          </a:lnRef>
          <a:fillRef idx="0">
            <a:schemeClr val="accent6"/>
          </a:fillRef>
          <a:effectRef idx="0">
            <a:schemeClr val="accent6"/>
          </a:effectRef>
          <a:fontRef idx="minor">
            <a:schemeClr val="tx1"/>
          </a:fontRef>
        </p:style>
      </p:cxnSp>
      <p:cxnSp>
        <p:nvCxnSpPr>
          <p:cNvPr id="14" name="Straight Arrow Connector 13">
            <a:extLst>
              <a:ext uri="{FF2B5EF4-FFF2-40B4-BE49-F238E27FC236}">
                <a16:creationId xmlns:a16="http://schemas.microsoft.com/office/drawing/2014/main" id="{53090439-94F7-4810-BDED-824D5CDD2F0F}"/>
              </a:ext>
            </a:extLst>
          </p:cNvPr>
          <p:cNvCxnSpPr>
            <a:cxnSpLocks/>
          </p:cNvCxnSpPr>
          <p:nvPr/>
        </p:nvCxnSpPr>
        <p:spPr>
          <a:xfrm>
            <a:off x="5190283" y="2422782"/>
            <a:ext cx="2435831" cy="3907690"/>
          </a:xfrm>
          <a:prstGeom prst="straightConnector1">
            <a:avLst/>
          </a:prstGeom>
          <a:ln w="19050">
            <a:tailEnd type="triangle"/>
          </a:ln>
        </p:spPr>
        <p:style>
          <a:lnRef idx="1">
            <a:schemeClr val="accent6"/>
          </a:lnRef>
          <a:fillRef idx="0">
            <a:schemeClr val="accent6"/>
          </a:fillRef>
          <a:effectRef idx="0">
            <a:schemeClr val="accent6"/>
          </a:effectRef>
          <a:fontRef idx="minor">
            <a:schemeClr val="tx1"/>
          </a:fontRef>
        </p:style>
      </p:cxnSp>
      <p:cxnSp>
        <p:nvCxnSpPr>
          <p:cNvPr id="15" name="Straight Arrow Connector 14">
            <a:extLst>
              <a:ext uri="{FF2B5EF4-FFF2-40B4-BE49-F238E27FC236}">
                <a16:creationId xmlns:a16="http://schemas.microsoft.com/office/drawing/2014/main" id="{03D82BF7-61E6-4946-B1AA-626F74EFFCEB}"/>
              </a:ext>
            </a:extLst>
          </p:cNvPr>
          <p:cNvCxnSpPr>
            <a:cxnSpLocks/>
          </p:cNvCxnSpPr>
          <p:nvPr/>
        </p:nvCxnSpPr>
        <p:spPr>
          <a:xfrm>
            <a:off x="2382473" y="3156815"/>
            <a:ext cx="5243641" cy="1624457"/>
          </a:xfrm>
          <a:prstGeom prst="straightConnector1">
            <a:avLst/>
          </a:prstGeom>
          <a:ln w="19050">
            <a:tailEnd type="triangle"/>
          </a:ln>
        </p:spPr>
        <p:style>
          <a:lnRef idx="1">
            <a:schemeClr val="accent5"/>
          </a:lnRef>
          <a:fillRef idx="0">
            <a:schemeClr val="accent5"/>
          </a:fillRef>
          <a:effectRef idx="0">
            <a:schemeClr val="accent5"/>
          </a:effectRef>
          <a:fontRef idx="minor">
            <a:schemeClr val="tx1"/>
          </a:fontRef>
        </p:style>
      </p:cxnSp>
      <p:cxnSp>
        <p:nvCxnSpPr>
          <p:cNvPr id="17" name="Straight Arrow Connector 16">
            <a:extLst>
              <a:ext uri="{FF2B5EF4-FFF2-40B4-BE49-F238E27FC236}">
                <a16:creationId xmlns:a16="http://schemas.microsoft.com/office/drawing/2014/main" id="{38DA6BB8-6C17-41F1-BBEE-57F5F68F5945}"/>
              </a:ext>
            </a:extLst>
          </p:cNvPr>
          <p:cNvCxnSpPr>
            <a:cxnSpLocks/>
          </p:cNvCxnSpPr>
          <p:nvPr/>
        </p:nvCxnSpPr>
        <p:spPr>
          <a:xfrm flipV="1">
            <a:off x="4984939" y="1586148"/>
            <a:ext cx="2631062" cy="1964227"/>
          </a:xfrm>
          <a:prstGeom prst="straightConnector1">
            <a:avLst/>
          </a:prstGeom>
          <a:ln w="19050">
            <a:tailEnd type="triangle"/>
          </a:ln>
        </p:spPr>
        <p:style>
          <a:lnRef idx="1">
            <a:schemeClr val="accent4"/>
          </a:lnRef>
          <a:fillRef idx="0">
            <a:schemeClr val="accent4"/>
          </a:fillRef>
          <a:effectRef idx="0">
            <a:schemeClr val="accent4"/>
          </a:effectRef>
          <a:fontRef idx="minor">
            <a:schemeClr val="tx1"/>
          </a:fontRef>
        </p:style>
      </p:cxnSp>
      <p:cxnSp>
        <p:nvCxnSpPr>
          <p:cNvPr id="18" name="Straight Arrow Connector 17">
            <a:extLst>
              <a:ext uri="{FF2B5EF4-FFF2-40B4-BE49-F238E27FC236}">
                <a16:creationId xmlns:a16="http://schemas.microsoft.com/office/drawing/2014/main" id="{23D32E40-A694-40D2-82F4-F3E3776EDA44}"/>
              </a:ext>
            </a:extLst>
          </p:cNvPr>
          <p:cNvCxnSpPr>
            <a:cxnSpLocks/>
            <a:endCxn id="5" idx="1"/>
          </p:cNvCxnSpPr>
          <p:nvPr/>
        </p:nvCxnSpPr>
        <p:spPr>
          <a:xfrm flipV="1">
            <a:off x="6468134" y="3790765"/>
            <a:ext cx="1147869" cy="38073"/>
          </a:xfrm>
          <a:prstGeom prst="straightConnector1">
            <a:avLst/>
          </a:prstGeom>
          <a:ln w="19050">
            <a:solidFill>
              <a:schemeClr val="tx1"/>
            </a:solidFill>
            <a:tailEnd type="triangle"/>
          </a:ln>
        </p:spPr>
        <p:style>
          <a:lnRef idx="1">
            <a:schemeClr val="accent6"/>
          </a:lnRef>
          <a:fillRef idx="0">
            <a:schemeClr val="accent6"/>
          </a:fillRef>
          <a:effectRef idx="0">
            <a:schemeClr val="accent6"/>
          </a:effectRef>
          <a:fontRef idx="minor">
            <a:schemeClr val="tx1"/>
          </a:fontRef>
        </p:style>
      </p:cxnSp>
      <p:cxnSp>
        <p:nvCxnSpPr>
          <p:cNvPr id="19" name="Straight Arrow Connector 18">
            <a:extLst>
              <a:ext uri="{FF2B5EF4-FFF2-40B4-BE49-F238E27FC236}">
                <a16:creationId xmlns:a16="http://schemas.microsoft.com/office/drawing/2014/main" id="{131DCD57-C5AA-4376-ABA1-C2EFC747EF6F}"/>
              </a:ext>
            </a:extLst>
          </p:cNvPr>
          <p:cNvCxnSpPr>
            <a:cxnSpLocks/>
          </p:cNvCxnSpPr>
          <p:nvPr/>
        </p:nvCxnSpPr>
        <p:spPr>
          <a:xfrm>
            <a:off x="3410261" y="4228522"/>
            <a:ext cx="4215853" cy="533955"/>
          </a:xfrm>
          <a:prstGeom prst="straightConnector1">
            <a:avLst/>
          </a:prstGeom>
          <a:ln w="19050">
            <a:tailEnd type="triangle"/>
          </a:ln>
        </p:spPr>
        <p:style>
          <a:lnRef idx="1">
            <a:schemeClr val="accent5"/>
          </a:lnRef>
          <a:fillRef idx="0">
            <a:schemeClr val="accent5"/>
          </a:fillRef>
          <a:effectRef idx="0">
            <a:schemeClr val="accent5"/>
          </a:effectRef>
          <a:fontRef idx="minor">
            <a:schemeClr val="tx1"/>
          </a:fontRef>
        </p:style>
      </p:cxnSp>
      <p:cxnSp>
        <p:nvCxnSpPr>
          <p:cNvPr id="29" name="Straight Arrow Connector 28">
            <a:extLst>
              <a:ext uri="{FF2B5EF4-FFF2-40B4-BE49-F238E27FC236}">
                <a16:creationId xmlns:a16="http://schemas.microsoft.com/office/drawing/2014/main" id="{81A28ADC-18D3-4AB7-8D68-CBAC0D731453}"/>
              </a:ext>
            </a:extLst>
          </p:cNvPr>
          <p:cNvCxnSpPr>
            <a:cxnSpLocks/>
          </p:cNvCxnSpPr>
          <p:nvPr/>
        </p:nvCxnSpPr>
        <p:spPr>
          <a:xfrm>
            <a:off x="4082493" y="4489797"/>
            <a:ext cx="3533508" cy="1708625"/>
          </a:xfrm>
          <a:prstGeom prst="straightConnector1">
            <a:avLst/>
          </a:prstGeom>
          <a:ln w="19050">
            <a:tailEnd type="triangle"/>
          </a:ln>
        </p:spPr>
        <p:style>
          <a:lnRef idx="1">
            <a:schemeClr val="accent6"/>
          </a:lnRef>
          <a:fillRef idx="0">
            <a:schemeClr val="accent6"/>
          </a:fillRef>
          <a:effectRef idx="0">
            <a:schemeClr val="accent6"/>
          </a:effectRef>
          <a:fontRef idx="minor">
            <a:schemeClr val="tx1"/>
          </a:fontRef>
        </p:style>
      </p:cxnSp>
      <p:cxnSp>
        <p:nvCxnSpPr>
          <p:cNvPr id="33" name="Straight Arrow Connector 32">
            <a:extLst>
              <a:ext uri="{FF2B5EF4-FFF2-40B4-BE49-F238E27FC236}">
                <a16:creationId xmlns:a16="http://schemas.microsoft.com/office/drawing/2014/main" id="{68C64E67-46B3-4D3D-887C-7051A47A61D0}"/>
              </a:ext>
            </a:extLst>
          </p:cNvPr>
          <p:cNvCxnSpPr>
            <a:cxnSpLocks/>
          </p:cNvCxnSpPr>
          <p:nvPr/>
        </p:nvCxnSpPr>
        <p:spPr>
          <a:xfrm>
            <a:off x="1024374" y="5147224"/>
            <a:ext cx="6712786" cy="1130044"/>
          </a:xfrm>
          <a:prstGeom prst="straightConnector1">
            <a:avLst/>
          </a:prstGeom>
          <a:ln w="19050">
            <a:tailEnd type="triangle"/>
          </a:ln>
        </p:spPr>
        <p:style>
          <a:lnRef idx="1">
            <a:schemeClr val="accent6"/>
          </a:lnRef>
          <a:fillRef idx="0">
            <a:schemeClr val="accent6"/>
          </a:fillRef>
          <a:effectRef idx="0">
            <a:schemeClr val="accent6"/>
          </a:effectRef>
          <a:fontRef idx="minor">
            <a:schemeClr val="tx1"/>
          </a:fontRef>
        </p:style>
      </p:cxnSp>
      <p:cxnSp>
        <p:nvCxnSpPr>
          <p:cNvPr id="36" name="Straight Arrow Connector 35">
            <a:extLst>
              <a:ext uri="{FF2B5EF4-FFF2-40B4-BE49-F238E27FC236}">
                <a16:creationId xmlns:a16="http://schemas.microsoft.com/office/drawing/2014/main" id="{8FF9711F-7EA6-4692-849B-B6F0A746481F}"/>
              </a:ext>
            </a:extLst>
          </p:cNvPr>
          <p:cNvCxnSpPr>
            <a:cxnSpLocks/>
          </p:cNvCxnSpPr>
          <p:nvPr/>
        </p:nvCxnSpPr>
        <p:spPr>
          <a:xfrm flipV="1">
            <a:off x="2852762" y="2339820"/>
            <a:ext cx="4675042" cy="3212144"/>
          </a:xfrm>
          <a:prstGeom prst="straightConnector1">
            <a:avLst/>
          </a:prstGeom>
          <a:ln w="19050">
            <a:solidFill>
              <a:srgbClr val="FFFF00"/>
            </a:solidFill>
            <a:tailEnd type="triangle"/>
          </a:ln>
        </p:spPr>
        <p:style>
          <a:lnRef idx="1">
            <a:schemeClr val="accent4"/>
          </a:lnRef>
          <a:fillRef idx="0">
            <a:schemeClr val="accent4"/>
          </a:fillRef>
          <a:effectRef idx="0">
            <a:schemeClr val="accent4"/>
          </a:effectRef>
          <a:fontRef idx="minor">
            <a:schemeClr val="tx1"/>
          </a:fontRef>
        </p:style>
      </p:cxnSp>
      <p:cxnSp>
        <p:nvCxnSpPr>
          <p:cNvPr id="39" name="Straight Arrow Connector 38">
            <a:extLst>
              <a:ext uri="{FF2B5EF4-FFF2-40B4-BE49-F238E27FC236}">
                <a16:creationId xmlns:a16="http://schemas.microsoft.com/office/drawing/2014/main" id="{A1B9EF8D-1E1B-4E5F-89DF-75A20C4C6F8A}"/>
              </a:ext>
            </a:extLst>
          </p:cNvPr>
          <p:cNvCxnSpPr>
            <a:cxnSpLocks/>
          </p:cNvCxnSpPr>
          <p:nvPr/>
        </p:nvCxnSpPr>
        <p:spPr>
          <a:xfrm>
            <a:off x="2096991" y="5785051"/>
            <a:ext cx="5519010" cy="785811"/>
          </a:xfrm>
          <a:prstGeom prst="straightConnector1">
            <a:avLst/>
          </a:prstGeom>
          <a:ln w="19050">
            <a:tailEnd type="triangle"/>
          </a:ln>
        </p:spPr>
        <p:style>
          <a:lnRef idx="1">
            <a:schemeClr val="accent6"/>
          </a:lnRef>
          <a:fillRef idx="0">
            <a:schemeClr val="accent6"/>
          </a:fillRef>
          <a:effectRef idx="0">
            <a:schemeClr val="accent6"/>
          </a:effectRef>
          <a:fontRef idx="minor">
            <a:schemeClr val="tx1"/>
          </a:fontRef>
        </p:style>
      </p:cxnSp>
      <p:cxnSp>
        <p:nvCxnSpPr>
          <p:cNvPr id="58" name="Straight Arrow Connector 57">
            <a:extLst>
              <a:ext uri="{FF2B5EF4-FFF2-40B4-BE49-F238E27FC236}">
                <a16:creationId xmlns:a16="http://schemas.microsoft.com/office/drawing/2014/main" id="{9BFC5753-937C-45DD-A3AC-79055A2CAC5E}"/>
              </a:ext>
            </a:extLst>
          </p:cNvPr>
          <p:cNvCxnSpPr>
            <a:cxnSpLocks/>
          </p:cNvCxnSpPr>
          <p:nvPr/>
        </p:nvCxnSpPr>
        <p:spPr>
          <a:xfrm>
            <a:off x="5821894" y="2669117"/>
            <a:ext cx="1804220" cy="2829550"/>
          </a:xfrm>
          <a:prstGeom prst="straightConnector1">
            <a:avLst/>
          </a:prstGeom>
          <a:ln w="19050">
            <a:solidFill>
              <a:srgbClr val="FFC000"/>
            </a:solidFill>
            <a:tailEnd type="triangle"/>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2144139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0AD45-576C-40CC-872A-9EF2EE5747B5}"/>
              </a:ext>
            </a:extLst>
          </p:cNvPr>
          <p:cNvSpPr>
            <a:spLocks noGrp="1"/>
          </p:cNvSpPr>
          <p:nvPr>
            <p:ph type="title"/>
          </p:nvPr>
        </p:nvSpPr>
        <p:spPr/>
        <p:txBody>
          <a:bodyPr/>
          <a:lstStyle/>
          <a:p>
            <a:r>
              <a:rPr lang="en-US" dirty="0"/>
              <a:t>Underlying issues</a:t>
            </a:r>
          </a:p>
        </p:txBody>
      </p:sp>
      <p:sp>
        <p:nvSpPr>
          <p:cNvPr id="3" name="Content Placeholder 2">
            <a:extLst>
              <a:ext uri="{FF2B5EF4-FFF2-40B4-BE49-F238E27FC236}">
                <a16:creationId xmlns:a16="http://schemas.microsoft.com/office/drawing/2014/main" id="{F42FD95F-30DE-44AE-8735-DB563369BA8F}"/>
              </a:ext>
            </a:extLst>
          </p:cNvPr>
          <p:cNvSpPr>
            <a:spLocks noGrp="1"/>
          </p:cNvSpPr>
          <p:nvPr>
            <p:ph idx="1"/>
          </p:nvPr>
        </p:nvSpPr>
        <p:spPr/>
        <p:txBody>
          <a:bodyPr>
            <a:normAutofit lnSpcReduction="10000"/>
          </a:bodyPr>
          <a:lstStyle/>
          <a:p>
            <a:endParaRPr lang="en-US" sz="2000" dirty="0"/>
          </a:p>
          <a:p>
            <a:endParaRPr lang="en-US" sz="2000" dirty="0"/>
          </a:p>
          <a:p>
            <a:endParaRPr lang="en-US" sz="2000" dirty="0"/>
          </a:p>
          <a:p>
            <a:r>
              <a:rPr lang="en-US" sz="2000" dirty="0"/>
              <a:t>Termination of TAMWG and the prolonged delay in establishing a new stakeholder advisory group</a:t>
            </a:r>
          </a:p>
          <a:p>
            <a:r>
              <a:rPr lang="en-US" sz="2000" dirty="0"/>
              <a:t>Years of poor adult salmon returns</a:t>
            </a:r>
          </a:p>
          <a:p>
            <a:r>
              <a:rPr lang="en-US" sz="2000" dirty="0"/>
              <a:t>Undervaluing of steelhead and their prestige with sport anglers</a:t>
            </a:r>
          </a:p>
          <a:p>
            <a:r>
              <a:rPr lang="en-US" sz="2000" dirty="0"/>
              <a:t>Belief that TRRP conducts business in a deliberatively clandestine manner to circumvent oversight and meaningful participation (i.e. distrust)</a:t>
            </a:r>
          </a:p>
          <a:p>
            <a:r>
              <a:rPr lang="en-US" sz="2000" dirty="0"/>
              <a:t>Philosophical differences on what restoration of the Trinity River means, including where resources should be targeted</a:t>
            </a:r>
          </a:p>
          <a:p>
            <a:endParaRPr lang="en-US" sz="2000" dirty="0"/>
          </a:p>
          <a:p>
            <a:endParaRPr lang="en-US" sz="1800" dirty="0"/>
          </a:p>
          <a:p>
            <a:endParaRPr lang="en-US" sz="1800" dirty="0"/>
          </a:p>
          <a:p>
            <a:endParaRPr lang="en-US" dirty="0"/>
          </a:p>
        </p:txBody>
      </p:sp>
      <p:sp>
        <p:nvSpPr>
          <p:cNvPr id="4" name="Text Placeholder 3">
            <a:extLst>
              <a:ext uri="{FF2B5EF4-FFF2-40B4-BE49-F238E27FC236}">
                <a16:creationId xmlns:a16="http://schemas.microsoft.com/office/drawing/2014/main" id="{DFAC0AE4-8258-4A18-A5CE-8A309A6FC95C}"/>
              </a:ext>
            </a:extLst>
          </p:cNvPr>
          <p:cNvSpPr>
            <a:spLocks noGrp="1"/>
          </p:cNvSpPr>
          <p:nvPr>
            <p:ph type="body" sz="half" idx="2"/>
          </p:nvPr>
        </p:nvSpPr>
        <p:spPr/>
        <p:txBody>
          <a:bodyPr/>
          <a:lstStyle/>
          <a:p>
            <a:r>
              <a:rPr lang="en-US" dirty="0"/>
              <a:t>The “out and out opposition”</a:t>
            </a:r>
          </a:p>
        </p:txBody>
      </p:sp>
    </p:spTree>
    <p:extLst>
      <p:ext uri="{BB962C8B-B14F-4D97-AF65-F5344CB8AC3E}">
        <p14:creationId xmlns:p14="http://schemas.microsoft.com/office/powerpoint/2010/main" val="1008285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3" name="Picture 2" descr="A picture containing mountain, nature, outdoor, hill&#10;&#10;Description automatically generated">
            <a:extLst>
              <a:ext uri="{FF2B5EF4-FFF2-40B4-BE49-F238E27FC236}">
                <a16:creationId xmlns:a16="http://schemas.microsoft.com/office/drawing/2014/main" id="{FDBC5AFC-8356-4C5D-AAB5-BF9B5E36397E}"/>
              </a:ext>
            </a:extLst>
          </p:cNvPr>
          <p:cNvPicPr>
            <a:picLocks noChangeAspect="1"/>
          </p:cNvPicPr>
          <p:nvPr/>
        </p:nvPicPr>
        <p:blipFill rotWithShape="1">
          <a:blip r:embed="rId3"/>
          <a:srcRect t="15730"/>
          <a:stretch/>
        </p:blipFill>
        <p:spPr>
          <a:xfrm>
            <a:off x="20" y="10"/>
            <a:ext cx="12191980" cy="6857990"/>
          </a:xfrm>
          <a:prstGeom prst="rect">
            <a:avLst/>
          </a:prstGeom>
        </p:spPr>
      </p:pic>
    </p:spTree>
    <p:extLst>
      <p:ext uri="{BB962C8B-B14F-4D97-AF65-F5344CB8AC3E}">
        <p14:creationId xmlns:p14="http://schemas.microsoft.com/office/powerpoint/2010/main" val="1031416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56F0A-5C27-4624-AA70-5B8C8F233D54}"/>
              </a:ext>
            </a:extLst>
          </p:cNvPr>
          <p:cNvSpPr>
            <a:spLocks noGrp="1"/>
          </p:cNvSpPr>
          <p:nvPr>
            <p:ph type="title"/>
          </p:nvPr>
        </p:nvSpPr>
        <p:spPr>
          <a:xfrm>
            <a:off x="685801" y="0"/>
            <a:ext cx="10131425" cy="1358283"/>
          </a:xfrm>
        </p:spPr>
        <p:txBody>
          <a:bodyPr/>
          <a:lstStyle/>
          <a:p>
            <a:r>
              <a:rPr lang="en-US" dirty="0"/>
              <a:t>Trinity Journal </a:t>
            </a:r>
            <a:r>
              <a:rPr lang="en-US" dirty="0" err="1"/>
              <a:t>Op-ED</a:t>
            </a:r>
            <a:r>
              <a:rPr lang="en-US" dirty="0"/>
              <a:t> – </a:t>
            </a:r>
            <a:r>
              <a:rPr lang="en-US" cap="none" dirty="0"/>
              <a:t>July 14, 2021</a:t>
            </a:r>
            <a:br>
              <a:rPr lang="en-US" cap="none" dirty="0"/>
            </a:br>
            <a:r>
              <a:rPr lang="en-US" sz="2000" cap="none" dirty="0"/>
              <a:t>From Andrew Harris – President, Trout Unlimited – Shasta Trinity Cascades Chapter</a:t>
            </a:r>
          </a:p>
        </p:txBody>
      </p:sp>
      <p:sp>
        <p:nvSpPr>
          <p:cNvPr id="3" name="Content Placeholder 2">
            <a:extLst>
              <a:ext uri="{FF2B5EF4-FFF2-40B4-BE49-F238E27FC236}">
                <a16:creationId xmlns:a16="http://schemas.microsoft.com/office/drawing/2014/main" id="{82DAE6CF-34C0-44F9-8728-55A27FE93D01}"/>
              </a:ext>
            </a:extLst>
          </p:cNvPr>
          <p:cNvSpPr>
            <a:spLocks noGrp="1"/>
          </p:cNvSpPr>
          <p:nvPr>
            <p:ph idx="1"/>
          </p:nvPr>
        </p:nvSpPr>
        <p:spPr>
          <a:xfrm>
            <a:off x="0" y="1216240"/>
            <a:ext cx="12191999" cy="5641759"/>
          </a:xfrm>
        </p:spPr>
        <p:txBody>
          <a:bodyPr>
            <a:normAutofit/>
          </a:bodyPr>
          <a:lstStyle/>
          <a:p>
            <a:r>
              <a:rPr lang="en-US" b="0" i="0" dirty="0">
                <a:effectLst/>
                <a:latin typeface="Segoe UI" panose="020B0502040204020203" pitchFamily="34" charset="0"/>
              </a:rPr>
              <a:t>February-April Flow Variability: The Trinity River already experiences elevated and variable flows February-April due to tributary inflow downstream from Lewiston Dam. These tributary inflows are significant in the Junction City area and much greater below the confluence with the North Fork.</a:t>
            </a:r>
          </a:p>
          <a:p>
            <a:r>
              <a:rPr lang="en-US" b="0" i="0" dirty="0">
                <a:effectLst/>
                <a:latin typeface="Segoe UI" panose="020B0502040204020203" pitchFamily="34" charset="0"/>
              </a:rPr>
              <a:t>Mid-Winter Spike: We believe that the high spring flows dictated by the Record of Decision have been beneficial for the river and anadromous fish on the Trinity. These high flows are critically important to facilitate alluvial flow within the mainstream of the Trinity River, allowing for a dynamic river system below the dams.</a:t>
            </a:r>
          </a:p>
          <a:p>
            <a:r>
              <a:rPr lang="en-US" b="0" i="0" dirty="0">
                <a:effectLst/>
                <a:latin typeface="Segoe UI" panose="020B0502040204020203" pitchFamily="34" charset="0"/>
              </a:rPr>
              <a:t>Alternative Actions: TRRP seems intent on shifting some of the ROD allotment to the winter months. Our chapter would support an alternative mid-winter use of this water, </a:t>
            </a:r>
            <a:r>
              <a:rPr lang="en-US" b="0" i="0" u="sng" dirty="0">
                <a:effectLst/>
                <a:latin typeface="Segoe UI" panose="020B0502040204020203" pitchFamily="34" charset="0"/>
              </a:rPr>
              <a:t>which would be to maintain minimum instream flows (MIFs) of 450cfs throughout the winter. </a:t>
            </a:r>
          </a:p>
          <a:p>
            <a:r>
              <a:rPr lang="en-US" b="0" i="0" dirty="0">
                <a:effectLst/>
                <a:latin typeface="Segoe UI" panose="020B0502040204020203" pitchFamily="34" charset="0"/>
              </a:rPr>
              <a:t>We also have serious concerns due to lack of transparency at TRRP and the difficulty and inability for outside organization to peer-review supporting documents.</a:t>
            </a:r>
            <a:r>
              <a:rPr lang="en-US" b="0" i="0" dirty="0">
                <a:solidFill>
                  <a:srgbClr val="000000"/>
                </a:solidFill>
                <a:effectLst/>
                <a:latin typeface="Segoe UI" panose="020B0502040204020203" pitchFamily="34" charset="0"/>
              </a:rPr>
              <a:t> </a:t>
            </a:r>
            <a:r>
              <a:rPr lang="en-US" b="0" i="0" dirty="0">
                <a:effectLst/>
                <a:latin typeface="Segoe UI" panose="020B0502040204020203" pitchFamily="34" charset="0"/>
              </a:rPr>
              <a:t>We are fortunate to have contacts with the right connections and were third-party forwarded sample hydrographs from the past 17 years that illustrated the proposed changes. These hydrographs should be included in the scoping solicitation. These oversights by TRRP reflect </a:t>
            </a:r>
            <a:r>
              <a:rPr lang="en-US" b="0" i="0" u="sng" dirty="0">
                <a:effectLst/>
                <a:latin typeface="Segoe UI" panose="020B0502040204020203" pitchFamily="34" charset="0"/>
              </a:rPr>
              <a:t>a profound lack of transparency</a:t>
            </a:r>
            <a:r>
              <a:rPr lang="en-US" b="0" i="0" dirty="0">
                <a:effectLst/>
                <a:latin typeface="Segoe UI" panose="020B0502040204020203" pitchFamily="34" charset="0"/>
              </a:rPr>
              <a:t>. We advocate for increased public accountability and independent technical peer review of TRRP’s proposals. Given the overall lack of transparency and accountability for the program and our lack of confidence in a positive outcome for the winter flow variability and mid-winter spike experiments, </a:t>
            </a:r>
            <a:r>
              <a:rPr lang="en-US" b="0" i="0" u="sng" dirty="0">
                <a:effectLst/>
                <a:latin typeface="Segoe UI" panose="020B0502040204020203" pitchFamily="34" charset="0"/>
              </a:rPr>
              <a:t>we do not support any major changes to release schedules</a:t>
            </a:r>
            <a:r>
              <a:rPr lang="en-US" b="0" i="0" dirty="0">
                <a:effectLst/>
                <a:latin typeface="Segoe UI" panose="020B0502040204020203" pitchFamily="34" charset="0"/>
              </a:rPr>
              <a:t> that will negatively impact recreational fishing.</a:t>
            </a:r>
            <a:endParaRPr lang="en-US" dirty="0"/>
          </a:p>
        </p:txBody>
      </p:sp>
      <p:sp>
        <p:nvSpPr>
          <p:cNvPr id="4" name="TextBox 3">
            <a:extLst>
              <a:ext uri="{FF2B5EF4-FFF2-40B4-BE49-F238E27FC236}">
                <a16:creationId xmlns:a16="http://schemas.microsoft.com/office/drawing/2014/main" id="{5576E2C2-E2D8-48BA-96D7-BE638B5E182D}"/>
              </a:ext>
            </a:extLst>
          </p:cNvPr>
          <p:cNvSpPr txBox="1"/>
          <p:nvPr/>
        </p:nvSpPr>
        <p:spPr>
          <a:xfrm>
            <a:off x="541538" y="1420361"/>
            <a:ext cx="10955045" cy="5216813"/>
          </a:xfrm>
          <a:prstGeom prst="rect">
            <a:avLst/>
          </a:prstGeom>
          <a:solidFill>
            <a:schemeClr val="tx1"/>
          </a:solidFill>
          <a:ln w="19050">
            <a:solidFill>
              <a:schemeClr val="accent5"/>
            </a:solidFill>
          </a:ln>
        </p:spPr>
        <p:txBody>
          <a:bodyPr wrap="square" rtlCol="0">
            <a:spAutoFit/>
          </a:bodyPr>
          <a:lstStyle/>
          <a:p>
            <a:endParaRPr lang="en-US"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endParaRPr lang="en-US"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pPr>
            <a:r>
              <a:rPr lang="en-US"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Trout Unlimited Website: </a:t>
            </a:r>
          </a:p>
          <a:p>
            <a:pPr marL="457200">
              <a:lnSpc>
                <a:spcPct val="150000"/>
              </a:lnSpc>
            </a:pPr>
            <a:r>
              <a:rPr lang="en-US" sz="1800" dirty="0">
                <a:solidFill>
                  <a:srgbClr val="0A0A0A"/>
                </a:solidFill>
                <a:effectLst/>
                <a:latin typeface="Calibri" panose="020F0502020204030204" pitchFamily="34" charset="0"/>
                <a:ea typeface="Calibri" panose="020F0502020204030204" pitchFamily="34" charset="0"/>
                <a:cs typeface="Times New Roman" panose="02020603050405020304" pitchFamily="18" charset="0"/>
              </a:rPr>
              <a:t>“Most major river systems, of course, now have dams and water diversion infrastructure on them and cannot replicate unimpaired flow conditions. However, the science of river ecology and hydrology affirms that, in the absence of unimpaired flow conditions, </a:t>
            </a:r>
            <a:r>
              <a:rPr lang="en-US" sz="1800" i="1" dirty="0">
                <a:solidFill>
                  <a:srgbClr val="0A0A0A"/>
                </a:solidFill>
                <a:effectLst/>
                <a:latin typeface="Calibri" panose="020F0502020204030204" pitchFamily="34" charset="0"/>
                <a:ea typeface="Calibri" panose="020F0502020204030204" pitchFamily="34" charset="0"/>
                <a:cs typeface="Times New Roman" panose="02020603050405020304" pitchFamily="18" charset="0"/>
              </a:rPr>
              <a:t>mimicking the natural variability in river flows is essential to support wildlife species such as salmon and steelhead</a:t>
            </a:r>
            <a:r>
              <a:rPr lang="en-US" sz="1800" i="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r>
              <a:rPr lang="en-US" sz="1800" dirty="0">
                <a:solidFill>
                  <a:srgbClr val="0A0A0A"/>
                </a:solidFill>
                <a:effectLst/>
                <a:latin typeface="Calibri" panose="020F0502020204030204" pitchFamily="34" charset="0"/>
                <a:ea typeface="Calibri" panose="020F0502020204030204" pitchFamily="34" charset="0"/>
                <a:cs typeface="Times New Roman" panose="02020603050405020304" pitchFamily="18" charset="0"/>
              </a:rPr>
              <a:t>that have evolved to those ecosystems and to take advantage of the natural variability of those systems.</a:t>
            </a:r>
            <a: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p>
          <a:p>
            <a:pPr marL="457200">
              <a:lnSpc>
                <a:spcPct val="150000"/>
              </a:lnSpc>
            </a:pPr>
            <a: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t>Link: </a:t>
            </a:r>
            <a:r>
              <a:rPr lang="en-US" dirty="0">
                <a:solidFill>
                  <a:schemeClr val="bg2">
                    <a:lumMod val="60000"/>
                    <a:lumOff val="40000"/>
                  </a:schemeClr>
                </a:solidFill>
                <a:hlinkClick r:id="rId2">
                  <a:extLst>
                    <a:ext uri="{A12FA001-AC4F-418D-AE19-62706E023703}">
                      <ahyp:hlinkClr xmlns:ahyp="http://schemas.microsoft.com/office/drawing/2018/hyperlinkcolor" val="tx"/>
                    </a:ext>
                  </a:extLst>
                </a:hlinkClick>
              </a:rPr>
              <a:t>Functional </a:t>
            </a:r>
            <a:r>
              <a:rPr lang="en-US" dirty="0" err="1">
                <a:solidFill>
                  <a:schemeClr val="bg2">
                    <a:lumMod val="60000"/>
                    <a:lumOff val="40000"/>
                  </a:schemeClr>
                </a:solidFill>
                <a:hlinkClick r:id="rId2">
                  <a:extLst>
                    <a:ext uri="{A12FA001-AC4F-418D-AE19-62706E023703}">
                      <ahyp:hlinkClr xmlns:ahyp="http://schemas.microsoft.com/office/drawing/2018/hyperlinkcolor" val="tx"/>
                    </a:ext>
                  </a:extLst>
                </a:hlinkClick>
              </a:rPr>
              <a:t>streamflows</a:t>
            </a:r>
            <a:r>
              <a:rPr lang="en-US" dirty="0">
                <a:solidFill>
                  <a:schemeClr val="bg2">
                    <a:lumMod val="60000"/>
                    <a:lumOff val="40000"/>
                  </a:schemeClr>
                </a:solidFill>
                <a:hlinkClick r:id="rId2">
                  <a:extLst>
                    <a:ext uri="{A12FA001-AC4F-418D-AE19-62706E023703}">
                      <ahyp:hlinkClr xmlns:ahyp="http://schemas.microsoft.com/office/drawing/2018/hyperlinkcolor" val="tx"/>
                    </a:ext>
                  </a:extLst>
                </a:hlinkClick>
              </a:rPr>
              <a:t> key to recovering salmon and steelhead | Trout Unlimited</a:t>
            </a:r>
            <a:endParaRPr lang="en-US" sz="1800" dirty="0">
              <a:solidFill>
                <a:schemeClr val="bg2">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latin typeface="Calibri" panose="020F0502020204030204" pitchFamily="34" charset="0"/>
              <a:cs typeface="Times New Roman" panose="02020603050405020304" pitchFamily="18" charset="0"/>
            </a:endParaRPr>
          </a:p>
          <a:p>
            <a:endParaRPr lang="en-US" dirty="0">
              <a:latin typeface="Calibri" panose="020F0502020204030204" pitchFamily="34" charset="0"/>
              <a:cs typeface="Times New Roman" panose="02020603050405020304" pitchFamily="18" charset="0"/>
            </a:endParaRPr>
          </a:p>
          <a:p>
            <a:endParaRPr lang="en-US" dirty="0">
              <a:latin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076480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6D5A9-416A-4EA8-AFB0-019638AB22E5}"/>
              </a:ext>
            </a:extLst>
          </p:cNvPr>
          <p:cNvSpPr>
            <a:spLocks noGrp="1"/>
          </p:cNvSpPr>
          <p:nvPr>
            <p:ph type="title"/>
          </p:nvPr>
        </p:nvSpPr>
        <p:spPr/>
        <p:txBody>
          <a:bodyPr/>
          <a:lstStyle/>
          <a:p>
            <a:r>
              <a:rPr lang="en-US" dirty="0"/>
              <a:t>Underlying issues </a:t>
            </a:r>
          </a:p>
        </p:txBody>
      </p:sp>
      <p:sp>
        <p:nvSpPr>
          <p:cNvPr id="3" name="Content Placeholder 2">
            <a:extLst>
              <a:ext uri="{FF2B5EF4-FFF2-40B4-BE49-F238E27FC236}">
                <a16:creationId xmlns:a16="http://schemas.microsoft.com/office/drawing/2014/main" id="{67FD0DAE-D8A5-44CD-8CC2-7701DEB751CA}"/>
              </a:ext>
            </a:extLst>
          </p:cNvPr>
          <p:cNvSpPr>
            <a:spLocks noGrp="1"/>
          </p:cNvSpPr>
          <p:nvPr>
            <p:ph idx="1"/>
          </p:nvPr>
        </p:nvSpPr>
        <p:spPr>
          <a:xfrm>
            <a:off x="4261284" y="0"/>
            <a:ext cx="7930716" cy="6858000"/>
          </a:xfrm>
        </p:spPr>
        <p:txBody>
          <a:bodyPr>
            <a:normAutofit fontScale="70000" lnSpcReduction="20000"/>
          </a:bodyPr>
          <a:lstStyle/>
          <a:p>
            <a:endParaRPr lang="en-US" sz="2000" dirty="0"/>
          </a:p>
          <a:p>
            <a:endParaRPr lang="en-US" sz="2000" dirty="0"/>
          </a:p>
          <a:p>
            <a:r>
              <a:rPr lang="en-US" sz="2000" dirty="0"/>
              <a:t>Termination of TAMWG and the prolonged delay in establishing a new stakeholder advisory group</a:t>
            </a:r>
          </a:p>
          <a:p>
            <a:pPr lvl="1"/>
            <a:r>
              <a:rPr lang="en-US" sz="2000" dirty="0">
                <a:solidFill>
                  <a:srgbClr val="FF0000"/>
                </a:solidFill>
                <a:latin typeface="Segoe UI" panose="020B0502040204020203" pitchFamily="34" charset="0"/>
              </a:rPr>
              <a:t>“S</a:t>
            </a:r>
            <a:r>
              <a:rPr lang="en-US" sz="2000" b="0" i="0" dirty="0">
                <a:solidFill>
                  <a:srgbClr val="FF0000"/>
                </a:solidFill>
                <a:effectLst/>
                <a:latin typeface="Segoe UI" panose="020B0502040204020203" pitchFamily="34" charset="0"/>
              </a:rPr>
              <a:t>ince the dissolution of the Trinity River Adaptive Management Group in 2019, little information has been allowed to flow publicly.”</a:t>
            </a:r>
            <a:r>
              <a:rPr lang="en-US" sz="2000" b="0" i="0" dirty="0">
                <a:solidFill>
                  <a:srgbClr val="000000"/>
                </a:solidFill>
                <a:effectLst/>
                <a:latin typeface="Segoe UI" panose="020B0502040204020203" pitchFamily="34" charset="0"/>
              </a:rPr>
              <a:t>.</a:t>
            </a:r>
            <a:endParaRPr lang="en-US" sz="2000" dirty="0"/>
          </a:p>
          <a:p>
            <a:r>
              <a:rPr lang="en-US" sz="2000" dirty="0"/>
              <a:t>Years of poor adult salmon returns</a:t>
            </a:r>
          </a:p>
          <a:p>
            <a:pPr lvl="1"/>
            <a:r>
              <a:rPr lang="en-US" sz="2000" b="0" i="0" dirty="0">
                <a:solidFill>
                  <a:srgbClr val="FF0000"/>
                </a:solidFill>
                <a:effectLst/>
                <a:latin typeface="Segoe UI" panose="020B0502040204020203" pitchFamily="34" charset="0"/>
              </a:rPr>
              <a:t>“By any objective appraisal they have been a dismal failure.”</a:t>
            </a:r>
            <a:r>
              <a:rPr lang="en-US" sz="2000" dirty="0">
                <a:solidFill>
                  <a:srgbClr val="000000"/>
                </a:solidFill>
                <a:latin typeface="Segoe UI" panose="020B0502040204020203" pitchFamily="34" charset="0"/>
              </a:rPr>
              <a:t>.</a:t>
            </a:r>
            <a:endParaRPr lang="en-US" sz="2000" dirty="0"/>
          </a:p>
          <a:p>
            <a:r>
              <a:rPr lang="en-US" sz="2000" dirty="0"/>
              <a:t>Undervaluing of steelhead and their prestige with sport anglers</a:t>
            </a:r>
          </a:p>
          <a:p>
            <a:pPr lvl="1"/>
            <a:r>
              <a:rPr lang="en-US" sz="2000" dirty="0">
                <a:solidFill>
                  <a:srgbClr val="FF0000"/>
                </a:solidFill>
                <a:latin typeface="Segoe UI" panose="020B0502040204020203" pitchFamily="34" charset="0"/>
              </a:rPr>
              <a:t>“T</a:t>
            </a:r>
            <a:r>
              <a:rPr lang="en-US" sz="2000" b="0" i="0" dirty="0">
                <a:solidFill>
                  <a:srgbClr val="FF0000"/>
                </a:solidFill>
                <a:effectLst/>
                <a:latin typeface="Segoe UI" panose="020B0502040204020203" pitchFamily="34" charset="0"/>
              </a:rPr>
              <a:t>he TRRP has consistently focused on salmon to the exclusion of the other species of fish in the system, particularly steelhead.” </a:t>
            </a:r>
            <a:endParaRPr lang="en-US" sz="2000" dirty="0">
              <a:solidFill>
                <a:srgbClr val="FF0000"/>
              </a:solidFill>
            </a:endParaRPr>
          </a:p>
          <a:p>
            <a:r>
              <a:rPr lang="en-US" sz="2000" dirty="0"/>
              <a:t>Belief that TRRP conducts business in a deliberatively clandestine manner to circumvent oversight and meaningful participation (i.e. distrust)</a:t>
            </a:r>
          </a:p>
          <a:p>
            <a:pPr lvl="1"/>
            <a:r>
              <a:rPr lang="en-US" sz="2000" b="0" i="0" dirty="0">
                <a:solidFill>
                  <a:srgbClr val="FF0000"/>
                </a:solidFill>
                <a:effectLst/>
                <a:latin typeface="Segoe UI" panose="020B0502040204020203" pitchFamily="34" charset="0"/>
              </a:rPr>
              <a:t>“Absolutely nothing has been done since the Headwaters Corporation Organizational Assessment Report of the TRRP (Nov. 29, 2018) </a:t>
            </a:r>
            <a:r>
              <a:rPr lang="en-US" sz="2000" dirty="0">
                <a:solidFill>
                  <a:srgbClr val="FF0000"/>
                </a:solidFill>
                <a:latin typeface="Segoe UI" panose="020B0502040204020203" pitchFamily="34" charset="0"/>
              </a:rPr>
              <a:t>was</a:t>
            </a:r>
            <a:r>
              <a:rPr lang="en-US" sz="2000" b="0" i="0" dirty="0">
                <a:solidFill>
                  <a:srgbClr val="FF0000"/>
                </a:solidFill>
                <a:effectLst/>
                <a:latin typeface="Segoe UI" panose="020B0502040204020203" pitchFamily="34" charset="0"/>
              </a:rPr>
              <a:t> published to correct the problems or administer the suggested solutions cited in that scathing report.”</a:t>
            </a:r>
          </a:p>
          <a:p>
            <a:pPr lvl="1"/>
            <a:r>
              <a:rPr lang="en-US" sz="2000" b="0" i="0" dirty="0">
                <a:solidFill>
                  <a:srgbClr val="FF0000"/>
                </a:solidFill>
                <a:effectLst/>
                <a:latin typeface="Segoe UI" panose="020B0502040204020203" pitchFamily="34" charset="0"/>
              </a:rPr>
              <a:t>“A government-funded organization should operate transparently.”</a:t>
            </a:r>
          </a:p>
          <a:p>
            <a:pPr lvl="1"/>
            <a:r>
              <a:rPr lang="en-US" sz="2000" b="0" i="0" dirty="0">
                <a:solidFill>
                  <a:srgbClr val="FF0000"/>
                </a:solidFill>
                <a:effectLst/>
                <a:latin typeface="Segoe UI" panose="020B0502040204020203" pitchFamily="34" charset="0"/>
              </a:rPr>
              <a:t>“TRRP has treated the public, and all interested parties like mushrooms. Essentially, keeping us in the dark and feeding us manure.”</a:t>
            </a:r>
            <a:endParaRPr lang="en-US" sz="2000" dirty="0"/>
          </a:p>
          <a:p>
            <a:endParaRPr lang="en-US" sz="2000" dirty="0"/>
          </a:p>
          <a:p>
            <a:r>
              <a:rPr lang="en-US" sz="2000" dirty="0"/>
              <a:t>Philosophical differences on what restoration of the Trinity River means, including where resources should be targeted</a:t>
            </a:r>
            <a:endParaRPr lang="en-US" sz="2000" b="0" i="0" dirty="0">
              <a:solidFill>
                <a:srgbClr val="FF0000"/>
              </a:solidFill>
              <a:effectLst/>
              <a:latin typeface="Segoe UI" panose="020B0502040204020203" pitchFamily="34" charset="0"/>
            </a:endParaRPr>
          </a:p>
          <a:p>
            <a:pPr lvl="1"/>
            <a:r>
              <a:rPr lang="en-US" sz="2000" b="0" i="0" dirty="0">
                <a:solidFill>
                  <a:srgbClr val="FF0000"/>
                </a:solidFill>
                <a:effectLst/>
                <a:latin typeface="Segoe UI" panose="020B0502040204020203" pitchFamily="34" charset="0"/>
              </a:rPr>
              <a:t>“The Fly Shop’s concerns are based upon what we have witnessed in the past 40-plus years fishing and guiding on the Trinity River”</a:t>
            </a:r>
            <a:endParaRPr lang="en-US" sz="2000" dirty="0">
              <a:solidFill>
                <a:srgbClr val="FF0000"/>
              </a:solidFill>
            </a:endParaRPr>
          </a:p>
          <a:p>
            <a:pPr lvl="1"/>
            <a:r>
              <a:rPr lang="en-US" sz="2000" b="0" i="0" dirty="0">
                <a:solidFill>
                  <a:srgbClr val="FF0000"/>
                </a:solidFill>
                <a:effectLst/>
                <a:latin typeface="Segoe UI" panose="020B0502040204020203" pitchFamily="34" charset="0"/>
              </a:rPr>
              <a:t>“The TRRP Oregon Gulch project drastically remapped the river and eliminated prime adult salmon and steelhead holding water. These are runs we have fished in and caught steelhead for decades.”</a:t>
            </a:r>
            <a:endParaRPr lang="en-US" sz="2000" dirty="0">
              <a:solidFill>
                <a:srgbClr val="FF0000"/>
              </a:solidFill>
            </a:endParaRPr>
          </a:p>
          <a:p>
            <a:pPr lvl="1"/>
            <a:endParaRPr lang="en-US" sz="1800" dirty="0"/>
          </a:p>
          <a:p>
            <a:endParaRPr lang="en-US" dirty="0"/>
          </a:p>
          <a:p>
            <a:endParaRPr lang="en-US" dirty="0"/>
          </a:p>
          <a:p>
            <a:endParaRPr lang="en-US" dirty="0"/>
          </a:p>
        </p:txBody>
      </p:sp>
      <p:sp>
        <p:nvSpPr>
          <p:cNvPr id="4" name="Text Placeholder 3">
            <a:extLst>
              <a:ext uri="{FF2B5EF4-FFF2-40B4-BE49-F238E27FC236}">
                <a16:creationId xmlns:a16="http://schemas.microsoft.com/office/drawing/2014/main" id="{C9F139D0-BB81-47AA-8891-64044FC9F28F}"/>
              </a:ext>
            </a:extLst>
          </p:cNvPr>
          <p:cNvSpPr>
            <a:spLocks noGrp="1"/>
          </p:cNvSpPr>
          <p:nvPr>
            <p:ph type="body" sz="half" idx="2"/>
          </p:nvPr>
        </p:nvSpPr>
        <p:spPr/>
        <p:txBody>
          <a:bodyPr/>
          <a:lstStyle/>
          <a:p>
            <a:r>
              <a:rPr lang="en-US" dirty="0"/>
              <a:t>The “out and out opposition”</a:t>
            </a:r>
          </a:p>
          <a:p>
            <a:endParaRPr lang="en-US" dirty="0"/>
          </a:p>
          <a:p>
            <a:r>
              <a:rPr lang="en-US" dirty="0"/>
              <a:t>Trinity Journal Op-Ed – July 14, 2021</a:t>
            </a:r>
          </a:p>
          <a:p>
            <a:r>
              <a:rPr lang="en-US" dirty="0"/>
              <a:t>Mike Michalak &amp; Bryan Quick, The Fly Shop</a:t>
            </a:r>
          </a:p>
        </p:txBody>
      </p:sp>
      <p:sp>
        <p:nvSpPr>
          <p:cNvPr id="5" name="AutoShape 2" descr="Image preview">
            <a:extLst>
              <a:ext uri="{FF2B5EF4-FFF2-40B4-BE49-F238E27FC236}">
                <a16:creationId xmlns:a16="http://schemas.microsoft.com/office/drawing/2014/main" id="{8F737D26-0647-4438-9D02-3E1961FD6C56}"/>
              </a:ext>
            </a:extLst>
          </p:cNvPr>
          <p:cNvSpPr>
            <a:spLocks noChangeAspect="1" noChangeArrowheads="1"/>
          </p:cNvSpPr>
          <p:nvPr/>
        </p:nvSpPr>
        <p:spPr bwMode="auto">
          <a:xfrm>
            <a:off x="4261283" y="3276599"/>
            <a:ext cx="8194088" cy="212102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a16="http://schemas.microsoft.com/office/drawing/2014/main" id="{21EBDF83-B65A-44B6-9003-D8A4C8BE47F8}"/>
              </a:ext>
            </a:extLst>
          </p:cNvPr>
          <p:cNvPicPr>
            <a:picLocks noChangeAspect="1"/>
          </p:cNvPicPr>
          <p:nvPr/>
        </p:nvPicPr>
        <p:blipFill rotWithShape="1">
          <a:blip r:embed="rId2"/>
          <a:srcRect l="19541" t="53450" r="19681" b="5556"/>
          <a:stretch/>
        </p:blipFill>
        <p:spPr>
          <a:xfrm>
            <a:off x="138546" y="762724"/>
            <a:ext cx="3934734" cy="1188720"/>
          </a:xfrm>
          <a:prstGeom prst="rect">
            <a:avLst/>
          </a:prstGeom>
        </p:spPr>
      </p:pic>
    </p:spTree>
    <p:extLst>
      <p:ext uri="{BB962C8B-B14F-4D97-AF65-F5344CB8AC3E}">
        <p14:creationId xmlns:p14="http://schemas.microsoft.com/office/powerpoint/2010/main" val="45621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10" end="10"/>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4" end="14"/>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47520-2E3E-4DCF-AC0D-C946E56549F4}"/>
              </a:ext>
            </a:extLst>
          </p:cNvPr>
          <p:cNvSpPr>
            <a:spLocks noGrp="1"/>
          </p:cNvSpPr>
          <p:nvPr>
            <p:ph type="title"/>
          </p:nvPr>
        </p:nvSpPr>
        <p:spPr/>
        <p:txBody>
          <a:bodyPr/>
          <a:lstStyle/>
          <a:p>
            <a:r>
              <a:rPr lang="en-US" sz="3200" b="0" i="0" dirty="0">
                <a:solidFill>
                  <a:srgbClr val="FF0000"/>
                </a:solidFill>
                <a:effectLst/>
                <a:latin typeface="Segoe UI" panose="020B0502040204020203" pitchFamily="34" charset="0"/>
              </a:rPr>
              <a:t>The Fly Shop’s concerns are based upon what we have witnessed in the past 40-plus years fishing and guiding on the Trinity River.</a:t>
            </a:r>
            <a:br>
              <a:rPr lang="en-US" sz="3200" b="0" i="0" dirty="0">
                <a:solidFill>
                  <a:srgbClr val="FF0000"/>
                </a:solidFill>
                <a:effectLst/>
                <a:latin typeface="Segoe UI" panose="020B0502040204020203" pitchFamily="34" charset="0"/>
              </a:rPr>
            </a:br>
            <a:br>
              <a:rPr lang="en-US" sz="3200" b="0" i="0" dirty="0">
                <a:solidFill>
                  <a:srgbClr val="FF0000"/>
                </a:solidFill>
                <a:effectLst/>
                <a:latin typeface="Segoe UI" panose="020B0502040204020203" pitchFamily="34" charset="0"/>
              </a:rPr>
            </a:br>
            <a:endParaRPr lang="en-US" dirty="0"/>
          </a:p>
        </p:txBody>
      </p:sp>
      <p:sp>
        <p:nvSpPr>
          <p:cNvPr id="3" name="Text Placeholder 2">
            <a:extLst>
              <a:ext uri="{FF2B5EF4-FFF2-40B4-BE49-F238E27FC236}">
                <a16:creationId xmlns:a16="http://schemas.microsoft.com/office/drawing/2014/main" id="{E9450528-F9E6-49FA-938F-18BB9173B0CB}"/>
              </a:ext>
            </a:extLst>
          </p:cNvPr>
          <p:cNvSpPr>
            <a:spLocks noGrp="1"/>
          </p:cNvSpPr>
          <p:nvPr>
            <p:ph type="body" idx="1"/>
          </p:nvPr>
        </p:nvSpPr>
        <p:spPr>
          <a:xfrm>
            <a:off x="685800" y="4343399"/>
            <a:ext cx="10131428" cy="1904999"/>
          </a:xfrm>
        </p:spPr>
        <p:txBody>
          <a:bodyPr/>
          <a:lstStyle/>
          <a:p>
            <a:r>
              <a:rPr lang="en-US" dirty="0"/>
              <a:t>“Our knowledge is OWT, on the water training, something a classroom setting can’t achieve. You can read all the books you want, but mother nature can’t be learned from a book. We’ve tried for so many years to work with TRRP and give them our comments and concerns, only to be shut down by their, ‘we have an education and you don’t’ mentality.”</a:t>
            </a:r>
          </a:p>
          <a:p>
            <a:endParaRPr lang="en-US" dirty="0"/>
          </a:p>
        </p:txBody>
      </p:sp>
    </p:spTree>
    <p:extLst>
      <p:ext uri="{BB962C8B-B14F-4D97-AF65-F5344CB8AC3E}">
        <p14:creationId xmlns:p14="http://schemas.microsoft.com/office/powerpoint/2010/main" val="17677439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3077D-A87F-4E02-9EB7-2EE1C3F5BDE3}"/>
              </a:ext>
            </a:extLst>
          </p:cNvPr>
          <p:cNvSpPr>
            <a:spLocks noGrp="1"/>
          </p:cNvSpPr>
          <p:nvPr>
            <p:ph type="title"/>
          </p:nvPr>
        </p:nvSpPr>
        <p:spPr>
          <a:xfrm>
            <a:off x="730190" y="3796683"/>
            <a:ext cx="10131425" cy="1456267"/>
          </a:xfrm>
        </p:spPr>
        <p:txBody>
          <a:bodyPr/>
          <a:lstStyle/>
          <a:p>
            <a:r>
              <a:rPr lang="en-US" dirty="0"/>
              <a:t>Fy22 Outreach Activities</a:t>
            </a:r>
          </a:p>
        </p:txBody>
      </p:sp>
    </p:spTree>
    <p:extLst>
      <p:ext uri="{BB962C8B-B14F-4D97-AF65-F5344CB8AC3E}">
        <p14:creationId xmlns:p14="http://schemas.microsoft.com/office/powerpoint/2010/main" val="2249848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EEA23-0A0D-4FCC-8822-4F8B68720037}"/>
              </a:ext>
            </a:extLst>
          </p:cNvPr>
          <p:cNvSpPr>
            <a:spLocks noGrp="1"/>
          </p:cNvSpPr>
          <p:nvPr>
            <p:ph type="title"/>
          </p:nvPr>
        </p:nvSpPr>
        <p:spPr/>
        <p:txBody>
          <a:bodyPr/>
          <a:lstStyle/>
          <a:p>
            <a:r>
              <a:rPr lang="en-US" cap="none" dirty="0"/>
              <a:t>A More Personable Front</a:t>
            </a:r>
          </a:p>
        </p:txBody>
      </p:sp>
      <p:sp>
        <p:nvSpPr>
          <p:cNvPr id="3" name="Content Placeholder 2">
            <a:extLst>
              <a:ext uri="{FF2B5EF4-FFF2-40B4-BE49-F238E27FC236}">
                <a16:creationId xmlns:a16="http://schemas.microsoft.com/office/drawing/2014/main" id="{DE082D1F-0DB3-41C4-9B9C-2C56C7685F09}"/>
              </a:ext>
            </a:extLst>
          </p:cNvPr>
          <p:cNvSpPr>
            <a:spLocks noGrp="1"/>
          </p:cNvSpPr>
          <p:nvPr>
            <p:ph idx="1"/>
          </p:nvPr>
        </p:nvSpPr>
        <p:spPr/>
        <p:txBody>
          <a:bodyPr/>
          <a:lstStyle/>
          <a:p>
            <a:r>
              <a:rPr lang="en-US" dirty="0"/>
              <a:t>TRRP Website Bios</a:t>
            </a:r>
          </a:p>
          <a:p>
            <a:pPr lvl="1"/>
            <a:r>
              <a:rPr lang="en-US" dirty="0"/>
              <a:t>Ideally, will include office staff, TMC, and TRRP Workgroup Participants</a:t>
            </a:r>
          </a:p>
          <a:p>
            <a:pPr lvl="1"/>
            <a:r>
              <a:rPr lang="en-US" dirty="0"/>
              <a:t>Minimum of Name, Title &amp; what your position entails</a:t>
            </a:r>
          </a:p>
          <a:p>
            <a:pPr lvl="1"/>
            <a:r>
              <a:rPr lang="en-US" dirty="0"/>
              <a:t>Personalize based on individual comfort level</a:t>
            </a:r>
          </a:p>
          <a:p>
            <a:pPr lvl="1"/>
            <a:r>
              <a:rPr lang="en-US" dirty="0"/>
              <a:t>Contact info…but need to be careful (SPAM!)</a:t>
            </a:r>
          </a:p>
          <a:p>
            <a:r>
              <a:rPr lang="en-US" dirty="0"/>
              <a:t>Highlight program individuals in annual report </a:t>
            </a:r>
          </a:p>
          <a:p>
            <a:r>
              <a:rPr lang="en-US" dirty="0"/>
              <a:t>Stay in your lane or go up the chain</a:t>
            </a:r>
          </a:p>
          <a:p>
            <a:pPr lvl="1"/>
            <a:r>
              <a:rPr lang="en-US" dirty="0"/>
              <a:t>Don’t be afraid to communicate, but stick to your subject matter (but maybe not in an online forum)</a:t>
            </a:r>
          </a:p>
          <a:p>
            <a:pPr lvl="1"/>
            <a:endParaRPr lang="en-US" dirty="0"/>
          </a:p>
        </p:txBody>
      </p:sp>
      <p:sp>
        <p:nvSpPr>
          <p:cNvPr id="4" name="Text Placeholder 3">
            <a:extLst>
              <a:ext uri="{FF2B5EF4-FFF2-40B4-BE49-F238E27FC236}">
                <a16:creationId xmlns:a16="http://schemas.microsoft.com/office/drawing/2014/main" id="{45E705B0-BCD8-42AD-9F4A-F8DD3730B531}"/>
              </a:ext>
            </a:extLst>
          </p:cNvPr>
          <p:cNvSpPr>
            <a:spLocks noGrp="1"/>
          </p:cNvSpPr>
          <p:nvPr>
            <p:ph type="body" sz="half" idx="2"/>
          </p:nvPr>
        </p:nvSpPr>
        <p:spPr/>
        <p:txBody>
          <a:bodyPr/>
          <a:lstStyle/>
          <a:p>
            <a:r>
              <a:rPr lang="en-US" dirty="0"/>
              <a:t>FY22 Outreach Plan</a:t>
            </a:r>
          </a:p>
        </p:txBody>
      </p:sp>
      <p:sp>
        <p:nvSpPr>
          <p:cNvPr id="5" name="TextBox 4">
            <a:extLst>
              <a:ext uri="{FF2B5EF4-FFF2-40B4-BE49-F238E27FC236}">
                <a16:creationId xmlns:a16="http://schemas.microsoft.com/office/drawing/2014/main" id="{C31AD6C1-F5BF-4592-9D4F-821A1077F556}"/>
              </a:ext>
            </a:extLst>
          </p:cNvPr>
          <p:cNvSpPr txBox="1"/>
          <p:nvPr/>
        </p:nvSpPr>
        <p:spPr>
          <a:xfrm>
            <a:off x="4891597" y="5477522"/>
            <a:ext cx="6400800" cy="923330"/>
          </a:xfrm>
          <a:prstGeom prst="rect">
            <a:avLst/>
          </a:prstGeom>
          <a:noFill/>
        </p:spPr>
        <p:txBody>
          <a:bodyPr wrap="square" rtlCol="0">
            <a:spAutoFit/>
          </a:bodyPr>
          <a:lstStyle/>
          <a:p>
            <a:r>
              <a:rPr lang="en-US" dirty="0"/>
              <a:t>Hi, my name is Chad. Part of my role with TRRP is to oversee the gravel augmentation project that you have concerns about. Please call me at the TRRP office and I’d be happy to discuss this with you.</a:t>
            </a:r>
          </a:p>
        </p:txBody>
      </p:sp>
    </p:spTree>
    <p:extLst>
      <p:ext uri="{BB962C8B-B14F-4D97-AF65-F5344CB8AC3E}">
        <p14:creationId xmlns:p14="http://schemas.microsoft.com/office/powerpoint/2010/main" val="997748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E326C1FC-3F5E-4CB0-8244-DC32F9B37C60}"/>
              </a:ext>
            </a:extLst>
          </p:cNvPr>
          <p:cNvSpPr txBox="1"/>
          <p:nvPr/>
        </p:nvSpPr>
        <p:spPr>
          <a:xfrm>
            <a:off x="4683320" y="1997839"/>
            <a:ext cx="6825673" cy="3323987"/>
          </a:xfrm>
          <a:prstGeom prst="rect">
            <a:avLst/>
          </a:prstGeom>
          <a:noFill/>
        </p:spPr>
        <p:txBody>
          <a:bodyPr wrap="square" rtlCol="0">
            <a:spAutoFit/>
          </a:bodyPr>
          <a:lstStyle/>
          <a:p>
            <a:r>
              <a:rPr lang="en-US" sz="2400" dirty="0"/>
              <a:t>Don’t expect the public to know the nuances of government structure and authorities</a:t>
            </a:r>
          </a:p>
          <a:p>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Outside our purview? At least have a canned response</a:t>
            </a:r>
          </a:p>
          <a:p>
            <a:pPr marL="742950" lvl="1" indent="-285750">
              <a:buFont typeface="Arial" panose="020B0604020202020204" pitchFamily="34" charset="0"/>
              <a:buChar char="•"/>
            </a:pPr>
            <a:r>
              <a:rPr lang="en-US" dirty="0"/>
              <a:t>Tribal harvest</a:t>
            </a:r>
          </a:p>
          <a:p>
            <a:pPr marL="742950" lvl="1" indent="-285750">
              <a:buFont typeface="Arial" panose="020B0604020202020204" pitchFamily="34" charset="0"/>
              <a:buChar char="•"/>
            </a:pPr>
            <a:r>
              <a:rPr lang="en-US" dirty="0"/>
              <a:t>Hatchery operations</a:t>
            </a:r>
          </a:p>
          <a:p>
            <a:pPr marL="742950" lvl="1" indent="-285750">
              <a:buFont typeface="Arial" panose="020B0604020202020204" pitchFamily="34" charset="0"/>
              <a:buChar char="•"/>
            </a:pPr>
            <a:r>
              <a:rPr lang="en-US" dirty="0"/>
              <a:t>Fishing quotas</a:t>
            </a:r>
          </a:p>
          <a:p>
            <a:endParaRPr lang="en-US" dirty="0"/>
          </a:p>
          <a:p>
            <a:pPr marL="285750" indent="-285750">
              <a:buFont typeface="Arial" panose="020B0604020202020204" pitchFamily="34" charset="0"/>
              <a:buChar char="•"/>
            </a:pPr>
            <a:r>
              <a:rPr lang="en-US" dirty="0"/>
              <a:t>How to effectively engage with TRRP</a:t>
            </a:r>
          </a:p>
          <a:p>
            <a:endParaRPr lang="en-US" dirty="0"/>
          </a:p>
        </p:txBody>
      </p:sp>
      <p:sp>
        <p:nvSpPr>
          <p:cNvPr id="2" name="Title 1">
            <a:extLst>
              <a:ext uri="{FF2B5EF4-FFF2-40B4-BE49-F238E27FC236}">
                <a16:creationId xmlns:a16="http://schemas.microsoft.com/office/drawing/2014/main" id="{09D88036-407B-4E28-AB1A-D74B4FDA65B4}"/>
              </a:ext>
            </a:extLst>
          </p:cNvPr>
          <p:cNvSpPr>
            <a:spLocks noGrp="1"/>
          </p:cNvSpPr>
          <p:nvPr>
            <p:ph type="title"/>
          </p:nvPr>
        </p:nvSpPr>
        <p:spPr/>
        <p:txBody>
          <a:bodyPr/>
          <a:lstStyle/>
          <a:p>
            <a:r>
              <a:rPr lang="en-US" cap="none" dirty="0"/>
              <a:t>Decode Government</a:t>
            </a:r>
          </a:p>
        </p:txBody>
      </p:sp>
      <p:sp>
        <p:nvSpPr>
          <p:cNvPr id="4" name="Text Placeholder 3">
            <a:extLst>
              <a:ext uri="{FF2B5EF4-FFF2-40B4-BE49-F238E27FC236}">
                <a16:creationId xmlns:a16="http://schemas.microsoft.com/office/drawing/2014/main" id="{85E223A2-924E-4021-AFFA-5615F41B102A}"/>
              </a:ext>
            </a:extLst>
          </p:cNvPr>
          <p:cNvSpPr>
            <a:spLocks noGrp="1"/>
          </p:cNvSpPr>
          <p:nvPr>
            <p:ph type="body" sz="half" idx="2"/>
          </p:nvPr>
        </p:nvSpPr>
        <p:spPr/>
        <p:txBody>
          <a:bodyPr/>
          <a:lstStyle/>
          <a:p>
            <a:r>
              <a:rPr lang="en-US" dirty="0"/>
              <a:t>FY22 Outreach Plan</a:t>
            </a:r>
          </a:p>
        </p:txBody>
      </p:sp>
      <p:pic>
        <p:nvPicPr>
          <p:cNvPr id="6" name="Content Placeholder 5">
            <a:extLst>
              <a:ext uri="{FF2B5EF4-FFF2-40B4-BE49-F238E27FC236}">
                <a16:creationId xmlns:a16="http://schemas.microsoft.com/office/drawing/2014/main" id="{2E2F93CB-96C4-4C7A-B1A9-CE5B9EEDEBFE}"/>
              </a:ext>
            </a:extLst>
          </p:cNvPr>
          <p:cNvPicPr>
            <a:picLocks noGrp="1" noChangeAspect="1"/>
          </p:cNvPicPr>
          <p:nvPr>
            <p:ph idx="1"/>
          </p:nvPr>
        </p:nvPicPr>
        <p:blipFill>
          <a:blip r:embed="rId2"/>
          <a:stretch>
            <a:fillRect/>
          </a:stretch>
        </p:blipFill>
        <p:spPr>
          <a:xfrm>
            <a:off x="3928357" y="2944386"/>
            <a:ext cx="7525244" cy="2194560"/>
          </a:xfrm>
        </p:spPr>
      </p:pic>
      <p:pic>
        <p:nvPicPr>
          <p:cNvPr id="8" name="Picture 7">
            <a:extLst>
              <a:ext uri="{FF2B5EF4-FFF2-40B4-BE49-F238E27FC236}">
                <a16:creationId xmlns:a16="http://schemas.microsoft.com/office/drawing/2014/main" id="{4FB2F23A-1097-4FBF-8535-D6BB92EC0035}"/>
              </a:ext>
            </a:extLst>
          </p:cNvPr>
          <p:cNvPicPr>
            <a:picLocks noChangeAspect="1"/>
          </p:cNvPicPr>
          <p:nvPr/>
        </p:nvPicPr>
        <p:blipFill>
          <a:blip r:embed="rId3"/>
          <a:stretch>
            <a:fillRect/>
          </a:stretch>
        </p:blipFill>
        <p:spPr>
          <a:xfrm>
            <a:off x="3928357" y="16933"/>
            <a:ext cx="4836304" cy="6858000"/>
          </a:xfrm>
          <a:prstGeom prst="rect">
            <a:avLst/>
          </a:prstGeom>
        </p:spPr>
      </p:pic>
      <p:pic>
        <p:nvPicPr>
          <p:cNvPr id="10" name="Picture 9" descr="Text&#10;&#10;Description automatically generated">
            <a:extLst>
              <a:ext uri="{FF2B5EF4-FFF2-40B4-BE49-F238E27FC236}">
                <a16:creationId xmlns:a16="http://schemas.microsoft.com/office/drawing/2014/main" id="{431124C9-DCD0-4A6E-BA17-967E21DD8AF1}"/>
              </a:ext>
            </a:extLst>
          </p:cNvPr>
          <p:cNvPicPr>
            <a:picLocks noChangeAspect="1"/>
          </p:cNvPicPr>
          <p:nvPr/>
        </p:nvPicPr>
        <p:blipFill>
          <a:blip r:embed="rId4"/>
          <a:stretch>
            <a:fillRect/>
          </a:stretch>
        </p:blipFill>
        <p:spPr>
          <a:xfrm>
            <a:off x="3928357" y="16933"/>
            <a:ext cx="5299364" cy="6858000"/>
          </a:xfrm>
          <a:prstGeom prst="rect">
            <a:avLst/>
          </a:prstGeom>
        </p:spPr>
      </p:pic>
    </p:spTree>
    <p:extLst>
      <p:ext uri="{BB962C8B-B14F-4D97-AF65-F5344CB8AC3E}">
        <p14:creationId xmlns:p14="http://schemas.microsoft.com/office/powerpoint/2010/main" val="1633756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8" end="8"/>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DEFB7E-5A8D-4C3B-AB60-E38D49E32F65}"/>
              </a:ext>
            </a:extLst>
          </p:cNvPr>
          <p:cNvSpPr>
            <a:spLocks noGrp="1"/>
          </p:cNvSpPr>
          <p:nvPr>
            <p:ph type="title"/>
          </p:nvPr>
        </p:nvSpPr>
        <p:spPr/>
        <p:txBody>
          <a:bodyPr/>
          <a:lstStyle/>
          <a:p>
            <a:r>
              <a:rPr lang="en-US" cap="none" dirty="0"/>
              <a:t>Take Our Message Downstream</a:t>
            </a:r>
          </a:p>
        </p:txBody>
      </p:sp>
      <p:sp>
        <p:nvSpPr>
          <p:cNvPr id="3" name="Content Placeholder 2">
            <a:extLst>
              <a:ext uri="{FF2B5EF4-FFF2-40B4-BE49-F238E27FC236}">
                <a16:creationId xmlns:a16="http://schemas.microsoft.com/office/drawing/2014/main" id="{C44EF213-C369-4E66-B5D2-31D3DED9032E}"/>
              </a:ext>
            </a:extLst>
          </p:cNvPr>
          <p:cNvSpPr>
            <a:spLocks noGrp="1"/>
          </p:cNvSpPr>
          <p:nvPr>
            <p:ph idx="1"/>
          </p:nvPr>
        </p:nvSpPr>
        <p:spPr/>
        <p:txBody>
          <a:bodyPr/>
          <a:lstStyle/>
          <a:p>
            <a:r>
              <a:rPr lang="en-US" sz="2000" dirty="0"/>
              <a:t>Current outreach efforts are focused entirely on Trinity County</a:t>
            </a:r>
          </a:p>
          <a:p>
            <a:r>
              <a:rPr lang="en-US" sz="2000" dirty="0"/>
              <a:t>Downstream communities are affected by our program actions as well</a:t>
            </a:r>
          </a:p>
          <a:p>
            <a:r>
              <a:rPr lang="en-US" sz="2000" dirty="0"/>
              <a:t>Better representation of overall public opinion</a:t>
            </a:r>
          </a:p>
          <a:p>
            <a:r>
              <a:rPr lang="en-US" sz="2000" dirty="0"/>
              <a:t>Do better to engage tribal members in their community</a:t>
            </a:r>
          </a:p>
          <a:p>
            <a:r>
              <a:rPr lang="en-US" sz="2000" dirty="0"/>
              <a:t>Trout Unlimited as an organization AND the Shasta Trinity Chapter</a:t>
            </a:r>
          </a:p>
          <a:p>
            <a:endParaRPr lang="en-US" dirty="0"/>
          </a:p>
          <a:p>
            <a:endParaRPr lang="en-US" dirty="0"/>
          </a:p>
        </p:txBody>
      </p:sp>
      <p:sp>
        <p:nvSpPr>
          <p:cNvPr id="4" name="Text Placeholder 3">
            <a:extLst>
              <a:ext uri="{FF2B5EF4-FFF2-40B4-BE49-F238E27FC236}">
                <a16:creationId xmlns:a16="http://schemas.microsoft.com/office/drawing/2014/main" id="{6EB2CFF6-9FC0-468E-9BFD-F5BAD4ED02D9}"/>
              </a:ext>
            </a:extLst>
          </p:cNvPr>
          <p:cNvSpPr>
            <a:spLocks noGrp="1"/>
          </p:cNvSpPr>
          <p:nvPr>
            <p:ph type="body" sz="half" idx="2"/>
          </p:nvPr>
        </p:nvSpPr>
        <p:spPr/>
        <p:txBody>
          <a:bodyPr/>
          <a:lstStyle/>
          <a:p>
            <a:r>
              <a:rPr lang="en-US" dirty="0"/>
              <a:t>FY22 Outreach Plan</a:t>
            </a:r>
          </a:p>
        </p:txBody>
      </p:sp>
    </p:spTree>
    <p:extLst>
      <p:ext uri="{BB962C8B-B14F-4D97-AF65-F5344CB8AC3E}">
        <p14:creationId xmlns:p14="http://schemas.microsoft.com/office/powerpoint/2010/main" val="3107002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24C63-0131-4126-B5DB-31BC23218043}"/>
              </a:ext>
            </a:extLst>
          </p:cNvPr>
          <p:cNvSpPr>
            <a:spLocks noGrp="1"/>
          </p:cNvSpPr>
          <p:nvPr>
            <p:ph type="title"/>
          </p:nvPr>
        </p:nvSpPr>
        <p:spPr/>
        <p:txBody>
          <a:bodyPr/>
          <a:lstStyle/>
          <a:p>
            <a:r>
              <a:rPr lang="en-US" cap="none" dirty="0"/>
              <a:t>Workgroup Transparency</a:t>
            </a:r>
          </a:p>
        </p:txBody>
      </p:sp>
      <p:sp>
        <p:nvSpPr>
          <p:cNvPr id="3" name="Content Placeholder 2">
            <a:extLst>
              <a:ext uri="{FF2B5EF4-FFF2-40B4-BE49-F238E27FC236}">
                <a16:creationId xmlns:a16="http://schemas.microsoft.com/office/drawing/2014/main" id="{3203E42D-CF2A-49D5-9705-79F514763C52}"/>
              </a:ext>
            </a:extLst>
          </p:cNvPr>
          <p:cNvSpPr>
            <a:spLocks noGrp="1"/>
          </p:cNvSpPr>
          <p:nvPr>
            <p:ph idx="1"/>
          </p:nvPr>
        </p:nvSpPr>
        <p:spPr>
          <a:xfrm>
            <a:off x="5074329" y="645112"/>
            <a:ext cx="6169026" cy="5181600"/>
          </a:xfrm>
        </p:spPr>
        <p:txBody>
          <a:bodyPr/>
          <a:lstStyle/>
          <a:p>
            <a:r>
              <a:rPr lang="en-US" sz="2000" dirty="0"/>
              <a:t>Consistency across workgroups </a:t>
            </a:r>
          </a:p>
          <a:p>
            <a:pPr lvl="1"/>
            <a:r>
              <a:rPr lang="en-US" sz="2000" dirty="0"/>
              <a:t>Posting agenda in advance</a:t>
            </a:r>
          </a:p>
          <a:p>
            <a:pPr lvl="1"/>
            <a:r>
              <a:rPr lang="en-US" sz="2000" dirty="0"/>
              <a:t>Posting a meeting summary</a:t>
            </a:r>
          </a:p>
          <a:p>
            <a:pPr marL="0" indent="0">
              <a:buNone/>
            </a:pPr>
            <a:endParaRPr lang="en-US" dirty="0"/>
          </a:p>
        </p:txBody>
      </p:sp>
      <p:sp>
        <p:nvSpPr>
          <p:cNvPr id="4" name="Text Placeholder 3">
            <a:extLst>
              <a:ext uri="{FF2B5EF4-FFF2-40B4-BE49-F238E27FC236}">
                <a16:creationId xmlns:a16="http://schemas.microsoft.com/office/drawing/2014/main" id="{52D9F653-F789-467A-AF4A-9F5327F15275}"/>
              </a:ext>
            </a:extLst>
          </p:cNvPr>
          <p:cNvSpPr>
            <a:spLocks noGrp="1"/>
          </p:cNvSpPr>
          <p:nvPr>
            <p:ph type="body" sz="half" idx="2"/>
          </p:nvPr>
        </p:nvSpPr>
        <p:spPr/>
        <p:txBody>
          <a:bodyPr/>
          <a:lstStyle/>
          <a:p>
            <a:r>
              <a:rPr lang="en-US" dirty="0"/>
              <a:t>FY22 Outreach Plan</a:t>
            </a:r>
          </a:p>
        </p:txBody>
      </p:sp>
    </p:spTree>
    <p:extLst>
      <p:ext uri="{BB962C8B-B14F-4D97-AF65-F5344CB8AC3E}">
        <p14:creationId xmlns:p14="http://schemas.microsoft.com/office/powerpoint/2010/main" val="20991689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FBB96-6D0A-400A-9A30-DD0FB95C62A2}"/>
              </a:ext>
            </a:extLst>
          </p:cNvPr>
          <p:cNvSpPr>
            <a:spLocks noGrp="1"/>
          </p:cNvSpPr>
          <p:nvPr>
            <p:ph type="title"/>
          </p:nvPr>
        </p:nvSpPr>
        <p:spPr/>
        <p:txBody>
          <a:bodyPr/>
          <a:lstStyle/>
          <a:p>
            <a:r>
              <a:rPr lang="en-US" dirty="0"/>
              <a:t>T</a:t>
            </a:r>
            <a:r>
              <a:rPr lang="en-US" cap="none" dirty="0"/>
              <a:t>he Proverbial Gut Check</a:t>
            </a:r>
            <a:endParaRPr lang="en-US" dirty="0"/>
          </a:p>
        </p:txBody>
      </p:sp>
      <p:sp>
        <p:nvSpPr>
          <p:cNvPr id="3" name="Content Placeholder 2">
            <a:extLst>
              <a:ext uri="{FF2B5EF4-FFF2-40B4-BE49-F238E27FC236}">
                <a16:creationId xmlns:a16="http://schemas.microsoft.com/office/drawing/2014/main" id="{B8AAD447-2075-498C-A8FA-46691FEBC383}"/>
              </a:ext>
            </a:extLst>
          </p:cNvPr>
          <p:cNvSpPr>
            <a:spLocks noGrp="1"/>
          </p:cNvSpPr>
          <p:nvPr>
            <p:ph idx="1"/>
          </p:nvPr>
        </p:nvSpPr>
        <p:spPr/>
        <p:txBody>
          <a:bodyPr/>
          <a:lstStyle/>
          <a:p>
            <a:pPr marL="0" indent="0">
              <a:buNone/>
            </a:pPr>
            <a:r>
              <a:rPr lang="en-US" sz="2400" dirty="0"/>
              <a:t>Know good advice when we hear it</a:t>
            </a:r>
          </a:p>
          <a:p>
            <a:r>
              <a:rPr lang="en-US" dirty="0"/>
              <a:t>The weekday public float</a:t>
            </a:r>
          </a:p>
          <a:p>
            <a:r>
              <a:rPr lang="en-US" dirty="0"/>
              <a:t>Improving our watershed grant program</a:t>
            </a:r>
          </a:p>
          <a:p>
            <a:r>
              <a:rPr lang="en-US" dirty="0"/>
              <a:t>Trinity County-centric outreach</a:t>
            </a:r>
          </a:p>
        </p:txBody>
      </p:sp>
      <p:sp>
        <p:nvSpPr>
          <p:cNvPr id="4" name="Text Placeholder 3">
            <a:extLst>
              <a:ext uri="{FF2B5EF4-FFF2-40B4-BE49-F238E27FC236}">
                <a16:creationId xmlns:a16="http://schemas.microsoft.com/office/drawing/2014/main" id="{E53EFE0E-2583-476A-9B16-91F5E3E217A9}"/>
              </a:ext>
            </a:extLst>
          </p:cNvPr>
          <p:cNvSpPr>
            <a:spLocks noGrp="1"/>
          </p:cNvSpPr>
          <p:nvPr>
            <p:ph type="body" sz="half" idx="2"/>
          </p:nvPr>
        </p:nvSpPr>
        <p:spPr/>
        <p:txBody>
          <a:bodyPr/>
          <a:lstStyle/>
          <a:p>
            <a:r>
              <a:rPr lang="en-US" dirty="0"/>
              <a:t>FY22 Outreach Plan</a:t>
            </a:r>
          </a:p>
        </p:txBody>
      </p:sp>
    </p:spTree>
    <p:extLst>
      <p:ext uri="{BB962C8B-B14F-4D97-AF65-F5344CB8AC3E}">
        <p14:creationId xmlns:p14="http://schemas.microsoft.com/office/powerpoint/2010/main" val="24577751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144E8-DFF5-40A1-845F-373B9295CFCF}"/>
              </a:ext>
            </a:extLst>
          </p:cNvPr>
          <p:cNvSpPr>
            <a:spLocks noGrp="1"/>
          </p:cNvSpPr>
          <p:nvPr>
            <p:ph type="title"/>
          </p:nvPr>
        </p:nvSpPr>
        <p:spPr/>
        <p:txBody>
          <a:bodyPr/>
          <a:lstStyle/>
          <a:p>
            <a:r>
              <a:rPr lang="en-US" cap="none" dirty="0"/>
              <a:t>Continued Outreach with RCD</a:t>
            </a:r>
          </a:p>
        </p:txBody>
      </p:sp>
      <p:sp>
        <p:nvSpPr>
          <p:cNvPr id="3" name="Content Placeholder 2">
            <a:extLst>
              <a:ext uri="{FF2B5EF4-FFF2-40B4-BE49-F238E27FC236}">
                <a16:creationId xmlns:a16="http://schemas.microsoft.com/office/drawing/2014/main" id="{AD5E2AFF-AF27-404A-932E-3ECE1AE5CDF1}"/>
              </a:ext>
            </a:extLst>
          </p:cNvPr>
          <p:cNvSpPr>
            <a:spLocks noGrp="1"/>
          </p:cNvSpPr>
          <p:nvPr>
            <p:ph idx="1"/>
          </p:nvPr>
        </p:nvSpPr>
        <p:spPr>
          <a:xfrm>
            <a:off x="4648201" y="97654"/>
            <a:ext cx="6786238" cy="6667130"/>
          </a:xfrm>
        </p:spPr>
        <p:txBody>
          <a:bodyPr>
            <a:normAutofit/>
          </a:bodyPr>
          <a:lstStyle/>
          <a:p>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Goal 1: Build Community Support and Trust</a:t>
            </a:r>
          </a:p>
          <a:p>
            <a:pPr lvl="1"/>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Strategic messaging through print, electronic, and social media</a:t>
            </a:r>
          </a:p>
          <a:p>
            <a:pPr lvl="1"/>
            <a:r>
              <a:rPr lang="en-US" b="1" kern="0" dirty="0">
                <a:latin typeface="Times New Roman" panose="02020603050405020304" pitchFamily="18" charset="0"/>
                <a:ea typeface="Times New Roman" panose="02020603050405020304" pitchFamily="18" charset="0"/>
                <a:cs typeface="Times New Roman" panose="02020603050405020304" pitchFamily="18" charset="0"/>
              </a:rPr>
              <a:t>Community meetings and events 3x/year (e.g., Salmon Festival)</a:t>
            </a:r>
            <a:endParaRPr lang="en-US" b="1"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b="1" kern="0" dirty="0">
                <a:latin typeface="Times New Roman" panose="02020603050405020304" pitchFamily="18" charset="0"/>
                <a:ea typeface="Times New Roman" panose="02020603050405020304" pitchFamily="18" charset="0"/>
                <a:cs typeface="Times New Roman" panose="02020603050405020304" pitchFamily="18" charset="0"/>
              </a:rPr>
              <a:t>Goal 2: Build Community Awareness of the Benefits of Restoration</a:t>
            </a:r>
          </a:p>
          <a:p>
            <a:pPr lvl="1"/>
            <a:r>
              <a:rPr lang="en-US" b="1" kern="0" dirty="0">
                <a:latin typeface="Times New Roman" panose="02020603050405020304" pitchFamily="18" charset="0"/>
                <a:ea typeface="Times New Roman" panose="02020603050405020304" pitchFamily="18" charset="0"/>
                <a:cs typeface="Times New Roman" panose="02020603050405020304" pitchFamily="18" charset="0"/>
              </a:rPr>
              <a:t>Two river trips/yr.</a:t>
            </a:r>
          </a:p>
          <a:p>
            <a:pPr lvl="1"/>
            <a:r>
              <a:rPr lang="en-US" b="1" kern="0" dirty="0">
                <a:latin typeface="Times New Roman" panose="02020603050405020304" pitchFamily="18" charset="0"/>
                <a:ea typeface="Times New Roman" panose="02020603050405020304" pitchFamily="18" charset="0"/>
                <a:cs typeface="Times New Roman" panose="02020603050405020304" pitchFamily="18" charset="0"/>
              </a:rPr>
              <a:t>Discover Trinity – field tours, led hikes</a:t>
            </a:r>
          </a:p>
          <a:p>
            <a:pPr lvl="1"/>
            <a:r>
              <a:rPr lang="en-US" b="1" kern="0" dirty="0">
                <a:latin typeface="Times New Roman" panose="02020603050405020304" pitchFamily="18" charset="0"/>
                <a:ea typeface="Times New Roman" panose="02020603050405020304" pitchFamily="18" charset="0"/>
                <a:cs typeface="Times New Roman" panose="02020603050405020304" pitchFamily="18" charset="0"/>
              </a:rPr>
              <a:t>Youth events – Day at the Wetlands, River Days, Weaverville Summer Camp</a:t>
            </a:r>
          </a:p>
          <a:p>
            <a:pPr lvl="1"/>
            <a:r>
              <a:rPr lang="en-US" b="1" kern="0" dirty="0">
                <a:latin typeface="Times New Roman" panose="02020603050405020304" pitchFamily="18" charset="0"/>
                <a:ea typeface="Times New Roman" panose="02020603050405020304" pitchFamily="18" charset="0"/>
                <a:cs typeface="Times New Roman" panose="02020603050405020304" pitchFamily="18" charset="0"/>
              </a:rPr>
              <a:t>Two volunteer opportunities / year</a:t>
            </a:r>
          </a:p>
          <a:p>
            <a:r>
              <a:rPr lang="en-US" b="1" kern="0" dirty="0">
                <a:latin typeface="Times New Roman" panose="02020603050405020304" pitchFamily="18" charset="0"/>
                <a:ea typeface="Times New Roman" panose="02020603050405020304" pitchFamily="18" charset="0"/>
                <a:cs typeface="Times New Roman" panose="02020603050405020304" pitchFamily="18" charset="0"/>
              </a:rPr>
              <a:t>Goal 3: Build Program Identity</a:t>
            </a:r>
          </a:p>
          <a:p>
            <a:pPr lvl="1"/>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6 a</a:t>
            </a:r>
            <a:r>
              <a:rPr lang="en-US" b="1" kern="0" dirty="0">
                <a:latin typeface="Times New Roman" panose="02020603050405020304" pitchFamily="18" charset="0"/>
                <a:ea typeface="Times New Roman" panose="02020603050405020304" pitchFamily="18" charset="0"/>
                <a:cs typeface="Times New Roman" panose="02020603050405020304" pitchFamily="18" charset="0"/>
              </a:rPr>
              <a:t>rticles in Trinity Journal/year</a:t>
            </a:r>
          </a:p>
          <a:p>
            <a:pPr lvl="1"/>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Monthly postings on electronic media</a:t>
            </a:r>
          </a:p>
          <a:p>
            <a:pPr lvl="1"/>
            <a:r>
              <a:rPr lang="en-US" b="1" kern="0" dirty="0">
                <a:effectLst/>
                <a:latin typeface="Calibri Light" panose="020F0302020204030204" pitchFamily="34" charset="0"/>
                <a:ea typeface="Times New Roman" panose="02020603050405020304" pitchFamily="18" charset="0"/>
                <a:cs typeface="Times New Roman" panose="02020603050405020304" pitchFamily="18" charset="0"/>
              </a:rPr>
              <a:t>Two science events/year (e.g., Science Symposium)</a:t>
            </a:r>
          </a:p>
          <a:p>
            <a:pPr lvl="1"/>
            <a:r>
              <a:rPr lang="en-US" b="1" kern="0" dirty="0">
                <a:latin typeface="Calibri Light" panose="020F0302020204030204" pitchFamily="34" charset="0"/>
                <a:ea typeface="Times New Roman" panose="02020603050405020304" pitchFamily="18" charset="0"/>
                <a:cs typeface="Times New Roman" panose="02020603050405020304" pitchFamily="18" charset="0"/>
              </a:rPr>
              <a:t>Quarterly contributions to Conservation Almanac</a:t>
            </a:r>
            <a:endParaRPr lang="en-US" b="1" kern="0" dirty="0">
              <a:effectLst/>
              <a:latin typeface="Calibri Light" panose="020F0302020204030204" pitchFamily="34" charset="0"/>
              <a:ea typeface="Times New Roman" panose="02020603050405020304" pitchFamily="18" charset="0"/>
              <a:cs typeface="Times New Roman" panose="02020603050405020304" pitchFamily="18" charset="0"/>
            </a:endParaRPr>
          </a:p>
          <a:p>
            <a:endParaRPr lang="en-US" dirty="0"/>
          </a:p>
        </p:txBody>
      </p:sp>
      <p:sp>
        <p:nvSpPr>
          <p:cNvPr id="4" name="Text Placeholder 3">
            <a:extLst>
              <a:ext uri="{FF2B5EF4-FFF2-40B4-BE49-F238E27FC236}">
                <a16:creationId xmlns:a16="http://schemas.microsoft.com/office/drawing/2014/main" id="{2706DC4D-9066-4BB0-828B-2CDD5D49FD58}"/>
              </a:ext>
            </a:extLst>
          </p:cNvPr>
          <p:cNvSpPr>
            <a:spLocks noGrp="1"/>
          </p:cNvSpPr>
          <p:nvPr>
            <p:ph type="body" sz="half" idx="2"/>
          </p:nvPr>
        </p:nvSpPr>
        <p:spPr/>
        <p:txBody>
          <a:bodyPr/>
          <a:lstStyle/>
          <a:p>
            <a:r>
              <a:rPr lang="en-US" dirty="0"/>
              <a:t>FY22 Outreach Plan</a:t>
            </a:r>
          </a:p>
        </p:txBody>
      </p:sp>
    </p:spTree>
    <p:extLst>
      <p:ext uri="{BB962C8B-B14F-4D97-AF65-F5344CB8AC3E}">
        <p14:creationId xmlns:p14="http://schemas.microsoft.com/office/powerpoint/2010/main" val="14899793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F6A9299-1D12-47E2-9DD4-03342553C4A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21469746-49FF-4830-AB96-259BCB1DB158}"/>
              </a:ext>
            </a:extLst>
          </p:cNvPr>
          <p:cNvSpPr>
            <a:spLocks noGrp="1"/>
          </p:cNvSpPr>
          <p:nvPr>
            <p:ph type="title"/>
          </p:nvPr>
        </p:nvSpPr>
        <p:spPr>
          <a:xfrm>
            <a:off x="7902751" y="2850954"/>
            <a:ext cx="3706762" cy="1608124"/>
          </a:xfrm>
        </p:spPr>
        <p:txBody>
          <a:bodyPr vert="horz" lIns="91440" tIns="45720" rIns="91440" bIns="45720" rtlCol="0" anchor="ctr">
            <a:normAutofit/>
          </a:bodyPr>
          <a:lstStyle/>
          <a:p>
            <a:r>
              <a:rPr lang="en-US" sz="4000" dirty="0"/>
              <a:t>Questions???</a:t>
            </a:r>
          </a:p>
        </p:txBody>
      </p:sp>
      <p:pic>
        <p:nvPicPr>
          <p:cNvPr id="6" name="Content Placeholder 5" descr="A picture containing outdoor, water, mountain, nature&#10;&#10;Description automatically generated">
            <a:extLst>
              <a:ext uri="{FF2B5EF4-FFF2-40B4-BE49-F238E27FC236}">
                <a16:creationId xmlns:a16="http://schemas.microsoft.com/office/drawing/2014/main" id="{4479B5E8-4BC3-4BCF-AC37-0CEC6733AA81}"/>
              </a:ext>
            </a:extLst>
          </p:cNvPr>
          <p:cNvPicPr>
            <a:picLocks noGrp="1" noChangeAspect="1"/>
          </p:cNvPicPr>
          <p:nvPr>
            <p:ph idx="1"/>
          </p:nvPr>
        </p:nvPicPr>
        <p:blipFill rotWithShape="1">
          <a:blip r:embed="rId4"/>
          <a:srcRect t="2768" r="-2" b="29131"/>
          <a:stretch/>
        </p:blipFill>
        <p:spPr>
          <a:xfrm>
            <a:off x="20" y="975"/>
            <a:ext cx="7552924" cy="6858000"/>
          </a:xfrm>
          <a:prstGeom prst="rect">
            <a:avLst/>
          </a:prstGeom>
        </p:spPr>
      </p:pic>
    </p:spTree>
    <p:extLst>
      <p:ext uri="{BB962C8B-B14F-4D97-AF65-F5344CB8AC3E}">
        <p14:creationId xmlns:p14="http://schemas.microsoft.com/office/powerpoint/2010/main" val="676157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{81950406-1314-45A1-93BD-C19CEA1B4843}tf03457452</Template>
  <TotalTime>1438</TotalTime>
  <Words>1793</Words>
  <Application>Microsoft Office PowerPoint</Application>
  <PresentationFormat>Widescreen</PresentationFormat>
  <Paragraphs>159</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Segoe UI</vt:lpstr>
      <vt:lpstr>Times New Roman</vt:lpstr>
      <vt:lpstr>Celestial</vt:lpstr>
      <vt:lpstr>Inclusiveness &amp; approaches in program outreach</vt:lpstr>
      <vt:lpstr>The receptivity continuum</vt:lpstr>
      <vt:lpstr>2021 gravel augmentation @ hatchery reach</vt:lpstr>
      <vt:lpstr>Underlying issues</vt:lpstr>
      <vt:lpstr>PowerPoint Presentation</vt:lpstr>
      <vt:lpstr>Trinity Journal Op-ED – July 14, 2021 From Andrew Harris – President, Trout Unlimited – Shasta Trinity Cascades Chapter</vt:lpstr>
      <vt:lpstr>Underlying issues </vt:lpstr>
      <vt:lpstr>The Fly Shop’s concerns are based upon what we have witnessed in the past 40-plus years fishing and guiding on the Trinity River.  </vt:lpstr>
      <vt:lpstr>Fy22 Outreach Activities</vt:lpstr>
      <vt:lpstr>A More Personable Front</vt:lpstr>
      <vt:lpstr>Decode Government</vt:lpstr>
      <vt:lpstr>Take Our Message Downstream</vt:lpstr>
      <vt:lpstr>Workgroup Transparency</vt:lpstr>
      <vt:lpstr>The Proverbial Gut Check</vt:lpstr>
      <vt:lpstr>Continued Outreach with RCD</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Inclusiveness &amp; approaches in program outreach</dc:title>
  <dc:creator>Abel, Chad E</dc:creator>
  <cp:lastModifiedBy>Abel, Chad E</cp:lastModifiedBy>
  <cp:revision>41</cp:revision>
  <dcterms:created xsi:type="dcterms:W3CDTF">2021-09-13T16:29:52Z</dcterms:created>
  <dcterms:modified xsi:type="dcterms:W3CDTF">2021-09-14T20:00:49Z</dcterms:modified>
</cp:coreProperties>
</file>