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305" r:id="rId2"/>
    <p:sldId id="306" r:id="rId3"/>
    <p:sldId id="309" r:id="rId4"/>
    <p:sldId id="307" r:id="rId5"/>
    <p:sldId id="308" r:id="rId6"/>
    <p:sldId id="297" r:id="rId7"/>
    <p:sldId id="302" r:id="rId8"/>
    <p:sldId id="299" r:id="rId9"/>
    <p:sldId id="310" r:id="rId10"/>
    <p:sldId id="30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50" autoAdjust="0"/>
    <p:restoredTop sz="94660"/>
  </p:normalViewPr>
  <p:slideViewPr>
    <p:cSldViewPr>
      <p:cViewPr varScale="1">
        <p:scale>
          <a:sx n="65" d="100"/>
          <a:sy n="65" d="100"/>
        </p:scale>
        <p:origin x="1296" y="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8DBE9-A3A3-451B-B132-B8EEF85E896E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A81611-EC5A-48E5-A668-264A29891E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9153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5682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961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123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6326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9670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22779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399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56466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328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0773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1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29DF4-FD86-4E51-892A-1B40F82DB581}" type="datetimeFigureOut">
              <a:rPr lang="en-US" smtClean="0"/>
              <a:t>9/2/2020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BD0AC2-9C24-408E-AA4A-9A3E67894D8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453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2599" y="457200"/>
            <a:ext cx="8229600" cy="107539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 </a:t>
            </a:r>
            <a:r>
              <a:rPr lang="en-US" dirty="0" smtClean="0"/>
              <a:t>Peak Flow Synchronization  Briefing Memo</a:t>
            </a:r>
            <a:endParaRPr lang="en-US" sz="3000" dirty="0"/>
          </a:p>
        </p:txBody>
      </p:sp>
      <p:sp>
        <p:nvSpPr>
          <p:cNvPr id="6" name="AutoShape 2" descr="Image result for trinity river restoration program"/>
          <p:cNvSpPr>
            <a:spLocks noChangeAspect="1" noChangeArrowheads="1"/>
          </p:cNvSpPr>
          <p:nvPr/>
        </p:nvSpPr>
        <p:spPr bwMode="auto">
          <a:xfrm>
            <a:off x="4737399" y="2592693"/>
            <a:ext cx="2221784" cy="222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endParaRPr lang="en-US" sz="135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7699" y="1978075"/>
            <a:ext cx="2229796" cy="222979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35" y="2008925"/>
            <a:ext cx="2930668" cy="21989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291" y="2007861"/>
            <a:ext cx="2933345" cy="2200009"/>
          </a:xfrm>
          <a:prstGeom prst="rect">
            <a:avLst/>
          </a:prstGeom>
        </p:spPr>
      </p:pic>
      <p:sp>
        <p:nvSpPr>
          <p:cNvPr id="11" name="Content Placeholder 2"/>
          <p:cNvSpPr>
            <a:spLocks noGrp="1"/>
          </p:cNvSpPr>
          <p:nvPr>
            <p:ph idx="1"/>
          </p:nvPr>
        </p:nvSpPr>
        <p:spPr>
          <a:xfrm>
            <a:off x="2563937" y="4442222"/>
            <a:ext cx="4117318" cy="1202532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buNone/>
            </a:pPr>
            <a:r>
              <a:rPr lang="en-US" dirty="0" smtClean="0"/>
              <a:t>Seth Naman, NOAA</a:t>
            </a:r>
          </a:p>
          <a:p>
            <a:pPr marL="0" indent="0" algn="ctr">
              <a:buNone/>
            </a:pPr>
            <a:r>
              <a:rPr lang="en-US" dirty="0" smtClean="0"/>
              <a:t>TMC meeting</a:t>
            </a:r>
          </a:p>
          <a:p>
            <a:pPr marL="0" indent="0" algn="ctr">
              <a:buNone/>
            </a:pPr>
            <a:r>
              <a:rPr lang="en-US" dirty="0" smtClean="0"/>
              <a:t>September </a:t>
            </a:r>
            <a:r>
              <a:rPr lang="en-US" dirty="0" smtClean="0"/>
              <a:t>2-3, 2020  </a:t>
            </a:r>
            <a:endParaRPr lang="en-US" dirty="0" smtClean="0"/>
          </a:p>
          <a:p>
            <a:pPr marL="0" indent="0" algn="ctr">
              <a:buNone/>
            </a:pPr>
            <a:r>
              <a:rPr lang="en-US" dirty="0" smtClean="0"/>
              <a:t>On-Line meeting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14998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652" y="1219200"/>
            <a:ext cx="7208696" cy="523808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/>
              <a:t>Stream flow proportion before and after April 22</a:t>
            </a:r>
          </a:p>
        </p:txBody>
      </p:sp>
    </p:spTree>
    <p:extLst>
      <p:ext uri="{BB962C8B-B14F-4D97-AF65-F5344CB8AC3E}">
        <p14:creationId xmlns:p14="http://schemas.microsoft.com/office/powerpoint/2010/main" val="216563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143000"/>
            <a:ext cx="7239000" cy="5260101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/>
              <a:t>Stream flow proportion before and after April 22</a:t>
            </a:r>
          </a:p>
        </p:txBody>
      </p:sp>
    </p:spTree>
    <p:extLst>
      <p:ext uri="{BB962C8B-B14F-4D97-AF65-F5344CB8AC3E}">
        <p14:creationId xmlns:p14="http://schemas.microsoft.com/office/powerpoint/2010/main" val="333421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1143000"/>
          </a:xfrm>
        </p:spPr>
        <p:txBody>
          <a:bodyPr>
            <a:normAutofit/>
          </a:bodyPr>
          <a:lstStyle/>
          <a:p>
            <a:r>
              <a:rPr lang="en-US" sz="3000" dirty="0"/>
              <a:t>Stream flow proportion before and after April 22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177637" y="2457451"/>
          <a:ext cx="6788727" cy="212762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82091">
                  <a:extLst>
                    <a:ext uri="{9D8B030D-6E8A-4147-A177-3AD203B41FA5}">
                      <a16:colId xmlns:a16="http://schemas.microsoft.com/office/drawing/2014/main" val="1854599887"/>
                    </a:ext>
                  </a:extLst>
                </a:gridCol>
                <a:gridCol w="1863437">
                  <a:extLst>
                    <a:ext uri="{9D8B030D-6E8A-4147-A177-3AD203B41FA5}">
                      <a16:colId xmlns:a16="http://schemas.microsoft.com/office/drawing/2014/main" val="2476249014"/>
                    </a:ext>
                  </a:extLst>
                </a:gridCol>
                <a:gridCol w="1357745">
                  <a:extLst>
                    <a:ext uri="{9D8B030D-6E8A-4147-A177-3AD203B41FA5}">
                      <a16:colId xmlns:a16="http://schemas.microsoft.com/office/drawing/2014/main" val="1225697619"/>
                    </a:ext>
                  </a:extLst>
                </a:gridCol>
                <a:gridCol w="1385454">
                  <a:extLst>
                    <a:ext uri="{9D8B030D-6E8A-4147-A177-3AD203B41FA5}">
                      <a16:colId xmlns:a16="http://schemas.microsoft.com/office/drawing/2014/main" val="3157733756"/>
                    </a:ext>
                  </a:extLst>
                </a:gridCol>
              </a:tblGrid>
              <a:tr h="553403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Factor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Trinity at Lew</a:t>
                      </a:r>
                    </a:p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1949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Trinity Res. 2012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Trinity at Lew 2012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4901570"/>
                  </a:ext>
                </a:extLst>
              </a:tr>
              <a:tr h="52474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 dirty="0">
                          <a:effectLst/>
                        </a:rPr>
                        <a:t>Total Basin </a:t>
                      </a:r>
                      <a:r>
                        <a:rPr lang="en-US" sz="1800" u="none" strike="noStrike" dirty="0" smtClean="0">
                          <a:effectLst/>
                        </a:rPr>
                        <a:t>Yield (AF)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1,092,810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1,012,479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 smtClean="0">
                          <a:effectLst/>
                        </a:rPr>
                        <a:t>686,088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3121070"/>
                  </a:ext>
                </a:extLst>
              </a:tr>
              <a:tr h="52474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% Flow Oct 1-Apr 22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54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50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19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3565630"/>
                  </a:ext>
                </a:extLst>
              </a:tr>
              <a:tr h="524741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u="none" strike="noStrike">
                          <a:effectLst/>
                        </a:rPr>
                        <a:t>% Flow Apr 23-Sep 30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46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50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81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4763" marR="4763" marT="4763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636193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934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5" y="609600"/>
            <a:ext cx="8185382" cy="5943599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2775347" y="2389584"/>
            <a:ext cx="2550319" cy="2303860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cxnSp>
        <p:nvCxnSpPr>
          <p:cNvPr id="9" name="Straight Arrow Connector 8"/>
          <p:cNvCxnSpPr/>
          <p:nvPr/>
        </p:nvCxnSpPr>
        <p:spPr>
          <a:xfrm flipH="1">
            <a:off x="3268266" y="2389585"/>
            <a:ext cx="1510903" cy="80367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5759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0999" y="457200"/>
            <a:ext cx="8229600" cy="6858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TRFES</a:t>
            </a:r>
            <a:r>
              <a:rPr lang="en-US" dirty="0"/>
              <a:t> </a:t>
            </a:r>
            <a:r>
              <a:rPr lang="en-US" dirty="0" smtClean="0"/>
              <a:t>(Appendix O)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1385" t="34815" r="29726" b="14815"/>
          <a:stretch/>
        </p:blipFill>
        <p:spPr>
          <a:xfrm>
            <a:off x="-1" y="1219200"/>
            <a:ext cx="9185835" cy="441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785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rmAutofit fontScale="90000"/>
          </a:bodyPr>
          <a:lstStyle/>
          <a:p>
            <a:r>
              <a:rPr lang="en-US" dirty="0"/>
              <a:t>TRFES (Appendix O)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13750" t="16551" r="22083" b="10448"/>
          <a:stretch/>
        </p:blipFill>
        <p:spPr>
          <a:xfrm>
            <a:off x="-19094" y="838200"/>
            <a:ext cx="9168674" cy="586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31359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Trinity River ROD </a:t>
            </a:r>
            <a:r>
              <a:rPr lang="en-US" dirty="0" err="1" smtClean="0"/>
              <a:t>pg</a:t>
            </a:r>
            <a:r>
              <a:rPr lang="en-US" dirty="0" smtClean="0"/>
              <a:t> 12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200400"/>
          </a:xfrm>
        </p:spPr>
        <p:txBody>
          <a:bodyPr/>
          <a:lstStyle/>
          <a:p>
            <a:r>
              <a:rPr lang="en-US" dirty="0"/>
              <a:t>“</a:t>
            </a:r>
            <a:r>
              <a:rPr lang="en-US" i="1" dirty="0"/>
              <a:t>Based on subsequent monitoring and studies guided by the Trinity Management Council, the schedule for releasing water on a daily basis, according to that years’ hydrology, may be adjusted but the annual flow volumes established in Table 1 may not be changed</a:t>
            </a:r>
            <a:r>
              <a:rPr lang="en-US" dirty="0"/>
              <a:t>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1980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253" t="20000" r="25122" b="8333"/>
          <a:stretch/>
        </p:blipFill>
        <p:spPr>
          <a:xfrm>
            <a:off x="914400" y="533400"/>
            <a:ext cx="7081284" cy="563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4790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Recommendation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752600"/>
            <a:ext cx="7239000" cy="2133600"/>
          </a:xfrm>
        </p:spPr>
        <p:txBody>
          <a:bodyPr/>
          <a:lstStyle/>
          <a:p>
            <a:r>
              <a:rPr lang="en-US" dirty="0" smtClean="0"/>
              <a:t>TMC should </a:t>
            </a:r>
            <a:r>
              <a:rPr lang="en-US" dirty="0" smtClean="0"/>
              <a:t>approve the peak flow synchronization memo to be sent to Reclamation for consideration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9238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5595</TotalTime>
  <Words>159</Words>
  <Application>Microsoft Office PowerPoint</Application>
  <PresentationFormat>On-screen Show (4:3)</PresentationFormat>
  <Paragraphs>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 Peak Flow Synchronization  Briefing Memo</vt:lpstr>
      <vt:lpstr>Stream flow proportion before and after April 22</vt:lpstr>
      <vt:lpstr>Stream flow proportion before and after April 22</vt:lpstr>
      <vt:lpstr>Stream flow proportion before and after April 22</vt:lpstr>
      <vt:lpstr>PowerPoint Presentation</vt:lpstr>
      <vt:lpstr>TRFES (Appendix O)</vt:lpstr>
      <vt:lpstr>TRFES (Appendix O)</vt:lpstr>
      <vt:lpstr>Trinity River ROD pg 12</vt:lpstr>
      <vt:lpstr>PowerPoint Presentation</vt:lpstr>
      <vt:lpstr>Recommendation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Seth W. Naman</dc:creator>
  <cp:lastModifiedBy>Seth W. Naman</cp:lastModifiedBy>
  <cp:revision>105</cp:revision>
  <dcterms:created xsi:type="dcterms:W3CDTF">2017-02-09T16:45:56Z</dcterms:created>
  <dcterms:modified xsi:type="dcterms:W3CDTF">2020-09-02T20:00:38Z</dcterms:modified>
</cp:coreProperties>
</file>