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1"/>
  </p:notesMasterIdLst>
  <p:sldIdLst>
    <p:sldId id="256" r:id="rId2"/>
    <p:sldId id="257" r:id="rId3"/>
    <p:sldId id="263" r:id="rId4"/>
    <p:sldId id="259" r:id="rId5"/>
    <p:sldId id="268" r:id="rId6"/>
    <p:sldId id="264" r:id="rId7"/>
    <p:sldId id="265" r:id="rId8"/>
    <p:sldId id="266" r:id="rId9"/>
    <p:sldId id="267" r:id="rId1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980" autoAdjust="0"/>
    <p:restoredTop sz="94660"/>
  </p:normalViewPr>
  <p:slideViewPr>
    <p:cSldViewPr snapToGrid="0">
      <p:cViewPr varScale="1">
        <p:scale>
          <a:sx n="120" d="100"/>
          <a:sy n="120" d="100"/>
        </p:scale>
        <p:origin x="120" y="8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65C0792-FEEA-4D65-A4B6-892A918EF7D6}" type="datetimeFigureOut">
              <a:rPr lang="en-US" smtClean="0"/>
              <a:t>6/14/2022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61B3136-936F-4DD3-81F3-6472E1B30755}" type="slidenum">
              <a:rPr lang="en-US" smtClean="0"/>
              <a:t>‹#›</a:t>
            </a:fld>
            <a:endParaRPr lang="en-US"/>
          </a:p>
        </p:txBody>
      </p:sp>
    </p:spTree>
    <p:extLst>
      <p:ext uri="{BB962C8B-B14F-4D97-AF65-F5344CB8AC3E}">
        <p14:creationId xmlns:p14="http://schemas.microsoft.com/office/powerpoint/2010/main" val="363868384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r>
              <a:rPr lang="en-US" dirty="0"/>
              <a:t>More detailed look at numbers behind the pictures we just looked at. Age-structured escapement, harvest, and hatchery returns separate adults into ages 3-5.</a:t>
            </a:r>
          </a:p>
          <a:p>
            <a:pPr marL="228600" indent="-228600">
              <a:buAutoNum type="arabicPeriod"/>
            </a:pPr>
            <a:r>
              <a:rPr lang="en-US" dirty="0"/>
              <a:t>Table represents a transition from This year’s returns to next year’s projections. </a:t>
            </a:r>
          </a:p>
          <a:p>
            <a:pPr marL="228600" indent="-228600">
              <a:buAutoNum type="arabicPeriod"/>
            </a:pPr>
            <a:r>
              <a:rPr lang="en-US" dirty="0"/>
              <a:t>These</a:t>
            </a:r>
            <a:r>
              <a:rPr lang="en-US" baseline="0" dirty="0"/>
              <a:t> data are used to predict ocean abundance by age and provides the starting point for modeling regulatory prescriptions and harvest allocations to the various user groups.  </a:t>
            </a:r>
          </a:p>
          <a:p>
            <a:pPr marL="228600" indent="-228600">
              <a:buAutoNum type="arabicPeriod"/>
            </a:pPr>
            <a:r>
              <a:rPr lang="en-US" baseline="0" dirty="0"/>
              <a:t>Explain percentages in two right-most columns. </a:t>
            </a:r>
          </a:p>
          <a:p>
            <a:pPr marL="228600" indent="-228600">
              <a:buAutoNum type="arabicPeriod"/>
            </a:pPr>
            <a:r>
              <a:rPr lang="en-US" baseline="0" dirty="0"/>
              <a:t>Note natural area spawners. As mentioned, this is the sector that determines conservation status for the stock.</a:t>
            </a:r>
          </a:p>
          <a:p>
            <a:pPr marL="228600" indent="-228600">
              <a:buAutoNum type="arabicPeriod"/>
            </a:pPr>
            <a:r>
              <a:rPr lang="en-US" baseline="0" dirty="0"/>
              <a:t>Note the age-specific total river run values at bottom. These are used to predict ocean abundance.</a:t>
            </a:r>
            <a:endParaRPr lang="en-US" dirty="0"/>
          </a:p>
        </p:txBody>
      </p:sp>
      <p:sp>
        <p:nvSpPr>
          <p:cNvPr id="4" name="Slide Number Placeholder 3"/>
          <p:cNvSpPr>
            <a:spLocks noGrp="1"/>
          </p:cNvSpPr>
          <p:nvPr>
            <p:ph type="sldNum" sz="quarter" idx="10"/>
          </p:nvPr>
        </p:nvSpPr>
        <p:spPr/>
        <p:txBody>
          <a:bodyPr/>
          <a:lstStyle/>
          <a:p>
            <a:fld id="{7044B8C9-F682-4297-B155-B76FA73D4320}" type="slidenum">
              <a:rPr lang="en-US" smtClean="0"/>
              <a:t>3</a:t>
            </a:fld>
            <a:endParaRPr lang="en-US"/>
          </a:p>
        </p:txBody>
      </p:sp>
    </p:spTree>
    <p:extLst>
      <p:ext uri="{BB962C8B-B14F-4D97-AF65-F5344CB8AC3E}">
        <p14:creationId xmlns:p14="http://schemas.microsoft.com/office/powerpoint/2010/main" val="386586130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630FBA-0023-7BA2-A104-6243606ECB50}"/>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504D2B-F33D-BAB7-2322-665697B1A4E1}"/>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4F5BF519-81D2-9D64-24A8-9E91C3DFC680}"/>
              </a:ext>
            </a:extLst>
          </p:cNvPr>
          <p:cNvSpPr>
            <a:spLocks noGrp="1"/>
          </p:cNvSpPr>
          <p:nvPr>
            <p:ph type="dt" sz="half" idx="10"/>
          </p:nvPr>
        </p:nvSpPr>
        <p:spPr/>
        <p:txBody>
          <a:bodyPr/>
          <a:lstStyle/>
          <a:p>
            <a:fld id="{2D739064-4BF7-4D6D-8D58-E35BF9C77E82}" type="datetimeFigureOut">
              <a:rPr lang="en-US" smtClean="0"/>
              <a:t>6/14/2022</a:t>
            </a:fld>
            <a:endParaRPr lang="en-US"/>
          </a:p>
        </p:txBody>
      </p:sp>
      <p:sp>
        <p:nvSpPr>
          <p:cNvPr id="5" name="Footer Placeholder 4">
            <a:extLst>
              <a:ext uri="{FF2B5EF4-FFF2-40B4-BE49-F238E27FC236}">
                <a16:creationId xmlns:a16="http://schemas.microsoft.com/office/drawing/2014/main" id="{EAFFD7D8-2A9D-B502-D136-306002262CD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C39C211-1069-5A3D-B51D-7C9DC4E657C8}"/>
              </a:ext>
            </a:extLst>
          </p:cNvPr>
          <p:cNvSpPr>
            <a:spLocks noGrp="1"/>
          </p:cNvSpPr>
          <p:nvPr>
            <p:ph type="sldNum" sz="quarter" idx="12"/>
          </p:nvPr>
        </p:nvSpPr>
        <p:spPr/>
        <p:txBody>
          <a:bodyPr/>
          <a:lstStyle/>
          <a:p>
            <a:fld id="{CC0F4846-6FA0-4CBE-A296-0B18C54BC42F}" type="slidenum">
              <a:rPr lang="en-US" smtClean="0"/>
              <a:t>‹#›</a:t>
            </a:fld>
            <a:endParaRPr lang="en-US"/>
          </a:p>
        </p:txBody>
      </p:sp>
    </p:spTree>
    <p:extLst>
      <p:ext uri="{BB962C8B-B14F-4D97-AF65-F5344CB8AC3E}">
        <p14:creationId xmlns:p14="http://schemas.microsoft.com/office/powerpoint/2010/main" val="126501916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63A39F-69F8-83F0-F251-0B6437F8A2E0}"/>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4029A2A5-5845-05FB-8E6E-978C428C2436}"/>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E378106-FBFD-B9FB-8C5C-6B60859051AA}"/>
              </a:ext>
            </a:extLst>
          </p:cNvPr>
          <p:cNvSpPr>
            <a:spLocks noGrp="1"/>
          </p:cNvSpPr>
          <p:nvPr>
            <p:ph type="dt" sz="half" idx="10"/>
          </p:nvPr>
        </p:nvSpPr>
        <p:spPr/>
        <p:txBody>
          <a:bodyPr/>
          <a:lstStyle/>
          <a:p>
            <a:fld id="{2D739064-4BF7-4D6D-8D58-E35BF9C77E82}" type="datetimeFigureOut">
              <a:rPr lang="en-US" smtClean="0"/>
              <a:t>6/14/2022</a:t>
            </a:fld>
            <a:endParaRPr lang="en-US"/>
          </a:p>
        </p:txBody>
      </p:sp>
      <p:sp>
        <p:nvSpPr>
          <p:cNvPr id="5" name="Footer Placeholder 4">
            <a:extLst>
              <a:ext uri="{FF2B5EF4-FFF2-40B4-BE49-F238E27FC236}">
                <a16:creationId xmlns:a16="http://schemas.microsoft.com/office/drawing/2014/main" id="{851267EC-DA22-71D0-FB3A-D894F38FE2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6ED3422-6DD3-1F6C-E79D-093805293450}"/>
              </a:ext>
            </a:extLst>
          </p:cNvPr>
          <p:cNvSpPr>
            <a:spLocks noGrp="1"/>
          </p:cNvSpPr>
          <p:nvPr>
            <p:ph type="sldNum" sz="quarter" idx="12"/>
          </p:nvPr>
        </p:nvSpPr>
        <p:spPr/>
        <p:txBody>
          <a:bodyPr/>
          <a:lstStyle/>
          <a:p>
            <a:fld id="{CC0F4846-6FA0-4CBE-A296-0B18C54BC42F}" type="slidenum">
              <a:rPr lang="en-US" smtClean="0"/>
              <a:t>‹#›</a:t>
            </a:fld>
            <a:endParaRPr lang="en-US"/>
          </a:p>
        </p:txBody>
      </p:sp>
    </p:spTree>
    <p:extLst>
      <p:ext uri="{BB962C8B-B14F-4D97-AF65-F5344CB8AC3E}">
        <p14:creationId xmlns:p14="http://schemas.microsoft.com/office/powerpoint/2010/main" val="299281289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4606F3-F900-2406-F0F9-3BA6CF017113}"/>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13D9764B-C08B-76CB-30B7-9C4FD2FE6394}"/>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5440E1F6-9184-CBA6-431B-551A1C80BBCD}"/>
              </a:ext>
            </a:extLst>
          </p:cNvPr>
          <p:cNvSpPr>
            <a:spLocks noGrp="1"/>
          </p:cNvSpPr>
          <p:nvPr>
            <p:ph type="dt" sz="half" idx="10"/>
          </p:nvPr>
        </p:nvSpPr>
        <p:spPr/>
        <p:txBody>
          <a:bodyPr/>
          <a:lstStyle/>
          <a:p>
            <a:fld id="{2D739064-4BF7-4D6D-8D58-E35BF9C77E82}" type="datetimeFigureOut">
              <a:rPr lang="en-US" smtClean="0"/>
              <a:t>6/14/2022</a:t>
            </a:fld>
            <a:endParaRPr lang="en-US"/>
          </a:p>
        </p:txBody>
      </p:sp>
      <p:sp>
        <p:nvSpPr>
          <p:cNvPr id="5" name="Footer Placeholder 4">
            <a:extLst>
              <a:ext uri="{FF2B5EF4-FFF2-40B4-BE49-F238E27FC236}">
                <a16:creationId xmlns:a16="http://schemas.microsoft.com/office/drawing/2014/main" id="{3FE83AAA-EE27-E3E3-66EE-5CCD7639B7A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F5DAACC-1C03-8EED-F8AF-29A6862B2C93}"/>
              </a:ext>
            </a:extLst>
          </p:cNvPr>
          <p:cNvSpPr>
            <a:spLocks noGrp="1"/>
          </p:cNvSpPr>
          <p:nvPr>
            <p:ph type="sldNum" sz="quarter" idx="12"/>
          </p:nvPr>
        </p:nvSpPr>
        <p:spPr/>
        <p:txBody>
          <a:bodyPr/>
          <a:lstStyle/>
          <a:p>
            <a:fld id="{CC0F4846-6FA0-4CBE-A296-0B18C54BC42F}" type="slidenum">
              <a:rPr lang="en-US" smtClean="0"/>
              <a:t>‹#›</a:t>
            </a:fld>
            <a:endParaRPr lang="en-US"/>
          </a:p>
        </p:txBody>
      </p:sp>
    </p:spTree>
    <p:extLst>
      <p:ext uri="{BB962C8B-B14F-4D97-AF65-F5344CB8AC3E}">
        <p14:creationId xmlns:p14="http://schemas.microsoft.com/office/powerpoint/2010/main" val="188138242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007B40-307D-7A1D-39C5-FD0872078D05}"/>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B5D71AA-13A0-438A-DAC1-9306124BC7F5}"/>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A20AFD9A-0E8E-A41D-B816-C2C3A36156D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34596CD3-40D9-64F5-414E-2D178D6CCE2C}"/>
              </a:ext>
            </a:extLst>
          </p:cNvPr>
          <p:cNvSpPr>
            <a:spLocks noGrp="1"/>
          </p:cNvSpPr>
          <p:nvPr>
            <p:ph type="dt" sz="half" idx="10"/>
          </p:nvPr>
        </p:nvSpPr>
        <p:spPr/>
        <p:txBody>
          <a:bodyPr/>
          <a:lstStyle/>
          <a:p>
            <a:fld id="{2D739064-4BF7-4D6D-8D58-E35BF9C77E82}" type="datetimeFigureOut">
              <a:rPr lang="en-US" smtClean="0"/>
              <a:t>6/14/2022</a:t>
            </a:fld>
            <a:endParaRPr lang="en-US"/>
          </a:p>
        </p:txBody>
      </p:sp>
      <p:sp>
        <p:nvSpPr>
          <p:cNvPr id="6" name="Footer Placeholder 5">
            <a:extLst>
              <a:ext uri="{FF2B5EF4-FFF2-40B4-BE49-F238E27FC236}">
                <a16:creationId xmlns:a16="http://schemas.microsoft.com/office/drawing/2014/main" id="{F5DB67AE-036F-5C4E-1674-2F9FFC37C79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E0D5D8D5-893B-DA5F-8762-0D5EF6930813}"/>
              </a:ext>
            </a:extLst>
          </p:cNvPr>
          <p:cNvSpPr>
            <a:spLocks noGrp="1"/>
          </p:cNvSpPr>
          <p:nvPr>
            <p:ph type="sldNum" sz="quarter" idx="12"/>
          </p:nvPr>
        </p:nvSpPr>
        <p:spPr/>
        <p:txBody>
          <a:bodyPr/>
          <a:lstStyle/>
          <a:p>
            <a:fld id="{CC0F4846-6FA0-4CBE-A296-0B18C54BC42F}" type="slidenum">
              <a:rPr lang="en-US" smtClean="0"/>
              <a:t>‹#›</a:t>
            </a:fld>
            <a:endParaRPr lang="en-US"/>
          </a:p>
        </p:txBody>
      </p:sp>
    </p:spTree>
    <p:extLst>
      <p:ext uri="{BB962C8B-B14F-4D97-AF65-F5344CB8AC3E}">
        <p14:creationId xmlns:p14="http://schemas.microsoft.com/office/powerpoint/2010/main" val="133382154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A1081A-8A74-68FB-C70E-82BCF9BFFF94}"/>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DFF0F0FF-5DB1-E9E1-1F8F-E96918B5ADE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45760628-3EF3-2DE0-8D15-9C69623C46F0}"/>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671D58D8-ADFD-6338-6206-3BD9D1170016}"/>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3B47C0E3-79F5-F024-C933-939D45BAE858}"/>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93A31FB2-22F7-5809-4D3C-E5EEEFFC1DDE}"/>
              </a:ext>
            </a:extLst>
          </p:cNvPr>
          <p:cNvSpPr>
            <a:spLocks noGrp="1"/>
          </p:cNvSpPr>
          <p:nvPr>
            <p:ph type="dt" sz="half" idx="10"/>
          </p:nvPr>
        </p:nvSpPr>
        <p:spPr/>
        <p:txBody>
          <a:bodyPr/>
          <a:lstStyle/>
          <a:p>
            <a:fld id="{2D739064-4BF7-4D6D-8D58-E35BF9C77E82}" type="datetimeFigureOut">
              <a:rPr lang="en-US" smtClean="0"/>
              <a:t>6/14/2022</a:t>
            </a:fld>
            <a:endParaRPr lang="en-US"/>
          </a:p>
        </p:txBody>
      </p:sp>
      <p:sp>
        <p:nvSpPr>
          <p:cNvPr id="8" name="Footer Placeholder 7">
            <a:extLst>
              <a:ext uri="{FF2B5EF4-FFF2-40B4-BE49-F238E27FC236}">
                <a16:creationId xmlns:a16="http://schemas.microsoft.com/office/drawing/2014/main" id="{4A38B66E-85EC-8836-92AB-A9D7D7789C21}"/>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CEE7AA37-D040-9548-227C-6BE8481F6125}"/>
              </a:ext>
            </a:extLst>
          </p:cNvPr>
          <p:cNvSpPr>
            <a:spLocks noGrp="1"/>
          </p:cNvSpPr>
          <p:nvPr>
            <p:ph type="sldNum" sz="quarter" idx="12"/>
          </p:nvPr>
        </p:nvSpPr>
        <p:spPr/>
        <p:txBody>
          <a:bodyPr/>
          <a:lstStyle/>
          <a:p>
            <a:fld id="{CC0F4846-6FA0-4CBE-A296-0B18C54BC42F}" type="slidenum">
              <a:rPr lang="en-US" smtClean="0"/>
              <a:t>‹#›</a:t>
            </a:fld>
            <a:endParaRPr lang="en-US"/>
          </a:p>
        </p:txBody>
      </p:sp>
    </p:spTree>
    <p:extLst>
      <p:ext uri="{BB962C8B-B14F-4D97-AF65-F5344CB8AC3E}">
        <p14:creationId xmlns:p14="http://schemas.microsoft.com/office/powerpoint/2010/main" val="211658280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795532-0864-17B1-F0CD-0256E9FDCCF7}"/>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7CEF20C6-58D4-2A39-BE12-F88D5F8709D0}"/>
              </a:ext>
            </a:extLst>
          </p:cNvPr>
          <p:cNvSpPr>
            <a:spLocks noGrp="1"/>
          </p:cNvSpPr>
          <p:nvPr>
            <p:ph type="dt" sz="half" idx="10"/>
          </p:nvPr>
        </p:nvSpPr>
        <p:spPr/>
        <p:txBody>
          <a:bodyPr/>
          <a:lstStyle/>
          <a:p>
            <a:fld id="{2D739064-4BF7-4D6D-8D58-E35BF9C77E82}" type="datetimeFigureOut">
              <a:rPr lang="en-US" smtClean="0"/>
              <a:t>6/14/2022</a:t>
            </a:fld>
            <a:endParaRPr lang="en-US"/>
          </a:p>
        </p:txBody>
      </p:sp>
      <p:sp>
        <p:nvSpPr>
          <p:cNvPr id="4" name="Footer Placeholder 3">
            <a:extLst>
              <a:ext uri="{FF2B5EF4-FFF2-40B4-BE49-F238E27FC236}">
                <a16:creationId xmlns:a16="http://schemas.microsoft.com/office/drawing/2014/main" id="{7BF70FE6-5A1B-C797-FC73-E38A66B1A373}"/>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3F81EB8B-9A57-F43A-388D-F4409092866B}"/>
              </a:ext>
            </a:extLst>
          </p:cNvPr>
          <p:cNvSpPr>
            <a:spLocks noGrp="1"/>
          </p:cNvSpPr>
          <p:nvPr>
            <p:ph type="sldNum" sz="quarter" idx="12"/>
          </p:nvPr>
        </p:nvSpPr>
        <p:spPr/>
        <p:txBody>
          <a:bodyPr/>
          <a:lstStyle/>
          <a:p>
            <a:fld id="{CC0F4846-6FA0-4CBE-A296-0B18C54BC42F}" type="slidenum">
              <a:rPr lang="en-US" smtClean="0"/>
              <a:t>‹#›</a:t>
            </a:fld>
            <a:endParaRPr lang="en-US"/>
          </a:p>
        </p:txBody>
      </p:sp>
    </p:spTree>
    <p:extLst>
      <p:ext uri="{BB962C8B-B14F-4D97-AF65-F5344CB8AC3E}">
        <p14:creationId xmlns:p14="http://schemas.microsoft.com/office/powerpoint/2010/main" val="89510074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7C4A8A1-E0A9-34B6-A656-F79CBCD77CE7}"/>
              </a:ext>
            </a:extLst>
          </p:cNvPr>
          <p:cNvSpPr>
            <a:spLocks noGrp="1"/>
          </p:cNvSpPr>
          <p:nvPr>
            <p:ph type="dt" sz="half" idx="10"/>
          </p:nvPr>
        </p:nvSpPr>
        <p:spPr/>
        <p:txBody>
          <a:bodyPr/>
          <a:lstStyle/>
          <a:p>
            <a:fld id="{2D739064-4BF7-4D6D-8D58-E35BF9C77E82}" type="datetimeFigureOut">
              <a:rPr lang="en-US" smtClean="0"/>
              <a:t>6/14/2022</a:t>
            </a:fld>
            <a:endParaRPr lang="en-US"/>
          </a:p>
        </p:txBody>
      </p:sp>
      <p:sp>
        <p:nvSpPr>
          <p:cNvPr id="3" name="Footer Placeholder 2">
            <a:extLst>
              <a:ext uri="{FF2B5EF4-FFF2-40B4-BE49-F238E27FC236}">
                <a16:creationId xmlns:a16="http://schemas.microsoft.com/office/drawing/2014/main" id="{4EBBADCA-CE91-9E25-A2AA-E46A0D960DD6}"/>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DA5A6BCF-02B0-91AF-7CD8-52E16A611B89}"/>
              </a:ext>
            </a:extLst>
          </p:cNvPr>
          <p:cNvSpPr>
            <a:spLocks noGrp="1"/>
          </p:cNvSpPr>
          <p:nvPr>
            <p:ph type="sldNum" sz="quarter" idx="12"/>
          </p:nvPr>
        </p:nvSpPr>
        <p:spPr/>
        <p:txBody>
          <a:bodyPr/>
          <a:lstStyle/>
          <a:p>
            <a:fld id="{CC0F4846-6FA0-4CBE-A296-0B18C54BC42F}" type="slidenum">
              <a:rPr lang="en-US" smtClean="0"/>
              <a:t>‹#›</a:t>
            </a:fld>
            <a:endParaRPr lang="en-US"/>
          </a:p>
        </p:txBody>
      </p:sp>
    </p:spTree>
    <p:extLst>
      <p:ext uri="{BB962C8B-B14F-4D97-AF65-F5344CB8AC3E}">
        <p14:creationId xmlns:p14="http://schemas.microsoft.com/office/powerpoint/2010/main" val="17915971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2FD468-9760-1096-9541-39EF4E9641C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053F9504-AC68-3FC1-C49E-C9EE7C36815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96AB61-297F-5E53-8881-10DE2D30492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E3EC7E4-87AF-4777-5C60-69C14ACA73DC}"/>
              </a:ext>
            </a:extLst>
          </p:cNvPr>
          <p:cNvSpPr>
            <a:spLocks noGrp="1"/>
          </p:cNvSpPr>
          <p:nvPr>
            <p:ph type="dt" sz="half" idx="10"/>
          </p:nvPr>
        </p:nvSpPr>
        <p:spPr/>
        <p:txBody>
          <a:bodyPr/>
          <a:lstStyle/>
          <a:p>
            <a:fld id="{2D739064-4BF7-4D6D-8D58-E35BF9C77E82}" type="datetimeFigureOut">
              <a:rPr lang="en-US" smtClean="0"/>
              <a:t>6/14/2022</a:t>
            </a:fld>
            <a:endParaRPr lang="en-US"/>
          </a:p>
        </p:txBody>
      </p:sp>
      <p:sp>
        <p:nvSpPr>
          <p:cNvPr id="6" name="Footer Placeholder 5">
            <a:extLst>
              <a:ext uri="{FF2B5EF4-FFF2-40B4-BE49-F238E27FC236}">
                <a16:creationId xmlns:a16="http://schemas.microsoft.com/office/drawing/2014/main" id="{B54484C3-E690-262D-48C5-12E68330E69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0570D23-2449-057E-5615-98F09E161B73}"/>
              </a:ext>
            </a:extLst>
          </p:cNvPr>
          <p:cNvSpPr>
            <a:spLocks noGrp="1"/>
          </p:cNvSpPr>
          <p:nvPr>
            <p:ph type="sldNum" sz="quarter" idx="12"/>
          </p:nvPr>
        </p:nvSpPr>
        <p:spPr/>
        <p:txBody>
          <a:bodyPr/>
          <a:lstStyle/>
          <a:p>
            <a:fld id="{CC0F4846-6FA0-4CBE-A296-0B18C54BC42F}" type="slidenum">
              <a:rPr lang="en-US" smtClean="0"/>
              <a:t>‹#›</a:t>
            </a:fld>
            <a:endParaRPr lang="en-US"/>
          </a:p>
        </p:txBody>
      </p:sp>
    </p:spTree>
    <p:extLst>
      <p:ext uri="{BB962C8B-B14F-4D97-AF65-F5344CB8AC3E}">
        <p14:creationId xmlns:p14="http://schemas.microsoft.com/office/powerpoint/2010/main" val="202652345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201436-A209-3AAB-136B-74D9BBFA27F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3BAF3595-7FE2-A3A7-F9E2-5F5FEF030644}"/>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4BA05075-1859-E061-B37F-6EE72AD5C26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F340BDD-37DC-1196-D13E-7AD071E0151D}"/>
              </a:ext>
            </a:extLst>
          </p:cNvPr>
          <p:cNvSpPr>
            <a:spLocks noGrp="1"/>
          </p:cNvSpPr>
          <p:nvPr>
            <p:ph type="dt" sz="half" idx="10"/>
          </p:nvPr>
        </p:nvSpPr>
        <p:spPr/>
        <p:txBody>
          <a:bodyPr/>
          <a:lstStyle/>
          <a:p>
            <a:fld id="{2D739064-4BF7-4D6D-8D58-E35BF9C77E82}" type="datetimeFigureOut">
              <a:rPr lang="en-US" smtClean="0"/>
              <a:t>6/14/2022</a:t>
            </a:fld>
            <a:endParaRPr lang="en-US"/>
          </a:p>
        </p:txBody>
      </p:sp>
      <p:sp>
        <p:nvSpPr>
          <p:cNvPr id="6" name="Footer Placeholder 5">
            <a:extLst>
              <a:ext uri="{FF2B5EF4-FFF2-40B4-BE49-F238E27FC236}">
                <a16:creationId xmlns:a16="http://schemas.microsoft.com/office/drawing/2014/main" id="{6E7D5FFE-EB91-4154-2ADC-98FA416E658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970E13D7-F41D-AE83-BD1B-AB1141A256CB}"/>
              </a:ext>
            </a:extLst>
          </p:cNvPr>
          <p:cNvSpPr>
            <a:spLocks noGrp="1"/>
          </p:cNvSpPr>
          <p:nvPr>
            <p:ph type="sldNum" sz="quarter" idx="12"/>
          </p:nvPr>
        </p:nvSpPr>
        <p:spPr/>
        <p:txBody>
          <a:bodyPr/>
          <a:lstStyle/>
          <a:p>
            <a:fld id="{CC0F4846-6FA0-4CBE-A296-0B18C54BC42F}" type="slidenum">
              <a:rPr lang="en-US" smtClean="0"/>
              <a:t>‹#›</a:t>
            </a:fld>
            <a:endParaRPr lang="en-US"/>
          </a:p>
        </p:txBody>
      </p:sp>
    </p:spTree>
    <p:extLst>
      <p:ext uri="{BB962C8B-B14F-4D97-AF65-F5344CB8AC3E}">
        <p14:creationId xmlns:p14="http://schemas.microsoft.com/office/powerpoint/2010/main" val="219719245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0B3432-CC01-BE5B-D9DB-38EB9F747047}"/>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A5336617-54CA-F8D7-67AB-F2DC05BD66AB}"/>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F675CC1-4D8E-8538-70D9-39F62B687680}"/>
              </a:ext>
            </a:extLst>
          </p:cNvPr>
          <p:cNvSpPr>
            <a:spLocks noGrp="1"/>
          </p:cNvSpPr>
          <p:nvPr>
            <p:ph type="dt" sz="half" idx="10"/>
          </p:nvPr>
        </p:nvSpPr>
        <p:spPr/>
        <p:txBody>
          <a:bodyPr/>
          <a:lstStyle/>
          <a:p>
            <a:fld id="{2D739064-4BF7-4D6D-8D58-E35BF9C77E82}" type="datetimeFigureOut">
              <a:rPr lang="en-US" smtClean="0"/>
              <a:t>6/14/2022</a:t>
            </a:fld>
            <a:endParaRPr lang="en-US"/>
          </a:p>
        </p:txBody>
      </p:sp>
      <p:sp>
        <p:nvSpPr>
          <p:cNvPr id="5" name="Footer Placeholder 4">
            <a:extLst>
              <a:ext uri="{FF2B5EF4-FFF2-40B4-BE49-F238E27FC236}">
                <a16:creationId xmlns:a16="http://schemas.microsoft.com/office/drawing/2014/main" id="{C42827D2-632D-163F-65C0-06C4051F7AC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3955543-783C-6F1B-E891-81D9F9845810}"/>
              </a:ext>
            </a:extLst>
          </p:cNvPr>
          <p:cNvSpPr>
            <a:spLocks noGrp="1"/>
          </p:cNvSpPr>
          <p:nvPr>
            <p:ph type="sldNum" sz="quarter" idx="12"/>
          </p:nvPr>
        </p:nvSpPr>
        <p:spPr/>
        <p:txBody>
          <a:bodyPr/>
          <a:lstStyle/>
          <a:p>
            <a:fld id="{CC0F4846-6FA0-4CBE-A296-0B18C54BC42F}" type="slidenum">
              <a:rPr lang="en-US" smtClean="0"/>
              <a:t>‹#›</a:t>
            </a:fld>
            <a:endParaRPr lang="en-US"/>
          </a:p>
        </p:txBody>
      </p:sp>
    </p:spTree>
    <p:extLst>
      <p:ext uri="{BB962C8B-B14F-4D97-AF65-F5344CB8AC3E}">
        <p14:creationId xmlns:p14="http://schemas.microsoft.com/office/powerpoint/2010/main" val="176733016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9B97741-FCAA-9D4D-0569-D7372B68FFEE}"/>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D00A1BFA-0614-FF7B-D342-D7335DF14884}"/>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AD51A77-4B33-DF27-D0D9-81C254143047}"/>
              </a:ext>
            </a:extLst>
          </p:cNvPr>
          <p:cNvSpPr>
            <a:spLocks noGrp="1"/>
          </p:cNvSpPr>
          <p:nvPr>
            <p:ph type="dt" sz="half" idx="10"/>
          </p:nvPr>
        </p:nvSpPr>
        <p:spPr/>
        <p:txBody>
          <a:bodyPr/>
          <a:lstStyle/>
          <a:p>
            <a:fld id="{2D739064-4BF7-4D6D-8D58-E35BF9C77E82}" type="datetimeFigureOut">
              <a:rPr lang="en-US" smtClean="0"/>
              <a:t>6/14/2022</a:t>
            </a:fld>
            <a:endParaRPr lang="en-US"/>
          </a:p>
        </p:txBody>
      </p:sp>
      <p:sp>
        <p:nvSpPr>
          <p:cNvPr id="5" name="Footer Placeholder 4">
            <a:extLst>
              <a:ext uri="{FF2B5EF4-FFF2-40B4-BE49-F238E27FC236}">
                <a16:creationId xmlns:a16="http://schemas.microsoft.com/office/drawing/2014/main" id="{051A9794-4CE2-7934-AF91-7317D5C1586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2213B34-D8E1-103D-2281-F0240D957C55}"/>
              </a:ext>
            </a:extLst>
          </p:cNvPr>
          <p:cNvSpPr>
            <a:spLocks noGrp="1"/>
          </p:cNvSpPr>
          <p:nvPr>
            <p:ph type="sldNum" sz="quarter" idx="12"/>
          </p:nvPr>
        </p:nvSpPr>
        <p:spPr/>
        <p:txBody>
          <a:bodyPr/>
          <a:lstStyle/>
          <a:p>
            <a:fld id="{CC0F4846-6FA0-4CBE-A296-0B18C54BC42F}" type="slidenum">
              <a:rPr lang="en-US" smtClean="0"/>
              <a:t>‹#›</a:t>
            </a:fld>
            <a:endParaRPr lang="en-US"/>
          </a:p>
        </p:txBody>
      </p:sp>
    </p:spTree>
    <p:extLst>
      <p:ext uri="{BB962C8B-B14F-4D97-AF65-F5344CB8AC3E}">
        <p14:creationId xmlns:p14="http://schemas.microsoft.com/office/powerpoint/2010/main" val="14204770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EE221CB-F95B-54F7-3A0B-62B62B9E556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CE6EEA05-D565-B639-DFB6-0F2375EC6C0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3C7C759-BC91-C63B-2538-4140AABAC1C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D739064-4BF7-4D6D-8D58-E35BF9C77E82}" type="datetimeFigureOut">
              <a:rPr lang="en-US" smtClean="0"/>
              <a:t>6/14/2022</a:t>
            </a:fld>
            <a:endParaRPr lang="en-US"/>
          </a:p>
        </p:txBody>
      </p:sp>
      <p:sp>
        <p:nvSpPr>
          <p:cNvPr id="5" name="Footer Placeholder 4">
            <a:extLst>
              <a:ext uri="{FF2B5EF4-FFF2-40B4-BE49-F238E27FC236}">
                <a16:creationId xmlns:a16="http://schemas.microsoft.com/office/drawing/2014/main" id="{A573387B-539C-9B00-82DA-31AFC870264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01EA0885-0CEA-57E0-599B-CF9143C1229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C0F4846-6FA0-4CBE-A296-0B18C54BC42F}" type="slidenum">
              <a:rPr lang="en-US" smtClean="0"/>
              <a:t>‹#›</a:t>
            </a:fld>
            <a:endParaRPr lang="en-US"/>
          </a:p>
        </p:txBody>
      </p:sp>
    </p:spTree>
    <p:extLst>
      <p:ext uri="{BB962C8B-B14F-4D97-AF65-F5344CB8AC3E}">
        <p14:creationId xmlns:p14="http://schemas.microsoft.com/office/powerpoint/2010/main" val="169023508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4" name="Rectangle 7">
            <a:extLst>
              <a:ext uri="{FF2B5EF4-FFF2-40B4-BE49-F238E27FC236}">
                <a16:creationId xmlns:a16="http://schemas.microsoft.com/office/drawing/2014/main" id="{5E7AA7E8-8006-4E1F-A566-FCF37EE6F3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gradFill flip="none" rotWithShape="1">
            <a:gsLst>
              <a:gs pos="0">
                <a:schemeClr val="accent1"/>
              </a:gs>
              <a:gs pos="10000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2" name="Title 1">
            <a:extLst>
              <a:ext uri="{FF2B5EF4-FFF2-40B4-BE49-F238E27FC236}">
                <a16:creationId xmlns:a16="http://schemas.microsoft.com/office/drawing/2014/main" id="{CD551DAF-4C50-0F70-8F48-B0971BDF3202}"/>
              </a:ext>
            </a:extLst>
          </p:cNvPr>
          <p:cNvSpPr>
            <a:spLocks noGrp="1"/>
          </p:cNvSpPr>
          <p:nvPr>
            <p:ph type="ctrTitle"/>
          </p:nvPr>
        </p:nvSpPr>
        <p:spPr>
          <a:xfrm>
            <a:off x="242910" y="1598246"/>
            <a:ext cx="4626709" cy="5122985"/>
          </a:xfrm>
        </p:spPr>
        <p:txBody>
          <a:bodyPr anchor="t">
            <a:normAutofit fontScale="90000"/>
          </a:bodyPr>
          <a:lstStyle/>
          <a:p>
            <a:pPr algn="r"/>
            <a:r>
              <a:rPr lang="en-US" sz="7400" dirty="0">
                <a:solidFill>
                  <a:srgbClr val="FFFFFF"/>
                </a:solidFill>
              </a:rPr>
              <a:t>Klamath basin Sport fishing regulations for 2022</a:t>
            </a:r>
          </a:p>
        </p:txBody>
      </p:sp>
      <p:sp>
        <p:nvSpPr>
          <p:cNvPr id="3" name="Subtitle 2">
            <a:extLst>
              <a:ext uri="{FF2B5EF4-FFF2-40B4-BE49-F238E27FC236}">
                <a16:creationId xmlns:a16="http://schemas.microsoft.com/office/drawing/2014/main" id="{9FF51E7A-79DE-ED96-FBA0-B4415E0492C7}"/>
              </a:ext>
            </a:extLst>
          </p:cNvPr>
          <p:cNvSpPr>
            <a:spLocks noGrp="1"/>
          </p:cNvSpPr>
          <p:nvPr>
            <p:ph type="subTitle" idx="1"/>
          </p:nvPr>
        </p:nvSpPr>
        <p:spPr>
          <a:xfrm>
            <a:off x="5792994" y="1590840"/>
            <a:ext cx="5672176" cy="5095221"/>
          </a:xfrm>
        </p:spPr>
        <p:txBody>
          <a:bodyPr>
            <a:normAutofit/>
          </a:bodyPr>
          <a:lstStyle/>
          <a:p>
            <a:pPr algn="l"/>
            <a:r>
              <a:rPr lang="en-US" sz="4000" dirty="0">
                <a:solidFill>
                  <a:srgbClr val="FFFFFF"/>
                </a:solidFill>
              </a:rPr>
              <a:t>Fall Chinook –process and outcomes </a:t>
            </a:r>
          </a:p>
          <a:p>
            <a:pPr algn="l"/>
            <a:r>
              <a:rPr lang="en-US" sz="4000" dirty="0">
                <a:solidFill>
                  <a:srgbClr val="FFFFFF"/>
                </a:solidFill>
              </a:rPr>
              <a:t>Spring Chinook-Limited fishery</a:t>
            </a:r>
          </a:p>
          <a:p>
            <a:pPr algn="l"/>
            <a:r>
              <a:rPr lang="en-US" sz="4000" dirty="0">
                <a:solidFill>
                  <a:srgbClr val="FFFFFF"/>
                </a:solidFill>
              </a:rPr>
              <a:t>Steelhead/ Brown trout- no changes</a:t>
            </a:r>
          </a:p>
          <a:p>
            <a:pPr algn="l"/>
            <a:r>
              <a:rPr lang="en-US" sz="4000" dirty="0">
                <a:solidFill>
                  <a:srgbClr val="FFFFFF"/>
                </a:solidFill>
              </a:rPr>
              <a:t>Coho- New “harvest control rule”</a:t>
            </a:r>
          </a:p>
        </p:txBody>
      </p:sp>
      <p:cxnSp>
        <p:nvCxnSpPr>
          <p:cNvPr id="25" name="Straight Connector 9">
            <a:extLst>
              <a:ext uri="{FF2B5EF4-FFF2-40B4-BE49-F238E27FC236}">
                <a16:creationId xmlns:a16="http://schemas.microsoft.com/office/drawing/2014/main" id="{56020367-4FD5-4596-8E10-C5F095CD8DB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447322" y="1589368"/>
            <a:ext cx="0" cy="5259754"/>
          </a:xfrm>
          <a:prstGeom prst="line">
            <a:avLst/>
          </a:prstGeom>
          <a:ln w="25400" cap="sq">
            <a:solidFill>
              <a:srgbClr val="FFFFFF"/>
            </a:soli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7897857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4" name="Rectangle 7">
            <a:extLst>
              <a:ext uri="{FF2B5EF4-FFF2-40B4-BE49-F238E27FC236}">
                <a16:creationId xmlns:a16="http://schemas.microsoft.com/office/drawing/2014/main" id="{5E7AA7E8-8006-4E1F-A566-FCF37EE6F3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gradFill flip="none" rotWithShape="1">
            <a:gsLst>
              <a:gs pos="0">
                <a:schemeClr val="accent1"/>
              </a:gs>
              <a:gs pos="10000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cxnSp>
        <p:nvCxnSpPr>
          <p:cNvPr id="25" name="Straight Connector 9">
            <a:extLst>
              <a:ext uri="{FF2B5EF4-FFF2-40B4-BE49-F238E27FC236}">
                <a16:creationId xmlns:a16="http://schemas.microsoft.com/office/drawing/2014/main" id="{56020367-4FD5-4596-8E10-C5F095CD8DB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447322" y="1589368"/>
            <a:ext cx="0" cy="5259754"/>
          </a:xfrm>
          <a:prstGeom prst="line">
            <a:avLst/>
          </a:prstGeom>
          <a:ln w="25400" cap="sq">
            <a:solidFill>
              <a:srgbClr val="FFFFFF"/>
            </a:solidFill>
            <a:bevel/>
          </a:ln>
        </p:spPr>
        <p:style>
          <a:lnRef idx="1">
            <a:schemeClr val="accent1"/>
          </a:lnRef>
          <a:fillRef idx="0">
            <a:schemeClr val="accent1"/>
          </a:fillRef>
          <a:effectRef idx="0">
            <a:schemeClr val="accent1"/>
          </a:effectRef>
          <a:fontRef idx="minor">
            <a:schemeClr val="tx1"/>
          </a:fontRef>
        </p:style>
      </p:cxnSp>
      <p:sp>
        <p:nvSpPr>
          <p:cNvPr id="9" name="TextBox 8">
            <a:extLst>
              <a:ext uri="{FF2B5EF4-FFF2-40B4-BE49-F238E27FC236}">
                <a16:creationId xmlns:a16="http://schemas.microsoft.com/office/drawing/2014/main" id="{080B4A66-D2BC-75E2-6F81-A273E87FD347}"/>
              </a:ext>
            </a:extLst>
          </p:cNvPr>
          <p:cNvSpPr txBox="1"/>
          <p:nvPr/>
        </p:nvSpPr>
        <p:spPr>
          <a:xfrm>
            <a:off x="691762" y="1220036"/>
            <a:ext cx="4190336" cy="4247317"/>
          </a:xfrm>
          <a:prstGeom prst="rect">
            <a:avLst/>
          </a:prstGeom>
          <a:noFill/>
        </p:spPr>
        <p:txBody>
          <a:bodyPr wrap="square" rtlCol="0">
            <a:spAutoFit/>
          </a:bodyPr>
          <a:lstStyle/>
          <a:p>
            <a:r>
              <a:rPr lang="en-US" sz="5400" dirty="0"/>
              <a:t>Fall Chinook- Recreational</a:t>
            </a:r>
          </a:p>
          <a:p>
            <a:r>
              <a:rPr lang="en-US" sz="5400" dirty="0"/>
              <a:t>Fishing allocation and regulations</a:t>
            </a:r>
          </a:p>
        </p:txBody>
      </p:sp>
      <p:sp>
        <p:nvSpPr>
          <p:cNvPr id="10" name="TextBox 9">
            <a:extLst>
              <a:ext uri="{FF2B5EF4-FFF2-40B4-BE49-F238E27FC236}">
                <a16:creationId xmlns:a16="http://schemas.microsoft.com/office/drawing/2014/main" id="{EF9D2318-0B40-CC7E-8755-4F45E4CD5AFD}"/>
              </a:ext>
            </a:extLst>
          </p:cNvPr>
          <p:cNvSpPr txBox="1"/>
          <p:nvPr/>
        </p:nvSpPr>
        <p:spPr>
          <a:xfrm>
            <a:off x="6012546" y="1455089"/>
            <a:ext cx="5487689" cy="5909310"/>
          </a:xfrm>
          <a:prstGeom prst="rect">
            <a:avLst/>
          </a:prstGeom>
          <a:noFill/>
        </p:spPr>
        <p:txBody>
          <a:bodyPr wrap="square" rtlCol="0">
            <a:spAutoFit/>
          </a:bodyPr>
          <a:lstStyle/>
          <a:p>
            <a:r>
              <a:rPr lang="en-US" dirty="0"/>
              <a:t>Fall Chinook adult harvest allocations to tribal and non-tribal fisheries are decided annually by the Pacific Fishery Management Council (PFMC) and are based on projected abundance, conservation goals and Klamath River fall Chinook stock harvest control rules  </a:t>
            </a:r>
          </a:p>
          <a:p>
            <a:endParaRPr lang="en-US" dirty="0"/>
          </a:p>
          <a:p>
            <a:r>
              <a:rPr lang="en-US" dirty="0"/>
              <a:t>2021 fall Chinook returns, by age, are used to forecast ocean abundance for 2022.  Estimates are derived from “sibling regressions” i.e. age 2 in-river returns used to predict age 3 ocean abundance, in-river 3 predict ocean age 4, etc.  </a:t>
            </a:r>
          </a:p>
          <a:p>
            <a:endParaRPr lang="en-US" dirty="0"/>
          </a:p>
          <a:p>
            <a:r>
              <a:rPr lang="en-US" dirty="0"/>
              <a:t>PFMC models data, applies constraints (ESA, conservation standards, sharing agreements, </a:t>
            </a:r>
            <a:r>
              <a:rPr lang="en-US" dirty="0" err="1"/>
              <a:t>etc</a:t>
            </a:r>
            <a:r>
              <a:rPr lang="en-US" dirty="0"/>
              <a:t>), determines harvestable surplus, models ocean fishery alternatives using the Klamath Ocean Harvest Model (KOHM) and ultimately selects a preferred alternative that results in a) ocean fishing seasons and in-river allocations (tribal and non-tribal).</a:t>
            </a:r>
          </a:p>
          <a:p>
            <a:endParaRPr lang="en-US" dirty="0"/>
          </a:p>
          <a:p>
            <a:endParaRPr lang="en-US" dirty="0"/>
          </a:p>
        </p:txBody>
      </p:sp>
    </p:spTree>
    <p:extLst>
      <p:ext uri="{BB962C8B-B14F-4D97-AF65-F5344CB8AC3E}">
        <p14:creationId xmlns:p14="http://schemas.microsoft.com/office/powerpoint/2010/main" val="169700990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9234210" y="6581002"/>
            <a:ext cx="1433790" cy="276999"/>
          </a:xfrm>
          <a:prstGeom prst="rect">
            <a:avLst/>
          </a:prstGeom>
          <a:noFill/>
        </p:spPr>
        <p:txBody>
          <a:bodyPr wrap="none" rtlCol="0">
            <a:spAutoFit/>
          </a:bodyPr>
          <a:lstStyle/>
          <a:p>
            <a:r>
              <a:rPr lang="en-US" sz="1200" dirty="0">
                <a:latin typeface="Times New Roman" panose="02020603050405020304" pitchFamily="18" charset="0"/>
                <a:cs typeface="Times New Roman" panose="02020603050405020304" pitchFamily="18" charset="0"/>
              </a:rPr>
              <a:t>Source: 2022 KRTT</a:t>
            </a:r>
          </a:p>
        </p:txBody>
      </p:sp>
      <p:sp>
        <p:nvSpPr>
          <p:cNvPr id="4" name="TextBox 3"/>
          <p:cNvSpPr txBox="1"/>
          <p:nvPr/>
        </p:nvSpPr>
        <p:spPr>
          <a:xfrm>
            <a:off x="2230036" y="11668"/>
            <a:ext cx="7729680" cy="400110"/>
          </a:xfrm>
          <a:prstGeom prst="rect">
            <a:avLst/>
          </a:prstGeom>
          <a:noFill/>
        </p:spPr>
        <p:txBody>
          <a:bodyPr wrap="none" rtlCol="0">
            <a:spAutoFit/>
          </a:bodyPr>
          <a:lstStyle/>
          <a:p>
            <a:pPr algn="ctr"/>
            <a:r>
              <a:rPr lang="en-US" sz="2000" b="1" dirty="0">
                <a:latin typeface="Garamond" panose="02020404030301010803" pitchFamily="18" charset="0"/>
              </a:rPr>
              <a:t>Age Composition of the 2021 Klamath Basin fall Chinook Salmon run</a:t>
            </a:r>
          </a:p>
        </p:txBody>
      </p:sp>
      <p:pic>
        <p:nvPicPr>
          <p:cNvPr id="5" name="Picture 4">
            <a:extLst>
              <a:ext uri="{FF2B5EF4-FFF2-40B4-BE49-F238E27FC236}">
                <a16:creationId xmlns:a16="http://schemas.microsoft.com/office/drawing/2014/main" id="{9031B9EC-F30D-42E8-8575-22AA7EE50612}"/>
              </a:ext>
            </a:extLst>
          </p:cNvPr>
          <p:cNvPicPr>
            <a:picLocks noChangeAspect="1"/>
          </p:cNvPicPr>
          <p:nvPr/>
        </p:nvPicPr>
        <p:blipFill>
          <a:blip r:embed="rId3"/>
          <a:stretch>
            <a:fillRect/>
          </a:stretch>
        </p:blipFill>
        <p:spPr>
          <a:xfrm>
            <a:off x="2446137" y="411778"/>
            <a:ext cx="7297479" cy="5890614"/>
          </a:xfrm>
          <a:prstGeom prst="rect">
            <a:avLst/>
          </a:prstGeom>
        </p:spPr>
      </p:pic>
    </p:spTree>
    <p:extLst>
      <p:ext uri="{BB962C8B-B14F-4D97-AF65-F5344CB8AC3E}">
        <p14:creationId xmlns:p14="http://schemas.microsoft.com/office/powerpoint/2010/main" val="369503888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6BF76B3A-EFC9-79E3-FD9A-F8E0CFA1D9EB}"/>
              </a:ext>
            </a:extLst>
          </p:cNvPr>
          <p:cNvPicPr>
            <a:picLocks noChangeAspect="1"/>
          </p:cNvPicPr>
          <p:nvPr/>
        </p:nvPicPr>
        <p:blipFill>
          <a:blip r:embed="rId2"/>
          <a:stretch>
            <a:fillRect/>
          </a:stretch>
        </p:blipFill>
        <p:spPr>
          <a:xfrm>
            <a:off x="0" y="0"/>
            <a:ext cx="7847937" cy="6858000"/>
          </a:xfrm>
          <a:prstGeom prst="rect">
            <a:avLst/>
          </a:prstGeom>
        </p:spPr>
      </p:pic>
      <p:sp>
        <p:nvSpPr>
          <p:cNvPr id="6" name="TextBox 5">
            <a:extLst>
              <a:ext uri="{FF2B5EF4-FFF2-40B4-BE49-F238E27FC236}">
                <a16:creationId xmlns:a16="http://schemas.microsoft.com/office/drawing/2014/main" id="{0DAEBF81-305F-5FAD-A60C-C6254631B60C}"/>
              </a:ext>
            </a:extLst>
          </p:cNvPr>
          <p:cNvSpPr txBox="1"/>
          <p:nvPr/>
        </p:nvSpPr>
        <p:spPr>
          <a:xfrm>
            <a:off x="7999258" y="572494"/>
            <a:ext cx="4031066" cy="8679299"/>
          </a:xfrm>
          <a:prstGeom prst="rect">
            <a:avLst/>
          </a:prstGeom>
          <a:noFill/>
        </p:spPr>
        <p:txBody>
          <a:bodyPr wrap="square" rtlCol="0">
            <a:spAutoFit/>
          </a:bodyPr>
          <a:lstStyle/>
          <a:p>
            <a:r>
              <a:rPr lang="en-US" dirty="0"/>
              <a:t>2021 In-River returns and ocean stock projection (Sept. 1 2021)</a:t>
            </a:r>
          </a:p>
          <a:p>
            <a:endParaRPr lang="en-US" dirty="0"/>
          </a:p>
          <a:p>
            <a:r>
              <a:rPr lang="en-US" dirty="0"/>
              <a:t>   in-river                         ocean abundance</a:t>
            </a:r>
          </a:p>
          <a:p>
            <a:r>
              <a:rPr lang="en-US" dirty="0"/>
              <a:t>Age 2 - 10,384                  Age 3 - 154,998</a:t>
            </a:r>
          </a:p>
          <a:p>
            <a:r>
              <a:rPr lang="en-US" dirty="0"/>
              <a:t>Age 3 - 36,248                  Age 4 -   43,211</a:t>
            </a:r>
          </a:p>
          <a:p>
            <a:r>
              <a:rPr lang="en-US" dirty="0"/>
              <a:t>Age 4 – 17,747                 Age 5 –     1,908</a:t>
            </a:r>
          </a:p>
          <a:p>
            <a:endParaRPr lang="en-US" dirty="0"/>
          </a:p>
          <a:p>
            <a:r>
              <a:rPr lang="en-US" dirty="0"/>
              <a:t>Total age 3-5 Ocean abundance  200,117</a:t>
            </a:r>
          </a:p>
          <a:p>
            <a:endParaRPr lang="en-US" dirty="0"/>
          </a:p>
          <a:p>
            <a:r>
              <a:rPr lang="en-US" dirty="0"/>
              <a:t>Actual river returns are dependent on maturation rates, natural mortality rates (fixed in the models), </a:t>
            </a:r>
            <a:r>
              <a:rPr lang="en-US" dirty="0" err="1"/>
              <a:t>out-of</a:t>
            </a:r>
            <a:r>
              <a:rPr lang="en-US" dirty="0"/>
              <a:t> basin stray rates, ocean harvest rates.  </a:t>
            </a:r>
          </a:p>
          <a:p>
            <a:endParaRPr lang="en-US" dirty="0"/>
          </a:p>
          <a:p>
            <a:r>
              <a:rPr lang="en-US" dirty="0"/>
              <a:t>Based on the above, the forecast of natural area spawning adults, absent fisheries, is 50,906.  Appling the harvest control rule for Klamath stocks results in a 25% max exploitation rate and a predicted natural area escapement of  38,180 adults after fisheries.</a:t>
            </a:r>
          </a:p>
          <a:p>
            <a:endParaRPr lang="en-US" dirty="0"/>
          </a:p>
          <a:p>
            <a:endParaRPr lang="en-US" dirty="0"/>
          </a:p>
          <a:p>
            <a:endParaRPr lang="en-US" dirty="0"/>
          </a:p>
          <a:p>
            <a:endParaRPr lang="en-US" dirty="0"/>
          </a:p>
          <a:p>
            <a:endParaRPr lang="en-US" dirty="0"/>
          </a:p>
          <a:p>
            <a:endParaRPr lang="en-US" dirty="0"/>
          </a:p>
          <a:p>
            <a:endParaRPr lang="en-US" dirty="0"/>
          </a:p>
          <a:p>
            <a:endParaRPr lang="en-US" dirty="0"/>
          </a:p>
        </p:txBody>
      </p:sp>
    </p:spTree>
    <p:extLst>
      <p:ext uri="{BB962C8B-B14F-4D97-AF65-F5344CB8AC3E}">
        <p14:creationId xmlns:p14="http://schemas.microsoft.com/office/powerpoint/2010/main" val="424275361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4" name="Rectangle 7">
            <a:extLst>
              <a:ext uri="{FF2B5EF4-FFF2-40B4-BE49-F238E27FC236}">
                <a16:creationId xmlns:a16="http://schemas.microsoft.com/office/drawing/2014/main" id="{5E7AA7E8-8006-4E1F-A566-FCF37EE6F3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gradFill flip="none" rotWithShape="1">
            <a:gsLst>
              <a:gs pos="0">
                <a:schemeClr val="accent1"/>
              </a:gs>
              <a:gs pos="10000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cxnSp>
        <p:nvCxnSpPr>
          <p:cNvPr id="25" name="Straight Connector 9">
            <a:extLst>
              <a:ext uri="{FF2B5EF4-FFF2-40B4-BE49-F238E27FC236}">
                <a16:creationId xmlns:a16="http://schemas.microsoft.com/office/drawing/2014/main" id="{56020367-4FD5-4596-8E10-C5F095CD8DB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447322" y="1589368"/>
            <a:ext cx="0" cy="5259754"/>
          </a:xfrm>
          <a:prstGeom prst="line">
            <a:avLst/>
          </a:prstGeom>
          <a:ln w="25400" cap="sq">
            <a:solidFill>
              <a:srgbClr val="FFFFFF"/>
            </a:solidFill>
            <a:bevel/>
          </a:ln>
        </p:spPr>
        <p:style>
          <a:lnRef idx="1">
            <a:schemeClr val="accent1"/>
          </a:lnRef>
          <a:fillRef idx="0">
            <a:schemeClr val="accent1"/>
          </a:fillRef>
          <a:effectRef idx="0">
            <a:schemeClr val="accent1"/>
          </a:effectRef>
          <a:fontRef idx="minor">
            <a:schemeClr val="tx1"/>
          </a:fontRef>
        </p:style>
      </p:cxnSp>
      <p:sp>
        <p:nvSpPr>
          <p:cNvPr id="9" name="TextBox 8">
            <a:extLst>
              <a:ext uri="{FF2B5EF4-FFF2-40B4-BE49-F238E27FC236}">
                <a16:creationId xmlns:a16="http://schemas.microsoft.com/office/drawing/2014/main" id="{080B4A66-D2BC-75E2-6F81-A273E87FD347}"/>
              </a:ext>
            </a:extLst>
          </p:cNvPr>
          <p:cNvSpPr txBox="1"/>
          <p:nvPr/>
        </p:nvSpPr>
        <p:spPr>
          <a:xfrm>
            <a:off x="691762" y="1220036"/>
            <a:ext cx="4190336" cy="4247317"/>
          </a:xfrm>
          <a:prstGeom prst="rect">
            <a:avLst/>
          </a:prstGeom>
          <a:noFill/>
        </p:spPr>
        <p:txBody>
          <a:bodyPr wrap="square" rtlCol="0">
            <a:spAutoFit/>
          </a:bodyPr>
          <a:lstStyle/>
          <a:p>
            <a:r>
              <a:rPr lang="en-US" sz="5400" dirty="0"/>
              <a:t>Fall Chinook- Recreational</a:t>
            </a:r>
          </a:p>
          <a:p>
            <a:r>
              <a:rPr lang="en-US" sz="5400" dirty="0"/>
              <a:t>Fishing allocation and regulations</a:t>
            </a:r>
          </a:p>
        </p:txBody>
      </p:sp>
      <p:sp>
        <p:nvSpPr>
          <p:cNvPr id="10" name="TextBox 9">
            <a:extLst>
              <a:ext uri="{FF2B5EF4-FFF2-40B4-BE49-F238E27FC236}">
                <a16:creationId xmlns:a16="http://schemas.microsoft.com/office/drawing/2014/main" id="{EF9D2318-0B40-CC7E-8755-4F45E4CD5AFD}"/>
              </a:ext>
            </a:extLst>
          </p:cNvPr>
          <p:cNvSpPr txBox="1"/>
          <p:nvPr/>
        </p:nvSpPr>
        <p:spPr>
          <a:xfrm>
            <a:off x="5793204" y="1089329"/>
            <a:ext cx="5487689" cy="7294305"/>
          </a:xfrm>
          <a:prstGeom prst="rect">
            <a:avLst/>
          </a:prstGeom>
          <a:noFill/>
        </p:spPr>
        <p:txBody>
          <a:bodyPr wrap="square" rtlCol="0">
            <a:spAutoFit/>
          </a:bodyPr>
          <a:lstStyle/>
          <a:p>
            <a:r>
              <a:rPr lang="en-US" dirty="0"/>
              <a:t>2022 Fall Chinook Salmon management and regulations </a:t>
            </a:r>
          </a:p>
          <a:p>
            <a:endParaRPr lang="en-US" dirty="0"/>
          </a:p>
          <a:p>
            <a:r>
              <a:rPr lang="en-US" u="sng" dirty="0"/>
              <a:t>Ocean fishery -  CA Klamath Management Zone (CAKMZ)</a:t>
            </a:r>
          </a:p>
          <a:p>
            <a:r>
              <a:rPr lang="en-US" dirty="0"/>
              <a:t>Open May 1 -31 and Aug 1 – September 5, 2 fish per day&gt; 20 inches.  No commercial fishery in the KMZ this year.</a:t>
            </a:r>
          </a:p>
          <a:p>
            <a:endParaRPr lang="en-US" dirty="0"/>
          </a:p>
          <a:p>
            <a:r>
              <a:rPr lang="en-US" u="sng" dirty="0"/>
              <a:t>Klamath Basin In-river Adult Allocations (Quotas)</a:t>
            </a:r>
          </a:p>
          <a:p>
            <a:r>
              <a:rPr lang="en-US" dirty="0"/>
              <a:t> Tribal allocation – 9,434 adults (50% of harvestable surplus)</a:t>
            </a:r>
          </a:p>
          <a:p>
            <a:endParaRPr lang="en-US" dirty="0"/>
          </a:p>
          <a:p>
            <a:r>
              <a:rPr lang="en-US" dirty="0"/>
              <a:t>Recreational allocation – 2,119 Adults</a:t>
            </a:r>
          </a:p>
          <a:p>
            <a:endParaRPr lang="en-US" dirty="0"/>
          </a:p>
          <a:p>
            <a:r>
              <a:rPr lang="en-US" dirty="0"/>
              <a:t>Allocation split between 4 sub-quota areas; lower and Upper Klamath river, lower and upper Trinity River.  Trinity River receives 33% (699) of the total allocation of  adult (&gt;23 inches) fall Chinook, split between the two sub-quota areas.  </a:t>
            </a:r>
          </a:p>
          <a:p>
            <a:endParaRPr lang="en-US" dirty="0"/>
          </a:p>
          <a:p>
            <a:r>
              <a:rPr lang="en-US" dirty="0"/>
              <a:t>Daily bag limit of 2 fish, no more than 1 adult, Possession limit of 6 fish no more than 3 adults</a:t>
            </a:r>
          </a:p>
          <a:p>
            <a:endParaRPr lang="en-US" dirty="0"/>
          </a:p>
          <a:p>
            <a:endParaRPr lang="en-US" dirty="0"/>
          </a:p>
          <a:p>
            <a:endParaRPr lang="en-US" dirty="0"/>
          </a:p>
          <a:p>
            <a:endParaRPr lang="en-US" dirty="0"/>
          </a:p>
        </p:txBody>
      </p:sp>
    </p:spTree>
    <p:extLst>
      <p:ext uri="{BB962C8B-B14F-4D97-AF65-F5344CB8AC3E}">
        <p14:creationId xmlns:p14="http://schemas.microsoft.com/office/powerpoint/2010/main" val="97184519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4" name="Rectangle 7">
            <a:extLst>
              <a:ext uri="{FF2B5EF4-FFF2-40B4-BE49-F238E27FC236}">
                <a16:creationId xmlns:a16="http://schemas.microsoft.com/office/drawing/2014/main" id="{5E7AA7E8-8006-4E1F-A566-FCF37EE6F3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gradFill flip="none" rotWithShape="1">
            <a:gsLst>
              <a:gs pos="0">
                <a:schemeClr val="accent1"/>
              </a:gs>
              <a:gs pos="10000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cxnSp>
        <p:nvCxnSpPr>
          <p:cNvPr id="25" name="Straight Connector 9">
            <a:extLst>
              <a:ext uri="{FF2B5EF4-FFF2-40B4-BE49-F238E27FC236}">
                <a16:creationId xmlns:a16="http://schemas.microsoft.com/office/drawing/2014/main" id="{56020367-4FD5-4596-8E10-C5F095CD8DB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447322" y="1589368"/>
            <a:ext cx="0" cy="5259754"/>
          </a:xfrm>
          <a:prstGeom prst="line">
            <a:avLst/>
          </a:prstGeom>
          <a:ln w="25400" cap="sq">
            <a:solidFill>
              <a:srgbClr val="FFFFFF"/>
            </a:solidFill>
            <a:bevel/>
          </a:ln>
        </p:spPr>
        <p:style>
          <a:lnRef idx="1">
            <a:schemeClr val="accent1"/>
          </a:lnRef>
          <a:fillRef idx="0">
            <a:schemeClr val="accent1"/>
          </a:fillRef>
          <a:effectRef idx="0">
            <a:schemeClr val="accent1"/>
          </a:effectRef>
          <a:fontRef idx="minor">
            <a:schemeClr val="tx1"/>
          </a:fontRef>
        </p:style>
      </p:cxnSp>
      <p:sp>
        <p:nvSpPr>
          <p:cNvPr id="9" name="TextBox 8">
            <a:extLst>
              <a:ext uri="{FF2B5EF4-FFF2-40B4-BE49-F238E27FC236}">
                <a16:creationId xmlns:a16="http://schemas.microsoft.com/office/drawing/2014/main" id="{080B4A66-D2BC-75E2-6F81-A273E87FD347}"/>
              </a:ext>
            </a:extLst>
          </p:cNvPr>
          <p:cNvSpPr txBox="1"/>
          <p:nvPr/>
        </p:nvSpPr>
        <p:spPr>
          <a:xfrm>
            <a:off x="691762" y="1220036"/>
            <a:ext cx="4190336" cy="4247317"/>
          </a:xfrm>
          <a:prstGeom prst="rect">
            <a:avLst/>
          </a:prstGeom>
          <a:noFill/>
        </p:spPr>
        <p:txBody>
          <a:bodyPr wrap="square" rtlCol="0">
            <a:spAutoFit/>
          </a:bodyPr>
          <a:lstStyle/>
          <a:p>
            <a:r>
              <a:rPr lang="en-US" sz="5400" dirty="0"/>
              <a:t>Spring Chinook- Recreational Fishing Regulations</a:t>
            </a:r>
          </a:p>
        </p:txBody>
      </p:sp>
      <p:sp>
        <p:nvSpPr>
          <p:cNvPr id="10" name="TextBox 9">
            <a:extLst>
              <a:ext uri="{FF2B5EF4-FFF2-40B4-BE49-F238E27FC236}">
                <a16:creationId xmlns:a16="http://schemas.microsoft.com/office/drawing/2014/main" id="{EF9D2318-0B40-CC7E-8755-4F45E4CD5AFD}"/>
              </a:ext>
            </a:extLst>
          </p:cNvPr>
          <p:cNvSpPr txBox="1"/>
          <p:nvPr/>
        </p:nvSpPr>
        <p:spPr>
          <a:xfrm>
            <a:off x="6012549" y="1216811"/>
            <a:ext cx="5487689" cy="5632311"/>
          </a:xfrm>
          <a:prstGeom prst="rect">
            <a:avLst/>
          </a:prstGeom>
          <a:noFill/>
        </p:spPr>
        <p:txBody>
          <a:bodyPr wrap="square" rtlCol="0">
            <a:spAutoFit/>
          </a:bodyPr>
          <a:lstStyle/>
          <a:p>
            <a:r>
              <a:rPr lang="en-US" dirty="0"/>
              <a:t>Upper Klamath-Trinity River (UKTR) Spring Chinook salmon were listed as threatened under CESA by the Fish and Game Commission in June of 2021.  Commission has authority to allow limited sportfishing on listed species (F&amp;G code 2084).</a:t>
            </a:r>
          </a:p>
          <a:p>
            <a:endParaRPr lang="en-US" dirty="0"/>
          </a:p>
          <a:p>
            <a:r>
              <a:rPr lang="en-US" dirty="0"/>
              <a:t>Commission approved the following season, bag and possession limits for Spring Chinook Salmon:</a:t>
            </a:r>
          </a:p>
          <a:p>
            <a:endParaRPr lang="en-US" dirty="0"/>
          </a:p>
          <a:p>
            <a:r>
              <a:rPr lang="en-US" dirty="0"/>
              <a:t>Trinity River- Season of July 1 through August 31, upstream of the confluence of the South Fork Trinity River to Old Lewiston Bridge.  Daily bag of 1 fish any size, Possession limit of 2 fish any size.</a:t>
            </a:r>
          </a:p>
          <a:p>
            <a:endParaRPr lang="en-US" dirty="0"/>
          </a:p>
          <a:p>
            <a:r>
              <a:rPr lang="en-US" dirty="0"/>
              <a:t>Klamath River- Season of July 1 though August 14, downstream of Weitchpec.  Daily bag of 1 fish any size, possession limit of 2 fish any size.</a:t>
            </a:r>
          </a:p>
          <a:p>
            <a:endParaRPr lang="en-US" dirty="0"/>
          </a:p>
          <a:p>
            <a:r>
              <a:rPr lang="en-US" dirty="0"/>
              <a:t>No Chinook sport fisheries in the basin from Jan. 1 through June 30.</a:t>
            </a:r>
          </a:p>
        </p:txBody>
      </p:sp>
    </p:spTree>
    <p:extLst>
      <p:ext uri="{BB962C8B-B14F-4D97-AF65-F5344CB8AC3E}">
        <p14:creationId xmlns:p14="http://schemas.microsoft.com/office/powerpoint/2010/main" val="399491106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4" name="Rectangle 7">
            <a:extLst>
              <a:ext uri="{FF2B5EF4-FFF2-40B4-BE49-F238E27FC236}">
                <a16:creationId xmlns:a16="http://schemas.microsoft.com/office/drawing/2014/main" id="{5E7AA7E8-8006-4E1F-A566-FCF37EE6F3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gradFill flip="none" rotWithShape="1">
            <a:gsLst>
              <a:gs pos="0">
                <a:schemeClr val="accent1"/>
              </a:gs>
              <a:gs pos="10000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cxnSp>
        <p:nvCxnSpPr>
          <p:cNvPr id="25" name="Straight Connector 9">
            <a:extLst>
              <a:ext uri="{FF2B5EF4-FFF2-40B4-BE49-F238E27FC236}">
                <a16:creationId xmlns:a16="http://schemas.microsoft.com/office/drawing/2014/main" id="{56020367-4FD5-4596-8E10-C5F095CD8DB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447322" y="1589368"/>
            <a:ext cx="0" cy="5259754"/>
          </a:xfrm>
          <a:prstGeom prst="line">
            <a:avLst/>
          </a:prstGeom>
          <a:ln w="25400" cap="sq">
            <a:solidFill>
              <a:srgbClr val="FFFFFF"/>
            </a:solidFill>
            <a:bevel/>
          </a:ln>
        </p:spPr>
        <p:style>
          <a:lnRef idx="1">
            <a:schemeClr val="accent1"/>
          </a:lnRef>
          <a:fillRef idx="0">
            <a:schemeClr val="accent1"/>
          </a:fillRef>
          <a:effectRef idx="0">
            <a:schemeClr val="accent1"/>
          </a:effectRef>
          <a:fontRef idx="minor">
            <a:schemeClr val="tx1"/>
          </a:fontRef>
        </p:style>
      </p:cxnSp>
      <p:sp>
        <p:nvSpPr>
          <p:cNvPr id="9" name="TextBox 8">
            <a:extLst>
              <a:ext uri="{FF2B5EF4-FFF2-40B4-BE49-F238E27FC236}">
                <a16:creationId xmlns:a16="http://schemas.microsoft.com/office/drawing/2014/main" id="{080B4A66-D2BC-75E2-6F81-A273E87FD347}"/>
              </a:ext>
            </a:extLst>
          </p:cNvPr>
          <p:cNvSpPr txBox="1"/>
          <p:nvPr/>
        </p:nvSpPr>
        <p:spPr>
          <a:xfrm>
            <a:off x="691762" y="1220036"/>
            <a:ext cx="4190336" cy="4247317"/>
          </a:xfrm>
          <a:prstGeom prst="rect">
            <a:avLst/>
          </a:prstGeom>
          <a:noFill/>
        </p:spPr>
        <p:txBody>
          <a:bodyPr wrap="square" rtlCol="0">
            <a:spAutoFit/>
          </a:bodyPr>
          <a:lstStyle/>
          <a:p>
            <a:r>
              <a:rPr lang="en-US" sz="5400" dirty="0"/>
              <a:t>Steelhead/</a:t>
            </a:r>
          </a:p>
          <a:p>
            <a:r>
              <a:rPr lang="en-US" sz="5400" dirty="0"/>
              <a:t>brown trout  Recreational Fishing Regulations</a:t>
            </a:r>
          </a:p>
        </p:txBody>
      </p:sp>
      <p:sp>
        <p:nvSpPr>
          <p:cNvPr id="10" name="TextBox 9">
            <a:extLst>
              <a:ext uri="{FF2B5EF4-FFF2-40B4-BE49-F238E27FC236}">
                <a16:creationId xmlns:a16="http://schemas.microsoft.com/office/drawing/2014/main" id="{EF9D2318-0B40-CC7E-8755-4F45E4CD5AFD}"/>
              </a:ext>
            </a:extLst>
          </p:cNvPr>
          <p:cNvSpPr txBox="1"/>
          <p:nvPr/>
        </p:nvSpPr>
        <p:spPr>
          <a:xfrm>
            <a:off x="5793204" y="1404702"/>
            <a:ext cx="5487689" cy="4247317"/>
          </a:xfrm>
          <a:prstGeom prst="rect">
            <a:avLst/>
          </a:prstGeom>
          <a:noFill/>
        </p:spPr>
        <p:txBody>
          <a:bodyPr wrap="square" rtlCol="0">
            <a:spAutoFit/>
          </a:bodyPr>
          <a:lstStyle/>
          <a:p>
            <a:r>
              <a:rPr lang="en-US" dirty="0"/>
              <a:t>Regulations have remained consistent from the recent past.</a:t>
            </a:r>
          </a:p>
          <a:p>
            <a:endParaRPr lang="en-US" dirty="0"/>
          </a:p>
          <a:p>
            <a:r>
              <a:rPr lang="en-US" dirty="0"/>
              <a:t>Steelhead- Open all year on the main stem Trinity and Klamath Rivers with some tributary opportunities (Bogus Creek, New River, South Fork Trinity River, Scott, Salmon and Shasta rivers) during prescribed time periods.</a:t>
            </a:r>
          </a:p>
          <a:p>
            <a:endParaRPr lang="en-US" dirty="0"/>
          </a:p>
          <a:p>
            <a:r>
              <a:rPr lang="en-US" dirty="0"/>
              <a:t>Steelhead bag and possession limit- 2 hatchery fish per day (ad-</a:t>
            </a:r>
            <a:r>
              <a:rPr lang="en-US" dirty="0" err="1"/>
              <a:t>clpped</a:t>
            </a:r>
            <a:r>
              <a:rPr lang="en-US" dirty="0"/>
              <a:t>), 4 in possession.</a:t>
            </a:r>
          </a:p>
          <a:p>
            <a:endParaRPr lang="en-US" dirty="0"/>
          </a:p>
          <a:p>
            <a:r>
              <a:rPr lang="en-US" dirty="0"/>
              <a:t>Brown trout- Open all year on the Trinity River.</a:t>
            </a:r>
          </a:p>
          <a:p>
            <a:endParaRPr lang="en-US" dirty="0"/>
          </a:p>
          <a:p>
            <a:r>
              <a:rPr lang="en-US" dirty="0"/>
              <a:t>Brown trout bag and possession limit- 10 brown trout per day, 20 in possession.</a:t>
            </a:r>
          </a:p>
        </p:txBody>
      </p:sp>
    </p:spTree>
    <p:extLst>
      <p:ext uri="{BB962C8B-B14F-4D97-AF65-F5344CB8AC3E}">
        <p14:creationId xmlns:p14="http://schemas.microsoft.com/office/powerpoint/2010/main" val="365076481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4" name="Rectangle 7">
            <a:extLst>
              <a:ext uri="{FF2B5EF4-FFF2-40B4-BE49-F238E27FC236}">
                <a16:creationId xmlns:a16="http://schemas.microsoft.com/office/drawing/2014/main" id="{5E7AA7E8-8006-4E1F-A566-FCF37EE6F3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gradFill flip="none" rotWithShape="1">
            <a:gsLst>
              <a:gs pos="0">
                <a:schemeClr val="accent1"/>
              </a:gs>
              <a:gs pos="10000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cxnSp>
        <p:nvCxnSpPr>
          <p:cNvPr id="25" name="Straight Connector 9">
            <a:extLst>
              <a:ext uri="{FF2B5EF4-FFF2-40B4-BE49-F238E27FC236}">
                <a16:creationId xmlns:a16="http://schemas.microsoft.com/office/drawing/2014/main" id="{56020367-4FD5-4596-8E10-C5F095CD8DB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447322" y="1589368"/>
            <a:ext cx="0" cy="5259754"/>
          </a:xfrm>
          <a:prstGeom prst="line">
            <a:avLst/>
          </a:prstGeom>
          <a:ln w="25400" cap="sq">
            <a:solidFill>
              <a:srgbClr val="FFFFFF"/>
            </a:solidFill>
            <a:bevel/>
          </a:ln>
        </p:spPr>
        <p:style>
          <a:lnRef idx="1">
            <a:schemeClr val="accent1"/>
          </a:lnRef>
          <a:fillRef idx="0">
            <a:schemeClr val="accent1"/>
          </a:fillRef>
          <a:effectRef idx="0">
            <a:schemeClr val="accent1"/>
          </a:effectRef>
          <a:fontRef idx="minor">
            <a:schemeClr val="tx1"/>
          </a:fontRef>
        </p:style>
      </p:cxnSp>
      <p:sp>
        <p:nvSpPr>
          <p:cNvPr id="9" name="TextBox 8">
            <a:extLst>
              <a:ext uri="{FF2B5EF4-FFF2-40B4-BE49-F238E27FC236}">
                <a16:creationId xmlns:a16="http://schemas.microsoft.com/office/drawing/2014/main" id="{080B4A66-D2BC-75E2-6F81-A273E87FD347}"/>
              </a:ext>
            </a:extLst>
          </p:cNvPr>
          <p:cNvSpPr txBox="1"/>
          <p:nvPr/>
        </p:nvSpPr>
        <p:spPr>
          <a:xfrm>
            <a:off x="691762" y="1220036"/>
            <a:ext cx="4190336" cy="3416320"/>
          </a:xfrm>
          <a:prstGeom prst="rect">
            <a:avLst/>
          </a:prstGeom>
          <a:noFill/>
        </p:spPr>
        <p:txBody>
          <a:bodyPr wrap="square" rtlCol="0">
            <a:spAutoFit/>
          </a:bodyPr>
          <a:lstStyle/>
          <a:p>
            <a:r>
              <a:rPr lang="en-US" sz="5400" dirty="0"/>
              <a:t>Coho Salmon Recreational Fishing Regulations</a:t>
            </a:r>
          </a:p>
        </p:txBody>
      </p:sp>
      <p:sp>
        <p:nvSpPr>
          <p:cNvPr id="10" name="TextBox 9">
            <a:extLst>
              <a:ext uri="{FF2B5EF4-FFF2-40B4-BE49-F238E27FC236}">
                <a16:creationId xmlns:a16="http://schemas.microsoft.com/office/drawing/2014/main" id="{EF9D2318-0B40-CC7E-8755-4F45E4CD5AFD}"/>
              </a:ext>
            </a:extLst>
          </p:cNvPr>
          <p:cNvSpPr txBox="1"/>
          <p:nvPr/>
        </p:nvSpPr>
        <p:spPr>
          <a:xfrm>
            <a:off x="5793204" y="903770"/>
            <a:ext cx="5487689" cy="5632311"/>
          </a:xfrm>
          <a:prstGeom prst="rect">
            <a:avLst/>
          </a:prstGeom>
          <a:noFill/>
        </p:spPr>
        <p:txBody>
          <a:bodyPr wrap="square" rtlCol="0">
            <a:spAutoFit/>
          </a:bodyPr>
          <a:lstStyle/>
          <a:p>
            <a:r>
              <a:rPr lang="en-US" dirty="0"/>
              <a:t>Coho Salmon are both state and federally listed as threatened under CESA and ESA.  No current directed take (harvest) is currently allowed in California sport or commercial fisheries.</a:t>
            </a:r>
          </a:p>
          <a:p>
            <a:endParaRPr lang="en-US" dirty="0"/>
          </a:p>
          <a:p>
            <a:r>
              <a:rPr lang="en-US" dirty="0"/>
              <a:t>The Pacific Fisheries Management Council (PFMC) convened an ad hoc committee of state, federal and tribal entities to review the current “harvest control rule” and perform a risk assessment to guide future management of marine and in-river fisheries. </a:t>
            </a:r>
          </a:p>
          <a:p>
            <a:endParaRPr lang="en-US" dirty="0"/>
          </a:p>
          <a:p>
            <a:r>
              <a:rPr lang="en-US" dirty="0"/>
              <a:t>The ad hoc team produced a report with their findings and recommendations entitled:</a:t>
            </a:r>
          </a:p>
          <a:p>
            <a:endParaRPr lang="en-US" dirty="0"/>
          </a:p>
          <a:p>
            <a:r>
              <a:rPr lang="en-US" dirty="0"/>
              <a:t>        Pacific Fishery Management Council </a:t>
            </a:r>
          </a:p>
          <a:p>
            <a:r>
              <a:rPr lang="en-US" dirty="0"/>
              <a:t>Southern Oregon/Northern California Coast</a:t>
            </a:r>
          </a:p>
          <a:p>
            <a:r>
              <a:rPr lang="en-US" dirty="0"/>
              <a:t>                         Coho Salmon:</a:t>
            </a:r>
          </a:p>
          <a:p>
            <a:r>
              <a:rPr lang="en-US" dirty="0"/>
              <a:t>               Fishery Harvest Control Rule</a:t>
            </a:r>
          </a:p>
          <a:p>
            <a:r>
              <a:rPr lang="en-US" dirty="0"/>
              <a:t>                           Risk Assessment</a:t>
            </a:r>
          </a:p>
          <a:p>
            <a:r>
              <a:rPr lang="en-US" dirty="0"/>
              <a:t>                            October 2021</a:t>
            </a:r>
          </a:p>
        </p:txBody>
      </p:sp>
    </p:spTree>
    <p:extLst>
      <p:ext uri="{BB962C8B-B14F-4D97-AF65-F5344CB8AC3E}">
        <p14:creationId xmlns:p14="http://schemas.microsoft.com/office/powerpoint/2010/main" val="171027625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4" name="Rectangle 7">
            <a:extLst>
              <a:ext uri="{FF2B5EF4-FFF2-40B4-BE49-F238E27FC236}">
                <a16:creationId xmlns:a16="http://schemas.microsoft.com/office/drawing/2014/main" id="{5E7AA7E8-8006-4E1F-A566-FCF37EE6F3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gradFill flip="none" rotWithShape="1">
            <a:gsLst>
              <a:gs pos="0">
                <a:schemeClr val="accent1"/>
              </a:gs>
              <a:gs pos="10000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cxnSp>
        <p:nvCxnSpPr>
          <p:cNvPr id="25" name="Straight Connector 9">
            <a:extLst>
              <a:ext uri="{FF2B5EF4-FFF2-40B4-BE49-F238E27FC236}">
                <a16:creationId xmlns:a16="http://schemas.microsoft.com/office/drawing/2014/main" id="{56020367-4FD5-4596-8E10-C5F095CD8DB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447322" y="1589368"/>
            <a:ext cx="0" cy="5259754"/>
          </a:xfrm>
          <a:prstGeom prst="line">
            <a:avLst/>
          </a:prstGeom>
          <a:ln w="25400" cap="sq">
            <a:solidFill>
              <a:srgbClr val="FFFFFF"/>
            </a:solidFill>
            <a:bevel/>
          </a:ln>
        </p:spPr>
        <p:style>
          <a:lnRef idx="1">
            <a:schemeClr val="accent1"/>
          </a:lnRef>
          <a:fillRef idx="0">
            <a:schemeClr val="accent1"/>
          </a:fillRef>
          <a:effectRef idx="0">
            <a:schemeClr val="accent1"/>
          </a:effectRef>
          <a:fontRef idx="minor">
            <a:schemeClr val="tx1"/>
          </a:fontRef>
        </p:style>
      </p:cxnSp>
      <p:sp>
        <p:nvSpPr>
          <p:cNvPr id="9" name="TextBox 8">
            <a:extLst>
              <a:ext uri="{FF2B5EF4-FFF2-40B4-BE49-F238E27FC236}">
                <a16:creationId xmlns:a16="http://schemas.microsoft.com/office/drawing/2014/main" id="{080B4A66-D2BC-75E2-6F81-A273E87FD347}"/>
              </a:ext>
            </a:extLst>
          </p:cNvPr>
          <p:cNvSpPr txBox="1"/>
          <p:nvPr/>
        </p:nvSpPr>
        <p:spPr>
          <a:xfrm>
            <a:off x="691762" y="1220036"/>
            <a:ext cx="4190336" cy="3416320"/>
          </a:xfrm>
          <a:prstGeom prst="rect">
            <a:avLst/>
          </a:prstGeom>
          <a:noFill/>
        </p:spPr>
        <p:txBody>
          <a:bodyPr wrap="square" rtlCol="0">
            <a:spAutoFit/>
          </a:bodyPr>
          <a:lstStyle/>
          <a:p>
            <a:r>
              <a:rPr lang="en-US" sz="5400" dirty="0"/>
              <a:t>Coho Salmon Recreational Fishing Regulations</a:t>
            </a:r>
          </a:p>
        </p:txBody>
      </p:sp>
      <p:sp>
        <p:nvSpPr>
          <p:cNvPr id="10" name="TextBox 9">
            <a:extLst>
              <a:ext uri="{FF2B5EF4-FFF2-40B4-BE49-F238E27FC236}">
                <a16:creationId xmlns:a16="http://schemas.microsoft.com/office/drawing/2014/main" id="{EF9D2318-0B40-CC7E-8755-4F45E4CD5AFD}"/>
              </a:ext>
            </a:extLst>
          </p:cNvPr>
          <p:cNvSpPr txBox="1"/>
          <p:nvPr/>
        </p:nvSpPr>
        <p:spPr>
          <a:xfrm>
            <a:off x="5673934" y="1220036"/>
            <a:ext cx="5487689" cy="5632311"/>
          </a:xfrm>
          <a:prstGeom prst="rect">
            <a:avLst/>
          </a:prstGeom>
          <a:noFill/>
        </p:spPr>
        <p:txBody>
          <a:bodyPr wrap="square" rtlCol="0">
            <a:spAutoFit/>
          </a:bodyPr>
          <a:lstStyle/>
          <a:p>
            <a:endParaRPr lang="en-US" dirty="0"/>
          </a:p>
          <a:p>
            <a:r>
              <a:rPr lang="en-US" dirty="0"/>
              <a:t>The results/recommendations from the report were incorporated into a new SONCC coho salmon harvest control rule (HCR) promulgated by the PFMC.   NMFS shortly thereafter wrote a biological opinion for the new rule.</a:t>
            </a:r>
          </a:p>
          <a:p>
            <a:endParaRPr lang="en-US" dirty="0"/>
          </a:p>
          <a:p>
            <a:r>
              <a:rPr lang="en-US" u="sng" dirty="0"/>
              <a:t>Key facts</a:t>
            </a:r>
          </a:p>
          <a:p>
            <a:pPr marL="285750" indent="-285750">
              <a:buFont typeface="Arial" panose="020B0604020202020204" pitchFamily="34" charset="0"/>
              <a:buChar char="•"/>
            </a:pPr>
            <a:r>
              <a:rPr lang="en-US" dirty="0"/>
              <a:t>The old HCR was applied to marine fisheries only for incidental impacts and directed harvest (Oregon only) and was set at max exploitation rate of 13%.</a:t>
            </a:r>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r>
              <a:rPr lang="en-US" dirty="0"/>
              <a:t>The new rule applies to both marine and in-river fisheries and the max exploitation rate is set at 15% for all SONCC coho populations, with the exception of the Trinity River population, which has a cap of 16%.</a:t>
            </a:r>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r>
              <a:rPr lang="en-US" dirty="0"/>
              <a:t>The new HCR will result in further constraints to ocean Chinook fisheries in some years, particularly in the Klamath Management Zone. </a:t>
            </a:r>
          </a:p>
        </p:txBody>
      </p:sp>
    </p:spTree>
    <p:extLst>
      <p:ext uri="{BB962C8B-B14F-4D97-AF65-F5344CB8AC3E}">
        <p14:creationId xmlns:p14="http://schemas.microsoft.com/office/powerpoint/2010/main" val="254338819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195</TotalTime>
  <Words>1089</Words>
  <Application>Microsoft Office PowerPoint</Application>
  <PresentationFormat>Widescreen</PresentationFormat>
  <Paragraphs>100</Paragraphs>
  <Slides>9</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9</vt:i4>
      </vt:variant>
    </vt:vector>
  </HeadingPairs>
  <TitlesOfParts>
    <vt:vector size="15" baseType="lpstr">
      <vt:lpstr>Arial</vt:lpstr>
      <vt:lpstr>Calibri</vt:lpstr>
      <vt:lpstr>Calibri Light</vt:lpstr>
      <vt:lpstr>Garamond</vt:lpstr>
      <vt:lpstr>Times New Roman</vt:lpstr>
      <vt:lpstr>Office Theme</vt:lpstr>
      <vt:lpstr>Klamath basin Sport fishing regulations for 2022</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Klamath basin Sport fishing regulations for 2022</dc:title>
  <dc:creator>Sinnen, Wade@Wildlife</dc:creator>
  <cp:lastModifiedBy>Sinnen, Wade@Wildlife</cp:lastModifiedBy>
  <cp:revision>6</cp:revision>
  <dcterms:created xsi:type="dcterms:W3CDTF">2022-06-06T21:18:45Z</dcterms:created>
  <dcterms:modified xsi:type="dcterms:W3CDTF">2022-06-14T16:37:41Z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6e685f86-ed8d-482b-be3a-2b7af73f9b7f_Enabled">
    <vt:lpwstr>True</vt:lpwstr>
  </property>
  <property fmtid="{D5CDD505-2E9C-101B-9397-08002B2CF9AE}" pid="3" name="MSIP_Label_6e685f86-ed8d-482b-be3a-2b7af73f9b7f_SiteId">
    <vt:lpwstr>4b633c25-efbf-4006-9f15-07442ba7aa0b</vt:lpwstr>
  </property>
  <property fmtid="{D5CDD505-2E9C-101B-9397-08002B2CF9AE}" pid="4" name="MSIP_Label_6e685f86-ed8d-482b-be3a-2b7af73f9b7f_Owner">
    <vt:lpwstr>Wade.Sinnen@wildlife.ca.gov</vt:lpwstr>
  </property>
  <property fmtid="{D5CDD505-2E9C-101B-9397-08002B2CF9AE}" pid="5" name="MSIP_Label_6e685f86-ed8d-482b-be3a-2b7af73f9b7f_SetDate">
    <vt:lpwstr>2022-06-06T21:54:54.8537507Z</vt:lpwstr>
  </property>
  <property fmtid="{D5CDD505-2E9C-101B-9397-08002B2CF9AE}" pid="6" name="MSIP_Label_6e685f86-ed8d-482b-be3a-2b7af73f9b7f_Name">
    <vt:lpwstr>General</vt:lpwstr>
  </property>
  <property fmtid="{D5CDD505-2E9C-101B-9397-08002B2CF9AE}" pid="7" name="MSIP_Label_6e685f86-ed8d-482b-be3a-2b7af73f9b7f_Application">
    <vt:lpwstr>Microsoft Azure Information Protection</vt:lpwstr>
  </property>
  <property fmtid="{D5CDD505-2E9C-101B-9397-08002B2CF9AE}" pid="8" name="MSIP_Label_6e685f86-ed8d-482b-be3a-2b7af73f9b7f_ActionId">
    <vt:lpwstr>bde43b25-42f4-41f4-b74c-3d96dec72b48</vt:lpwstr>
  </property>
  <property fmtid="{D5CDD505-2E9C-101B-9397-08002B2CF9AE}" pid="9" name="MSIP_Label_6e685f86-ed8d-482b-be3a-2b7af73f9b7f_Extended_MSFT_Method">
    <vt:lpwstr>Automatic</vt:lpwstr>
  </property>
  <property fmtid="{D5CDD505-2E9C-101B-9397-08002B2CF9AE}" pid="10" name="Sensitivity">
    <vt:lpwstr>General</vt:lpwstr>
  </property>
</Properties>
</file>