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1" r:id="rId1"/>
  </p:sldMasterIdLst>
  <p:notesMasterIdLst>
    <p:notesMasterId r:id="rId10"/>
  </p:notesMasterIdLst>
  <p:sldIdLst>
    <p:sldId id="276" r:id="rId2"/>
    <p:sldId id="298" r:id="rId3"/>
    <p:sldId id="299" r:id="rId4"/>
    <p:sldId id="300" r:id="rId5"/>
    <p:sldId id="301" r:id="rId6"/>
    <p:sldId id="302" r:id="rId7"/>
    <p:sldId id="297" r:id="rId8"/>
    <p:sldId id="295"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D7EB"/>
    <a:srgbClr val="244A9F"/>
    <a:srgbClr val="CB9F5B"/>
    <a:srgbClr val="7A5F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0A3075-5FD4-46E4-B48C-1C6BA289BDC4}" v="12" dt="2022-12-07T01:06:04.0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4674"/>
  </p:normalViewPr>
  <p:slideViewPr>
    <p:cSldViewPr snapToGrid="0" snapToObjects="1">
      <p:cViewPr varScale="1">
        <p:scale>
          <a:sx n="104" d="100"/>
          <a:sy n="104" d="100"/>
        </p:scale>
        <p:origin x="105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719A9F-38AC-6D41-A3AB-063BEB6D85DE}" type="datetimeFigureOut">
              <a:rPr lang="en-US" smtClean="0"/>
              <a:t>12/6/2022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DD3B3B-75AC-574E-A42F-AEFC8DAFA0D7}" type="slidenum">
              <a:rPr lang="en-US" smtClean="0"/>
              <a:t>‹#›</a:t>
            </a:fld>
            <a:endParaRPr lang="en-US"/>
          </a:p>
        </p:txBody>
      </p:sp>
    </p:spTree>
    <p:extLst>
      <p:ext uri="{BB962C8B-B14F-4D97-AF65-F5344CB8AC3E}">
        <p14:creationId xmlns:p14="http://schemas.microsoft.com/office/powerpoint/2010/main" val="1749192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lue Background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78631" y="1350973"/>
            <a:ext cx="6858000" cy="2387600"/>
          </a:xfrm>
          <a:effectLst/>
        </p:spPr>
        <p:txBody>
          <a:bodyPr anchor="b"/>
          <a:lstStyle>
            <a:lvl1pPr algn="l">
              <a:defRPr sz="4500" b="1">
                <a:solidFill>
                  <a:schemeClr val="tx1"/>
                </a:solidFill>
                <a:latin typeface="Arial" charset="0"/>
                <a:ea typeface="Arial" charset="0"/>
                <a:cs typeface="Arial" charset="0"/>
              </a:defRPr>
            </a:lvl1pPr>
          </a:lstStyle>
          <a:p>
            <a:r>
              <a:rPr lang="en-US" dirty="0"/>
              <a:t>Title</a:t>
            </a:r>
            <a:br>
              <a:rPr lang="en-US" dirty="0"/>
            </a:br>
            <a:r>
              <a:rPr lang="en-US" dirty="0"/>
              <a:t>No more than two lines</a:t>
            </a:r>
          </a:p>
        </p:txBody>
      </p:sp>
      <p:sp>
        <p:nvSpPr>
          <p:cNvPr id="3" name="Subtitle 2"/>
          <p:cNvSpPr>
            <a:spLocks noGrp="1"/>
          </p:cNvSpPr>
          <p:nvPr>
            <p:ph type="subTitle" idx="1" hasCustomPrompt="1"/>
          </p:nvPr>
        </p:nvSpPr>
        <p:spPr>
          <a:xfrm>
            <a:off x="478631" y="3830648"/>
            <a:ext cx="6858000" cy="1655762"/>
          </a:xfrm>
          <a:effectLst/>
        </p:spPr>
        <p:txBody>
          <a:bodyPr>
            <a:noAutofit/>
          </a:bodyPr>
          <a:lstStyle>
            <a:lvl1pPr marL="0" indent="0" algn="l">
              <a:buNone/>
              <a:defRPr sz="2400" b="1" baseline="0">
                <a:solidFill>
                  <a:schemeClr val="tx1"/>
                </a:solidFill>
                <a:latin typeface="Arial" charset="0"/>
                <a:ea typeface="Arial" charset="0"/>
                <a:cs typeface="Arial"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Subtitle goes here</a:t>
            </a:r>
            <a:br>
              <a:rPr lang="en-US" dirty="0"/>
            </a:br>
            <a:r>
              <a:rPr lang="en-US" dirty="0"/>
              <a:t>No more than two lines</a:t>
            </a:r>
          </a:p>
          <a:p>
            <a:endParaRPr lang="en-US" dirty="0"/>
          </a:p>
          <a:p>
            <a:endParaRPr lang="en-US" dirty="0"/>
          </a:p>
          <a:p>
            <a:endParaRPr lang="en-US" dirty="0"/>
          </a:p>
        </p:txBody>
      </p:sp>
      <p:sp>
        <p:nvSpPr>
          <p:cNvPr id="4" name="Date Placeholder 3"/>
          <p:cNvSpPr>
            <a:spLocks noGrp="1"/>
          </p:cNvSpPr>
          <p:nvPr>
            <p:ph type="dt" sz="half" idx="10"/>
          </p:nvPr>
        </p:nvSpPr>
        <p:spPr>
          <a:xfrm>
            <a:off x="68580" y="6400801"/>
            <a:ext cx="2057400" cy="365125"/>
          </a:xfrm>
          <a:effectLst/>
        </p:spPr>
        <p:txBody>
          <a:bodyPr/>
          <a:lstStyle>
            <a:lvl1pPr>
              <a:defRPr b="1">
                <a:solidFill>
                  <a:schemeClr val="tx1"/>
                </a:solidFill>
                <a:latin typeface="Arial" charset="0"/>
                <a:ea typeface="Arial" charset="0"/>
                <a:cs typeface="Arial" charset="0"/>
              </a:defRPr>
            </a:lvl1pPr>
          </a:lstStyle>
          <a:p>
            <a:fld id="{12741A13-65EA-6347-BE27-A6636816D72F}" type="datetime1">
              <a:rPr lang="en-US" smtClean="0"/>
              <a:pPr/>
              <a:t>12/6/2022</a:t>
            </a:fld>
            <a:endParaRPr lang="en-US" dirty="0"/>
          </a:p>
        </p:txBody>
      </p:sp>
      <p:sp>
        <p:nvSpPr>
          <p:cNvPr id="5" name="Footer Placeholder 4"/>
          <p:cNvSpPr>
            <a:spLocks noGrp="1"/>
          </p:cNvSpPr>
          <p:nvPr>
            <p:ph type="ftr" sz="quarter" idx="11"/>
          </p:nvPr>
        </p:nvSpPr>
        <p:spPr>
          <a:xfrm>
            <a:off x="3028950" y="6400801"/>
            <a:ext cx="3086100" cy="365125"/>
          </a:xfrm>
          <a:effectLst/>
        </p:spPr>
        <p:txBody>
          <a:bodyPr/>
          <a:lstStyle>
            <a:lvl1pPr>
              <a:defRPr b="1">
                <a:solidFill>
                  <a:schemeClr val="tx1"/>
                </a:solidFill>
                <a:latin typeface="Arial" charset="0"/>
                <a:ea typeface="Arial" charset="0"/>
                <a:cs typeface="Arial" charset="0"/>
              </a:defRPr>
            </a:lvl1pPr>
          </a:lstStyle>
          <a:p>
            <a:endParaRPr lang="en-US" dirty="0"/>
          </a:p>
        </p:txBody>
      </p:sp>
      <p:sp>
        <p:nvSpPr>
          <p:cNvPr id="6" name="Slide Number Placeholder 5"/>
          <p:cNvSpPr>
            <a:spLocks noGrp="1"/>
          </p:cNvSpPr>
          <p:nvPr>
            <p:ph type="sldNum" sz="quarter" idx="12"/>
          </p:nvPr>
        </p:nvSpPr>
        <p:spPr>
          <a:xfrm>
            <a:off x="7029450" y="6400801"/>
            <a:ext cx="2057400" cy="365125"/>
          </a:xfrm>
          <a:effectLst/>
        </p:spPr>
        <p:txBody>
          <a:bodyPr/>
          <a:lstStyle>
            <a:lvl1pPr>
              <a:defRPr b="1">
                <a:solidFill>
                  <a:schemeClr val="tx1"/>
                </a:solidFill>
                <a:latin typeface="Arial" charset="0"/>
                <a:ea typeface="Arial" charset="0"/>
                <a:cs typeface="Arial" charset="0"/>
              </a:defRPr>
            </a:lvl1pPr>
          </a:lstStyle>
          <a:p>
            <a:fld id="{A1D9053B-8DB2-EA4A-A9CF-0F8FB54823AA}" type="slidenum">
              <a:rPr lang="en-US" smtClean="0"/>
              <a:pPr/>
              <a:t>‹#›</a:t>
            </a:fld>
            <a:endParaRPr lang="en-US" dirty="0"/>
          </a:p>
        </p:txBody>
      </p:sp>
    </p:spTree>
    <p:extLst>
      <p:ext uri="{BB962C8B-B14F-4D97-AF65-F5344CB8AC3E}">
        <p14:creationId xmlns:p14="http://schemas.microsoft.com/office/powerpoint/2010/main" val="1437861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2DA61-96D0-3845-8C5E-0D209D24FDF3}" type="datetime1">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2603931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ight Phot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71450" y="365126"/>
            <a:ext cx="4257675" cy="1325563"/>
          </a:xfrm>
        </p:spPr>
        <p:txBody>
          <a:bodyPr/>
          <a:lstStyle>
            <a:lvl1pPr>
              <a:defRPr sz="4400"/>
            </a:lvl1pPr>
          </a:lstStyle>
          <a:p>
            <a:r>
              <a:rPr lang="en-US" dirty="0"/>
              <a:t>Click to add title</a:t>
            </a:r>
          </a:p>
        </p:txBody>
      </p:sp>
      <p:sp>
        <p:nvSpPr>
          <p:cNvPr id="3" name="Content Placeholder 2"/>
          <p:cNvSpPr>
            <a:spLocks noGrp="1"/>
          </p:cNvSpPr>
          <p:nvPr>
            <p:ph sz="half" idx="1"/>
          </p:nvPr>
        </p:nvSpPr>
        <p:spPr>
          <a:xfrm>
            <a:off x="171450" y="1825625"/>
            <a:ext cx="4257675" cy="4351338"/>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AC26C5-41E0-A34F-8F2E-0A9A4D981DE1}" type="datetime1">
              <a:rPr lang="en-US" smtClean="0"/>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8" name="Picture Placeholder 2"/>
          <p:cNvSpPr>
            <a:spLocks noGrp="1"/>
          </p:cNvSpPr>
          <p:nvPr>
            <p:ph type="pic" idx="13"/>
          </p:nvPr>
        </p:nvSpPr>
        <p:spPr>
          <a:xfrm>
            <a:off x="4514850" y="1"/>
            <a:ext cx="4629150" cy="685799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Tree>
    <p:extLst>
      <p:ext uri="{BB962C8B-B14F-4D97-AF65-F5344CB8AC3E}">
        <p14:creationId xmlns:p14="http://schemas.microsoft.com/office/powerpoint/2010/main" val="610428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wer Photo">
    <p:spTree>
      <p:nvGrpSpPr>
        <p:cNvPr id="1" name=""/>
        <p:cNvGrpSpPr/>
        <p:nvPr/>
      </p:nvGrpSpPr>
      <p:grpSpPr>
        <a:xfrm>
          <a:off x="0" y="0"/>
          <a:ext cx="0" cy="0"/>
          <a:chOff x="0" y="0"/>
          <a:chExt cx="0" cy="0"/>
        </a:xfrm>
      </p:grpSpPr>
      <p:sp>
        <p:nvSpPr>
          <p:cNvPr id="8" name="Picture Placeholder 2"/>
          <p:cNvSpPr>
            <a:spLocks noGrp="1"/>
          </p:cNvSpPr>
          <p:nvPr>
            <p:ph type="pic" idx="13"/>
          </p:nvPr>
        </p:nvSpPr>
        <p:spPr>
          <a:xfrm>
            <a:off x="0" y="3657600"/>
            <a:ext cx="9144000" cy="3686174"/>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5" name="Date Placeholder 4"/>
          <p:cNvSpPr>
            <a:spLocks noGrp="1"/>
          </p:cNvSpPr>
          <p:nvPr>
            <p:ph type="dt" sz="half" idx="10"/>
          </p:nvPr>
        </p:nvSpPr>
        <p:spPr/>
        <p:txBody>
          <a:bodyPr/>
          <a:lstStyle/>
          <a:p>
            <a:fld id="{8829FB3D-5B42-3F41-9DB2-19E39B4ABFB0}" type="datetime1">
              <a:rPr lang="en-US" smtClean="0"/>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11" name="Title Placeholder 1"/>
          <p:cNvSpPr>
            <a:spLocks noGrp="1"/>
          </p:cNvSpPr>
          <p:nvPr>
            <p:ph type="title"/>
          </p:nvPr>
        </p:nvSpPr>
        <p:spPr>
          <a:xfrm>
            <a:off x="171450" y="365126"/>
            <a:ext cx="8778240" cy="763588"/>
          </a:xfrm>
          <a:prstGeom prst="rect">
            <a:avLst/>
          </a:prstGeom>
        </p:spPr>
        <p:txBody>
          <a:bodyPr vert="horz" lIns="91440" tIns="45720" rIns="91440" bIns="45720" rtlCol="0" anchor="ctr">
            <a:normAutofit/>
          </a:bodyPr>
          <a:lstStyle>
            <a:lvl1pPr>
              <a:defRPr sz="4400"/>
            </a:lvl1pPr>
          </a:lstStyle>
          <a:p>
            <a:r>
              <a:rPr lang="en-US"/>
              <a:t>Click to edit Master title style</a:t>
            </a:r>
            <a:endParaRPr lang="en-US" dirty="0"/>
          </a:p>
        </p:txBody>
      </p:sp>
      <p:sp>
        <p:nvSpPr>
          <p:cNvPr id="14" name="Content Placeholder 2"/>
          <p:cNvSpPr>
            <a:spLocks noGrp="1"/>
          </p:cNvSpPr>
          <p:nvPr>
            <p:ph idx="1"/>
          </p:nvPr>
        </p:nvSpPr>
        <p:spPr>
          <a:xfrm>
            <a:off x="182880" y="1282701"/>
            <a:ext cx="8778240" cy="2232025"/>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10826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p:nvPr>
        </p:nvSpPr>
        <p:spPr>
          <a:xfrm>
            <a:off x="171450" y="365126"/>
            <a:ext cx="8778240" cy="1325563"/>
          </a:xfrm>
        </p:spPr>
        <p:txBody>
          <a:bodyPr/>
          <a:lstStyle>
            <a:lvl1pPr>
              <a:defRPr sz="440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707BFF84-80AF-0549-9F70-6A5CD81482A0}" type="datetime1">
              <a:rPr lang="en-US" smtClean="0"/>
              <a:t>12/6/2022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D9053B-8DB2-EA4A-A9CF-0F8FB54823AA}" type="slidenum">
              <a:rPr lang="en-US" smtClean="0"/>
              <a:t>‹#›</a:t>
            </a:fld>
            <a:endParaRPr lang="en-US"/>
          </a:p>
        </p:txBody>
      </p:sp>
      <p:sp>
        <p:nvSpPr>
          <p:cNvPr id="10" name="Content Placeholder 2"/>
          <p:cNvSpPr>
            <a:spLocks noGrp="1"/>
          </p:cNvSpPr>
          <p:nvPr>
            <p:ph idx="1"/>
          </p:nvPr>
        </p:nvSpPr>
        <p:spPr>
          <a:xfrm>
            <a:off x="171450" y="1813717"/>
            <a:ext cx="4354830" cy="4343400"/>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2"/>
          <p:cNvSpPr>
            <a:spLocks noGrp="1"/>
          </p:cNvSpPr>
          <p:nvPr>
            <p:ph idx="13"/>
          </p:nvPr>
        </p:nvSpPr>
        <p:spPr>
          <a:xfrm>
            <a:off x="4594860" y="1813717"/>
            <a:ext cx="4354830" cy="4343400"/>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29991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8C4F7B-192C-CC4D-B903-FD33AA908534}" type="datetime1">
              <a:rPr lang="en-US" smtClean="0"/>
              <a:t>12/6/2022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3518774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05750F-5D22-0D4A-945A-5017A5441769}" type="datetime1">
              <a:rPr lang="en-US" smtClean="0"/>
              <a:t>12/6/2022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2006397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p:cNvSpPr>
          <p:nvPr>
            <p:ph type="pic" idx="1"/>
          </p:nvPr>
        </p:nvSpPr>
        <p:spPr>
          <a:xfrm>
            <a:off x="3800475" y="0"/>
            <a:ext cx="5343525" cy="68580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CA102D1-1D5E-FD43-8C0C-F1EFF7183237}" type="datetime1">
              <a:rPr lang="en-US" smtClean="0"/>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1848608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2C8285-8343-AA48-BD69-39A4FA2F6177}" type="datetime1">
              <a:rPr lang="en-US" smtClean="0"/>
              <a:t>12/6/2022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D9053B-8DB2-EA4A-A9CF-0F8FB54823AA}" type="slidenum">
              <a:rPr lang="en-US" smtClean="0"/>
              <a:t>‹#›</a:t>
            </a:fld>
            <a:endParaRPr lang="en-US"/>
          </a:p>
        </p:txBody>
      </p:sp>
      <p:sp>
        <p:nvSpPr>
          <p:cNvPr id="5" name="Subtitle 2"/>
          <p:cNvSpPr>
            <a:spLocks noGrp="1"/>
          </p:cNvSpPr>
          <p:nvPr>
            <p:ph type="subTitle" idx="1" hasCustomPrompt="1"/>
          </p:nvPr>
        </p:nvSpPr>
        <p:spPr>
          <a:xfrm>
            <a:off x="803813" y="189981"/>
            <a:ext cx="6858000" cy="1994419"/>
          </a:xfrm>
          <a:effectLst>
            <a:outerShdw blurRad="50800" dist="38100" dir="2700000" algn="tl" rotWithShape="0">
              <a:schemeClr val="bg1">
                <a:alpha val="40000"/>
              </a:schemeClr>
            </a:outerShdw>
          </a:effectLst>
        </p:spPr>
        <p:txBody>
          <a:bodyPr>
            <a:noAutofit/>
          </a:bodyPr>
          <a:lstStyle>
            <a:lvl1pPr marL="0" indent="0" algn="l">
              <a:buNone/>
              <a:defRPr sz="2400" b="1" baseline="0">
                <a:solidFill>
                  <a:schemeClr val="tx1"/>
                </a:solidFill>
                <a:effectLst>
                  <a:outerShdw blurRad="38100" dist="38100" dir="2700000" algn="tl">
                    <a:srgbClr val="000000">
                      <a:alpha val="43137"/>
                    </a:srgbClr>
                  </a:outerShdw>
                </a:effectLst>
                <a:latin typeface="Arial" charset="0"/>
                <a:ea typeface="Arial" charset="0"/>
                <a:cs typeface="Arial"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Contact Information Goes Here</a:t>
            </a:r>
            <a:br>
              <a:rPr lang="en-US" dirty="0"/>
            </a:br>
            <a:r>
              <a:rPr lang="en-US" dirty="0"/>
              <a:t>No more than four lines</a:t>
            </a:r>
          </a:p>
          <a:p>
            <a:endParaRPr lang="en-US" dirty="0"/>
          </a:p>
          <a:p>
            <a:endParaRPr lang="en-US" dirty="0"/>
          </a:p>
          <a:p>
            <a:endParaRPr lang="en-US" dirty="0"/>
          </a:p>
        </p:txBody>
      </p:sp>
    </p:spTree>
    <p:extLst>
      <p:ext uri="{BB962C8B-B14F-4D97-AF65-F5344CB8AC3E}">
        <p14:creationId xmlns:p14="http://schemas.microsoft.com/office/powerpoint/2010/main" val="3453151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gi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1450" y="365126"/>
            <a:ext cx="877824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71450" y="1825625"/>
            <a:ext cx="8778240" cy="4351338"/>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 y="6400801"/>
            <a:ext cx="2057400" cy="365125"/>
          </a:xfrm>
          <a:prstGeom prst="rect">
            <a:avLst/>
          </a:prstGeom>
        </p:spPr>
        <p:txBody>
          <a:bodyPr vert="horz" lIns="91440" tIns="45720" rIns="91440" bIns="45720" rtlCol="0" anchor="ctr"/>
          <a:lstStyle>
            <a:lvl1pPr algn="l">
              <a:defRPr sz="900" b="1">
                <a:solidFill>
                  <a:schemeClr val="tx1"/>
                </a:solidFill>
                <a:latin typeface="Arial" charset="0"/>
                <a:ea typeface="Arial" charset="0"/>
                <a:cs typeface="Arial" charset="0"/>
              </a:defRPr>
            </a:lvl1pPr>
          </a:lstStyle>
          <a:p>
            <a:fld id="{9BA584D0-09CA-574D-B027-FFD2C80D9EBB}" type="datetime1">
              <a:rPr lang="en-US" smtClean="0"/>
              <a:pPr/>
              <a:t>12/6/2022</a:t>
            </a:fld>
            <a:endParaRPr lang="en-US"/>
          </a:p>
        </p:txBody>
      </p:sp>
      <p:sp>
        <p:nvSpPr>
          <p:cNvPr id="5" name="Footer Placeholder 4"/>
          <p:cNvSpPr>
            <a:spLocks noGrp="1"/>
          </p:cNvSpPr>
          <p:nvPr>
            <p:ph type="ftr" sz="quarter" idx="3"/>
          </p:nvPr>
        </p:nvSpPr>
        <p:spPr>
          <a:xfrm>
            <a:off x="3028950" y="6400801"/>
            <a:ext cx="3086100" cy="365125"/>
          </a:xfrm>
          <a:prstGeom prst="rect">
            <a:avLst/>
          </a:prstGeom>
        </p:spPr>
        <p:txBody>
          <a:bodyPr vert="horz" lIns="91440" tIns="45720" rIns="91440" bIns="45720" rtlCol="0" anchor="ctr"/>
          <a:lstStyle>
            <a:lvl1pPr algn="ctr">
              <a:defRPr sz="900" b="1">
                <a:solidFill>
                  <a:schemeClr val="tx1"/>
                </a:solidFill>
                <a:latin typeface="Arial" charset="0"/>
                <a:ea typeface="Arial" charset="0"/>
                <a:cs typeface="Arial" charset="0"/>
              </a:defRPr>
            </a:lvl1pPr>
          </a:lstStyle>
          <a:p>
            <a:endParaRPr lang="en-US" dirty="0"/>
          </a:p>
        </p:txBody>
      </p:sp>
      <p:sp>
        <p:nvSpPr>
          <p:cNvPr id="6" name="Slide Number Placeholder 5"/>
          <p:cNvSpPr>
            <a:spLocks noGrp="1"/>
          </p:cNvSpPr>
          <p:nvPr>
            <p:ph type="sldNum" sz="quarter" idx="4"/>
          </p:nvPr>
        </p:nvSpPr>
        <p:spPr>
          <a:xfrm>
            <a:off x="7029450" y="6400801"/>
            <a:ext cx="2057400" cy="365125"/>
          </a:xfrm>
          <a:prstGeom prst="rect">
            <a:avLst/>
          </a:prstGeom>
        </p:spPr>
        <p:txBody>
          <a:bodyPr vert="horz" lIns="91440" tIns="45720" rIns="91440" bIns="45720" rtlCol="0" anchor="ctr"/>
          <a:lstStyle>
            <a:lvl1pPr algn="r">
              <a:defRPr sz="900" b="1">
                <a:solidFill>
                  <a:schemeClr val="tx1"/>
                </a:solidFill>
                <a:latin typeface="Arial" charset="0"/>
                <a:ea typeface="Arial" charset="0"/>
                <a:cs typeface="Arial" charset="0"/>
              </a:defRPr>
            </a:lvl1pPr>
          </a:lstStyle>
          <a:p>
            <a:fld id="{A1D9053B-8DB2-EA4A-A9CF-0F8FB54823AA}" type="slidenum">
              <a:rPr lang="en-US" smtClean="0"/>
              <a:pPr/>
              <a:t>‹#›</a:t>
            </a:fld>
            <a:endParaRPr lang="en-US" dirty="0"/>
          </a:p>
        </p:txBody>
      </p:sp>
      <p:pic>
        <p:nvPicPr>
          <p:cNvPr id="8" name="Picture 7"/>
          <p:cNvPicPr>
            <a:picLocks noChangeAspect="1"/>
          </p:cNvPicPr>
          <p:nvPr userDrawn="1"/>
        </p:nvPicPr>
        <p:blipFill>
          <a:blip r:embed="rId11"/>
          <a:stretch>
            <a:fillRect/>
          </a:stretch>
        </p:blipFill>
        <p:spPr>
          <a:xfrm>
            <a:off x="7620567" y="5533978"/>
            <a:ext cx="1190882" cy="1231947"/>
          </a:xfrm>
          <a:prstGeom prst="rect">
            <a:avLst/>
          </a:prstGeom>
        </p:spPr>
      </p:pic>
    </p:spTree>
    <p:extLst>
      <p:ext uri="{BB962C8B-B14F-4D97-AF65-F5344CB8AC3E}">
        <p14:creationId xmlns:p14="http://schemas.microsoft.com/office/powerpoint/2010/main" val="574064977"/>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Lst>
  <p:hf sldNum="0" hdr="0" ftr="0" dt="0"/>
  <p:txStyles>
    <p:titleStyle>
      <a:lvl1pPr algn="l" defTabSz="685800" rtl="0" eaLnBrk="1" latinLnBrk="0" hangingPunct="1">
        <a:lnSpc>
          <a:spcPct val="90000"/>
        </a:lnSpc>
        <a:spcBef>
          <a:spcPct val="0"/>
        </a:spcBef>
        <a:buNone/>
        <a:defRPr sz="4400" b="1" kern="1200">
          <a:solidFill>
            <a:schemeClr val="tx1"/>
          </a:solidFill>
          <a:latin typeface="Arial" charset="0"/>
          <a:ea typeface="Arial" charset="0"/>
          <a:cs typeface="Arial" charset="0"/>
        </a:defRPr>
      </a:lvl1pPr>
    </p:titleStyle>
    <p:bodyStyle>
      <a:lvl1pPr marL="171450" indent="-171450" algn="l" defTabSz="685800" rtl="0" eaLnBrk="1" latinLnBrk="0" hangingPunct="1">
        <a:lnSpc>
          <a:spcPct val="90000"/>
        </a:lnSpc>
        <a:spcBef>
          <a:spcPts val="750"/>
        </a:spcBef>
        <a:buFont typeface="Arial"/>
        <a:buChar char="•"/>
        <a:defRPr sz="2800" b="1" kern="1200">
          <a:solidFill>
            <a:schemeClr val="tx1"/>
          </a:solidFill>
          <a:latin typeface="Arial" charset="0"/>
          <a:ea typeface="Arial" charset="0"/>
          <a:cs typeface="Arial" charset="0"/>
        </a:defRPr>
      </a:lvl1pPr>
      <a:lvl2pPr marL="514350" indent="-171450" algn="l" defTabSz="685800" rtl="0" eaLnBrk="1" latinLnBrk="0" hangingPunct="1">
        <a:lnSpc>
          <a:spcPct val="90000"/>
        </a:lnSpc>
        <a:spcBef>
          <a:spcPts val="375"/>
        </a:spcBef>
        <a:buFont typeface="Arial"/>
        <a:buChar char="•"/>
        <a:defRPr sz="2400" b="1" kern="1200">
          <a:solidFill>
            <a:schemeClr val="tx1"/>
          </a:solidFill>
          <a:latin typeface="Arial" charset="0"/>
          <a:ea typeface="Arial" charset="0"/>
          <a:cs typeface="Arial" charset="0"/>
        </a:defRPr>
      </a:lvl2pPr>
      <a:lvl3pPr marL="857250" indent="-171450" algn="l" defTabSz="685800" rtl="0" eaLnBrk="1" latinLnBrk="0" hangingPunct="1">
        <a:lnSpc>
          <a:spcPct val="90000"/>
        </a:lnSpc>
        <a:spcBef>
          <a:spcPts val="375"/>
        </a:spcBef>
        <a:buFont typeface="Arial"/>
        <a:buChar char="•"/>
        <a:defRPr sz="2000" b="1" kern="1200">
          <a:solidFill>
            <a:schemeClr val="tx1"/>
          </a:solidFill>
          <a:latin typeface="Arial" charset="0"/>
          <a:ea typeface="Arial" charset="0"/>
          <a:cs typeface="Arial" charset="0"/>
        </a:defRPr>
      </a:lvl3pPr>
      <a:lvl4pPr marL="1200150" indent="-171450" algn="l" defTabSz="685800" rtl="0" eaLnBrk="1" latinLnBrk="0" hangingPunct="1">
        <a:lnSpc>
          <a:spcPct val="90000"/>
        </a:lnSpc>
        <a:spcBef>
          <a:spcPts val="375"/>
        </a:spcBef>
        <a:buFont typeface="Arial"/>
        <a:buChar char="•"/>
        <a:defRPr sz="1800" b="1" kern="1200">
          <a:solidFill>
            <a:schemeClr val="tx1"/>
          </a:solidFill>
          <a:latin typeface="Arial" charset="0"/>
          <a:ea typeface="Arial" charset="0"/>
          <a:cs typeface="Arial" charset="0"/>
        </a:defRPr>
      </a:lvl4pPr>
      <a:lvl5pPr marL="1543050" indent="-171450" algn="l" defTabSz="685800" rtl="0" eaLnBrk="1" latinLnBrk="0" hangingPunct="1">
        <a:lnSpc>
          <a:spcPct val="90000"/>
        </a:lnSpc>
        <a:spcBef>
          <a:spcPts val="375"/>
        </a:spcBef>
        <a:buFont typeface="Arial"/>
        <a:buChar char="•"/>
        <a:defRPr sz="1800" b="1" kern="1200">
          <a:solidFill>
            <a:schemeClr val="tx1"/>
          </a:solidFill>
          <a:latin typeface="Arial" charset="0"/>
          <a:ea typeface="Arial" charset="0"/>
          <a:cs typeface="Arial" charset="0"/>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4945" y="3251826"/>
            <a:ext cx="6858000" cy="1168658"/>
          </a:xfrm>
        </p:spPr>
        <p:txBody>
          <a:bodyPr>
            <a:noAutofit/>
          </a:bodyPr>
          <a:lstStyle/>
          <a:p>
            <a:pPr algn="l"/>
            <a:r>
              <a:rPr lang="en-US" sz="4400" dirty="0">
                <a:solidFill>
                  <a:schemeClr val="accent4">
                    <a:lumMod val="10000"/>
                  </a:schemeClr>
                </a:solidFill>
              </a:rPr>
              <a:t>FY 2023 Science Update</a:t>
            </a:r>
            <a:endParaRPr lang="en-US" sz="4400" b="1" dirty="0">
              <a:solidFill>
                <a:schemeClr val="accent4">
                  <a:lumMod val="10000"/>
                </a:schemeClr>
              </a:solidFill>
            </a:endParaRPr>
          </a:p>
        </p:txBody>
      </p:sp>
      <p:pic>
        <p:nvPicPr>
          <p:cNvPr id="5" name="Picture 4" descr="Revised Basic Seal - RGB"/>
          <p:cNvPicPr>
            <a:picLocks noChangeAspect="1"/>
          </p:cNvPicPr>
          <p:nvPr/>
        </p:nvPicPr>
        <p:blipFill>
          <a:blip r:embed="rId2" cstate="print"/>
          <a:srcRect/>
          <a:stretch>
            <a:fillRect/>
          </a:stretch>
        </p:blipFill>
        <p:spPr bwMode="auto">
          <a:xfrm>
            <a:off x="131291" y="919676"/>
            <a:ext cx="1711434" cy="1772555"/>
          </a:xfrm>
          <a:prstGeom prst="rect">
            <a:avLst/>
          </a:prstGeom>
          <a:noFill/>
          <a:ln w="9525">
            <a:noFill/>
            <a:miter lim="800000"/>
            <a:headEnd/>
            <a:tailEnd/>
          </a:ln>
        </p:spPr>
      </p:pic>
      <p:pic>
        <p:nvPicPr>
          <p:cNvPr id="6" name="Picture 5" descr="Water Line - RGB"/>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842725" y="1759615"/>
            <a:ext cx="8295446" cy="92676"/>
          </a:xfrm>
          <a:prstGeom prst="rect">
            <a:avLst/>
          </a:prstGeom>
          <a:noFill/>
          <a:ln w="9525">
            <a:noFill/>
            <a:miter lim="800000"/>
            <a:headEnd/>
            <a:tailEnd/>
          </a:ln>
        </p:spPr>
      </p:pic>
      <p:sp>
        <p:nvSpPr>
          <p:cNvPr id="4" name="Subtitle 3"/>
          <p:cNvSpPr>
            <a:spLocks noGrp="1"/>
          </p:cNvSpPr>
          <p:nvPr>
            <p:ph type="subTitle" idx="1"/>
          </p:nvPr>
        </p:nvSpPr>
        <p:spPr>
          <a:xfrm>
            <a:off x="73626" y="5097431"/>
            <a:ext cx="6858000" cy="726924"/>
          </a:xfrm>
        </p:spPr>
        <p:txBody>
          <a:bodyPr/>
          <a:lstStyle/>
          <a:p>
            <a:r>
              <a:rPr lang="en-US" sz="1800" dirty="0"/>
              <a:t>James Lee- Science Coordinator</a:t>
            </a:r>
          </a:p>
          <a:p>
            <a:r>
              <a:rPr lang="en-US" sz="1800" dirty="0"/>
              <a:t>Trinity Management Council</a:t>
            </a:r>
          </a:p>
          <a:p>
            <a:r>
              <a:rPr lang="en-US" sz="1800" dirty="0"/>
              <a:t>Winter Quarterly Meeting</a:t>
            </a:r>
          </a:p>
          <a:p>
            <a:r>
              <a:rPr lang="en-US" sz="1800" dirty="0"/>
              <a:t>December 7-8, 2022</a:t>
            </a:r>
          </a:p>
        </p:txBody>
      </p:sp>
    </p:spTree>
    <p:extLst>
      <p:ext uri="{BB962C8B-B14F-4D97-AF65-F5344CB8AC3E}">
        <p14:creationId xmlns:p14="http://schemas.microsoft.com/office/powerpoint/2010/main" val="2802092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49ADC-F2BC-42DE-998E-A87E229EAFD5}"/>
              </a:ext>
            </a:extLst>
          </p:cNvPr>
          <p:cNvSpPr>
            <a:spLocks noGrp="1"/>
          </p:cNvSpPr>
          <p:nvPr>
            <p:ph type="title"/>
          </p:nvPr>
        </p:nvSpPr>
        <p:spPr/>
        <p:txBody>
          <a:bodyPr/>
          <a:lstStyle/>
          <a:p>
            <a:r>
              <a:rPr lang="en-US" dirty="0"/>
              <a:t>FY 2023 Science topics</a:t>
            </a:r>
          </a:p>
        </p:txBody>
      </p:sp>
      <p:sp>
        <p:nvSpPr>
          <p:cNvPr id="3" name="Content Placeholder 2">
            <a:extLst>
              <a:ext uri="{FF2B5EF4-FFF2-40B4-BE49-F238E27FC236}">
                <a16:creationId xmlns:a16="http://schemas.microsoft.com/office/drawing/2014/main" id="{44219D0C-60C0-44E1-90C8-9428EC4826BB}"/>
              </a:ext>
            </a:extLst>
          </p:cNvPr>
          <p:cNvSpPr>
            <a:spLocks noGrp="1"/>
          </p:cNvSpPr>
          <p:nvPr>
            <p:ph idx="1"/>
          </p:nvPr>
        </p:nvSpPr>
        <p:spPr>
          <a:xfrm>
            <a:off x="171450" y="2032000"/>
            <a:ext cx="8778240" cy="3095096"/>
          </a:xfrm>
        </p:spPr>
        <p:txBody>
          <a:bodyPr/>
          <a:lstStyle/>
          <a:p>
            <a:r>
              <a:rPr lang="en-US" dirty="0"/>
              <a:t>Summer 2022- IDT members generated a list of topics that were based on uncertainties discussed in Science Plan</a:t>
            </a:r>
          </a:p>
          <a:p>
            <a:r>
              <a:rPr lang="en-US" dirty="0"/>
              <a:t>Topics were ranked by the IDT, and Investigation Plans solicited based on these topics with the intent to fund IPs based on the corresponding topic’s rank</a:t>
            </a:r>
          </a:p>
          <a:p>
            <a:r>
              <a:rPr lang="en-US" dirty="0"/>
              <a:t>TMC-approved science budget was $500,000</a:t>
            </a:r>
          </a:p>
          <a:p>
            <a:pPr marL="0" indent="0" algn="l">
              <a:buNone/>
            </a:pPr>
            <a:endParaRPr lang="en-US" sz="1800" b="0" i="0" u="none" strike="noStrike" baseline="0" dirty="0">
              <a:solidFill>
                <a:srgbClr val="000000"/>
              </a:solidFill>
              <a:latin typeface="Calibri" panose="020F0502020204030204" pitchFamily="34" charset="0"/>
            </a:endParaRPr>
          </a:p>
          <a:p>
            <a:pPr lvl="2"/>
            <a:endParaRPr lang="en-US" dirty="0"/>
          </a:p>
        </p:txBody>
      </p:sp>
    </p:spTree>
    <p:extLst>
      <p:ext uri="{BB962C8B-B14F-4D97-AF65-F5344CB8AC3E}">
        <p14:creationId xmlns:p14="http://schemas.microsoft.com/office/powerpoint/2010/main" val="1061081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9EBC8-F86F-4581-9F8C-C1CB3FAD0DBE}"/>
              </a:ext>
            </a:extLst>
          </p:cNvPr>
          <p:cNvSpPr>
            <a:spLocks noGrp="1"/>
          </p:cNvSpPr>
          <p:nvPr>
            <p:ph type="title"/>
          </p:nvPr>
        </p:nvSpPr>
        <p:spPr/>
        <p:txBody>
          <a:bodyPr/>
          <a:lstStyle/>
          <a:p>
            <a:r>
              <a:rPr lang="en-US" dirty="0"/>
              <a:t>Key Uncertainties</a:t>
            </a:r>
          </a:p>
        </p:txBody>
      </p:sp>
      <p:sp>
        <p:nvSpPr>
          <p:cNvPr id="3" name="Content Placeholder 2">
            <a:extLst>
              <a:ext uri="{FF2B5EF4-FFF2-40B4-BE49-F238E27FC236}">
                <a16:creationId xmlns:a16="http://schemas.microsoft.com/office/drawing/2014/main" id="{B9E686F7-6DFA-4E54-83FB-CA4140971D02}"/>
              </a:ext>
            </a:extLst>
          </p:cNvPr>
          <p:cNvSpPr>
            <a:spLocks noGrp="1"/>
          </p:cNvSpPr>
          <p:nvPr>
            <p:ph idx="1"/>
          </p:nvPr>
        </p:nvSpPr>
        <p:spPr/>
        <p:txBody>
          <a:bodyPr/>
          <a:lstStyle/>
          <a:p>
            <a:pPr algn="l"/>
            <a:endParaRPr lang="en-US" sz="1800" b="0" i="0" u="none" strike="noStrike" baseline="0" dirty="0">
              <a:solidFill>
                <a:srgbClr val="000000"/>
              </a:solidFill>
              <a:latin typeface="Calibri" panose="020F0502020204030204" pitchFamily="34" charset="0"/>
            </a:endParaRPr>
          </a:p>
          <a:p>
            <a:r>
              <a:rPr lang="en-US" sz="1800" b="0" i="0" u="none" strike="noStrike" baseline="0" dirty="0">
                <a:latin typeface="Calibri" panose="020F0502020204030204" pitchFamily="34" charset="0"/>
              </a:rPr>
              <a:t>1) Wetted width – </a:t>
            </a:r>
            <a:r>
              <a:rPr lang="en-US" sz="1800" b="0" i="1" u="none" strike="noStrike" baseline="0" dirty="0">
                <a:latin typeface="Calibri" panose="020F0502020204030204" pitchFamily="34" charset="0"/>
              </a:rPr>
              <a:t>Can adjusting site rehabilitation and flow management strategies result in increased rates of wetted width expansion over a range of discharges? </a:t>
            </a:r>
            <a:endParaRPr lang="en-US" sz="1800" b="0" i="0" u="none" strike="noStrike" baseline="0" dirty="0">
              <a:latin typeface="Calibri" panose="020F0502020204030204" pitchFamily="34" charset="0"/>
            </a:endParaRPr>
          </a:p>
          <a:p>
            <a:r>
              <a:rPr lang="en-US" sz="1800" b="0" i="0" u="none" strike="noStrike" baseline="0" dirty="0">
                <a:latin typeface="Calibri" panose="020F0502020204030204" pitchFamily="34" charset="0"/>
              </a:rPr>
              <a:t>2) Nutrient flux – </a:t>
            </a:r>
            <a:r>
              <a:rPr lang="en-US" sz="1800" b="0" i="1" u="none" strike="noStrike" baseline="0" dirty="0">
                <a:latin typeface="Calibri" panose="020F0502020204030204" pitchFamily="34" charset="0"/>
              </a:rPr>
              <a:t>Can changing management actions result in greater transfer of energy through trophic levels? </a:t>
            </a:r>
            <a:endParaRPr lang="en-US" sz="1800" b="0" i="0" u="none" strike="noStrike" baseline="0" dirty="0">
              <a:latin typeface="Calibri" panose="020F0502020204030204" pitchFamily="34" charset="0"/>
            </a:endParaRPr>
          </a:p>
          <a:p>
            <a:r>
              <a:rPr lang="en-US" sz="1800" b="0" i="0" u="none" strike="noStrike" baseline="0" dirty="0">
                <a:latin typeface="Calibri" panose="020F0502020204030204" pitchFamily="34" charset="0"/>
              </a:rPr>
              <a:t>3) Temperature regime – </a:t>
            </a:r>
            <a:r>
              <a:rPr lang="en-US" sz="1800" b="0" i="1" u="none" strike="noStrike" baseline="0" dirty="0">
                <a:latin typeface="Calibri" panose="020F0502020204030204" pitchFamily="34" charset="0"/>
              </a:rPr>
              <a:t>Can we manage temperatures to benefit multiple life stages of salmonids while meeting other species needs? </a:t>
            </a:r>
          </a:p>
          <a:p>
            <a:r>
              <a:rPr lang="en-US" sz="1800" b="0" i="0" u="none" strike="noStrike" baseline="0" dirty="0">
                <a:latin typeface="Calibri" panose="020F0502020204030204" pitchFamily="34" charset="0"/>
              </a:rPr>
              <a:t>4) Fish production – </a:t>
            </a:r>
            <a:r>
              <a:rPr lang="en-US" sz="1800" b="0" i="1" u="none" strike="noStrike" baseline="0" dirty="0">
                <a:latin typeface="Calibri" panose="020F0502020204030204" pitchFamily="34" charset="0"/>
              </a:rPr>
              <a:t>At what life stage and/or what habitat resource do bottlenecks to production occur? </a:t>
            </a:r>
            <a:endParaRPr lang="en-US" sz="1800" b="0" i="0" u="none" strike="noStrike" baseline="0" dirty="0">
              <a:latin typeface="Calibri" panose="020F0502020204030204" pitchFamily="34" charset="0"/>
            </a:endParaRPr>
          </a:p>
          <a:p>
            <a:r>
              <a:rPr lang="en-US" sz="1800" b="0" i="0" u="none" strike="noStrike" baseline="0" dirty="0">
                <a:latin typeface="Calibri" panose="020F0502020204030204" pitchFamily="34" charset="0"/>
              </a:rPr>
              <a:t>5) ROD effectiveness - </a:t>
            </a:r>
            <a:r>
              <a:rPr lang="en-US" sz="1800" b="0" i="1" u="none" strike="noStrike" baseline="0" dirty="0">
                <a:latin typeface="Calibri" panose="020F0502020204030204" pitchFamily="34" charset="0"/>
              </a:rPr>
              <a:t>Can we achieve the Program Goals with the tools and decision space provided by the ROD? </a:t>
            </a:r>
            <a:endParaRPr lang="en-US" dirty="0"/>
          </a:p>
        </p:txBody>
      </p:sp>
    </p:spTree>
    <p:extLst>
      <p:ext uri="{BB962C8B-B14F-4D97-AF65-F5344CB8AC3E}">
        <p14:creationId xmlns:p14="http://schemas.microsoft.com/office/powerpoint/2010/main" val="4194877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4F4B3-1A4E-49FA-8DAF-FEF6B472D8D9}"/>
              </a:ext>
            </a:extLst>
          </p:cNvPr>
          <p:cNvSpPr>
            <a:spLocks noGrp="1"/>
          </p:cNvSpPr>
          <p:nvPr>
            <p:ph type="title"/>
          </p:nvPr>
        </p:nvSpPr>
        <p:spPr/>
        <p:txBody>
          <a:bodyPr/>
          <a:lstStyle/>
          <a:p>
            <a:r>
              <a:rPr lang="en-US" dirty="0"/>
              <a:t>Topics derived from uncertainties</a:t>
            </a:r>
          </a:p>
        </p:txBody>
      </p:sp>
      <p:sp>
        <p:nvSpPr>
          <p:cNvPr id="3" name="Content Placeholder 2">
            <a:extLst>
              <a:ext uri="{FF2B5EF4-FFF2-40B4-BE49-F238E27FC236}">
                <a16:creationId xmlns:a16="http://schemas.microsoft.com/office/drawing/2014/main" id="{71173230-E9D3-4FB7-A30C-13AC863557E4}"/>
              </a:ext>
            </a:extLst>
          </p:cNvPr>
          <p:cNvSpPr>
            <a:spLocks noGrp="1"/>
          </p:cNvSpPr>
          <p:nvPr>
            <p:ph idx="1"/>
          </p:nvPr>
        </p:nvSpPr>
        <p:spPr/>
        <p:txBody>
          <a:bodyPr/>
          <a:lstStyle/>
          <a:p>
            <a:r>
              <a:rPr lang="en-US" sz="1800" b="0" i="0" u="none" strike="noStrike" dirty="0">
                <a:solidFill>
                  <a:srgbClr val="000000"/>
                </a:solidFill>
                <a:effectLst/>
                <a:latin typeface="Calibri" panose="020F0502020204030204" pitchFamily="34" charset="0"/>
              </a:rPr>
              <a:t>How does hydrology, especially as it influences scour and inundation, affect the foodscape for juvenile salmonids? (IDT Rank = 3 of 6) </a:t>
            </a:r>
            <a:endParaRPr lang="en-US" dirty="0"/>
          </a:p>
          <a:p>
            <a:r>
              <a:rPr lang="en-US" sz="1800" b="0" i="0" u="none" strike="noStrike" dirty="0">
                <a:solidFill>
                  <a:srgbClr val="000000"/>
                </a:solidFill>
                <a:effectLst/>
                <a:latin typeface="Calibri" panose="020F0502020204030204" pitchFamily="34" charset="0"/>
              </a:rPr>
              <a:t>What is Chinook salmon survival from egg to smolt, and/or from smolt to age-2 in ocean? (IDT Rank = 4 of 6)</a:t>
            </a:r>
            <a:endParaRPr lang="en-US" dirty="0"/>
          </a:p>
          <a:p>
            <a:r>
              <a:rPr lang="en-US" sz="1800" b="0" i="0" u="none" strike="noStrike" dirty="0">
                <a:solidFill>
                  <a:srgbClr val="000000"/>
                </a:solidFill>
                <a:effectLst/>
                <a:latin typeface="Calibri" panose="020F0502020204030204" pitchFamily="34" charset="0"/>
              </a:rPr>
              <a:t>What life stage of Chinook salmon limits population recovery? (IDT Rank = 1 of 6)</a:t>
            </a:r>
            <a:endParaRPr lang="en-US" dirty="0"/>
          </a:p>
          <a:p>
            <a:r>
              <a:rPr lang="en-US" sz="1800" b="0" i="0" u="none" strike="noStrike" dirty="0">
                <a:solidFill>
                  <a:srgbClr val="000000"/>
                </a:solidFill>
                <a:effectLst/>
                <a:latin typeface="Calibri" panose="020F0502020204030204" pitchFamily="34" charset="0"/>
              </a:rPr>
              <a:t>What are the lateral and vertical extents of a restored Trinity River valley? (IDT Rank = 5 of 6)</a:t>
            </a:r>
          </a:p>
          <a:p>
            <a:r>
              <a:rPr lang="en-US" sz="1800" b="0" dirty="0">
                <a:latin typeface="+mn-lt"/>
              </a:rPr>
              <a:t>Can selective thermal withdrawals from Lewiston reservoir provide water temperatures prescribed for the Trinity River? Alternatively, if existing infrastructure is insufficient, can an adjustable temperature curtain at the reservoir spillway and/or relocation of the upstream curtain provide the additional control for targets to be met? </a:t>
            </a:r>
            <a:r>
              <a:rPr lang="en-US" sz="1800" b="0" i="0" u="none" strike="noStrike" dirty="0">
                <a:solidFill>
                  <a:srgbClr val="000000"/>
                </a:solidFill>
                <a:effectLst/>
                <a:latin typeface="Calibri" panose="020F0502020204030204" pitchFamily="34" charset="0"/>
              </a:rPr>
              <a:t>(IDT Rank = 2 of 6)</a:t>
            </a:r>
            <a:r>
              <a:rPr lang="en-US" sz="1800" b="0" dirty="0">
                <a:latin typeface="+mn-lt"/>
              </a:rPr>
              <a:t> </a:t>
            </a:r>
          </a:p>
          <a:p>
            <a:r>
              <a:rPr lang="en-US" sz="1800" b="0" i="0" u="none" strike="noStrike" dirty="0">
                <a:solidFill>
                  <a:srgbClr val="000000"/>
                </a:solidFill>
                <a:effectLst/>
                <a:latin typeface="Calibri" panose="020F0502020204030204" pitchFamily="34" charset="0"/>
              </a:rPr>
              <a:t>What is the trajectory of evolution of channel rehabilitation sites relative to the physical processes that form and maintain a dynamic alluvial channel? (IDT Rank = 6 of 6)</a:t>
            </a:r>
            <a:r>
              <a:rPr lang="en-US" sz="1200" dirty="0"/>
              <a:t> </a:t>
            </a:r>
            <a:endParaRPr lang="en-US" sz="1800" b="0" dirty="0">
              <a:latin typeface="+mn-lt"/>
            </a:endParaRPr>
          </a:p>
        </p:txBody>
      </p:sp>
    </p:spTree>
    <p:extLst>
      <p:ext uri="{BB962C8B-B14F-4D97-AF65-F5344CB8AC3E}">
        <p14:creationId xmlns:p14="http://schemas.microsoft.com/office/powerpoint/2010/main" val="22858019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8F783-FB31-4FC3-B1E3-BCCC7239B416}"/>
              </a:ext>
            </a:extLst>
          </p:cNvPr>
          <p:cNvSpPr>
            <a:spLocks noGrp="1"/>
          </p:cNvSpPr>
          <p:nvPr>
            <p:ph type="title"/>
          </p:nvPr>
        </p:nvSpPr>
        <p:spPr/>
        <p:txBody>
          <a:bodyPr/>
          <a:lstStyle/>
          <a:p>
            <a:r>
              <a:rPr lang="en-US" dirty="0"/>
              <a:t>Four Investigation Plans Received</a:t>
            </a:r>
          </a:p>
        </p:txBody>
      </p:sp>
      <p:sp>
        <p:nvSpPr>
          <p:cNvPr id="3" name="Content Placeholder 2">
            <a:extLst>
              <a:ext uri="{FF2B5EF4-FFF2-40B4-BE49-F238E27FC236}">
                <a16:creationId xmlns:a16="http://schemas.microsoft.com/office/drawing/2014/main" id="{7E5CA8C2-15AB-4CB0-AEFA-5521FFBCCAC1}"/>
              </a:ext>
            </a:extLst>
          </p:cNvPr>
          <p:cNvSpPr>
            <a:spLocks noGrp="1"/>
          </p:cNvSpPr>
          <p:nvPr>
            <p:ph idx="1"/>
          </p:nvPr>
        </p:nvSpPr>
        <p:spPr/>
        <p:txBody>
          <a:bodyPr/>
          <a:lstStyle/>
          <a:p>
            <a:r>
              <a:rPr lang="en-US" sz="2400" dirty="0"/>
              <a:t>“Fall Chinook Redd Environmental Condition and Egg Survival to Emergence in Reach 1 of the Trinity River” HVT, YT, CDFW</a:t>
            </a:r>
          </a:p>
          <a:p>
            <a:r>
              <a:rPr lang="en-US" sz="2400" dirty="0"/>
              <a:t>“Empirical and modeling investigation of water management in Lewiston Reservoir for providing temperatures targeted for release to the Trinity River and hatchery” USBR, YT</a:t>
            </a:r>
          </a:p>
          <a:p>
            <a:r>
              <a:rPr lang="en-US" sz="2400" dirty="0"/>
              <a:t>“Evolution of stream morphology and physical habitat at Trinity River rehabilitation sites, 2016 through 2022” YT</a:t>
            </a:r>
          </a:p>
          <a:p>
            <a:r>
              <a:rPr lang="en-US" sz="2400" dirty="0"/>
              <a:t>“Modeling hyporheic flows and linking them to macroinvertebrate populations to estimate the foodscape for rearing juvenile salmonids in the Trinity River” USBR, USFWS, YT</a:t>
            </a:r>
          </a:p>
          <a:p>
            <a:endParaRPr lang="en-US" dirty="0"/>
          </a:p>
        </p:txBody>
      </p:sp>
    </p:spTree>
    <p:extLst>
      <p:ext uri="{BB962C8B-B14F-4D97-AF65-F5344CB8AC3E}">
        <p14:creationId xmlns:p14="http://schemas.microsoft.com/office/powerpoint/2010/main" val="2178890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3C390-0762-4943-BEC7-BC17F4473AED}"/>
              </a:ext>
            </a:extLst>
          </p:cNvPr>
          <p:cNvSpPr>
            <a:spLocks noGrp="1"/>
          </p:cNvSpPr>
          <p:nvPr>
            <p:ph type="title"/>
          </p:nvPr>
        </p:nvSpPr>
        <p:spPr/>
        <p:txBody>
          <a:bodyPr/>
          <a:lstStyle/>
          <a:p>
            <a:r>
              <a:rPr lang="en-US" dirty="0"/>
              <a:t>SAB reviewed IPs</a:t>
            </a:r>
          </a:p>
        </p:txBody>
      </p:sp>
      <p:graphicFrame>
        <p:nvGraphicFramePr>
          <p:cNvPr id="4" name="Table 4">
            <a:extLst>
              <a:ext uri="{FF2B5EF4-FFF2-40B4-BE49-F238E27FC236}">
                <a16:creationId xmlns:a16="http://schemas.microsoft.com/office/drawing/2014/main" id="{61D27444-2D3C-4AD4-A458-1C214750390F}"/>
              </a:ext>
            </a:extLst>
          </p:cNvPr>
          <p:cNvGraphicFramePr>
            <a:graphicFrameLocks noGrp="1"/>
          </p:cNvGraphicFramePr>
          <p:nvPr>
            <p:ph idx="1"/>
            <p:extLst>
              <p:ext uri="{D42A27DB-BD31-4B8C-83A1-F6EECF244321}">
                <p14:modId xmlns:p14="http://schemas.microsoft.com/office/powerpoint/2010/main" val="613086567"/>
              </p:ext>
            </p:extLst>
          </p:nvPr>
        </p:nvGraphicFramePr>
        <p:xfrm>
          <a:off x="637309" y="1705987"/>
          <a:ext cx="6899563" cy="4547177"/>
        </p:xfrm>
        <a:graphic>
          <a:graphicData uri="http://schemas.openxmlformats.org/drawingml/2006/table">
            <a:tbl>
              <a:tblPr firstRow="1" bandRow="1">
                <a:tableStyleId>{5C22544A-7EE6-4342-B048-85BDC9FD1C3A}</a:tableStyleId>
              </a:tblPr>
              <a:tblGrid>
                <a:gridCol w="1294221">
                  <a:extLst>
                    <a:ext uri="{9D8B030D-6E8A-4147-A177-3AD203B41FA5}">
                      <a16:colId xmlns:a16="http://schemas.microsoft.com/office/drawing/2014/main" val="3832823614"/>
                    </a:ext>
                  </a:extLst>
                </a:gridCol>
                <a:gridCol w="1655616">
                  <a:extLst>
                    <a:ext uri="{9D8B030D-6E8A-4147-A177-3AD203B41FA5}">
                      <a16:colId xmlns:a16="http://schemas.microsoft.com/office/drawing/2014/main" val="2237347794"/>
                    </a:ext>
                  </a:extLst>
                </a:gridCol>
                <a:gridCol w="1974863">
                  <a:extLst>
                    <a:ext uri="{9D8B030D-6E8A-4147-A177-3AD203B41FA5}">
                      <a16:colId xmlns:a16="http://schemas.microsoft.com/office/drawing/2014/main" val="4083981227"/>
                    </a:ext>
                  </a:extLst>
                </a:gridCol>
                <a:gridCol w="1974863">
                  <a:extLst>
                    <a:ext uri="{9D8B030D-6E8A-4147-A177-3AD203B41FA5}">
                      <a16:colId xmlns:a16="http://schemas.microsoft.com/office/drawing/2014/main" val="2742686789"/>
                    </a:ext>
                  </a:extLst>
                </a:gridCol>
              </a:tblGrid>
              <a:tr h="513015">
                <a:tc>
                  <a:txBody>
                    <a:bodyPr/>
                    <a:lstStyle/>
                    <a:p>
                      <a:r>
                        <a:rPr lang="en-US" dirty="0">
                          <a:solidFill>
                            <a:schemeClr val="tx1"/>
                          </a:solidFill>
                        </a:rPr>
                        <a:t>Investigation Plan</a:t>
                      </a: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SAB Recommendation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SC Recommendation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Cost</a:t>
                      </a: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4069620"/>
                  </a:ext>
                </a:extLst>
              </a:tr>
              <a:tr h="1562363">
                <a:tc>
                  <a:txBody>
                    <a:bodyPr/>
                    <a:lstStyle/>
                    <a:p>
                      <a:r>
                        <a:rPr lang="en-US" dirty="0">
                          <a:solidFill>
                            <a:schemeClr val="tx1"/>
                          </a:solidFill>
                        </a:rPr>
                        <a:t>Egg survival</a:t>
                      </a: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Fund with major revisions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Return reviews to authors, SC to ref review, will recommend to ED for funding after comments are sufficiently addressed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$172,292</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81936270"/>
                  </a:ext>
                </a:extLst>
              </a:tr>
              <a:tr h="513015">
                <a:tc>
                  <a:txBody>
                    <a:bodyPr/>
                    <a:lstStyle/>
                    <a:p>
                      <a:r>
                        <a:rPr lang="en-US" dirty="0">
                          <a:solidFill>
                            <a:schemeClr val="tx1"/>
                          </a:solidFill>
                        </a:rPr>
                        <a:t>Hyporheic flow</a:t>
                      </a: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Fund with minor revisions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Recommend funding*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$182,778</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88321389"/>
                  </a:ext>
                </a:extLst>
              </a:tr>
              <a:tr h="932754">
                <a:tc>
                  <a:txBody>
                    <a:bodyPr/>
                    <a:lstStyle/>
                    <a:p>
                      <a:r>
                        <a:rPr lang="en-US" dirty="0">
                          <a:solidFill>
                            <a:schemeClr val="tx1"/>
                          </a:solidFill>
                        </a:rPr>
                        <a:t>Lewiston Reservoir  temperature study</a:t>
                      </a: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Fund with minor revisions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Recommend funding*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$87,287</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37354048"/>
                  </a:ext>
                </a:extLst>
              </a:tr>
              <a:tr h="513015">
                <a:tc>
                  <a:txBody>
                    <a:bodyPr/>
                    <a:lstStyle/>
                    <a:p>
                      <a:r>
                        <a:rPr lang="en-US" dirty="0">
                          <a:solidFill>
                            <a:schemeClr val="tx1"/>
                          </a:solidFill>
                        </a:rPr>
                        <a:t>Morphologic change</a:t>
                      </a: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Fund with minor revisions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Recommend funding*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solidFill>
                            <a:schemeClr val="tx1"/>
                          </a:solidFill>
                        </a:rPr>
                        <a:t>$45,191</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09343672"/>
                  </a:ext>
                </a:extLst>
              </a:tr>
              <a:tr h="513015">
                <a:tc gridSpan="4">
                  <a:txBody>
                    <a:bodyPr/>
                    <a:lstStyle/>
                    <a:p>
                      <a:r>
                        <a:rPr lang="en-US" dirty="0">
                          <a:solidFill>
                            <a:schemeClr val="tx1"/>
                          </a:solidFill>
                        </a:rPr>
                        <a:t>*SC will referee responses to SAB reviews and authorize studies to commence after IPs are revised</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94562645"/>
                  </a:ext>
                </a:extLst>
              </a:tr>
            </a:tbl>
          </a:graphicData>
        </a:graphic>
      </p:graphicFrame>
    </p:spTree>
    <p:extLst>
      <p:ext uri="{BB962C8B-B14F-4D97-AF65-F5344CB8AC3E}">
        <p14:creationId xmlns:p14="http://schemas.microsoft.com/office/powerpoint/2010/main" val="3686940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64B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0015" y="484632"/>
            <a:ext cx="6096762"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Content Placeholder 12" descr="A small bird on a person's hand&#10;&#10;Description automatically generated with low confidence">
            <a:extLst>
              <a:ext uri="{FF2B5EF4-FFF2-40B4-BE49-F238E27FC236}">
                <a16:creationId xmlns:a16="http://schemas.microsoft.com/office/drawing/2014/main" id="{DF3081E9-9EA3-4CFB-8E06-BBD348233E97}"/>
              </a:ext>
            </a:extLst>
          </p:cNvPr>
          <p:cNvPicPr>
            <a:picLocks noGrp="1" noChangeAspect="1"/>
          </p:cNvPicPr>
          <p:nvPr>
            <p:ph idx="1"/>
          </p:nvPr>
        </p:nvPicPr>
        <p:blipFill rotWithShape="1">
          <a:blip r:embed="rId2"/>
          <a:srcRect l="9130" r="7073" b="1"/>
          <a:stretch/>
        </p:blipFill>
        <p:spPr>
          <a:xfrm>
            <a:off x="370015" y="0"/>
            <a:ext cx="8255065" cy="7388313"/>
          </a:xfrm>
          <a:prstGeom prst="rect">
            <a:avLst/>
          </a:prstGeom>
          <a:effectLst/>
        </p:spPr>
      </p:pic>
      <p:sp>
        <p:nvSpPr>
          <p:cNvPr id="8" name="Title 7">
            <a:extLst>
              <a:ext uri="{FF2B5EF4-FFF2-40B4-BE49-F238E27FC236}">
                <a16:creationId xmlns:a16="http://schemas.microsoft.com/office/drawing/2014/main" id="{DDAEC476-66ED-445C-9ABC-8BAE1E0B68DB}"/>
              </a:ext>
            </a:extLst>
          </p:cNvPr>
          <p:cNvSpPr>
            <a:spLocks noGrp="1"/>
          </p:cNvSpPr>
          <p:nvPr>
            <p:ph type="title"/>
          </p:nvPr>
        </p:nvSpPr>
        <p:spPr>
          <a:xfrm>
            <a:off x="5190836" y="27554"/>
            <a:ext cx="2596205" cy="4794567"/>
          </a:xfrm>
        </p:spPr>
        <p:txBody>
          <a:bodyPr vert="horz" lIns="91440" tIns="45720" rIns="91440" bIns="45720" rtlCol="0" anchor="ctr">
            <a:normAutofit/>
          </a:bodyPr>
          <a:lstStyle/>
          <a:p>
            <a:pPr defTabSz="914400"/>
            <a:r>
              <a:rPr lang="en-US" sz="4000" dirty="0">
                <a:solidFill>
                  <a:srgbClr val="FFFFFF"/>
                </a:solidFill>
                <a:latin typeface="+mj-lt"/>
                <a:ea typeface="+mj-ea"/>
                <a:cs typeface="+mj-cs"/>
              </a:rPr>
              <a:t>Questions?</a:t>
            </a:r>
          </a:p>
        </p:txBody>
      </p:sp>
    </p:spTree>
    <p:extLst>
      <p:ext uri="{BB962C8B-B14F-4D97-AF65-F5344CB8AC3E}">
        <p14:creationId xmlns:p14="http://schemas.microsoft.com/office/powerpoint/2010/main" val="848168035"/>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graphicFrame>
        <p:nvGraphicFramePr>
          <p:cNvPr id="12" name="Content Placeholder 11">
            <a:extLst>
              <a:ext uri="{FF2B5EF4-FFF2-40B4-BE49-F238E27FC236}">
                <a16:creationId xmlns:a16="http://schemas.microsoft.com/office/drawing/2014/main" id="{9FA749A7-E168-48A1-AB96-4A3262667EA4}"/>
              </a:ext>
            </a:extLst>
          </p:cNvPr>
          <p:cNvGraphicFramePr>
            <a:graphicFrameLocks noGrp="1"/>
          </p:cNvGraphicFramePr>
          <p:nvPr>
            <p:ph idx="1"/>
            <p:extLst>
              <p:ext uri="{D42A27DB-BD31-4B8C-83A1-F6EECF244321}">
                <p14:modId xmlns:p14="http://schemas.microsoft.com/office/powerpoint/2010/main" val="2298155310"/>
              </p:ext>
            </p:extLst>
          </p:nvPr>
        </p:nvGraphicFramePr>
        <p:xfrm>
          <a:off x="171451" y="2107998"/>
          <a:ext cx="8778872" cy="3786591"/>
        </p:xfrm>
        <a:graphic>
          <a:graphicData uri="http://schemas.openxmlformats.org/drawingml/2006/table">
            <a:tbl>
              <a:tblPr>
                <a:tableStyleId>{5C22544A-7EE6-4342-B048-85BDC9FD1C3A}</a:tableStyleId>
              </a:tblPr>
              <a:tblGrid>
                <a:gridCol w="3867295">
                  <a:extLst>
                    <a:ext uri="{9D8B030D-6E8A-4147-A177-3AD203B41FA5}">
                      <a16:colId xmlns:a16="http://schemas.microsoft.com/office/drawing/2014/main" val="2987489921"/>
                    </a:ext>
                  </a:extLst>
                </a:gridCol>
                <a:gridCol w="550831">
                  <a:extLst>
                    <a:ext uri="{9D8B030D-6E8A-4147-A177-3AD203B41FA5}">
                      <a16:colId xmlns:a16="http://schemas.microsoft.com/office/drawing/2014/main" val="1907079872"/>
                    </a:ext>
                  </a:extLst>
                </a:gridCol>
                <a:gridCol w="550831">
                  <a:extLst>
                    <a:ext uri="{9D8B030D-6E8A-4147-A177-3AD203B41FA5}">
                      <a16:colId xmlns:a16="http://schemas.microsoft.com/office/drawing/2014/main" val="1942896888"/>
                    </a:ext>
                  </a:extLst>
                </a:gridCol>
                <a:gridCol w="550831">
                  <a:extLst>
                    <a:ext uri="{9D8B030D-6E8A-4147-A177-3AD203B41FA5}">
                      <a16:colId xmlns:a16="http://schemas.microsoft.com/office/drawing/2014/main" val="1668976354"/>
                    </a:ext>
                  </a:extLst>
                </a:gridCol>
                <a:gridCol w="550831">
                  <a:extLst>
                    <a:ext uri="{9D8B030D-6E8A-4147-A177-3AD203B41FA5}">
                      <a16:colId xmlns:a16="http://schemas.microsoft.com/office/drawing/2014/main" val="1902337193"/>
                    </a:ext>
                  </a:extLst>
                </a:gridCol>
                <a:gridCol w="550831">
                  <a:extLst>
                    <a:ext uri="{9D8B030D-6E8A-4147-A177-3AD203B41FA5}">
                      <a16:colId xmlns:a16="http://schemas.microsoft.com/office/drawing/2014/main" val="2392924245"/>
                    </a:ext>
                  </a:extLst>
                </a:gridCol>
                <a:gridCol w="550831">
                  <a:extLst>
                    <a:ext uri="{9D8B030D-6E8A-4147-A177-3AD203B41FA5}">
                      <a16:colId xmlns:a16="http://schemas.microsoft.com/office/drawing/2014/main" val="1613014841"/>
                    </a:ext>
                  </a:extLst>
                </a:gridCol>
                <a:gridCol w="550831">
                  <a:extLst>
                    <a:ext uri="{9D8B030D-6E8A-4147-A177-3AD203B41FA5}">
                      <a16:colId xmlns:a16="http://schemas.microsoft.com/office/drawing/2014/main" val="2260676558"/>
                    </a:ext>
                  </a:extLst>
                </a:gridCol>
                <a:gridCol w="550831">
                  <a:extLst>
                    <a:ext uri="{9D8B030D-6E8A-4147-A177-3AD203B41FA5}">
                      <a16:colId xmlns:a16="http://schemas.microsoft.com/office/drawing/2014/main" val="68942838"/>
                    </a:ext>
                  </a:extLst>
                </a:gridCol>
                <a:gridCol w="504929">
                  <a:extLst>
                    <a:ext uri="{9D8B030D-6E8A-4147-A177-3AD203B41FA5}">
                      <a16:colId xmlns:a16="http://schemas.microsoft.com/office/drawing/2014/main" val="240365749"/>
                    </a:ext>
                  </a:extLst>
                </a:gridCol>
              </a:tblGrid>
              <a:tr h="172135">
                <a:tc>
                  <a:txBody>
                    <a:bodyPr/>
                    <a:lstStyle/>
                    <a:p>
                      <a:pPr algn="l" fontAlgn="b"/>
                      <a:r>
                        <a:rPr lang="en-US" sz="1000" u="none" strike="noStrike" dirty="0">
                          <a:effectLst/>
                        </a:rPr>
                        <a:t>Topic</a:t>
                      </a:r>
                      <a:endParaRPr lang="en-US" sz="1000" b="1"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USFWS</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BOR</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HVT</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YT</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CA</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NOAA</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TC</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USFS</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Average</a:t>
                      </a:r>
                      <a:endParaRPr lang="en-US" sz="1000" b="1"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55656931"/>
                  </a:ext>
                </a:extLst>
              </a:tr>
              <a:tr h="344270">
                <a:tc>
                  <a:txBody>
                    <a:bodyPr/>
                    <a:lstStyle/>
                    <a:p>
                      <a:pPr algn="l" fontAlgn="b"/>
                      <a:r>
                        <a:rPr lang="en-US" sz="1000" u="none" strike="noStrike" dirty="0">
                          <a:effectLst/>
                        </a:rPr>
                        <a:t>How does hydrology, especially as it influences scour and inundation, affect the foodscape for juvenile salmonids?</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6</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5</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1</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u="none" strike="noStrike">
                          <a:effectLst/>
                        </a:rPr>
                        <a:t>1</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4</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 </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1</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3.33333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2565859"/>
                  </a:ext>
                </a:extLst>
              </a:tr>
              <a:tr h="344270">
                <a:tc>
                  <a:txBody>
                    <a:bodyPr/>
                    <a:lstStyle/>
                    <a:p>
                      <a:pPr algn="l" fontAlgn="b"/>
                      <a:r>
                        <a:rPr lang="en-US" sz="1000" u="none" strike="noStrike" dirty="0">
                          <a:effectLst/>
                        </a:rPr>
                        <a:t>What is Chinook salmon survival from egg to smolt, and/or from smolt to age-2 in ocean?</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5</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u="none" strike="noStrike">
                          <a:effectLst/>
                        </a:rPr>
                        <a:t>6</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 </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3.83333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1362671"/>
                  </a:ext>
                </a:extLst>
              </a:tr>
              <a:tr h="172135">
                <a:tc>
                  <a:txBody>
                    <a:bodyPr/>
                    <a:lstStyle/>
                    <a:p>
                      <a:pPr algn="l" fontAlgn="b"/>
                      <a:r>
                        <a:rPr lang="en-US" sz="1000" u="none" strike="noStrike">
                          <a:effectLst/>
                        </a:rPr>
                        <a:t>What life stage of Chinook salmon limits population recovery?</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1</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2</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1</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5</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u="none" strike="noStrike">
                          <a:effectLst/>
                        </a:rPr>
                        <a:t>2</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2</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 </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5</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2.16667</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6072023"/>
                  </a:ext>
                </a:extLst>
              </a:tr>
              <a:tr h="1220436">
                <a:tc>
                  <a:txBody>
                    <a:bodyPr/>
                    <a:lstStyle/>
                    <a:p>
                      <a:pPr algn="l" fontAlgn="b"/>
                      <a:r>
                        <a:rPr lang="en-US" sz="1000" u="none" strike="noStrike" dirty="0">
                          <a:effectLst/>
                        </a:rPr>
                        <a:t>What are the lateral and vertical extents of a restored Trinity River valley? Product: Develop a next step towards a river corridor management strategy that delineates the lateral and vertical extents of the potentially restored river valley. Follow the blueprint outlined in Paul Powers’ paper that uses the geomorphic grade line design method. Will incorporate anthropogenic constraints such as private property and floodplain developments. Will help guide future restoration efforts as well as evaluate progress towards objectives.</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5</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6</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2</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2</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u="none" strike="noStrike">
                          <a:effectLst/>
                        </a:rPr>
                        <a:t>4</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5</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rPr>
                        <a:t> </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2</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4</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35145231"/>
                  </a:ext>
                </a:extLst>
              </a:tr>
              <a:tr h="834854">
                <a:tc>
                  <a:txBody>
                    <a:bodyPr/>
                    <a:lstStyle/>
                    <a:p>
                      <a:pPr algn="l" fontAlgn="b"/>
                      <a:r>
                        <a:rPr lang="en-US" sz="1100" u="none" strike="noStrike" dirty="0">
                          <a:effectLst/>
                        </a:rPr>
                        <a:t>Can selective thermal withdrawals from Lewiston reservoir provide water temperatures prescribed for the Trinity River? Alternatively, if existing infrastructure is insufficient, can an adjustable temperature curtain at the reservoir spillway and/or relocation of the upstream curtain provide the additional control for targets to be met? </a:t>
                      </a:r>
                      <a:endParaRPr lang="en-US" sz="11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4</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1</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4</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4</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u="none" strike="noStrike" dirty="0">
                          <a:effectLst/>
                        </a:rPr>
                        <a:t>5</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1</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rPr>
                        <a:t> </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4</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3.16667</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79369323"/>
                  </a:ext>
                </a:extLst>
              </a:tr>
              <a:tr h="504355">
                <a:tc>
                  <a:txBody>
                    <a:bodyPr/>
                    <a:lstStyle/>
                    <a:p>
                      <a:pPr algn="l" fontAlgn="b"/>
                      <a:r>
                        <a:rPr lang="en-US" sz="1100" u="none" strike="noStrike" dirty="0">
                          <a:effectLst/>
                        </a:rPr>
                        <a:t>What is the trajectory of evolution of channel rehabilitation sites relative to the physical processes that form and maintain a dynamic alluvial channel?</a:t>
                      </a:r>
                      <a:endParaRPr lang="en-US" sz="11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2</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4</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6</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6</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u="none" strike="noStrike">
                          <a:effectLst/>
                        </a:rPr>
                        <a:t>3</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a:effectLst/>
                        </a:rPr>
                        <a:t>6</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rPr>
                        <a:t> </a:t>
                      </a:r>
                      <a:endParaRPr lang="en-US" sz="1000" b="0" i="0" u="none" strike="noStrike">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6</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000" u="none" strike="noStrike" dirty="0">
                          <a:effectLst/>
                        </a:rPr>
                        <a:t>4.5</a:t>
                      </a:r>
                      <a:endParaRPr lang="en-US" sz="1000" b="0" i="0" u="none" strike="noStrike" dirty="0">
                        <a:solidFill>
                          <a:srgbClr val="000000"/>
                        </a:solidFill>
                        <a:effectLst/>
                        <a:latin typeface="Calibri" panose="020F0502020204030204" pitchFamily="34" charset="0"/>
                      </a:endParaRPr>
                    </a:p>
                  </a:txBody>
                  <a:tcPr marL="8607" marR="8607" marT="86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0209285"/>
                  </a:ext>
                </a:extLst>
              </a:tr>
            </a:tbl>
          </a:graphicData>
        </a:graphic>
      </p:graphicFrame>
    </p:spTree>
    <p:extLst>
      <p:ext uri="{BB962C8B-B14F-4D97-AF65-F5344CB8AC3E}">
        <p14:creationId xmlns:p14="http://schemas.microsoft.com/office/powerpoint/2010/main" val="2025325218"/>
      </p:ext>
    </p:extLst>
  </p:cSld>
  <p:clrMapOvr>
    <a:masterClrMapping/>
  </p:clrMapOvr>
</p:sld>
</file>

<file path=ppt/theme/theme1.xml><?xml version="1.0" encoding="utf-8"?>
<a:theme xmlns:a="http://schemas.openxmlformats.org/drawingml/2006/main" name="1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clamation Blue 4x3" id="{B8DC9A36-7222-3445-AC5A-51CF31BD51C8}" vid="{012FD949-2979-C84A-ADFE-DFD529C739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Reclamation Blue 4x3</Template>
  <TotalTime>5826</TotalTime>
  <Words>843</Words>
  <Application>Microsoft Office PowerPoint</Application>
  <PresentationFormat>On-screen Show (4:3)</PresentationFormat>
  <Paragraphs>121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1_Office Theme</vt:lpstr>
      <vt:lpstr>FY 2023 Science Update</vt:lpstr>
      <vt:lpstr>FY 2023 Science topics</vt:lpstr>
      <vt:lpstr>Key Uncertainties</vt:lpstr>
      <vt:lpstr>Topics derived from uncertainties</vt:lpstr>
      <vt:lpstr>Four Investigation Plans Received</vt:lpstr>
      <vt:lpstr>SAB reviewed IPs</vt:lpstr>
      <vt:lpstr>Questions?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No more than two lines</dc:title>
  <dc:subject/>
  <dc:creator>Peterson, Eric B</dc:creator>
  <cp:keywords/>
  <dc:description/>
  <cp:lastModifiedBy>Lee, James C</cp:lastModifiedBy>
  <cp:revision>98</cp:revision>
  <dcterms:created xsi:type="dcterms:W3CDTF">2018-04-05T19:04:54Z</dcterms:created>
  <dcterms:modified xsi:type="dcterms:W3CDTF">2022-12-07T01:11:33Z</dcterms:modified>
  <cp:category/>
</cp:coreProperties>
</file>