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9" r:id="rId3"/>
    <p:sldId id="271" r:id="rId4"/>
    <p:sldId id="270" r:id="rId5"/>
    <p:sldId id="259" r:id="rId6"/>
    <p:sldId id="263" r:id="rId7"/>
    <p:sldId id="264" r:id="rId8"/>
    <p:sldId id="260" r:id="rId9"/>
    <p:sldId id="265" r:id="rId10"/>
    <p:sldId id="261" r:id="rId11"/>
    <p:sldId id="258" r:id="rId12"/>
    <p:sldId id="267" r:id="rId13"/>
    <p:sldId id="266" r:id="rId14"/>
    <p:sldId id="275" r:id="rId15"/>
    <p:sldId id="294" r:id="rId16"/>
    <p:sldId id="289" r:id="rId17"/>
    <p:sldId id="290" r:id="rId18"/>
    <p:sldId id="262" r:id="rId19"/>
    <p:sldId id="291" r:id="rId20"/>
    <p:sldId id="292" r:id="rId21"/>
    <p:sldId id="278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31" autoAdjust="0"/>
    <p:restoredTop sz="94660"/>
  </p:normalViewPr>
  <p:slideViewPr>
    <p:cSldViewPr>
      <p:cViewPr varScale="1">
        <p:scale>
          <a:sx n="131" d="100"/>
          <a:sy n="131" d="100"/>
        </p:scale>
        <p:origin x="-1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common\fisheries\TRINITY\TrinityHabitat\Habitat%202009\Report\Version4_Edit\Site_Cross_site_charts112910_ver2am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ifw8afwo1\common\fisheries\TRINITY\TrinityHabitat\Habitat%202009\Report\Version4_Edit\Site_Cross_site_charts112910_ver2am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users\amartin\RRNW\presentation\TheResults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users\amartin\RRNW\presentation\TheResults.xlsx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users\amartin\RRNW\presentation\TheResults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users\amartin\RRNW\presentation\TheResults.xlsx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\\ifw8afwo1\users\amartin\RRNW\presentation\cross%20section%20analysis.xlsx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Total Habitat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6105605986823526"/>
          <c:y val="0.10232648002333072"/>
          <c:w val="0.7946251709926716"/>
          <c:h val="0.56654954499578569"/>
        </c:manualLayout>
      </c:layout>
      <c:scatterChart>
        <c:scatterStyle val="smoothMarker"/>
        <c:varyColors val="0"/>
        <c:ser>
          <c:idx val="0"/>
          <c:order val="0"/>
          <c:tx>
            <c:v>Fry pre-construction</c:v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Cable_graphs!$O$6:$O$10</c:f>
              <c:numCache>
                <c:formatCode>General</c:formatCode>
                <c:ptCount val="5"/>
                <c:pt idx="0">
                  <c:v>8.6366392500000266</c:v>
                </c:pt>
                <c:pt idx="1">
                  <c:v>11.128522050000001</c:v>
                </c:pt>
                <c:pt idx="2">
                  <c:v>19.283774849999876</c:v>
                </c:pt>
                <c:pt idx="3">
                  <c:v>34.263388500000012</c:v>
                </c:pt>
                <c:pt idx="4">
                  <c:v>57.200037000000002</c:v>
                </c:pt>
              </c:numCache>
            </c:numRef>
          </c:xVal>
          <c:yVal>
            <c:numRef>
              <c:f>Cable_graphs!$U$6:$U$10</c:f>
              <c:numCache>
                <c:formatCode>#,##0</c:formatCode>
                <c:ptCount val="5"/>
                <c:pt idx="0">
                  <c:v>2752.86302972869</c:v>
                </c:pt>
                <c:pt idx="1">
                  <c:v>1829.3953672281</c:v>
                </c:pt>
                <c:pt idx="2">
                  <c:v>4205.2319890876024</c:v>
                </c:pt>
                <c:pt idx="3">
                  <c:v>5442.7273845530044</c:v>
                </c:pt>
                <c:pt idx="4">
                  <c:v>9783.1367327740008</c:v>
                </c:pt>
              </c:numCache>
            </c:numRef>
          </c:yVal>
          <c:smooth val="1"/>
        </c:ser>
        <c:ser>
          <c:idx val="1"/>
          <c:order val="1"/>
          <c:tx>
            <c:v>Fry post-construction</c:v>
          </c:tx>
          <c:spPr>
            <a:ln>
              <a:solidFill>
                <a:srgbClr val="0070C0"/>
              </a:solidFill>
              <a:prstDash val="sysDash"/>
            </a:ln>
          </c:spPr>
          <c:marker>
            <c:symbol val="none"/>
          </c:marker>
          <c:xVal>
            <c:numRef>
              <c:f>Cable_graphs!$D$11:$D$15</c:f>
              <c:numCache>
                <c:formatCode>General</c:formatCode>
                <c:ptCount val="5"/>
                <c:pt idx="0">
                  <c:v>8.4950550000000007</c:v>
                </c:pt>
                <c:pt idx="1">
                  <c:v>12.742582500000006</c:v>
                </c:pt>
                <c:pt idx="2">
                  <c:v>19.821795000000005</c:v>
                </c:pt>
                <c:pt idx="3">
                  <c:v>33.980220000000003</c:v>
                </c:pt>
                <c:pt idx="4">
                  <c:v>56.633700000000012</c:v>
                </c:pt>
              </c:numCache>
            </c:numRef>
          </c:xVal>
          <c:yVal>
            <c:numRef>
              <c:f>Cable_graphs!$J$6:$J$10</c:f>
              <c:numCache>
                <c:formatCode>#,##0</c:formatCode>
                <c:ptCount val="5"/>
                <c:pt idx="0">
                  <c:v>4767.4339338239997</c:v>
                </c:pt>
                <c:pt idx="1">
                  <c:v>4848.5757608899994</c:v>
                </c:pt>
                <c:pt idx="2">
                  <c:v>6454.8450559324465</c:v>
                </c:pt>
                <c:pt idx="3">
                  <c:v>8849.7891958094115</c:v>
                </c:pt>
                <c:pt idx="4">
                  <c:v>12095.292084404</c:v>
                </c:pt>
              </c:numCache>
            </c:numRef>
          </c:yVal>
          <c:smooth val="1"/>
        </c:ser>
        <c:ser>
          <c:idx val="2"/>
          <c:order val="2"/>
          <c:tx>
            <c:v>Presmolt pre-construction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Cable_graphs!$O$11:$O$15</c:f>
              <c:numCache>
                <c:formatCode>General</c:formatCode>
                <c:ptCount val="5"/>
                <c:pt idx="0">
                  <c:v>8.6366392500000266</c:v>
                </c:pt>
                <c:pt idx="1">
                  <c:v>11.128522050000001</c:v>
                </c:pt>
                <c:pt idx="2">
                  <c:v>19.283774849999876</c:v>
                </c:pt>
                <c:pt idx="3">
                  <c:v>34.263388500000012</c:v>
                </c:pt>
                <c:pt idx="4">
                  <c:v>57.200037000000002</c:v>
                </c:pt>
              </c:numCache>
            </c:numRef>
          </c:xVal>
          <c:yVal>
            <c:numRef>
              <c:f>Cable_graphs!$U$11:$U$15</c:f>
              <c:numCache>
                <c:formatCode>#,##0</c:formatCode>
                <c:ptCount val="5"/>
                <c:pt idx="0">
                  <c:v>3743.5634535134022</c:v>
                </c:pt>
                <c:pt idx="1">
                  <c:v>2433.0974539758022</c:v>
                </c:pt>
                <c:pt idx="2">
                  <c:v>4972.3501270442002</c:v>
                </c:pt>
                <c:pt idx="3">
                  <c:v>6037.2499424840007</c:v>
                </c:pt>
                <c:pt idx="4">
                  <c:v>9961.6782658590109</c:v>
                </c:pt>
              </c:numCache>
            </c:numRef>
          </c:yVal>
          <c:smooth val="1"/>
        </c:ser>
        <c:ser>
          <c:idx val="3"/>
          <c:order val="3"/>
          <c:tx>
            <c:v>Presmolt post-construction</c:v>
          </c:tx>
          <c:spPr>
            <a:ln>
              <a:solidFill>
                <a:srgbClr val="00B050"/>
              </a:solidFill>
              <a:prstDash val="sysDash"/>
            </a:ln>
          </c:spPr>
          <c:marker>
            <c:symbol val="none"/>
          </c:marker>
          <c:xVal>
            <c:numRef>
              <c:f>Cable_graphs!$D$11:$D$15</c:f>
              <c:numCache>
                <c:formatCode>General</c:formatCode>
                <c:ptCount val="5"/>
                <c:pt idx="0">
                  <c:v>8.4950550000000007</c:v>
                </c:pt>
                <c:pt idx="1">
                  <c:v>12.742582500000006</c:v>
                </c:pt>
                <c:pt idx="2">
                  <c:v>19.821795000000005</c:v>
                </c:pt>
                <c:pt idx="3">
                  <c:v>33.980220000000003</c:v>
                </c:pt>
                <c:pt idx="4">
                  <c:v>56.633700000000012</c:v>
                </c:pt>
              </c:numCache>
            </c:numRef>
          </c:xVal>
          <c:yVal>
            <c:numRef>
              <c:f>Cable_graphs!$J$11:$J$15</c:f>
              <c:numCache>
                <c:formatCode>#,##0</c:formatCode>
                <c:ptCount val="5"/>
                <c:pt idx="0">
                  <c:v>6305.7594638173414</c:v>
                </c:pt>
                <c:pt idx="1">
                  <c:v>6126.1627505052802</c:v>
                </c:pt>
                <c:pt idx="2">
                  <c:v>7445.9288285059783</c:v>
                </c:pt>
                <c:pt idx="3">
                  <c:v>9693.1652164886418</c:v>
                </c:pt>
                <c:pt idx="4">
                  <c:v>12316.833226429244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247168"/>
        <c:axId val="114249088"/>
      </c:scatterChart>
      <c:valAx>
        <c:axId val="1142471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Discharge (cms)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4249088"/>
        <c:crosses val="autoZero"/>
        <c:crossBetween val="midCat"/>
        <c:majorUnit val="10"/>
      </c:valAx>
      <c:valAx>
        <c:axId val="1142490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Habitat area (sq. m)</a:t>
                </a:r>
              </a:p>
            </c:rich>
          </c:tx>
          <c:overlay val="0"/>
        </c:title>
        <c:numFmt formatCode="#,##0" sourceLinked="1"/>
        <c:majorTickMark val="out"/>
        <c:minorTickMark val="none"/>
        <c:tickLblPos val="nextTo"/>
        <c:crossAx val="114247168"/>
        <c:crosses val="autoZero"/>
        <c:crossBetween val="midCat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j-lt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DV, C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4440016748002094"/>
          <c:y val="0.11500474021650305"/>
          <c:w val="0.8142248248798476"/>
          <c:h val="0.69755854724759669"/>
        </c:manualLayout>
      </c:layout>
      <c:scatterChart>
        <c:scatterStyle val="smoothMarker"/>
        <c:varyColors val="0"/>
        <c:ser>
          <c:idx val="0"/>
          <c:order val="0"/>
          <c:tx>
            <c:v>Fry pre-construction</c:v>
          </c:tx>
          <c:spPr>
            <a:ln>
              <a:solidFill>
                <a:srgbClr val="0070C0"/>
              </a:solidFill>
              <a:prstDash val="solid"/>
            </a:ln>
          </c:spPr>
          <c:marker>
            <c:symbol val="none"/>
          </c:marker>
          <c:xVal>
            <c:numRef>
              <c:f>Cable_graphs!$O$6:$O$10</c:f>
              <c:numCache>
                <c:formatCode>General</c:formatCode>
                <c:ptCount val="5"/>
                <c:pt idx="0">
                  <c:v>8.6366392500000266</c:v>
                </c:pt>
                <c:pt idx="1">
                  <c:v>11.128522050000001</c:v>
                </c:pt>
                <c:pt idx="2">
                  <c:v>19.283774849999876</c:v>
                </c:pt>
                <c:pt idx="3">
                  <c:v>34.263388500000012</c:v>
                </c:pt>
                <c:pt idx="4">
                  <c:v>57.200037000000002</c:v>
                </c:pt>
              </c:numCache>
            </c:numRef>
          </c:xVal>
          <c:yVal>
            <c:numRef>
              <c:f>Cable_graphs!$Q$6:$Q$10</c:f>
              <c:numCache>
                <c:formatCode>#,##0</c:formatCode>
                <c:ptCount val="5"/>
                <c:pt idx="0">
                  <c:v>1009.6551119108</c:v>
                </c:pt>
                <c:pt idx="1">
                  <c:v>453.71445501100004</c:v>
                </c:pt>
                <c:pt idx="2">
                  <c:v>1548.7418863769999</c:v>
                </c:pt>
                <c:pt idx="3">
                  <c:v>2880.578925169988</c:v>
                </c:pt>
                <c:pt idx="4">
                  <c:v>5602.3473996899993</c:v>
                </c:pt>
              </c:numCache>
            </c:numRef>
          </c:yVal>
          <c:smooth val="1"/>
        </c:ser>
        <c:ser>
          <c:idx val="1"/>
          <c:order val="1"/>
          <c:tx>
            <c:v>Fry post-construction</c:v>
          </c:tx>
          <c:spPr>
            <a:ln>
              <a:solidFill>
                <a:srgbClr val="0070C0"/>
              </a:solidFill>
              <a:prstDash val="sysDash"/>
            </a:ln>
          </c:spPr>
          <c:marker>
            <c:symbol val="none"/>
          </c:marker>
          <c:xVal>
            <c:numRef>
              <c:f>Cable_graphs!$D$11:$D$15</c:f>
              <c:numCache>
                <c:formatCode>General</c:formatCode>
                <c:ptCount val="5"/>
                <c:pt idx="0">
                  <c:v>8.4950550000000007</c:v>
                </c:pt>
                <c:pt idx="1">
                  <c:v>12.742582500000006</c:v>
                </c:pt>
                <c:pt idx="2">
                  <c:v>19.821795000000005</c:v>
                </c:pt>
                <c:pt idx="3">
                  <c:v>33.980220000000003</c:v>
                </c:pt>
                <c:pt idx="4">
                  <c:v>56.633700000000012</c:v>
                </c:pt>
              </c:numCache>
            </c:numRef>
          </c:xVal>
          <c:yVal>
            <c:numRef>
              <c:f>Cable_graphs!$F$6:$F$10</c:f>
              <c:numCache>
                <c:formatCode>#,##0</c:formatCode>
                <c:ptCount val="5"/>
                <c:pt idx="0">
                  <c:v>1731.3390068799943</c:v>
                </c:pt>
                <c:pt idx="1">
                  <c:v>2288.2496130499999</c:v>
                </c:pt>
                <c:pt idx="2" formatCode="0">
                  <c:v>3369.379764341576</c:v>
                </c:pt>
                <c:pt idx="3" formatCode="0">
                  <c:v>4181.2798537707595</c:v>
                </c:pt>
                <c:pt idx="4">
                  <c:v>6083.6074070299992</c:v>
                </c:pt>
              </c:numCache>
            </c:numRef>
          </c:yVal>
          <c:smooth val="1"/>
        </c:ser>
        <c:ser>
          <c:idx val="2"/>
          <c:order val="2"/>
          <c:tx>
            <c:v>Presmolt pre-construction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Cable_graphs!$O$11:$O$15</c:f>
              <c:numCache>
                <c:formatCode>General</c:formatCode>
                <c:ptCount val="5"/>
                <c:pt idx="0">
                  <c:v>8.6366392500000266</c:v>
                </c:pt>
                <c:pt idx="1">
                  <c:v>11.128522050000001</c:v>
                </c:pt>
                <c:pt idx="2">
                  <c:v>19.283774849999876</c:v>
                </c:pt>
                <c:pt idx="3">
                  <c:v>34.263388500000012</c:v>
                </c:pt>
                <c:pt idx="4">
                  <c:v>57.200037000000002</c:v>
                </c:pt>
              </c:numCache>
            </c:numRef>
          </c:xVal>
          <c:yVal>
            <c:numRef>
              <c:f>Cable_graphs!$Q$11:$Q$15</c:f>
              <c:numCache>
                <c:formatCode>#,##0</c:formatCode>
                <c:ptCount val="5"/>
                <c:pt idx="0">
                  <c:v>1261.3795972783</c:v>
                </c:pt>
                <c:pt idx="1">
                  <c:v>547.01474488299948</c:v>
                </c:pt>
                <c:pt idx="2">
                  <c:v>1753.1871975249999</c:v>
                </c:pt>
                <c:pt idx="3">
                  <c:v>3766.5882001799987</c:v>
                </c:pt>
                <c:pt idx="4">
                  <c:v>6560.2588379599993</c:v>
                </c:pt>
              </c:numCache>
            </c:numRef>
          </c:yVal>
          <c:smooth val="1"/>
        </c:ser>
        <c:ser>
          <c:idx val="3"/>
          <c:order val="3"/>
          <c:tx>
            <c:v>Presmolt post-construction</c:v>
          </c:tx>
          <c:spPr>
            <a:ln>
              <a:solidFill>
                <a:srgbClr val="00B050"/>
              </a:solidFill>
              <a:prstDash val="sysDash"/>
            </a:ln>
          </c:spPr>
          <c:marker>
            <c:symbol val="none"/>
          </c:marker>
          <c:xVal>
            <c:numRef>
              <c:f>Cable_graphs!$D$11:$D$15</c:f>
              <c:numCache>
                <c:formatCode>General</c:formatCode>
                <c:ptCount val="5"/>
                <c:pt idx="0">
                  <c:v>8.4950550000000007</c:v>
                </c:pt>
                <c:pt idx="1">
                  <c:v>12.742582500000006</c:v>
                </c:pt>
                <c:pt idx="2">
                  <c:v>19.821795000000005</c:v>
                </c:pt>
                <c:pt idx="3">
                  <c:v>33.980220000000003</c:v>
                </c:pt>
                <c:pt idx="4">
                  <c:v>56.633700000000012</c:v>
                </c:pt>
              </c:numCache>
            </c:numRef>
          </c:xVal>
          <c:yVal>
            <c:numRef>
              <c:f>Cable_graphs!$F$11:$F$15</c:f>
              <c:numCache>
                <c:formatCode>0</c:formatCode>
                <c:ptCount val="5"/>
                <c:pt idx="0">
                  <c:v>2029.3467808183098</c:v>
                </c:pt>
                <c:pt idx="1">
                  <c:v>2618.9183617173044</c:v>
                </c:pt>
                <c:pt idx="2">
                  <c:v>3963.6072926988795</c:v>
                </c:pt>
                <c:pt idx="3">
                  <c:v>5382.4797719276585</c:v>
                </c:pt>
                <c:pt idx="4">
                  <c:v>7554.9967407113463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272512"/>
        <c:axId val="114282880"/>
      </c:scatterChart>
      <c:valAx>
        <c:axId val="114272512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Discharge (cms)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4282880"/>
        <c:crosses val="autoZero"/>
        <c:crossBetween val="midCat"/>
        <c:majorUnit val="10"/>
      </c:valAx>
      <c:valAx>
        <c:axId val="11428288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Habitat area (sq. m)</a:t>
                </a:r>
              </a:p>
            </c:rich>
          </c:tx>
          <c:overlay val="0"/>
        </c:title>
        <c:numFmt formatCode="#,##0" sourceLinked="1"/>
        <c:majorTickMark val="out"/>
        <c:minorTickMark val="none"/>
        <c:tickLblPos val="nextTo"/>
        <c:crossAx val="114272512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j-lt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Total habitat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501550743657043"/>
          <c:y val="5.1400554097404488E-2"/>
          <c:w val="0.62763560804899476"/>
          <c:h val="0.77373407188454812"/>
        </c:manualLayout>
      </c:layout>
      <c:scatterChart>
        <c:scatterStyle val="smoothMarker"/>
        <c:varyColors val="0"/>
        <c:ser>
          <c:idx val="0"/>
          <c:order val="0"/>
          <c:tx>
            <c:v>Pre-construction</c:v>
          </c:tx>
          <c:xVal>
            <c:numRef>
              <c:f>'forced meander graph'!$C$22:$C$26</c:f>
              <c:numCache>
                <c:formatCode>General</c:formatCode>
                <c:ptCount val="5"/>
                <c:pt idx="0">
                  <c:v>8.7000000000000011</c:v>
                </c:pt>
                <c:pt idx="1">
                  <c:v>11.4</c:v>
                </c:pt>
                <c:pt idx="2">
                  <c:v>20</c:v>
                </c:pt>
                <c:pt idx="3">
                  <c:v>34</c:v>
                </c:pt>
                <c:pt idx="4">
                  <c:v>53.9</c:v>
                </c:pt>
              </c:numCache>
            </c:numRef>
          </c:xVal>
          <c:yVal>
            <c:numRef>
              <c:f>'bar area'!$I$21:$I$25</c:f>
              <c:numCache>
                <c:formatCode>General</c:formatCode>
                <c:ptCount val="5"/>
                <c:pt idx="0">
                  <c:v>1509.759806804359</c:v>
                </c:pt>
                <c:pt idx="1">
                  <c:v>1246.5558464452631</c:v>
                </c:pt>
                <c:pt idx="2">
                  <c:v>793.0713673979044</c:v>
                </c:pt>
                <c:pt idx="3">
                  <c:v>664.27294808626175</c:v>
                </c:pt>
                <c:pt idx="4">
                  <c:v>780.06858450593427</c:v>
                </c:pt>
              </c:numCache>
            </c:numRef>
          </c:yVal>
          <c:smooth val="1"/>
        </c:ser>
        <c:ser>
          <c:idx val="1"/>
          <c:order val="1"/>
          <c:tx>
            <c:v>Post-construction</c:v>
          </c:tx>
          <c:xVal>
            <c:numRef>
              <c:f>'forced meander graph'!$C$27:$C$31</c:f>
              <c:numCache>
                <c:formatCode>General</c:formatCode>
                <c:ptCount val="5"/>
                <c:pt idx="0">
                  <c:v>8.8000000000000007</c:v>
                </c:pt>
                <c:pt idx="1">
                  <c:v>12.7</c:v>
                </c:pt>
                <c:pt idx="2">
                  <c:v>23</c:v>
                </c:pt>
                <c:pt idx="3">
                  <c:v>37.4</c:v>
                </c:pt>
                <c:pt idx="4">
                  <c:v>62.1</c:v>
                </c:pt>
              </c:numCache>
            </c:numRef>
          </c:xVal>
          <c:yVal>
            <c:numRef>
              <c:f>'bar area'!$I$26:$I$30</c:f>
              <c:numCache>
                <c:formatCode>General</c:formatCode>
                <c:ptCount val="5"/>
                <c:pt idx="0">
                  <c:v>2558.1574958264828</c:v>
                </c:pt>
                <c:pt idx="1">
                  <c:v>2030.9464769177139</c:v>
                </c:pt>
                <c:pt idx="2">
                  <c:v>1290.1296085631475</c:v>
                </c:pt>
                <c:pt idx="3">
                  <c:v>792.89683405775622</c:v>
                </c:pt>
                <c:pt idx="4">
                  <c:v>1424.5997969461605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021952"/>
        <c:axId val="123028224"/>
      </c:scatterChart>
      <c:valAx>
        <c:axId val="1230219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Discharge (cms)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3028224"/>
        <c:crosses val="autoZero"/>
        <c:crossBetween val="midCat"/>
      </c:valAx>
      <c:valAx>
        <c:axId val="12302822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Habitat area (m²)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3021952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en-US" sz="2400" dirty="0"/>
              <a:t>Optimal </a:t>
            </a:r>
            <a:r>
              <a:rPr lang="en-US" sz="2400" dirty="0" smtClean="0"/>
              <a:t>Habitat</a:t>
            </a:r>
            <a:endParaRPr lang="en-US" sz="24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6751962654275693"/>
          <c:y val="3.7763662284090692E-2"/>
          <c:w val="0.75161669758946226"/>
          <c:h val="0.80490068967253481"/>
        </c:manualLayout>
      </c:layout>
      <c:scatterChart>
        <c:scatterStyle val="lineMarker"/>
        <c:varyColors val="0"/>
        <c:ser>
          <c:idx val="2"/>
          <c:order val="0"/>
          <c:tx>
            <c:strRef>
              <c:f>Pivot!$C$34</c:f>
              <c:strCache>
                <c:ptCount val="1"/>
                <c:pt idx="0">
                  <c:v>Post</c:v>
                </c:pt>
              </c:strCache>
            </c:strRef>
          </c:tx>
          <c:xVal>
            <c:numRef>
              <c:f>Pivot!$A$43:$A$47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Pivot!$C$43:$C$47</c:f>
              <c:numCache>
                <c:formatCode>General</c:formatCode>
                <c:ptCount val="5"/>
                <c:pt idx="0">
                  <c:v>633.86865633299942</c:v>
                </c:pt>
                <c:pt idx="1">
                  <c:v>534.29554910900004</c:v>
                </c:pt>
                <c:pt idx="2">
                  <c:v>381.72380386899965</c:v>
                </c:pt>
                <c:pt idx="3">
                  <c:v>262.28281650299965</c:v>
                </c:pt>
                <c:pt idx="4">
                  <c:v>261.05214919100001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Pivot!$B$34</c:f>
              <c:strCache>
                <c:ptCount val="1"/>
                <c:pt idx="0">
                  <c:v>Pre</c:v>
                </c:pt>
              </c:strCache>
            </c:strRef>
          </c:tx>
          <c:xVal>
            <c:numRef>
              <c:f>Pivot!$AC$37:$AC$40</c:f>
              <c:numCache>
                <c:formatCode>0</c:formatCode>
                <c:ptCount val="4"/>
                <c:pt idx="0">
                  <c:v>300</c:v>
                </c:pt>
                <c:pt idx="1">
                  <c:v>700</c:v>
                </c:pt>
                <c:pt idx="2">
                  <c:v>1200</c:v>
                </c:pt>
                <c:pt idx="3">
                  <c:v>2000</c:v>
                </c:pt>
              </c:numCache>
            </c:numRef>
          </c:xVal>
          <c:yVal>
            <c:numRef>
              <c:f>Pivot!$AD$37:$AD$40</c:f>
              <c:numCache>
                <c:formatCode>#,##0</c:formatCode>
                <c:ptCount val="4"/>
                <c:pt idx="0">
                  <c:v>418.46861285199958</c:v>
                </c:pt>
                <c:pt idx="1">
                  <c:v>256.34058339220002</c:v>
                </c:pt>
                <c:pt idx="2">
                  <c:v>240.63147983930003</c:v>
                </c:pt>
                <c:pt idx="3">
                  <c:v>547.37724607199948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025600"/>
        <c:axId val="116031872"/>
      </c:scatterChart>
      <c:valAx>
        <c:axId val="116025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Q (cfs)</a:t>
                </a:r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crossAx val="116031872"/>
        <c:crosses val="autoZero"/>
        <c:crossBetween val="midCat"/>
      </c:valAx>
      <c:valAx>
        <c:axId val="11603187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Habitat Area (sq m)</a:t>
                </a:r>
              </a:p>
            </c:rich>
          </c:tx>
          <c:layout>
            <c:manualLayout>
              <c:xMode val="edge"/>
              <c:yMode val="edge"/>
              <c:x val="9.5861616435876547E-3"/>
              <c:y val="0.2275838664698162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19050"/>
        </c:spPr>
        <c:crossAx val="11602560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4178160919540281"/>
          <c:y val="0.31313750820209985"/>
          <c:w val="0.19500000000000006"/>
          <c:h val="0.17059998359580075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en-US" sz="2400" dirty="0"/>
              <a:t>Total </a:t>
            </a:r>
            <a:r>
              <a:rPr lang="en-US" sz="2400" dirty="0" smtClean="0"/>
              <a:t>Habitat</a:t>
            </a:r>
            <a:endParaRPr lang="en-US" sz="2400" dirty="0"/>
          </a:p>
        </c:rich>
      </c:tx>
      <c:layout>
        <c:manualLayout>
          <c:xMode val="edge"/>
          <c:yMode val="edge"/>
          <c:x val="0.35564971751412428"/>
          <c:y val="1.4321516465909829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9624507874015748"/>
          <c:y val="3.7763662284090692E-2"/>
          <c:w val="0.70003398012748408"/>
          <c:h val="0.80490068967253481"/>
        </c:manualLayout>
      </c:layout>
      <c:scatterChart>
        <c:scatterStyle val="lineMarker"/>
        <c:varyColors val="0"/>
        <c:ser>
          <c:idx val="2"/>
          <c:order val="0"/>
          <c:tx>
            <c:strRef>
              <c:f>Pivot!$C$34</c:f>
              <c:strCache>
                <c:ptCount val="1"/>
                <c:pt idx="0">
                  <c:v>Post</c:v>
                </c:pt>
              </c:strCache>
            </c:strRef>
          </c:tx>
          <c:xVal>
            <c:numRef>
              <c:f>Pivot!$A$35:$A$39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Pivot!$C$35:$C$39</c:f>
              <c:numCache>
                <c:formatCode>#,##0</c:formatCode>
                <c:ptCount val="5"/>
                <c:pt idx="0">
                  <c:v>2806.4762913269997</c:v>
                </c:pt>
                <c:pt idx="1">
                  <c:v>2515.5235666350018</c:v>
                </c:pt>
                <c:pt idx="2">
                  <c:v>2148.5192714539999</c:v>
                </c:pt>
                <c:pt idx="3">
                  <c:v>1855.0075196360001</c:v>
                </c:pt>
                <c:pt idx="4">
                  <c:v>2169.3179230250012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Pivot!$B$34</c:f>
              <c:strCache>
                <c:ptCount val="1"/>
                <c:pt idx="0">
                  <c:v>Pre</c:v>
                </c:pt>
              </c:strCache>
            </c:strRef>
          </c:tx>
          <c:xVal>
            <c:numRef>
              <c:f>Pivot!$AB$20:$AB$23</c:f>
              <c:numCache>
                <c:formatCode>0</c:formatCode>
                <c:ptCount val="4"/>
                <c:pt idx="0">
                  <c:v>300</c:v>
                </c:pt>
                <c:pt idx="1">
                  <c:v>700</c:v>
                </c:pt>
                <c:pt idx="2">
                  <c:v>1200</c:v>
                </c:pt>
                <c:pt idx="3">
                  <c:v>2000</c:v>
                </c:pt>
              </c:numCache>
            </c:numRef>
          </c:xVal>
          <c:yVal>
            <c:numRef>
              <c:f>Pivot!$AC$20:$AC$23</c:f>
              <c:numCache>
                <c:formatCode>#,##0</c:formatCode>
                <c:ptCount val="4"/>
                <c:pt idx="0">
                  <c:v>1986.0780323159991</c:v>
                </c:pt>
                <c:pt idx="1">
                  <c:v>1165.985892728201</c:v>
                </c:pt>
                <c:pt idx="2">
                  <c:v>872.45292483029925</c:v>
                </c:pt>
                <c:pt idx="3">
                  <c:v>1354.8582768905999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623488"/>
        <c:axId val="122625408"/>
      </c:scatterChart>
      <c:valAx>
        <c:axId val="1226234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Q (cfs)</a:t>
                </a:r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crossAx val="122625408"/>
        <c:crosses val="autoZero"/>
        <c:crossBetween val="midCat"/>
      </c:valAx>
      <c:valAx>
        <c:axId val="122625408"/>
        <c:scaling>
          <c:orientation val="minMax"/>
          <c:max val="3500"/>
        </c:scaling>
        <c:delete val="0"/>
        <c:axPos val="l"/>
        <c:numFmt formatCode="#,##0" sourceLinked="1"/>
        <c:majorTickMark val="out"/>
        <c:minorTickMark val="none"/>
        <c:tickLblPos val="nextTo"/>
        <c:crossAx val="1226234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6588399810679442"/>
          <c:y val="0.34964191976003001"/>
          <c:w val="0.21809216470891959"/>
          <c:h val="0.16632327700610458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en-US" sz="2400" dirty="0"/>
              <a:t>Optimal </a:t>
            </a:r>
            <a:r>
              <a:rPr lang="en-US" sz="2400" dirty="0" smtClean="0"/>
              <a:t>habitat</a:t>
            </a:r>
            <a:endParaRPr lang="en-US" sz="24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811808872251624"/>
          <c:y val="3.7763662284090692E-2"/>
          <c:w val="0.77472075211910074"/>
          <c:h val="0.80490068967253481"/>
        </c:manualLayout>
      </c:layout>
      <c:scatterChart>
        <c:scatterStyle val="lineMarker"/>
        <c:varyColors val="0"/>
        <c:ser>
          <c:idx val="2"/>
          <c:order val="0"/>
          <c:tx>
            <c:strRef>
              <c:f>Pivot!$C$34</c:f>
              <c:strCache>
                <c:ptCount val="1"/>
                <c:pt idx="0">
                  <c:v>Post</c:v>
                </c:pt>
              </c:strCache>
            </c:strRef>
          </c:tx>
          <c:xVal>
            <c:numRef>
              <c:f>Pivot!$A$43:$A$47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Pivot!$C$43:$C$47</c:f>
              <c:numCache>
                <c:formatCode>General</c:formatCode>
                <c:ptCount val="5"/>
                <c:pt idx="0">
                  <c:v>633.86865633299942</c:v>
                </c:pt>
                <c:pt idx="1">
                  <c:v>534.29554910900004</c:v>
                </c:pt>
                <c:pt idx="2">
                  <c:v>381.72380386899965</c:v>
                </c:pt>
                <c:pt idx="3">
                  <c:v>262.28281650299965</c:v>
                </c:pt>
                <c:pt idx="4">
                  <c:v>261.05214919100001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Pivot!$B$34</c:f>
              <c:strCache>
                <c:ptCount val="1"/>
                <c:pt idx="0">
                  <c:v>Pre</c:v>
                </c:pt>
              </c:strCache>
            </c:strRef>
          </c:tx>
          <c:xVal>
            <c:numRef>
              <c:f>Pivot!$AC$37:$AC$40</c:f>
              <c:numCache>
                <c:formatCode>0</c:formatCode>
                <c:ptCount val="4"/>
                <c:pt idx="0">
                  <c:v>300</c:v>
                </c:pt>
                <c:pt idx="1">
                  <c:v>700</c:v>
                </c:pt>
                <c:pt idx="2">
                  <c:v>1200</c:v>
                </c:pt>
                <c:pt idx="3">
                  <c:v>2000</c:v>
                </c:pt>
              </c:numCache>
            </c:numRef>
          </c:xVal>
          <c:yVal>
            <c:numRef>
              <c:f>Pivot!$AD$37:$AD$40</c:f>
              <c:numCache>
                <c:formatCode>#,##0</c:formatCode>
                <c:ptCount val="4"/>
                <c:pt idx="0">
                  <c:v>418.46861285199958</c:v>
                </c:pt>
                <c:pt idx="1">
                  <c:v>256.34058339220002</c:v>
                </c:pt>
                <c:pt idx="2">
                  <c:v>240.63147983930003</c:v>
                </c:pt>
                <c:pt idx="3">
                  <c:v>547.37724607199948</c:v>
                </c:pt>
              </c:numCache>
            </c:numRef>
          </c:yVal>
          <c:smooth val="0"/>
        </c:ser>
        <c:ser>
          <c:idx val="0"/>
          <c:order val="2"/>
          <c:tx>
            <c:v>Revisit</c:v>
          </c:tx>
          <c:xVal>
            <c:numRef>
              <c:f>Pivot!$AC$29:$AC$33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Pivot!$AF$29:$AF$33</c:f>
              <c:numCache>
                <c:formatCode>0</c:formatCode>
                <c:ptCount val="5"/>
                <c:pt idx="0">
                  <c:v>694.58955786813453</c:v>
                </c:pt>
                <c:pt idx="1">
                  <c:v>897.06356699108608</c:v>
                </c:pt>
                <c:pt idx="2">
                  <c:v>1363.8621784125396</c:v>
                </c:pt>
                <c:pt idx="3">
                  <c:v>3117.6700638890952</c:v>
                </c:pt>
                <c:pt idx="4">
                  <c:v>5576.1658176511673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718080"/>
        <c:axId val="122720256"/>
      </c:scatterChart>
      <c:valAx>
        <c:axId val="1227180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Q (cfs)</a:t>
                </a:r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crossAx val="122720256"/>
        <c:crosses val="autoZero"/>
        <c:crossBetween val="midCat"/>
      </c:valAx>
      <c:valAx>
        <c:axId val="12272025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Habitat Area (sq m)</a:t>
                </a:r>
              </a:p>
            </c:rich>
          </c:tx>
          <c:layout>
            <c:manualLayout>
              <c:xMode val="edge"/>
              <c:yMode val="edge"/>
              <c:x val="8.9654059635988215E-3"/>
              <c:y val="0.2439602191206649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2271808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6891644794400684"/>
          <c:y val="0.391581159776903"/>
          <c:w val="0.21719466316710426"/>
          <c:h val="0.21683747539370088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en-US" sz="2400" dirty="0" smtClean="0"/>
              <a:t>Total habitat</a:t>
            </a:r>
            <a:endParaRPr lang="en-US" sz="2400" dirty="0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0.14234304045327678"/>
          <c:y val="3.7763662284090692E-2"/>
          <c:w val="0.75393617464483642"/>
          <c:h val="0.80490068967253481"/>
        </c:manualLayout>
      </c:layout>
      <c:scatterChart>
        <c:scatterStyle val="lineMarker"/>
        <c:varyColors val="0"/>
        <c:ser>
          <c:idx val="2"/>
          <c:order val="0"/>
          <c:tx>
            <c:strRef>
              <c:f>Pivot!$C$34</c:f>
              <c:strCache>
                <c:ptCount val="1"/>
                <c:pt idx="0">
                  <c:v>Post</c:v>
                </c:pt>
              </c:strCache>
            </c:strRef>
          </c:tx>
          <c:xVal>
            <c:numRef>
              <c:f>Pivot!$A$35:$A$39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Pivot!$C$35:$C$39</c:f>
              <c:numCache>
                <c:formatCode>#,##0</c:formatCode>
                <c:ptCount val="5"/>
                <c:pt idx="0">
                  <c:v>2806.4762913269997</c:v>
                </c:pt>
                <c:pt idx="1">
                  <c:v>2515.5235666350018</c:v>
                </c:pt>
                <c:pt idx="2">
                  <c:v>2148.5192714539999</c:v>
                </c:pt>
                <c:pt idx="3">
                  <c:v>1855.0075196360001</c:v>
                </c:pt>
                <c:pt idx="4">
                  <c:v>2169.3179230250012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Pivot!$B$34</c:f>
              <c:strCache>
                <c:ptCount val="1"/>
                <c:pt idx="0">
                  <c:v>Pre</c:v>
                </c:pt>
              </c:strCache>
            </c:strRef>
          </c:tx>
          <c:xVal>
            <c:numRef>
              <c:f>Pivot!$AB$20:$AB$23</c:f>
              <c:numCache>
                <c:formatCode>0</c:formatCode>
                <c:ptCount val="4"/>
                <c:pt idx="0">
                  <c:v>300</c:v>
                </c:pt>
                <c:pt idx="1">
                  <c:v>700</c:v>
                </c:pt>
                <c:pt idx="2">
                  <c:v>1200</c:v>
                </c:pt>
                <c:pt idx="3">
                  <c:v>2000</c:v>
                </c:pt>
              </c:numCache>
            </c:numRef>
          </c:xVal>
          <c:yVal>
            <c:numRef>
              <c:f>Pivot!$AC$20:$AC$23</c:f>
              <c:numCache>
                <c:formatCode>#,##0</c:formatCode>
                <c:ptCount val="4"/>
                <c:pt idx="0">
                  <c:v>1986.0780323159991</c:v>
                </c:pt>
                <c:pt idx="1">
                  <c:v>1165.985892728201</c:v>
                </c:pt>
                <c:pt idx="2">
                  <c:v>872.45292483029925</c:v>
                </c:pt>
                <c:pt idx="3">
                  <c:v>1354.8582768905999</c:v>
                </c:pt>
              </c:numCache>
            </c:numRef>
          </c:yVal>
          <c:smooth val="0"/>
        </c:ser>
        <c:ser>
          <c:idx val="0"/>
          <c:order val="2"/>
          <c:tx>
            <c:v>Revisit</c:v>
          </c:tx>
          <c:xVal>
            <c:numRef>
              <c:f>Pivot!$AB$13:$AB$17</c:f>
              <c:numCache>
                <c:formatCode>0</c:formatCode>
                <c:ptCount val="5"/>
                <c:pt idx="0">
                  <c:v>300</c:v>
                </c:pt>
                <c:pt idx="1">
                  <c:v>450</c:v>
                </c:pt>
                <c:pt idx="2">
                  <c:v>700</c:v>
                </c:pt>
                <c:pt idx="3">
                  <c:v>1200</c:v>
                </c:pt>
                <c:pt idx="4">
                  <c:v>2000</c:v>
                </c:pt>
              </c:numCache>
            </c:numRef>
          </c:xVal>
          <c:yVal>
            <c:numRef>
              <c:f>Pivot!$AE$13:$AE$17</c:f>
              <c:numCache>
                <c:formatCode>#,##0</c:formatCode>
                <c:ptCount val="5"/>
                <c:pt idx="0">
                  <c:v>2822.4927528659064</c:v>
                </c:pt>
                <c:pt idx="1">
                  <c:v>2994.5200613870206</c:v>
                </c:pt>
                <c:pt idx="2">
                  <c:v>3346.6118158558802</c:v>
                </c:pt>
                <c:pt idx="3" formatCode="0">
                  <c:v>7633.2633215066817</c:v>
                </c:pt>
                <c:pt idx="4">
                  <c:v>13299.933931660105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746752"/>
        <c:axId val="115941376"/>
      </c:scatterChart>
      <c:valAx>
        <c:axId val="1227467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Q (cfs)</a:t>
                </a:r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crossAx val="115941376"/>
        <c:crosses val="autoZero"/>
        <c:crossBetween val="midCat"/>
      </c:valAx>
      <c:valAx>
        <c:axId val="115941376"/>
        <c:scaling>
          <c:orientation val="minMax"/>
          <c:max val="14000"/>
        </c:scaling>
        <c:delete val="0"/>
        <c:axPos val="l"/>
        <c:numFmt formatCode="#,##0" sourceLinked="1"/>
        <c:majorTickMark val="out"/>
        <c:minorTickMark val="none"/>
        <c:tickLblPos val="nextTo"/>
        <c:crossAx val="122746752"/>
        <c:crosses val="autoZero"/>
        <c:crossBetween val="midCat"/>
      </c:valAx>
      <c:spPr>
        <a:solidFill>
          <a:sysClr val="window" lastClr="FFFFFF"/>
        </a:solidFill>
      </c:spPr>
    </c:plotArea>
    <c:legend>
      <c:legendPos val="r"/>
      <c:layout>
        <c:manualLayout>
          <c:xMode val="edge"/>
          <c:yMode val="edge"/>
          <c:x val="0.75511419625178477"/>
          <c:y val="0.35507222271373384"/>
          <c:w val="0.2448858037482157"/>
          <c:h val="0.24948491550915691"/>
        </c:manualLayout>
      </c:layout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102024375665967E-2"/>
          <c:y val="0.115075044028734"/>
          <c:w val="0.78262675086406253"/>
          <c:h val="0.77272564777506003"/>
        </c:manualLayout>
      </c:layout>
      <c:scatterChart>
        <c:scatterStyle val="lineMarker"/>
        <c:varyColors val="0"/>
        <c:ser>
          <c:idx val="0"/>
          <c:order val="0"/>
          <c:tx>
            <c:v>2013</c:v>
          </c:tx>
          <c:marker>
            <c:symbol val="none"/>
          </c:marker>
          <c:xVal>
            <c:numRef>
              <c:f>xsec3!$A$2:$A$85</c:f>
              <c:numCache>
                <c:formatCode>General</c:formatCode>
                <c:ptCount val="84"/>
                <c:pt idx="0">
                  <c:v>0</c:v>
                </c:pt>
                <c:pt idx="1">
                  <c:v>4.9571950974099961</c:v>
                </c:pt>
                <c:pt idx="2">
                  <c:v>9.914390978250001</c:v>
                </c:pt>
                <c:pt idx="3">
                  <c:v>14.871586075700014</c:v>
                </c:pt>
                <c:pt idx="4">
                  <c:v>19.828783525599981</c:v>
                </c:pt>
                <c:pt idx="5">
                  <c:v>24.78603965309998</c:v>
                </c:pt>
                <c:pt idx="6">
                  <c:v>29.743234750599989</c:v>
                </c:pt>
                <c:pt idx="7">
                  <c:v>34.700429848000013</c:v>
                </c:pt>
                <c:pt idx="8">
                  <c:v>39.657624945399995</c:v>
                </c:pt>
                <c:pt idx="9">
                  <c:v>44.614883425399952</c:v>
                </c:pt>
                <c:pt idx="10">
                  <c:v>49.572078522800012</c:v>
                </c:pt>
                <c:pt idx="11">
                  <c:v>54.529273620200001</c:v>
                </c:pt>
                <c:pt idx="12">
                  <c:v>59.486468717599998</c:v>
                </c:pt>
                <c:pt idx="13">
                  <c:v>64.443663815099995</c:v>
                </c:pt>
                <c:pt idx="14">
                  <c:v>69.400919942599998</c:v>
                </c:pt>
                <c:pt idx="15">
                  <c:v>74.358118178199916</c:v>
                </c:pt>
                <c:pt idx="16">
                  <c:v>79.315313275600005</c:v>
                </c:pt>
                <c:pt idx="17">
                  <c:v>84.272508372999852</c:v>
                </c:pt>
                <c:pt idx="18">
                  <c:v>89.229703470499942</c:v>
                </c:pt>
                <c:pt idx="19">
                  <c:v>94.186961950499906</c:v>
                </c:pt>
                <c:pt idx="20">
                  <c:v>99.144157047899981</c:v>
                </c:pt>
                <c:pt idx="21">
                  <c:v>104.10135214500001</c:v>
                </c:pt>
                <c:pt idx="22">
                  <c:v>109.05854724300001</c:v>
                </c:pt>
                <c:pt idx="23">
                  <c:v>114.0157423399999</c:v>
                </c:pt>
                <c:pt idx="24">
                  <c:v>118.97300082</c:v>
                </c:pt>
                <c:pt idx="25">
                  <c:v>123.93019591800002</c:v>
                </c:pt>
                <c:pt idx="26">
                  <c:v>128.88739101500022</c:v>
                </c:pt>
                <c:pt idx="27">
                  <c:v>133.844586112</c:v>
                </c:pt>
                <c:pt idx="28">
                  <c:v>138.80184224000001</c:v>
                </c:pt>
                <c:pt idx="29">
                  <c:v>143.75903812099997</c:v>
                </c:pt>
                <c:pt idx="30">
                  <c:v>148.71623557099997</c:v>
                </c:pt>
                <c:pt idx="31">
                  <c:v>153.67343066800001</c:v>
                </c:pt>
                <c:pt idx="32">
                  <c:v>158.63062576599995</c:v>
                </c:pt>
                <c:pt idx="33">
                  <c:v>163.587881893</c:v>
                </c:pt>
                <c:pt idx="34">
                  <c:v>168.545079343</c:v>
                </c:pt>
                <c:pt idx="35">
                  <c:v>173.50227444000001</c:v>
                </c:pt>
                <c:pt idx="36">
                  <c:v>178.45946953800001</c:v>
                </c:pt>
                <c:pt idx="37">
                  <c:v>183.41666463499988</c:v>
                </c:pt>
                <c:pt idx="38">
                  <c:v>188.37392076299997</c:v>
                </c:pt>
                <c:pt idx="39">
                  <c:v>193.33111586000001</c:v>
                </c:pt>
                <c:pt idx="40">
                  <c:v>198.28831409600002</c:v>
                </c:pt>
                <c:pt idx="41">
                  <c:v>203.24550919299995</c:v>
                </c:pt>
                <c:pt idx="42">
                  <c:v>208.20252119999998</c:v>
                </c:pt>
                <c:pt idx="43">
                  <c:v>213.15971629800001</c:v>
                </c:pt>
                <c:pt idx="44">
                  <c:v>218.11715551599997</c:v>
                </c:pt>
                <c:pt idx="45">
                  <c:v>223.07435296599999</c:v>
                </c:pt>
                <c:pt idx="46">
                  <c:v>228.031548063</c:v>
                </c:pt>
                <c:pt idx="47">
                  <c:v>232.98856007000001</c:v>
                </c:pt>
                <c:pt idx="48">
                  <c:v>237.94575516699987</c:v>
                </c:pt>
                <c:pt idx="49">
                  <c:v>242.90319673800002</c:v>
                </c:pt>
                <c:pt idx="50">
                  <c:v>247.86039183500012</c:v>
                </c:pt>
                <c:pt idx="51">
                  <c:v>252.817586933</c:v>
                </c:pt>
                <c:pt idx="52">
                  <c:v>257.77459893999975</c:v>
                </c:pt>
                <c:pt idx="53">
                  <c:v>262.73185506699963</c:v>
                </c:pt>
                <c:pt idx="54">
                  <c:v>267.68905016500008</c:v>
                </c:pt>
                <c:pt idx="55">
                  <c:v>272.64643149</c:v>
                </c:pt>
                <c:pt idx="56">
                  <c:v>277.603626588</c:v>
                </c:pt>
                <c:pt idx="57">
                  <c:v>282.560638595</c:v>
                </c:pt>
                <c:pt idx="58">
                  <c:v>287.51789472199999</c:v>
                </c:pt>
                <c:pt idx="59">
                  <c:v>292.47508981999999</c:v>
                </c:pt>
                <c:pt idx="60">
                  <c:v>297.4324703599998</c:v>
                </c:pt>
                <c:pt idx="61">
                  <c:v>302.38948236700008</c:v>
                </c:pt>
                <c:pt idx="62">
                  <c:v>307.34667746500003</c:v>
                </c:pt>
                <c:pt idx="63">
                  <c:v>312.30393359199979</c:v>
                </c:pt>
                <c:pt idx="64">
                  <c:v>317.26112868899958</c:v>
                </c:pt>
                <c:pt idx="65">
                  <c:v>322.21832378699958</c:v>
                </c:pt>
                <c:pt idx="66">
                  <c:v>327.175522022</c:v>
                </c:pt>
                <c:pt idx="67">
                  <c:v>332.13271712</c:v>
                </c:pt>
                <c:pt idx="68">
                  <c:v>337.08997324699965</c:v>
                </c:pt>
                <c:pt idx="69">
                  <c:v>342.04716834499999</c:v>
                </c:pt>
                <c:pt idx="70">
                  <c:v>347.00436579500001</c:v>
                </c:pt>
                <c:pt idx="71">
                  <c:v>351.9615608919998</c:v>
                </c:pt>
                <c:pt idx="72">
                  <c:v>356.91881701999978</c:v>
                </c:pt>
                <c:pt idx="73">
                  <c:v>361.87601211699979</c:v>
                </c:pt>
                <c:pt idx="74">
                  <c:v>366.83320721499979</c:v>
                </c:pt>
                <c:pt idx="75">
                  <c:v>371.79040466499993</c:v>
                </c:pt>
                <c:pt idx="76">
                  <c:v>376.74759976199965</c:v>
                </c:pt>
                <c:pt idx="77">
                  <c:v>381.70485588899999</c:v>
                </c:pt>
                <c:pt idx="78">
                  <c:v>386.66205098699999</c:v>
                </c:pt>
                <c:pt idx="79">
                  <c:v>391.61924608400022</c:v>
                </c:pt>
                <c:pt idx="80">
                  <c:v>396.576441182</c:v>
                </c:pt>
                <c:pt idx="81">
                  <c:v>401.53363941699956</c:v>
                </c:pt>
                <c:pt idx="82">
                  <c:v>406.49089554499977</c:v>
                </c:pt>
                <c:pt idx="83">
                  <c:v>411.44809064199978</c:v>
                </c:pt>
              </c:numCache>
            </c:numRef>
          </c:xVal>
          <c:yVal>
            <c:numRef>
              <c:f>xsec3!$B$2:$B$85</c:f>
              <c:numCache>
                <c:formatCode>General</c:formatCode>
                <c:ptCount val="84"/>
                <c:pt idx="0">
                  <c:v>1770.9431999999999</c:v>
                </c:pt>
                <c:pt idx="1">
                  <c:v>1770.4243999999999</c:v>
                </c:pt>
                <c:pt idx="2">
                  <c:v>1769.0052000000001</c:v>
                </c:pt>
                <c:pt idx="3">
                  <c:v>1767.7813999999998</c:v>
                </c:pt>
                <c:pt idx="4">
                  <c:v>1767.6041999999998</c:v>
                </c:pt>
                <c:pt idx="5">
                  <c:v>1767.6016999999999</c:v>
                </c:pt>
                <c:pt idx="6">
                  <c:v>1767.5756000000001</c:v>
                </c:pt>
                <c:pt idx="7">
                  <c:v>1767.5496000000001</c:v>
                </c:pt>
                <c:pt idx="8">
                  <c:v>1767.5769</c:v>
                </c:pt>
                <c:pt idx="9">
                  <c:v>1767.5172</c:v>
                </c:pt>
                <c:pt idx="10">
                  <c:v>1767.5608999999999</c:v>
                </c:pt>
                <c:pt idx="11">
                  <c:v>1767.6695999999999</c:v>
                </c:pt>
                <c:pt idx="12">
                  <c:v>1767.7073</c:v>
                </c:pt>
                <c:pt idx="13">
                  <c:v>1767.7667000000001</c:v>
                </c:pt>
                <c:pt idx="14">
                  <c:v>1767.7384</c:v>
                </c:pt>
                <c:pt idx="15">
                  <c:v>1767.7437</c:v>
                </c:pt>
                <c:pt idx="16">
                  <c:v>1767.8512999999998</c:v>
                </c:pt>
                <c:pt idx="17">
                  <c:v>1767.8827999999999</c:v>
                </c:pt>
                <c:pt idx="18">
                  <c:v>1767.7163</c:v>
                </c:pt>
                <c:pt idx="19">
                  <c:v>1767.7458000000001</c:v>
                </c:pt>
                <c:pt idx="20">
                  <c:v>1767.7216000000001</c:v>
                </c:pt>
                <c:pt idx="21">
                  <c:v>1767.7016000000001</c:v>
                </c:pt>
                <c:pt idx="22">
                  <c:v>1767.8542999999991</c:v>
                </c:pt>
                <c:pt idx="23">
                  <c:v>1767.6578</c:v>
                </c:pt>
                <c:pt idx="24">
                  <c:v>1767.4643999999998</c:v>
                </c:pt>
                <c:pt idx="25">
                  <c:v>1767.3880999999999</c:v>
                </c:pt>
                <c:pt idx="26">
                  <c:v>1767.3052</c:v>
                </c:pt>
                <c:pt idx="27">
                  <c:v>1767.5165000000009</c:v>
                </c:pt>
                <c:pt idx="28">
                  <c:v>1767.4414999999999</c:v>
                </c:pt>
                <c:pt idx="29">
                  <c:v>1767.4818</c:v>
                </c:pt>
                <c:pt idx="30">
                  <c:v>1767.4055000000012</c:v>
                </c:pt>
                <c:pt idx="31">
                  <c:v>1767.4317000000001</c:v>
                </c:pt>
                <c:pt idx="32">
                  <c:v>1767.4468000000008</c:v>
                </c:pt>
                <c:pt idx="33">
                  <c:v>1767.5293999999999</c:v>
                </c:pt>
                <c:pt idx="34">
                  <c:v>1767.6127999999999</c:v>
                </c:pt>
                <c:pt idx="35">
                  <c:v>1767.2657000000008</c:v>
                </c:pt>
                <c:pt idx="36">
                  <c:v>1767.4262000000001</c:v>
                </c:pt>
                <c:pt idx="37">
                  <c:v>1767.5195000000001</c:v>
                </c:pt>
                <c:pt idx="38">
                  <c:v>1767.048</c:v>
                </c:pt>
                <c:pt idx="39">
                  <c:v>1766.6179999999999</c:v>
                </c:pt>
                <c:pt idx="40">
                  <c:v>1766.5669</c:v>
                </c:pt>
                <c:pt idx="41">
                  <c:v>1766.7977000000001</c:v>
                </c:pt>
                <c:pt idx="42">
                  <c:v>1767.1985999999999</c:v>
                </c:pt>
                <c:pt idx="43">
                  <c:v>1767.2623999999998</c:v>
                </c:pt>
                <c:pt idx="44">
                  <c:v>1767.4794999999999</c:v>
                </c:pt>
                <c:pt idx="45">
                  <c:v>1767.6983999999998</c:v>
                </c:pt>
                <c:pt idx="46">
                  <c:v>1767.9271000000001</c:v>
                </c:pt>
                <c:pt idx="47">
                  <c:v>1768.8582999999999</c:v>
                </c:pt>
                <c:pt idx="48">
                  <c:v>1769.0561</c:v>
                </c:pt>
                <c:pt idx="49">
                  <c:v>1769.1286</c:v>
                </c:pt>
                <c:pt idx="50">
                  <c:v>1768.9801</c:v>
                </c:pt>
                <c:pt idx="51">
                  <c:v>1768.1565000000001</c:v>
                </c:pt>
                <c:pt idx="52">
                  <c:v>1768.1621999999998</c:v>
                </c:pt>
                <c:pt idx="53">
                  <c:v>1768.0675000000001</c:v>
                </c:pt>
                <c:pt idx="54">
                  <c:v>1768.2338999999999</c:v>
                </c:pt>
                <c:pt idx="55">
                  <c:v>1768.3154</c:v>
                </c:pt>
                <c:pt idx="56">
                  <c:v>1768.6010999999999</c:v>
                </c:pt>
                <c:pt idx="57">
                  <c:v>1768.9197000000001</c:v>
                </c:pt>
                <c:pt idx="58">
                  <c:v>1768.9233999999999</c:v>
                </c:pt>
                <c:pt idx="59">
                  <c:v>1768.7548999999999</c:v>
                </c:pt>
                <c:pt idx="60">
                  <c:v>1768.6031999999998</c:v>
                </c:pt>
                <c:pt idx="61">
                  <c:v>1768.2872</c:v>
                </c:pt>
                <c:pt idx="62">
                  <c:v>1767.9855000000009</c:v>
                </c:pt>
                <c:pt idx="63">
                  <c:v>1767.6373999999998</c:v>
                </c:pt>
                <c:pt idx="64">
                  <c:v>1767.1618999999998</c:v>
                </c:pt>
                <c:pt idx="65">
                  <c:v>1766.7136</c:v>
                </c:pt>
                <c:pt idx="66">
                  <c:v>1766.1105</c:v>
                </c:pt>
                <c:pt idx="67">
                  <c:v>1765.6247999999998</c:v>
                </c:pt>
                <c:pt idx="68">
                  <c:v>1765.0623999999998</c:v>
                </c:pt>
                <c:pt idx="69">
                  <c:v>1764.4499000000001</c:v>
                </c:pt>
                <c:pt idx="70">
                  <c:v>1764.0333999999998</c:v>
                </c:pt>
                <c:pt idx="71">
                  <c:v>1763.6571999999999</c:v>
                </c:pt>
                <c:pt idx="72">
                  <c:v>1763.0211999999999</c:v>
                </c:pt>
                <c:pt idx="73">
                  <c:v>1762.0985000000001</c:v>
                </c:pt>
                <c:pt idx="74">
                  <c:v>1761.673199999999</c:v>
                </c:pt>
                <c:pt idx="75">
                  <c:v>1761.5343999999998</c:v>
                </c:pt>
                <c:pt idx="76">
                  <c:v>1762.1592999999998</c:v>
                </c:pt>
                <c:pt idx="77">
                  <c:v>1763.1728999999998</c:v>
                </c:pt>
                <c:pt idx="78">
                  <c:v>1764.2219</c:v>
                </c:pt>
                <c:pt idx="79">
                  <c:v>1765.4228000000001</c:v>
                </c:pt>
                <c:pt idx="80">
                  <c:v>1766.31</c:v>
                </c:pt>
                <c:pt idx="81">
                  <c:v>1767.0211999999999</c:v>
                </c:pt>
                <c:pt idx="82">
                  <c:v>1768.2016000000001</c:v>
                </c:pt>
                <c:pt idx="83">
                  <c:v>1769.5519999999999</c:v>
                </c:pt>
              </c:numCache>
            </c:numRef>
          </c:yVal>
          <c:smooth val="0"/>
        </c:ser>
        <c:ser>
          <c:idx val="1"/>
          <c:order val="1"/>
          <c:tx>
            <c:v>2009</c:v>
          </c:tx>
          <c:marker>
            <c:symbol val="none"/>
          </c:marker>
          <c:xVal>
            <c:numRef>
              <c:f>xsec3!$A$2:$A$85</c:f>
              <c:numCache>
                <c:formatCode>General</c:formatCode>
                <c:ptCount val="84"/>
                <c:pt idx="0">
                  <c:v>0</c:v>
                </c:pt>
                <c:pt idx="1">
                  <c:v>4.9571950974099961</c:v>
                </c:pt>
                <c:pt idx="2">
                  <c:v>9.914390978250001</c:v>
                </c:pt>
                <c:pt idx="3">
                  <c:v>14.871586075700014</c:v>
                </c:pt>
                <c:pt idx="4">
                  <c:v>19.828783525599981</c:v>
                </c:pt>
                <c:pt idx="5">
                  <c:v>24.78603965309998</c:v>
                </c:pt>
                <c:pt idx="6">
                  <c:v>29.743234750599989</c:v>
                </c:pt>
                <c:pt idx="7">
                  <c:v>34.700429848000013</c:v>
                </c:pt>
                <c:pt idx="8">
                  <c:v>39.657624945399995</c:v>
                </c:pt>
                <c:pt idx="9">
                  <c:v>44.614883425399952</c:v>
                </c:pt>
                <c:pt idx="10">
                  <c:v>49.572078522800012</c:v>
                </c:pt>
                <c:pt idx="11">
                  <c:v>54.529273620200001</c:v>
                </c:pt>
                <c:pt idx="12">
                  <c:v>59.486468717599998</c:v>
                </c:pt>
                <c:pt idx="13">
                  <c:v>64.443663815099995</c:v>
                </c:pt>
                <c:pt idx="14">
                  <c:v>69.400919942599998</c:v>
                </c:pt>
                <c:pt idx="15">
                  <c:v>74.358118178199916</c:v>
                </c:pt>
                <c:pt idx="16">
                  <c:v>79.315313275600005</c:v>
                </c:pt>
                <c:pt idx="17">
                  <c:v>84.272508372999852</c:v>
                </c:pt>
                <c:pt idx="18">
                  <c:v>89.229703470499942</c:v>
                </c:pt>
                <c:pt idx="19">
                  <c:v>94.186961950499906</c:v>
                </c:pt>
                <c:pt idx="20">
                  <c:v>99.144157047899981</c:v>
                </c:pt>
                <c:pt idx="21">
                  <c:v>104.10135214500001</c:v>
                </c:pt>
                <c:pt idx="22">
                  <c:v>109.05854724300001</c:v>
                </c:pt>
                <c:pt idx="23">
                  <c:v>114.0157423399999</c:v>
                </c:pt>
                <c:pt idx="24">
                  <c:v>118.97300082</c:v>
                </c:pt>
                <c:pt idx="25">
                  <c:v>123.93019591800002</c:v>
                </c:pt>
                <c:pt idx="26">
                  <c:v>128.88739101500022</c:v>
                </c:pt>
                <c:pt idx="27">
                  <c:v>133.844586112</c:v>
                </c:pt>
                <c:pt idx="28">
                  <c:v>138.80184224000001</c:v>
                </c:pt>
                <c:pt idx="29">
                  <c:v>143.75903812099997</c:v>
                </c:pt>
                <c:pt idx="30">
                  <c:v>148.71623557099997</c:v>
                </c:pt>
                <c:pt idx="31">
                  <c:v>153.67343066800001</c:v>
                </c:pt>
                <c:pt idx="32">
                  <c:v>158.63062576599995</c:v>
                </c:pt>
                <c:pt idx="33">
                  <c:v>163.587881893</c:v>
                </c:pt>
                <c:pt idx="34">
                  <c:v>168.545079343</c:v>
                </c:pt>
                <c:pt idx="35">
                  <c:v>173.50227444000001</c:v>
                </c:pt>
                <c:pt idx="36">
                  <c:v>178.45946953800001</c:v>
                </c:pt>
                <c:pt idx="37">
                  <c:v>183.41666463499988</c:v>
                </c:pt>
                <c:pt idx="38">
                  <c:v>188.37392076299997</c:v>
                </c:pt>
                <c:pt idx="39">
                  <c:v>193.33111586000001</c:v>
                </c:pt>
                <c:pt idx="40">
                  <c:v>198.28831409600002</c:v>
                </c:pt>
                <c:pt idx="41">
                  <c:v>203.24550919299995</c:v>
                </c:pt>
                <c:pt idx="42">
                  <c:v>208.20252119999998</c:v>
                </c:pt>
                <c:pt idx="43">
                  <c:v>213.15971629800001</c:v>
                </c:pt>
                <c:pt idx="44">
                  <c:v>218.11715551599997</c:v>
                </c:pt>
                <c:pt idx="45">
                  <c:v>223.07435296599999</c:v>
                </c:pt>
                <c:pt idx="46">
                  <c:v>228.031548063</c:v>
                </c:pt>
                <c:pt idx="47">
                  <c:v>232.98856007000001</c:v>
                </c:pt>
                <c:pt idx="48">
                  <c:v>237.94575516699987</c:v>
                </c:pt>
                <c:pt idx="49">
                  <c:v>242.90319673800002</c:v>
                </c:pt>
                <c:pt idx="50">
                  <c:v>247.86039183500012</c:v>
                </c:pt>
                <c:pt idx="51">
                  <c:v>252.817586933</c:v>
                </c:pt>
                <c:pt idx="52">
                  <c:v>257.77459893999975</c:v>
                </c:pt>
                <c:pt idx="53">
                  <c:v>262.73185506699963</c:v>
                </c:pt>
                <c:pt idx="54">
                  <c:v>267.68905016500008</c:v>
                </c:pt>
                <c:pt idx="55">
                  <c:v>272.64643149</c:v>
                </c:pt>
                <c:pt idx="56">
                  <c:v>277.603626588</c:v>
                </c:pt>
                <c:pt idx="57">
                  <c:v>282.560638595</c:v>
                </c:pt>
                <c:pt idx="58">
                  <c:v>287.51789472199999</c:v>
                </c:pt>
                <c:pt idx="59">
                  <c:v>292.47508981999999</c:v>
                </c:pt>
                <c:pt idx="60">
                  <c:v>297.4324703599998</c:v>
                </c:pt>
                <c:pt idx="61">
                  <c:v>302.38948236700008</c:v>
                </c:pt>
                <c:pt idx="62">
                  <c:v>307.34667746500003</c:v>
                </c:pt>
                <c:pt idx="63">
                  <c:v>312.30393359199979</c:v>
                </c:pt>
                <c:pt idx="64">
                  <c:v>317.26112868899958</c:v>
                </c:pt>
                <c:pt idx="65">
                  <c:v>322.21832378699958</c:v>
                </c:pt>
                <c:pt idx="66">
                  <c:v>327.175522022</c:v>
                </c:pt>
                <c:pt idx="67">
                  <c:v>332.13271712</c:v>
                </c:pt>
                <c:pt idx="68">
                  <c:v>337.08997324699965</c:v>
                </c:pt>
                <c:pt idx="69">
                  <c:v>342.04716834499999</c:v>
                </c:pt>
                <c:pt idx="70">
                  <c:v>347.00436579500001</c:v>
                </c:pt>
                <c:pt idx="71">
                  <c:v>351.9615608919998</c:v>
                </c:pt>
                <c:pt idx="72">
                  <c:v>356.91881701999978</c:v>
                </c:pt>
                <c:pt idx="73">
                  <c:v>361.87601211699979</c:v>
                </c:pt>
                <c:pt idx="74">
                  <c:v>366.83320721499979</c:v>
                </c:pt>
                <c:pt idx="75">
                  <c:v>371.79040466499993</c:v>
                </c:pt>
                <c:pt idx="76">
                  <c:v>376.74759976199965</c:v>
                </c:pt>
                <c:pt idx="77">
                  <c:v>381.70485588899999</c:v>
                </c:pt>
                <c:pt idx="78">
                  <c:v>386.66205098699999</c:v>
                </c:pt>
                <c:pt idx="79">
                  <c:v>391.61924608400022</c:v>
                </c:pt>
                <c:pt idx="80">
                  <c:v>396.576441182</c:v>
                </c:pt>
                <c:pt idx="81">
                  <c:v>401.53363941699956</c:v>
                </c:pt>
                <c:pt idx="82">
                  <c:v>406.49089554499977</c:v>
                </c:pt>
                <c:pt idx="83">
                  <c:v>411.44809064199978</c:v>
                </c:pt>
              </c:numCache>
            </c:numRef>
          </c:xVal>
          <c:yVal>
            <c:numRef>
              <c:f>xsec3!$C$2:$C$85</c:f>
              <c:numCache>
                <c:formatCode>General</c:formatCode>
                <c:ptCount val="84"/>
                <c:pt idx="0">
                  <c:v>1770.7498000000001</c:v>
                </c:pt>
                <c:pt idx="1">
                  <c:v>1769.7428</c:v>
                </c:pt>
                <c:pt idx="2">
                  <c:v>1768.2548999999999</c:v>
                </c:pt>
                <c:pt idx="3">
                  <c:v>1767.6363999999999</c:v>
                </c:pt>
                <c:pt idx="4">
                  <c:v>1767.4672</c:v>
                </c:pt>
                <c:pt idx="5">
                  <c:v>1767.3572999999999</c:v>
                </c:pt>
                <c:pt idx="6">
                  <c:v>1767.3257000000001</c:v>
                </c:pt>
                <c:pt idx="7">
                  <c:v>1767.3491999999999</c:v>
                </c:pt>
                <c:pt idx="8">
                  <c:v>1767.3063999999999</c:v>
                </c:pt>
                <c:pt idx="9">
                  <c:v>1767.2268000000001</c:v>
                </c:pt>
                <c:pt idx="10">
                  <c:v>1767.2642999999998</c:v>
                </c:pt>
                <c:pt idx="11">
                  <c:v>1767.3759</c:v>
                </c:pt>
                <c:pt idx="12">
                  <c:v>1767.4384</c:v>
                </c:pt>
                <c:pt idx="13">
                  <c:v>1767.4490000000001</c:v>
                </c:pt>
                <c:pt idx="14">
                  <c:v>1767.4792</c:v>
                </c:pt>
                <c:pt idx="15">
                  <c:v>1767.3900999999998</c:v>
                </c:pt>
                <c:pt idx="16">
                  <c:v>1767.2895000000001</c:v>
                </c:pt>
                <c:pt idx="17">
                  <c:v>1767.3489</c:v>
                </c:pt>
                <c:pt idx="18">
                  <c:v>1767.4221</c:v>
                </c:pt>
                <c:pt idx="19">
                  <c:v>1767.4113</c:v>
                </c:pt>
                <c:pt idx="20">
                  <c:v>1767.4051000000009</c:v>
                </c:pt>
                <c:pt idx="21">
                  <c:v>1767.413</c:v>
                </c:pt>
                <c:pt idx="22">
                  <c:v>1767.3172999999999</c:v>
                </c:pt>
                <c:pt idx="23">
                  <c:v>1767.2259000000001</c:v>
                </c:pt>
                <c:pt idx="24">
                  <c:v>1767.1512999999998</c:v>
                </c:pt>
                <c:pt idx="25">
                  <c:v>1767.0836999999999</c:v>
                </c:pt>
                <c:pt idx="26">
                  <c:v>1767.1222999999998</c:v>
                </c:pt>
                <c:pt idx="27">
                  <c:v>1767.2148</c:v>
                </c:pt>
                <c:pt idx="28">
                  <c:v>1767.3537999999999</c:v>
                </c:pt>
                <c:pt idx="29">
                  <c:v>1767.4164000000001</c:v>
                </c:pt>
                <c:pt idx="30">
                  <c:v>1767.3589999999999</c:v>
                </c:pt>
                <c:pt idx="31">
                  <c:v>1767.2579000000001</c:v>
                </c:pt>
                <c:pt idx="32">
                  <c:v>1767.2966000000001</c:v>
                </c:pt>
                <c:pt idx="33">
                  <c:v>1767.3895</c:v>
                </c:pt>
                <c:pt idx="34">
                  <c:v>1767.413</c:v>
                </c:pt>
                <c:pt idx="35">
                  <c:v>1767.4170000000001</c:v>
                </c:pt>
                <c:pt idx="36">
                  <c:v>1767.4253000000001</c:v>
                </c:pt>
                <c:pt idx="37">
                  <c:v>1767.1406999999999</c:v>
                </c:pt>
                <c:pt idx="38">
                  <c:v>1766.5161000000001</c:v>
                </c:pt>
                <c:pt idx="39">
                  <c:v>1765.5872999999999</c:v>
                </c:pt>
                <c:pt idx="40">
                  <c:v>1764.54</c:v>
                </c:pt>
                <c:pt idx="41">
                  <c:v>1763.8702999999998</c:v>
                </c:pt>
                <c:pt idx="42">
                  <c:v>1763.8217</c:v>
                </c:pt>
                <c:pt idx="43">
                  <c:v>1764.098</c:v>
                </c:pt>
                <c:pt idx="44">
                  <c:v>1764.732</c:v>
                </c:pt>
                <c:pt idx="45">
                  <c:v>1765.6399999999999</c:v>
                </c:pt>
                <c:pt idx="46">
                  <c:v>1766.492</c:v>
                </c:pt>
                <c:pt idx="47">
                  <c:v>1767.181399999999</c:v>
                </c:pt>
                <c:pt idx="48">
                  <c:v>1767.5160000000001</c:v>
                </c:pt>
                <c:pt idx="49">
                  <c:v>1767.6669999999999</c:v>
                </c:pt>
                <c:pt idx="50">
                  <c:v>1767.3830999999998</c:v>
                </c:pt>
                <c:pt idx="51">
                  <c:v>1766.1808999999998</c:v>
                </c:pt>
                <c:pt idx="52">
                  <c:v>1765.1646999999998</c:v>
                </c:pt>
                <c:pt idx="53">
                  <c:v>1765.0182</c:v>
                </c:pt>
                <c:pt idx="54">
                  <c:v>1764.8561999999999</c:v>
                </c:pt>
                <c:pt idx="55">
                  <c:v>1764.6202999999998</c:v>
                </c:pt>
                <c:pt idx="56">
                  <c:v>1764.4451000000001</c:v>
                </c:pt>
                <c:pt idx="57">
                  <c:v>1764.4974</c:v>
                </c:pt>
                <c:pt idx="58">
                  <c:v>1763.8880999999999</c:v>
                </c:pt>
                <c:pt idx="59">
                  <c:v>1762.3042999999998</c:v>
                </c:pt>
                <c:pt idx="60">
                  <c:v>1761.5293999999999</c:v>
                </c:pt>
                <c:pt idx="61">
                  <c:v>1761.5539999999999</c:v>
                </c:pt>
                <c:pt idx="62">
                  <c:v>1761.4018000000001</c:v>
                </c:pt>
                <c:pt idx="63">
                  <c:v>1761.5397</c:v>
                </c:pt>
                <c:pt idx="64">
                  <c:v>1761.4114999999999</c:v>
                </c:pt>
                <c:pt idx="65">
                  <c:v>1761.4406000000001</c:v>
                </c:pt>
                <c:pt idx="66">
                  <c:v>1761.8820999999998</c:v>
                </c:pt>
                <c:pt idx="67">
                  <c:v>1761.9191000000001</c:v>
                </c:pt>
                <c:pt idx="68">
                  <c:v>1761.6910999999998</c:v>
                </c:pt>
                <c:pt idx="69">
                  <c:v>1761.4192</c:v>
                </c:pt>
                <c:pt idx="70">
                  <c:v>1761.2920999999999</c:v>
                </c:pt>
                <c:pt idx="71">
                  <c:v>1761.27</c:v>
                </c:pt>
                <c:pt idx="72">
                  <c:v>1761.3308</c:v>
                </c:pt>
                <c:pt idx="73">
                  <c:v>1761.4931999999999</c:v>
                </c:pt>
                <c:pt idx="74">
                  <c:v>1761.6858</c:v>
                </c:pt>
                <c:pt idx="75">
                  <c:v>1761.9557000000009</c:v>
                </c:pt>
                <c:pt idx="76">
                  <c:v>1762.3251</c:v>
                </c:pt>
                <c:pt idx="77">
                  <c:v>1762.7985000000001</c:v>
                </c:pt>
                <c:pt idx="78">
                  <c:v>1763.4888000000001</c:v>
                </c:pt>
                <c:pt idx="79">
                  <c:v>1764.925500000001</c:v>
                </c:pt>
                <c:pt idx="80">
                  <c:v>1766.0376000000001</c:v>
                </c:pt>
                <c:pt idx="81">
                  <c:v>1766.7229</c:v>
                </c:pt>
                <c:pt idx="82">
                  <c:v>1767.9245000000001</c:v>
                </c:pt>
                <c:pt idx="83">
                  <c:v>1769.2248999999999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682368"/>
        <c:axId val="122684544"/>
      </c:scatterChart>
      <c:valAx>
        <c:axId val="1226823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Station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2684544"/>
        <c:crosses val="autoZero"/>
        <c:crossBetween val="midCat"/>
        <c:majorUnit val="20"/>
        <c:minorUnit val="5"/>
      </c:valAx>
      <c:valAx>
        <c:axId val="1226845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Elevation (ft)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2682368"/>
        <c:crosses val="autoZero"/>
        <c:crossBetween val="midCat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BEA14-7990-4DB6-8E85-2FD5A3D15CF4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24A6D-7825-41A6-B8F5-FEB392C369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3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10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4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7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9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83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83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8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3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9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70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33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9EF8-6B66-439E-A656-E31D3718590C}" type="datetimeFigureOut">
              <a:rPr lang="en-US" smtClean="0"/>
              <a:pPr/>
              <a:t>6/13/2014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50FF5-D432-4733-A763-E29765F4F3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8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Effects of gravel augmentation on juvenile salmonid rearing habitat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6096000"/>
            <a:ext cx="6400800" cy="5334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Prepared by Aaron Martin and Kyle </a:t>
            </a:r>
            <a:r>
              <a:rPr lang="en-US" dirty="0" err="1" smtClean="0">
                <a:solidFill>
                  <a:schemeClr val="tx1"/>
                </a:solidFill>
              </a:rPr>
              <a:t>DeJuilio</a:t>
            </a:r>
            <a:r>
              <a:rPr lang="en-US" dirty="0" smtClean="0">
                <a:solidFill>
                  <a:schemeClr val="tx1"/>
                </a:solidFill>
              </a:rPr>
              <a:t>, Yurok Tribal Fisheries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24000"/>
            <a:ext cx="5638800" cy="4229471"/>
          </a:xfrm>
        </p:spPr>
      </p:pic>
    </p:spTree>
    <p:extLst>
      <p:ext uri="{BB962C8B-B14F-4D97-AF65-F5344CB8AC3E}">
        <p14:creationId xmlns:p14="http://schemas.microsoft.com/office/powerpoint/2010/main" val="90087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Hoadley</a:t>
            </a:r>
            <a:r>
              <a:rPr lang="en-US" dirty="0" smtClean="0"/>
              <a:t> Gulch Construction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1926139"/>
            <a:ext cx="3733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Bar constructed on inside of bend, floodplain lowered behind it for </a:t>
            </a:r>
            <a:r>
              <a:rPr lang="en-US" dirty="0" err="1" smtClean="0"/>
              <a:t>sc</a:t>
            </a:r>
            <a:r>
              <a:rPr lang="en-US" dirty="0" smtClean="0"/>
              <a:t>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Constructed bar has persisted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42% reduction in total habitat at constructed bar, switched from mostly optimal to predominately suitable (no cover) 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4114800" y="4114800"/>
            <a:ext cx="4644640" cy="1798216"/>
            <a:chOff x="4343400" y="4876800"/>
            <a:chExt cx="4644640" cy="179821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1" t="7788" r="10491" b="67415"/>
            <a:stretch/>
          </p:blipFill>
          <p:spPr>
            <a:xfrm>
              <a:off x="4343400" y="4876800"/>
              <a:ext cx="4644640" cy="1798216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6068332" y="5361062"/>
              <a:ext cx="122341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 smtClean="0">
                  <a:solidFill>
                    <a:schemeClr val="bg1"/>
                  </a:solidFill>
                </a:rPr>
                <a:t>2013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7799832" y="5126051"/>
              <a:ext cx="484632" cy="978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14800" y="1905000"/>
            <a:ext cx="4619672" cy="1752600"/>
            <a:chOff x="4421068" y="1219200"/>
            <a:chExt cx="4619672" cy="17526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7" t="8100" r="11136" b="67601"/>
            <a:stretch/>
          </p:blipFill>
          <p:spPr>
            <a:xfrm>
              <a:off x="4421068" y="1219200"/>
              <a:ext cx="4619672" cy="17526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096000" y="1524000"/>
              <a:ext cx="1219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chemeClr val="bg1"/>
                  </a:solidFill>
                </a:rPr>
                <a:t>2009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Down Arrow 17"/>
            <p:cNvSpPr/>
            <p:nvPr/>
          </p:nvSpPr>
          <p:spPr>
            <a:xfrm>
              <a:off x="7799832" y="1388739"/>
              <a:ext cx="484632" cy="978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94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Lowden Meadows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 smtClean="0"/>
              <a:t>Forced meander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Point bar IC-2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Forced meander R-3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Intent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channel sinuosity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Decrease radius of curvature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rearing habitat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457200" lvl="1" indent="0">
              <a:buNone/>
            </a:pPr>
            <a:r>
              <a:rPr lang="en-US" sz="1800" dirty="0"/>
              <a:t>	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	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1" y="1600200"/>
            <a:ext cx="4084320" cy="50292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781800" y="2937616"/>
            <a:ext cx="853440" cy="838201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Lowden Meadows – Forced Meander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0"/>
            <a:ext cx="3276600" cy="3729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Pre-construction  main channel </a:t>
            </a:r>
            <a:r>
              <a:rPr lang="en-US" sz="1800" dirty="0" err="1" smtClean="0"/>
              <a:t>presmolt</a:t>
            </a:r>
            <a:r>
              <a:rPr lang="en-US" sz="1800" dirty="0" smtClean="0"/>
              <a:t> habitat: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1,346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optimal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5,188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total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1800" dirty="0" smtClean="0"/>
              <a:t>Post-construction main channel + alcove </a:t>
            </a:r>
            <a:r>
              <a:rPr lang="en-US" sz="1800" dirty="0" err="1" smtClean="0"/>
              <a:t>presmolt</a:t>
            </a:r>
            <a:r>
              <a:rPr lang="en-US" sz="1800" dirty="0" smtClean="0"/>
              <a:t> habitat: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1,703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optimal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8,337 m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total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1800" dirty="0" smtClean="0"/>
              <a:t>To be continued…..</a:t>
            </a:r>
          </a:p>
        </p:txBody>
      </p:sp>
      <p:pic>
        <p:nvPicPr>
          <p:cNvPr id="4" name="Picture 3" descr="U:\IHAP\2011 rehab pics\lowden fm 20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69342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3048000"/>
            <a:ext cx="5486400" cy="372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Results Similar Intent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3429000" cy="5318125"/>
          </a:xfrm>
        </p:spPr>
        <p:txBody>
          <a:bodyPr>
            <a:normAutofit/>
          </a:bodyPr>
          <a:lstStyle/>
          <a:p>
            <a:pPr marL="0" indent="0"/>
            <a:r>
              <a:rPr lang="en-US" sz="2800" dirty="0" smtClean="0"/>
              <a:t>Three times sediment used to build Lowden floodplain/bar</a:t>
            </a:r>
          </a:p>
          <a:p>
            <a:pPr marL="0" indent="0"/>
            <a:endParaRPr lang="en-US" sz="2800" dirty="0" smtClean="0"/>
          </a:p>
          <a:p>
            <a:pPr marL="0" indent="0"/>
            <a:r>
              <a:rPr lang="en-US" sz="2800" dirty="0" smtClean="0"/>
              <a:t>Wood jam built at top to protect bar</a:t>
            </a:r>
          </a:p>
          <a:p>
            <a:pPr marL="0" indent="0"/>
            <a:endParaRPr lang="en-US" sz="2800" dirty="0" smtClean="0"/>
          </a:p>
          <a:p>
            <a:pPr marL="0" indent="0"/>
            <a:r>
              <a:rPr lang="en-US" sz="2800" dirty="0" smtClean="0"/>
              <a:t>Persisted through 2011 high flow peak</a:t>
            </a:r>
          </a:p>
          <a:p>
            <a:pPr marL="0" indent="0"/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524000"/>
            <a:ext cx="5486400" cy="524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Cableway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55"/>
          <a:stretch/>
        </p:blipFill>
        <p:spPr>
          <a:xfrm>
            <a:off x="4140922" y="228599"/>
            <a:ext cx="2432930" cy="65532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543230" y="228600"/>
            <a:ext cx="2531918" cy="6553200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7653200" y="608303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6200000">
            <a:off x="6876288" y="49347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5400000">
            <a:off x="8597425" y="29535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5400000">
            <a:off x="8746236" y="579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1600200"/>
            <a:ext cx="3657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Pre-construction main channel </a:t>
            </a:r>
            <a:r>
              <a:rPr lang="en-US" dirty="0" err="1"/>
              <a:t>presmolt</a:t>
            </a:r>
            <a:r>
              <a:rPr lang="en-US" dirty="0"/>
              <a:t> rearing habitat: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1,586 </a:t>
            </a:r>
            <a:r>
              <a:rPr lang="en-US" dirty="0"/>
              <a:t>m</a:t>
            </a:r>
            <a:r>
              <a:rPr lang="en-US" baseline="30000" dirty="0"/>
              <a:t>2</a:t>
            </a:r>
            <a:r>
              <a:rPr lang="en-US" dirty="0"/>
              <a:t> optimal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6,031 </a:t>
            </a:r>
            <a:r>
              <a:rPr lang="en-US" dirty="0"/>
              <a:t>m</a:t>
            </a:r>
            <a:r>
              <a:rPr lang="en-US" baseline="30000" dirty="0"/>
              <a:t>2</a:t>
            </a:r>
            <a:r>
              <a:rPr lang="en-US" dirty="0"/>
              <a:t> total</a:t>
            </a:r>
          </a:p>
          <a:p>
            <a:endParaRPr lang="en-US" dirty="0"/>
          </a:p>
          <a:p>
            <a:r>
              <a:rPr lang="en-US" dirty="0" smtClean="0"/>
              <a:t>Four bars were constructed-oversized cobbles were used in some cases</a:t>
            </a:r>
          </a:p>
          <a:p>
            <a:endParaRPr lang="en-US" dirty="0"/>
          </a:p>
          <a:p>
            <a:r>
              <a:rPr lang="en-US" dirty="0" smtClean="0"/>
              <a:t>Post-construction </a:t>
            </a:r>
            <a:r>
              <a:rPr lang="en-US" dirty="0"/>
              <a:t>main channel</a:t>
            </a:r>
          </a:p>
          <a:p>
            <a:r>
              <a:rPr lang="en-US" dirty="0" err="1"/>
              <a:t>Presmolt</a:t>
            </a:r>
            <a:r>
              <a:rPr lang="en-US" dirty="0"/>
              <a:t> rearing habitat: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1,390 </a:t>
            </a:r>
            <a:r>
              <a:rPr lang="en-US" dirty="0"/>
              <a:t>m</a:t>
            </a:r>
            <a:r>
              <a:rPr lang="en-US" baseline="30000" dirty="0"/>
              <a:t>2</a:t>
            </a:r>
            <a:r>
              <a:rPr lang="en-US" dirty="0"/>
              <a:t> optimal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5,816 </a:t>
            </a:r>
            <a:r>
              <a:rPr lang="en-US" dirty="0"/>
              <a:t>m</a:t>
            </a:r>
            <a:r>
              <a:rPr lang="en-US" baseline="30000" dirty="0"/>
              <a:t>2</a:t>
            </a:r>
            <a:r>
              <a:rPr lang="en-US" dirty="0"/>
              <a:t> </a:t>
            </a:r>
            <a:r>
              <a:rPr lang="en-US" dirty="0" smtClean="0"/>
              <a:t>total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279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2667000" cy="1143000"/>
          </a:xfrm>
        </p:spPr>
        <p:txBody>
          <a:bodyPr/>
          <a:lstStyle/>
          <a:p>
            <a:r>
              <a:rPr lang="en-US" dirty="0" smtClean="0"/>
              <a:t>Cableway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3124200" cy="4221163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Increasing habitat at higher flows</a:t>
            </a:r>
          </a:p>
          <a:p>
            <a:r>
              <a:rPr lang="en-US" dirty="0" smtClean="0"/>
              <a:t>No berm, water spread out at higher flows</a:t>
            </a:r>
          </a:p>
          <a:p>
            <a:r>
              <a:rPr lang="en-US" dirty="0" smtClean="0"/>
              <a:t>Bars eliminated small dip at ~500cfs</a:t>
            </a:r>
          </a:p>
          <a:p>
            <a:r>
              <a:rPr lang="en-US" dirty="0" smtClean="0"/>
              <a:t>3 out of 4 bars persisted</a:t>
            </a:r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3844834" y="3429000"/>
          <a:ext cx="4819650" cy="3231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3962400" y="304800"/>
          <a:ext cx="4810126" cy="3005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we let the river do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Is natural bar formation occurring at  rehab sites?</a:t>
            </a:r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If so how is it affecting habitat?</a:t>
            </a:r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What are the conditions that are favorable to natural bar formation or persistence of constructed bars?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11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to Lowden Meadows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39624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There is a high flow gravel introduction site in the middle of the rehabilitation site.</a:t>
            </a:r>
          </a:p>
          <a:p>
            <a:pPr marL="0" indent="0">
              <a:buNone/>
            </a:pP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A naturally formed mid channel bar existed pre construction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Feature R-4, a low bench, was designed to promote the growth and maintenance of this mid channel bar</a:t>
            </a:r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371600"/>
            <a:ext cx="4465320" cy="52578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638800" y="4572000"/>
            <a:ext cx="685800" cy="685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Promoting Natural </a:t>
            </a:r>
            <a:r>
              <a:rPr lang="en-US" dirty="0"/>
              <a:t>P</a:t>
            </a:r>
            <a:r>
              <a:rPr lang="en-US" dirty="0" smtClean="0"/>
              <a:t>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2794169" cy="4905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Changes to mid channel bar post-construction:</a:t>
            </a:r>
          </a:p>
          <a:p>
            <a:r>
              <a:rPr lang="en-US" sz="1800" dirty="0"/>
              <a:t>The mid-channel bar area (area above low flow wetted edge) increased from 236 m² to 558 m², a 136% </a:t>
            </a:r>
            <a:r>
              <a:rPr lang="en-US" sz="1800" dirty="0" smtClean="0"/>
              <a:t>increase</a:t>
            </a:r>
          </a:p>
          <a:p>
            <a:r>
              <a:rPr lang="en-US" sz="1800" dirty="0"/>
              <a:t>W</a:t>
            </a:r>
            <a:r>
              <a:rPr lang="en-US" sz="1800" dirty="0" smtClean="0"/>
              <a:t>inter </a:t>
            </a:r>
            <a:r>
              <a:rPr lang="en-US" sz="1800" dirty="0"/>
              <a:t>base flow total habitat increased 1,048 m² or 69%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022769" y="1524000"/>
            <a:ext cx="6048376" cy="4981575"/>
            <a:chOff x="0" y="0"/>
            <a:chExt cx="61531" cy="49815"/>
          </a:xfrm>
        </p:grpSpPr>
        <p:pic>
          <p:nvPicPr>
            <p:cNvPr id="5" name="Picture 4" descr="Description: N:\Public\Trinity Habitat\Habitat 2011\Analysis\RehabSite\Lowden\Lowden_ms_pre_bar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575" cy="49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Description: N:\Public\Trinity Habitat\Habitat 2011\Analysis\RehabSite\Lowden\Lowden_ms_post_ba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" y="0"/>
              <a:ext cx="31051" cy="49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AutoShape 15"/>
            <p:cNvCxnSpPr>
              <a:cxnSpLocks noChangeShapeType="1"/>
            </p:cNvCxnSpPr>
            <p:nvPr/>
          </p:nvCxnSpPr>
          <p:spPr bwMode="auto">
            <a:xfrm flipH="1">
              <a:off x="52006" y="22383"/>
              <a:ext cx="4572" cy="10097"/>
            </a:xfrm>
            <a:prstGeom prst="straightConnector1">
              <a:avLst/>
            </a:prstGeom>
            <a:noFill/>
            <a:ln w="25400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16"/>
            <p:cNvCxnSpPr>
              <a:cxnSpLocks noChangeShapeType="1"/>
            </p:cNvCxnSpPr>
            <p:nvPr/>
          </p:nvCxnSpPr>
          <p:spPr bwMode="auto">
            <a:xfrm flipH="1">
              <a:off x="20097" y="24193"/>
              <a:ext cx="4572" cy="9335"/>
            </a:xfrm>
            <a:prstGeom prst="straightConnector1">
              <a:avLst/>
            </a:prstGeom>
            <a:noFill/>
            <a:ln w="25400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941857377"/>
              </p:ext>
            </p:extLst>
          </p:nvPr>
        </p:nvGraphicFramePr>
        <p:xfrm>
          <a:off x="3124200" y="1676400"/>
          <a:ext cx="57912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5105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Hocker</a:t>
            </a:r>
            <a:r>
              <a:rPr lang="en-US" dirty="0" smtClean="0"/>
              <a:t> Flat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44958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Construction: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Removal of riparian berm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Floodplain lowering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1800" dirty="0" smtClean="0"/>
              <a:t>Natural sediment source</a:t>
            </a:r>
            <a:r>
              <a:rPr lang="en-US" sz="2200" dirty="0" smtClean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The confluence of the Trinity with Canyon Creek is at the upstream end of the site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1800" dirty="0" smtClean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115" y="1524000"/>
            <a:ext cx="4018915" cy="5200650"/>
          </a:xfrm>
          <a:prstGeom prst="rect">
            <a:avLst/>
          </a:prstGeom>
        </p:spPr>
      </p:pic>
      <p:sp>
        <p:nvSpPr>
          <p:cNvPr id="9" name="Flowchart: Terminator 8"/>
          <p:cNvSpPr/>
          <p:nvPr/>
        </p:nvSpPr>
        <p:spPr>
          <a:xfrm>
            <a:off x="5791200" y="4267200"/>
            <a:ext cx="2895600" cy="914400"/>
          </a:xfrm>
          <a:prstGeom prst="flowChartTerminator">
            <a:avLst/>
          </a:prstGeom>
          <a:noFill/>
          <a:ln>
            <a:solidFill>
              <a:srgbClr val="FFFF00"/>
            </a:solidFill>
          </a:ln>
          <a:scene3d>
            <a:camera prst="orthographicFront">
              <a:rot lat="0" lon="0" rev="19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868284" y="5943600"/>
            <a:ext cx="1007745" cy="914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0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673" y="1449937"/>
            <a:ext cx="4034327" cy="495086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447800"/>
            <a:ext cx="4038600" cy="49530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24000"/>
            <a:ext cx="4038600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Sawmill Main Channel</a:t>
            </a:r>
            <a:endParaRPr lang="en-US" dirty="0"/>
          </a:p>
        </p:txBody>
      </p:sp>
      <p:sp>
        <p:nvSpPr>
          <p:cNvPr id="3" name="Right Arrow 2"/>
          <p:cNvSpPr/>
          <p:nvPr/>
        </p:nvSpPr>
        <p:spPr>
          <a:xfrm>
            <a:off x="5451462" y="2743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4876800" y="4648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 rot="16200000">
            <a:off x="5925312" y="62666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225689"/>
            <a:ext cx="39624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Pre-construction </a:t>
            </a:r>
            <a:r>
              <a:rPr lang="en-US" dirty="0" err="1" smtClean="0"/>
              <a:t>Mainstem</a:t>
            </a:r>
            <a:r>
              <a:rPr lang="en-US" dirty="0" smtClean="0"/>
              <a:t> habitat: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1,150 </a:t>
            </a:r>
            <a:r>
              <a:rPr lang="en-US" dirty="0"/>
              <a:t>m</a:t>
            </a:r>
            <a:r>
              <a:rPr lang="en-US" baseline="30000" dirty="0"/>
              <a:t>2</a:t>
            </a:r>
            <a:r>
              <a:rPr lang="en-US" dirty="0"/>
              <a:t> </a:t>
            </a:r>
            <a:r>
              <a:rPr lang="en-US" dirty="0" smtClean="0"/>
              <a:t>optimal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6,572 m</a:t>
            </a:r>
            <a:r>
              <a:rPr lang="en-US" baseline="30000" dirty="0" smtClean="0"/>
              <a:t>2</a:t>
            </a:r>
            <a:r>
              <a:rPr lang="en-US" dirty="0" smtClean="0"/>
              <a:t> total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Three bars built during construction: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</a:t>
            </a:r>
            <a:r>
              <a:rPr lang="en-US" dirty="0" smtClean="0"/>
              <a:t>ow flow gravel augmentation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IC-2, IC-7, and IC-10 + meanders</a:t>
            </a:r>
          </a:p>
          <a:p>
            <a:r>
              <a:rPr lang="en-US" dirty="0"/>
              <a:t>Intent: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Increase sinuosity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Decrease radius of curvature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Increase rearing </a:t>
            </a:r>
            <a:r>
              <a:rPr lang="en-US" dirty="0" smtClean="0"/>
              <a:t>habitat</a:t>
            </a:r>
          </a:p>
          <a:p>
            <a:r>
              <a:rPr lang="en-US" dirty="0" smtClean="0"/>
              <a:t>Post-construction </a:t>
            </a:r>
            <a:r>
              <a:rPr lang="en-US" dirty="0" err="1" smtClean="0"/>
              <a:t>Mainstem</a:t>
            </a:r>
            <a:r>
              <a:rPr lang="en-US" dirty="0" smtClean="0"/>
              <a:t> habitat: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1,844 m</a:t>
            </a:r>
            <a:r>
              <a:rPr lang="en-US" baseline="30000" dirty="0" smtClean="0"/>
              <a:t>2</a:t>
            </a:r>
            <a:r>
              <a:rPr lang="en-US" dirty="0" smtClean="0"/>
              <a:t> optimal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7,052 m</a:t>
            </a:r>
            <a:r>
              <a:rPr lang="en-US" baseline="30000" dirty="0" smtClean="0"/>
              <a:t>2</a:t>
            </a:r>
            <a:r>
              <a:rPr lang="en-US" dirty="0" smtClean="0"/>
              <a:t> total</a:t>
            </a:r>
          </a:p>
          <a:p>
            <a:r>
              <a:rPr lang="en-US" dirty="0" smtClean="0"/>
              <a:t>Revisit </a:t>
            </a:r>
            <a:r>
              <a:rPr lang="en-US" dirty="0" err="1" smtClean="0"/>
              <a:t>mainstem</a:t>
            </a:r>
            <a:r>
              <a:rPr lang="en-US" dirty="0" smtClean="0"/>
              <a:t> habitat </a:t>
            </a:r>
          </a:p>
          <a:p>
            <a:r>
              <a:rPr lang="en-US" dirty="0" smtClean="0"/>
              <a:t>(post 2011 Rod Release):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650 m</a:t>
            </a:r>
            <a:r>
              <a:rPr lang="en-US" baseline="30000" dirty="0" smtClean="0"/>
              <a:t>2</a:t>
            </a:r>
            <a:r>
              <a:rPr lang="en-US" dirty="0" smtClean="0"/>
              <a:t> optimal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6,342 m</a:t>
            </a:r>
            <a:r>
              <a:rPr lang="en-US" baseline="30000" dirty="0" smtClean="0"/>
              <a:t>2</a:t>
            </a:r>
            <a:r>
              <a:rPr lang="en-US" dirty="0" smtClean="0"/>
              <a:t> total</a:t>
            </a:r>
            <a:endParaRPr lang="en-US" dirty="0"/>
          </a:p>
          <a:p>
            <a:r>
              <a:rPr lang="en-US" dirty="0" smtClean="0"/>
              <a:t>What Happened?</a:t>
            </a:r>
          </a:p>
        </p:txBody>
      </p:sp>
    </p:spTree>
    <p:extLst>
      <p:ext uri="{BB962C8B-B14F-4D97-AF65-F5344CB8AC3E}">
        <p14:creationId xmlns:p14="http://schemas.microsoft.com/office/powerpoint/2010/main" val="19199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Natural Mid </a:t>
            </a:r>
            <a:r>
              <a:rPr lang="en-US" dirty="0"/>
              <a:t>C</a:t>
            </a:r>
            <a:r>
              <a:rPr lang="en-US" dirty="0" smtClean="0"/>
              <a:t>hannel </a:t>
            </a:r>
            <a:r>
              <a:rPr lang="en-US" dirty="0"/>
              <a:t>B</a:t>
            </a:r>
            <a:r>
              <a:rPr lang="en-US" dirty="0" smtClean="0"/>
              <a:t>ar </a:t>
            </a:r>
            <a:r>
              <a:rPr lang="en-US" dirty="0"/>
              <a:t>F</a:t>
            </a:r>
            <a:r>
              <a:rPr lang="en-US" dirty="0" smtClean="0"/>
              <a:t>ormation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03576"/>
            <a:ext cx="4233545" cy="48006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03576"/>
            <a:ext cx="4267200" cy="479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1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152400"/>
            <a:ext cx="441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Upper Dark Gulch Project Design</a:t>
            </a:r>
            <a:endParaRPr lang="en-US" sz="40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609600" y="1295400"/>
            <a:ext cx="37338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Project Goal- Increase salmonid rearing habitat at all flows</a:t>
            </a:r>
          </a:p>
          <a:p>
            <a:endParaRPr lang="en-US" sz="2000" dirty="0"/>
          </a:p>
          <a:p>
            <a:r>
              <a:rPr lang="en-US" sz="2000" dirty="0" smtClean="0"/>
              <a:t>Design Elements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Berm Removal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Floodplain lowering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Side channel creation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Addition of large wood and riparian plantings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24,000  CY excavation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NO BAR CONSTRUCTION!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391400" y="2286000"/>
            <a:ext cx="76200" cy="167640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U:\RRNW\presentation\exported photos\UDG 2008 Design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0" t="237" r="8928"/>
          <a:stretch/>
        </p:blipFill>
        <p:spPr bwMode="auto">
          <a:xfrm>
            <a:off x="4681728" y="354135"/>
            <a:ext cx="3928872" cy="6077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7427062" y="2590800"/>
            <a:ext cx="152400" cy="144780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95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5648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Upper Dark Gulch </a:t>
            </a:r>
            <a:br>
              <a:rPr lang="en-US" dirty="0" smtClean="0"/>
            </a:br>
            <a:r>
              <a:rPr lang="en-US" dirty="0" smtClean="0"/>
              <a:t>Pre vs Post-construction</a:t>
            </a:r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24391059"/>
              </p:ext>
            </p:extLst>
          </p:nvPr>
        </p:nvGraphicFramePr>
        <p:xfrm>
          <a:off x="152400" y="1600200"/>
          <a:ext cx="441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ontent Placeholder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51489776"/>
              </p:ext>
            </p:extLst>
          </p:nvPr>
        </p:nvGraphicFramePr>
        <p:xfrm>
          <a:off x="4343400" y="1600200"/>
          <a:ext cx="4648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273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:\RRNW\presentation\exported photos\pre 2000 hab w bnklns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8" t="340" r="10399" b="-1"/>
          <a:stretch/>
        </p:blipFill>
        <p:spPr bwMode="auto">
          <a:xfrm>
            <a:off x="457200" y="533400"/>
            <a:ext cx="3733800" cy="599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U:\RRNW\presentation\exported photos\post 2000 hab w bnkl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7" r="12204"/>
          <a:stretch/>
        </p:blipFill>
        <p:spPr bwMode="auto">
          <a:xfrm>
            <a:off x="4872251" y="533400"/>
            <a:ext cx="3944204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01000" cy="838200"/>
          </a:xfrm>
        </p:spPr>
        <p:txBody>
          <a:bodyPr/>
          <a:lstStyle/>
          <a:p>
            <a:pPr algn="ctr"/>
            <a:r>
              <a:rPr lang="en-US" dirty="0" smtClean="0"/>
              <a:t>2011 High Flow</a:t>
            </a:r>
            <a:endParaRPr lang="en-US" dirty="0"/>
          </a:p>
        </p:txBody>
      </p:sp>
      <p:pic>
        <p:nvPicPr>
          <p:cNvPr id="4098" name="Picture 2" descr="U:\RRNW\presentation\_DSC55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" t="27697" r="3881" b="15899"/>
          <a:stretch/>
        </p:blipFill>
        <p:spPr bwMode="auto">
          <a:xfrm>
            <a:off x="341194" y="1371600"/>
            <a:ext cx="8447964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85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Upper Dark Gulch</a:t>
            </a:r>
            <a:br>
              <a:rPr lang="en-US" dirty="0" smtClean="0"/>
            </a:br>
            <a:r>
              <a:rPr lang="en-US" dirty="0" smtClean="0"/>
              <a:t>Revisit (post high flow)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98345082"/>
              </p:ext>
            </p:extLst>
          </p:nvPr>
        </p:nvGraphicFramePr>
        <p:xfrm>
          <a:off x="228600" y="1447800"/>
          <a:ext cx="457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3955392"/>
              </p:ext>
            </p:extLst>
          </p:nvPr>
        </p:nvGraphicFramePr>
        <p:xfrm>
          <a:off x="4343400" y="1447800"/>
          <a:ext cx="4648200" cy="487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682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8028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Happened?!?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3" t="-1037" r="8714"/>
          <a:stretch/>
        </p:blipFill>
        <p:spPr>
          <a:xfrm>
            <a:off x="586853" y="1009934"/>
            <a:ext cx="3451747" cy="554326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t="-42" r="11416" b="1"/>
          <a:stretch/>
        </p:blipFill>
        <p:spPr>
          <a:xfrm>
            <a:off x="4800600" y="1066799"/>
            <a:ext cx="3661013" cy="5486401"/>
          </a:xfrm>
        </p:spPr>
      </p:pic>
      <p:sp>
        <p:nvSpPr>
          <p:cNvPr id="11" name="Oval 10"/>
          <p:cNvSpPr/>
          <p:nvPr/>
        </p:nvSpPr>
        <p:spPr>
          <a:xfrm>
            <a:off x="6248400" y="1905000"/>
            <a:ext cx="1981200" cy="4267200"/>
          </a:xfrm>
          <a:prstGeom prst="ellipse">
            <a:avLst/>
          </a:prstGeom>
          <a:solidFill>
            <a:schemeClr val="bg2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1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533400"/>
            <a:ext cx="2895600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Topographic difference</a:t>
            </a:r>
            <a:endParaRPr lang="en-US" sz="36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0" t="19" r="5822"/>
          <a:stretch/>
        </p:blipFill>
        <p:spPr>
          <a:xfrm>
            <a:off x="4121624" y="382136"/>
            <a:ext cx="4312692" cy="6094863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228600" y="1676400"/>
            <a:ext cx="3200400" cy="4572000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smtClean="0"/>
              <a:t>Subtracted 2009 surface from 2013 surface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smtClean="0"/>
              <a:t>Huge area of deposition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smtClean="0"/>
              <a:t>Over 7 ft of deposition is some locations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smtClean="0"/>
              <a:t>~7600 yds³</a:t>
            </a:r>
            <a:endParaRPr lang="en-US" sz="26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029200" y="3886200"/>
            <a:ext cx="2971800" cy="228600"/>
          </a:xfrm>
          <a:prstGeom prst="straightConnector1">
            <a:avLst/>
          </a:prstGeom>
          <a:ln w="381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851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868362"/>
          </a:xfrm>
        </p:spPr>
        <p:txBody>
          <a:bodyPr/>
          <a:lstStyle/>
          <a:p>
            <a:r>
              <a:rPr lang="en-US" dirty="0" smtClean="0"/>
              <a:t>Cross section profile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624391"/>
              </p:ext>
            </p:extLst>
          </p:nvPr>
        </p:nvGraphicFramePr>
        <p:xfrm>
          <a:off x="304800" y="1219200"/>
          <a:ext cx="84582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061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61749" y="1524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Process!!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r="6489"/>
          <a:stretch/>
        </p:blipFill>
        <p:spPr>
          <a:xfrm>
            <a:off x="627796" y="1066800"/>
            <a:ext cx="3639404" cy="5477435"/>
          </a:xfrm>
        </p:spPr>
      </p:pic>
      <p:pic>
        <p:nvPicPr>
          <p:cNvPr id="1026" name="Picture 2" descr="U:\RRNW_fw\presentation\exported photos\revist 2000 hab w bnkl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6" r="6023"/>
          <a:stretch/>
        </p:blipFill>
        <p:spPr bwMode="auto">
          <a:xfrm>
            <a:off x="4953000" y="1066800"/>
            <a:ext cx="3647535" cy="547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93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Sawmill </a:t>
            </a:r>
            <a:r>
              <a:rPr lang="en-US" dirty="0" err="1" smtClean="0"/>
              <a:t>Revist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352" y="1295400"/>
            <a:ext cx="3276600" cy="2482597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352" y="3886198"/>
            <a:ext cx="3276600" cy="2482597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5111496" y="4267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6200000">
            <a:off x="6611114" y="4036510"/>
            <a:ext cx="978408" cy="48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111496" y="1524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6200000">
            <a:off x="6611113" y="6615683"/>
            <a:ext cx="978408" cy="48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10200" y="4876800"/>
            <a:ext cx="838200" cy="137159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817550" y="4038600"/>
            <a:ext cx="762000" cy="79400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41946" y="1312545"/>
            <a:ext cx="42672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Post-construction – Modest increases in rearing habitat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err="1" smtClean="0"/>
              <a:t>Revist</a:t>
            </a:r>
            <a:r>
              <a:rPr lang="en-US" dirty="0" smtClean="0"/>
              <a:t> – Habitat decreases to below pre-construction levels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IC-2 did not persist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IC-7 persists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Major habitat contribution of the down steam alcove is now disconnected at base flow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R-2 Channel meander persists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This bar was amended and reinforced significantly during the summer of 2013</a:t>
            </a:r>
          </a:p>
          <a:p>
            <a:pPr lvl="2"/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06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906" y="152400"/>
            <a:ext cx="8229600" cy="960438"/>
          </a:xfrm>
        </p:spPr>
        <p:txBody>
          <a:bodyPr/>
          <a:lstStyle/>
          <a:p>
            <a:r>
              <a:rPr lang="en-US" dirty="0" smtClean="0"/>
              <a:t>Riparian Development</a:t>
            </a:r>
            <a:endParaRPr lang="en-US" dirty="0"/>
          </a:p>
        </p:txBody>
      </p:sp>
      <p:pic>
        <p:nvPicPr>
          <p:cNvPr id="4098" name="Picture 2" descr="U:\RRNW\Photos~950cfs\Upper Dark Gulch Photo Monitoring\2013riparian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4"/>
          <a:stretch/>
        </p:blipFill>
        <p:spPr bwMode="auto">
          <a:xfrm>
            <a:off x="304800" y="3889612"/>
            <a:ext cx="8537812" cy="258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04800" y="1219200"/>
            <a:ext cx="8537812" cy="2198299"/>
            <a:chOff x="304800" y="1219200"/>
            <a:chExt cx="8537812" cy="2198299"/>
          </a:xfrm>
        </p:grpSpPr>
        <p:pic>
          <p:nvPicPr>
            <p:cNvPr id="4099" name="Picture 3" descr="U:\RRNW\2010 UDG pics\2010panocrop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564" b="16017"/>
            <a:stretch/>
          </p:blipFill>
          <p:spPr bwMode="auto">
            <a:xfrm>
              <a:off x="304800" y="1219200"/>
              <a:ext cx="8537812" cy="21982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315200" y="1447800"/>
              <a:ext cx="1143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2009</a:t>
              </a:r>
              <a:endParaRPr lang="en-US" sz="32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315200" y="41910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2013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4353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Most low flow </a:t>
            </a:r>
            <a:r>
              <a:rPr lang="en-US" dirty="0"/>
              <a:t>bar placements did not </a:t>
            </a:r>
            <a:r>
              <a:rPr lang="en-US" dirty="0" smtClean="0"/>
              <a:t>persist.  Especially where significant floodplain lowering did not occur</a:t>
            </a:r>
          </a:p>
          <a:p>
            <a:r>
              <a:rPr lang="en-US" dirty="0" smtClean="0"/>
              <a:t>Low flow bar placements that did persist used more material and LWD for protection, or a combination of larger substrate, lowering of floodplains and placement on inside of bend</a:t>
            </a:r>
          </a:p>
          <a:p>
            <a:r>
              <a:rPr lang="en-US" dirty="0" smtClean="0"/>
              <a:t>Placed bars must create and sustain backwaters or alcoves to maintain or increase low flow habitat</a:t>
            </a:r>
          </a:p>
          <a:p>
            <a:r>
              <a:rPr lang="en-US" dirty="0" smtClean="0"/>
              <a:t>Combination of filling in main channel and floodplain lowering can create large increases in habitat at higher flows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2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219200"/>
            <a:ext cx="3040135" cy="419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Sawmill Revisit (IC-10)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613" y="2590800"/>
            <a:ext cx="3136590" cy="4191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191000" y="3124200"/>
            <a:ext cx="978408" cy="48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6019800" y="4495800"/>
            <a:ext cx="978408" cy="48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983253" y="4267200"/>
            <a:ext cx="1383792" cy="1752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" y="1219200"/>
            <a:ext cx="3124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Post-construction: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Bar has diminished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 habitat gains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Revisit: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Bar is gone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Modest habitat increase in area of R-8 channel meander</a:t>
            </a:r>
            <a:endParaRPr lang="en-US" dirty="0"/>
          </a:p>
          <a:p>
            <a:r>
              <a:rPr lang="en-US" dirty="0" smtClean="0"/>
              <a:t>Result: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 increase in sinuosity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Depositional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Net loss in </a:t>
            </a:r>
            <a:r>
              <a:rPr lang="en-US" dirty="0" err="1" smtClean="0"/>
              <a:t>mainstem</a:t>
            </a:r>
            <a:r>
              <a:rPr lang="en-US" dirty="0" smtClean="0"/>
              <a:t> habitat 3 years later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40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447800"/>
            <a:ext cx="4114800" cy="52578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447800"/>
            <a:ext cx="4114800" cy="5257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Lower Reading Creek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852" y="1600200"/>
            <a:ext cx="4343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Low flow gravel augmentation prescription: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Alternating bars IC-7 and IC-8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Intended to increase sinuosity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Accompanied by R-5 and R-4 floodplain lowering and Channel meander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Intent: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sinuosity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Decrease radius of curvature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rearing habitat</a:t>
            </a:r>
            <a:endParaRPr lang="en-US" sz="1800" dirty="0"/>
          </a:p>
        </p:txBody>
      </p:sp>
      <p:sp>
        <p:nvSpPr>
          <p:cNvPr id="5" name="Right Arrow 4"/>
          <p:cNvSpPr/>
          <p:nvPr/>
        </p:nvSpPr>
        <p:spPr>
          <a:xfrm>
            <a:off x="6172200" y="2590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10800000">
            <a:off x="6172200" y="44196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Lower Reading Creek Habitat Results</a:t>
            </a:r>
            <a:br>
              <a:rPr lang="en-US" dirty="0" smtClean="0"/>
            </a:br>
            <a:r>
              <a:rPr lang="en-US" dirty="0" smtClean="0"/>
              <a:t>Pre-construction / Post-construction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4114800" cy="31796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200"/>
            <a:ext cx="4111868" cy="317735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1295400" y="246849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0800000">
            <a:off x="2133600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5334000" y="25146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0800000">
            <a:off x="6205671" y="3505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50292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Pre-construction: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Location of alternating bars to be constructed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15441" y="5029200"/>
            <a:ext cx="4111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Post-construction: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Alternating bars did not persist</a:t>
            </a:r>
          </a:p>
        </p:txBody>
      </p:sp>
      <p:sp>
        <p:nvSpPr>
          <p:cNvPr id="17" name="Oval 16"/>
          <p:cNvSpPr/>
          <p:nvPr/>
        </p:nvSpPr>
        <p:spPr>
          <a:xfrm>
            <a:off x="4953000" y="2863581"/>
            <a:ext cx="1036221" cy="117538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6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Trinity House Gulch</a:t>
            </a:r>
            <a:endParaRPr lang="en-US" dirty="0"/>
          </a:p>
        </p:txBody>
      </p:sp>
      <p:pic>
        <p:nvPicPr>
          <p:cNvPr id="6" name="Content Placeholder 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752600"/>
            <a:ext cx="5029200" cy="4225183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335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Two bars to be constructed:</a:t>
            </a:r>
          </a:p>
          <a:p>
            <a:r>
              <a:rPr lang="en-US" sz="1800" dirty="0" smtClean="0"/>
              <a:t>IC-1</a:t>
            </a:r>
          </a:p>
          <a:p>
            <a:endParaRPr lang="en-US" sz="1800" dirty="0"/>
          </a:p>
          <a:p>
            <a:r>
              <a:rPr lang="en-US" sz="1800" dirty="0" smtClean="0"/>
              <a:t>IC-3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Accompanied by adjacent excavation of R-1 Channel meander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Intent: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sinuosity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Decrease radius of curvature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Increase rearing habitat</a:t>
            </a:r>
            <a:endParaRPr lang="en-US" sz="1800" dirty="0"/>
          </a:p>
        </p:txBody>
      </p:sp>
      <p:sp>
        <p:nvSpPr>
          <p:cNvPr id="9" name="Right Arrow 8"/>
          <p:cNvSpPr/>
          <p:nvPr/>
        </p:nvSpPr>
        <p:spPr>
          <a:xfrm rot="16200000">
            <a:off x="4510570" y="411207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5400000">
            <a:off x="6124714" y="30662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5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Trinity House Gulch </a:t>
            </a:r>
            <a:br>
              <a:rPr lang="en-US" dirty="0" smtClean="0"/>
            </a:br>
            <a:r>
              <a:rPr lang="en-US" dirty="0" smtClean="0"/>
              <a:t>Pre-construction / Post Construction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850" r="10007" b="67103"/>
          <a:stretch/>
        </p:blipFill>
        <p:spPr>
          <a:xfrm>
            <a:off x="3810000" y="1905000"/>
            <a:ext cx="5227890" cy="2076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850" r="10007" b="67207"/>
          <a:stretch/>
        </p:blipFill>
        <p:spPr>
          <a:xfrm>
            <a:off x="3836998" y="4419600"/>
            <a:ext cx="5200892" cy="20574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3227832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Two Bars to be built:</a:t>
            </a:r>
          </a:p>
          <a:p>
            <a:r>
              <a:rPr lang="en-US" sz="1800" dirty="0" smtClean="0"/>
              <a:t>IC-1</a:t>
            </a:r>
          </a:p>
          <a:p>
            <a:r>
              <a:rPr lang="en-US" sz="1800" dirty="0" smtClean="0"/>
              <a:t>IC-3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Additional high flow augmentation bar upstream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Post-construction </a:t>
            </a:r>
            <a:r>
              <a:rPr lang="en-US" sz="1800" u="sng" dirty="0" smtClean="0"/>
              <a:t>AND</a:t>
            </a:r>
            <a:r>
              <a:rPr lang="en-US" sz="1800" dirty="0" smtClean="0"/>
              <a:t> Post 2011 Rod Flow Release:</a:t>
            </a:r>
          </a:p>
          <a:p>
            <a:r>
              <a:rPr lang="en-US" sz="1800" dirty="0" smtClean="0"/>
              <a:t>No constructed bars persist</a:t>
            </a:r>
          </a:p>
          <a:p>
            <a:r>
              <a:rPr lang="en-US" sz="1800" dirty="0" smtClean="0"/>
              <a:t>Three new alluvial features have formed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Results: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Good?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Unintended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9" name="Right Arrow 8"/>
          <p:cNvSpPr/>
          <p:nvPr/>
        </p:nvSpPr>
        <p:spPr>
          <a:xfrm rot="5400000">
            <a:off x="5087112" y="219829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6200000">
            <a:off x="3768026" y="325800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6200000">
            <a:off x="7677912" y="325017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5400000">
            <a:off x="7830312" y="46486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5400000">
            <a:off x="3768026" y="45262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6200000">
            <a:off x="6534385" y="55046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Trinity House Gulch</a:t>
            </a:r>
            <a:br>
              <a:rPr lang="en-US" dirty="0" smtClean="0"/>
            </a:br>
            <a:r>
              <a:rPr lang="en-US" dirty="0" smtClean="0"/>
              <a:t>Naturally Formed bars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528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The habitat in the area has shifted from an abundance of cover associated habitat to habitat deemed suitable by depth and velocity</a:t>
            </a:r>
          </a:p>
          <a:p>
            <a:endParaRPr lang="en-US" sz="1800" dirty="0" smtClean="0"/>
          </a:p>
          <a:p>
            <a:r>
              <a:rPr lang="en-US" sz="1800" dirty="0" smtClean="0"/>
              <a:t>This would be expected from a newly formed alluvial feature</a:t>
            </a:r>
            <a:endParaRPr lang="en-US" sz="1800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886200" y="1523999"/>
            <a:ext cx="5029200" cy="5235901"/>
            <a:chOff x="0" y="0"/>
            <a:chExt cx="58102" cy="66675"/>
          </a:xfrm>
        </p:grpSpPr>
        <p:pic>
          <p:nvPicPr>
            <p:cNvPr id="5" name="Picture 4" descr="Description: N:\Public\Trinity Habitat\Habitat 2011\Analysis\RehabSite\THG\THG dvc loss 201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8102" cy="33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Description: N:\Public\Trinity Habitat\Habitat 2011\Analysis\RehabSite\THG\THG dvc loss 201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528"/>
              <a:ext cx="58102" cy="33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AutoShape 37"/>
            <p:cNvCxnSpPr>
              <a:cxnSpLocks noChangeShapeType="1"/>
            </p:cNvCxnSpPr>
            <p:nvPr/>
          </p:nvCxnSpPr>
          <p:spPr bwMode="auto">
            <a:xfrm flipH="1">
              <a:off x="19812" y="15811"/>
              <a:ext cx="16764" cy="2191"/>
            </a:xfrm>
            <a:prstGeom prst="straightConnector1">
              <a:avLst/>
            </a:prstGeom>
            <a:noFill/>
            <a:ln w="25400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38"/>
            <p:cNvCxnSpPr>
              <a:cxnSpLocks noChangeShapeType="1"/>
            </p:cNvCxnSpPr>
            <p:nvPr/>
          </p:nvCxnSpPr>
          <p:spPr bwMode="auto">
            <a:xfrm flipH="1">
              <a:off x="19240" y="46005"/>
              <a:ext cx="16764" cy="2191"/>
            </a:xfrm>
            <a:prstGeom prst="straightConnector1">
              <a:avLst/>
            </a:prstGeom>
            <a:noFill/>
            <a:ln w="25400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68210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3008</TotalTime>
  <Words>957</Words>
  <Application>Microsoft Office PowerPoint</Application>
  <PresentationFormat>On-screen Show (4:3)</PresentationFormat>
  <Paragraphs>233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Effects of gravel augmentation on juvenile salmonid rearing habitat</vt:lpstr>
      <vt:lpstr>Sawmill Main Channel</vt:lpstr>
      <vt:lpstr>Sawmill Revist</vt:lpstr>
      <vt:lpstr>Sawmill Revisit (IC-10)</vt:lpstr>
      <vt:lpstr>Lower Reading Creek</vt:lpstr>
      <vt:lpstr>Lower Reading Creek Habitat Results Pre-construction / Post-construction</vt:lpstr>
      <vt:lpstr>Trinity House Gulch</vt:lpstr>
      <vt:lpstr>Trinity House Gulch  Pre-construction / Post Construction</vt:lpstr>
      <vt:lpstr>Trinity House Gulch Naturally Formed bars</vt:lpstr>
      <vt:lpstr>Hoadley Gulch Construction</vt:lpstr>
      <vt:lpstr>Lowden Meadows</vt:lpstr>
      <vt:lpstr>Lowden Meadows – Forced Meander</vt:lpstr>
      <vt:lpstr>Different Results Similar Intent</vt:lpstr>
      <vt:lpstr>Cableway</vt:lpstr>
      <vt:lpstr>Cableway</vt:lpstr>
      <vt:lpstr>Can we let the river do it?</vt:lpstr>
      <vt:lpstr>Back to Lowden Meadows</vt:lpstr>
      <vt:lpstr>Promoting Natural Process</vt:lpstr>
      <vt:lpstr>Hocker Flat</vt:lpstr>
      <vt:lpstr>Natural Mid Channel Bar Formation</vt:lpstr>
      <vt:lpstr>Upper Dark Gulch Project Design</vt:lpstr>
      <vt:lpstr>Upper Dark Gulch  Pre vs Post-construction</vt:lpstr>
      <vt:lpstr>PowerPoint Presentation</vt:lpstr>
      <vt:lpstr>2011 High Flow</vt:lpstr>
      <vt:lpstr>Upper Dark Gulch Revisit (post high flow)</vt:lpstr>
      <vt:lpstr>What Happened?!?</vt:lpstr>
      <vt:lpstr>Topographic difference</vt:lpstr>
      <vt:lpstr>Cross section profile</vt:lpstr>
      <vt:lpstr>PowerPoint Presentation</vt:lpstr>
      <vt:lpstr>Riparian Development</vt:lpstr>
      <vt:lpstr>Observations</vt:lpstr>
    </vt:vector>
  </TitlesOfParts>
  <Company>Yurok Tribe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Kyle De Juilio</dc:creator>
  <cp:lastModifiedBy>Martin, Aaron</cp:lastModifiedBy>
  <cp:revision>66</cp:revision>
  <dcterms:created xsi:type="dcterms:W3CDTF">2014-04-29T23:39:44Z</dcterms:created>
  <dcterms:modified xsi:type="dcterms:W3CDTF">2014-06-13T16:39:41Z</dcterms:modified>
</cp:coreProperties>
</file>