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60" r:id="rId5"/>
    <p:sldId id="261" r:id="rId6"/>
    <p:sldId id="262" r:id="rId7"/>
    <p:sldId id="263" r:id="rId8"/>
    <p:sldId id="264" r:id="rId9"/>
    <p:sldId id="265" r:id="rId10"/>
    <p:sldId id="266" r:id="rId11"/>
    <p:sldId id="267" r:id="rId12"/>
    <p:sldId id="270" r:id="rId13"/>
    <p:sldId id="268"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7" d="100"/>
          <a:sy n="87" d="100"/>
        </p:scale>
        <p:origin x="-1050" y="-84"/>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6" name="Rounded Rectangle 15"/>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9"/>
          <p:cNvGrpSpPr>
            <a:grpSpLocks noChangeAspect="1"/>
          </p:cNvGrpSpPr>
          <p:nvPr/>
        </p:nvGrpSpPr>
        <p:grpSpPr bwMode="hidden">
          <a:xfrm>
            <a:off x="211665" y="5353963"/>
            <a:ext cx="8723376" cy="1331580"/>
            <a:chOff x="-3905250" y="4294188"/>
            <a:chExt cx="13011150" cy="1892300"/>
          </a:xfrm>
        </p:grpSpPr>
        <p:sp>
          <p:nvSpPr>
            <p:cNvPr id="11"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5"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ctrTitle"/>
          </p:nvPr>
        </p:nvSpPr>
        <p:spPr>
          <a:xfrm>
            <a:off x="685800" y="1600200"/>
            <a:ext cx="7772400" cy="1780108"/>
          </a:xfrm>
        </p:spPr>
        <p:txBody>
          <a:bodyPr anchor="b">
            <a:normAutofit/>
          </a:bodyPr>
          <a:lstStyle>
            <a:lvl1pPr>
              <a:defRPr sz="4400">
                <a:solidFill>
                  <a:srgbClr val="FFFFFF"/>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371600" y="3556001"/>
            <a:ext cx="64008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1DBDE84D-8E51-4431-95EA-F493DDD9F95D}" type="datetimeFigureOut">
              <a:rPr lang="en-US" smtClean="0"/>
              <a:t>2/12/2013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85509F4-6ECF-45FC-9B72-5B4C82CEBB20}" type="slidenum">
              <a:rPr lang="en-US" smtClean="0"/>
              <a:t>‹#›</a:t>
            </a:fld>
            <a:endParaRPr lang="en-US"/>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BDE84D-8E51-4431-95EA-F493DDD9F95D}" type="datetimeFigureOut">
              <a:rPr lang="en-US" smtClean="0"/>
              <a:t>2/12/2013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85509F4-6ECF-45FC-9B72-5B4C82CEBB20}" type="slidenum">
              <a:rPr lang="en-US" smtClean="0"/>
              <a:t>‹#›</a:t>
            </a:fld>
            <a:endParaRPr lang="en-US"/>
          </a:p>
        </p:txBody>
      </p:sp>
      <p:sp>
        <p:nvSpPr>
          <p:cNvPr id="7" name="Title 6"/>
          <p:cNvSpPr>
            <a:spLocks noGrp="1"/>
          </p:cNvSpPr>
          <p:nvPr>
            <p:ph type="title"/>
          </p:nvPr>
        </p:nvSpPr>
        <p:spPr/>
        <p:txBody>
          <a:bodyPr/>
          <a:lstStyle/>
          <a:p>
            <a:r>
              <a:rPr lang="en-US" smtClean="0"/>
              <a:t>Click to edit Master title style</a:t>
            </a:r>
            <a:endParaRPr lang="en-US"/>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4" name="Rounded Rectangle 13"/>
          <p:cNvSpPr/>
          <p:nvPr/>
        </p:nvSpPr>
        <p:spPr>
          <a:xfrm>
            <a:off x="228600" y="228600"/>
            <a:ext cx="8695944" cy="4736592"/>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14"/>
          <p:cNvSpPr>
            <a:spLocks/>
          </p:cNvSpPr>
          <p:nvPr/>
        </p:nvSpPr>
        <p:spPr bwMode="hidden">
          <a:xfrm>
            <a:off x="6047438" y="4203592"/>
            <a:ext cx="2876429" cy="714026"/>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18"/>
          <p:cNvSpPr>
            <a:spLocks/>
          </p:cNvSpPr>
          <p:nvPr/>
        </p:nvSpPr>
        <p:spPr bwMode="hidden">
          <a:xfrm>
            <a:off x="2619320" y="4075290"/>
            <a:ext cx="5544515" cy="850138"/>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22"/>
          <p:cNvSpPr>
            <a:spLocks/>
          </p:cNvSpPr>
          <p:nvPr/>
        </p:nvSpPr>
        <p:spPr bwMode="hidden">
          <a:xfrm>
            <a:off x="2828728" y="4087562"/>
            <a:ext cx="5467980" cy="774272"/>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6"/>
          <p:cNvSpPr>
            <a:spLocks/>
          </p:cNvSpPr>
          <p:nvPr/>
        </p:nvSpPr>
        <p:spPr bwMode="hidden">
          <a:xfrm>
            <a:off x="5609489" y="4074174"/>
            <a:ext cx="3308000" cy="651549"/>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3" name="Freeform 10"/>
          <p:cNvSpPr>
            <a:spLocks/>
          </p:cNvSpPr>
          <p:nvPr/>
        </p:nvSpPr>
        <p:spPr bwMode="hidden">
          <a:xfrm>
            <a:off x="211665" y="4058555"/>
            <a:ext cx="8723376" cy="1329874"/>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690032" y="2463560"/>
            <a:ext cx="7772400" cy="1524000"/>
          </a:xfrm>
        </p:spPr>
        <p:txBody>
          <a:bodyPr anchor="t">
            <a:normAutofit/>
          </a:bodyPr>
          <a:lstStyle>
            <a:lvl1pPr algn="ctr">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367365" y="1437448"/>
            <a:ext cx="6417734" cy="939801"/>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BDE84D-8E51-4431-95EA-F493DDD9F95D}" type="datetimeFigureOut">
              <a:rPr lang="en-US" smtClean="0"/>
              <a:t>2/12/2013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85509F4-6ECF-45FC-9B72-5B4C82CEBB20}" type="slidenum">
              <a:rPr lang="en-US" smtClean="0"/>
              <a:t>‹#›</a:t>
            </a:fld>
            <a:endParaRPr lang="en-US"/>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Date Placeholder 4"/>
          <p:cNvSpPr>
            <a:spLocks noGrp="1"/>
          </p:cNvSpPr>
          <p:nvPr>
            <p:ph type="dt" sz="half" idx="10"/>
          </p:nvPr>
        </p:nvSpPr>
        <p:spPr/>
        <p:txBody>
          <a:bodyPr/>
          <a:lstStyle/>
          <a:p>
            <a:fld id="{1DBDE84D-8E51-4431-95EA-F493DDD9F95D}" type="datetimeFigureOut">
              <a:rPr lang="en-US" smtClean="0"/>
              <a:t>2/12/2013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85509F4-6ECF-45FC-9B72-5B4C82CEBB20}" type="slidenum">
              <a:rPr lang="en-US" smtClean="0"/>
              <a:t>‹#›</a:t>
            </a:fld>
            <a:endParaRPr lang="en-US"/>
          </a:p>
        </p:txBody>
      </p:sp>
      <p:sp>
        <p:nvSpPr>
          <p:cNvPr id="9" name="Content Placeholder 8"/>
          <p:cNvSpPr>
            <a:spLocks noGrp="1"/>
          </p:cNvSpPr>
          <p:nvPr>
            <p:ph sz="quarter" idx="13"/>
          </p:nvPr>
        </p:nvSpPr>
        <p:spPr>
          <a:xfrm>
            <a:off x="676655" y="2679192"/>
            <a:ext cx="3822192" cy="34472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14"/>
          </p:nvPr>
        </p:nvSpPr>
        <p:spPr>
          <a:xfrm>
            <a:off x="4645152" y="2679192"/>
            <a:ext cx="3822192" cy="34472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76656" y="2678114"/>
            <a:ext cx="3822192" cy="639762"/>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7332" y="3429000"/>
            <a:ext cx="3820055"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8200" y="2678113"/>
            <a:ext cx="3822192" cy="639762"/>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3429000"/>
            <a:ext cx="3822192"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1DBDE84D-8E51-4431-95EA-F493DDD9F95D}" type="datetimeFigureOut">
              <a:rPr lang="en-US" smtClean="0"/>
              <a:t>2/12/2013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85509F4-6ECF-45FC-9B72-5B4C82CEBB20}" type="slidenum">
              <a:rPr lang="en-US" smtClean="0"/>
              <a:t>‹#›</a:t>
            </a:fld>
            <a:endParaRPr lang="en-US"/>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BDE84D-8E51-4431-95EA-F493DDD9F95D}" type="datetimeFigureOut">
              <a:rPr lang="en-US" smtClean="0"/>
              <a:t>2/12/2013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85509F4-6ECF-45FC-9B72-5B4C82CEBB20}" type="slidenum">
              <a:rPr lang="en-US" smtClean="0"/>
              <a:t>‹#›</a:t>
            </a:fld>
            <a:endParaRPr lang="en-US"/>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2" name="Rounded Rectangle 11"/>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p:cNvGrpSpPr>
            <a:grpSpLocks noChangeAspect="1"/>
          </p:cNvGrpSpPr>
          <p:nvPr/>
        </p:nvGrpSpPr>
        <p:grpSpPr bwMode="hidden">
          <a:xfrm>
            <a:off x="211665" y="714191"/>
            <a:ext cx="8723376" cy="1329874"/>
            <a:chOff x="-3905251" y="4294188"/>
            <a:chExt cx="13027839" cy="1892300"/>
          </a:xfrm>
        </p:grpSpPr>
        <p:sp>
          <p:nvSpPr>
            <p:cNvPr id="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Date Placeholder 1"/>
          <p:cNvSpPr>
            <a:spLocks noGrp="1"/>
          </p:cNvSpPr>
          <p:nvPr>
            <p:ph type="dt" sz="half" idx="10"/>
          </p:nvPr>
        </p:nvSpPr>
        <p:spPr/>
        <p:txBody>
          <a:bodyPr/>
          <a:lstStyle/>
          <a:p>
            <a:fld id="{1DBDE84D-8E51-4431-95EA-F493DDD9F95D}" type="datetimeFigureOut">
              <a:rPr lang="en-US" smtClean="0"/>
              <a:t>2/12/2013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85509F4-6ECF-45FC-9B72-5B4C82CEBB20}" type="slidenum">
              <a:rPr lang="en-US" smtClean="0"/>
              <a:t>‹#›</a:t>
            </a:fld>
            <a:endParaRPr lang="en-US"/>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5" name="Rounded Rectangle 14"/>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1DBDE84D-8E51-4431-95EA-F493DDD9F95D}" type="datetimeFigureOut">
              <a:rPr lang="en-US" smtClean="0"/>
              <a:t>2/12/2013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85509F4-6ECF-45FC-9B72-5B4C82CEBB20}" type="slidenum">
              <a:rPr lang="en-US" smtClean="0"/>
              <a:t>‹#›</a:t>
            </a:fld>
            <a:endParaRPr lang="en-US"/>
          </a:p>
        </p:txBody>
      </p:sp>
      <p:sp>
        <p:nvSpPr>
          <p:cNvPr id="4" name="Text Placeholder 3"/>
          <p:cNvSpPr>
            <a:spLocks noGrp="1"/>
          </p:cNvSpPr>
          <p:nvPr>
            <p:ph type="body" sz="half" idx="2"/>
          </p:nvPr>
        </p:nvSpPr>
        <p:spPr>
          <a:xfrm>
            <a:off x="914400" y="3581400"/>
            <a:ext cx="3352800" cy="1905001"/>
          </a:xfrm>
        </p:spPr>
        <p:txBody>
          <a:bodyPr anchor="t">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grpSp>
        <p:nvGrpSpPr>
          <p:cNvPr id="2" name="Group 23"/>
          <p:cNvGrpSpPr>
            <a:grpSpLocks noChangeAspect="1"/>
          </p:cNvGrpSpPr>
          <p:nvPr/>
        </p:nvGrpSpPr>
        <p:grpSpPr bwMode="hidden">
          <a:xfrm>
            <a:off x="211665" y="714191"/>
            <a:ext cx="8723376" cy="1331580"/>
            <a:chOff x="-3905250" y="4294188"/>
            <a:chExt cx="13011150" cy="1892300"/>
          </a:xfrm>
        </p:grpSpPr>
        <p:sp>
          <p:nvSpPr>
            <p:cNvPr id="25"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6"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7"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8"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9" name="Freeform 28"/>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2" name="Title 21"/>
          <p:cNvSpPr>
            <a:spLocks noGrp="1"/>
          </p:cNvSpPr>
          <p:nvPr>
            <p:ph type="title"/>
          </p:nvPr>
        </p:nvSpPr>
        <p:spPr>
          <a:xfrm>
            <a:off x="914400" y="2286000"/>
            <a:ext cx="3352800" cy="1252728"/>
          </a:xfrm>
        </p:spPr>
        <p:txBody>
          <a:bodyPr anchor="b">
            <a:noAutofit/>
          </a:bodyPr>
          <a:lstStyle>
            <a:lvl1pPr algn="l">
              <a:defRPr sz="3200">
                <a:solidFill>
                  <a:schemeClr val="tx2"/>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651962" y="1828800"/>
            <a:ext cx="3904076" cy="38100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5" name="Rounded Rectangle 14"/>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p:cNvGrpSpPr>
            <a:grpSpLocks noChangeAspect="1"/>
          </p:cNvGrpSpPr>
          <p:nvPr/>
        </p:nvGrpSpPr>
        <p:grpSpPr bwMode="hidden">
          <a:xfrm>
            <a:off x="211665" y="5353963"/>
            <a:ext cx="8723376" cy="1331580"/>
            <a:chOff x="-3905250" y="4294188"/>
            <a:chExt cx="13011150" cy="1892300"/>
          </a:xfrm>
        </p:grpSpPr>
        <p:sp>
          <p:nvSpPr>
            <p:cNvPr id="10"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4"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4874155" y="338667"/>
            <a:ext cx="3812645" cy="2429934"/>
          </a:xfrm>
        </p:spPr>
        <p:txBody>
          <a:bodyPr anchor="b">
            <a:normAutofit/>
          </a:bodyPr>
          <a:lstStyle>
            <a:lvl1pPr algn="l">
              <a:defRPr sz="2800" b="0">
                <a:solidFill>
                  <a:srgbClr val="FFFFFF"/>
                </a:solidFill>
              </a:defRPr>
            </a:lvl1pPr>
          </a:lstStyle>
          <a:p>
            <a:r>
              <a:rPr lang="en-US" smtClean="0"/>
              <a:t>Click to edit Master title style</a:t>
            </a:r>
            <a:endParaRPr lang="en-US" dirty="0"/>
          </a:p>
        </p:txBody>
      </p:sp>
      <p:sp>
        <p:nvSpPr>
          <p:cNvPr id="4" name="Text Placeholder 3"/>
          <p:cNvSpPr>
            <a:spLocks noGrp="1"/>
          </p:cNvSpPr>
          <p:nvPr>
            <p:ph type="body" sz="half" idx="2"/>
          </p:nvPr>
        </p:nvSpPr>
        <p:spPr>
          <a:xfrm>
            <a:off x="4868333" y="2785533"/>
            <a:ext cx="3818467" cy="2421467"/>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BDE84D-8E51-4431-95EA-F493DDD9F95D}" type="datetimeFigureOut">
              <a:rPr lang="en-US" smtClean="0"/>
              <a:t>2/12/2013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85509F4-6ECF-45FC-9B72-5B4C82CEBB20}" type="slidenum">
              <a:rPr lang="en-US" smtClean="0"/>
              <a:t>‹#›</a:t>
            </a:fld>
            <a:endParaRPr lang="en-US"/>
          </a:p>
        </p:txBody>
      </p:sp>
      <p:sp>
        <p:nvSpPr>
          <p:cNvPr id="3" name="Picture Placeholder 2"/>
          <p:cNvSpPr>
            <a:spLocks noGrp="1"/>
          </p:cNvSpPr>
          <p:nvPr>
            <p:ph type="pic" idx="1"/>
          </p:nvPr>
        </p:nvSpPr>
        <p:spPr>
          <a:xfrm>
            <a:off x="838200" y="1371600"/>
            <a:ext cx="3566160" cy="292608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BDE84D-8E51-4431-95EA-F493DDD9F95D}" type="datetimeFigureOut">
              <a:rPr lang="en-US" smtClean="0"/>
              <a:t>2/12/2013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85509F4-6ECF-45FC-9B72-5B4C82CEBB20}" type="slidenum">
              <a:rPr lang="en-US" smtClean="0"/>
              <a:t>‹#›</a:t>
            </a:fld>
            <a:endParaRPr lang="en-US"/>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1" name="Rounded Rectangle 20"/>
          <p:cNvSpPr/>
          <p:nvPr/>
        </p:nvSpPr>
        <p:spPr bwMode="hidden">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1DBDE84D-8E51-4431-95EA-F493DDD9F95D}" type="datetimeFigureOut">
              <a:rPr lang="en-US" smtClean="0"/>
              <a:t>2/12/2013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85509F4-6ECF-45FC-9B72-5B4C82CEBB20}" type="slidenum">
              <a:rPr lang="en-US" smtClean="0"/>
              <a:t>‹#›</a:t>
            </a:fld>
            <a:endParaRPr lang="en-US"/>
          </a:p>
        </p:txBody>
      </p:sp>
      <p:grpSp>
        <p:nvGrpSpPr>
          <p:cNvPr id="15" name="Group 14"/>
          <p:cNvGrpSpPr>
            <a:grpSpLocks noChangeAspect="1"/>
          </p:cNvGrpSpPr>
          <p:nvPr/>
        </p:nvGrpSpPr>
        <p:grpSpPr bwMode="hidden">
          <a:xfrm>
            <a:off x="211665" y="714191"/>
            <a:ext cx="8723376" cy="1331580"/>
            <a:chOff x="-3905250" y="4294188"/>
            <a:chExt cx="13011150" cy="1892300"/>
          </a:xfrm>
        </p:grpSpPr>
        <p:sp>
          <p:nvSpPr>
            <p:cNvPr id="16"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0" name="Freeform 19"/>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Vertical Title 1"/>
          <p:cNvSpPr>
            <a:spLocks noGrp="1"/>
          </p:cNvSpPr>
          <p:nvPr>
            <p:ph type="title" orient="vert"/>
          </p:nvPr>
        </p:nvSpPr>
        <p:spPr>
          <a:xfrm>
            <a:off x="6629400" y="1447800"/>
            <a:ext cx="2057400" cy="4487333"/>
          </a:xfrm>
        </p:spPr>
        <p:txBody>
          <a:bodyPr vert="eaVert" anchor="ctr"/>
          <a:lstStyle>
            <a:lvl1pPr algn="l">
              <a:defRPr>
                <a:solidFill>
                  <a:schemeClr val="tx2"/>
                </a:solidFil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1447800"/>
            <a:ext cx="6019800" cy="4487334"/>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Rounded Rectangle 13"/>
          <p:cNvSpPr/>
          <p:nvPr/>
        </p:nvSpPr>
        <p:spPr>
          <a:xfrm>
            <a:off x="228600" y="228600"/>
            <a:ext cx="8695944" cy="2468880"/>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15"/>
          <p:cNvGrpSpPr>
            <a:grpSpLocks noChangeAspect="1"/>
          </p:cNvGrpSpPr>
          <p:nvPr/>
        </p:nvGrpSpPr>
        <p:grpSpPr bwMode="hidden">
          <a:xfrm>
            <a:off x="211665" y="1679429"/>
            <a:ext cx="8723376" cy="1329874"/>
            <a:chOff x="-3905251" y="4294188"/>
            <a:chExt cx="13027839" cy="1892300"/>
          </a:xfrm>
        </p:grpSpPr>
        <p:sp>
          <p:nvSpPr>
            <p:cNvPr id="1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Placeholder 1"/>
          <p:cNvSpPr>
            <a:spLocks noGrp="1"/>
          </p:cNvSpPr>
          <p:nvPr>
            <p:ph type="title"/>
          </p:nvPr>
        </p:nvSpPr>
        <p:spPr>
          <a:xfrm>
            <a:off x="457200" y="338328"/>
            <a:ext cx="8229600" cy="1252728"/>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4" name="Date Placeholder 3"/>
          <p:cNvSpPr>
            <a:spLocks noGrp="1"/>
          </p:cNvSpPr>
          <p:nvPr>
            <p:ph type="dt" sz="half" idx="2"/>
          </p:nvPr>
        </p:nvSpPr>
        <p:spPr>
          <a:xfrm>
            <a:off x="5163672" y="6250164"/>
            <a:ext cx="3786690" cy="365125"/>
          </a:xfrm>
          <a:prstGeom prst="rect">
            <a:avLst/>
          </a:prstGeom>
        </p:spPr>
        <p:txBody>
          <a:bodyPr vert="horz" lIns="91440" tIns="45720" rIns="91440" bIns="45720" rtlCol="0" anchor="ctr"/>
          <a:lstStyle>
            <a:lvl1pPr algn="r">
              <a:defRPr sz="1000">
                <a:solidFill>
                  <a:schemeClr val="tx2"/>
                </a:solidFill>
              </a:defRPr>
            </a:lvl1pPr>
          </a:lstStyle>
          <a:p>
            <a:fld id="{1DBDE84D-8E51-4431-95EA-F493DDD9F95D}" type="datetimeFigureOut">
              <a:rPr lang="en-US" smtClean="0"/>
              <a:t>2/12/2013</a:t>
            </a:fld>
            <a:endParaRPr lang="en-US"/>
          </a:p>
        </p:txBody>
      </p:sp>
      <p:sp>
        <p:nvSpPr>
          <p:cNvPr id="5" name="Footer Placeholder 4"/>
          <p:cNvSpPr>
            <a:spLocks noGrp="1"/>
          </p:cNvSpPr>
          <p:nvPr>
            <p:ph type="ftr" sz="quarter" idx="3"/>
          </p:nvPr>
        </p:nvSpPr>
        <p:spPr>
          <a:xfrm>
            <a:off x="193638" y="6250164"/>
            <a:ext cx="3786691" cy="365125"/>
          </a:xfrm>
          <a:prstGeom prst="rect">
            <a:avLst/>
          </a:prstGeom>
        </p:spPr>
        <p:txBody>
          <a:bodyPr vert="horz" lIns="91440" tIns="45720" rIns="91440" bIns="45720" rtlCol="0" anchor="ctr"/>
          <a:lstStyle>
            <a:lvl1pPr algn="l">
              <a:defRPr sz="1000">
                <a:solidFill>
                  <a:schemeClr val="tx2"/>
                </a:solidFill>
              </a:defRPr>
            </a:lvl1pPr>
          </a:lstStyle>
          <a:p>
            <a:endParaRPr lang="en-US"/>
          </a:p>
        </p:txBody>
      </p:sp>
      <p:sp>
        <p:nvSpPr>
          <p:cNvPr id="6" name="Slide Number Placeholder 5"/>
          <p:cNvSpPr>
            <a:spLocks noGrp="1"/>
          </p:cNvSpPr>
          <p:nvPr>
            <p:ph type="sldNum" sz="quarter" idx="4"/>
          </p:nvPr>
        </p:nvSpPr>
        <p:spPr>
          <a:xfrm>
            <a:off x="3991088" y="6250163"/>
            <a:ext cx="1161826" cy="365125"/>
          </a:xfrm>
          <a:prstGeom prst="rect">
            <a:avLst/>
          </a:prstGeom>
        </p:spPr>
        <p:txBody>
          <a:bodyPr vert="horz" lIns="91440" tIns="45720" rIns="91440" bIns="45720" rtlCol="0" anchor="ctr"/>
          <a:lstStyle>
            <a:lvl1pPr algn="ctr">
              <a:defRPr sz="1000">
                <a:solidFill>
                  <a:schemeClr val="tx2"/>
                </a:solidFill>
              </a:defRPr>
            </a:lvl1pPr>
          </a:lstStyle>
          <a:p>
            <a:fld id="{A85509F4-6ECF-45FC-9B72-5B4C82CEBB20}" type="slidenum">
              <a:rPr lang="en-US" smtClean="0"/>
              <a:t>‹#›</a:t>
            </a:fld>
            <a:endParaRPr lang="en-US"/>
          </a:p>
        </p:txBody>
      </p:sp>
      <p:sp>
        <p:nvSpPr>
          <p:cNvPr id="3" name="Text Placeholder 2"/>
          <p:cNvSpPr>
            <a:spLocks noGrp="1"/>
          </p:cNvSpPr>
          <p:nvPr>
            <p:ph type="body" idx="1"/>
          </p:nvPr>
        </p:nvSpPr>
        <p:spPr>
          <a:xfrm>
            <a:off x="872067" y="2675467"/>
            <a:ext cx="7408333" cy="3450696"/>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xStyles>
    <p:title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219200"/>
            <a:ext cx="7772400" cy="1780108"/>
          </a:xfrm>
        </p:spPr>
        <p:txBody>
          <a:bodyPr>
            <a:normAutofit fontScale="90000"/>
          </a:bodyPr>
          <a:lstStyle/>
          <a:p>
            <a:r>
              <a:rPr lang="en-US" dirty="0" smtClean="0">
                <a:solidFill>
                  <a:schemeClr val="tx2">
                    <a:lumMod val="75000"/>
                  </a:schemeClr>
                </a:solidFill>
              </a:rPr>
              <a:t>Summary </a:t>
            </a:r>
            <a:r>
              <a:rPr lang="en-US" dirty="0" smtClean="0">
                <a:solidFill>
                  <a:schemeClr val="tx2">
                    <a:lumMod val="75000"/>
                  </a:schemeClr>
                </a:solidFill>
              </a:rPr>
              <a:t>of Recommendations:</a:t>
            </a:r>
            <a:r>
              <a:rPr lang="en-US" dirty="0" smtClean="0">
                <a:solidFill>
                  <a:schemeClr val="tx2">
                    <a:lumMod val="75000"/>
                  </a:schemeClr>
                </a:solidFill>
              </a:rPr>
              <a:t/>
            </a:r>
            <a:br>
              <a:rPr lang="en-US" dirty="0" smtClean="0">
                <a:solidFill>
                  <a:schemeClr val="tx2">
                    <a:lumMod val="75000"/>
                  </a:schemeClr>
                </a:solidFill>
              </a:rPr>
            </a:br>
            <a:r>
              <a:rPr lang="en-US" dirty="0" smtClean="0">
                <a:solidFill>
                  <a:schemeClr val="tx2">
                    <a:lumMod val="75000"/>
                  </a:schemeClr>
                </a:solidFill>
              </a:rPr>
              <a:t>Peer Review </a:t>
            </a:r>
            <a:r>
              <a:rPr lang="en-US" dirty="0" smtClean="0">
                <a:solidFill>
                  <a:schemeClr val="tx2">
                    <a:lumMod val="75000"/>
                  </a:schemeClr>
                </a:solidFill>
              </a:rPr>
              <a:t>of FY 13 Science Workplan</a:t>
            </a:r>
            <a:endParaRPr lang="en-US" dirty="0">
              <a:solidFill>
                <a:schemeClr val="tx2">
                  <a:lumMod val="75000"/>
                </a:schemeClr>
              </a:solidFill>
            </a:endParaRPr>
          </a:p>
        </p:txBody>
      </p:sp>
      <p:sp>
        <p:nvSpPr>
          <p:cNvPr id="3" name="Subtitle 2"/>
          <p:cNvSpPr>
            <a:spLocks noGrp="1"/>
          </p:cNvSpPr>
          <p:nvPr>
            <p:ph type="subTitle" idx="1"/>
          </p:nvPr>
        </p:nvSpPr>
        <p:spPr/>
        <p:txBody>
          <a:bodyPr>
            <a:normAutofit/>
          </a:bodyPr>
          <a:lstStyle/>
          <a:p>
            <a:r>
              <a:rPr lang="en-US" sz="2800" dirty="0" smtClean="0"/>
              <a:t>Trinity River Restoration Program</a:t>
            </a:r>
          </a:p>
          <a:p>
            <a:r>
              <a:rPr lang="en-US" sz="2800" dirty="0" smtClean="0"/>
              <a:t>Preliminary Fiscal Year 2013 Science Workplan</a:t>
            </a:r>
            <a:endParaRPr lang="en-US" sz="2800" dirty="0"/>
          </a:p>
        </p:txBody>
      </p:sp>
    </p:spTree>
    <p:extLst>
      <p:ext uri="{BB962C8B-B14F-4D97-AF65-F5344CB8AC3E}">
        <p14:creationId xmlns:p14="http://schemas.microsoft.com/office/powerpoint/2010/main" val="50245548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72067" y="2209800"/>
            <a:ext cx="7408333" cy="3916363"/>
          </a:xfrm>
        </p:spPr>
        <p:txBody>
          <a:bodyPr>
            <a:normAutofit/>
          </a:bodyPr>
          <a:lstStyle/>
          <a:p>
            <a:r>
              <a:rPr lang="en-US" dirty="0" smtClean="0"/>
              <a:t>SAB expressed “overall</a:t>
            </a:r>
            <a:r>
              <a:rPr lang="en-US" dirty="0"/>
              <a:t>” </a:t>
            </a:r>
            <a:r>
              <a:rPr lang="en-US" dirty="0" smtClean="0"/>
              <a:t>endorsement of the peer review </a:t>
            </a:r>
            <a:r>
              <a:rPr lang="en-US" dirty="0" smtClean="0"/>
              <a:t>findings</a:t>
            </a:r>
          </a:p>
          <a:p>
            <a:endParaRPr lang="en-US" dirty="0" smtClean="0"/>
          </a:p>
          <a:p>
            <a:r>
              <a:rPr lang="en-US" dirty="0" smtClean="0"/>
              <a:t>SAB expressed common themes across </a:t>
            </a:r>
            <a:r>
              <a:rPr lang="en-US" dirty="0" smtClean="0"/>
              <a:t>entire TRRP assessments/workplan</a:t>
            </a:r>
          </a:p>
          <a:p>
            <a:endParaRPr lang="en-US" dirty="0" smtClean="0"/>
          </a:p>
          <a:p>
            <a:r>
              <a:rPr lang="en-US" dirty="0" smtClean="0"/>
              <a:t>External/independent </a:t>
            </a:r>
            <a:r>
              <a:rPr lang="en-US" dirty="0" smtClean="0"/>
              <a:t>Panel </a:t>
            </a:r>
            <a:r>
              <a:rPr lang="en-US" dirty="0" smtClean="0"/>
              <a:t>developed </a:t>
            </a:r>
            <a:r>
              <a:rPr lang="en-US" dirty="0" smtClean="0"/>
              <a:t>recommendations </a:t>
            </a:r>
            <a:r>
              <a:rPr lang="en-US" dirty="0" smtClean="0"/>
              <a:t>specific to </a:t>
            </a:r>
            <a:r>
              <a:rPr lang="en-US" dirty="0" smtClean="0"/>
              <a:t>fisheries </a:t>
            </a:r>
            <a:r>
              <a:rPr lang="en-US" dirty="0" smtClean="0"/>
              <a:t>related monitoring </a:t>
            </a:r>
            <a:r>
              <a:rPr lang="en-US" dirty="0" smtClean="0"/>
              <a:t>activities and assessments</a:t>
            </a:r>
            <a:endParaRPr lang="en-US" dirty="0" smtClean="0"/>
          </a:p>
          <a:p>
            <a:endParaRPr lang="en-US" dirty="0" smtClean="0"/>
          </a:p>
        </p:txBody>
      </p:sp>
      <p:sp>
        <p:nvSpPr>
          <p:cNvPr id="3" name="Title 2"/>
          <p:cNvSpPr>
            <a:spLocks noGrp="1"/>
          </p:cNvSpPr>
          <p:nvPr>
            <p:ph type="title"/>
          </p:nvPr>
        </p:nvSpPr>
        <p:spPr/>
        <p:txBody>
          <a:bodyPr>
            <a:normAutofit fontScale="90000"/>
          </a:bodyPr>
          <a:lstStyle/>
          <a:p>
            <a:r>
              <a:rPr lang="en-US" dirty="0" smtClean="0">
                <a:solidFill>
                  <a:schemeClr val="tx2">
                    <a:lumMod val="75000"/>
                  </a:schemeClr>
                </a:solidFill>
              </a:rPr>
              <a:t/>
            </a:r>
            <a:br>
              <a:rPr lang="en-US" dirty="0" smtClean="0">
                <a:solidFill>
                  <a:schemeClr val="tx2">
                    <a:lumMod val="75000"/>
                  </a:schemeClr>
                </a:solidFill>
              </a:rPr>
            </a:br>
            <a:r>
              <a:rPr lang="en-US" dirty="0" smtClean="0">
                <a:solidFill>
                  <a:schemeClr val="tx2">
                    <a:lumMod val="75000"/>
                  </a:schemeClr>
                </a:solidFill>
              </a:rPr>
              <a:t>SAB Comments on Peer Review</a:t>
            </a:r>
            <a:br>
              <a:rPr lang="en-US" dirty="0" smtClean="0">
                <a:solidFill>
                  <a:schemeClr val="tx2">
                    <a:lumMod val="75000"/>
                  </a:schemeClr>
                </a:solidFill>
              </a:rPr>
            </a:br>
            <a:r>
              <a:rPr lang="en-US" dirty="0" smtClean="0">
                <a:solidFill>
                  <a:schemeClr val="tx2">
                    <a:lumMod val="75000"/>
                  </a:schemeClr>
                </a:solidFill>
              </a:rPr>
              <a:t>of FY 13 Science Workplan </a:t>
            </a:r>
            <a:br>
              <a:rPr lang="en-US" dirty="0" smtClean="0">
                <a:solidFill>
                  <a:schemeClr val="tx2">
                    <a:lumMod val="75000"/>
                  </a:schemeClr>
                </a:solidFill>
              </a:rPr>
            </a:br>
            <a:endParaRPr lang="en-US" dirty="0">
              <a:solidFill>
                <a:schemeClr val="tx2">
                  <a:lumMod val="75000"/>
                </a:schemeClr>
              </a:solidFill>
            </a:endParaRPr>
          </a:p>
        </p:txBody>
      </p:sp>
    </p:spTree>
    <p:extLst>
      <p:ext uri="{BB962C8B-B14F-4D97-AF65-F5344CB8AC3E}">
        <p14:creationId xmlns:p14="http://schemas.microsoft.com/office/powerpoint/2010/main" val="361707640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72067" y="2209800"/>
            <a:ext cx="7408333" cy="3916363"/>
          </a:xfrm>
        </p:spPr>
        <p:txBody>
          <a:bodyPr/>
          <a:lstStyle/>
          <a:p>
            <a:r>
              <a:rPr lang="en-US" dirty="0" smtClean="0"/>
              <a:t>Hypothesis-based </a:t>
            </a:r>
            <a:r>
              <a:rPr lang="en-US" dirty="0" smtClean="0"/>
              <a:t>conceptual models are missing for all the major subsystems.  First priority is to update these, including: geomorphology, fish populations and riparian </a:t>
            </a:r>
            <a:r>
              <a:rPr lang="en-US" dirty="0" smtClean="0"/>
              <a:t>processes</a:t>
            </a:r>
          </a:p>
          <a:p>
            <a:r>
              <a:rPr lang="en-US" dirty="0"/>
              <a:t>The workplan does not make the link between the IAP objectives and the proposed </a:t>
            </a:r>
            <a:r>
              <a:rPr lang="en-US" dirty="0" smtClean="0"/>
              <a:t>program of work sufficiently</a:t>
            </a:r>
          </a:p>
          <a:p>
            <a:r>
              <a:rPr lang="en-US" dirty="0" smtClean="0"/>
              <a:t>The </a:t>
            </a:r>
            <a:r>
              <a:rPr lang="en-US" dirty="0" smtClean="0"/>
              <a:t>“core” activities of an adaptive management program should be integrated in the TRRP</a:t>
            </a:r>
          </a:p>
          <a:p>
            <a:endParaRPr lang="en-US" dirty="0"/>
          </a:p>
        </p:txBody>
      </p:sp>
      <p:sp>
        <p:nvSpPr>
          <p:cNvPr id="3" name="Title 2"/>
          <p:cNvSpPr>
            <a:spLocks noGrp="1"/>
          </p:cNvSpPr>
          <p:nvPr>
            <p:ph type="title"/>
          </p:nvPr>
        </p:nvSpPr>
        <p:spPr/>
        <p:txBody>
          <a:bodyPr/>
          <a:lstStyle/>
          <a:p>
            <a:r>
              <a:rPr lang="en-US" dirty="0" smtClean="0">
                <a:solidFill>
                  <a:schemeClr val="tx2">
                    <a:lumMod val="75000"/>
                  </a:schemeClr>
                </a:solidFill>
              </a:rPr>
              <a:t>Common Themes</a:t>
            </a:r>
            <a:endParaRPr lang="en-US" dirty="0">
              <a:solidFill>
                <a:schemeClr val="tx2">
                  <a:lumMod val="75000"/>
                </a:schemeClr>
              </a:solidFill>
            </a:endParaRPr>
          </a:p>
        </p:txBody>
      </p:sp>
    </p:spTree>
    <p:extLst>
      <p:ext uri="{BB962C8B-B14F-4D97-AF65-F5344CB8AC3E}">
        <p14:creationId xmlns:p14="http://schemas.microsoft.com/office/powerpoint/2010/main" val="1660942080"/>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72067" y="1600200"/>
            <a:ext cx="7408333" cy="4876800"/>
          </a:xfrm>
        </p:spPr>
        <p:txBody>
          <a:bodyPr>
            <a:normAutofit lnSpcReduction="10000"/>
          </a:bodyPr>
          <a:lstStyle/>
          <a:p>
            <a:r>
              <a:rPr lang="en-US" dirty="0" smtClean="0"/>
              <a:t>Panel </a:t>
            </a:r>
            <a:r>
              <a:rPr lang="en-US" dirty="0" smtClean="0"/>
              <a:t>could not identify the “core” components of a program-wide adaptive management </a:t>
            </a:r>
            <a:r>
              <a:rPr lang="en-US" dirty="0" smtClean="0"/>
              <a:t>framework</a:t>
            </a:r>
          </a:p>
          <a:p>
            <a:endParaRPr lang="en-US" dirty="0"/>
          </a:p>
          <a:p>
            <a:r>
              <a:rPr lang="en-US" dirty="0" smtClean="0"/>
              <a:t>Current </a:t>
            </a:r>
            <a:r>
              <a:rPr lang="en-US" dirty="0"/>
              <a:t>plan development and work proposal system is not sufficient to support the TRRP’s adaptive management needs</a:t>
            </a:r>
          </a:p>
          <a:p>
            <a:endParaRPr lang="en-US" dirty="0" smtClean="0"/>
          </a:p>
          <a:p>
            <a:r>
              <a:rPr lang="en-US" dirty="0" smtClean="0"/>
              <a:t>Insufficient analysis and interpretation</a:t>
            </a:r>
          </a:p>
          <a:p>
            <a:endParaRPr lang="en-US" dirty="0" smtClean="0"/>
          </a:p>
          <a:p>
            <a:r>
              <a:rPr lang="en-US" dirty="0" smtClean="0"/>
              <a:t>“</a:t>
            </a:r>
            <a:r>
              <a:rPr lang="en-US" dirty="0" smtClean="0"/>
              <a:t>basic strengthening of the analysis, interpretation, and adaptive management core of the Program</a:t>
            </a:r>
            <a:r>
              <a:rPr lang="en-US" dirty="0" smtClean="0"/>
              <a:t>” is needed</a:t>
            </a:r>
            <a:endParaRPr lang="en-US" dirty="0" smtClean="0"/>
          </a:p>
          <a:p>
            <a:endParaRPr lang="en-US" dirty="0"/>
          </a:p>
        </p:txBody>
      </p:sp>
      <p:sp>
        <p:nvSpPr>
          <p:cNvPr id="3" name="Title 2"/>
          <p:cNvSpPr>
            <a:spLocks noGrp="1"/>
          </p:cNvSpPr>
          <p:nvPr>
            <p:ph type="title"/>
          </p:nvPr>
        </p:nvSpPr>
        <p:spPr/>
        <p:txBody>
          <a:bodyPr/>
          <a:lstStyle/>
          <a:p>
            <a:r>
              <a:rPr lang="en-US" dirty="0" smtClean="0">
                <a:solidFill>
                  <a:schemeClr val="tx2">
                    <a:lumMod val="75000"/>
                  </a:schemeClr>
                </a:solidFill>
              </a:rPr>
              <a:t>Common Themes</a:t>
            </a:r>
            <a:endParaRPr lang="en-US" dirty="0">
              <a:solidFill>
                <a:schemeClr val="tx2">
                  <a:lumMod val="75000"/>
                </a:schemeClr>
              </a:solidFill>
            </a:endParaRPr>
          </a:p>
        </p:txBody>
      </p:sp>
    </p:spTree>
    <p:extLst>
      <p:ext uri="{BB962C8B-B14F-4D97-AF65-F5344CB8AC3E}">
        <p14:creationId xmlns:p14="http://schemas.microsoft.com/office/powerpoint/2010/main" val="386880874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38200" y="1676400"/>
            <a:ext cx="7408333" cy="4800600"/>
          </a:xfrm>
        </p:spPr>
        <p:txBody>
          <a:bodyPr>
            <a:normAutofit fontScale="92500" lnSpcReduction="20000"/>
          </a:bodyPr>
          <a:lstStyle/>
          <a:p>
            <a:pPr marL="0" indent="0">
              <a:buNone/>
            </a:pPr>
            <a:endParaRPr lang="en-US" dirty="0" smtClean="0"/>
          </a:p>
          <a:p>
            <a:r>
              <a:rPr lang="en-US" sz="2600" dirty="0"/>
              <a:t>A key component of a programmatic adaptive management framework for the TRRP are predictive models</a:t>
            </a:r>
            <a:r>
              <a:rPr lang="en-US" sz="2600" dirty="0" smtClean="0"/>
              <a:t>.</a:t>
            </a:r>
          </a:p>
          <a:p>
            <a:endParaRPr lang="en-US" sz="2600" dirty="0"/>
          </a:p>
          <a:p>
            <a:r>
              <a:rPr lang="en-US" sz="2600" dirty="0" smtClean="0"/>
              <a:t>Lack of integration and identified linkages among monitoring, analyses, interpretation, and subsequent revised management actions</a:t>
            </a:r>
            <a:r>
              <a:rPr lang="en-US" sz="2600" dirty="0" smtClean="0"/>
              <a:t>.</a:t>
            </a:r>
          </a:p>
          <a:p>
            <a:endParaRPr lang="en-US" sz="2600" dirty="0" smtClean="0"/>
          </a:p>
          <a:p>
            <a:r>
              <a:rPr lang="en-US" sz="2600" dirty="0" smtClean="0"/>
              <a:t>There is not sufficient indication that monitoring information has been, or will be used to improve management </a:t>
            </a:r>
            <a:r>
              <a:rPr lang="en-US" sz="2600" dirty="0" smtClean="0"/>
              <a:t>actions</a:t>
            </a:r>
          </a:p>
          <a:p>
            <a:endParaRPr lang="en-US" sz="2600" dirty="0"/>
          </a:p>
          <a:p>
            <a:r>
              <a:rPr lang="en-US" sz="2600" dirty="0" smtClean="0"/>
              <a:t>A programmatic Decision Support System is needed</a:t>
            </a:r>
          </a:p>
          <a:p>
            <a:pPr marL="0" indent="0">
              <a:buNone/>
            </a:pPr>
            <a:endParaRPr lang="en-US" sz="3000" dirty="0"/>
          </a:p>
        </p:txBody>
      </p:sp>
      <p:sp>
        <p:nvSpPr>
          <p:cNvPr id="3" name="Title 2"/>
          <p:cNvSpPr>
            <a:spLocks noGrp="1"/>
          </p:cNvSpPr>
          <p:nvPr>
            <p:ph type="title"/>
          </p:nvPr>
        </p:nvSpPr>
        <p:spPr/>
        <p:txBody>
          <a:bodyPr/>
          <a:lstStyle/>
          <a:p>
            <a:r>
              <a:rPr lang="en-US" dirty="0" smtClean="0">
                <a:solidFill>
                  <a:schemeClr val="tx2">
                    <a:lumMod val="75000"/>
                  </a:schemeClr>
                </a:solidFill>
              </a:rPr>
              <a:t>Common Themes</a:t>
            </a:r>
            <a:endParaRPr lang="en-US" dirty="0">
              <a:solidFill>
                <a:schemeClr val="tx2">
                  <a:lumMod val="75000"/>
                </a:schemeClr>
              </a:solidFill>
            </a:endParaRPr>
          </a:p>
        </p:txBody>
      </p:sp>
    </p:spTree>
    <p:extLst>
      <p:ext uri="{BB962C8B-B14F-4D97-AF65-F5344CB8AC3E}">
        <p14:creationId xmlns:p14="http://schemas.microsoft.com/office/powerpoint/2010/main" val="292322546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US" sz="2800" dirty="0" smtClean="0"/>
              <a:t>“The Program should improve the (workplan) process by requiring proposals to include better documentation, focus on specific IAP objectives, and identify linkages to other workplan activities, using the Peer review guidance to build a science supported management program”</a:t>
            </a:r>
            <a:endParaRPr lang="en-US" sz="2800" dirty="0"/>
          </a:p>
        </p:txBody>
      </p:sp>
      <p:sp>
        <p:nvSpPr>
          <p:cNvPr id="3" name="Title 2"/>
          <p:cNvSpPr>
            <a:spLocks noGrp="1"/>
          </p:cNvSpPr>
          <p:nvPr>
            <p:ph type="title"/>
          </p:nvPr>
        </p:nvSpPr>
        <p:spPr/>
        <p:txBody>
          <a:bodyPr/>
          <a:lstStyle/>
          <a:p>
            <a:r>
              <a:rPr lang="en-US" dirty="0" smtClean="0">
                <a:solidFill>
                  <a:schemeClr val="tx2">
                    <a:lumMod val="75000"/>
                  </a:schemeClr>
                </a:solidFill>
              </a:rPr>
              <a:t>SAB Summary</a:t>
            </a:r>
            <a:endParaRPr lang="en-US" dirty="0">
              <a:solidFill>
                <a:schemeClr val="tx2">
                  <a:lumMod val="75000"/>
                </a:schemeClr>
              </a:solidFill>
            </a:endParaRPr>
          </a:p>
        </p:txBody>
      </p:sp>
    </p:spTree>
    <p:extLst>
      <p:ext uri="{BB962C8B-B14F-4D97-AF65-F5344CB8AC3E}">
        <p14:creationId xmlns:p14="http://schemas.microsoft.com/office/powerpoint/2010/main" val="2560872314"/>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72067" y="1981200"/>
            <a:ext cx="7408333" cy="4144963"/>
          </a:xfrm>
        </p:spPr>
        <p:txBody>
          <a:bodyPr>
            <a:normAutofit lnSpcReduction="10000"/>
          </a:bodyPr>
          <a:lstStyle/>
          <a:p>
            <a:r>
              <a:rPr lang="en-US" dirty="0" smtClean="0"/>
              <a:t>“While substantial resources are devoted to analysis of the quantification of habitats created via rehabilitation (Activity 13-4), the most compelling evidence </a:t>
            </a:r>
            <a:r>
              <a:rPr lang="en-US" dirty="0" smtClean="0"/>
              <a:t>(of progress towards Program goals)</a:t>
            </a:r>
            <a:r>
              <a:rPr lang="en-US" dirty="0" smtClean="0"/>
              <a:t> </a:t>
            </a:r>
            <a:r>
              <a:rPr lang="en-US" dirty="0" smtClean="0"/>
              <a:t>should arise from measures of size of the naturally produced runs (Activity 13-5) and resultant outmigrating smolts (Activity 13-6). </a:t>
            </a:r>
            <a:endParaRPr lang="en-US" dirty="0" smtClean="0"/>
          </a:p>
          <a:p>
            <a:endParaRPr lang="en-US" dirty="0" smtClean="0"/>
          </a:p>
          <a:p>
            <a:r>
              <a:rPr lang="en-US" dirty="0" smtClean="0"/>
              <a:t>Protocols </a:t>
            </a:r>
            <a:r>
              <a:rPr lang="en-US" dirty="0" smtClean="0"/>
              <a:t>must </a:t>
            </a:r>
            <a:r>
              <a:rPr lang="en-US" dirty="0" smtClean="0"/>
              <a:t>be </a:t>
            </a:r>
            <a:r>
              <a:rPr lang="en-US" dirty="0" smtClean="0"/>
              <a:t>developed and tested to accurately measure the natural production of anadromous salmonids</a:t>
            </a:r>
            <a:endParaRPr lang="en-US" dirty="0"/>
          </a:p>
        </p:txBody>
      </p:sp>
      <p:sp>
        <p:nvSpPr>
          <p:cNvPr id="3" name="Title 2"/>
          <p:cNvSpPr>
            <a:spLocks noGrp="1"/>
          </p:cNvSpPr>
          <p:nvPr>
            <p:ph type="title"/>
          </p:nvPr>
        </p:nvSpPr>
        <p:spPr/>
        <p:txBody>
          <a:bodyPr>
            <a:normAutofit fontScale="90000"/>
          </a:bodyPr>
          <a:lstStyle/>
          <a:p>
            <a:r>
              <a:rPr lang="en-US" dirty="0" smtClean="0">
                <a:solidFill>
                  <a:schemeClr val="tx2">
                    <a:lumMod val="75000"/>
                  </a:schemeClr>
                </a:solidFill>
              </a:rPr>
              <a:t>Fisheries Specific Findings and Recommendations</a:t>
            </a:r>
            <a:endParaRPr lang="en-US" dirty="0">
              <a:solidFill>
                <a:schemeClr val="tx2">
                  <a:lumMod val="75000"/>
                </a:schemeClr>
              </a:solidFill>
            </a:endParaRPr>
          </a:p>
        </p:txBody>
      </p:sp>
    </p:spTree>
    <p:extLst>
      <p:ext uri="{BB962C8B-B14F-4D97-AF65-F5344CB8AC3E}">
        <p14:creationId xmlns:p14="http://schemas.microsoft.com/office/powerpoint/2010/main" val="58243836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US" sz="2800" dirty="0" smtClean="0"/>
              <a:t>Sufficient long-term monitoring data (harvest, escapement, juvenile outmigration) exist that a model of anadromous salmonid population dynamics could be developed and incorporated in the AEAM framework.</a:t>
            </a:r>
            <a:endParaRPr lang="en-US" sz="2800" dirty="0"/>
          </a:p>
        </p:txBody>
      </p:sp>
      <p:sp>
        <p:nvSpPr>
          <p:cNvPr id="3" name="Title 2"/>
          <p:cNvSpPr>
            <a:spLocks noGrp="1"/>
          </p:cNvSpPr>
          <p:nvPr>
            <p:ph type="title"/>
          </p:nvPr>
        </p:nvSpPr>
        <p:spPr/>
        <p:txBody>
          <a:bodyPr>
            <a:normAutofit fontScale="90000"/>
          </a:bodyPr>
          <a:lstStyle/>
          <a:p>
            <a:r>
              <a:rPr lang="en-US" dirty="0">
                <a:solidFill>
                  <a:schemeClr val="tx2">
                    <a:lumMod val="75000"/>
                  </a:schemeClr>
                </a:solidFill>
              </a:rPr>
              <a:t>Fisheries Specific </a:t>
            </a:r>
            <a:r>
              <a:rPr lang="en-US" dirty="0" smtClean="0">
                <a:solidFill>
                  <a:schemeClr val="tx2">
                    <a:lumMod val="75000"/>
                  </a:schemeClr>
                </a:solidFill>
              </a:rPr>
              <a:t>Recommendations</a:t>
            </a:r>
            <a:endParaRPr lang="en-US" dirty="0"/>
          </a:p>
        </p:txBody>
      </p:sp>
    </p:spTree>
    <p:extLst>
      <p:ext uri="{BB962C8B-B14F-4D97-AF65-F5344CB8AC3E}">
        <p14:creationId xmlns:p14="http://schemas.microsoft.com/office/powerpoint/2010/main" val="1806691310"/>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38200" y="1981200"/>
            <a:ext cx="7408333" cy="3450696"/>
          </a:xfrm>
        </p:spPr>
        <p:txBody>
          <a:bodyPr>
            <a:normAutofit lnSpcReduction="10000"/>
          </a:bodyPr>
          <a:lstStyle/>
          <a:p>
            <a:r>
              <a:rPr lang="en-US" b="1" dirty="0" smtClean="0"/>
              <a:t>Are there deficiencies in the overall program of work</a:t>
            </a:r>
            <a:r>
              <a:rPr lang="en-US" b="1" dirty="0" smtClean="0"/>
              <a:t>?</a:t>
            </a:r>
          </a:p>
          <a:p>
            <a:endParaRPr lang="en-US" dirty="0" smtClean="0"/>
          </a:p>
          <a:p>
            <a:pPr marL="457200" indent="-457200">
              <a:buFont typeface="+mj-lt"/>
              <a:buAutoNum type="arabicPeriod"/>
            </a:pPr>
            <a:r>
              <a:rPr lang="en-US" dirty="0" smtClean="0"/>
              <a:t>Need for a more complete, explicit, and active link among, hypotheses, monitoring, synthesis, interpretation and revision of management plans</a:t>
            </a:r>
            <a:r>
              <a:rPr lang="en-US" dirty="0" smtClean="0"/>
              <a:t>.</a:t>
            </a:r>
          </a:p>
          <a:p>
            <a:pPr marL="457200" indent="-457200">
              <a:buFont typeface="+mj-lt"/>
              <a:buAutoNum type="arabicPeriod"/>
            </a:pPr>
            <a:endParaRPr lang="en-US" dirty="0" smtClean="0"/>
          </a:p>
          <a:p>
            <a:pPr marL="457200" indent="-457200">
              <a:buFont typeface="+mj-lt"/>
              <a:buAutoNum type="arabicPeriod"/>
            </a:pPr>
            <a:r>
              <a:rPr lang="en-US" dirty="0" smtClean="0"/>
              <a:t>Develop a model of anadromous salmonid population dynamics</a:t>
            </a:r>
            <a:endParaRPr lang="en-US" dirty="0"/>
          </a:p>
        </p:txBody>
      </p:sp>
      <p:sp>
        <p:nvSpPr>
          <p:cNvPr id="3" name="Title 2"/>
          <p:cNvSpPr>
            <a:spLocks noGrp="1"/>
          </p:cNvSpPr>
          <p:nvPr>
            <p:ph type="title"/>
          </p:nvPr>
        </p:nvSpPr>
        <p:spPr/>
        <p:txBody>
          <a:bodyPr/>
          <a:lstStyle/>
          <a:p>
            <a:r>
              <a:rPr lang="en-US" dirty="0" smtClean="0">
                <a:solidFill>
                  <a:schemeClr val="tx2">
                    <a:lumMod val="75000"/>
                  </a:schemeClr>
                </a:solidFill>
              </a:rPr>
              <a:t>Fisheries Specific Panel Findings</a:t>
            </a:r>
            <a:endParaRPr lang="en-US" dirty="0">
              <a:solidFill>
                <a:schemeClr val="tx2">
                  <a:lumMod val="75000"/>
                </a:schemeClr>
              </a:solidFill>
            </a:endParaRPr>
          </a:p>
        </p:txBody>
      </p:sp>
    </p:spTree>
    <p:extLst>
      <p:ext uri="{BB962C8B-B14F-4D97-AF65-F5344CB8AC3E}">
        <p14:creationId xmlns:p14="http://schemas.microsoft.com/office/powerpoint/2010/main" val="338187137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72067" y="1752600"/>
            <a:ext cx="7408333" cy="4373563"/>
          </a:xfrm>
        </p:spPr>
        <p:txBody>
          <a:bodyPr>
            <a:normAutofit fontScale="92500" lnSpcReduction="20000"/>
          </a:bodyPr>
          <a:lstStyle/>
          <a:p>
            <a:r>
              <a:rPr lang="en-US" b="1" dirty="0" smtClean="0"/>
              <a:t>Are there projects (activities), or subordinate tasks, that should be elevated or lowered in priority?</a:t>
            </a:r>
          </a:p>
          <a:p>
            <a:endParaRPr lang="en-US" dirty="0" smtClean="0"/>
          </a:p>
          <a:p>
            <a:pPr marL="457200" indent="-457200">
              <a:buFont typeface="+mj-lt"/>
              <a:buAutoNum type="arabicPeriod"/>
            </a:pPr>
            <a:r>
              <a:rPr lang="en-US" dirty="0" smtClean="0"/>
              <a:t>Activity 13-4 (</a:t>
            </a:r>
            <a:r>
              <a:rPr lang="en-US" i="1" dirty="0" smtClean="0"/>
              <a:t>Fish</a:t>
            </a:r>
            <a:r>
              <a:rPr lang="en-US" dirty="0" smtClean="0"/>
              <a:t> </a:t>
            </a:r>
            <a:r>
              <a:rPr lang="en-US" i="1" dirty="0" smtClean="0"/>
              <a:t>Habitat</a:t>
            </a:r>
            <a:r>
              <a:rPr lang="en-US" dirty="0" smtClean="0"/>
              <a:t>) should be integrated with activities 13-3, 13-12, and 13-26 (</a:t>
            </a:r>
            <a:r>
              <a:rPr lang="en-US" i="1" dirty="0" smtClean="0"/>
              <a:t>Physical assessments</a:t>
            </a:r>
            <a:r>
              <a:rPr lang="en-US" dirty="0" smtClean="0"/>
              <a:t>)</a:t>
            </a:r>
          </a:p>
          <a:p>
            <a:pPr marL="457200" indent="-457200">
              <a:buFont typeface="+mj-lt"/>
              <a:buAutoNum type="arabicPeriod"/>
            </a:pPr>
            <a:endParaRPr lang="en-US" dirty="0" smtClean="0"/>
          </a:p>
          <a:p>
            <a:pPr marL="457200" indent="-457200">
              <a:buFont typeface="+mj-lt"/>
              <a:buAutoNum type="arabicPeriod"/>
            </a:pPr>
            <a:r>
              <a:rPr lang="en-US" dirty="0" smtClean="0"/>
              <a:t>Activity 13-6b (</a:t>
            </a:r>
            <a:r>
              <a:rPr lang="en-US" i="1" dirty="0" err="1" smtClean="0"/>
              <a:t>Myxospore</a:t>
            </a:r>
            <a:r>
              <a:rPr lang="en-US" i="1" dirty="0" smtClean="0"/>
              <a:t> monitoring</a:t>
            </a:r>
            <a:r>
              <a:rPr lang="en-US" dirty="0" smtClean="0"/>
              <a:t>) should be </a:t>
            </a:r>
            <a:r>
              <a:rPr lang="en-US" dirty="0" smtClean="0"/>
              <a:t>lowered</a:t>
            </a:r>
          </a:p>
          <a:p>
            <a:pPr marL="457200" indent="-457200">
              <a:buFont typeface="+mj-lt"/>
              <a:buAutoNum type="arabicPeriod"/>
            </a:pPr>
            <a:endParaRPr lang="en-US" dirty="0" smtClean="0"/>
          </a:p>
          <a:p>
            <a:pPr marL="457200" indent="-457200">
              <a:buFont typeface="+mj-lt"/>
              <a:buAutoNum type="arabicPeriod"/>
            </a:pPr>
            <a:r>
              <a:rPr lang="en-US" dirty="0" smtClean="0"/>
              <a:t>Activity 13-15 (</a:t>
            </a:r>
            <a:r>
              <a:rPr lang="en-US" i="1" dirty="0" smtClean="0"/>
              <a:t>Fry Density</a:t>
            </a:r>
            <a:r>
              <a:rPr lang="en-US" dirty="0" smtClean="0"/>
              <a:t>) should have same priority as other salmonid monitoring (Activities 13-4 through 13-6</a:t>
            </a:r>
            <a:r>
              <a:rPr lang="en-US" dirty="0" smtClean="0"/>
              <a:t>)</a:t>
            </a:r>
          </a:p>
          <a:p>
            <a:pPr marL="457200" indent="-457200">
              <a:buFont typeface="+mj-lt"/>
              <a:buAutoNum type="arabicPeriod"/>
            </a:pPr>
            <a:endParaRPr lang="en-US" dirty="0" smtClean="0"/>
          </a:p>
          <a:p>
            <a:pPr marL="457200" indent="-457200">
              <a:buFont typeface="+mj-lt"/>
              <a:buAutoNum type="arabicPeriod"/>
            </a:pPr>
            <a:r>
              <a:rPr lang="en-US" dirty="0" smtClean="0"/>
              <a:t>Essential (core) elements of  a comprehensive fish monitoring program were identified</a:t>
            </a:r>
          </a:p>
        </p:txBody>
      </p:sp>
      <p:sp>
        <p:nvSpPr>
          <p:cNvPr id="3" name="Title 2"/>
          <p:cNvSpPr>
            <a:spLocks noGrp="1"/>
          </p:cNvSpPr>
          <p:nvPr>
            <p:ph type="title"/>
          </p:nvPr>
        </p:nvSpPr>
        <p:spPr/>
        <p:txBody>
          <a:bodyPr/>
          <a:lstStyle/>
          <a:p>
            <a:r>
              <a:rPr lang="en-US" dirty="0">
                <a:solidFill>
                  <a:schemeClr val="tx2">
                    <a:lumMod val="75000"/>
                  </a:schemeClr>
                </a:solidFill>
              </a:rPr>
              <a:t>Fisheries Specific Panel Findings</a:t>
            </a:r>
            <a:endParaRPr lang="en-US" dirty="0"/>
          </a:p>
        </p:txBody>
      </p:sp>
    </p:spTree>
    <p:extLst>
      <p:ext uri="{BB962C8B-B14F-4D97-AF65-F5344CB8AC3E}">
        <p14:creationId xmlns:p14="http://schemas.microsoft.com/office/powerpoint/2010/main" val="109318934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1950530013"/>
              </p:ext>
            </p:extLst>
          </p:nvPr>
        </p:nvGraphicFramePr>
        <p:xfrm>
          <a:off x="838200" y="381000"/>
          <a:ext cx="7408863" cy="6188710"/>
        </p:xfrm>
        <a:graphic>
          <a:graphicData uri="http://schemas.openxmlformats.org/drawingml/2006/table">
            <a:tbl>
              <a:tblPr firstRow="1" bandRow="1">
                <a:tableStyleId>{5C22544A-7EE6-4342-B048-85BDC9FD1C3A}</a:tableStyleId>
              </a:tblPr>
              <a:tblGrid>
                <a:gridCol w="1143000"/>
                <a:gridCol w="3796242"/>
                <a:gridCol w="2469621"/>
              </a:tblGrid>
              <a:tr h="370840">
                <a:tc>
                  <a:txBody>
                    <a:bodyPr/>
                    <a:lstStyle/>
                    <a:p>
                      <a:pPr algn="l" fontAlgn="b"/>
                      <a:r>
                        <a:rPr lang="en-US" sz="1800" b="1" i="0" u="none" strike="noStrike" dirty="0">
                          <a:solidFill>
                            <a:srgbClr val="000000"/>
                          </a:solidFill>
                          <a:effectLst/>
                          <a:latin typeface="Calibri"/>
                        </a:rPr>
                        <a:t>ITEM NO.</a:t>
                      </a:r>
                    </a:p>
                  </a:txBody>
                  <a:tcPr marL="9525" marR="9525" marT="9525" marB="0" anchor="b"/>
                </a:tc>
                <a:tc>
                  <a:txBody>
                    <a:bodyPr/>
                    <a:lstStyle/>
                    <a:p>
                      <a:pPr algn="l" fontAlgn="b"/>
                      <a:r>
                        <a:rPr lang="en-US" sz="1800" b="1" i="0" u="none" strike="noStrike" dirty="0">
                          <a:solidFill>
                            <a:srgbClr val="000000"/>
                          </a:solidFill>
                          <a:effectLst/>
                          <a:latin typeface="Calibri"/>
                        </a:rPr>
                        <a:t>DESCRIPTION</a:t>
                      </a:r>
                    </a:p>
                  </a:txBody>
                  <a:tcPr marL="9525" marR="9525" marT="9525" marB="0" anchor="b"/>
                </a:tc>
                <a:tc>
                  <a:txBody>
                    <a:bodyPr/>
                    <a:lstStyle/>
                    <a:p>
                      <a:pPr algn="l" fontAlgn="b"/>
                      <a:r>
                        <a:rPr lang="en-US" sz="1800" b="1" i="0" u="none" strike="noStrike" dirty="0">
                          <a:solidFill>
                            <a:srgbClr val="000000"/>
                          </a:solidFill>
                          <a:effectLst/>
                          <a:latin typeface="Calibri"/>
                        </a:rPr>
                        <a:t>PANEL COMMENTS</a:t>
                      </a:r>
                    </a:p>
                  </a:txBody>
                  <a:tcPr marL="9525" marR="9525" marT="9525" marB="0" anchor="b"/>
                </a:tc>
              </a:tr>
              <a:tr h="370840">
                <a:tc>
                  <a:txBody>
                    <a:bodyPr/>
                    <a:lstStyle/>
                    <a:p>
                      <a:pPr algn="l" fontAlgn="b"/>
                      <a:r>
                        <a:rPr lang="en-US" sz="1800" b="0" i="0" u="none" strike="noStrike" dirty="0">
                          <a:solidFill>
                            <a:srgbClr val="000000"/>
                          </a:solidFill>
                          <a:effectLst/>
                          <a:latin typeface="Calibri"/>
                        </a:rPr>
                        <a:t>13-4</a:t>
                      </a:r>
                    </a:p>
                  </a:txBody>
                  <a:tcPr marL="9525" marR="9525" marT="9525" marB="0" anchor="b"/>
                </a:tc>
                <a:tc>
                  <a:txBody>
                    <a:bodyPr/>
                    <a:lstStyle/>
                    <a:p>
                      <a:pPr algn="l" fontAlgn="b"/>
                      <a:r>
                        <a:rPr lang="en-US" sz="1800" b="0" i="0" u="none" strike="noStrike" dirty="0">
                          <a:solidFill>
                            <a:srgbClr val="000000"/>
                          </a:solidFill>
                          <a:effectLst/>
                          <a:latin typeface="Calibri"/>
                        </a:rPr>
                        <a:t>Assessing effects of restoration on Chinook Salmon and Coho salmon rearing and spawning habitat</a:t>
                      </a:r>
                    </a:p>
                  </a:txBody>
                  <a:tcPr marL="9525" marR="9525" marT="9525" marB="0" anchor="b"/>
                </a:tc>
                <a:tc>
                  <a:txBody>
                    <a:bodyPr/>
                    <a:lstStyle/>
                    <a:p>
                      <a:pPr algn="l" fontAlgn="b"/>
                      <a:r>
                        <a:rPr lang="en-US" sz="1800" b="0" i="0" u="none" strike="noStrike" dirty="0">
                          <a:solidFill>
                            <a:srgbClr val="000000"/>
                          </a:solidFill>
                          <a:effectLst/>
                          <a:latin typeface="Calibri"/>
                        </a:rPr>
                        <a:t>Inadequate detail on methods, # of rehab sites and experimental design </a:t>
                      </a:r>
                      <a:r>
                        <a:rPr lang="en-US" sz="1800" b="0" i="0" u="none" strike="noStrike" dirty="0" smtClean="0">
                          <a:solidFill>
                            <a:srgbClr val="000000"/>
                          </a:solidFill>
                          <a:effectLst/>
                          <a:latin typeface="Calibri"/>
                        </a:rPr>
                        <a:t>INTEGRATE </a:t>
                      </a:r>
                      <a:r>
                        <a:rPr lang="en-US" sz="1800" b="0" i="0" u="none" strike="noStrike" dirty="0">
                          <a:solidFill>
                            <a:srgbClr val="000000"/>
                          </a:solidFill>
                          <a:effectLst/>
                          <a:latin typeface="Calibri"/>
                        </a:rPr>
                        <a:t>WITH 13-3, 13-2,13-26 (Physical assessments)</a:t>
                      </a:r>
                    </a:p>
                  </a:txBody>
                  <a:tcPr marL="9525" marR="9525" marT="9525" marB="0" anchor="b"/>
                </a:tc>
              </a:tr>
              <a:tr h="370840">
                <a:tc>
                  <a:txBody>
                    <a:bodyPr/>
                    <a:lstStyle/>
                    <a:p>
                      <a:pPr algn="l" fontAlgn="b"/>
                      <a:r>
                        <a:rPr lang="en-US" sz="1800" b="0" i="0" u="none" strike="noStrike">
                          <a:solidFill>
                            <a:srgbClr val="000000"/>
                          </a:solidFill>
                          <a:effectLst/>
                          <a:latin typeface="Calibri"/>
                        </a:rPr>
                        <a:t>13-5a</a:t>
                      </a:r>
                    </a:p>
                  </a:txBody>
                  <a:tcPr marL="9525" marR="9525" marT="9525" marB="0" anchor="b"/>
                </a:tc>
                <a:tc>
                  <a:txBody>
                    <a:bodyPr/>
                    <a:lstStyle/>
                    <a:p>
                      <a:pPr algn="l" fontAlgn="b"/>
                      <a:r>
                        <a:rPr lang="en-US" sz="1800" b="0" i="0" u="none" strike="noStrike">
                          <a:solidFill>
                            <a:srgbClr val="000000"/>
                          </a:solidFill>
                          <a:effectLst/>
                          <a:latin typeface="Calibri"/>
                        </a:rPr>
                        <a:t>Spring and Fall Chinook and Coho Salmon and Fall-run steelhead run-size estimation using mark-recapture methods</a:t>
                      </a:r>
                    </a:p>
                  </a:txBody>
                  <a:tcPr marL="9525" marR="9525" marT="9525" marB="0" anchor="b"/>
                </a:tc>
                <a:tc>
                  <a:txBody>
                    <a:bodyPr/>
                    <a:lstStyle/>
                    <a:p>
                      <a:pPr algn="l" fontAlgn="b"/>
                      <a:r>
                        <a:rPr lang="en-US" sz="1800" b="0" i="0" u="none" strike="noStrike">
                          <a:solidFill>
                            <a:srgbClr val="000000"/>
                          </a:solidFill>
                          <a:effectLst/>
                          <a:latin typeface="Calibri"/>
                        </a:rPr>
                        <a:t>Coordinate and integrate with 13-6a and 13-15</a:t>
                      </a:r>
                    </a:p>
                  </a:txBody>
                  <a:tcPr marL="9525" marR="9525" marT="9525" marB="0" anchor="b"/>
                </a:tc>
              </a:tr>
              <a:tr h="370840">
                <a:tc>
                  <a:txBody>
                    <a:bodyPr/>
                    <a:lstStyle/>
                    <a:p>
                      <a:pPr algn="l" fontAlgn="b"/>
                      <a:r>
                        <a:rPr lang="en-US" sz="1800" b="0" i="0" u="none" strike="noStrike">
                          <a:solidFill>
                            <a:srgbClr val="000000"/>
                          </a:solidFill>
                          <a:effectLst/>
                          <a:latin typeface="Calibri"/>
                        </a:rPr>
                        <a:t>13-5b</a:t>
                      </a:r>
                    </a:p>
                  </a:txBody>
                  <a:tcPr marL="9525" marR="9525" marT="9525" marB="0" anchor="b"/>
                </a:tc>
                <a:tc>
                  <a:txBody>
                    <a:bodyPr/>
                    <a:lstStyle/>
                    <a:p>
                      <a:pPr algn="l" fontAlgn="b"/>
                      <a:r>
                        <a:rPr lang="en-US" sz="1800" b="0" i="0" u="none" strike="noStrike">
                          <a:solidFill>
                            <a:srgbClr val="000000"/>
                          </a:solidFill>
                          <a:effectLst/>
                          <a:latin typeface="Calibri"/>
                        </a:rPr>
                        <a:t>Trinity River Hatchery Chinook Coded-wire tagging</a:t>
                      </a:r>
                    </a:p>
                  </a:txBody>
                  <a:tcPr marL="9525" marR="9525" marT="9525" marB="0" anchor="b"/>
                </a:tc>
                <a:tc>
                  <a:txBody>
                    <a:bodyPr/>
                    <a:lstStyle/>
                    <a:p>
                      <a:pPr algn="l" fontAlgn="b"/>
                      <a:r>
                        <a:rPr lang="en-US" sz="1800" b="0" i="0" u="none" strike="noStrike">
                          <a:solidFill>
                            <a:srgbClr val="000000"/>
                          </a:solidFill>
                          <a:effectLst/>
                          <a:latin typeface="Calibri"/>
                        </a:rPr>
                        <a:t>ESSENTIAL ELEMENT OF A COMPREHENSIVE FISH MONITORING PROGRAM</a:t>
                      </a:r>
                    </a:p>
                  </a:txBody>
                  <a:tcPr marL="9525" marR="9525" marT="9525" marB="0" anchor="b"/>
                </a:tc>
              </a:tr>
              <a:tr h="370840">
                <a:tc>
                  <a:txBody>
                    <a:bodyPr/>
                    <a:lstStyle/>
                    <a:p>
                      <a:pPr algn="l" fontAlgn="b"/>
                      <a:r>
                        <a:rPr lang="en-US" sz="1800" b="0" i="0" u="none" strike="noStrike">
                          <a:solidFill>
                            <a:srgbClr val="000000"/>
                          </a:solidFill>
                          <a:effectLst/>
                          <a:latin typeface="Calibri"/>
                        </a:rPr>
                        <a:t>13-5c</a:t>
                      </a:r>
                    </a:p>
                  </a:txBody>
                  <a:tcPr marL="9525" marR="9525" marT="9525" marB="0" anchor="b"/>
                </a:tc>
                <a:tc>
                  <a:txBody>
                    <a:bodyPr/>
                    <a:lstStyle/>
                    <a:p>
                      <a:pPr algn="l" fontAlgn="b"/>
                      <a:r>
                        <a:rPr lang="en-US" sz="1800" b="0" i="0" u="none" strike="noStrike">
                          <a:solidFill>
                            <a:srgbClr val="000000"/>
                          </a:solidFill>
                          <a:effectLst/>
                          <a:latin typeface="Calibri"/>
                        </a:rPr>
                        <a:t>Coded Wire Tags</a:t>
                      </a:r>
                    </a:p>
                  </a:txBody>
                  <a:tcPr marL="9525" marR="9525" marT="9525" marB="0" anchor="b"/>
                </a:tc>
                <a:tc>
                  <a:txBody>
                    <a:bodyPr/>
                    <a:lstStyle/>
                    <a:p>
                      <a:pPr algn="l" fontAlgn="b"/>
                      <a:r>
                        <a:rPr lang="en-US" sz="1800" b="0" i="0" u="none" strike="noStrike">
                          <a:solidFill>
                            <a:srgbClr val="000000"/>
                          </a:solidFill>
                          <a:effectLst/>
                          <a:latin typeface="Calibri"/>
                        </a:rPr>
                        <a:t>ESSENTIAL ELEMENT OF A COMPREHENSIVE FISH MONITORING PROGRAM</a:t>
                      </a:r>
                    </a:p>
                  </a:txBody>
                  <a:tcPr marL="9525" marR="9525" marT="9525" marB="0" anchor="b"/>
                </a:tc>
              </a:tr>
              <a:tr h="370840">
                <a:tc>
                  <a:txBody>
                    <a:bodyPr/>
                    <a:lstStyle/>
                    <a:p>
                      <a:pPr algn="l" fontAlgn="b"/>
                      <a:r>
                        <a:rPr lang="en-US" sz="1800" b="0" i="0" u="none" strike="noStrike">
                          <a:solidFill>
                            <a:srgbClr val="000000"/>
                          </a:solidFill>
                          <a:effectLst/>
                          <a:latin typeface="Calibri"/>
                        </a:rPr>
                        <a:t>13-6a</a:t>
                      </a:r>
                    </a:p>
                  </a:txBody>
                  <a:tcPr marL="9525" marR="9525" marT="9525" marB="0" anchor="b"/>
                </a:tc>
                <a:tc>
                  <a:txBody>
                    <a:bodyPr/>
                    <a:lstStyle/>
                    <a:p>
                      <a:pPr algn="l" fontAlgn="b"/>
                      <a:r>
                        <a:rPr lang="en-US" sz="1800" b="0" i="0" u="none" strike="noStrike">
                          <a:solidFill>
                            <a:srgbClr val="000000"/>
                          </a:solidFill>
                          <a:effectLst/>
                          <a:latin typeface="Calibri"/>
                        </a:rPr>
                        <a:t>Trinity River juvenile salmonid outmigrant monitoring program</a:t>
                      </a:r>
                    </a:p>
                  </a:txBody>
                  <a:tcPr marL="9525" marR="9525" marT="9525" marB="0" anchor="b"/>
                </a:tc>
                <a:tc>
                  <a:txBody>
                    <a:bodyPr/>
                    <a:lstStyle/>
                    <a:p>
                      <a:pPr algn="l" fontAlgn="b"/>
                      <a:r>
                        <a:rPr lang="en-US" sz="1800" b="0" i="0" u="none" strike="noStrike">
                          <a:solidFill>
                            <a:srgbClr val="000000"/>
                          </a:solidFill>
                          <a:effectLst/>
                          <a:latin typeface="Calibri"/>
                        </a:rPr>
                        <a:t>Coordinate and integrate with 13-5a and 13-15</a:t>
                      </a:r>
                    </a:p>
                  </a:txBody>
                  <a:tcPr marL="9525" marR="9525" marT="9525" marB="0" anchor="b"/>
                </a:tc>
              </a:tr>
              <a:tr h="370840">
                <a:tc>
                  <a:txBody>
                    <a:bodyPr/>
                    <a:lstStyle/>
                    <a:p>
                      <a:pPr algn="l" fontAlgn="b"/>
                      <a:r>
                        <a:rPr lang="en-US" sz="1800" b="0" i="0" u="none" strike="noStrike" dirty="0">
                          <a:solidFill>
                            <a:srgbClr val="000000"/>
                          </a:solidFill>
                          <a:effectLst/>
                          <a:latin typeface="Calibri"/>
                        </a:rPr>
                        <a:t>13-6b</a:t>
                      </a:r>
                    </a:p>
                  </a:txBody>
                  <a:tcPr marL="9525" marR="9525" marT="9525" marB="0" anchor="b"/>
                </a:tc>
                <a:tc>
                  <a:txBody>
                    <a:bodyPr/>
                    <a:lstStyle/>
                    <a:p>
                      <a:pPr algn="l" fontAlgn="b"/>
                      <a:r>
                        <a:rPr lang="en-US" sz="1800" b="0" i="0" u="none" strike="noStrike">
                          <a:solidFill>
                            <a:srgbClr val="000000"/>
                          </a:solidFill>
                          <a:effectLst/>
                          <a:latin typeface="Calibri"/>
                        </a:rPr>
                        <a:t>Myxosporean parasites effects and energy reserves of juvenile Trinity River Chinook salmon</a:t>
                      </a:r>
                    </a:p>
                  </a:txBody>
                  <a:tcPr marL="9525" marR="9525" marT="9525" marB="0" anchor="b"/>
                </a:tc>
                <a:tc>
                  <a:txBody>
                    <a:bodyPr/>
                    <a:lstStyle/>
                    <a:p>
                      <a:pPr algn="l" fontAlgn="b"/>
                      <a:r>
                        <a:rPr lang="en-US" sz="1800" b="0" i="0" u="none" strike="noStrike" dirty="0">
                          <a:solidFill>
                            <a:srgbClr val="000000"/>
                          </a:solidFill>
                          <a:effectLst/>
                          <a:latin typeface="Calibri"/>
                        </a:rPr>
                        <a:t>This activity should be lower in priority</a:t>
                      </a:r>
                    </a:p>
                  </a:txBody>
                  <a:tcPr marL="9525" marR="9525" marT="9525" marB="0" anchor="b"/>
                </a:tc>
              </a:tr>
            </a:tbl>
          </a:graphicData>
        </a:graphic>
      </p:graphicFrame>
    </p:spTree>
    <p:extLst>
      <p:ext uri="{BB962C8B-B14F-4D97-AF65-F5344CB8AC3E}">
        <p14:creationId xmlns:p14="http://schemas.microsoft.com/office/powerpoint/2010/main" val="1190721851"/>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4012649684"/>
              </p:ext>
            </p:extLst>
          </p:nvPr>
        </p:nvGraphicFramePr>
        <p:xfrm>
          <a:off x="838200" y="609600"/>
          <a:ext cx="7408863" cy="5827395"/>
        </p:xfrm>
        <a:graphic>
          <a:graphicData uri="http://schemas.openxmlformats.org/drawingml/2006/table">
            <a:tbl>
              <a:tblPr firstRow="1" bandRow="1">
                <a:tableStyleId>{5C22544A-7EE6-4342-B048-85BDC9FD1C3A}</a:tableStyleId>
              </a:tblPr>
              <a:tblGrid>
                <a:gridCol w="1143000"/>
                <a:gridCol w="3796242"/>
                <a:gridCol w="2469621"/>
              </a:tblGrid>
              <a:tr h="370840">
                <a:tc>
                  <a:txBody>
                    <a:bodyPr/>
                    <a:lstStyle/>
                    <a:p>
                      <a:pPr algn="l" fontAlgn="b"/>
                      <a:r>
                        <a:rPr lang="en-US" sz="1800" b="0" i="0" u="none" strike="noStrike" dirty="0">
                          <a:solidFill>
                            <a:srgbClr val="000000"/>
                          </a:solidFill>
                          <a:effectLst/>
                          <a:latin typeface="Calibri"/>
                        </a:rPr>
                        <a:t>13-10</a:t>
                      </a:r>
                    </a:p>
                  </a:txBody>
                  <a:tcPr marL="9525" marR="9525" marT="9525" marB="0" anchor="b"/>
                </a:tc>
                <a:tc>
                  <a:txBody>
                    <a:bodyPr/>
                    <a:lstStyle/>
                    <a:p>
                      <a:pPr algn="l" fontAlgn="b"/>
                      <a:r>
                        <a:rPr lang="en-US" sz="1800" b="0" i="0" u="none" strike="noStrike" dirty="0">
                          <a:solidFill>
                            <a:srgbClr val="000000"/>
                          </a:solidFill>
                          <a:effectLst/>
                          <a:latin typeface="Calibri"/>
                        </a:rPr>
                        <a:t>Mainstem Chinook salmon spawning </a:t>
                      </a:r>
                      <a:r>
                        <a:rPr lang="en-US" sz="1800" b="0" i="0" u="none" strike="noStrike" dirty="0" smtClean="0">
                          <a:solidFill>
                            <a:srgbClr val="000000"/>
                          </a:solidFill>
                          <a:effectLst/>
                          <a:latin typeface="Calibri"/>
                        </a:rPr>
                        <a:t>survey</a:t>
                      </a:r>
                      <a:endParaRPr lang="en-US" sz="1800" b="0" i="0" u="none" strike="noStrike" dirty="0">
                        <a:solidFill>
                          <a:srgbClr val="000000"/>
                        </a:solidFill>
                        <a:effectLst/>
                        <a:latin typeface="Calibri"/>
                      </a:endParaRPr>
                    </a:p>
                  </a:txBody>
                  <a:tcPr marL="9525" marR="9525" marT="9525" marB="0" anchor="b"/>
                </a:tc>
                <a:tc>
                  <a:txBody>
                    <a:bodyPr/>
                    <a:lstStyle/>
                    <a:p>
                      <a:pPr algn="l" fontAlgn="b"/>
                      <a:r>
                        <a:rPr lang="en-US" sz="1800" b="0" i="0" u="none" strike="noStrike">
                          <a:solidFill>
                            <a:srgbClr val="000000"/>
                          </a:solidFill>
                          <a:effectLst/>
                          <a:latin typeface="Calibri"/>
                        </a:rPr>
                        <a:t>ESSENTIAL ELEMENT OF A COMPREHENSIVE FISH MONITORING PROGRAM</a:t>
                      </a:r>
                    </a:p>
                  </a:txBody>
                  <a:tcPr marL="9525" marR="9525" marT="9525" marB="0" anchor="b"/>
                </a:tc>
              </a:tr>
              <a:tr h="370840">
                <a:tc>
                  <a:txBody>
                    <a:bodyPr/>
                    <a:lstStyle/>
                    <a:p>
                      <a:pPr algn="l" fontAlgn="b"/>
                      <a:r>
                        <a:rPr lang="en-US" sz="1800" b="0" i="0" u="none" strike="noStrike" dirty="0">
                          <a:solidFill>
                            <a:srgbClr val="000000"/>
                          </a:solidFill>
                          <a:effectLst/>
                          <a:latin typeface="Calibri"/>
                        </a:rPr>
                        <a:t>13-11a</a:t>
                      </a:r>
                    </a:p>
                  </a:txBody>
                  <a:tcPr marL="9525" marR="9525" marT="9525" marB="0" anchor="b"/>
                </a:tc>
                <a:tc>
                  <a:txBody>
                    <a:bodyPr/>
                    <a:lstStyle/>
                    <a:p>
                      <a:pPr algn="l" fontAlgn="b"/>
                      <a:r>
                        <a:rPr lang="en-US" sz="1800" b="0" i="0" u="none" strike="noStrike" dirty="0">
                          <a:solidFill>
                            <a:srgbClr val="000000"/>
                          </a:solidFill>
                          <a:effectLst/>
                          <a:latin typeface="Calibri"/>
                        </a:rPr>
                        <a:t>Yurok Tribal Fisheries Monitoring (fall Chinook)</a:t>
                      </a:r>
                    </a:p>
                  </a:txBody>
                  <a:tcPr marL="9525" marR="9525" marT="9525" marB="0" anchor="b"/>
                </a:tc>
                <a:tc>
                  <a:txBody>
                    <a:bodyPr/>
                    <a:lstStyle/>
                    <a:p>
                      <a:pPr algn="l" fontAlgn="b"/>
                      <a:r>
                        <a:rPr lang="en-US" sz="1800" b="0" i="0" u="none" strike="noStrike">
                          <a:solidFill>
                            <a:srgbClr val="000000"/>
                          </a:solidFill>
                          <a:effectLst/>
                          <a:latin typeface="Calibri"/>
                        </a:rPr>
                        <a:t>ESSENTIAL ELEMENT OF A COMPREHENSIVE FISH MONITORING PROGRAM</a:t>
                      </a:r>
                    </a:p>
                  </a:txBody>
                  <a:tcPr marL="9525" marR="9525" marT="9525" marB="0" anchor="b"/>
                </a:tc>
              </a:tr>
              <a:tr h="370840">
                <a:tc>
                  <a:txBody>
                    <a:bodyPr/>
                    <a:lstStyle/>
                    <a:p>
                      <a:pPr algn="l" fontAlgn="b"/>
                      <a:r>
                        <a:rPr lang="en-US" sz="1800" b="0" i="0" u="none" strike="noStrike">
                          <a:solidFill>
                            <a:srgbClr val="000000"/>
                          </a:solidFill>
                          <a:effectLst/>
                          <a:latin typeface="Calibri"/>
                        </a:rPr>
                        <a:t>13-11b</a:t>
                      </a:r>
                    </a:p>
                  </a:txBody>
                  <a:tcPr marL="9525" marR="9525" marT="9525" marB="0" anchor="b"/>
                </a:tc>
                <a:tc>
                  <a:txBody>
                    <a:bodyPr/>
                    <a:lstStyle/>
                    <a:p>
                      <a:pPr algn="l" fontAlgn="b"/>
                      <a:r>
                        <a:rPr lang="en-US" sz="1800" b="0" i="0" u="none" strike="noStrike" dirty="0">
                          <a:solidFill>
                            <a:srgbClr val="000000"/>
                          </a:solidFill>
                          <a:effectLst/>
                          <a:latin typeface="Calibri"/>
                        </a:rPr>
                        <a:t>Hoopa Tribal harvest survey of Trinity River fall </a:t>
                      </a:r>
                      <a:r>
                        <a:rPr lang="en-US" sz="1800" b="0" i="0" u="none" strike="noStrike" dirty="0" smtClean="0">
                          <a:solidFill>
                            <a:srgbClr val="000000"/>
                          </a:solidFill>
                          <a:effectLst/>
                          <a:latin typeface="Calibri"/>
                        </a:rPr>
                        <a:t>Chinook</a:t>
                      </a:r>
                      <a:endParaRPr lang="en-US" sz="1800" b="0" i="0" u="none" strike="noStrike" dirty="0">
                        <a:solidFill>
                          <a:srgbClr val="000000"/>
                        </a:solidFill>
                        <a:effectLst/>
                        <a:latin typeface="Calibri"/>
                      </a:endParaRPr>
                    </a:p>
                  </a:txBody>
                  <a:tcPr marL="9525" marR="9525" marT="9525" marB="0" anchor="b"/>
                </a:tc>
                <a:tc>
                  <a:txBody>
                    <a:bodyPr/>
                    <a:lstStyle/>
                    <a:p>
                      <a:pPr algn="l" fontAlgn="b"/>
                      <a:r>
                        <a:rPr lang="en-US" sz="1800" b="0" i="0" u="none" strike="noStrike">
                          <a:solidFill>
                            <a:srgbClr val="000000"/>
                          </a:solidFill>
                          <a:effectLst/>
                          <a:latin typeface="Calibri"/>
                        </a:rPr>
                        <a:t>ESSENTIAL ELEMENT OF A COMPREHENSIVE FISH MONITORING PROGRAM</a:t>
                      </a:r>
                    </a:p>
                  </a:txBody>
                  <a:tcPr marL="9525" marR="9525" marT="9525" marB="0" anchor="b"/>
                </a:tc>
              </a:tr>
              <a:tr h="370840">
                <a:tc>
                  <a:txBody>
                    <a:bodyPr/>
                    <a:lstStyle/>
                    <a:p>
                      <a:pPr algn="l" fontAlgn="b"/>
                      <a:r>
                        <a:rPr lang="en-US" sz="1800" b="0" i="0" u="none" strike="noStrike">
                          <a:solidFill>
                            <a:srgbClr val="000000"/>
                          </a:solidFill>
                          <a:effectLst/>
                          <a:latin typeface="Calibri"/>
                        </a:rPr>
                        <a:t>13-11c</a:t>
                      </a:r>
                    </a:p>
                  </a:txBody>
                  <a:tcPr marL="9525" marR="9525" marT="9525" marB="0" anchor="b"/>
                </a:tc>
                <a:tc>
                  <a:txBody>
                    <a:bodyPr/>
                    <a:lstStyle/>
                    <a:p>
                      <a:pPr algn="l" fontAlgn="b"/>
                      <a:r>
                        <a:rPr lang="en-US" sz="1800" b="0" i="0" u="none" strike="noStrike" dirty="0">
                          <a:solidFill>
                            <a:srgbClr val="000000"/>
                          </a:solidFill>
                          <a:effectLst/>
                          <a:latin typeface="Calibri"/>
                        </a:rPr>
                        <a:t>Lower Trinity River sport harvest survey</a:t>
                      </a:r>
                    </a:p>
                  </a:txBody>
                  <a:tcPr marL="9525" marR="9525" marT="9525" marB="0" anchor="b"/>
                </a:tc>
                <a:tc>
                  <a:txBody>
                    <a:bodyPr/>
                    <a:lstStyle/>
                    <a:p>
                      <a:pPr algn="l" fontAlgn="b"/>
                      <a:r>
                        <a:rPr lang="en-US" sz="1800" b="0" i="0" u="none" strike="noStrike" dirty="0">
                          <a:solidFill>
                            <a:srgbClr val="000000"/>
                          </a:solidFill>
                          <a:effectLst/>
                          <a:latin typeface="Calibri"/>
                        </a:rPr>
                        <a:t>ESSENTIAL ELEMENT OF A COMPREHENSIVE FISH MONITORING PROGRAM</a:t>
                      </a:r>
                    </a:p>
                  </a:txBody>
                  <a:tcPr marL="9525" marR="9525" marT="9525" marB="0" anchor="b"/>
                </a:tc>
              </a:tr>
              <a:tr h="370840">
                <a:tc>
                  <a:txBody>
                    <a:bodyPr/>
                    <a:lstStyle/>
                    <a:p>
                      <a:pPr algn="l" fontAlgn="b"/>
                      <a:r>
                        <a:rPr lang="en-US" sz="1800" b="0" i="0" u="none" strike="noStrike">
                          <a:solidFill>
                            <a:srgbClr val="000000"/>
                          </a:solidFill>
                          <a:effectLst/>
                          <a:latin typeface="Calibri"/>
                        </a:rPr>
                        <a:t>13-11d</a:t>
                      </a:r>
                    </a:p>
                  </a:txBody>
                  <a:tcPr marL="9525" marR="9525" marT="9525" marB="0" anchor="b"/>
                </a:tc>
                <a:tc>
                  <a:txBody>
                    <a:bodyPr/>
                    <a:lstStyle/>
                    <a:p>
                      <a:pPr algn="l" fontAlgn="b"/>
                      <a:r>
                        <a:rPr lang="en-US" sz="1800" b="0" i="0" u="none" strike="noStrike">
                          <a:solidFill>
                            <a:srgbClr val="000000"/>
                          </a:solidFill>
                          <a:effectLst/>
                          <a:latin typeface="Calibri"/>
                        </a:rPr>
                        <a:t>Lower Klamath River creel census</a:t>
                      </a:r>
                    </a:p>
                  </a:txBody>
                  <a:tcPr marL="9525" marR="9525" marT="9525" marB="0" anchor="b"/>
                </a:tc>
                <a:tc>
                  <a:txBody>
                    <a:bodyPr/>
                    <a:lstStyle/>
                    <a:p>
                      <a:pPr algn="l" fontAlgn="b"/>
                      <a:r>
                        <a:rPr lang="en-US" sz="1800" b="0" i="0" u="none" strike="noStrike" dirty="0">
                          <a:solidFill>
                            <a:srgbClr val="000000"/>
                          </a:solidFill>
                          <a:effectLst/>
                          <a:latin typeface="Calibri"/>
                        </a:rPr>
                        <a:t>ESSENTIAL ELEMENT OF A COMPREHENSIVE FISH MONITORING PROGRAM</a:t>
                      </a:r>
                    </a:p>
                  </a:txBody>
                  <a:tcPr marL="9525" marR="9525" marT="9525" marB="0" anchor="b"/>
                </a:tc>
              </a:tr>
              <a:tr h="370840">
                <a:tc>
                  <a:txBody>
                    <a:bodyPr/>
                    <a:lstStyle/>
                    <a:p>
                      <a:pPr algn="l" fontAlgn="b"/>
                      <a:r>
                        <a:rPr lang="en-US" sz="1800" b="0" i="0" u="none" strike="noStrike">
                          <a:solidFill>
                            <a:srgbClr val="000000"/>
                          </a:solidFill>
                          <a:effectLst/>
                          <a:latin typeface="Calibri"/>
                        </a:rPr>
                        <a:t>13-15</a:t>
                      </a:r>
                    </a:p>
                  </a:txBody>
                  <a:tcPr marL="9525" marR="9525" marT="9525" marB="0" anchor="b"/>
                </a:tc>
                <a:tc>
                  <a:txBody>
                    <a:bodyPr/>
                    <a:lstStyle/>
                    <a:p>
                      <a:pPr algn="l" fontAlgn="b"/>
                      <a:r>
                        <a:rPr lang="en-US" sz="1800" b="0" i="0" u="none" strike="noStrike">
                          <a:solidFill>
                            <a:srgbClr val="000000"/>
                          </a:solidFill>
                          <a:effectLst/>
                          <a:latin typeface="Calibri"/>
                        </a:rPr>
                        <a:t>Juvenile salmonind density monitoring</a:t>
                      </a:r>
                    </a:p>
                  </a:txBody>
                  <a:tcPr marL="9525" marR="9525" marT="9525" marB="0" anchor="b"/>
                </a:tc>
                <a:tc>
                  <a:txBody>
                    <a:bodyPr/>
                    <a:lstStyle/>
                    <a:p>
                      <a:pPr algn="l" fontAlgn="b"/>
                      <a:r>
                        <a:rPr lang="en-US" sz="1800" b="0" i="0" u="none" strike="noStrike">
                          <a:solidFill>
                            <a:srgbClr val="000000"/>
                          </a:solidFill>
                          <a:effectLst/>
                          <a:latin typeface="Calibri"/>
                        </a:rPr>
                        <a:t>ESSENTIAL ELEMENT OF A COMPREHENSIVE FISH MONITORING PROGRAM</a:t>
                      </a:r>
                    </a:p>
                  </a:txBody>
                  <a:tcPr marL="9525" marR="9525" marT="9525" marB="0" anchor="b"/>
                </a:tc>
              </a:tr>
              <a:tr h="370840">
                <a:tc>
                  <a:txBody>
                    <a:bodyPr/>
                    <a:lstStyle/>
                    <a:p>
                      <a:pPr algn="l" fontAlgn="b"/>
                      <a:r>
                        <a:rPr lang="en-US" sz="1800" b="0" i="0" u="none" strike="noStrike">
                          <a:solidFill>
                            <a:srgbClr val="000000"/>
                          </a:solidFill>
                          <a:effectLst/>
                          <a:latin typeface="Calibri"/>
                        </a:rPr>
                        <a:t>13-19a</a:t>
                      </a:r>
                    </a:p>
                  </a:txBody>
                  <a:tcPr marL="9525" marR="9525" marT="9525" marB="0" anchor="b"/>
                </a:tc>
                <a:tc>
                  <a:txBody>
                    <a:bodyPr/>
                    <a:lstStyle/>
                    <a:p>
                      <a:pPr algn="l" fontAlgn="b"/>
                      <a:r>
                        <a:rPr lang="en-US" sz="1800" b="0" i="0" u="none" strike="noStrike">
                          <a:solidFill>
                            <a:srgbClr val="000000"/>
                          </a:solidFill>
                          <a:effectLst/>
                          <a:latin typeface="Calibri"/>
                        </a:rPr>
                        <a:t>Develop chort reconstrcution for fall Chinook to evaluate cohort performance, etc…</a:t>
                      </a:r>
                    </a:p>
                  </a:txBody>
                  <a:tcPr marL="9525" marR="9525" marT="9525" marB="0" anchor="b"/>
                </a:tc>
                <a:tc>
                  <a:txBody>
                    <a:bodyPr/>
                    <a:lstStyle/>
                    <a:p>
                      <a:pPr algn="l" fontAlgn="b"/>
                      <a:r>
                        <a:rPr lang="en-US" sz="1800" b="0" i="0" u="none" strike="noStrike" dirty="0">
                          <a:solidFill>
                            <a:srgbClr val="000000"/>
                          </a:solidFill>
                          <a:effectLst/>
                          <a:latin typeface="Calibri"/>
                        </a:rPr>
                        <a:t>ESSENTIAL ELEMENT OF A COMPREHENSIVE FISH MONITORING PROGRAM</a:t>
                      </a:r>
                    </a:p>
                  </a:txBody>
                  <a:tcPr marL="9525" marR="9525" marT="9525" marB="0" anchor="b"/>
                </a:tc>
              </a:tr>
            </a:tbl>
          </a:graphicData>
        </a:graphic>
      </p:graphicFrame>
    </p:spTree>
    <p:extLst>
      <p:ext uri="{BB962C8B-B14F-4D97-AF65-F5344CB8AC3E}">
        <p14:creationId xmlns:p14="http://schemas.microsoft.com/office/powerpoint/2010/main" val="236559788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686028757"/>
              </p:ext>
            </p:extLst>
          </p:nvPr>
        </p:nvGraphicFramePr>
        <p:xfrm>
          <a:off x="762000" y="762000"/>
          <a:ext cx="7408863" cy="3329940"/>
        </p:xfrm>
        <a:graphic>
          <a:graphicData uri="http://schemas.openxmlformats.org/drawingml/2006/table">
            <a:tbl>
              <a:tblPr firstRow="1" bandRow="1">
                <a:tableStyleId>{5C22544A-7EE6-4342-B048-85BDC9FD1C3A}</a:tableStyleId>
              </a:tblPr>
              <a:tblGrid>
                <a:gridCol w="1143000"/>
                <a:gridCol w="3796242"/>
                <a:gridCol w="2469621"/>
              </a:tblGrid>
              <a:tr h="370840">
                <a:tc>
                  <a:txBody>
                    <a:bodyPr/>
                    <a:lstStyle/>
                    <a:p>
                      <a:pPr algn="l" fontAlgn="b"/>
                      <a:r>
                        <a:rPr lang="en-US" sz="1800" b="0" i="0" u="none" strike="noStrike" dirty="0">
                          <a:solidFill>
                            <a:srgbClr val="000000"/>
                          </a:solidFill>
                          <a:effectLst/>
                          <a:latin typeface="Calibri"/>
                        </a:rPr>
                        <a:t>13-19b</a:t>
                      </a:r>
                    </a:p>
                  </a:txBody>
                  <a:tcPr marL="9525" marR="9525" marT="9525" marB="0" anchor="b"/>
                </a:tc>
                <a:tc>
                  <a:txBody>
                    <a:bodyPr/>
                    <a:lstStyle/>
                    <a:p>
                      <a:pPr algn="l" fontAlgn="b"/>
                      <a:r>
                        <a:rPr lang="en-US" sz="1800" b="0" i="0" u="none" strike="noStrike" dirty="0">
                          <a:solidFill>
                            <a:srgbClr val="000000"/>
                          </a:solidFill>
                          <a:effectLst/>
                          <a:latin typeface="Calibri"/>
                        </a:rPr>
                        <a:t>Klamath-Trinity River fall/spring run Chinook scale age analysis</a:t>
                      </a:r>
                    </a:p>
                  </a:txBody>
                  <a:tcPr marL="9525" marR="9525" marT="9525" marB="0" anchor="b"/>
                </a:tc>
                <a:tc>
                  <a:txBody>
                    <a:bodyPr/>
                    <a:lstStyle/>
                    <a:p>
                      <a:pPr algn="l" fontAlgn="b"/>
                      <a:r>
                        <a:rPr lang="en-US" sz="1800" b="0" i="0" u="none" strike="noStrike">
                          <a:solidFill>
                            <a:srgbClr val="000000"/>
                          </a:solidFill>
                          <a:effectLst/>
                          <a:latin typeface="Calibri"/>
                        </a:rPr>
                        <a:t>ESSENTIAL ELEMENT OF A COMPREHENSIVE FISH MONITORING PROGRAM</a:t>
                      </a:r>
                    </a:p>
                  </a:txBody>
                  <a:tcPr marL="9525" marR="9525" marT="9525" marB="0" anchor="b"/>
                </a:tc>
              </a:tr>
              <a:tr h="370840">
                <a:tc>
                  <a:txBody>
                    <a:bodyPr/>
                    <a:lstStyle/>
                    <a:p>
                      <a:pPr algn="l" fontAlgn="b"/>
                      <a:r>
                        <a:rPr lang="en-US" sz="1800" b="0" i="0" u="none" strike="noStrike">
                          <a:solidFill>
                            <a:srgbClr val="000000"/>
                          </a:solidFill>
                          <a:effectLst/>
                          <a:latin typeface="Calibri"/>
                        </a:rPr>
                        <a:t>13-21a</a:t>
                      </a:r>
                    </a:p>
                  </a:txBody>
                  <a:tcPr marL="9525" marR="9525" marT="9525" marB="0" anchor="b"/>
                </a:tc>
                <a:tc>
                  <a:txBody>
                    <a:bodyPr/>
                    <a:lstStyle/>
                    <a:p>
                      <a:pPr algn="l" fontAlgn="b"/>
                      <a:r>
                        <a:rPr lang="en-US" sz="1800" b="0" i="0" u="none" strike="noStrike" dirty="0">
                          <a:solidFill>
                            <a:srgbClr val="000000"/>
                          </a:solidFill>
                          <a:effectLst/>
                          <a:latin typeface="Calibri"/>
                        </a:rPr>
                        <a:t>Yurok Tribal Fisheries Monitoring (spring Chinook)</a:t>
                      </a:r>
                    </a:p>
                  </a:txBody>
                  <a:tcPr marL="9525" marR="9525" marT="9525" marB="0" anchor="b"/>
                </a:tc>
                <a:tc>
                  <a:txBody>
                    <a:bodyPr/>
                    <a:lstStyle/>
                    <a:p>
                      <a:pPr algn="l" fontAlgn="b"/>
                      <a:r>
                        <a:rPr lang="en-US" sz="1800" b="0" i="0" u="none" strike="noStrike" dirty="0">
                          <a:solidFill>
                            <a:srgbClr val="000000"/>
                          </a:solidFill>
                          <a:effectLst/>
                          <a:latin typeface="Calibri"/>
                        </a:rPr>
                        <a:t>ESSENTIAL ELEMENT OF A COMPREHENSIVE FISH MONITORING PROGRAM</a:t>
                      </a:r>
                    </a:p>
                  </a:txBody>
                  <a:tcPr marL="9525" marR="9525" marT="9525" marB="0" anchor="b"/>
                </a:tc>
              </a:tr>
              <a:tr h="370840">
                <a:tc>
                  <a:txBody>
                    <a:bodyPr/>
                    <a:lstStyle/>
                    <a:p>
                      <a:pPr algn="l" fontAlgn="b"/>
                      <a:r>
                        <a:rPr lang="en-US" sz="1800" b="0" i="0" u="none" strike="noStrike" dirty="0">
                          <a:solidFill>
                            <a:srgbClr val="000000"/>
                          </a:solidFill>
                          <a:effectLst/>
                          <a:latin typeface="Calibri"/>
                        </a:rPr>
                        <a:t>13-21b</a:t>
                      </a:r>
                    </a:p>
                  </a:txBody>
                  <a:tcPr marL="9525" marR="9525" marT="9525" marB="0" anchor="b"/>
                </a:tc>
                <a:tc>
                  <a:txBody>
                    <a:bodyPr/>
                    <a:lstStyle/>
                    <a:p>
                      <a:pPr algn="l" fontAlgn="b"/>
                      <a:r>
                        <a:rPr lang="en-US" sz="1800" b="0" i="0" u="none" strike="noStrike" dirty="0">
                          <a:solidFill>
                            <a:srgbClr val="000000"/>
                          </a:solidFill>
                          <a:effectLst/>
                          <a:latin typeface="Calibri"/>
                        </a:rPr>
                        <a:t>Hoopa Tribal harvest survey of Trinity River spring </a:t>
                      </a:r>
                      <a:r>
                        <a:rPr lang="en-US" sz="1800" b="0" i="0" u="none" strike="noStrike" dirty="0" smtClean="0">
                          <a:solidFill>
                            <a:srgbClr val="000000"/>
                          </a:solidFill>
                          <a:effectLst/>
                          <a:latin typeface="Calibri"/>
                        </a:rPr>
                        <a:t>Chinook</a:t>
                      </a:r>
                      <a:endParaRPr lang="en-US" sz="1800" b="0" i="0" u="none" strike="noStrike" dirty="0">
                        <a:solidFill>
                          <a:srgbClr val="000000"/>
                        </a:solidFill>
                        <a:effectLst/>
                        <a:latin typeface="Calibri"/>
                      </a:endParaRPr>
                    </a:p>
                  </a:txBody>
                  <a:tcPr marL="9525" marR="9525" marT="9525" marB="0" anchor="b"/>
                </a:tc>
                <a:tc>
                  <a:txBody>
                    <a:bodyPr/>
                    <a:lstStyle/>
                    <a:p>
                      <a:pPr algn="l" fontAlgn="b"/>
                      <a:r>
                        <a:rPr lang="en-US" sz="1800" b="0" i="0" u="none" strike="noStrike" dirty="0">
                          <a:solidFill>
                            <a:srgbClr val="000000"/>
                          </a:solidFill>
                          <a:effectLst/>
                          <a:latin typeface="Calibri"/>
                        </a:rPr>
                        <a:t>ESSENTIAL ELEMENT OF A COMPREHENSIVE FISH MONITORING PROGRAM</a:t>
                      </a:r>
                    </a:p>
                  </a:txBody>
                  <a:tcPr marL="9525" marR="9525" marT="9525" marB="0" anchor="b"/>
                </a:tc>
              </a:tr>
              <a:tr h="370840">
                <a:tc>
                  <a:txBody>
                    <a:bodyPr/>
                    <a:lstStyle/>
                    <a:p>
                      <a:pPr algn="l" fontAlgn="b"/>
                      <a:r>
                        <a:rPr lang="en-US" sz="1800" b="0" i="0" u="none" strike="noStrike" dirty="0">
                          <a:solidFill>
                            <a:srgbClr val="000000"/>
                          </a:solidFill>
                          <a:effectLst/>
                          <a:latin typeface="Calibri"/>
                        </a:rPr>
                        <a:t>13-28</a:t>
                      </a:r>
                    </a:p>
                  </a:txBody>
                  <a:tcPr marL="9525" marR="9525" marT="9525" marB="0" anchor="b"/>
                </a:tc>
                <a:tc>
                  <a:txBody>
                    <a:bodyPr/>
                    <a:lstStyle/>
                    <a:p>
                      <a:pPr algn="l" fontAlgn="b"/>
                      <a:r>
                        <a:rPr lang="en-US" sz="1800" b="0" i="0" u="none" strike="noStrike" dirty="0">
                          <a:solidFill>
                            <a:srgbClr val="000000"/>
                          </a:solidFill>
                          <a:effectLst/>
                          <a:latin typeface="Calibri"/>
                        </a:rPr>
                        <a:t>Map and </a:t>
                      </a:r>
                      <a:r>
                        <a:rPr lang="en-US" sz="1800" b="0" i="0" u="none" strike="noStrike" dirty="0" smtClean="0">
                          <a:solidFill>
                            <a:srgbClr val="000000"/>
                          </a:solidFill>
                          <a:effectLst/>
                          <a:latin typeface="Calibri"/>
                        </a:rPr>
                        <a:t>quantify </a:t>
                      </a:r>
                      <a:r>
                        <a:rPr lang="en-US" sz="1800" b="0" i="0" u="none" strike="noStrike" dirty="0">
                          <a:solidFill>
                            <a:srgbClr val="000000"/>
                          </a:solidFill>
                          <a:effectLst/>
                          <a:latin typeface="Calibri"/>
                        </a:rPr>
                        <a:t>the extent (area) of available adult holding habitat at rehab sites and throughout </a:t>
                      </a:r>
                      <a:r>
                        <a:rPr lang="en-US" sz="1800" b="0" i="0" u="none" strike="noStrike" dirty="0" smtClean="0">
                          <a:solidFill>
                            <a:srgbClr val="000000"/>
                          </a:solidFill>
                          <a:effectLst/>
                          <a:latin typeface="Calibri"/>
                        </a:rPr>
                        <a:t>mainstem</a:t>
                      </a:r>
                      <a:endParaRPr lang="en-US" sz="1800" b="0" i="0" u="none" strike="noStrike" dirty="0">
                        <a:solidFill>
                          <a:srgbClr val="000000"/>
                        </a:solidFill>
                        <a:effectLst/>
                        <a:latin typeface="Calibri"/>
                      </a:endParaRPr>
                    </a:p>
                  </a:txBody>
                  <a:tcPr marL="9525" marR="9525" marT="9525" marB="0" anchor="b"/>
                </a:tc>
                <a:tc>
                  <a:txBody>
                    <a:bodyPr/>
                    <a:lstStyle/>
                    <a:p>
                      <a:pPr algn="l" fontAlgn="b"/>
                      <a:r>
                        <a:rPr lang="en-US" sz="1800" b="0" i="0" u="none" strike="noStrike" dirty="0">
                          <a:solidFill>
                            <a:srgbClr val="000000"/>
                          </a:solidFill>
                          <a:effectLst/>
                          <a:latin typeface="Calibri"/>
                        </a:rPr>
                        <a:t>Coordinate with 13-3</a:t>
                      </a:r>
                    </a:p>
                  </a:txBody>
                  <a:tcPr marL="9525" marR="9525" marT="9525" marB="0" anchor="b"/>
                </a:tc>
              </a:tr>
            </a:tbl>
          </a:graphicData>
        </a:graphic>
      </p:graphicFrame>
    </p:spTree>
    <p:extLst>
      <p:ext uri="{BB962C8B-B14F-4D97-AF65-F5344CB8AC3E}">
        <p14:creationId xmlns:p14="http://schemas.microsoft.com/office/powerpoint/2010/main" val="38678649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aveform">
  <a:themeElements>
    <a:clrScheme name="Waveform">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Waveform">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aveform">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Waveform</Template>
  <TotalTime>169</TotalTime>
  <Words>832</Words>
  <Application>Microsoft Office PowerPoint</Application>
  <PresentationFormat>On-screen Show (4:3)</PresentationFormat>
  <Paragraphs>108</Paragraphs>
  <Slides>13</Slides>
  <Notes>0</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Waveform</vt:lpstr>
      <vt:lpstr>Summary of Recommendations: Peer Review of FY 13 Science Workplan</vt:lpstr>
      <vt:lpstr> SAB Comments on Peer Review of FY 13 Science Workplan  </vt:lpstr>
      <vt:lpstr>Common Themes</vt:lpstr>
      <vt:lpstr>Common Themes</vt:lpstr>
      <vt:lpstr>Common Themes</vt:lpstr>
      <vt:lpstr>SAB Summary</vt:lpstr>
      <vt:lpstr>Fisheries Specific Findings and Recommendations</vt:lpstr>
      <vt:lpstr>Fisheries Specific Recommendations</vt:lpstr>
      <vt:lpstr>Fisheries Specific Panel Findings</vt:lpstr>
      <vt:lpstr>Fisheries Specific Panel Findings</vt:lpstr>
      <vt:lpstr>PowerPoint Presentation</vt:lpstr>
      <vt:lpstr>PowerPoint Presentation</vt:lpstr>
      <vt:lpstr>PowerPoint Presentation</vt:lpstr>
    </vt:vector>
  </TitlesOfParts>
  <Company>Yurok Tribe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Summary of Atkins  Peer Review Report</dc:title>
  <dc:creator>Tim Hayden</dc:creator>
  <cp:lastModifiedBy>Tim Hayden</cp:lastModifiedBy>
  <cp:revision>15</cp:revision>
  <dcterms:created xsi:type="dcterms:W3CDTF">2013-02-12T23:31:20Z</dcterms:created>
  <dcterms:modified xsi:type="dcterms:W3CDTF">2013-02-13T05:45:02Z</dcterms:modified>
</cp:coreProperties>
</file>