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0" r:id="rId3"/>
    <p:sldId id="257" r:id="rId4"/>
    <p:sldId id="258" r:id="rId5"/>
    <p:sldId id="259" r:id="rId6"/>
    <p:sldId id="268" r:id="rId7"/>
    <p:sldId id="261" r:id="rId8"/>
    <p:sldId id="263" r:id="rId9"/>
    <p:sldId id="264" r:id="rId10"/>
    <p:sldId id="271" r:id="rId11"/>
    <p:sldId id="272" r:id="rId12"/>
    <p:sldId id="262" r:id="rId13"/>
    <p:sldId id="273" r:id="rId14"/>
    <p:sldId id="269" r:id="rId15"/>
    <p:sldId id="274" r:id="rId16"/>
    <p:sldId id="270" r:id="rId17"/>
    <p:sldId id="275" r:id="rId18"/>
    <p:sldId id="276" r:id="rId19"/>
    <p:sldId id="277" r:id="rId20"/>
    <p:sldId id="278" r:id="rId21"/>
    <p:sldId id="265" r:id="rId22"/>
    <p:sldId id="279"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ustin D. Ly" initials="JDL" lastIdx="10" clrIdx="0">
    <p:extLst>
      <p:ext uri="{19B8F6BF-5375-455C-9EA6-DF929625EA0E}">
        <p15:presenceInfo xmlns:p15="http://schemas.microsoft.com/office/powerpoint/2012/main" userId="Justin D. Ly"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9" d="100"/>
          <a:sy n="69" d="100"/>
        </p:scale>
        <p:origin x="56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25158B6-F603-4ED7-9586-A5C606EBD235}" type="datetimeFigureOut">
              <a:rPr lang="en-US" smtClean="0"/>
              <a:t>9/1/2020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19CB41-C14C-408D-B956-FF1512D092C5}" type="slidenum">
              <a:rPr lang="en-US" smtClean="0"/>
              <a:t>‹#›</a:t>
            </a:fld>
            <a:endParaRPr lang="en-US"/>
          </a:p>
        </p:txBody>
      </p:sp>
    </p:spTree>
    <p:extLst>
      <p:ext uri="{BB962C8B-B14F-4D97-AF65-F5344CB8AC3E}">
        <p14:creationId xmlns:p14="http://schemas.microsoft.com/office/powerpoint/2010/main" val="33143818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25158B6-F603-4ED7-9586-A5C606EBD235}" type="datetimeFigureOut">
              <a:rPr lang="en-US" smtClean="0"/>
              <a:t>9/1/2020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19CB41-C14C-408D-B956-FF1512D092C5}" type="slidenum">
              <a:rPr lang="en-US" smtClean="0"/>
              <a:t>‹#›</a:t>
            </a:fld>
            <a:endParaRPr lang="en-US"/>
          </a:p>
        </p:txBody>
      </p:sp>
    </p:spTree>
    <p:extLst>
      <p:ext uri="{BB962C8B-B14F-4D97-AF65-F5344CB8AC3E}">
        <p14:creationId xmlns:p14="http://schemas.microsoft.com/office/powerpoint/2010/main" val="38968620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25158B6-F603-4ED7-9586-A5C606EBD235}" type="datetimeFigureOut">
              <a:rPr lang="en-US" smtClean="0"/>
              <a:t>9/1/2020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19CB41-C14C-408D-B956-FF1512D092C5}" type="slidenum">
              <a:rPr lang="en-US" smtClean="0"/>
              <a:t>‹#›</a:t>
            </a:fld>
            <a:endParaRPr lang="en-US"/>
          </a:p>
        </p:txBody>
      </p:sp>
    </p:spTree>
    <p:extLst>
      <p:ext uri="{BB962C8B-B14F-4D97-AF65-F5344CB8AC3E}">
        <p14:creationId xmlns:p14="http://schemas.microsoft.com/office/powerpoint/2010/main" val="37017622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25158B6-F603-4ED7-9586-A5C606EBD235}" type="datetimeFigureOut">
              <a:rPr lang="en-US" smtClean="0"/>
              <a:t>9/1/2020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19CB41-C14C-408D-B956-FF1512D092C5}" type="slidenum">
              <a:rPr lang="en-US" smtClean="0"/>
              <a:t>‹#›</a:t>
            </a:fld>
            <a:endParaRPr lang="en-US"/>
          </a:p>
        </p:txBody>
      </p:sp>
    </p:spTree>
    <p:extLst>
      <p:ext uri="{BB962C8B-B14F-4D97-AF65-F5344CB8AC3E}">
        <p14:creationId xmlns:p14="http://schemas.microsoft.com/office/powerpoint/2010/main" val="3502601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25158B6-F603-4ED7-9586-A5C606EBD235}" type="datetimeFigureOut">
              <a:rPr lang="en-US" smtClean="0"/>
              <a:t>9/1/2020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219CB41-C14C-408D-B956-FF1512D092C5}" type="slidenum">
              <a:rPr lang="en-US" smtClean="0"/>
              <a:t>‹#›</a:t>
            </a:fld>
            <a:endParaRPr lang="en-US"/>
          </a:p>
        </p:txBody>
      </p:sp>
    </p:spTree>
    <p:extLst>
      <p:ext uri="{BB962C8B-B14F-4D97-AF65-F5344CB8AC3E}">
        <p14:creationId xmlns:p14="http://schemas.microsoft.com/office/powerpoint/2010/main" val="18687456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25158B6-F603-4ED7-9586-A5C606EBD235}" type="datetimeFigureOut">
              <a:rPr lang="en-US" smtClean="0"/>
              <a:t>9/1/2020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219CB41-C14C-408D-B956-FF1512D092C5}" type="slidenum">
              <a:rPr lang="en-US" smtClean="0"/>
              <a:t>‹#›</a:t>
            </a:fld>
            <a:endParaRPr lang="en-US"/>
          </a:p>
        </p:txBody>
      </p:sp>
    </p:spTree>
    <p:extLst>
      <p:ext uri="{BB962C8B-B14F-4D97-AF65-F5344CB8AC3E}">
        <p14:creationId xmlns:p14="http://schemas.microsoft.com/office/powerpoint/2010/main" val="39235446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5158B6-F603-4ED7-9586-A5C606EBD235}" type="datetimeFigureOut">
              <a:rPr lang="en-US" smtClean="0"/>
              <a:t>9/1/2020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219CB41-C14C-408D-B956-FF1512D092C5}" type="slidenum">
              <a:rPr lang="en-US" smtClean="0"/>
              <a:t>‹#›</a:t>
            </a:fld>
            <a:endParaRPr lang="en-US"/>
          </a:p>
        </p:txBody>
      </p:sp>
    </p:spTree>
    <p:extLst>
      <p:ext uri="{BB962C8B-B14F-4D97-AF65-F5344CB8AC3E}">
        <p14:creationId xmlns:p14="http://schemas.microsoft.com/office/powerpoint/2010/main" val="9735501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25158B6-F603-4ED7-9586-A5C606EBD235}" type="datetimeFigureOut">
              <a:rPr lang="en-US" smtClean="0"/>
              <a:t>9/1/2020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19CB41-C14C-408D-B956-FF1512D092C5}" type="slidenum">
              <a:rPr lang="en-US" smtClean="0"/>
              <a:t>‹#›</a:t>
            </a:fld>
            <a:endParaRPr lang="en-US"/>
          </a:p>
        </p:txBody>
      </p:sp>
    </p:spTree>
    <p:extLst>
      <p:ext uri="{BB962C8B-B14F-4D97-AF65-F5344CB8AC3E}">
        <p14:creationId xmlns:p14="http://schemas.microsoft.com/office/powerpoint/2010/main" val="39234893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825158B6-F603-4ED7-9586-A5C606EBD235}" type="datetimeFigureOut">
              <a:rPr lang="en-US" smtClean="0"/>
              <a:t>9/1/2020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19CB41-C14C-408D-B956-FF1512D092C5}" type="slidenum">
              <a:rPr lang="en-US" smtClean="0"/>
              <a:t>‹#›</a:t>
            </a:fld>
            <a:endParaRPr lang="en-US"/>
          </a:p>
        </p:txBody>
      </p:sp>
    </p:spTree>
    <p:extLst>
      <p:ext uri="{BB962C8B-B14F-4D97-AF65-F5344CB8AC3E}">
        <p14:creationId xmlns:p14="http://schemas.microsoft.com/office/powerpoint/2010/main" val="436823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25158B6-F603-4ED7-9586-A5C606EBD235}" type="datetimeFigureOut">
              <a:rPr lang="en-US" smtClean="0"/>
              <a:t>9/1/2020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19CB41-C14C-408D-B956-FF1512D092C5}" type="slidenum">
              <a:rPr lang="en-US" smtClean="0"/>
              <a:t>‹#›</a:t>
            </a:fld>
            <a:endParaRPr lang="en-US"/>
          </a:p>
        </p:txBody>
      </p:sp>
    </p:spTree>
    <p:extLst>
      <p:ext uri="{BB962C8B-B14F-4D97-AF65-F5344CB8AC3E}">
        <p14:creationId xmlns:p14="http://schemas.microsoft.com/office/powerpoint/2010/main" val="15501309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25158B6-F603-4ED7-9586-A5C606EBD235}" type="datetimeFigureOut">
              <a:rPr lang="en-US" smtClean="0"/>
              <a:t>9/1/2020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19CB41-C14C-408D-B956-FF1512D092C5}"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1134857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25158B6-F603-4ED7-9586-A5C606EBD235}" type="datetimeFigureOut">
              <a:rPr lang="en-US" smtClean="0"/>
              <a:t>9/1/2020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19CB41-C14C-408D-B956-FF1512D092C5}" type="slidenum">
              <a:rPr lang="en-US" smtClean="0"/>
              <a:t>‹#›</a:t>
            </a:fld>
            <a:endParaRPr lang="en-US"/>
          </a:p>
        </p:txBody>
      </p:sp>
    </p:spTree>
    <p:extLst>
      <p:ext uri="{BB962C8B-B14F-4D97-AF65-F5344CB8AC3E}">
        <p14:creationId xmlns:p14="http://schemas.microsoft.com/office/powerpoint/2010/main" val="29236235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25158B6-F603-4ED7-9586-A5C606EBD235}" type="datetimeFigureOut">
              <a:rPr lang="en-US" smtClean="0"/>
              <a:t>9/1/2020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19CB41-C14C-408D-B956-FF1512D092C5}"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268176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25158B6-F603-4ED7-9586-A5C606EBD235}" type="datetimeFigureOut">
              <a:rPr lang="en-US" smtClean="0"/>
              <a:t>9/1/2020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19CB41-C14C-408D-B956-FF1512D092C5}" type="slidenum">
              <a:rPr lang="en-US" smtClean="0"/>
              <a:t>‹#›</a:t>
            </a:fld>
            <a:endParaRPr lang="en-US"/>
          </a:p>
        </p:txBody>
      </p:sp>
    </p:spTree>
    <p:extLst>
      <p:ext uri="{BB962C8B-B14F-4D97-AF65-F5344CB8AC3E}">
        <p14:creationId xmlns:p14="http://schemas.microsoft.com/office/powerpoint/2010/main" val="33841705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25158B6-F603-4ED7-9586-A5C606EBD235}" type="datetimeFigureOut">
              <a:rPr lang="en-US" smtClean="0"/>
              <a:t>9/1/2020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19CB41-C14C-408D-B956-FF1512D092C5}" type="slidenum">
              <a:rPr lang="en-US" smtClean="0"/>
              <a:t>‹#›</a:t>
            </a:fld>
            <a:endParaRPr lang="en-US"/>
          </a:p>
        </p:txBody>
      </p:sp>
    </p:spTree>
    <p:extLst>
      <p:ext uri="{BB962C8B-B14F-4D97-AF65-F5344CB8AC3E}">
        <p14:creationId xmlns:p14="http://schemas.microsoft.com/office/powerpoint/2010/main" val="27010719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25158B6-F603-4ED7-9586-A5C606EBD235}" type="datetimeFigureOut">
              <a:rPr lang="en-US" smtClean="0"/>
              <a:t>9/1/2020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19CB41-C14C-408D-B956-FF1512D092C5}" type="slidenum">
              <a:rPr lang="en-US" smtClean="0"/>
              <a:t>‹#›</a:t>
            </a:fld>
            <a:endParaRPr lang="en-US"/>
          </a:p>
        </p:txBody>
      </p:sp>
    </p:spTree>
    <p:extLst>
      <p:ext uri="{BB962C8B-B14F-4D97-AF65-F5344CB8AC3E}">
        <p14:creationId xmlns:p14="http://schemas.microsoft.com/office/powerpoint/2010/main" val="729374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25158B6-F603-4ED7-9586-A5C606EBD235}" type="datetimeFigureOut">
              <a:rPr lang="en-US" smtClean="0"/>
              <a:t>9/1/2020</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219CB41-C14C-408D-B956-FF1512D092C5}" type="slidenum">
              <a:rPr lang="en-US" smtClean="0"/>
              <a:t>‹#›</a:t>
            </a:fld>
            <a:endParaRPr lang="en-US"/>
          </a:p>
        </p:txBody>
      </p:sp>
    </p:spTree>
    <p:extLst>
      <p:ext uri="{BB962C8B-B14F-4D97-AF65-F5344CB8AC3E}">
        <p14:creationId xmlns:p14="http://schemas.microsoft.com/office/powerpoint/2010/main" val="14572452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219200" y="171450"/>
            <a:ext cx="9753600" cy="6515100"/>
          </a:xfrm>
          <a:prstGeom prst="rect">
            <a:avLst/>
          </a:prstGeom>
        </p:spPr>
      </p:pic>
      <p:sp>
        <p:nvSpPr>
          <p:cNvPr id="2" name="Title 1"/>
          <p:cNvSpPr>
            <a:spLocks noGrp="1"/>
          </p:cNvSpPr>
          <p:nvPr>
            <p:ph type="ctrTitle"/>
          </p:nvPr>
        </p:nvSpPr>
        <p:spPr>
          <a:xfrm>
            <a:off x="1524000" y="903034"/>
            <a:ext cx="9144000" cy="1821694"/>
          </a:xfrm>
        </p:spPr>
        <p:txBody>
          <a:bodyPr>
            <a:normAutofit fontScale="90000"/>
          </a:bodyPr>
          <a:lstStyle/>
          <a:p>
            <a:pPr algn="ctr"/>
            <a:r>
              <a:rPr lang="en-US" sz="6600" b="0" i="0" u="none" strike="noStrike" baseline="0" dirty="0" smtClean="0">
                <a:solidFill>
                  <a:srgbClr val="000000"/>
                </a:solidFill>
                <a:latin typeface="Times New Roman" panose="02020603050405020304" pitchFamily="18" charset="0"/>
              </a:rPr>
              <a:t/>
            </a:r>
            <a:br>
              <a:rPr lang="en-US" sz="6600" b="0" i="0" u="none" strike="noStrike" baseline="0" dirty="0" smtClean="0">
                <a:solidFill>
                  <a:srgbClr val="000000"/>
                </a:solidFill>
                <a:latin typeface="Times New Roman" panose="02020603050405020304" pitchFamily="18" charset="0"/>
              </a:rPr>
            </a:br>
            <a:r>
              <a:rPr lang="en-US" sz="3100" dirty="0" smtClean="0">
                <a:solidFill>
                  <a:schemeClr val="bg1"/>
                </a:solidFill>
                <a:latin typeface="Times New Roman" panose="02020603050405020304" pitchFamily="18" charset="0"/>
              </a:rPr>
              <a:t>Biological Opinion for </a:t>
            </a:r>
            <a:r>
              <a:rPr lang="en-US" sz="3100" dirty="0">
                <a:solidFill>
                  <a:schemeClr val="bg1"/>
                </a:solidFill>
                <a:latin typeface="Times New Roman" panose="02020603050405020304" pitchFamily="18" charset="0"/>
              </a:rPr>
              <a:t>the Trinity River Restoration Program’s Mechanical Channel Rehabilitation, Sediment Management, Watershed Restoration, and Monitoring Actions in Trinity County, California </a:t>
            </a:r>
            <a:endParaRPr lang="en-US" sz="3100" dirty="0">
              <a:solidFill>
                <a:schemeClr val="bg1"/>
              </a:solidFill>
            </a:endParaRPr>
          </a:p>
        </p:txBody>
      </p:sp>
      <p:sp>
        <p:nvSpPr>
          <p:cNvPr id="3" name="Subtitle 2"/>
          <p:cNvSpPr>
            <a:spLocks noGrp="1"/>
          </p:cNvSpPr>
          <p:nvPr>
            <p:ph type="subTitle" idx="1"/>
          </p:nvPr>
        </p:nvSpPr>
        <p:spPr>
          <a:xfrm>
            <a:off x="2115127" y="5504873"/>
            <a:ext cx="7721600" cy="944417"/>
          </a:xfrm>
        </p:spPr>
        <p:txBody>
          <a:bodyPr/>
          <a:lstStyle/>
          <a:p>
            <a:pPr algn="ctr"/>
            <a:r>
              <a:rPr lang="en-US" dirty="0" smtClean="0">
                <a:solidFill>
                  <a:schemeClr val="bg1"/>
                </a:solidFill>
                <a:latin typeface="Times New Roman" panose="02020603050405020304" pitchFamily="18" charset="0"/>
                <a:cs typeface="Times New Roman" panose="02020603050405020304" pitchFamily="18" charset="0"/>
              </a:rPr>
              <a:t>Presented By: Roman Pittman</a:t>
            </a:r>
          </a:p>
          <a:p>
            <a:pPr algn="ctr"/>
            <a:r>
              <a:rPr lang="en-US" dirty="0" smtClean="0">
                <a:solidFill>
                  <a:schemeClr val="bg1"/>
                </a:solidFill>
                <a:latin typeface="Times New Roman" panose="02020603050405020304" pitchFamily="18" charset="0"/>
                <a:cs typeface="Times New Roman" panose="02020603050405020304" pitchFamily="18" charset="0"/>
              </a:rPr>
              <a:t>NMFS</a:t>
            </a:r>
            <a:endParaRPr lang="en-US"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46732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785091"/>
          </a:xfrm>
        </p:spPr>
        <p:txBody>
          <a:bodyPr>
            <a:normAutofit/>
          </a:bodyPr>
          <a:lstStyle/>
          <a:p>
            <a:r>
              <a:rPr lang="en-US" sz="3600" b="1" dirty="0" smtClean="0">
                <a:latin typeface="Times New Roman" panose="02020603050405020304" pitchFamily="18" charset="0"/>
                <a:cs typeface="Times New Roman" panose="02020603050405020304" pitchFamily="18" charset="0"/>
              </a:rPr>
              <a:t>Overview…</a:t>
            </a:r>
            <a:endParaRPr lang="en-US" sz="3600" b="1" dirty="0">
              <a:latin typeface="Times New Roman" panose="02020603050405020304" pitchFamily="18" charset="0"/>
              <a:cs typeface="Times New Roman" panose="02020603050405020304" pitchFamily="18" charset="0"/>
            </a:endParaRPr>
          </a:p>
        </p:txBody>
      </p:sp>
      <p:sp>
        <p:nvSpPr>
          <p:cNvPr id="3" name="Text Placeholder 2"/>
          <p:cNvSpPr>
            <a:spLocks noGrp="1"/>
          </p:cNvSpPr>
          <p:nvPr>
            <p:ph type="body" idx="1"/>
          </p:nvPr>
        </p:nvSpPr>
        <p:spPr>
          <a:xfrm>
            <a:off x="677335" y="1394691"/>
            <a:ext cx="8596668" cy="3953164"/>
          </a:xfrm>
        </p:spPr>
        <p:txBody>
          <a:bodyPr>
            <a:normAutofit/>
          </a:bodyPr>
          <a:lstStyle/>
          <a:p>
            <a:pPr marL="285750" indent="-285750">
              <a:buFont typeface="Arial" panose="020B0604020202020204" pitchFamily="34" charset="0"/>
              <a:buChar char="•"/>
            </a:pPr>
            <a:r>
              <a:rPr lang="en-US" sz="2000" dirty="0" smtClean="0">
                <a:latin typeface="Times New Roman" panose="02020603050405020304" pitchFamily="18" charset="0"/>
                <a:cs typeface="Times New Roman" panose="02020603050405020304" pitchFamily="18" charset="0"/>
              </a:rPr>
              <a:t>Why new consultation was needed</a:t>
            </a:r>
            <a:endParaRPr lang="en-US" sz="20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000" dirty="0" smtClean="0">
                <a:latin typeface="Times New Roman" panose="02020603050405020304" pitchFamily="18" charset="0"/>
                <a:cs typeface="Times New Roman" panose="02020603050405020304" pitchFamily="18" charset="0"/>
              </a:rPr>
              <a:t>Participating Agencies</a:t>
            </a:r>
          </a:p>
          <a:p>
            <a:pPr marL="285750" indent="-285750">
              <a:buFont typeface="Arial" panose="020B0604020202020204" pitchFamily="34" charset="0"/>
              <a:buChar char="•"/>
            </a:pPr>
            <a:r>
              <a:rPr lang="en-US" sz="2000" dirty="0" smtClean="0">
                <a:latin typeface="Times New Roman" panose="02020603050405020304" pitchFamily="18" charset="0"/>
                <a:cs typeface="Times New Roman" panose="02020603050405020304" pitchFamily="18" charset="0"/>
              </a:rPr>
              <a:t>Description of covered activities</a:t>
            </a:r>
          </a:p>
          <a:p>
            <a:pPr marL="285750" indent="-285750">
              <a:buFont typeface="Arial" panose="020B0604020202020204" pitchFamily="34" charset="0"/>
              <a:buChar char="•"/>
            </a:pPr>
            <a:r>
              <a:rPr lang="en-US" sz="2000" dirty="0" smtClean="0">
                <a:latin typeface="Times New Roman" panose="02020603050405020304" pitchFamily="18" charset="0"/>
                <a:cs typeface="Times New Roman" panose="02020603050405020304" pitchFamily="18" charset="0"/>
              </a:rPr>
              <a:t>Process for inclusion of restoration projects</a:t>
            </a:r>
          </a:p>
          <a:p>
            <a:pPr marL="285750" indent="-285750">
              <a:buFont typeface="Arial" panose="020B0604020202020204" pitchFamily="34" charset="0"/>
              <a:buChar char="•"/>
            </a:pPr>
            <a:r>
              <a:rPr lang="en-US" sz="2000" dirty="0" smtClean="0">
                <a:latin typeface="Times New Roman" panose="02020603050405020304" pitchFamily="18" charset="0"/>
                <a:cs typeface="Times New Roman" panose="02020603050405020304" pitchFamily="18" charset="0"/>
              </a:rPr>
              <a:t>Sideboards </a:t>
            </a:r>
          </a:p>
          <a:p>
            <a:pPr marL="285750" indent="-285750">
              <a:buFont typeface="Arial" panose="020B0604020202020204" pitchFamily="34" charset="0"/>
              <a:buChar char="•"/>
            </a:pPr>
            <a:r>
              <a:rPr lang="en-US" sz="2000" dirty="0" smtClean="0">
                <a:latin typeface="Times New Roman" panose="02020603050405020304" pitchFamily="18" charset="0"/>
                <a:cs typeface="Times New Roman" panose="02020603050405020304" pitchFamily="18" charset="0"/>
              </a:rPr>
              <a:t>Benefits of Programmatic Consultation</a:t>
            </a:r>
          </a:p>
          <a:p>
            <a:pPr marL="285750" indent="-285750">
              <a:buFont typeface="Arial" panose="020B0604020202020204" pitchFamily="34" charset="0"/>
              <a:buChar char="•"/>
            </a:pPr>
            <a:r>
              <a:rPr lang="en-US" sz="2000" dirty="0" smtClean="0">
                <a:latin typeface="Times New Roman" panose="02020603050405020304" pitchFamily="18" charset="0"/>
                <a:cs typeface="Times New Roman" panose="02020603050405020304" pitchFamily="18" charset="0"/>
              </a:rPr>
              <a:t>Questions</a:t>
            </a:r>
          </a:p>
          <a:p>
            <a:endParaRPr lang="en-US" dirty="0"/>
          </a:p>
        </p:txBody>
      </p:sp>
      <p:pic>
        <p:nvPicPr>
          <p:cNvPr id="4" name="Picture 3"/>
          <p:cNvPicPr>
            <a:picLocks noChangeAspect="1"/>
          </p:cNvPicPr>
          <p:nvPr/>
        </p:nvPicPr>
        <p:blipFill>
          <a:blip r:embed="rId2"/>
          <a:stretch>
            <a:fillRect/>
          </a:stretch>
        </p:blipFill>
        <p:spPr>
          <a:xfrm>
            <a:off x="5904099" y="3509819"/>
            <a:ext cx="2058716" cy="2835696"/>
          </a:xfrm>
          <a:prstGeom prst="rect">
            <a:avLst/>
          </a:prstGeom>
        </p:spPr>
      </p:pic>
      <p:pic>
        <p:nvPicPr>
          <p:cNvPr id="6" name="Picture 5"/>
          <p:cNvPicPr>
            <a:picLocks noChangeAspect="1"/>
          </p:cNvPicPr>
          <p:nvPr/>
        </p:nvPicPr>
        <p:blipFill>
          <a:blip r:embed="rId3"/>
          <a:stretch>
            <a:fillRect/>
          </a:stretch>
        </p:blipFill>
        <p:spPr>
          <a:xfrm>
            <a:off x="5904099" y="193831"/>
            <a:ext cx="6009660" cy="3205152"/>
          </a:xfrm>
          <a:prstGeom prst="rect">
            <a:avLst/>
          </a:prstGeom>
        </p:spPr>
      </p:pic>
      <p:pic>
        <p:nvPicPr>
          <p:cNvPr id="7" name="Picture 6"/>
          <p:cNvPicPr>
            <a:picLocks noChangeAspect="1"/>
          </p:cNvPicPr>
          <p:nvPr/>
        </p:nvPicPr>
        <p:blipFill>
          <a:blip r:embed="rId4"/>
          <a:stretch>
            <a:fillRect/>
          </a:stretch>
        </p:blipFill>
        <p:spPr>
          <a:xfrm>
            <a:off x="8083193" y="3509819"/>
            <a:ext cx="3830566" cy="2876670"/>
          </a:xfrm>
          <a:prstGeom prst="rect">
            <a:avLst/>
          </a:prstGeom>
        </p:spPr>
      </p:pic>
    </p:spTree>
    <p:extLst>
      <p:ext uri="{BB962C8B-B14F-4D97-AF65-F5344CB8AC3E}">
        <p14:creationId xmlns:p14="http://schemas.microsoft.com/office/powerpoint/2010/main" val="107642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0" marR="0">
              <a:lnSpc>
                <a:spcPct val="107000"/>
              </a:lnSpc>
              <a:spcBef>
                <a:spcPts val="0"/>
              </a:spcBef>
              <a:spcAft>
                <a:spcPts val="800"/>
              </a:spcAft>
            </a:pPr>
            <a:r>
              <a:rPr lang="en-US" b="1" dirty="0">
                <a:latin typeface="Times New Roman" panose="02020603050405020304" pitchFamily="18" charset="0"/>
                <a:ea typeface="Calibri" panose="020F0502020204030204" pitchFamily="34" charset="0"/>
                <a:cs typeface="Times New Roman" panose="02020603050405020304" pitchFamily="18" charset="0"/>
              </a:rPr>
              <a:t>Why consultation was reinitiated: </a:t>
            </a:r>
            <a:r>
              <a:rPr lang="en-US" sz="3200" dirty="0">
                <a:latin typeface="Calibri" panose="020F0502020204030204" pitchFamily="34" charset="0"/>
                <a:ea typeface="Calibri" panose="020F0502020204030204" pitchFamily="34" charset="0"/>
                <a:cs typeface="Times New Roman" panose="02020603050405020304" pitchFamily="18" charset="0"/>
              </a:rPr>
              <a:t/>
            </a:r>
            <a:br>
              <a:rPr lang="en-US" sz="3200" dirty="0">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p:cNvSpPr>
            <a:spLocks noGrp="1"/>
          </p:cNvSpPr>
          <p:nvPr>
            <p:ph idx="1"/>
          </p:nvPr>
        </p:nvSpPr>
        <p:spPr>
          <a:xfrm>
            <a:off x="677334" y="1504807"/>
            <a:ext cx="8596668" cy="3880773"/>
          </a:xfrm>
        </p:spPr>
        <p:txBody>
          <a:bodyPr>
            <a:normAutofit/>
          </a:bodyPr>
          <a:lstStyle/>
          <a:p>
            <a:pPr lvl="0">
              <a:lnSpc>
                <a:spcPct val="107000"/>
              </a:lnSpc>
              <a:spcBef>
                <a:spcPts val="0"/>
              </a:spcBef>
              <a:buFont typeface="Symbol" panose="05050102010706020507" pitchFamily="18" charset="2"/>
              <a:buChar char=""/>
            </a:pPr>
            <a:r>
              <a:rPr lang="en-US" sz="2400" dirty="0">
                <a:latin typeface="Times New Roman" panose="02020603050405020304" pitchFamily="18" charset="0"/>
                <a:ea typeface="Calibri" panose="020F0502020204030204" pitchFamily="34" charset="0"/>
                <a:cs typeface="Times New Roman" panose="02020603050405020304" pitchFamily="18" charset="0"/>
              </a:rPr>
              <a:t>NMFS’ original Biological Opinion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(2000) provided </a:t>
            </a:r>
            <a:r>
              <a:rPr lang="en-US" sz="2400" dirty="0">
                <a:latin typeface="Times New Roman" panose="02020603050405020304" pitchFamily="18" charset="0"/>
                <a:ea typeface="Calibri" panose="020F0502020204030204" pitchFamily="34" charset="0"/>
                <a:cs typeface="Times New Roman" panose="02020603050405020304" pitchFamily="18" charset="0"/>
              </a:rPr>
              <a:t>ESA coverage for restoration activities and techniques which were in use at the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time.</a:t>
            </a:r>
          </a:p>
          <a:p>
            <a:pPr marL="0" lvl="0" indent="0">
              <a:lnSpc>
                <a:spcPct val="107000"/>
              </a:lnSpc>
              <a:spcBef>
                <a:spcPts val="0"/>
              </a:spcBef>
              <a:buNone/>
            </a:pPr>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Bef>
                <a:spcPts val="0"/>
              </a:spcBef>
              <a:buNone/>
            </a:pPr>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spcBef>
                <a:spcPts val="0"/>
              </a:spcBef>
              <a:spcAft>
                <a:spcPts val="800"/>
              </a:spcAft>
              <a:buFont typeface="Symbol" panose="05050102010706020507" pitchFamily="18" charset="2"/>
              <a:buChar char=""/>
            </a:pPr>
            <a:r>
              <a:rPr lang="en-US" sz="2400" dirty="0">
                <a:latin typeface="Times New Roman" panose="02020603050405020304" pitchFamily="18" charset="0"/>
                <a:ea typeface="Calibri" panose="020F0502020204030204" pitchFamily="34" charset="0"/>
                <a:cs typeface="Times New Roman" panose="02020603050405020304" pitchFamily="18" charset="0"/>
              </a:rPr>
              <a:t>Techniques and project design have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evolved. </a:t>
            </a:r>
            <a:r>
              <a:rPr lang="en-US" sz="2400" dirty="0">
                <a:latin typeface="Times New Roman" panose="02020603050405020304" pitchFamily="18" charset="0"/>
                <a:ea typeface="Calibri" panose="020F0502020204030204" pitchFamily="34" charset="0"/>
                <a:cs typeface="Times New Roman" panose="02020603050405020304" pitchFamily="18" charset="0"/>
              </a:rPr>
              <a:t>Adoption of new techniques constitutes a modification to the original action and the need for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re-initiation </a:t>
            </a:r>
            <a:r>
              <a:rPr lang="en-US" sz="2400" dirty="0">
                <a:latin typeface="Times New Roman" panose="02020603050405020304" pitchFamily="18" charset="0"/>
                <a:ea typeface="Calibri" panose="020F0502020204030204" pitchFamily="34" charset="0"/>
                <a:cs typeface="Times New Roman" panose="02020603050405020304" pitchFamily="18" charset="0"/>
              </a:rPr>
              <a:t>of consultation.</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7314376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9205574" cy="1385455"/>
          </a:xfrm>
        </p:spPr>
        <p:txBody>
          <a:bodyPr>
            <a:normAutofit fontScale="90000"/>
          </a:bodyPr>
          <a:lstStyle/>
          <a:p>
            <a:pPr marL="0" marR="0">
              <a:lnSpc>
                <a:spcPct val="107000"/>
              </a:lnSpc>
              <a:spcBef>
                <a:spcPts val="0"/>
              </a:spcBef>
              <a:spcAft>
                <a:spcPts val="800"/>
              </a:spcAft>
            </a:pPr>
            <a:r>
              <a:rPr lang="en-US" sz="4000" b="1" dirty="0">
                <a:latin typeface="Times New Roman" panose="02020603050405020304" pitchFamily="18" charset="0"/>
                <a:ea typeface="Calibri" panose="020F0502020204030204" pitchFamily="34" charset="0"/>
                <a:cs typeface="Times New Roman" panose="02020603050405020304" pitchFamily="18" charset="0"/>
              </a:rPr>
              <a:t>Agencies covered by the TRRP </a:t>
            </a:r>
            <a:r>
              <a:rPr lang="en-US" sz="4000" b="1" dirty="0" err="1" smtClean="0">
                <a:latin typeface="Times New Roman" panose="02020603050405020304" pitchFamily="18" charset="0"/>
                <a:ea typeface="Calibri" panose="020F0502020204030204" pitchFamily="34" charset="0"/>
                <a:cs typeface="Times New Roman" panose="02020603050405020304" pitchFamily="18" charset="0"/>
              </a:rPr>
              <a:t>BiOp</a:t>
            </a:r>
            <a:r>
              <a:rPr lang="en-US" sz="4000" b="1" dirty="0" smtClean="0">
                <a:latin typeface="Times New Roman" panose="02020603050405020304" pitchFamily="18" charset="0"/>
                <a:ea typeface="Calibri" panose="020F0502020204030204" pitchFamily="34" charset="0"/>
                <a:cs typeface="Times New Roman" panose="02020603050405020304" pitchFamily="18" charset="0"/>
              </a:rPr>
              <a:t>:</a:t>
            </a:r>
            <a:r>
              <a:rPr lang="en-US" sz="4000" dirty="0">
                <a:latin typeface="Calibri" panose="020F0502020204030204" pitchFamily="34" charset="0"/>
                <a:ea typeface="Calibri" panose="020F0502020204030204" pitchFamily="34" charset="0"/>
                <a:cs typeface="Times New Roman" panose="02020603050405020304" pitchFamily="18" charset="0"/>
              </a:rPr>
              <a:t/>
            </a:r>
            <a:br>
              <a:rPr lang="en-US" sz="4000" dirty="0">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Text Placeholder 2"/>
          <p:cNvSpPr>
            <a:spLocks noGrp="1"/>
          </p:cNvSpPr>
          <p:nvPr>
            <p:ph type="body" idx="1"/>
          </p:nvPr>
        </p:nvSpPr>
        <p:spPr>
          <a:xfrm>
            <a:off x="677335" y="1385455"/>
            <a:ext cx="8596668" cy="4655907"/>
          </a:xfrm>
        </p:spPr>
        <p:txBody>
          <a:bodyPr>
            <a:normAutofit/>
          </a:bodyPr>
          <a:lstStyle/>
          <a:p>
            <a:pPr marL="342900" lvl="0" indent="-342900">
              <a:lnSpc>
                <a:spcPct val="107000"/>
              </a:lnSpc>
              <a:spcBef>
                <a:spcPts val="0"/>
              </a:spcBef>
              <a:buFont typeface="Symbol" panose="05050102010706020507" pitchFamily="18" charset="2"/>
              <a:buChar char=""/>
            </a:pPr>
            <a:r>
              <a:rPr lang="en-US" sz="2000" dirty="0" smtClean="0">
                <a:latin typeface="Times New Roman" panose="02020603050405020304" pitchFamily="18" charset="0"/>
                <a:ea typeface="Calibri" panose="020F0502020204030204" pitchFamily="34" charset="0"/>
                <a:cs typeface="Times New Roman" panose="02020603050405020304" pitchFamily="18" charset="0"/>
              </a:rPr>
              <a:t>The </a:t>
            </a:r>
            <a:r>
              <a:rPr lang="en-US" sz="2000" dirty="0">
                <a:latin typeface="Times New Roman" panose="02020603050405020304" pitchFamily="18" charset="0"/>
                <a:ea typeface="Calibri" panose="020F0502020204030204" pitchFamily="34" charset="0"/>
                <a:cs typeface="Times New Roman" panose="02020603050405020304" pitchFamily="18" charset="0"/>
              </a:rPr>
              <a:t>Bureau of Reclamation (Reclamation) is the lead federal agency and proposes to fund, implement, or facilitate restoration activities in the Trinity River watershed and monitoring and research activities in the Trinity and lower Klamath basins under the Trinity River Restoration Program (TRRP</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a:t>
            </a:r>
          </a:p>
          <a:p>
            <a:pPr lvl="0">
              <a:lnSpc>
                <a:spcPct val="107000"/>
              </a:lnSpc>
              <a:spcBef>
                <a:spcPts val="0"/>
              </a:spcBef>
            </a:pPr>
            <a:endParaRPr lang="en-US"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Bef>
                <a:spcPts val="0"/>
              </a:spcBef>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Times New Roman" panose="02020603050405020304" pitchFamily="18" charset="0"/>
              </a:rPr>
              <a:t>Participating agencies may also implement, fund, and/or permit restoration, monitoring, and/or research activities in the Trinity and lower Klamath basins</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a:t>
            </a:r>
          </a:p>
          <a:p>
            <a:pPr lvl="0">
              <a:lnSpc>
                <a:spcPct val="107000"/>
              </a:lnSpc>
              <a:spcBef>
                <a:spcPts val="0"/>
              </a:spcBef>
            </a:pPr>
            <a:endParaRPr lang="en-US" sz="20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Times New Roman" panose="02020603050405020304" pitchFamily="18" charset="0"/>
              </a:rPr>
              <a:t>Participating agencies include: USFWS, BLM, Corps, USFS (Shasta Trinity NF)</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4" name="Picture 3"/>
          <p:cNvPicPr>
            <a:picLocks noChangeAspect="1"/>
          </p:cNvPicPr>
          <p:nvPr/>
        </p:nvPicPr>
        <p:blipFill>
          <a:blip r:embed="rId2"/>
          <a:stretch>
            <a:fillRect/>
          </a:stretch>
        </p:blipFill>
        <p:spPr>
          <a:xfrm>
            <a:off x="10280793" y="5049982"/>
            <a:ext cx="1476375" cy="1524000"/>
          </a:xfrm>
          <a:prstGeom prst="rect">
            <a:avLst/>
          </a:prstGeom>
        </p:spPr>
      </p:pic>
    </p:spTree>
    <p:extLst>
      <p:ext uri="{BB962C8B-B14F-4D97-AF65-F5344CB8AC3E}">
        <p14:creationId xmlns:p14="http://schemas.microsoft.com/office/powerpoint/2010/main" val="6549280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3445" y="312321"/>
            <a:ext cx="8716046" cy="814515"/>
          </a:xfrm>
        </p:spPr>
        <p:txBody>
          <a:bodyPr>
            <a:normAutofit fontScale="90000"/>
          </a:bodyPr>
          <a:lstStyle/>
          <a:p>
            <a:pPr algn="ctr"/>
            <a:r>
              <a:rPr lang="en-US" sz="4000" b="1" dirty="0" smtClean="0">
                <a:latin typeface="Times New Roman" panose="02020603050405020304" pitchFamily="18" charset="0"/>
                <a:ea typeface="Calibri" panose="020F0502020204030204" pitchFamily="34" charset="0"/>
              </a:rPr>
              <a:t>Restoration Activities</a:t>
            </a:r>
            <a:r>
              <a:rPr lang="en-US" sz="3200" b="1" dirty="0" smtClean="0">
                <a:latin typeface="Times New Roman" panose="02020603050405020304" pitchFamily="18" charset="0"/>
                <a:ea typeface="Calibri" panose="020F0502020204030204" pitchFamily="34" charset="0"/>
              </a:rPr>
              <a:t/>
            </a:r>
            <a:br>
              <a:rPr lang="en-US" sz="3200" b="1" dirty="0" smtClean="0">
                <a:latin typeface="Times New Roman" panose="02020603050405020304" pitchFamily="18" charset="0"/>
                <a:ea typeface="Calibri" panose="020F0502020204030204" pitchFamily="34" charset="0"/>
              </a:rPr>
            </a:br>
            <a:r>
              <a:rPr lang="en-US" sz="3200" b="1" dirty="0">
                <a:latin typeface="Times New Roman" panose="02020603050405020304" pitchFamily="18" charset="0"/>
                <a:ea typeface="Calibri" panose="020F0502020204030204" pitchFamily="34" charset="0"/>
              </a:rPr>
              <a:t/>
            </a:r>
            <a:br>
              <a:rPr lang="en-US" sz="3200" b="1" dirty="0">
                <a:latin typeface="Times New Roman" panose="02020603050405020304" pitchFamily="18" charset="0"/>
                <a:ea typeface="Calibri" panose="020F0502020204030204" pitchFamily="34" charset="0"/>
              </a:rPr>
            </a:br>
            <a:r>
              <a:rPr lang="en-US" sz="3200" b="1" i="1" dirty="0" smtClean="0">
                <a:latin typeface="Times New Roman" panose="02020603050405020304" pitchFamily="18" charset="0"/>
                <a:ea typeface="Calibri" panose="020F0502020204030204" pitchFamily="34" charset="0"/>
              </a:rPr>
              <a:t>Channel Rehabilitation</a:t>
            </a:r>
            <a:endParaRPr lang="en-US" sz="3200" i="1" dirty="0"/>
          </a:p>
        </p:txBody>
      </p:sp>
      <p:sp>
        <p:nvSpPr>
          <p:cNvPr id="3" name="Text Placeholder 2"/>
          <p:cNvSpPr>
            <a:spLocks noGrp="1"/>
          </p:cNvSpPr>
          <p:nvPr>
            <p:ph type="body" idx="1"/>
          </p:nvPr>
        </p:nvSpPr>
        <p:spPr>
          <a:xfrm>
            <a:off x="603445" y="1126836"/>
            <a:ext cx="10794228" cy="3713020"/>
          </a:xfrm>
        </p:spPr>
        <p:txBody>
          <a:bodyPr>
            <a:normAutofit/>
          </a:bodyPr>
          <a:lstStyle/>
          <a:p>
            <a:pPr marL="342900" marR="0" lvl="0" indent="-342900">
              <a:lnSpc>
                <a:spcPct val="107000"/>
              </a:lnSpc>
              <a:spcBef>
                <a:spcPts val="0"/>
              </a:spcBef>
              <a:spcAft>
                <a:spcPts val="800"/>
              </a:spcAft>
              <a:buFont typeface="Symbol" panose="05050102010706020507" pitchFamily="18" charset="2"/>
              <a:buChar char=""/>
            </a:pPr>
            <a:r>
              <a:rPr lang="en-US" sz="2000" dirty="0" smtClean="0">
                <a:solidFill>
                  <a:srgbClr val="000000"/>
                </a:solidFill>
                <a:latin typeface="Times New Roman" panose="02020603050405020304" pitchFamily="18" charset="0"/>
              </a:rPr>
              <a:t>Heavy </a:t>
            </a:r>
            <a:r>
              <a:rPr lang="en-US" sz="2000" dirty="0">
                <a:solidFill>
                  <a:srgbClr val="000000"/>
                </a:solidFill>
                <a:latin typeface="Times New Roman" panose="02020603050405020304" pitchFamily="18" charset="0"/>
              </a:rPr>
              <a:t>equipment in the channel, channel excavation, and grading of floodplains</a:t>
            </a:r>
            <a:r>
              <a:rPr lang="en-US" sz="2000" dirty="0" smtClean="0">
                <a:solidFill>
                  <a:srgbClr val="000000"/>
                </a:solidFill>
                <a:latin typeface="Times New Roman" panose="02020603050405020304" pitchFamily="18" charset="0"/>
              </a:rPr>
              <a:t>.</a:t>
            </a:r>
          </a:p>
          <a:p>
            <a:pPr marL="342900" indent="-342900">
              <a:lnSpc>
                <a:spcPct val="107000"/>
              </a:lnSpc>
              <a:spcBef>
                <a:spcPts val="0"/>
              </a:spcBef>
              <a:spcAft>
                <a:spcPts val="800"/>
              </a:spcAft>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Times New Roman" panose="02020603050405020304" pitchFamily="18" charset="0"/>
              </a:rPr>
              <a:t>E</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ngineered </a:t>
            </a:r>
            <a:r>
              <a:rPr lang="en-US" sz="2000" dirty="0">
                <a:latin typeface="Times New Roman" panose="02020603050405020304" pitchFamily="18" charset="0"/>
                <a:ea typeface="Calibri" panose="020F0502020204030204" pitchFamily="34" charset="0"/>
                <a:cs typeface="Times New Roman" panose="02020603050405020304" pitchFamily="18" charset="0"/>
              </a:rPr>
              <a:t>log jams, side channels, alcoves, and hard points and boulders to direct scour. </a:t>
            </a:r>
            <a:endParaRPr lang="en-US" sz="2000" dirty="0" smtClean="0">
              <a:solidFill>
                <a:srgbClr val="000000"/>
              </a:solidFill>
              <a:latin typeface="Times New Roman" panose="02020603050405020304" pitchFamily="18" charset="0"/>
            </a:endParaRPr>
          </a:p>
          <a:p>
            <a:pPr marL="342900" marR="0" lvl="0" indent="-342900">
              <a:lnSpc>
                <a:spcPct val="107000"/>
              </a:lnSpc>
              <a:spcBef>
                <a:spcPts val="0"/>
              </a:spcBef>
              <a:spcAft>
                <a:spcPts val="800"/>
              </a:spcAft>
              <a:buFont typeface="Symbol" panose="05050102010706020507" pitchFamily="18" charset="2"/>
              <a:buChar char=""/>
            </a:pPr>
            <a:r>
              <a:rPr lang="en-US" sz="2000" dirty="0">
                <a:solidFill>
                  <a:srgbClr val="000000"/>
                </a:solidFill>
                <a:latin typeface="Times New Roman" panose="02020603050405020304" pitchFamily="18" charset="0"/>
              </a:rPr>
              <a:t>Riparian vegetation may be removed to access sites or facilitate floodplain grading</a:t>
            </a:r>
            <a:r>
              <a:rPr lang="en-US" sz="2000" dirty="0" smtClean="0">
                <a:solidFill>
                  <a:srgbClr val="000000"/>
                </a:solidFill>
                <a:latin typeface="Times New Roman" panose="02020603050405020304" pitchFamily="18" charset="0"/>
              </a:rPr>
              <a:t>.</a:t>
            </a:r>
          </a:p>
          <a:p>
            <a:pPr marL="342900" marR="0" lvl="0" indent="-342900">
              <a:lnSpc>
                <a:spcPct val="107000"/>
              </a:lnSpc>
              <a:spcBef>
                <a:spcPts val="0"/>
              </a:spcBef>
              <a:spcAft>
                <a:spcPts val="800"/>
              </a:spcAft>
              <a:buFont typeface="Symbol" panose="05050102010706020507" pitchFamily="18" charset="2"/>
              <a:buChar char=""/>
            </a:pPr>
            <a:r>
              <a:rPr lang="en-US" sz="2000" dirty="0" smtClean="0">
                <a:solidFill>
                  <a:srgbClr val="000000"/>
                </a:solidFill>
                <a:latin typeface="Times New Roman" panose="02020603050405020304" pitchFamily="18" charset="0"/>
              </a:rPr>
              <a:t>Low flow channel crossings</a:t>
            </a:r>
          </a:p>
          <a:p>
            <a:pPr marR="0" lvl="0">
              <a:lnSpc>
                <a:spcPct val="107000"/>
              </a:lnSpc>
              <a:spcBef>
                <a:spcPts val="0"/>
              </a:spcBef>
              <a:spcAft>
                <a:spcPts val="800"/>
              </a:spcAft>
            </a:pPr>
            <a:endParaRPr lang="en-US"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5" name="Picture 4"/>
          <p:cNvPicPr>
            <a:picLocks noChangeAspect="1"/>
          </p:cNvPicPr>
          <p:nvPr/>
        </p:nvPicPr>
        <p:blipFill>
          <a:blip r:embed="rId2"/>
          <a:stretch>
            <a:fillRect/>
          </a:stretch>
        </p:blipFill>
        <p:spPr>
          <a:xfrm>
            <a:off x="4236788" y="3343564"/>
            <a:ext cx="4787288" cy="3185722"/>
          </a:xfrm>
          <a:prstGeom prst="rect">
            <a:avLst/>
          </a:prstGeom>
        </p:spPr>
      </p:pic>
    </p:spTree>
    <p:extLst>
      <p:ext uri="{BB962C8B-B14F-4D97-AF65-F5344CB8AC3E}">
        <p14:creationId xmlns:p14="http://schemas.microsoft.com/office/powerpoint/2010/main" val="1266001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5" y="0"/>
            <a:ext cx="8596668" cy="1006764"/>
          </a:xfrm>
        </p:spPr>
        <p:txBody>
          <a:bodyPr/>
          <a:lstStyle/>
          <a:p>
            <a:pPr algn="ctr"/>
            <a:r>
              <a:rPr lang="en-US" sz="2900" b="1" i="1" dirty="0">
                <a:solidFill>
                  <a:srgbClr val="90C226"/>
                </a:solidFill>
                <a:latin typeface="Times New Roman" panose="02020603050405020304" pitchFamily="18" charset="0"/>
                <a:ea typeface="Calibri" panose="020F0502020204030204" pitchFamily="34" charset="0"/>
              </a:rPr>
              <a:t>Channel Rehabilitation</a:t>
            </a:r>
            <a:endParaRPr lang="en-US" dirty="0"/>
          </a:p>
        </p:txBody>
      </p:sp>
      <p:sp>
        <p:nvSpPr>
          <p:cNvPr id="3" name="Text Placeholder 2"/>
          <p:cNvSpPr>
            <a:spLocks noGrp="1"/>
          </p:cNvSpPr>
          <p:nvPr>
            <p:ph type="body" idx="1"/>
          </p:nvPr>
        </p:nvSpPr>
        <p:spPr>
          <a:xfrm>
            <a:off x="825116" y="942109"/>
            <a:ext cx="9548013" cy="2955636"/>
          </a:xfrm>
        </p:spPr>
        <p:txBody>
          <a:bodyPr>
            <a:normAutofit fontScale="92500"/>
          </a:bodyPr>
          <a:lstStyle/>
          <a:p>
            <a:pPr marL="342900" lvl="0" indent="-342900">
              <a:lnSpc>
                <a:spcPct val="107000"/>
              </a:lnSpc>
              <a:spcBef>
                <a:spcPts val="0"/>
              </a:spcBef>
              <a:spcAft>
                <a:spcPts val="800"/>
              </a:spcAft>
              <a:buClr>
                <a:srgbClr val="90C226"/>
              </a:buClr>
              <a:buFont typeface="Symbol" panose="05050102010706020507" pitchFamily="18" charset="2"/>
              <a:buChar char=""/>
            </a:pPr>
            <a:r>
              <a:rPr lang="en-US" sz="2600" dirty="0">
                <a:solidFill>
                  <a:srgbClr val="000000"/>
                </a:solidFill>
                <a:latin typeface="Times New Roman" panose="02020603050405020304" pitchFamily="18" charset="0"/>
              </a:rPr>
              <a:t>Extended in-water work periods</a:t>
            </a:r>
            <a:r>
              <a:rPr lang="en-US" sz="2600" dirty="0" smtClean="0">
                <a:solidFill>
                  <a:srgbClr val="000000"/>
                </a:solidFill>
                <a:latin typeface="Times New Roman" panose="02020603050405020304" pitchFamily="18" charset="0"/>
              </a:rPr>
              <a:t>, pile-driving </a:t>
            </a:r>
            <a:r>
              <a:rPr lang="en-US" sz="2600" dirty="0">
                <a:solidFill>
                  <a:srgbClr val="000000"/>
                </a:solidFill>
                <a:latin typeface="Times New Roman" panose="02020603050405020304" pitchFamily="18" charset="0"/>
              </a:rPr>
              <a:t>for structured log jams (SLJ) </a:t>
            </a:r>
            <a:r>
              <a:rPr lang="en-US" sz="2600" dirty="0" smtClean="0">
                <a:solidFill>
                  <a:srgbClr val="000000"/>
                </a:solidFill>
                <a:latin typeface="Times New Roman" panose="02020603050405020304" pitchFamily="18" charset="0"/>
              </a:rPr>
              <a:t>installation, alternate </a:t>
            </a:r>
            <a:r>
              <a:rPr lang="en-US" sz="2600" dirty="0">
                <a:solidFill>
                  <a:srgbClr val="000000"/>
                </a:solidFill>
                <a:latin typeface="Times New Roman" panose="02020603050405020304" pitchFamily="18" charset="0"/>
              </a:rPr>
              <a:t>point bars, </a:t>
            </a:r>
            <a:r>
              <a:rPr lang="en-US" sz="2600" dirty="0" smtClean="0">
                <a:solidFill>
                  <a:srgbClr val="000000"/>
                </a:solidFill>
                <a:latin typeface="Times New Roman" panose="02020603050405020304" pitchFamily="18" charset="0"/>
              </a:rPr>
              <a:t>and beaver </a:t>
            </a:r>
            <a:r>
              <a:rPr lang="en-US" sz="2600" dirty="0">
                <a:solidFill>
                  <a:srgbClr val="000000"/>
                </a:solidFill>
                <a:latin typeface="Times New Roman" panose="02020603050405020304" pitchFamily="18" charset="0"/>
              </a:rPr>
              <a:t>dam </a:t>
            </a:r>
            <a:r>
              <a:rPr lang="en-US" sz="2600" dirty="0" smtClean="0">
                <a:solidFill>
                  <a:srgbClr val="000000"/>
                </a:solidFill>
                <a:latin typeface="Times New Roman" panose="02020603050405020304" pitchFamily="18" charset="0"/>
              </a:rPr>
              <a:t>analogues.</a:t>
            </a:r>
          </a:p>
          <a:p>
            <a:pPr marL="342900" lvl="0" indent="-342900">
              <a:lnSpc>
                <a:spcPct val="107000"/>
              </a:lnSpc>
              <a:spcBef>
                <a:spcPts val="0"/>
              </a:spcBef>
              <a:spcAft>
                <a:spcPts val="800"/>
              </a:spcAft>
              <a:buClr>
                <a:srgbClr val="90C226"/>
              </a:buClr>
              <a:buFont typeface="Symbol" panose="05050102010706020507" pitchFamily="18" charset="2"/>
              <a:buChar char=""/>
            </a:pPr>
            <a:r>
              <a:rPr lang="en-US" sz="2600" dirty="0">
                <a:solidFill>
                  <a:srgbClr val="000000"/>
                </a:solidFill>
                <a:latin typeface="Times New Roman" panose="02020603050405020304" pitchFamily="18" charset="0"/>
              </a:rPr>
              <a:t>S</a:t>
            </a:r>
            <a:r>
              <a:rPr lang="en-US" sz="2600" dirty="0" smtClean="0">
                <a:solidFill>
                  <a:srgbClr val="000000"/>
                </a:solidFill>
                <a:latin typeface="Times New Roman" panose="02020603050405020304" pitchFamily="18" charset="0"/>
              </a:rPr>
              <a:t>ite </a:t>
            </a:r>
            <a:r>
              <a:rPr lang="en-US" sz="2600" dirty="0">
                <a:solidFill>
                  <a:srgbClr val="000000"/>
                </a:solidFill>
                <a:latin typeface="Times New Roman" panose="02020603050405020304" pitchFamily="18" charset="0"/>
              </a:rPr>
              <a:t>restoration and revegetation </a:t>
            </a:r>
            <a:r>
              <a:rPr lang="en-US" sz="2600" dirty="0" smtClean="0">
                <a:solidFill>
                  <a:srgbClr val="000000"/>
                </a:solidFill>
                <a:latin typeface="Times New Roman" panose="02020603050405020304" pitchFamily="18" charset="0"/>
              </a:rPr>
              <a:t>post construction</a:t>
            </a:r>
            <a:endParaRPr lang="en-US" sz="2600" dirty="0">
              <a:solidFill>
                <a:srgbClr val="000000"/>
              </a:solidFill>
              <a:latin typeface="Times New Roman" panose="02020603050405020304" pitchFamily="18" charset="0"/>
            </a:endParaRPr>
          </a:p>
          <a:p>
            <a:pPr marL="342900" lvl="0" indent="-342900">
              <a:lnSpc>
                <a:spcPct val="107000"/>
              </a:lnSpc>
              <a:spcBef>
                <a:spcPts val="0"/>
              </a:spcBef>
              <a:spcAft>
                <a:spcPts val="800"/>
              </a:spcAft>
              <a:buClr>
                <a:srgbClr val="90C226"/>
              </a:buClr>
              <a:buFont typeface="Symbol" panose="05050102010706020507" pitchFamily="18" charset="2"/>
              <a:buChar char=""/>
            </a:pPr>
            <a:r>
              <a:rPr lang="en-US" sz="2600" dirty="0">
                <a:solidFill>
                  <a:srgbClr val="000000"/>
                </a:solidFill>
                <a:latin typeface="Times New Roman" panose="02020603050405020304" pitchFamily="18" charset="0"/>
              </a:rPr>
              <a:t>Bedrock fracturing may involve use of jack hammers or expanding grout</a:t>
            </a:r>
            <a:r>
              <a:rPr lang="en-US" sz="2600" dirty="0" smtClean="0">
                <a:solidFill>
                  <a:srgbClr val="000000"/>
                </a:solidFill>
                <a:latin typeface="Times New Roman" panose="02020603050405020304" pitchFamily="18" charset="0"/>
              </a:rPr>
              <a:t>.</a:t>
            </a:r>
          </a:p>
          <a:p>
            <a:pPr marL="342900" indent="-342900">
              <a:lnSpc>
                <a:spcPct val="107000"/>
              </a:lnSpc>
              <a:spcBef>
                <a:spcPts val="0"/>
              </a:spcBef>
              <a:spcAft>
                <a:spcPts val="800"/>
              </a:spcAft>
              <a:buClr>
                <a:srgbClr val="90C226"/>
              </a:buClr>
              <a:buFont typeface="Symbol" panose="05050102010706020507" pitchFamily="18" charset="2"/>
              <a:buChar char=""/>
            </a:pPr>
            <a:r>
              <a:rPr lang="en-US" sz="2600" dirty="0">
                <a:solidFill>
                  <a:srgbClr val="000000"/>
                </a:solidFill>
                <a:latin typeface="Times New Roman" panose="02020603050405020304" pitchFamily="18" charset="0"/>
              </a:rPr>
              <a:t>May require </a:t>
            </a:r>
            <a:r>
              <a:rPr lang="en-US" sz="2600" dirty="0" smtClean="0">
                <a:solidFill>
                  <a:srgbClr val="000000"/>
                </a:solidFill>
                <a:latin typeface="Times New Roman" panose="02020603050405020304" pitchFamily="18" charset="0"/>
              </a:rPr>
              <a:t>isolation from </a:t>
            </a:r>
            <a:r>
              <a:rPr lang="en-US" sz="2600" dirty="0">
                <a:solidFill>
                  <a:srgbClr val="000000"/>
                </a:solidFill>
                <a:latin typeface="Times New Roman" panose="02020603050405020304" pitchFamily="18" charset="0"/>
              </a:rPr>
              <a:t>flowing water and/or dewatering </a:t>
            </a:r>
            <a:r>
              <a:rPr lang="en-US" sz="2600" dirty="0" smtClean="0">
                <a:solidFill>
                  <a:srgbClr val="000000"/>
                </a:solidFill>
                <a:latin typeface="Times New Roman" panose="02020603050405020304" pitchFamily="18" charset="0"/>
              </a:rPr>
              <a:t>with </a:t>
            </a:r>
            <a:r>
              <a:rPr lang="en-US" sz="2600" dirty="0">
                <a:solidFill>
                  <a:srgbClr val="000000"/>
                </a:solidFill>
                <a:latin typeface="Times New Roman" panose="02020603050405020304" pitchFamily="18" charset="0"/>
              </a:rPr>
              <a:t>fish relocation </a:t>
            </a:r>
          </a:p>
          <a:p>
            <a:endParaRPr lang="en-US" dirty="0"/>
          </a:p>
        </p:txBody>
      </p:sp>
      <p:pic>
        <p:nvPicPr>
          <p:cNvPr id="4" name="Picture 3"/>
          <p:cNvPicPr>
            <a:picLocks noChangeAspect="1"/>
          </p:cNvPicPr>
          <p:nvPr/>
        </p:nvPicPr>
        <p:blipFill>
          <a:blip r:embed="rId2"/>
          <a:stretch>
            <a:fillRect/>
          </a:stretch>
        </p:blipFill>
        <p:spPr>
          <a:xfrm>
            <a:off x="1422748" y="3865417"/>
            <a:ext cx="3552921" cy="2664691"/>
          </a:xfrm>
          <a:prstGeom prst="rect">
            <a:avLst/>
          </a:prstGeom>
        </p:spPr>
      </p:pic>
      <p:pic>
        <p:nvPicPr>
          <p:cNvPr id="5" name="Picture 4"/>
          <p:cNvPicPr>
            <a:picLocks noChangeAspect="1"/>
          </p:cNvPicPr>
          <p:nvPr/>
        </p:nvPicPr>
        <p:blipFill>
          <a:blip r:embed="rId3"/>
          <a:stretch>
            <a:fillRect/>
          </a:stretch>
        </p:blipFill>
        <p:spPr>
          <a:xfrm>
            <a:off x="6376093" y="3865417"/>
            <a:ext cx="3997037" cy="2664691"/>
          </a:xfrm>
          <a:prstGeom prst="rect">
            <a:avLst/>
          </a:prstGeom>
        </p:spPr>
      </p:pic>
    </p:spTree>
    <p:extLst>
      <p:ext uri="{BB962C8B-B14F-4D97-AF65-F5344CB8AC3E}">
        <p14:creationId xmlns:p14="http://schemas.microsoft.com/office/powerpoint/2010/main" val="23479169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3335" y="67405"/>
            <a:ext cx="8596668" cy="1173018"/>
          </a:xfrm>
        </p:spPr>
        <p:txBody>
          <a:bodyPr>
            <a:normAutofit/>
          </a:bodyPr>
          <a:lstStyle/>
          <a:p>
            <a:pPr algn="ctr"/>
            <a:r>
              <a:rPr lang="en-US" sz="2800" b="1" i="1" dirty="0">
                <a:latin typeface="Times New Roman" panose="02020603050405020304" pitchFamily="18" charset="0"/>
                <a:cs typeface="Times New Roman" panose="02020603050405020304" pitchFamily="18" charset="0"/>
              </a:rPr>
              <a:t>Fine and Coarse Sediment Management</a:t>
            </a:r>
            <a:endParaRPr lang="en-US" sz="2800" b="1" dirty="0">
              <a:latin typeface="Times New Roman" panose="02020603050405020304" pitchFamily="18" charset="0"/>
              <a:cs typeface="Times New Roman" panose="02020603050405020304" pitchFamily="18" charset="0"/>
            </a:endParaRPr>
          </a:p>
        </p:txBody>
      </p:sp>
      <p:sp>
        <p:nvSpPr>
          <p:cNvPr id="3" name="Text Placeholder 2"/>
          <p:cNvSpPr>
            <a:spLocks noGrp="1"/>
          </p:cNvSpPr>
          <p:nvPr>
            <p:ph type="body" idx="1"/>
          </p:nvPr>
        </p:nvSpPr>
        <p:spPr>
          <a:xfrm>
            <a:off x="868564" y="1007284"/>
            <a:ext cx="10510635" cy="3878752"/>
          </a:xfrm>
        </p:spPr>
        <p:txBody>
          <a:bodyPr>
            <a:normAutofit/>
          </a:bodyPr>
          <a:lstStyle/>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Dredging of sediment retention ponds </a:t>
            </a:r>
            <a:r>
              <a:rPr lang="en-US" sz="2400" dirty="0" smtClean="0">
                <a:latin typeface="Times New Roman" panose="02020603050405020304" pitchFamily="18" charset="0"/>
                <a:cs typeface="Times New Roman" panose="02020603050405020304" pitchFamily="18" charset="0"/>
              </a:rPr>
              <a:t>(Hamilton) and coarse/fine </a:t>
            </a:r>
            <a:r>
              <a:rPr lang="en-US" sz="2400" dirty="0">
                <a:latin typeface="Times New Roman" panose="02020603050405020304" pitchFamily="18" charset="0"/>
                <a:cs typeface="Times New Roman" panose="02020603050405020304" pitchFamily="18" charset="0"/>
              </a:rPr>
              <a:t>sediment </a:t>
            </a:r>
            <a:r>
              <a:rPr lang="en-US" sz="2400" dirty="0" smtClean="0">
                <a:latin typeface="Times New Roman" panose="02020603050405020304" pitchFamily="18" charset="0"/>
                <a:cs typeface="Times New Roman" panose="02020603050405020304" pitchFamily="18" charset="0"/>
              </a:rPr>
              <a:t>augmentation</a:t>
            </a:r>
          </a:p>
          <a:p>
            <a:pPr marL="285750" indent="-285750">
              <a:buFont typeface="Arial" panose="020B0604020202020204" pitchFamily="34" charset="0"/>
              <a:buChar char="•"/>
            </a:pPr>
            <a:r>
              <a:rPr lang="en-US" sz="2400" dirty="0">
                <a:solidFill>
                  <a:srgbClr val="000000"/>
                </a:solidFill>
                <a:latin typeface="Times New Roman" panose="02020603050405020304" pitchFamily="18" charset="0"/>
              </a:rPr>
              <a:t>Bank stabilization measures </a:t>
            </a:r>
            <a:r>
              <a:rPr lang="en-US" sz="2400" dirty="0" smtClean="0">
                <a:solidFill>
                  <a:srgbClr val="000000"/>
                </a:solidFill>
                <a:latin typeface="Times New Roman" panose="02020603050405020304" pitchFamily="18" charset="0"/>
              </a:rPr>
              <a:t>including upslope </a:t>
            </a:r>
            <a:r>
              <a:rPr lang="en-US" sz="2400" dirty="0">
                <a:solidFill>
                  <a:srgbClr val="000000"/>
                </a:solidFill>
                <a:latin typeface="Times New Roman" panose="02020603050405020304" pitchFamily="18" charset="0"/>
              </a:rPr>
              <a:t>erosion control activities to </a:t>
            </a:r>
            <a:r>
              <a:rPr lang="en-US" sz="2400" dirty="0" smtClean="0">
                <a:solidFill>
                  <a:srgbClr val="000000"/>
                </a:solidFill>
                <a:latin typeface="Times New Roman" panose="02020603050405020304" pitchFamily="18" charset="0"/>
              </a:rPr>
              <a:t>in-stream </a:t>
            </a:r>
            <a:r>
              <a:rPr lang="en-US" sz="2400" dirty="0">
                <a:solidFill>
                  <a:srgbClr val="000000"/>
                </a:solidFill>
                <a:latin typeface="Times New Roman" panose="02020603050405020304" pitchFamily="18" charset="0"/>
              </a:rPr>
              <a:t>structures </a:t>
            </a:r>
            <a:endParaRPr lang="en-US" sz="2400" dirty="0" smtClean="0">
              <a:solidFill>
                <a:srgbClr val="000000"/>
              </a:solidFill>
              <a:latin typeface="Times New Roman" panose="02020603050405020304" pitchFamily="18" charset="0"/>
            </a:endParaRPr>
          </a:p>
          <a:p>
            <a:pPr marL="285750" indent="-285750">
              <a:buFont typeface="Arial" panose="020B0604020202020204" pitchFamily="34" charset="0"/>
              <a:buChar char="•"/>
            </a:pPr>
            <a:r>
              <a:rPr lang="en-US" sz="2400" dirty="0">
                <a:solidFill>
                  <a:srgbClr val="000000"/>
                </a:solidFill>
                <a:latin typeface="Times New Roman" panose="02020603050405020304" pitchFamily="18" charset="0"/>
              </a:rPr>
              <a:t>F</a:t>
            </a:r>
            <a:r>
              <a:rPr lang="en-US" sz="2400" dirty="0" smtClean="0">
                <a:solidFill>
                  <a:srgbClr val="000000"/>
                </a:solidFill>
                <a:latin typeface="Times New Roman" panose="02020603050405020304" pitchFamily="18" charset="0"/>
              </a:rPr>
              <a:t>ive locations </a:t>
            </a:r>
            <a:r>
              <a:rPr lang="en-US" sz="2400" dirty="0">
                <a:solidFill>
                  <a:srgbClr val="000000"/>
                </a:solidFill>
                <a:latin typeface="Times New Roman" panose="02020603050405020304" pitchFamily="18" charset="0"/>
              </a:rPr>
              <a:t>for </a:t>
            </a:r>
            <a:r>
              <a:rPr lang="en-US" sz="2400" dirty="0" smtClean="0">
                <a:solidFill>
                  <a:srgbClr val="000000"/>
                </a:solidFill>
                <a:latin typeface="Times New Roman" panose="02020603050405020304" pitchFamily="18" charset="0"/>
              </a:rPr>
              <a:t>coarse </a:t>
            </a:r>
            <a:r>
              <a:rPr lang="en-US" sz="2400" dirty="0">
                <a:solidFill>
                  <a:srgbClr val="000000"/>
                </a:solidFill>
                <a:latin typeface="Times New Roman" panose="02020603050405020304" pitchFamily="18" charset="0"/>
              </a:rPr>
              <a:t>sediment augmentation upstream of Indian Creek at (and </a:t>
            </a:r>
            <a:r>
              <a:rPr lang="en-US" sz="2400" dirty="0" smtClean="0">
                <a:solidFill>
                  <a:srgbClr val="000000"/>
                </a:solidFill>
                <a:latin typeface="Times New Roman" panose="02020603050405020304" pitchFamily="18" charset="0"/>
              </a:rPr>
              <a:t>additional sites under consideration).</a:t>
            </a:r>
          </a:p>
          <a:p>
            <a:pPr marL="285750" indent="-285750">
              <a:buFont typeface="Arial" panose="020B0604020202020204" pitchFamily="34" charset="0"/>
              <a:buChar char="•"/>
            </a:pPr>
            <a:r>
              <a:rPr lang="en-US" sz="2400" dirty="0" smtClean="0">
                <a:solidFill>
                  <a:srgbClr val="000000"/>
                </a:solidFill>
                <a:latin typeface="Times New Roman" panose="02020603050405020304" pitchFamily="18" charset="0"/>
              </a:rPr>
              <a:t>Gravel injection may occur at low flow in shallow, backwater areas.</a:t>
            </a:r>
          </a:p>
          <a:p>
            <a:pPr marL="285750" indent="-285750">
              <a:buFont typeface="Arial" panose="020B0604020202020204" pitchFamily="34" charset="0"/>
              <a:buChar char="•"/>
            </a:pPr>
            <a:endParaRPr lang="en-US" dirty="0" smtClean="0">
              <a:solidFill>
                <a:srgbClr val="000000"/>
              </a:solidFill>
              <a:latin typeface="Times New Roman" panose="02020603050405020304" pitchFamily="18" charset="0"/>
            </a:endParaRPr>
          </a:p>
          <a:p>
            <a:pPr marL="285750" indent="-285750">
              <a:buFont typeface="Arial" panose="020B0604020202020204" pitchFamily="34" charset="0"/>
              <a:buChar char="•"/>
            </a:pPr>
            <a:endParaRPr lang="en-US" dirty="0" smtClean="0">
              <a:solidFill>
                <a:srgbClr val="000000"/>
              </a:solidFill>
              <a:latin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4036290" y="4225194"/>
            <a:ext cx="3565237" cy="2325154"/>
          </a:xfrm>
          <a:prstGeom prst="rect">
            <a:avLst/>
          </a:prstGeom>
        </p:spPr>
      </p:pic>
    </p:spTree>
    <p:extLst>
      <p:ext uri="{BB962C8B-B14F-4D97-AF65-F5344CB8AC3E}">
        <p14:creationId xmlns:p14="http://schemas.microsoft.com/office/powerpoint/2010/main" val="32955843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5" y="0"/>
            <a:ext cx="8596668" cy="1043709"/>
          </a:xfrm>
        </p:spPr>
        <p:txBody>
          <a:bodyPr>
            <a:normAutofit/>
          </a:bodyPr>
          <a:lstStyle/>
          <a:p>
            <a:pPr algn="ctr"/>
            <a:r>
              <a:rPr lang="en-US" sz="2800" b="1" i="1" dirty="0" smtClean="0">
                <a:latin typeface="Times New Roman" panose="02020603050405020304" pitchFamily="18" charset="0"/>
                <a:cs typeface="Times New Roman" panose="02020603050405020304" pitchFamily="18" charset="0"/>
              </a:rPr>
              <a:t>Watershed Restoration</a:t>
            </a:r>
            <a:endParaRPr lang="en-US" sz="2800" b="1" i="1" dirty="0">
              <a:latin typeface="Times New Roman" panose="02020603050405020304" pitchFamily="18" charset="0"/>
              <a:cs typeface="Times New Roman" panose="02020603050405020304" pitchFamily="18" charset="0"/>
            </a:endParaRPr>
          </a:p>
        </p:txBody>
      </p:sp>
      <p:sp>
        <p:nvSpPr>
          <p:cNvPr id="3" name="Text Placeholder 2"/>
          <p:cNvSpPr>
            <a:spLocks noGrp="1"/>
          </p:cNvSpPr>
          <p:nvPr>
            <p:ph type="body" idx="1"/>
          </p:nvPr>
        </p:nvSpPr>
        <p:spPr>
          <a:xfrm>
            <a:off x="594208" y="1043709"/>
            <a:ext cx="9039320" cy="5172365"/>
          </a:xfrm>
        </p:spPr>
        <p:txBody>
          <a:bodyPr>
            <a:normAutofit/>
          </a:bodyPr>
          <a:lstStyle/>
          <a:p>
            <a:pPr marL="285750" indent="-285750">
              <a:buFont typeface="Arial" panose="020B0604020202020204" pitchFamily="34" charset="0"/>
              <a:buChar char="•"/>
            </a:pPr>
            <a:r>
              <a:rPr lang="en-US" sz="2000" dirty="0" smtClean="0">
                <a:solidFill>
                  <a:srgbClr val="000000"/>
                </a:solidFill>
                <a:latin typeface="Times New Roman" panose="02020603050405020304" pitchFamily="18" charset="0"/>
              </a:rPr>
              <a:t>Improving </a:t>
            </a:r>
            <a:r>
              <a:rPr lang="en-US" sz="2000" dirty="0">
                <a:solidFill>
                  <a:srgbClr val="000000"/>
                </a:solidFill>
                <a:latin typeface="Times New Roman" panose="02020603050405020304" pitchFamily="18" charset="0"/>
              </a:rPr>
              <a:t>fish </a:t>
            </a:r>
            <a:r>
              <a:rPr lang="en-US" sz="2000" dirty="0" smtClean="0">
                <a:solidFill>
                  <a:srgbClr val="000000"/>
                </a:solidFill>
                <a:latin typeface="Times New Roman" panose="02020603050405020304" pitchFamily="18" charset="0"/>
              </a:rPr>
              <a:t>passage: culvert upgrades and small dam removal (</a:t>
            </a:r>
            <a:r>
              <a:rPr lang="en-US" sz="2000" dirty="0">
                <a:solidFill>
                  <a:srgbClr val="000000"/>
                </a:solidFill>
                <a:latin typeface="Times New Roman" panose="02020603050405020304" pitchFamily="18" charset="0"/>
              </a:rPr>
              <a:t>Manzanita Creek </a:t>
            </a:r>
            <a:r>
              <a:rPr lang="en-US" sz="2000" dirty="0" smtClean="0">
                <a:solidFill>
                  <a:srgbClr val="000000"/>
                </a:solidFill>
                <a:latin typeface="Times New Roman" panose="02020603050405020304" pitchFamily="18" charset="0"/>
              </a:rPr>
              <a:t>Dam, </a:t>
            </a:r>
            <a:r>
              <a:rPr lang="en-US" sz="2000" dirty="0">
                <a:solidFill>
                  <a:srgbClr val="000000"/>
                </a:solidFill>
                <a:latin typeface="Times New Roman" panose="02020603050405020304" pitchFamily="18" charset="0"/>
              </a:rPr>
              <a:t>East Weaver Creek Dam removal, </a:t>
            </a:r>
            <a:r>
              <a:rPr lang="en-US" sz="2000" dirty="0" smtClean="0">
                <a:solidFill>
                  <a:srgbClr val="000000"/>
                </a:solidFill>
                <a:latin typeface="Times New Roman" panose="02020603050405020304" pitchFamily="18" charset="0"/>
              </a:rPr>
              <a:t>Oregon </a:t>
            </a:r>
            <a:r>
              <a:rPr lang="en-US" sz="2000" dirty="0">
                <a:solidFill>
                  <a:srgbClr val="000000"/>
                </a:solidFill>
                <a:latin typeface="Times New Roman" panose="02020603050405020304" pitchFamily="18" charset="0"/>
              </a:rPr>
              <a:t>Gulch </a:t>
            </a:r>
            <a:r>
              <a:rPr lang="en-US" sz="2000" dirty="0" smtClean="0">
                <a:solidFill>
                  <a:srgbClr val="000000"/>
                </a:solidFill>
                <a:latin typeface="Times New Roman" panose="02020603050405020304" pitchFamily="18" charset="0"/>
              </a:rPr>
              <a:t>Culvert)</a:t>
            </a:r>
          </a:p>
          <a:p>
            <a:pPr marL="285750" indent="-285750">
              <a:buFont typeface="Arial" panose="020B0604020202020204" pitchFamily="34" charset="0"/>
              <a:buChar char="•"/>
            </a:pPr>
            <a:r>
              <a:rPr lang="en-US" sz="2000" dirty="0">
                <a:solidFill>
                  <a:srgbClr val="000000"/>
                </a:solidFill>
                <a:latin typeface="Times New Roman" panose="02020603050405020304" pitchFamily="18" charset="0"/>
              </a:rPr>
              <a:t>I</a:t>
            </a:r>
            <a:r>
              <a:rPr lang="en-US" sz="2000" dirty="0" smtClean="0">
                <a:solidFill>
                  <a:srgbClr val="000000"/>
                </a:solidFill>
                <a:latin typeface="Times New Roman" panose="02020603050405020304" pitchFamily="18" charset="0"/>
              </a:rPr>
              <a:t>nstream </a:t>
            </a:r>
            <a:r>
              <a:rPr lang="en-US" sz="2000" dirty="0">
                <a:solidFill>
                  <a:srgbClr val="000000"/>
                </a:solidFill>
                <a:latin typeface="Times New Roman" panose="02020603050405020304" pitchFamily="18" charset="0"/>
              </a:rPr>
              <a:t>habitat </a:t>
            </a:r>
            <a:r>
              <a:rPr lang="en-US" sz="2000" dirty="0" smtClean="0">
                <a:solidFill>
                  <a:srgbClr val="000000"/>
                </a:solidFill>
                <a:latin typeface="Times New Roman" panose="02020603050405020304" pitchFamily="18" charset="0"/>
              </a:rPr>
              <a:t>restoration: LWD and boulder </a:t>
            </a:r>
            <a:r>
              <a:rPr lang="en-US" sz="2000" dirty="0">
                <a:solidFill>
                  <a:srgbClr val="000000"/>
                </a:solidFill>
                <a:latin typeface="Times New Roman" panose="02020603050405020304" pitchFamily="18" charset="0"/>
              </a:rPr>
              <a:t>placement (including </a:t>
            </a:r>
            <a:r>
              <a:rPr lang="en-US" sz="2000" dirty="0" smtClean="0">
                <a:solidFill>
                  <a:srgbClr val="000000"/>
                </a:solidFill>
                <a:latin typeface="Times New Roman" panose="02020603050405020304" pitchFamily="18" charset="0"/>
              </a:rPr>
              <a:t>helicopter), channel and floodplain construction on </a:t>
            </a:r>
            <a:r>
              <a:rPr lang="en-US" sz="2000" dirty="0" err="1" smtClean="0">
                <a:solidFill>
                  <a:srgbClr val="000000"/>
                </a:solidFill>
                <a:latin typeface="Times New Roman" panose="02020603050405020304" pitchFamily="18" charset="0"/>
              </a:rPr>
              <a:t>tribs</a:t>
            </a:r>
            <a:endParaRPr lang="en-US" sz="2000" dirty="0" smtClean="0">
              <a:solidFill>
                <a:srgbClr val="000000"/>
              </a:solidFill>
              <a:latin typeface="Times New Roman" panose="02020603050405020304" pitchFamily="18" charset="0"/>
            </a:endParaRPr>
          </a:p>
          <a:p>
            <a:pPr marL="285750" indent="-285750">
              <a:buFont typeface="Arial" panose="020B0604020202020204" pitchFamily="34" charset="0"/>
              <a:buChar char="•"/>
            </a:pPr>
            <a:r>
              <a:rPr lang="en-US" sz="2000" dirty="0" smtClean="0">
                <a:solidFill>
                  <a:srgbClr val="000000"/>
                </a:solidFill>
                <a:latin typeface="Times New Roman" panose="02020603050405020304" pitchFamily="18" charset="0"/>
              </a:rPr>
              <a:t>In-stream </a:t>
            </a:r>
            <a:r>
              <a:rPr lang="en-US" sz="2000" dirty="0">
                <a:solidFill>
                  <a:srgbClr val="000000"/>
                </a:solidFill>
                <a:latin typeface="Times New Roman" panose="02020603050405020304" pitchFamily="18" charset="0"/>
              </a:rPr>
              <a:t>flow </a:t>
            </a:r>
            <a:r>
              <a:rPr lang="en-US" sz="2000" dirty="0" smtClean="0">
                <a:solidFill>
                  <a:srgbClr val="000000"/>
                </a:solidFill>
                <a:latin typeface="Times New Roman" panose="02020603050405020304" pitchFamily="18" charset="0"/>
              </a:rPr>
              <a:t>restoration: water </a:t>
            </a:r>
            <a:r>
              <a:rPr lang="en-US" sz="2000" dirty="0">
                <a:solidFill>
                  <a:srgbClr val="000000"/>
                </a:solidFill>
                <a:latin typeface="Times New Roman" panose="02020603050405020304" pitchFamily="18" charset="0"/>
              </a:rPr>
              <a:t>conservation </a:t>
            </a:r>
            <a:r>
              <a:rPr lang="en-US" sz="2000" dirty="0" smtClean="0">
                <a:solidFill>
                  <a:srgbClr val="000000"/>
                </a:solidFill>
                <a:latin typeface="Times New Roman" panose="02020603050405020304" pitchFamily="18" charset="0"/>
              </a:rPr>
              <a:t>education</a:t>
            </a:r>
            <a:r>
              <a:rPr lang="en-US" sz="2000" dirty="0">
                <a:solidFill>
                  <a:srgbClr val="000000"/>
                </a:solidFill>
                <a:latin typeface="Times New Roman" panose="02020603050405020304" pitchFamily="18" charset="0"/>
              </a:rPr>
              <a:t>; monitoring to determine low flow thresholds; and </a:t>
            </a:r>
            <a:r>
              <a:rPr lang="en-US" sz="2000" dirty="0" smtClean="0">
                <a:solidFill>
                  <a:srgbClr val="000000"/>
                </a:solidFill>
                <a:latin typeface="Times New Roman" panose="02020603050405020304" pitchFamily="18" charset="0"/>
              </a:rPr>
              <a:t>designing and </a:t>
            </a:r>
            <a:r>
              <a:rPr lang="en-US" sz="2000" dirty="0">
                <a:solidFill>
                  <a:srgbClr val="000000"/>
                </a:solidFill>
                <a:latin typeface="Times New Roman" panose="02020603050405020304" pitchFamily="18" charset="0"/>
              </a:rPr>
              <a:t>implementing </a:t>
            </a:r>
            <a:r>
              <a:rPr lang="en-US" sz="2000" dirty="0" smtClean="0">
                <a:solidFill>
                  <a:srgbClr val="000000"/>
                </a:solidFill>
                <a:latin typeface="Times New Roman" panose="02020603050405020304" pitchFamily="18" charset="0"/>
              </a:rPr>
              <a:t>efficient water </a:t>
            </a:r>
            <a:r>
              <a:rPr lang="en-US" sz="2000" dirty="0">
                <a:solidFill>
                  <a:srgbClr val="000000"/>
                </a:solidFill>
                <a:latin typeface="Times New Roman" panose="02020603050405020304" pitchFamily="18" charset="0"/>
              </a:rPr>
              <a:t>conservation </a:t>
            </a:r>
            <a:r>
              <a:rPr lang="en-US" sz="2000" dirty="0" smtClean="0">
                <a:solidFill>
                  <a:srgbClr val="000000"/>
                </a:solidFill>
                <a:latin typeface="Times New Roman" panose="02020603050405020304" pitchFamily="18" charset="0"/>
              </a:rPr>
              <a:t>systems.</a:t>
            </a:r>
          </a:p>
          <a:p>
            <a:pPr marL="285750" indent="-285750">
              <a:buFont typeface="Arial" panose="020B0604020202020204" pitchFamily="34" charset="0"/>
              <a:buChar char="•"/>
            </a:pPr>
            <a:r>
              <a:rPr lang="en-US" sz="2000" dirty="0">
                <a:solidFill>
                  <a:srgbClr val="000000"/>
                </a:solidFill>
                <a:latin typeface="Times New Roman" panose="02020603050405020304" pitchFamily="18" charset="0"/>
              </a:rPr>
              <a:t>Road </a:t>
            </a:r>
            <a:r>
              <a:rPr lang="en-US" sz="2000" dirty="0" smtClean="0">
                <a:solidFill>
                  <a:srgbClr val="000000"/>
                </a:solidFill>
                <a:latin typeface="Times New Roman" panose="02020603050405020304" pitchFamily="18" charset="0"/>
              </a:rPr>
              <a:t>rehabilitation, culvert replacement, decom, and regrading</a:t>
            </a:r>
          </a:p>
          <a:p>
            <a:pPr marL="285750" indent="-285750">
              <a:buFont typeface="Arial" panose="020B0604020202020204" pitchFamily="34" charset="0"/>
              <a:buChar char="•"/>
            </a:pPr>
            <a:r>
              <a:rPr lang="en-US" sz="2000" dirty="0" smtClean="0">
                <a:solidFill>
                  <a:srgbClr val="000000"/>
                </a:solidFill>
                <a:latin typeface="Times New Roman" panose="02020603050405020304" pitchFamily="18" charset="0"/>
              </a:rPr>
              <a:t>Beaver Dam Analogues</a:t>
            </a:r>
            <a:endParaRPr lang="en-US" sz="2000" dirty="0" smtClean="0">
              <a:solidFill>
                <a:srgbClr val="000000"/>
              </a:solidFill>
              <a:latin typeface="Times New Roman" panose="02020603050405020304" pitchFamily="18" charset="0"/>
            </a:endParaRPr>
          </a:p>
          <a:p>
            <a:pPr marL="285750" lvl="0" indent="-285750">
              <a:buClr>
                <a:srgbClr val="90C226"/>
              </a:buClr>
              <a:buFont typeface="Arial" panose="020B0604020202020204" pitchFamily="34" charset="0"/>
              <a:buChar char="•"/>
            </a:pPr>
            <a:r>
              <a:rPr lang="en-US" sz="2000" dirty="0">
                <a:solidFill>
                  <a:srgbClr val="000000"/>
                </a:solidFill>
                <a:latin typeface="Times New Roman" panose="02020603050405020304" pitchFamily="18" charset="0"/>
              </a:rPr>
              <a:t>Stage Zero</a:t>
            </a:r>
          </a:p>
          <a:p>
            <a:pPr marL="285750" lvl="0" indent="-285750">
              <a:buClr>
                <a:srgbClr val="90C226"/>
              </a:buClr>
              <a:buFont typeface="Arial" panose="020B0604020202020204" pitchFamily="34" charset="0"/>
              <a:buChar char="•"/>
            </a:pPr>
            <a:r>
              <a:rPr lang="en-US" sz="2000" dirty="0">
                <a:solidFill>
                  <a:srgbClr val="000000"/>
                </a:solidFill>
                <a:latin typeface="Times New Roman" panose="02020603050405020304" pitchFamily="18" charset="0"/>
              </a:rPr>
              <a:t>Revegetation </a:t>
            </a:r>
            <a:r>
              <a:rPr lang="en-US" sz="2000" dirty="0" smtClean="0">
                <a:solidFill>
                  <a:srgbClr val="000000"/>
                </a:solidFill>
                <a:latin typeface="Times New Roman" panose="02020603050405020304" pitchFamily="18" charset="0"/>
              </a:rPr>
              <a:t>projects</a:t>
            </a:r>
          </a:p>
          <a:p>
            <a:endParaRPr lang="en-US" sz="2000" dirty="0" smtClean="0">
              <a:solidFill>
                <a:srgbClr val="000000"/>
              </a:solidFill>
              <a:latin typeface="Times New Roman" panose="02020603050405020304" pitchFamily="18" charset="0"/>
            </a:endParaRPr>
          </a:p>
          <a:p>
            <a:pPr marL="285750" indent="-285750">
              <a:buFont typeface="Arial" panose="020B0604020202020204" pitchFamily="34" charset="0"/>
              <a:buChar char="•"/>
            </a:pPr>
            <a:endParaRPr lang="en-US" dirty="0"/>
          </a:p>
        </p:txBody>
      </p:sp>
      <p:pic>
        <p:nvPicPr>
          <p:cNvPr id="5" name="Picture 4"/>
          <p:cNvPicPr>
            <a:picLocks noChangeAspect="1"/>
          </p:cNvPicPr>
          <p:nvPr/>
        </p:nvPicPr>
        <p:blipFill>
          <a:blip r:embed="rId2"/>
          <a:stretch>
            <a:fillRect/>
          </a:stretch>
        </p:blipFill>
        <p:spPr>
          <a:xfrm>
            <a:off x="7693891" y="3474294"/>
            <a:ext cx="4224263" cy="3166651"/>
          </a:xfrm>
          <a:prstGeom prst="rect">
            <a:avLst/>
          </a:prstGeom>
          <a:ln>
            <a:solidFill>
              <a:schemeClr val="tx1"/>
            </a:solidFill>
          </a:ln>
        </p:spPr>
      </p:pic>
    </p:spTree>
    <p:extLst>
      <p:ext uri="{BB962C8B-B14F-4D97-AF65-F5344CB8AC3E}">
        <p14:creationId xmlns:p14="http://schemas.microsoft.com/office/powerpoint/2010/main" val="22549813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5" y="295563"/>
            <a:ext cx="8596668" cy="849745"/>
          </a:xfrm>
        </p:spPr>
        <p:txBody>
          <a:bodyPr>
            <a:normAutofit/>
          </a:bodyPr>
          <a:lstStyle/>
          <a:p>
            <a:pPr algn="ctr"/>
            <a:r>
              <a:rPr lang="en-US" sz="2800" b="1" i="1" dirty="0" smtClean="0">
                <a:latin typeface="Times New Roman" panose="02020603050405020304" pitchFamily="18" charset="0"/>
                <a:cs typeface="Times New Roman" panose="02020603050405020304" pitchFamily="18" charset="0"/>
              </a:rPr>
              <a:t>Infrastructure Modification</a:t>
            </a:r>
            <a:endParaRPr lang="en-US" sz="2800" b="1" i="1" dirty="0">
              <a:latin typeface="Times New Roman" panose="02020603050405020304" pitchFamily="18" charset="0"/>
              <a:cs typeface="Times New Roman" panose="02020603050405020304" pitchFamily="18" charset="0"/>
            </a:endParaRPr>
          </a:p>
        </p:txBody>
      </p:sp>
      <p:sp>
        <p:nvSpPr>
          <p:cNvPr id="3" name="Text Placeholder 2"/>
          <p:cNvSpPr>
            <a:spLocks noGrp="1"/>
          </p:cNvSpPr>
          <p:nvPr>
            <p:ph type="body" idx="1"/>
          </p:nvPr>
        </p:nvSpPr>
        <p:spPr>
          <a:xfrm>
            <a:off x="677335" y="972412"/>
            <a:ext cx="10563320" cy="2937165"/>
          </a:xfrm>
        </p:spPr>
        <p:txBody>
          <a:bodyPr>
            <a:noAutofit/>
          </a:bodyPr>
          <a:lstStyle/>
          <a:p>
            <a:pPr marL="285750" indent="-285750">
              <a:buFont typeface="Arial" panose="020B0604020202020204" pitchFamily="34" charset="0"/>
              <a:buChar char="•"/>
            </a:pPr>
            <a:r>
              <a:rPr lang="en-US" sz="3200" dirty="0" smtClean="0">
                <a:solidFill>
                  <a:srgbClr val="000000"/>
                </a:solidFill>
                <a:latin typeface="Times New Roman" panose="02020603050405020304" pitchFamily="18" charset="0"/>
              </a:rPr>
              <a:t>Bridge </a:t>
            </a:r>
            <a:r>
              <a:rPr lang="en-US" sz="3200" dirty="0">
                <a:solidFill>
                  <a:srgbClr val="000000"/>
                </a:solidFill>
                <a:latin typeface="Times New Roman" panose="02020603050405020304" pitchFamily="18" charset="0"/>
              </a:rPr>
              <a:t>replacement and the Well Grant Program to mitigate for adverse effects of restoration flows on private riverside landowner’s water supplies. </a:t>
            </a:r>
            <a:endParaRPr lang="en-US" sz="3200" dirty="0" smtClean="0">
              <a:solidFill>
                <a:srgbClr val="000000"/>
              </a:solidFill>
              <a:latin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6672470" y="3909577"/>
            <a:ext cx="3785302" cy="2208093"/>
          </a:xfrm>
          <a:prstGeom prst="rect">
            <a:avLst/>
          </a:prstGeom>
          <a:ln>
            <a:solidFill>
              <a:schemeClr val="accent1"/>
            </a:solidFill>
          </a:ln>
        </p:spPr>
      </p:pic>
    </p:spTree>
    <p:extLst>
      <p:ext uri="{BB962C8B-B14F-4D97-AF65-F5344CB8AC3E}">
        <p14:creationId xmlns:p14="http://schemas.microsoft.com/office/powerpoint/2010/main" val="34441714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5" y="221671"/>
            <a:ext cx="8596668" cy="628073"/>
          </a:xfrm>
        </p:spPr>
        <p:txBody>
          <a:bodyPr/>
          <a:lstStyle/>
          <a:p>
            <a:pPr algn="ctr"/>
            <a:r>
              <a:rPr lang="en-US" sz="2800" b="1" dirty="0">
                <a:solidFill>
                  <a:srgbClr val="90C226"/>
                </a:solidFill>
                <a:latin typeface="Times New Roman" panose="02020603050405020304" pitchFamily="18" charset="0"/>
                <a:ea typeface="Calibri" panose="020F0502020204030204" pitchFamily="34" charset="0"/>
              </a:rPr>
              <a:t>Fish monitoring and research </a:t>
            </a:r>
            <a:endParaRPr lang="en-US" dirty="0"/>
          </a:p>
        </p:txBody>
      </p:sp>
      <p:sp>
        <p:nvSpPr>
          <p:cNvPr id="3" name="Text Placeholder 2"/>
          <p:cNvSpPr>
            <a:spLocks noGrp="1"/>
          </p:cNvSpPr>
          <p:nvPr>
            <p:ph type="body" idx="1"/>
          </p:nvPr>
        </p:nvSpPr>
        <p:spPr>
          <a:xfrm>
            <a:off x="677335" y="221671"/>
            <a:ext cx="10600265" cy="5606472"/>
          </a:xfrm>
        </p:spPr>
        <p:txBody>
          <a:bodyPr>
            <a:normAutofit/>
          </a:bodyPr>
          <a:lstStyle/>
          <a:p>
            <a:r>
              <a:rPr lang="en-US" sz="2400" dirty="0">
                <a:solidFill>
                  <a:srgbClr val="000000"/>
                </a:solidFill>
                <a:latin typeface="Times New Roman" panose="02020603050405020304" pitchFamily="18" charset="0"/>
              </a:rPr>
              <a:t>There are currently five studies to monitor restoration effectiveness</a:t>
            </a:r>
            <a:r>
              <a:rPr lang="en-US" sz="2400" dirty="0" smtClean="0">
                <a:solidFill>
                  <a:srgbClr val="000000"/>
                </a:solidFill>
                <a:latin typeface="Times New Roman" panose="02020603050405020304" pitchFamily="18" charset="0"/>
              </a:rPr>
              <a:t>:</a:t>
            </a:r>
          </a:p>
          <a:p>
            <a:pPr marL="285750" indent="-285750">
              <a:buFont typeface="Arial" panose="020B0604020202020204" pitchFamily="34" charset="0"/>
              <a:buChar char="•"/>
            </a:pPr>
            <a:r>
              <a:rPr lang="en-US" sz="2000" dirty="0" smtClean="0">
                <a:solidFill>
                  <a:srgbClr val="000000"/>
                </a:solidFill>
                <a:latin typeface="Times New Roman" panose="02020603050405020304" pitchFamily="18" charset="0"/>
              </a:rPr>
              <a:t>Trinity River, Willow Creek and Pear Tree Trapping Sites.</a:t>
            </a:r>
          </a:p>
          <a:p>
            <a:pPr marL="285750" indent="-285750">
              <a:buFont typeface="Arial" panose="020B0604020202020204" pitchFamily="34" charset="0"/>
              <a:buChar char="•"/>
            </a:pPr>
            <a:r>
              <a:rPr lang="en-US" sz="2000" dirty="0" smtClean="0">
                <a:solidFill>
                  <a:srgbClr val="000000"/>
                </a:solidFill>
                <a:latin typeface="Times New Roman" panose="02020603050405020304" pitchFamily="18" charset="0"/>
              </a:rPr>
              <a:t>Restoration site surveys (snorkel/dive).</a:t>
            </a:r>
          </a:p>
          <a:p>
            <a:pPr marL="285750" indent="-285750">
              <a:buFont typeface="Arial" panose="020B0604020202020204" pitchFamily="34" charset="0"/>
              <a:buChar char="•"/>
            </a:pPr>
            <a:r>
              <a:rPr lang="en-US" sz="2000" dirty="0" smtClean="0">
                <a:solidFill>
                  <a:srgbClr val="000000"/>
                </a:solidFill>
                <a:latin typeface="Times New Roman" panose="02020603050405020304" pitchFamily="18" charset="0"/>
              </a:rPr>
              <a:t>Annual </a:t>
            </a:r>
            <a:r>
              <a:rPr lang="en-US" sz="2000" dirty="0" err="1" smtClean="0">
                <a:solidFill>
                  <a:srgbClr val="000000"/>
                </a:solidFill>
                <a:latin typeface="Times New Roman" panose="02020603050405020304" pitchFamily="18" charset="0"/>
              </a:rPr>
              <a:t>redd</a:t>
            </a:r>
            <a:r>
              <a:rPr lang="en-US" sz="2000" dirty="0" smtClean="0">
                <a:solidFill>
                  <a:srgbClr val="000000"/>
                </a:solidFill>
                <a:latin typeface="Times New Roman" panose="02020603050405020304" pitchFamily="18" charset="0"/>
              </a:rPr>
              <a:t> and carcass surveys in the </a:t>
            </a:r>
            <a:r>
              <a:rPr lang="en-US" sz="2000" dirty="0" err="1" smtClean="0">
                <a:solidFill>
                  <a:srgbClr val="000000"/>
                </a:solidFill>
                <a:latin typeface="Times New Roman" panose="02020603050405020304" pitchFamily="18" charset="0"/>
              </a:rPr>
              <a:t>mainstem</a:t>
            </a:r>
            <a:r>
              <a:rPr lang="en-US" sz="2000" dirty="0" smtClean="0">
                <a:solidFill>
                  <a:srgbClr val="000000"/>
                </a:solidFill>
                <a:latin typeface="Times New Roman" panose="02020603050405020304" pitchFamily="18" charset="0"/>
              </a:rPr>
              <a:t> Trinity River and </a:t>
            </a:r>
            <a:r>
              <a:rPr lang="en-US" sz="2000" dirty="0" err="1" smtClean="0">
                <a:solidFill>
                  <a:srgbClr val="000000"/>
                </a:solidFill>
                <a:latin typeface="Times New Roman" panose="02020603050405020304" pitchFamily="18" charset="0"/>
              </a:rPr>
              <a:t>tribs</a:t>
            </a:r>
            <a:r>
              <a:rPr lang="en-US" sz="2000" dirty="0" smtClean="0">
                <a:solidFill>
                  <a:srgbClr val="000000"/>
                </a:solidFill>
                <a:latin typeface="Times New Roman" panose="02020603050405020304" pitchFamily="18" charset="0"/>
              </a:rPr>
              <a:t> </a:t>
            </a:r>
          </a:p>
          <a:p>
            <a:pPr marL="285750" indent="-285750">
              <a:buFont typeface="Arial" panose="020B0604020202020204" pitchFamily="34" charset="0"/>
              <a:buChar char="•"/>
            </a:pPr>
            <a:r>
              <a:rPr lang="en-US" sz="2000" dirty="0" smtClean="0">
                <a:solidFill>
                  <a:srgbClr val="000000"/>
                </a:solidFill>
                <a:latin typeface="Times New Roman" panose="02020603050405020304" pitchFamily="18" charset="0"/>
              </a:rPr>
              <a:t>PIT study to determine the overwintering strategy of Trinity River </a:t>
            </a:r>
            <a:r>
              <a:rPr lang="en-US" sz="2000" dirty="0" err="1" smtClean="0">
                <a:solidFill>
                  <a:srgbClr val="000000"/>
                </a:solidFill>
                <a:latin typeface="Times New Roman" panose="02020603050405020304" pitchFamily="18" charset="0"/>
              </a:rPr>
              <a:t>coho</a:t>
            </a:r>
            <a:r>
              <a:rPr lang="en-US" sz="2000" dirty="0" smtClean="0">
                <a:solidFill>
                  <a:srgbClr val="000000"/>
                </a:solidFill>
                <a:latin typeface="Times New Roman" panose="02020603050405020304" pitchFamily="18" charset="0"/>
              </a:rPr>
              <a:t> and extent of juvenile </a:t>
            </a:r>
            <a:r>
              <a:rPr lang="en-US" sz="2000" dirty="0" err="1" smtClean="0">
                <a:solidFill>
                  <a:srgbClr val="000000"/>
                </a:solidFill>
                <a:latin typeface="Times New Roman" panose="02020603050405020304" pitchFamily="18" charset="0"/>
              </a:rPr>
              <a:t>coho</a:t>
            </a:r>
            <a:r>
              <a:rPr lang="en-US" sz="2000" dirty="0" smtClean="0">
                <a:solidFill>
                  <a:srgbClr val="000000"/>
                </a:solidFill>
                <a:latin typeface="Times New Roman" panose="02020603050405020304" pitchFamily="18" charset="0"/>
              </a:rPr>
              <a:t> salmon site use.</a:t>
            </a:r>
          </a:p>
          <a:p>
            <a:pPr marL="285750" indent="-285750">
              <a:buFont typeface="Arial" panose="020B0604020202020204" pitchFamily="34" charset="0"/>
              <a:buChar char="•"/>
            </a:pPr>
            <a:r>
              <a:rPr lang="en-US" sz="2000" dirty="0" smtClean="0">
                <a:solidFill>
                  <a:srgbClr val="000000"/>
                </a:solidFill>
                <a:latin typeface="Times New Roman" panose="02020603050405020304" pitchFamily="18" charset="0"/>
              </a:rPr>
              <a:t>Snorkel </a:t>
            </a:r>
            <a:r>
              <a:rPr lang="en-US" sz="2000" dirty="0">
                <a:solidFill>
                  <a:srgbClr val="000000"/>
                </a:solidFill>
                <a:latin typeface="Times New Roman" panose="02020603050405020304" pitchFamily="18" charset="0"/>
              </a:rPr>
              <a:t>surveys and trapping (</a:t>
            </a:r>
            <a:r>
              <a:rPr lang="en-US" sz="2000" dirty="0" err="1">
                <a:solidFill>
                  <a:srgbClr val="000000"/>
                </a:solidFill>
                <a:latin typeface="Times New Roman" panose="02020603050405020304" pitchFamily="18" charset="0"/>
              </a:rPr>
              <a:t>fyke</a:t>
            </a:r>
            <a:r>
              <a:rPr lang="en-US" sz="2000" dirty="0">
                <a:solidFill>
                  <a:srgbClr val="000000"/>
                </a:solidFill>
                <a:latin typeface="Times New Roman" panose="02020603050405020304" pitchFamily="18" charset="0"/>
              </a:rPr>
              <a:t>, minnow, and seine nets) </a:t>
            </a:r>
            <a:r>
              <a:rPr lang="en-US" sz="2000" dirty="0" smtClean="0">
                <a:solidFill>
                  <a:srgbClr val="000000"/>
                </a:solidFill>
                <a:latin typeface="Times New Roman" panose="02020603050405020304" pitchFamily="18" charset="0"/>
              </a:rPr>
              <a:t>in </a:t>
            </a:r>
            <a:r>
              <a:rPr lang="en-US" sz="2000" dirty="0">
                <a:solidFill>
                  <a:srgbClr val="000000"/>
                </a:solidFill>
                <a:latin typeface="Times New Roman" panose="02020603050405020304" pitchFamily="18" charset="0"/>
              </a:rPr>
              <a:t>the Trinity River and </a:t>
            </a:r>
            <a:r>
              <a:rPr lang="en-US" sz="2000" dirty="0" err="1" smtClean="0">
                <a:solidFill>
                  <a:srgbClr val="000000"/>
                </a:solidFill>
                <a:latin typeface="Times New Roman" panose="02020603050405020304" pitchFamily="18" charset="0"/>
              </a:rPr>
              <a:t>tribs</a:t>
            </a:r>
            <a:r>
              <a:rPr lang="en-US" sz="2000" dirty="0" smtClean="0">
                <a:solidFill>
                  <a:srgbClr val="000000"/>
                </a:solidFill>
                <a:latin typeface="Times New Roman" panose="02020603050405020304" pitchFamily="18" charset="0"/>
              </a:rPr>
              <a:t> to </a:t>
            </a:r>
            <a:r>
              <a:rPr lang="en-US" sz="2000" dirty="0">
                <a:solidFill>
                  <a:srgbClr val="000000"/>
                </a:solidFill>
                <a:latin typeface="Times New Roman" panose="02020603050405020304" pitchFamily="18" charset="0"/>
              </a:rPr>
              <a:t>determine </a:t>
            </a:r>
            <a:r>
              <a:rPr lang="en-US" sz="2000" dirty="0" smtClean="0">
                <a:solidFill>
                  <a:srgbClr val="000000"/>
                </a:solidFill>
                <a:latin typeface="Times New Roman" panose="02020603050405020304" pitchFamily="18" charset="0"/>
              </a:rPr>
              <a:t>presence/ abundance (may </a:t>
            </a:r>
            <a:r>
              <a:rPr lang="en-US" sz="2000" dirty="0">
                <a:solidFill>
                  <a:srgbClr val="000000"/>
                </a:solidFill>
                <a:latin typeface="Times New Roman" panose="02020603050405020304" pitchFamily="18" charset="0"/>
              </a:rPr>
              <a:t>include </a:t>
            </a:r>
            <a:r>
              <a:rPr lang="en-US" sz="2000" dirty="0" smtClean="0">
                <a:solidFill>
                  <a:srgbClr val="000000"/>
                </a:solidFill>
                <a:latin typeface="Times New Roman" panose="02020603050405020304" pitchFamily="18" charset="0"/>
              </a:rPr>
              <a:t>electrofishing).</a:t>
            </a:r>
          </a:p>
          <a:p>
            <a:pPr marL="285750" indent="-285750">
              <a:buFont typeface="Arial" panose="020B0604020202020204" pitchFamily="34" charset="0"/>
              <a:buChar char="•"/>
            </a:pPr>
            <a:endParaRPr lang="en-US" dirty="0" smtClean="0">
              <a:solidFill>
                <a:srgbClr val="000000"/>
              </a:solidFill>
              <a:latin typeface="Times New Roman" panose="02020603050405020304" pitchFamily="18" charset="0"/>
            </a:endParaRPr>
          </a:p>
          <a:p>
            <a:pPr marL="285750" indent="-285750">
              <a:buFont typeface="Arial" panose="020B0604020202020204" pitchFamily="34" charset="0"/>
              <a:buChar char="•"/>
            </a:pPr>
            <a:endParaRPr lang="en-US" dirty="0" smtClean="0">
              <a:solidFill>
                <a:srgbClr val="000000"/>
              </a:solidFill>
              <a:latin typeface="Times New Roman" panose="02020603050405020304" pitchFamily="18" charset="0"/>
            </a:endParaRPr>
          </a:p>
          <a:p>
            <a:endParaRPr lang="en-US" dirty="0"/>
          </a:p>
        </p:txBody>
      </p:sp>
      <p:pic>
        <p:nvPicPr>
          <p:cNvPr id="4" name="Picture 3"/>
          <p:cNvPicPr>
            <a:picLocks noChangeAspect="1"/>
          </p:cNvPicPr>
          <p:nvPr/>
        </p:nvPicPr>
        <p:blipFill>
          <a:blip r:embed="rId2"/>
          <a:stretch>
            <a:fillRect/>
          </a:stretch>
        </p:blipFill>
        <p:spPr>
          <a:xfrm>
            <a:off x="5665305" y="4214523"/>
            <a:ext cx="3329402" cy="2338279"/>
          </a:xfrm>
          <a:prstGeom prst="rect">
            <a:avLst/>
          </a:prstGeom>
        </p:spPr>
      </p:pic>
      <p:pic>
        <p:nvPicPr>
          <p:cNvPr id="5" name="Picture 4"/>
          <p:cNvPicPr>
            <a:picLocks noChangeAspect="1"/>
          </p:cNvPicPr>
          <p:nvPr/>
        </p:nvPicPr>
        <p:blipFill>
          <a:blip r:embed="rId3"/>
          <a:stretch>
            <a:fillRect/>
          </a:stretch>
        </p:blipFill>
        <p:spPr>
          <a:xfrm>
            <a:off x="1790987" y="4214523"/>
            <a:ext cx="3122051" cy="2334333"/>
          </a:xfrm>
          <a:prstGeom prst="rect">
            <a:avLst/>
          </a:prstGeom>
        </p:spPr>
      </p:pic>
    </p:spTree>
    <p:extLst>
      <p:ext uri="{BB962C8B-B14F-4D97-AF65-F5344CB8AC3E}">
        <p14:creationId xmlns:p14="http://schemas.microsoft.com/office/powerpoint/2010/main" val="30948300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5" y="212436"/>
            <a:ext cx="8596668" cy="831273"/>
          </a:xfrm>
        </p:spPr>
        <p:txBody>
          <a:bodyPr/>
          <a:lstStyle/>
          <a:p>
            <a:pPr algn="ctr"/>
            <a:r>
              <a:rPr lang="en-US" sz="2800" b="1" dirty="0">
                <a:solidFill>
                  <a:srgbClr val="90C226"/>
                </a:solidFill>
                <a:latin typeface="Times New Roman" panose="02020603050405020304" pitchFamily="18" charset="0"/>
                <a:ea typeface="Calibri" panose="020F0502020204030204" pitchFamily="34" charset="0"/>
              </a:rPr>
              <a:t>Fish monitoring and research </a:t>
            </a:r>
            <a:endParaRPr lang="en-US" dirty="0"/>
          </a:p>
        </p:txBody>
      </p:sp>
      <p:sp>
        <p:nvSpPr>
          <p:cNvPr id="3" name="Text Placeholder 2"/>
          <p:cNvSpPr>
            <a:spLocks noGrp="1"/>
          </p:cNvSpPr>
          <p:nvPr>
            <p:ph type="body" idx="1"/>
          </p:nvPr>
        </p:nvSpPr>
        <p:spPr>
          <a:xfrm>
            <a:off x="677335" y="349456"/>
            <a:ext cx="10868120" cy="4526598"/>
          </a:xfrm>
        </p:spPr>
        <p:txBody>
          <a:bodyPr>
            <a:normAutofit/>
          </a:bodyPr>
          <a:lstStyle/>
          <a:p>
            <a:r>
              <a:rPr lang="en-US" sz="2000" dirty="0" smtClean="0">
                <a:latin typeface="Times New Roman" panose="02020603050405020304" pitchFamily="18" charset="0"/>
                <a:cs typeface="Times New Roman" panose="02020603050405020304" pitchFamily="18" charset="0"/>
              </a:rPr>
              <a:t>Additional Studies:</a:t>
            </a:r>
          </a:p>
          <a:p>
            <a:pPr marL="285750" indent="-285750">
              <a:buFont typeface="Arial" panose="020B0604020202020204" pitchFamily="34" charset="0"/>
              <a:buChar char="•"/>
            </a:pPr>
            <a:r>
              <a:rPr lang="en-US" sz="2000" dirty="0" smtClean="0">
                <a:solidFill>
                  <a:srgbClr val="000000"/>
                </a:solidFill>
                <a:latin typeface="Times New Roman" panose="02020603050405020304" pitchFamily="18" charset="0"/>
              </a:rPr>
              <a:t>Mark-recapture </a:t>
            </a:r>
            <a:r>
              <a:rPr lang="en-US" sz="2000" dirty="0">
                <a:solidFill>
                  <a:srgbClr val="000000"/>
                </a:solidFill>
                <a:latin typeface="Times New Roman" panose="02020603050405020304" pitchFamily="18" charset="0"/>
              </a:rPr>
              <a:t>projects to determine the relationship between flow release </a:t>
            </a:r>
            <a:r>
              <a:rPr lang="en-US" sz="2000" dirty="0" smtClean="0">
                <a:solidFill>
                  <a:srgbClr val="000000"/>
                </a:solidFill>
                <a:latin typeface="Times New Roman" panose="02020603050405020304" pitchFamily="18" charset="0"/>
              </a:rPr>
              <a:t>and </a:t>
            </a:r>
            <a:r>
              <a:rPr lang="en-US" sz="2000" dirty="0">
                <a:solidFill>
                  <a:srgbClr val="000000"/>
                </a:solidFill>
                <a:latin typeface="Times New Roman" panose="02020603050405020304" pitchFamily="18" charset="0"/>
              </a:rPr>
              <a:t>outmigration timing by juvenile </a:t>
            </a:r>
            <a:r>
              <a:rPr lang="en-US" sz="2000" dirty="0" smtClean="0">
                <a:solidFill>
                  <a:srgbClr val="000000"/>
                </a:solidFill>
                <a:latin typeface="Times New Roman" panose="02020603050405020304" pitchFamily="18" charset="0"/>
              </a:rPr>
              <a:t>salmonids </a:t>
            </a:r>
            <a:r>
              <a:rPr lang="en-US" sz="2000" dirty="0">
                <a:solidFill>
                  <a:srgbClr val="000000"/>
                </a:solidFill>
                <a:latin typeface="Times New Roman" panose="02020603050405020304" pitchFamily="18" charset="0"/>
              </a:rPr>
              <a:t>and to establish a causal link between outmigration timing and juvenile </a:t>
            </a:r>
            <a:r>
              <a:rPr lang="en-US" sz="2000" dirty="0" smtClean="0">
                <a:solidFill>
                  <a:srgbClr val="000000"/>
                </a:solidFill>
                <a:latin typeface="Times New Roman" panose="02020603050405020304" pitchFamily="18" charset="0"/>
              </a:rPr>
              <a:t>survival</a:t>
            </a:r>
            <a:r>
              <a:rPr lang="en-US" sz="2000" dirty="0">
                <a:solidFill>
                  <a:srgbClr val="000000"/>
                </a:solidFill>
                <a:latin typeface="Times New Roman" panose="02020603050405020304" pitchFamily="18" charset="0"/>
              </a:rPr>
              <a:t> </a:t>
            </a:r>
            <a:r>
              <a:rPr lang="en-US" sz="2000" dirty="0" smtClean="0">
                <a:solidFill>
                  <a:srgbClr val="000000"/>
                </a:solidFill>
                <a:latin typeface="Times New Roman" panose="02020603050405020304" pitchFamily="18" charset="0"/>
              </a:rPr>
              <a:t>(PIT tagging at screw traps)</a:t>
            </a:r>
          </a:p>
          <a:p>
            <a:pPr marL="285750" indent="-285750">
              <a:buFont typeface="Arial" panose="020B0604020202020204" pitchFamily="34" charset="0"/>
              <a:buChar char="•"/>
            </a:pPr>
            <a:r>
              <a:rPr lang="en-US" sz="2000" dirty="0" smtClean="0">
                <a:solidFill>
                  <a:srgbClr val="000000"/>
                </a:solidFill>
                <a:latin typeface="Times New Roman" panose="02020603050405020304" pitchFamily="18" charset="0"/>
              </a:rPr>
              <a:t>Effects </a:t>
            </a:r>
            <a:r>
              <a:rPr lang="en-US" sz="2000" dirty="0">
                <a:solidFill>
                  <a:srgbClr val="000000"/>
                </a:solidFill>
                <a:latin typeface="Times New Roman" panose="02020603050405020304" pitchFamily="18" charset="0"/>
              </a:rPr>
              <a:t>of engineered side channel habitat on growth rate of </a:t>
            </a:r>
            <a:r>
              <a:rPr lang="en-US" sz="2000" dirty="0" smtClean="0">
                <a:solidFill>
                  <a:srgbClr val="000000"/>
                </a:solidFill>
                <a:latin typeface="Times New Roman" panose="02020603050405020304" pitchFamily="18" charset="0"/>
              </a:rPr>
              <a:t>juvenile salmonids. </a:t>
            </a:r>
            <a:r>
              <a:rPr lang="en-US" sz="2000" dirty="0">
                <a:solidFill>
                  <a:srgbClr val="000000"/>
                </a:solidFill>
                <a:latin typeface="Times New Roman" panose="02020603050405020304" pitchFamily="18" charset="0"/>
              </a:rPr>
              <a:t>Juvenile Chinook salmon will be paced in paired cages in the </a:t>
            </a:r>
            <a:r>
              <a:rPr lang="en-US" sz="2000" dirty="0" err="1">
                <a:solidFill>
                  <a:srgbClr val="000000"/>
                </a:solidFill>
                <a:latin typeface="Times New Roman" panose="02020603050405020304" pitchFamily="18" charset="0"/>
              </a:rPr>
              <a:t>mainstem</a:t>
            </a:r>
            <a:r>
              <a:rPr lang="en-US" sz="2000" dirty="0">
                <a:solidFill>
                  <a:srgbClr val="000000"/>
                </a:solidFill>
                <a:latin typeface="Times New Roman" panose="02020603050405020304" pitchFamily="18" charset="0"/>
              </a:rPr>
              <a:t> and side channels and later collected via netting or electrofishing </a:t>
            </a:r>
            <a:r>
              <a:rPr lang="en-US" sz="2000" dirty="0" smtClean="0">
                <a:solidFill>
                  <a:srgbClr val="000000"/>
                </a:solidFill>
                <a:latin typeface="Times New Roman" panose="02020603050405020304" pitchFamily="18" charset="0"/>
              </a:rPr>
              <a:t>(Ken </a:t>
            </a:r>
            <a:r>
              <a:rPr lang="en-US" sz="2000" dirty="0" err="1" smtClean="0">
                <a:solidFill>
                  <a:srgbClr val="000000"/>
                </a:solidFill>
                <a:latin typeface="Times New Roman" panose="02020603050405020304" pitchFamily="18" charset="0"/>
              </a:rPr>
              <a:t>Lindke</a:t>
            </a:r>
            <a:r>
              <a:rPr lang="en-US" sz="2000" dirty="0" smtClean="0">
                <a:solidFill>
                  <a:srgbClr val="000000"/>
                </a:solidFill>
                <a:latin typeface="Times New Roman" panose="02020603050405020304" pitchFamily="18" charset="0"/>
              </a:rPr>
              <a:t> CDFW)</a:t>
            </a:r>
          </a:p>
        </p:txBody>
      </p:sp>
      <p:pic>
        <p:nvPicPr>
          <p:cNvPr id="4" name="Picture 3"/>
          <p:cNvPicPr>
            <a:picLocks noChangeAspect="1"/>
          </p:cNvPicPr>
          <p:nvPr/>
        </p:nvPicPr>
        <p:blipFill>
          <a:blip r:embed="rId2"/>
          <a:stretch>
            <a:fillRect/>
          </a:stretch>
        </p:blipFill>
        <p:spPr>
          <a:xfrm>
            <a:off x="5412511" y="3663765"/>
            <a:ext cx="4027748" cy="2843116"/>
          </a:xfrm>
          <a:prstGeom prst="rect">
            <a:avLst/>
          </a:prstGeom>
        </p:spPr>
      </p:pic>
    </p:spTree>
    <p:extLst>
      <p:ext uri="{BB962C8B-B14F-4D97-AF65-F5344CB8AC3E}">
        <p14:creationId xmlns:p14="http://schemas.microsoft.com/office/powerpoint/2010/main" val="25981155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5" y="343103"/>
            <a:ext cx="8596668" cy="988291"/>
          </a:xfrm>
        </p:spPr>
        <p:txBody>
          <a:bodyPr/>
          <a:lstStyle/>
          <a:p>
            <a:pPr algn="ctr"/>
            <a:r>
              <a:rPr lang="en-US" sz="3600" b="1" dirty="0" smtClean="0">
                <a:latin typeface="Times New Roman" panose="02020603050405020304" pitchFamily="18" charset="0"/>
                <a:cs typeface="Times New Roman" panose="02020603050405020304" pitchFamily="18" charset="0"/>
              </a:rPr>
              <a:t>Sideboards</a:t>
            </a:r>
            <a:endParaRPr lang="en-US" sz="3600" b="1" dirty="0">
              <a:latin typeface="Times New Roman" panose="02020603050405020304" pitchFamily="18" charset="0"/>
              <a:cs typeface="Times New Roman" panose="02020603050405020304" pitchFamily="18" charset="0"/>
            </a:endParaRPr>
          </a:p>
        </p:txBody>
      </p:sp>
      <p:sp>
        <p:nvSpPr>
          <p:cNvPr id="3" name="Text Placeholder 2"/>
          <p:cNvSpPr>
            <a:spLocks noGrp="1"/>
          </p:cNvSpPr>
          <p:nvPr>
            <p:ph type="body" idx="1"/>
          </p:nvPr>
        </p:nvSpPr>
        <p:spPr>
          <a:xfrm>
            <a:off x="677335" y="837248"/>
            <a:ext cx="8596668" cy="4628198"/>
          </a:xfrm>
        </p:spPr>
        <p:txBody>
          <a:bodyPr>
            <a:normAutofit/>
          </a:bodyPr>
          <a:lstStyle/>
          <a:p>
            <a:r>
              <a:rPr lang="en-US" sz="2000" dirty="0" smtClean="0">
                <a:solidFill>
                  <a:srgbClr val="000000"/>
                </a:solidFill>
                <a:latin typeface="Times New Roman" panose="02020603050405020304" pitchFamily="18" charset="0"/>
              </a:rPr>
              <a:t>Annual </a:t>
            </a:r>
            <a:r>
              <a:rPr lang="en-US" sz="2000" dirty="0">
                <a:solidFill>
                  <a:srgbClr val="000000"/>
                </a:solidFill>
                <a:latin typeface="Times New Roman" panose="02020603050405020304" pitchFamily="18" charset="0"/>
              </a:rPr>
              <a:t>project limits are expected to prevent cumulative impacts to water quality (sediment, turbidity, and water temperatures) and </a:t>
            </a:r>
            <a:r>
              <a:rPr lang="en-US" sz="2000" dirty="0" smtClean="0">
                <a:solidFill>
                  <a:srgbClr val="000000"/>
                </a:solidFill>
                <a:latin typeface="Times New Roman" panose="02020603050405020304" pitchFamily="18" charset="0"/>
              </a:rPr>
              <a:t>fish </a:t>
            </a:r>
            <a:r>
              <a:rPr lang="en-US" sz="2000" dirty="0">
                <a:solidFill>
                  <a:srgbClr val="000000"/>
                </a:solidFill>
                <a:latin typeface="Times New Roman" panose="02020603050405020304" pitchFamily="18" charset="0"/>
              </a:rPr>
              <a:t>in the watershed. </a:t>
            </a:r>
            <a:endParaRPr lang="en-US" sz="2000" dirty="0" smtClean="0">
              <a:solidFill>
                <a:srgbClr val="000000"/>
              </a:solidFill>
              <a:latin typeface="Times New Roman" panose="02020603050405020304" pitchFamily="18" charset="0"/>
            </a:endParaRPr>
          </a:p>
          <a:p>
            <a:pPr marL="285750" indent="-285750">
              <a:buFont typeface="Arial" panose="020B0604020202020204" pitchFamily="34" charset="0"/>
              <a:buChar char="•"/>
            </a:pPr>
            <a:r>
              <a:rPr lang="en-US" sz="2000" dirty="0">
                <a:solidFill>
                  <a:srgbClr val="000000"/>
                </a:solidFill>
                <a:latin typeface="Times New Roman" panose="02020603050405020304" pitchFamily="18" charset="0"/>
              </a:rPr>
              <a:t>M</a:t>
            </a:r>
            <a:r>
              <a:rPr lang="en-US" sz="2000" dirty="0" smtClean="0">
                <a:solidFill>
                  <a:srgbClr val="000000"/>
                </a:solidFill>
                <a:latin typeface="Times New Roman" panose="02020603050405020304" pitchFamily="18" charset="0"/>
              </a:rPr>
              <a:t>ax </a:t>
            </a:r>
            <a:r>
              <a:rPr lang="en-US" sz="2000" dirty="0">
                <a:solidFill>
                  <a:srgbClr val="000000"/>
                </a:solidFill>
                <a:latin typeface="Times New Roman" panose="02020603050405020304" pitchFamily="18" charset="0"/>
              </a:rPr>
              <a:t>of 4</a:t>
            </a:r>
            <a:r>
              <a:rPr lang="en-US" sz="2000" dirty="0" smtClean="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mainstem</a:t>
            </a:r>
            <a:r>
              <a:rPr lang="en-US" sz="2000" dirty="0">
                <a:solidFill>
                  <a:srgbClr val="000000"/>
                </a:solidFill>
                <a:latin typeface="Times New Roman" panose="02020603050405020304" pitchFamily="18" charset="0"/>
              </a:rPr>
              <a:t> channel restoration projects per year </a:t>
            </a:r>
            <a:endParaRPr lang="en-US" sz="2000" dirty="0" smtClean="0">
              <a:solidFill>
                <a:srgbClr val="000000"/>
              </a:solidFill>
              <a:latin typeface="Times New Roman" panose="02020603050405020304" pitchFamily="18" charset="0"/>
            </a:endParaRPr>
          </a:p>
          <a:p>
            <a:pPr marL="285750" indent="-285750">
              <a:buFont typeface="Arial" panose="020B0604020202020204" pitchFamily="34" charset="0"/>
              <a:buChar char="•"/>
            </a:pPr>
            <a:r>
              <a:rPr lang="en-US" sz="2000" dirty="0">
                <a:solidFill>
                  <a:srgbClr val="000000"/>
                </a:solidFill>
                <a:latin typeface="Times New Roman" panose="02020603050405020304" pitchFamily="18" charset="0"/>
              </a:rPr>
              <a:t>Up to 6</a:t>
            </a:r>
            <a:r>
              <a:rPr lang="en-US" sz="2000" dirty="0" smtClean="0">
                <a:solidFill>
                  <a:srgbClr val="000000"/>
                </a:solidFill>
                <a:latin typeface="Times New Roman" panose="02020603050405020304" pitchFamily="18" charset="0"/>
              </a:rPr>
              <a:t> </a:t>
            </a:r>
            <a:r>
              <a:rPr lang="en-US" sz="2000" dirty="0">
                <a:solidFill>
                  <a:srgbClr val="000000"/>
                </a:solidFill>
                <a:latin typeface="Times New Roman" panose="02020603050405020304" pitchFamily="18" charset="0"/>
              </a:rPr>
              <a:t>locations </a:t>
            </a:r>
            <a:r>
              <a:rPr lang="en-US" sz="2000" dirty="0" smtClean="0">
                <a:solidFill>
                  <a:srgbClr val="000000"/>
                </a:solidFill>
                <a:latin typeface="Times New Roman" panose="02020603050405020304" pitchFamily="18" charset="0"/>
              </a:rPr>
              <a:t>per </a:t>
            </a:r>
            <a:r>
              <a:rPr lang="en-US" sz="2000" dirty="0">
                <a:solidFill>
                  <a:srgbClr val="000000"/>
                </a:solidFill>
                <a:latin typeface="Times New Roman" panose="02020603050405020304" pitchFamily="18" charset="0"/>
              </a:rPr>
              <a:t>year for coarse gravel augmentation. Up to 8,000 </a:t>
            </a:r>
            <a:r>
              <a:rPr lang="en-US" sz="2000" dirty="0" smtClean="0">
                <a:solidFill>
                  <a:srgbClr val="000000"/>
                </a:solidFill>
                <a:latin typeface="Times New Roman" panose="02020603050405020304" pitchFamily="18" charset="0"/>
              </a:rPr>
              <a:t>cy mobile </a:t>
            </a:r>
            <a:r>
              <a:rPr lang="en-US" sz="2000" dirty="0">
                <a:solidFill>
                  <a:srgbClr val="000000"/>
                </a:solidFill>
                <a:latin typeface="Times New Roman" panose="02020603050405020304" pitchFamily="18" charset="0"/>
              </a:rPr>
              <a:t>gravel may be added in a single year. </a:t>
            </a:r>
            <a:endParaRPr lang="en-US" sz="2000" dirty="0" smtClean="0">
              <a:solidFill>
                <a:srgbClr val="000000"/>
              </a:solidFill>
              <a:latin typeface="Times New Roman" panose="02020603050405020304" pitchFamily="18" charset="0"/>
            </a:endParaRPr>
          </a:p>
          <a:p>
            <a:pPr marL="285750" indent="-285750">
              <a:buFont typeface="Arial" panose="020B0604020202020204" pitchFamily="34" charset="0"/>
              <a:buChar char="•"/>
            </a:pPr>
            <a:r>
              <a:rPr lang="en-US" sz="2000" dirty="0" smtClean="0">
                <a:solidFill>
                  <a:srgbClr val="000000"/>
                </a:solidFill>
                <a:latin typeface="Times New Roman" panose="02020603050405020304" pitchFamily="18" charset="0"/>
              </a:rPr>
              <a:t>Dredging Hamilton </a:t>
            </a:r>
            <a:r>
              <a:rPr lang="en-US" sz="2000" dirty="0">
                <a:solidFill>
                  <a:srgbClr val="000000"/>
                </a:solidFill>
                <a:latin typeface="Times New Roman" panose="02020603050405020304" pitchFamily="18" charset="0"/>
              </a:rPr>
              <a:t>ponds </a:t>
            </a:r>
            <a:r>
              <a:rPr lang="en-US" sz="2000" dirty="0" smtClean="0">
                <a:solidFill>
                  <a:srgbClr val="000000"/>
                </a:solidFill>
                <a:latin typeface="Times New Roman" panose="02020603050405020304" pitchFamily="18" charset="0"/>
              </a:rPr>
              <a:t>once </a:t>
            </a:r>
            <a:r>
              <a:rPr lang="en-US" sz="2000" dirty="0">
                <a:solidFill>
                  <a:srgbClr val="000000"/>
                </a:solidFill>
                <a:latin typeface="Times New Roman" panose="02020603050405020304" pitchFamily="18" charset="0"/>
              </a:rPr>
              <a:t>every 5 years. </a:t>
            </a:r>
            <a:endParaRPr lang="en-US" sz="2000" dirty="0" smtClean="0">
              <a:solidFill>
                <a:srgbClr val="000000"/>
              </a:solidFill>
              <a:latin typeface="Times New Roman" panose="02020603050405020304" pitchFamily="18" charset="0"/>
            </a:endParaRPr>
          </a:p>
          <a:p>
            <a:pPr marL="285750" indent="-285750">
              <a:buFont typeface="Arial" panose="020B0604020202020204" pitchFamily="34" charset="0"/>
              <a:buChar char="•"/>
            </a:pPr>
            <a:r>
              <a:rPr lang="en-US" sz="2000" dirty="0">
                <a:solidFill>
                  <a:srgbClr val="000000"/>
                </a:solidFill>
                <a:latin typeface="Times New Roman" panose="02020603050405020304" pitchFamily="18" charset="0"/>
              </a:rPr>
              <a:t>Six restoration monitoring and effectiveness </a:t>
            </a:r>
            <a:r>
              <a:rPr lang="en-US" sz="2000" dirty="0" smtClean="0">
                <a:solidFill>
                  <a:srgbClr val="000000"/>
                </a:solidFill>
                <a:latin typeface="Times New Roman" panose="02020603050405020304" pitchFamily="18" charset="0"/>
              </a:rPr>
              <a:t>studies/ year</a:t>
            </a:r>
            <a:r>
              <a:rPr lang="en-US" sz="2000" dirty="0">
                <a:solidFill>
                  <a:srgbClr val="000000"/>
                </a:solidFill>
                <a:latin typeface="Times New Roman" panose="02020603050405020304" pitchFamily="18" charset="0"/>
              </a:rPr>
              <a:t>. </a:t>
            </a:r>
            <a:endParaRPr lang="en-US" sz="2000" dirty="0" smtClean="0">
              <a:solidFill>
                <a:srgbClr val="000000"/>
              </a:solidFill>
              <a:latin typeface="Times New Roman" panose="02020603050405020304" pitchFamily="18" charset="0"/>
            </a:endParaRPr>
          </a:p>
          <a:p>
            <a:pPr marL="285750" indent="-285750">
              <a:buFont typeface="Arial" panose="020B0604020202020204" pitchFamily="34" charset="0"/>
              <a:buChar char="•"/>
            </a:pPr>
            <a:r>
              <a:rPr lang="en-US" sz="2000" dirty="0" smtClean="0">
                <a:solidFill>
                  <a:srgbClr val="000000"/>
                </a:solidFill>
                <a:latin typeface="Times New Roman" panose="02020603050405020304" pitchFamily="18" charset="0"/>
              </a:rPr>
              <a:t>One </a:t>
            </a:r>
            <a:r>
              <a:rPr lang="en-US" sz="2000" dirty="0">
                <a:solidFill>
                  <a:srgbClr val="000000"/>
                </a:solidFill>
                <a:latin typeface="Times New Roman" panose="02020603050405020304" pitchFamily="18" charset="0"/>
              </a:rPr>
              <a:t>bridge replacement </a:t>
            </a:r>
            <a:r>
              <a:rPr lang="en-US" sz="2000" dirty="0" smtClean="0">
                <a:solidFill>
                  <a:srgbClr val="000000"/>
                </a:solidFill>
                <a:latin typeface="Times New Roman" panose="02020603050405020304" pitchFamily="18" charset="0"/>
              </a:rPr>
              <a:t>annually</a:t>
            </a:r>
            <a:r>
              <a:rPr lang="en-US" sz="2000" dirty="0">
                <a:solidFill>
                  <a:srgbClr val="000000"/>
                </a:solidFill>
                <a:latin typeface="Times New Roman" panose="02020603050405020304" pitchFamily="18" charset="0"/>
              </a:rPr>
              <a:t>. </a:t>
            </a:r>
            <a:endParaRPr lang="en-US" sz="2000" dirty="0" smtClean="0">
              <a:solidFill>
                <a:srgbClr val="000000"/>
              </a:solidFill>
              <a:latin typeface="Times New Roman" panose="02020603050405020304" pitchFamily="18" charset="0"/>
              <a:cs typeface="Times New Roman" panose="02020603050405020304" pitchFamily="18" charset="0"/>
            </a:endParaRPr>
          </a:p>
          <a:p>
            <a:endParaRPr lang="en-US" dirty="0"/>
          </a:p>
        </p:txBody>
      </p:sp>
      <p:pic>
        <p:nvPicPr>
          <p:cNvPr id="4" name="Picture 3"/>
          <p:cNvPicPr>
            <a:picLocks noChangeAspect="1"/>
          </p:cNvPicPr>
          <p:nvPr/>
        </p:nvPicPr>
        <p:blipFill>
          <a:blip r:embed="rId2"/>
          <a:stretch>
            <a:fillRect/>
          </a:stretch>
        </p:blipFill>
        <p:spPr>
          <a:xfrm>
            <a:off x="7213601" y="3123050"/>
            <a:ext cx="4467080" cy="3438809"/>
          </a:xfrm>
          <a:prstGeom prst="rect">
            <a:avLst/>
          </a:prstGeom>
        </p:spPr>
      </p:pic>
    </p:spTree>
    <p:extLst>
      <p:ext uri="{BB962C8B-B14F-4D97-AF65-F5344CB8AC3E}">
        <p14:creationId xmlns:p14="http://schemas.microsoft.com/office/powerpoint/2010/main" val="6481590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831273"/>
          </a:xfrm>
        </p:spPr>
        <p:txBody>
          <a:bodyPr/>
          <a:lstStyle/>
          <a:p>
            <a:pPr algn="ctr"/>
            <a:r>
              <a:rPr lang="en-US" sz="3600" b="1" dirty="0" smtClean="0">
                <a:solidFill>
                  <a:srgbClr val="90C226"/>
                </a:solidFill>
                <a:latin typeface="Times New Roman" panose="02020603050405020304" pitchFamily="18" charset="0"/>
                <a:cs typeface="Times New Roman" panose="02020603050405020304" pitchFamily="18" charset="0"/>
              </a:rPr>
              <a:t>Sideboards (annual limits)</a:t>
            </a:r>
            <a:endParaRPr lang="en-US" dirty="0"/>
          </a:p>
        </p:txBody>
      </p:sp>
      <p:sp>
        <p:nvSpPr>
          <p:cNvPr id="3" name="Text Placeholder 2"/>
          <p:cNvSpPr>
            <a:spLocks noGrp="1"/>
          </p:cNvSpPr>
          <p:nvPr>
            <p:ph type="body" idx="1"/>
          </p:nvPr>
        </p:nvSpPr>
        <p:spPr>
          <a:xfrm>
            <a:off x="795596" y="1425111"/>
            <a:ext cx="6611967" cy="3590234"/>
          </a:xfrm>
        </p:spPr>
        <p:txBody>
          <a:bodyPr>
            <a:normAutofit/>
          </a:bodyPr>
          <a:lstStyle/>
          <a:p>
            <a:pPr marL="342900" indent="-342900">
              <a:buFont typeface="Arial" panose="020B0604020202020204" pitchFamily="34" charset="0"/>
              <a:buChar char="•"/>
            </a:pPr>
            <a:r>
              <a:rPr lang="en-US" sz="2000" dirty="0">
                <a:latin typeface="Times New Roman" panose="02020603050405020304" pitchFamily="18" charset="0"/>
              </a:rPr>
              <a:t>2 Fish Passage/Dam removal projects</a:t>
            </a:r>
          </a:p>
          <a:p>
            <a:pPr marL="342900" indent="-342900">
              <a:buFont typeface="Arial" panose="020B0604020202020204" pitchFamily="34" charset="0"/>
              <a:buChar char="•"/>
            </a:pPr>
            <a:r>
              <a:rPr lang="en-US" sz="2000" dirty="0">
                <a:latin typeface="Times New Roman" panose="02020603050405020304" pitchFamily="18" charset="0"/>
              </a:rPr>
              <a:t>8 Channel/floodplain rehabilitation projects (4 </a:t>
            </a:r>
            <a:r>
              <a:rPr lang="en-US" sz="2000" dirty="0" err="1">
                <a:latin typeface="Times New Roman" panose="02020603050405020304" pitchFamily="18" charset="0"/>
              </a:rPr>
              <a:t>mainstem</a:t>
            </a:r>
            <a:r>
              <a:rPr lang="en-US" sz="2000" dirty="0">
                <a:latin typeface="Times New Roman" panose="02020603050405020304" pitchFamily="18" charset="0"/>
              </a:rPr>
              <a:t> and 4 tributary)</a:t>
            </a:r>
          </a:p>
          <a:p>
            <a:pPr marL="342900" indent="-342900">
              <a:buFont typeface="Arial" panose="020B0604020202020204" pitchFamily="34" charset="0"/>
              <a:buChar char="•"/>
            </a:pPr>
            <a:r>
              <a:rPr lang="en-US" sz="2000" dirty="0">
                <a:latin typeface="Times New Roman" panose="02020603050405020304" pitchFamily="18" charset="0"/>
              </a:rPr>
              <a:t>2 In-stream habitat enhancement projects</a:t>
            </a:r>
          </a:p>
          <a:p>
            <a:pPr marL="342900" indent="-342900">
              <a:buFont typeface="Arial" panose="020B0604020202020204" pitchFamily="34" charset="0"/>
              <a:buChar char="•"/>
            </a:pPr>
            <a:r>
              <a:rPr lang="en-US" sz="2000" dirty="0">
                <a:latin typeface="Times New Roman" panose="02020603050405020304" pitchFamily="18" charset="0"/>
              </a:rPr>
              <a:t>3 Streambank stabilization projects</a:t>
            </a:r>
          </a:p>
          <a:p>
            <a:pPr marL="342900" marR="2750" indent="-342900">
              <a:buFont typeface="Arial" panose="020B0604020202020204" pitchFamily="34" charset="0"/>
              <a:buChar char="•"/>
            </a:pPr>
            <a:r>
              <a:rPr lang="en-US" sz="2000" dirty="0">
                <a:latin typeface="Times New Roman" panose="02020603050405020304" pitchFamily="18" charset="0"/>
              </a:rPr>
              <a:t>4 Road related projects per year with in-water activities (i.e. de-commissioning with culvert removal).</a:t>
            </a:r>
          </a:p>
          <a:p>
            <a:endParaRPr lang="en-US" dirty="0"/>
          </a:p>
        </p:txBody>
      </p:sp>
      <p:pic>
        <p:nvPicPr>
          <p:cNvPr id="4" name="Picture 3"/>
          <p:cNvPicPr>
            <a:picLocks noChangeAspect="1"/>
          </p:cNvPicPr>
          <p:nvPr/>
        </p:nvPicPr>
        <p:blipFill>
          <a:blip r:embed="rId2"/>
          <a:stretch>
            <a:fillRect/>
          </a:stretch>
        </p:blipFill>
        <p:spPr>
          <a:xfrm>
            <a:off x="7610763" y="3458715"/>
            <a:ext cx="4156363" cy="3113260"/>
          </a:xfrm>
          <a:prstGeom prst="rect">
            <a:avLst/>
          </a:prstGeom>
          <a:ln>
            <a:solidFill>
              <a:schemeClr val="tx1"/>
            </a:solidFill>
          </a:ln>
        </p:spPr>
      </p:pic>
    </p:spTree>
    <p:extLst>
      <p:ext uri="{BB962C8B-B14F-4D97-AF65-F5344CB8AC3E}">
        <p14:creationId xmlns:p14="http://schemas.microsoft.com/office/powerpoint/2010/main" val="6712023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785091"/>
          </a:xfrm>
        </p:spPr>
        <p:txBody>
          <a:bodyPr>
            <a:normAutofit/>
          </a:bodyPr>
          <a:lstStyle/>
          <a:p>
            <a:pPr algn="ctr"/>
            <a:r>
              <a:rPr lang="en-US" sz="2800" b="1" i="1" dirty="0" smtClean="0">
                <a:latin typeface="Times New Roman" panose="02020603050405020304" pitchFamily="18" charset="0"/>
                <a:cs typeface="Times New Roman" panose="02020603050405020304" pitchFamily="18" charset="0"/>
              </a:rPr>
              <a:t>Instream Bank Stabilization</a:t>
            </a:r>
            <a:endParaRPr lang="en-US" sz="2800" b="1" i="1" dirty="0">
              <a:latin typeface="Times New Roman" panose="02020603050405020304" pitchFamily="18" charset="0"/>
              <a:cs typeface="Times New Roman" panose="02020603050405020304" pitchFamily="18" charset="0"/>
            </a:endParaRPr>
          </a:p>
        </p:txBody>
      </p:sp>
      <p:sp>
        <p:nvSpPr>
          <p:cNvPr id="3" name="Text Placeholder 2"/>
          <p:cNvSpPr>
            <a:spLocks noGrp="1"/>
          </p:cNvSpPr>
          <p:nvPr>
            <p:ph type="body" idx="1"/>
          </p:nvPr>
        </p:nvSpPr>
        <p:spPr>
          <a:xfrm>
            <a:off x="677335" y="1593271"/>
            <a:ext cx="8596668" cy="5153892"/>
          </a:xfrm>
        </p:spPr>
        <p:txBody>
          <a:bodyPr>
            <a:normAutofit/>
          </a:bodyPr>
          <a:lstStyle/>
          <a:p>
            <a:pPr marL="285750" lvl="0" indent="-285750">
              <a:buClr>
                <a:srgbClr val="90C226"/>
              </a:buClr>
              <a:buFont typeface="Arial" panose="020B0604020202020204" pitchFamily="34" charset="0"/>
              <a:buChar char="•"/>
            </a:pPr>
            <a:r>
              <a:rPr lang="en-US" sz="2400" dirty="0" smtClean="0">
                <a:solidFill>
                  <a:srgbClr val="000000"/>
                </a:solidFill>
                <a:latin typeface="Times New Roman" panose="02020603050405020304" pitchFamily="18" charset="0"/>
              </a:rPr>
              <a:t>Industry-accepted </a:t>
            </a:r>
            <a:r>
              <a:rPr lang="en-US" sz="2400" dirty="0">
                <a:solidFill>
                  <a:srgbClr val="000000"/>
                </a:solidFill>
                <a:latin typeface="Times New Roman" panose="02020603050405020304" pitchFamily="18" charset="0"/>
              </a:rPr>
              <a:t>bio-engineering design guidance: (</a:t>
            </a:r>
            <a:r>
              <a:rPr lang="en-US" sz="2400" dirty="0" smtClean="0">
                <a:solidFill>
                  <a:srgbClr val="000000"/>
                </a:solidFill>
                <a:latin typeface="Times New Roman" panose="02020603050405020304" pitchFamily="18" charset="0"/>
              </a:rPr>
              <a:t>CDFW </a:t>
            </a:r>
            <a:r>
              <a:rPr lang="en-US" sz="2400" dirty="0">
                <a:solidFill>
                  <a:srgbClr val="000000"/>
                </a:solidFill>
                <a:latin typeface="Times New Roman" panose="02020603050405020304" pitchFamily="18" charset="0"/>
              </a:rPr>
              <a:t>2010) or Washington State Aquatic Habitat Guidelines Program: Integrated Streambank Protection Guidelines (Cramer et al. 2003). </a:t>
            </a:r>
            <a:endParaRPr lang="en-US" sz="24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400" dirty="0">
                <a:solidFill>
                  <a:srgbClr val="000000"/>
                </a:solidFill>
                <a:latin typeface="Times New Roman" panose="02020603050405020304" pitchFamily="18" charset="0"/>
              </a:rPr>
              <a:t>The maximum linear length </a:t>
            </a:r>
            <a:r>
              <a:rPr lang="en-US" sz="2400" dirty="0" smtClean="0">
                <a:solidFill>
                  <a:srgbClr val="000000"/>
                </a:solidFill>
                <a:latin typeface="Times New Roman" panose="02020603050405020304" pitchFamily="18" charset="0"/>
              </a:rPr>
              <a:t>shall </a:t>
            </a:r>
            <a:r>
              <a:rPr lang="en-US" sz="2400" dirty="0">
                <a:solidFill>
                  <a:srgbClr val="000000"/>
                </a:solidFill>
                <a:latin typeface="Times New Roman" panose="02020603050405020304" pitchFamily="18" charset="0"/>
              </a:rPr>
              <a:t>not exceed </a:t>
            </a:r>
            <a:r>
              <a:rPr lang="en-US" sz="2400" dirty="0" smtClean="0">
                <a:solidFill>
                  <a:srgbClr val="000000"/>
                </a:solidFill>
                <a:latin typeface="Times New Roman" panose="02020603050405020304" pitchFamily="18" charset="0"/>
              </a:rPr>
              <a:t>3X </a:t>
            </a:r>
            <a:r>
              <a:rPr lang="en-US" sz="2400" dirty="0">
                <a:solidFill>
                  <a:srgbClr val="000000"/>
                </a:solidFill>
                <a:latin typeface="Times New Roman" panose="02020603050405020304" pitchFamily="18" charset="0"/>
              </a:rPr>
              <a:t>the active channel width at the </a:t>
            </a:r>
            <a:r>
              <a:rPr lang="en-US" sz="2400" dirty="0" smtClean="0">
                <a:solidFill>
                  <a:srgbClr val="000000"/>
                </a:solidFill>
                <a:latin typeface="Times New Roman" panose="02020603050405020304" pitchFamily="18" charset="0"/>
              </a:rPr>
              <a:t> </a:t>
            </a:r>
            <a:r>
              <a:rPr lang="en-US" sz="2400" dirty="0">
                <a:solidFill>
                  <a:srgbClr val="000000"/>
                </a:solidFill>
                <a:latin typeface="Times New Roman" panose="02020603050405020304" pitchFamily="18" charset="0"/>
              </a:rPr>
              <a:t>site. </a:t>
            </a:r>
            <a:endParaRPr lang="en-US" sz="2400" dirty="0" smtClean="0">
              <a:solidFill>
                <a:srgbClr val="000000"/>
              </a:solidFill>
              <a:latin typeface="Times New Roman" panose="02020603050405020304" pitchFamily="18" charset="0"/>
            </a:endParaRPr>
          </a:p>
          <a:p>
            <a:pPr marL="285750" indent="-285750">
              <a:buFont typeface="Arial" panose="020B0604020202020204" pitchFamily="34" charset="0"/>
              <a:buChar char="•"/>
            </a:pPr>
            <a:r>
              <a:rPr lang="en-US" sz="2400" dirty="0">
                <a:solidFill>
                  <a:srgbClr val="000000"/>
                </a:solidFill>
                <a:latin typeface="Times New Roman" panose="02020603050405020304" pitchFamily="18" charset="0"/>
              </a:rPr>
              <a:t>R</a:t>
            </a:r>
            <a:r>
              <a:rPr lang="en-US" sz="2400" dirty="0" smtClean="0">
                <a:solidFill>
                  <a:srgbClr val="000000"/>
                </a:solidFill>
                <a:latin typeface="Times New Roman" panose="02020603050405020304" pitchFamily="18" charset="0"/>
              </a:rPr>
              <a:t>etain </a:t>
            </a:r>
            <a:r>
              <a:rPr lang="en-US" sz="2400" dirty="0">
                <a:solidFill>
                  <a:srgbClr val="000000"/>
                </a:solidFill>
                <a:latin typeface="Times New Roman" panose="02020603050405020304" pitchFamily="18" charset="0"/>
              </a:rPr>
              <a:t>natural vegetation, large wood, and permeable soils, limit compaction, and </a:t>
            </a:r>
            <a:r>
              <a:rPr lang="en-US" sz="2400" dirty="0" smtClean="0">
                <a:solidFill>
                  <a:srgbClr val="000000"/>
                </a:solidFill>
                <a:latin typeface="Times New Roman" panose="02020603050405020304" pitchFamily="18" charset="0"/>
              </a:rPr>
              <a:t>minimize </a:t>
            </a:r>
            <a:r>
              <a:rPr lang="en-US" sz="2400" dirty="0">
                <a:solidFill>
                  <a:srgbClr val="000000"/>
                </a:solidFill>
                <a:latin typeface="Times New Roman" panose="02020603050405020304" pitchFamily="18" charset="0"/>
              </a:rPr>
              <a:t>the extent and duration of </a:t>
            </a:r>
            <a:r>
              <a:rPr lang="en-US" sz="2400" dirty="0" smtClean="0">
                <a:solidFill>
                  <a:srgbClr val="000000"/>
                </a:solidFill>
                <a:latin typeface="Times New Roman" panose="02020603050405020304" pitchFamily="18" charset="0"/>
              </a:rPr>
              <a:t>earthwork</a:t>
            </a:r>
            <a:endParaRPr lang="en-US" sz="2400" dirty="0">
              <a:solidFill>
                <a:srgbClr val="000000"/>
              </a:solidFill>
              <a:latin typeface="Times New Roman" panose="02020603050405020304" pitchFamily="18" charset="0"/>
            </a:endParaRPr>
          </a:p>
          <a:p>
            <a:pPr marL="285750" indent="-285750">
              <a:buFont typeface="Arial" panose="020B0604020202020204" pitchFamily="34" charset="0"/>
              <a:buChar char="•"/>
            </a:pPr>
            <a:r>
              <a:rPr lang="en-US" sz="2400" dirty="0">
                <a:solidFill>
                  <a:srgbClr val="000000"/>
                </a:solidFill>
                <a:latin typeface="Times New Roman" panose="02020603050405020304" pitchFamily="18" charset="0"/>
              </a:rPr>
              <a:t>P</a:t>
            </a:r>
            <a:r>
              <a:rPr lang="en-US" sz="2400" dirty="0" smtClean="0">
                <a:solidFill>
                  <a:srgbClr val="000000"/>
                </a:solidFill>
                <a:latin typeface="Times New Roman" panose="02020603050405020304" pitchFamily="18" charset="0"/>
              </a:rPr>
              <a:t>rojects </a:t>
            </a:r>
            <a:r>
              <a:rPr lang="en-US" sz="2400" dirty="0">
                <a:solidFill>
                  <a:srgbClr val="000000"/>
                </a:solidFill>
                <a:latin typeface="Times New Roman" panose="02020603050405020304" pitchFamily="18" charset="0"/>
              </a:rPr>
              <a:t>constructed during the same field season must be separated longitudinally (i.e., upstream and downstream) by at least 350 </a:t>
            </a:r>
            <a:r>
              <a:rPr lang="en-US" sz="2400" dirty="0" smtClean="0">
                <a:solidFill>
                  <a:srgbClr val="000000"/>
                </a:solidFill>
                <a:latin typeface="Times New Roman" panose="02020603050405020304" pitchFamily="18" charset="0"/>
              </a:rPr>
              <a:t>m. </a:t>
            </a:r>
            <a:endParaRPr lang="en-US" sz="2400" dirty="0">
              <a:solidFill>
                <a:srgbClr val="000000"/>
              </a:solidFill>
              <a:latin typeface="Times New Roman" panose="02020603050405020304" pitchFamily="18" charset="0"/>
            </a:endParaRPr>
          </a:p>
          <a:p>
            <a:pPr marL="285750" indent="-285750">
              <a:buFont typeface="Arial" panose="020B0604020202020204" pitchFamily="34" charset="0"/>
              <a:buChar char="•"/>
            </a:pPr>
            <a:endParaRPr lang="en-US" dirty="0" smtClean="0">
              <a:solidFill>
                <a:srgbClr val="000000"/>
              </a:solidFill>
              <a:latin typeface="Times New Roman" panose="02020603050405020304" pitchFamily="18" charset="0"/>
            </a:endParaRPr>
          </a:p>
          <a:p>
            <a:endParaRPr lang="en-US" dirty="0">
              <a:solidFill>
                <a:srgbClr val="000000"/>
              </a:solidFill>
              <a:latin typeface="Times New Roman" panose="02020603050405020304" pitchFamily="18" charset="0"/>
            </a:endParaRPr>
          </a:p>
          <a:p>
            <a:endParaRPr lang="en-US" dirty="0"/>
          </a:p>
        </p:txBody>
      </p:sp>
    </p:spTree>
    <p:extLst>
      <p:ext uri="{BB962C8B-B14F-4D97-AF65-F5344CB8AC3E}">
        <p14:creationId xmlns:p14="http://schemas.microsoft.com/office/powerpoint/2010/main" val="29079806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720436"/>
          </a:xfrm>
        </p:spPr>
        <p:txBody>
          <a:bodyPr/>
          <a:lstStyle/>
          <a:p>
            <a:pPr algn="ctr"/>
            <a:r>
              <a:rPr lang="en-US" sz="2800" b="1" i="1" dirty="0">
                <a:solidFill>
                  <a:srgbClr val="90C226"/>
                </a:solidFill>
                <a:latin typeface="Times New Roman" panose="02020603050405020304" pitchFamily="18" charset="0"/>
                <a:cs typeface="Times New Roman" panose="02020603050405020304" pitchFamily="18" charset="0"/>
              </a:rPr>
              <a:t>Instream Bank Stabilization</a:t>
            </a:r>
            <a:endParaRPr lang="en-US" dirty="0"/>
          </a:p>
        </p:txBody>
      </p:sp>
      <p:sp>
        <p:nvSpPr>
          <p:cNvPr id="3" name="Text Placeholder 2"/>
          <p:cNvSpPr>
            <a:spLocks noGrp="1"/>
          </p:cNvSpPr>
          <p:nvPr>
            <p:ph type="body" idx="1"/>
          </p:nvPr>
        </p:nvSpPr>
        <p:spPr>
          <a:xfrm>
            <a:off x="677335" y="1487054"/>
            <a:ext cx="8596668" cy="4711326"/>
          </a:xfrm>
        </p:spPr>
        <p:txBody>
          <a:bodyPr>
            <a:normAutofit/>
          </a:bodyPr>
          <a:lstStyle/>
          <a:p>
            <a:r>
              <a:rPr lang="en-US" sz="2000" dirty="0">
                <a:solidFill>
                  <a:srgbClr val="000000"/>
                </a:solidFill>
                <a:latin typeface="Times New Roman" panose="02020603050405020304" pitchFamily="18" charset="0"/>
              </a:rPr>
              <a:t>The following activities are not covered under this programmatic opinion: </a:t>
            </a:r>
          </a:p>
          <a:p>
            <a:pPr marL="285750" indent="-285750">
              <a:buFont typeface="Arial" panose="020B0604020202020204" pitchFamily="34" charset="0"/>
              <a:buChar char="•"/>
            </a:pPr>
            <a:r>
              <a:rPr lang="en-US" sz="2000" dirty="0" smtClean="0">
                <a:solidFill>
                  <a:srgbClr val="000000"/>
                </a:solidFill>
                <a:latin typeface="Times New Roman" panose="02020603050405020304" pitchFamily="18" charset="0"/>
              </a:rPr>
              <a:t>Constriction of existing </a:t>
            </a:r>
            <a:r>
              <a:rPr lang="en-US" sz="2000" dirty="0">
                <a:solidFill>
                  <a:srgbClr val="000000"/>
                </a:solidFill>
                <a:latin typeface="Times New Roman" panose="02020603050405020304" pitchFamily="18" charset="0"/>
              </a:rPr>
              <a:t>channel capacity. </a:t>
            </a:r>
          </a:p>
          <a:p>
            <a:pPr marL="285750" indent="-285750">
              <a:buFont typeface="Arial" panose="020B0604020202020204" pitchFamily="34" charset="0"/>
              <a:buChar char="•"/>
            </a:pPr>
            <a:r>
              <a:rPr lang="en-US" sz="2000" dirty="0">
                <a:solidFill>
                  <a:srgbClr val="000000"/>
                </a:solidFill>
                <a:latin typeface="Times New Roman" panose="02020603050405020304" pitchFamily="18" charset="0"/>
              </a:rPr>
              <a:t>R</a:t>
            </a:r>
            <a:r>
              <a:rPr lang="en-US" sz="2000" dirty="0" smtClean="0">
                <a:solidFill>
                  <a:srgbClr val="000000"/>
                </a:solidFill>
                <a:latin typeface="Times New Roman" panose="02020603050405020304" pitchFamily="18" charset="0"/>
              </a:rPr>
              <a:t>iprap that </a:t>
            </a:r>
            <a:r>
              <a:rPr lang="en-US" sz="2000" dirty="0">
                <a:solidFill>
                  <a:srgbClr val="000000"/>
                </a:solidFill>
                <a:latin typeface="Times New Roman" panose="02020603050405020304" pitchFamily="18" charset="0"/>
              </a:rPr>
              <a:t>extends rock above the streambank toe. </a:t>
            </a:r>
            <a:endParaRPr lang="en-US" sz="2000" dirty="0" smtClean="0">
              <a:solidFill>
                <a:srgbClr val="000000"/>
              </a:solidFill>
              <a:latin typeface="Times New Roman" panose="02020603050405020304" pitchFamily="18" charset="0"/>
            </a:endParaRPr>
          </a:p>
          <a:p>
            <a:pPr marL="285750" indent="-285750">
              <a:buFont typeface="Arial" panose="020B0604020202020204" pitchFamily="34" charset="0"/>
              <a:buChar char="•"/>
            </a:pPr>
            <a:r>
              <a:rPr lang="en-US" sz="2000" dirty="0" smtClean="0">
                <a:solidFill>
                  <a:srgbClr val="000000"/>
                </a:solidFill>
                <a:latin typeface="Times New Roman" panose="02020603050405020304" pitchFamily="18" charset="0"/>
              </a:rPr>
              <a:t>Riprap that </a:t>
            </a:r>
            <a:r>
              <a:rPr lang="en-US" sz="2000" dirty="0">
                <a:solidFill>
                  <a:srgbClr val="000000"/>
                </a:solidFill>
                <a:latin typeface="Times New Roman" panose="02020603050405020304" pitchFamily="18" charset="0"/>
              </a:rPr>
              <a:t>extends </a:t>
            </a:r>
            <a:r>
              <a:rPr lang="en-US" sz="2000" dirty="0" smtClean="0">
                <a:solidFill>
                  <a:srgbClr val="000000"/>
                </a:solidFill>
                <a:latin typeface="Times New Roman" panose="02020603050405020304" pitchFamily="18" charset="0"/>
              </a:rPr>
              <a:t>laterally </a:t>
            </a:r>
            <a:r>
              <a:rPr lang="en-US" sz="2000" dirty="0">
                <a:solidFill>
                  <a:srgbClr val="000000"/>
                </a:solidFill>
                <a:latin typeface="Times New Roman" panose="02020603050405020304" pitchFamily="18" charset="0"/>
              </a:rPr>
              <a:t>into an area that was not previously </a:t>
            </a:r>
            <a:r>
              <a:rPr lang="en-US" sz="2000" dirty="0" err="1">
                <a:solidFill>
                  <a:srgbClr val="000000"/>
                </a:solidFill>
                <a:latin typeface="Times New Roman" panose="02020603050405020304" pitchFamily="18" charset="0"/>
              </a:rPr>
              <a:t>revetted</a:t>
            </a:r>
            <a:r>
              <a:rPr lang="en-US" sz="2000" dirty="0">
                <a:solidFill>
                  <a:srgbClr val="000000"/>
                </a:solidFill>
                <a:latin typeface="Times New Roman" panose="02020603050405020304" pitchFamily="18" charset="0"/>
              </a:rPr>
              <a:t>, if working on a previously hardened streambank stabilization </a:t>
            </a:r>
            <a:r>
              <a:rPr lang="en-US" sz="2000" dirty="0" smtClean="0">
                <a:solidFill>
                  <a:srgbClr val="000000"/>
                </a:solidFill>
                <a:latin typeface="Times New Roman" panose="02020603050405020304" pitchFamily="18" charset="0"/>
              </a:rPr>
              <a:t>site.</a:t>
            </a:r>
            <a:endParaRPr lang="en-US" sz="2000" dirty="0">
              <a:solidFill>
                <a:srgbClr val="000000"/>
              </a:solidFill>
              <a:latin typeface="Times New Roman" panose="02020603050405020304" pitchFamily="18" charset="0"/>
            </a:endParaRPr>
          </a:p>
          <a:p>
            <a:pPr marL="285750" indent="-285750">
              <a:buFont typeface="Arial" panose="020B0604020202020204" pitchFamily="34" charset="0"/>
              <a:buChar char="•"/>
            </a:pPr>
            <a:r>
              <a:rPr lang="en-US" sz="2000" dirty="0">
                <a:solidFill>
                  <a:srgbClr val="000000"/>
                </a:solidFill>
                <a:latin typeface="Times New Roman" panose="02020603050405020304" pitchFamily="18" charset="0"/>
              </a:rPr>
              <a:t>R</a:t>
            </a:r>
            <a:r>
              <a:rPr lang="en-US" sz="2000" dirty="0" smtClean="0">
                <a:solidFill>
                  <a:srgbClr val="000000"/>
                </a:solidFill>
                <a:latin typeface="Times New Roman" panose="02020603050405020304" pitchFamily="18" charset="0"/>
              </a:rPr>
              <a:t>iprap </a:t>
            </a:r>
            <a:r>
              <a:rPr lang="en-US" sz="2000" dirty="0">
                <a:solidFill>
                  <a:srgbClr val="000000"/>
                </a:solidFill>
                <a:latin typeface="Times New Roman" panose="02020603050405020304" pitchFamily="18" charset="0"/>
              </a:rPr>
              <a:t>that does not include adequate vegetation and LWD. </a:t>
            </a:r>
          </a:p>
          <a:p>
            <a:pPr marL="285750" indent="-285750">
              <a:buFont typeface="Arial" panose="020B0604020202020204" pitchFamily="34" charset="0"/>
              <a:buChar char="•"/>
            </a:pPr>
            <a:r>
              <a:rPr lang="en-US" sz="2000" dirty="0" smtClean="0">
                <a:solidFill>
                  <a:srgbClr val="000000"/>
                </a:solidFill>
                <a:latin typeface="Times New Roman" panose="02020603050405020304" pitchFamily="18" charset="0"/>
              </a:rPr>
              <a:t>Displacement of </a:t>
            </a:r>
            <a:r>
              <a:rPr lang="en-US" sz="2000" dirty="0">
                <a:solidFill>
                  <a:srgbClr val="000000"/>
                </a:solidFill>
                <a:latin typeface="Times New Roman" panose="02020603050405020304" pitchFamily="18" charset="0"/>
              </a:rPr>
              <a:t>riparian or aquatic </a:t>
            </a:r>
            <a:r>
              <a:rPr lang="en-US" sz="2000" dirty="0" smtClean="0">
                <a:solidFill>
                  <a:srgbClr val="000000"/>
                </a:solidFill>
                <a:latin typeface="Times New Roman" panose="02020603050405020304" pitchFamily="18" charset="0"/>
              </a:rPr>
              <a:t>habitats</a:t>
            </a:r>
            <a:r>
              <a:rPr lang="en-US" sz="2000" baseline="30000" dirty="0" smtClean="0">
                <a:solidFill>
                  <a:srgbClr val="000000"/>
                </a:solidFill>
                <a:latin typeface="Times New Roman" panose="02020603050405020304" pitchFamily="18" charset="0"/>
              </a:rPr>
              <a:t> </a:t>
            </a:r>
            <a:r>
              <a:rPr lang="en-US" sz="2000" dirty="0">
                <a:solidFill>
                  <a:srgbClr val="000000"/>
                </a:solidFill>
                <a:latin typeface="Times New Roman" panose="02020603050405020304" pitchFamily="18" charset="0"/>
              </a:rPr>
              <a:t>(including submerged aquatic vegetation</a:t>
            </a:r>
            <a:r>
              <a:rPr lang="en-US" sz="2000" dirty="0" smtClean="0">
                <a:solidFill>
                  <a:srgbClr val="000000"/>
                </a:solidFill>
                <a:latin typeface="Times New Roman" panose="02020603050405020304" pitchFamily="18" charset="0"/>
              </a:rPr>
              <a:t>)</a:t>
            </a:r>
            <a:endParaRPr lang="en-US" sz="2000" dirty="0">
              <a:solidFill>
                <a:srgbClr val="000000"/>
              </a:solidFill>
              <a:latin typeface="Times New Roman" panose="02020603050405020304" pitchFamily="18" charset="0"/>
            </a:endParaRPr>
          </a:p>
          <a:p>
            <a:pPr marL="285750" indent="-285750">
              <a:buFont typeface="Arial" panose="020B0604020202020204" pitchFamily="34" charset="0"/>
              <a:buChar char="•"/>
            </a:pPr>
            <a:r>
              <a:rPr lang="en-US" sz="2000" dirty="0">
                <a:solidFill>
                  <a:srgbClr val="000000"/>
                </a:solidFill>
                <a:latin typeface="Times New Roman" panose="02020603050405020304" pitchFamily="18" charset="0"/>
              </a:rPr>
              <a:t>W</a:t>
            </a:r>
            <a:r>
              <a:rPr lang="en-US" sz="2000" dirty="0" smtClean="0">
                <a:solidFill>
                  <a:srgbClr val="000000"/>
                </a:solidFill>
                <a:latin typeface="Times New Roman" panose="02020603050405020304" pitchFamily="18" charset="0"/>
              </a:rPr>
              <a:t>ing </a:t>
            </a:r>
            <a:r>
              <a:rPr lang="en-US" sz="2000" dirty="0">
                <a:solidFill>
                  <a:srgbClr val="000000"/>
                </a:solidFill>
                <a:latin typeface="Times New Roman" panose="02020603050405020304" pitchFamily="18" charset="0"/>
              </a:rPr>
              <a:t>deflectors, stream barbs, or channel-spanning structures including weirs. </a:t>
            </a:r>
          </a:p>
          <a:p>
            <a:pPr marL="285750" indent="-285750">
              <a:buFont typeface="Arial" panose="020B0604020202020204" pitchFamily="34" charset="0"/>
              <a:buChar char="•"/>
            </a:pPr>
            <a:endParaRPr lang="en-US" dirty="0">
              <a:solidFill>
                <a:srgbClr val="000000"/>
              </a:solidFill>
              <a:latin typeface="Times New Roman" panose="02020603050405020304" pitchFamily="18" charset="0"/>
            </a:endParaRPr>
          </a:p>
          <a:p>
            <a:endParaRPr lang="en-US" dirty="0"/>
          </a:p>
        </p:txBody>
      </p:sp>
      <p:pic>
        <p:nvPicPr>
          <p:cNvPr id="4" name="Picture 3"/>
          <p:cNvPicPr>
            <a:picLocks noChangeAspect="1"/>
          </p:cNvPicPr>
          <p:nvPr/>
        </p:nvPicPr>
        <p:blipFill>
          <a:blip r:embed="rId2"/>
          <a:stretch>
            <a:fillRect/>
          </a:stretch>
        </p:blipFill>
        <p:spPr>
          <a:xfrm>
            <a:off x="8659868" y="238557"/>
            <a:ext cx="3270772" cy="2273734"/>
          </a:xfrm>
          <a:prstGeom prst="rect">
            <a:avLst/>
          </a:prstGeom>
          <a:ln>
            <a:solidFill>
              <a:schemeClr val="tx1"/>
            </a:solidFill>
          </a:ln>
        </p:spPr>
      </p:pic>
    </p:spTree>
    <p:extLst>
      <p:ext uri="{BB962C8B-B14F-4D97-AF65-F5344CB8AC3E}">
        <p14:creationId xmlns:p14="http://schemas.microsoft.com/office/powerpoint/2010/main" val="3261938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822036"/>
          </a:xfrm>
        </p:spPr>
        <p:txBody>
          <a:bodyPr>
            <a:normAutofit/>
          </a:bodyPr>
          <a:lstStyle/>
          <a:p>
            <a:pPr algn="ctr"/>
            <a:r>
              <a:rPr lang="en-US" sz="3600" b="1" dirty="0" smtClean="0">
                <a:solidFill>
                  <a:srgbClr val="90C226"/>
                </a:solidFill>
                <a:latin typeface="Times New Roman" panose="02020603050405020304" pitchFamily="18" charset="0"/>
                <a:cs typeface="Times New Roman" panose="02020603050405020304" pitchFamily="18" charset="0"/>
              </a:rPr>
              <a:t>Adoption</a:t>
            </a:r>
            <a:r>
              <a:rPr lang="en-US" sz="3600" b="1" dirty="0" smtClean="0">
                <a:solidFill>
                  <a:srgbClr val="90C226"/>
                </a:solidFill>
                <a:latin typeface="Times New Roman" panose="02020603050405020304" pitchFamily="18" charset="0"/>
                <a:cs typeface="Times New Roman" panose="02020603050405020304" pitchFamily="18" charset="0"/>
              </a:rPr>
              <a:t> </a:t>
            </a:r>
            <a:r>
              <a:rPr lang="en-US" sz="3600" b="1" dirty="0" smtClean="0">
                <a:solidFill>
                  <a:srgbClr val="90C226"/>
                </a:solidFill>
                <a:latin typeface="Times New Roman" panose="02020603050405020304" pitchFamily="18" charset="0"/>
                <a:cs typeface="Times New Roman" panose="02020603050405020304" pitchFamily="18" charset="0"/>
              </a:rPr>
              <a:t>of Restoration Projects</a:t>
            </a:r>
            <a:endParaRPr lang="en-US" dirty="0"/>
          </a:p>
        </p:txBody>
      </p:sp>
      <p:sp>
        <p:nvSpPr>
          <p:cNvPr id="3" name="Text Placeholder 2"/>
          <p:cNvSpPr>
            <a:spLocks noGrp="1"/>
          </p:cNvSpPr>
          <p:nvPr>
            <p:ph type="body" idx="1"/>
          </p:nvPr>
        </p:nvSpPr>
        <p:spPr>
          <a:xfrm>
            <a:off x="677335" y="1283854"/>
            <a:ext cx="8596668" cy="5200073"/>
          </a:xfrm>
        </p:spPr>
        <p:txBody>
          <a:bodyPr>
            <a:normAutofit/>
          </a:bodyPr>
          <a:lstStyle/>
          <a:p>
            <a:pPr marR="0" lvl="0">
              <a:lnSpc>
                <a:spcPct val="107000"/>
              </a:lnSpc>
              <a:spcBef>
                <a:spcPts val="0"/>
              </a:spcBef>
              <a:spcAft>
                <a:spcPts val="800"/>
              </a:spcAft>
            </a:pPr>
            <a:r>
              <a:rPr lang="en-US" sz="2000" dirty="0" smtClean="0">
                <a:latin typeface="Times New Roman" panose="02020603050405020304" pitchFamily="18" charset="0"/>
                <a:ea typeface="Calibri" panose="020F0502020204030204" pitchFamily="34" charset="0"/>
                <a:cs typeface="Times New Roman" panose="02020603050405020304" pitchFamily="18" charset="0"/>
              </a:rPr>
              <a:t>TRRP may adopt </a:t>
            </a:r>
            <a:r>
              <a:rPr lang="en-US" sz="2000" dirty="0">
                <a:latin typeface="Times New Roman" panose="02020603050405020304" pitchFamily="18" charset="0"/>
                <a:ea typeface="Calibri" panose="020F0502020204030204" pitchFamily="34" charset="0"/>
                <a:cs typeface="Times New Roman" panose="02020603050405020304" pitchFamily="18" charset="0"/>
              </a:rPr>
              <a:t>restoration actions that are not funded or implemented by TRRP or the participating federal agencies as long as </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they are </a:t>
            </a:r>
            <a:r>
              <a:rPr lang="en-US" sz="2000" dirty="0">
                <a:latin typeface="Times New Roman" panose="02020603050405020304" pitchFamily="18" charset="0"/>
                <a:ea typeface="Calibri" panose="020F0502020204030204" pitchFamily="34" charset="0"/>
                <a:cs typeface="Times New Roman" panose="02020603050405020304" pitchFamily="18" charset="0"/>
              </a:rPr>
              <a:t>consistent with the TRRP BA and Programmatic BO, including project limits and the amount or extent of incidental take</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Bef>
                <a:spcPts val="0"/>
              </a:spcBef>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Times New Roman" panose="02020603050405020304" pitchFamily="18" charset="0"/>
              </a:rPr>
              <a:t>R</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emaining project allocation and incidental take exemption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may be used by participating </a:t>
            </a:r>
            <a:r>
              <a:rPr lang="en-US" sz="2000" dirty="0">
                <a:latin typeface="Times New Roman" panose="02020603050405020304" pitchFamily="18" charset="0"/>
                <a:ea typeface="Calibri" panose="020F0502020204030204" pitchFamily="34" charset="0"/>
                <a:cs typeface="Times New Roman" panose="02020603050405020304" pitchFamily="18" charset="0"/>
              </a:rPr>
              <a:t>federal </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agencies</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Bef>
                <a:spcPts val="0"/>
              </a:spcBef>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Times New Roman" panose="02020603050405020304" pitchFamily="18" charset="0"/>
              </a:rPr>
              <a:t>Coordination among participating agencies is required to ensure that the prospective projects are </a:t>
            </a:r>
            <a:r>
              <a:rPr lang="en-US" sz="2000" i="1" dirty="0">
                <a:latin typeface="Times New Roman" panose="02020603050405020304" pitchFamily="18" charset="0"/>
                <a:ea typeface="Calibri" panose="020F0502020204030204" pitchFamily="34" charset="0"/>
                <a:cs typeface="Times New Roman" panose="02020603050405020304" pitchFamily="18" charset="0"/>
              </a:rPr>
              <a:t>consistent with the </a:t>
            </a:r>
            <a:r>
              <a:rPr lang="en-US" sz="2000" i="1" dirty="0" smtClean="0">
                <a:latin typeface="Times New Roman" panose="02020603050405020304" pitchFamily="18" charset="0"/>
                <a:ea typeface="Calibri" panose="020F0502020204030204" pitchFamily="34" charset="0"/>
                <a:cs typeface="Times New Roman" panose="02020603050405020304" pitchFamily="18" charset="0"/>
              </a:rPr>
              <a:t>BO</a:t>
            </a:r>
            <a:r>
              <a:rPr lang="en-US" sz="2000" dirty="0">
                <a:latin typeface="Times New Roman" panose="02020603050405020304" pitchFamily="18" charset="0"/>
                <a:ea typeface="Calibri" panose="020F0502020204030204" pitchFamily="34" charset="0"/>
                <a:cs typeface="Times New Roman" panose="02020603050405020304" pitchFamily="18" charset="0"/>
              </a:rPr>
              <a:t>, and </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that </a:t>
            </a:r>
            <a:r>
              <a:rPr lang="en-US" sz="2000" i="1" dirty="0">
                <a:latin typeface="Times New Roman" panose="02020603050405020304" pitchFamily="18" charset="0"/>
                <a:ea typeface="Calibri" panose="020F0502020204030204" pitchFamily="34" charset="0"/>
                <a:cs typeface="Times New Roman" panose="02020603050405020304" pitchFamily="18" charset="0"/>
              </a:rPr>
              <a:t>project limits and amount or </a:t>
            </a:r>
            <a:r>
              <a:rPr lang="en-US" sz="2000" i="1" dirty="0" smtClean="0">
                <a:latin typeface="Times New Roman" panose="02020603050405020304" pitchFamily="18" charset="0"/>
                <a:ea typeface="Calibri" panose="020F0502020204030204" pitchFamily="34" charset="0"/>
                <a:cs typeface="Times New Roman" panose="02020603050405020304" pitchFamily="18" charset="0"/>
              </a:rPr>
              <a:t>take </a:t>
            </a:r>
            <a:r>
              <a:rPr lang="en-US" sz="2000" i="1" dirty="0">
                <a:latin typeface="Times New Roman" panose="02020603050405020304" pitchFamily="18" charset="0"/>
                <a:ea typeface="Calibri" panose="020F0502020204030204" pitchFamily="34" charset="0"/>
                <a:cs typeface="Times New Roman" panose="02020603050405020304" pitchFamily="18" charset="0"/>
              </a:rPr>
              <a:t>are not exceeded</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Times New Roman" panose="02020603050405020304" pitchFamily="18" charset="0"/>
              </a:rPr>
              <a:t>The TRRP will be the lead in presenting to NMFS which projects are being proposed for inclusion into the TRRP Programmatic BO. </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26058807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969818"/>
          </a:xfrm>
        </p:spPr>
        <p:txBody>
          <a:bodyPr/>
          <a:lstStyle/>
          <a:p>
            <a:pPr algn="ctr"/>
            <a:r>
              <a:rPr lang="en-US" sz="3200" b="1" i="1" dirty="0">
                <a:solidFill>
                  <a:srgbClr val="90C226"/>
                </a:solidFill>
                <a:latin typeface="Times New Roman" panose="02020603050405020304" pitchFamily="18" charset="0"/>
                <a:cs typeface="Times New Roman" panose="02020603050405020304" pitchFamily="18" charset="0"/>
              </a:rPr>
              <a:t>Process for Inclusion of Restoration Projects</a:t>
            </a:r>
            <a:endParaRPr lang="en-US" i="1" dirty="0"/>
          </a:p>
        </p:txBody>
      </p:sp>
      <p:sp>
        <p:nvSpPr>
          <p:cNvPr id="3" name="Text Placeholder 2"/>
          <p:cNvSpPr>
            <a:spLocks noGrp="1"/>
          </p:cNvSpPr>
          <p:nvPr>
            <p:ph type="body" idx="1"/>
          </p:nvPr>
        </p:nvSpPr>
        <p:spPr>
          <a:xfrm>
            <a:off x="677335" y="1690254"/>
            <a:ext cx="8596668" cy="4922983"/>
          </a:xfrm>
        </p:spPr>
        <p:txBody>
          <a:bodyPr>
            <a:normAutofit/>
          </a:bodyPr>
          <a:lstStyle/>
          <a:p>
            <a:pPr>
              <a:lnSpc>
                <a:spcPct val="107000"/>
              </a:lnSpc>
              <a:spcBef>
                <a:spcPts val="0"/>
              </a:spcBef>
              <a:spcAft>
                <a:spcPts val="800"/>
              </a:spcAft>
            </a:pPr>
            <a:r>
              <a:rPr lang="en-US" sz="2000" b="1" dirty="0">
                <a:latin typeface="Times New Roman" panose="02020603050405020304" pitchFamily="18" charset="0"/>
                <a:ea typeface="Calibri" panose="020F0502020204030204" pitchFamily="34" charset="0"/>
                <a:cs typeface="Times New Roman" panose="02020603050405020304" pitchFamily="18" charset="0"/>
              </a:rPr>
              <a:t>Notification:</a:t>
            </a:r>
            <a:endParaRPr lang="en-US" sz="2000" b="1" dirty="0">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spcBef>
                <a:spcPts val="0"/>
              </a:spcBef>
            </a:pPr>
            <a:r>
              <a:rPr lang="en-US" sz="2000" dirty="0" smtClean="0">
                <a:latin typeface="Times New Roman" panose="02020603050405020304" pitchFamily="18" charset="0"/>
                <a:ea typeface="Calibri" panose="020F0502020204030204" pitchFamily="34" charset="0"/>
                <a:cs typeface="Times New Roman" panose="02020603050405020304" pitchFamily="18" charset="0"/>
              </a:rPr>
              <a:t>“</a:t>
            </a:r>
            <a:r>
              <a:rPr lang="en-US" sz="2000" dirty="0">
                <a:latin typeface="Times New Roman" panose="02020603050405020304" pitchFamily="18" charset="0"/>
                <a:ea typeface="Calibri" panose="020F0502020204030204" pitchFamily="34" charset="0"/>
                <a:cs typeface="Times New Roman" panose="02020603050405020304" pitchFamily="18" charset="0"/>
              </a:rPr>
              <a:t>N</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o </a:t>
            </a:r>
            <a:r>
              <a:rPr lang="en-US" sz="2000" dirty="0">
                <a:latin typeface="Times New Roman" panose="02020603050405020304" pitchFamily="18" charset="0"/>
                <a:ea typeface="Calibri" panose="020F0502020204030204" pitchFamily="34" charset="0"/>
                <a:cs typeface="Times New Roman" panose="02020603050405020304" pitchFamily="18" charset="0"/>
              </a:rPr>
              <a:t>effect” </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and NLAA </a:t>
            </a:r>
            <a:r>
              <a:rPr lang="en-US" sz="2000" dirty="0">
                <a:latin typeface="Times New Roman" panose="02020603050405020304" pitchFamily="18" charset="0"/>
                <a:ea typeface="Calibri" panose="020F0502020204030204" pitchFamily="34" charset="0"/>
                <a:cs typeface="Times New Roman" panose="02020603050405020304" pitchFamily="18" charset="0"/>
              </a:rPr>
              <a:t>do not require notification to NMFS prior to </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implementation but NLAA will </a:t>
            </a:r>
            <a:r>
              <a:rPr lang="en-US" sz="2000" dirty="0">
                <a:latin typeface="Times New Roman" panose="02020603050405020304" pitchFamily="18" charset="0"/>
                <a:ea typeface="Calibri" panose="020F0502020204030204" pitchFamily="34" charset="0"/>
                <a:cs typeface="Times New Roman" panose="02020603050405020304" pitchFamily="18" charset="0"/>
              </a:rPr>
              <a:t>require tracking and reporting</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a:t>
            </a:r>
          </a:p>
          <a:p>
            <a:pPr lvl="0">
              <a:lnSpc>
                <a:spcPct val="107000"/>
              </a:lnSpc>
              <a:spcBef>
                <a:spcPts val="0"/>
              </a:spcBef>
            </a:pPr>
            <a:endParaRPr lang="en-US" sz="2000" dirty="0">
              <a:latin typeface="Calibri" panose="020F0502020204030204" pitchFamily="34" charset="0"/>
              <a:ea typeface="Calibri" panose="020F0502020204030204" pitchFamily="34" charset="0"/>
              <a:cs typeface="Times New Roman" panose="02020603050405020304" pitchFamily="18" charset="0"/>
            </a:endParaRPr>
          </a:p>
          <a:p>
            <a:pPr marR="0">
              <a:lnSpc>
                <a:spcPct val="107000"/>
              </a:lnSpc>
              <a:spcBef>
                <a:spcPts val="0"/>
              </a:spcBef>
              <a:spcAft>
                <a:spcPts val="125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LAA projects will require notification prior to </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construction. Reported </a:t>
            </a:r>
            <a:r>
              <a:rPr lang="en-US" sz="2000" dirty="0">
                <a:latin typeface="Times New Roman" panose="02020603050405020304" pitchFamily="18" charset="0"/>
                <a:ea typeface="Calibri" panose="020F0502020204030204" pitchFamily="34" charset="0"/>
                <a:cs typeface="Times New Roman" panose="02020603050405020304" pitchFamily="18" charset="0"/>
              </a:rPr>
              <a:t>projects would include: </a:t>
            </a:r>
          </a:p>
          <a:p>
            <a:pPr marL="285750" marR="0" indent="-285750">
              <a:lnSpc>
                <a:spcPct val="107000"/>
              </a:lnSpc>
              <a:spcBef>
                <a:spcPts val="0"/>
              </a:spcBef>
              <a:spcAft>
                <a:spcPts val="1250"/>
              </a:spcAft>
              <a:buFont typeface="Arial" panose="020B0604020202020204" pitchFamily="34" charset="0"/>
              <a:buChar char="•"/>
            </a:pPr>
            <a:r>
              <a:rPr lang="en-US" sz="2000" dirty="0">
                <a:solidFill>
                  <a:srgbClr val="000000"/>
                </a:solidFill>
                <a:latin typeface="Times New Roman" panose="02020603050405020304" pitchFamily="18" charset="0"/>
              </a:rPr>
              <a:t>F</a:t>
            </a:r>
            <a:r>
              <a:rPr lang="en-US" sz="2000" dirty="0" smtClean="0">
                <a:solidFill>
                  <a:srgbClr val="000000"/>
                </a:solidFill>
                <a:latin typeface="Times New Roman" panose="02020603050405020304" pitchFamily="18" charset="0"/>
              </a:rPr>
              <a:t>ish </a:t>
            </a:r>
            <a:r>
              <a:rPr lang="en-US" sz="2000" dirty="0">
                <a:solidFill>
                  <a:srgbClr val="000000"/>
                </a:solidFill>
                <a:latin typeface="Times New Roman" panose="02020603050405020304" pitchFamily="18" charset="0"/>
              </a:rPr>
              <a:t>handling or potential for harm (e.g., displacement, etc.) </a:t>
            </a:r>
            <a:endParaRPr lang="en-US" sz="2000" dirty="0" smtClean="0">
              <a:solidFill>
                <a:srgbClr val="000000"/>
              </a:solidFill>
              <a:latin typeface="Times New Roman" panose="02020603050405020304" pitchFamily="18" charset="0"/>
            </a:endParaRPr>
          </a:p>
          <a:p>
            <a:pPr marL="285750" marR="0" indent="-285750">
              <a:lnSpc>
                <a:spcPct val="107000"/>
              </a:lnSpc>
              <a:spcBef>
                <a:spcPts val="0"/>
              </a:spcBef>
              <a:spcAft>
                <a:spcPts val="1250"/>
              </a:spcAft>
              <a:buFont typeface="Arial" panose="020B0604020202020204" pitchFamily="34" charset="0"/>
              <a:buChar char="•"/>
            </a:pPr>
            <a:r>
              <a:rPr lang="en-US" sz="2000" dirty="0">
                <a:solidFill>
                  <a:srgbClr val="000000"/>
                </a:solidFill>
                <a:latin typeface="Times New Roman" panose="02020603050405020304" pitchFamily="18" charset="0"/>
              </a:rPr>
              <a:t>S</a:t>
            </a:r>
            <a:r>
              <a:rPr lang="en-US" sz="2000" dirty="0" smtClean="0">
                <a:solidFill>
                  <a:srgbClr val="000000"/>
                </a:solidFill>
                <a:latin typeface="Times New Roman" panose="02020603050405020304" pitchFamily="18" charset="0"/>
              </a:rPr>
              <a:t>ignificant </a:t>
            </a:r>
            <a:r>
              <a:rPr lang="en-US" sz="2000" dirty="0">
                <a:solidFill>
                  <a:srgbClr val="000000"/>
                </a:solidFill>
                <a:latin typeface="Times New Roman" panose="02020603050405020304" pitchFamily="18" charset="0"/>
              </a:rPr>
              <a:t>sediment delivery or turbidity, temporary change in </a:t>
            </a:r>
            <a:r>
              <a:rPr lang="en-US" sz="2000" dirty="0" smtClean="0">
                <a:solidFill>
                  <a:srgbClr val="000000"/>
                </a:solidFill>
                <a:latin typeface="Times New Roman" panose="02020603050405020304" pitchFamily="18" charset="0"/>
              </a:rPr>
              <a:t>flow, </a:t>
            </a:r>
            <a:r>
              <a:rPr lang="en-US" sz="2000" dirty="0">
                <a:solidFill>
                  <a:srgbClr val="000000"/>
                </a:solidFill>
                <a:latin typeface="Times New Roman" panose="02020603050405020304" pitchFamily="18" charset="0"/>
              </a:rPr>
              <a:t>or species disturbance, if the changes to habitat or disturbance to species cannot be discounted (i.e., determined to be at the likely to adversely affect level) and the project results in a long term benefit to aquatic ecosystems. </a:t>
            </a:r>
          </a:p>
          <a:p>
            <a:pPr marL="285750" marR="0" indent="-285750">
              <a:lnSpc>
                <a:spcPct val="107000"/>
              </a:lnSpc>
              <a:spcBef>
                <a:spcPts val="0"/>
              </a:spcBef>
              <a:spcAft>
                <a:spcPts val="1250"/>
              </a:spcAft>
              <a:buFont typeface="Arial" panose="020B0604020202020204" pitchFamily="34" charset="0"/>
              <a:buChar char="•"/>
            </a:pPr>
            <a:endParaRPr lang="en-US" dirty="0">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7992596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5" y="0"/>
            <a:ext cx="8596668" cy="932873"/>
          </a:xfrm>
        </p:spPr>
        <p:txBody>
          <a:bodyPr/>
          <a:lstStyle/>
          <a:p>
            <a:pPr algn="ctr"/>
            <a:r>
              <a:rPr lang="en-US" sz="3200" b="1" i="1" dirty="0">
                <a:solidFill>
                  <a:srgbClr val="90C226"/>
                </a:solidFill>
                <a:latin typeface="Times New Roman" panose="02020603050405020304" pitchFamily="18" charset="0"/>
                <a:cs typeface="Times New Roman" panose="02020603050405020304" pitchFamily="18" charset="0"/>
              </a:rPr>
              <a:t>Process for Inclusion of Restoration Projects</a:t>
            </a:r>
            <a:endParaRPr lang="en-US" i="1" dirty="0"/>
          </a:p>
        </p:txBody>
      </p:sp>
      <p:sp>
        <p:nvSpPr>
          <p:cNvPr id="3" name="Text Placeholder 2"/>
          <p:cNvSpPr>
            <a:spLocks noGrp="1"/>
          </p:cNvSpPr>
          <p:nvPr>
            <p:ph type="body" idx="1"/>
          </p:nvPr>
        </p:nvSpPr>
        <p:spPr>
          <a:xfrm>
            <a:off x="677334" y="0"/>
            <a:ext cx="9833647" cy="4959927"/>
          </a:xfrm>
        </p:spPr>
        <p:txBody>
          <a:bodyPr>
            <a:normAutofit/>
          </a:bodyPr>
          <a:lstStyle/>
          <a:p>
            <a:pPr lvl="0">
              <a:buClr>
                <a:srgbClr val="90C226"/>
              </a:buClr>
            </a:pPr>
            <a:r>
              <a:rPr lang="en-US" sz="2400"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Reported </a:t>
            </a:r>
            <a:r>
              <a:rPr lang="en-US" sz="2400" dirty="0" smtClean="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projects (continued):</a:t>
            </a:r>
            <a:endParaRPr lang="en-US" sz="2400" dirty="0" smtClean="0">
              <a:solidFill>
                <a:srgbClr val="000000"/>
              </a:solidFill>
              <a:latin typeface="Times New Roman" panose="02020603050405020304" pitchFamily="18" charset="0"/>
            </a:endParaRPr>
          </a:p>
          <a:p>
            <a:pPr marL="285750" lvl="0" indent="-285750">
              <a:buClr>
                <a:srgbClr val="90C226"/>
              </a:buClr>
              <a:buFont typeface="Arial" panose="020B0604020202020204" pitchFamily="34" charset="0"/>
              <a:buChar char="•"/>
            </a:pPr>
            <a:r>
              <a:rPr lang="en-US" sz="2400" dirty="0" smtClean="0">
                <a:solidFill>
                  <a:srgbClr val="000000"/>
                </a:solidFill>
                <a:latin typeface="Times New Roman" panose="02020603050405020304" pitchFamily="18" charset="0"/>
              </a:rPr>
              <a:t>Full </a:t>
            </a:r>
            <a:r>
              <a:rPr lang="en-US" sz="2400" dirty="0">
                <a:solidFill>
                  <a:srgbClr val="000000"/>
                </a:solidFill>
                <a:latin typeface="Times New Roman" panose="02020603050405020304" pitchFamily="18" charset="0"/>
              </a:rPr>
              <a:t>spanning structures or engineered projects in habitat occupied by listed species. </a:t>
            </a:r>
          </a:p>
          <a:p>
            <a:pPr marL="285750" lvl="0" indent="-285750">
              <a:buClr>
                <a:srgbClr val="90C226"/>
              </a:buClr>
              <a:buFont typeface="Arial" panose="020B0604020202020204" pitchFamily="34" charset="0"/>
              <a:buChar char="•"/>
            </a:pPr>
            <a:r>
              <a:rPr lang="en-US" sz="2400" dirty="0">
                <a:solidFill>
                  <a:srgbClr val="000000"/>
                </a:solidFill>
                <a:latin typeface="Times New Roman" panose="02020603050405020304" pitchFamily="18" charset="0"/>
              </a:rPr>
              <a:t>Any projects proposing extensions to the work window. </a:t>
            </a:r>
          </a:p>
          <a:p>
            <a:pPr marL="285750" lvl="0" indent="-285750">
              <a:buClr>
                <a:srgbClr val="90C226"/>
              </a:buClr>
              <a:buFont typeface="Arial" panose="020B0604020202020204" pitchFamily="34" charset="0"/>
              <a:buChar char="•"/>
            </a:pPr>
            <a:r>
              <a:rPr lang="en-US" sz="2400" dirty="0">
                <a:solidFill>
                  <a:srgbClr val="000000"/>
                </a:solidFill>
                <a:latin typeface="Times New Roman" panose="02020603050405020304" pitchFamily="18" charset="0"/>
              </a:rPr>
              <a:t>Projects that involve streambank stabilization or in-channel excavation. </a:t>
            </a:r>
          </a:p>
          <a:p>
            <a:endParaRPr lang="en-US" dirty="0"/>
          </a:p>
        </p:txBody>
      </p:sp>
      <p:pic>
        <p:nvPicPr>
          <p:cNvPr id="4" name="Picture 3"/>
          <p:cNvPicPr>
            <a:picLocks noChangeAspect="1"/>
          </p:cNvPicPr>
          <p:nvPr/>
        </p:nvPicPr>
        <p:blipFill>
          <a:blip r:embed="rId2"/>
          <a:stretch>
            <a:fillRect/>
          </a:stretch>
        </p:blipFill>
        <p:spPr>
          <a:xfrm>
            <a:off x="3834162" y="3731492"/>
            <a:ext cx="4566166" cy="2861107"/>
          </a:xfrm>
          <a:prstGeom prst="rect">
            <a:avLst/>
          </a:prstGeom>
          <a:noFill/>
          <a:ln>
            <a:solidFill>
              <a:schemeClr val="tx1"/>
            </a:solidFill>
          </a:ln>
        </p:spPr>
      </p:pic>
    </p:spTree>
    <p:extLst>
      <p:ext uri="{BB962C8B-B14F-4D97-AF65-F5344CB8AC3E}">
        <p14:creationId xmlns:p14="http://schemas.microsoft.com/office/powerpoint/2010/main" val="31688660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77335" y="1048327"/>
            <a:ext cx="8596668" cy="4628198"/>
          </a:xfrm>
        </p:spPr>
        <p:txBody>
          <a:bodyPr/>
          <a:lstStyle/>
          <a:p>
            <a:endParaRPr lang="en-US" sz="2000" dirty="0" smtClean="0">
              <a:solidFill>
                <a:srgbClr val="000000"/>
              </a:solidFill>
              <a:latin typeface="Times New Roman" panose="02020603050405020304" pitchFamily="18" charset="0"/>
            </a:endParaRPr>
          </a:p>
          <a:p>
            <a:pPr marL="285750" indent="-285750">
              <a:buFont typeface="Arial" panose="020B0604020202020204" pitchFamily="34" charset="0"/>
              <a:buChar char="•"/>
            </a:pPr>
            <a:r>
              <a:rPr lang="en-US" sz="2400" dirty="0" smtClean="0">
                <a:solidFill>
                  <a:srgbClr val="000000"/>
                </a:solidFill>
                <a:latin typeface="Times New Roman" panose="02020603050405020304" pitchFamily="18" charset="0"/>
              </a:rPr>
              <a:t>Projects </a:t>
            </a:r>
            <a:r>
              <a:rPr lang="en-US" sz="2400" dirty="0">
                <a:solidFill>
                  <a:srgbClr val="000000"/>
                </a:solidFill>
                <a:latin typeface="Times New Roman" panose="02020603050405020304" pitchFamily="18" charset="0"/>
              </a:rPr>
              <a:t>that result in a solely negative effect (without long term benefit to species or habitat) are not included in the </a:t>
            </a:r>
            <a:r>
              <a:rPr lang="en-US" sz="2400" dirty="0" smtClean="0">
                <a:solidFill>
                  <a:srgbClr val="000000"/>
                </a:solidFill>
                <a:latin typeface="Times New Roman" panose="02020603050405020304" pitchFamily="18" charset="0"/>
              </a:rPr>
              <a:t>BO </a:t>
            </a:r>
            <a:r>
              <a:rPr lang="en-US" sz="2400" dirty="0">
                <a:solidFill>
                  <a:srgbClr val="000000"/>
                </a:solidFill>
                <a:latin typeface="Times New Roman" panose="02020603050405020304" pitchFamily="18" charset="0"/>
              </a:rPr>
              <a:t>and will require </a:t>
            </a:r>
            <a:r>
              <a:rPr lang="en-US" sz="2400" dirty="0" smtClean="0">
                <a:solidFill>
                  <a:srgbClr val="000000"/>
                </a:solidFill>
                <a:latin typeface="Times New Roman" panose="02020603050405020304" pitchFamily="18" charset="0"/>
              </a:rPr>
              <a:t>separate </a:t>
            </a:r>
            <a:r>
              <a:rPr lang="en-US" sz="2400" dirty="0">
                <a:solidFill>
                  <a:srgbClr val="000000"/>
                </a:solidFill>
                <a:latin typeface="Times New Roman" panose="02020603050405020304" pitchFamily="18" charset="0"/>
              </a:rPr>
              <a:t>consultation. </a:t>
            </a:r>
            <a:endParaRPr lang="en-US" sz="2400" dirty="0" smtClean="0">
              <a:solidFill>
                <a:srgbClr val="000000"/>
              </a:solidFill>
              <a:latin typeface="Times New Roman" panose="02020603050405020304" pitchFamily="18" charset="0"/>
            </a:endParaRPr>
          </a:p>
          <a:p>
            <a:pPr marL="285750" indent="-285750">
              <a:buFont typeface="Arial" panose="020B0604020202020204" pitchFamily="34" charset="0"/>
              <a:buChar char="•"/>
            </a:pPr>
            <a:r>
              <a:rPr lang="en-US" sz="2400" dirty="0" smtClean="0">
                <a:solidFill>
                  <a:srgbClr val="000000"/>
                </a:solidFill>
                <a:latin typeface="Times New Roman" panose="02020603050405020304" pitchFamily="18" charset="0"/>
              </a:rPr>
              <a:t>Provide Project </a:t>
            </a:r>
            <a:r>
              <a:rPr lang="en-US" sz="2400" dirty="0">
                <a:solidFill>
                  <a:srgbClr val="000000"/>
                </a:solidFill>
                <a:latin typeface="Times New Roman" panose="02020603050405020304" pitchFamily="18" charset="0"/>
              </a:rPr>
              <a:t>Notification Form </a:t>
            </a:r>
            <a:r>
              <a:rPr lang="en-US" sz="2400" dirty="0" smtClean="0">
                <a:solidFill>
                  <a:srgbClr val="000000"/>
                </a:solidFill>
                <a:latin typeface="Times New Roman" panose="02020603050405020304" pitchFamily="18" charset="0"/>
              </a:rPr>
              <a:t>(found in </a:t>
            </a:r>
            <a:r>
              <a:rPr lang="en-US" sz="2400" dirty="0" err="1" smtClean="0">
                <a:solidFill>
                  <a:srgbClr val="000000"/>
                </a:solidFill>
                <a:latin typeface="Times New Roman" panose="02020603050405020304" pitchFamily="18" charset="0"/>
              </a:rPr>
              <a:t>BiOp</a:t>
            </a:r>
            <a:r>
              <a:rPr lang="en-US" sz="2400" dirty="0" smtClean="0">
                <a:solidFill>
                  <a:srgbClr val="000000"/>
                </a:solidFill>
                <a:latin typeface="Times New Roman" panose="02020603050405020304" pitchFamily="18" charset="0"/>
              </a:rPr>
              <a:t>)</a:t>
            </a:r>
          </a:p>
          <a:p>
            <a:pPr marL="285750" indent="-285750">
              <a:buFont typeface="Arial" panose="020B0604020202020204" pitchFamily="34" charset="0"/>
              <a:buChar char="•"/>
            </a:pPr>
            <a:r>
              <a:rPr lang="en-US" sz="2400" dirty="0">
                <a:solidFill>
                  <a:srgbClr val="000000"/>
                </a:solidFill>
                <a:latin typeface="Times New Roman" panose="02020603050405020304" pitchFamily="18" charset="0"/>
              </a:rPr>
              <a:t>Projects not requiring </a:t>
            </a:r>
            <a:r>
              <a:rPr lang="en-US" sz="2400" dirty="0" smtClean="0">
                <a:solidFill>
                  <a:srgbClr val="000000"/>
                </a:solidFill>
                <a:latin typeface="Times New Roman" panose="02020603050405020304" pitchFamily="18" charset="0"/>
              </a:rPr>
              <a:t>notification can </a:t>
            </a:r>
            <a:r>
              <a:rPr lang="en-US" sz="2400" dirty="0">
                <a:solidFill>
                  <a:srgbClr val="000000"/>
                </a:solidFill>
                <a:latin typeface="Times New Roman" panose="02020603050405020304" pitchFamily="18" charset="0"/>
              </a:rPr>
              <a:t>proceed </a:t>
            </a:r>
            <a:r>
              <a:rPr lang="en-US" sz="2400" dirty="0" smtClean="0">
                <a:solidFill>
                  <a:srgbClr val="000000"/>
                </a:solidFill>
                <a:latin typeface="Times New Roman" panose="02020603050405020304" pitchFamily="18" charset="0"/>
              </a:rPr>
              <a:t>so </a:t>
            </a:r>
            <a:r>
              <a:rPr lang="en-US" sz="2400" dirty="0">
                <a:solidFill>
                  <a:srgbClr val="000000"/>
                </a:solidFill>
                <a:latin typeface="Times New Roman" panose="02020603050405020304" pitchFamily="18" charset="0"/>
              </a:rPr>
              <a:t>long as all </a:t>
            </a:r>
            <a:r>
              <a:rPr lang="en-US" sz="2400" dirty="0" smtClean="0">
                <a:solidFill>
                  <a:srgbClr val="000000"/>
                </a:solidFill>
                <a:latin typeface="Times New Roman" panose="02020603050405020304" pitchFamily="18" charset="0"/>
              </a:rPr>
              <a:t>federal, state, and local permit </a:t>
            </a:r>
            <a:r>
              <a:rPr lang="en-US" sz="2400" dirty="0">
                <a:solidFill>
                  <a:srgbClr val="000000"/>
                </a:solidFill>
                <a:latin typeface="Times New Roman" panose="02020603050405020304" pitchFamily="18" charset="0"/>
              </a:rPr>
              <a:t>conditions are met. </a:t>
            </a:r>
            <a:endParaRPr lang="en-US" sz="2400" dirty="0" smtClean="0">
              <a:solidFill>
                <a:srgbClr val="000000"/>
              </a:solidFill>
              <a:latin typeface="Times New Roman" panose="02020603050405020304" pitchFamily="18" charset="0"/>
            </a:endParaRPr>
          </a:p>
          <a:p>
            <a:pPr marL="285750" indent="-285750">
              <a:buFont typeface="Arial" panose="020B0604020202020204" pitchFamily="34" charset="0"/>
              <a:buChar char="•"/>
            </a:pPr>
            <a:r>
              <a:rPr lang="en-US" sz="2400" dirty="0" smtClean="0">
                <a:solidFill>
                  <a:srgbClr val="000000"/>
                </a:solidFill>
                <a:latin typeface="Times New Roman" panose="02020603050405020304" pitchFamily="18" charset="0"/>
              </a:rPr>
              <a:t>NMFS will confirm </a:t>
            </a:r>
            <a:r>
              <a:rPr lang="en-US" sz="2400" dirty="0">
                <a:solidFill>
                  <a:srgbClr val="000000"/>
                </a:solidFill>
                <a:latin typeface="Times New Roman" panose="02020603050405020304" pitchFamily="18" charset="0"/>
              </a:rPr>
              <a:t>that </a:t>
            </a:r>
            <a:r>
              <a:rPr lang="en-US" sz="2400" dirty="0" smtClean="0">
                <a:solidFill>
                  <a:srgbClr val="000000"/>
                </a:solidFill>
                <a:latin typeface="Times New Roman" panose="02020603050405020304" pitchFamily="18" charset="0"/>
              </a:rPr>
              <a:t>projects </a:t>
            </a:r>
            <a:r>
              <a:rPr lang="en-US" sz="2400" dirty="0">
                <a:solidFill>
                  <a:srgbClr val="000000"/>
                </a:solidFill>
                <a:latin typeface="Times New Roman" panose="02020603050405020304" pitchFamily="18" charset="0"/>
              </a:rPr>
              <a:t>requiring notification </a:t>
            </a:r>
            <a:r>
              <a:rPr lang="en-US" sz="2400" dirty="0" smtClean="0">
                <a:solidFill>
                  <a:srgbClr val="000000"/>
                </a:solidFill>
                <a:latin typeface="Times New Roman" panose="02020603050405020304" pitchFamily="18" charset="0"/>
              </a:rPr>
              <a:t>are </a:t>
            </a:r>
            <a:r>
              <a:rPr lang="en-US" sz="2400" dirty="0">
                <a:solidFill>
                  <a:srgbClr val="000000"/>
                </a:solidFill>
                <a:latin typeface="Times New Roman" panose="02020603050405020304" pitchFamily="18" charset="0"/>
              </a:rPr>
              <a:t>consistent with the TRRP Programmatic BO. </a:t>
            </a:r>
            <a:endParaRPr lang="en-US" sz="2400" dirty="0" smtClean="0">
              <a:solidFill>
                <a:srgbClr val="000000"/>
              </a:solidFill>
              <a:latin typeface="Times New Roman" panose="02020603050405020304" pitchFamily="18" charset="0"/>
            </a:endParaRPr>
          </a:p>
          <a:p>
            <a:pPr marL="285750" indent="-285750">
              <a:buFont typeface="Arial" panose="020B0604020202020204" pitchFamily="34" charset="0"/>
              <a:buChar char="•"/>
            </a:pPr>
            <a:endParaRPr lang="en-US" dirty="0"/>
          </a:p>
        </p:txBody>
      </p:sp>
      <p:sp>
        <p:nvSpPr>
          <p:cNvPr id="4" name="Title 1"/>
          <p:cNvSpPr>
            <a:spLocks noGrp="1"/>
          </p:cNvSpPr>
          <p:nvPr>
            <p:ph type="title"/>
          </p:nvPr>
        </p:nvSpPr>
        <p:spPr>
          <a:xfrm>
            <a:off x="677335" y="609600"/>
            <a:ext cx="8596668" cy="877455"/>
          </a:xfrm>
        </p:spPr>
        <p:txBody>
          <a:bodyPr/>
          <a:lstStyle/>
          <a:p>
            <a:pPr algn="ctr"/>
            <a:r>
              <a:rPr lang="en-US" sz="3200" b="1" i="1" dirty="0">
                <a:solidFill>
                  <a:srgbClr val="90C226"/>
                </a:solidFill>
                <a:latin typeface="Times New Roman" panose="02020603050405020304" pitchFamily="18" charset="0"/>
                <a:cs typeface="Times New Roman" panose="02020603050405020304" pitchFamily="18" charset="0"/>
              </a:rPr>
              <a:t>Process for Inclusion of Restoration Projects</a:t>
            </a:r>
            <a:endParaRPr lang="en-US" i="1" dirty="0"/>
          </a:p>
        </p:txBody>
      </p:sp>
    </p:spTree>
    <p:extLst>
      <p:ext uri="{BB962C8B-B14F-4D97-AF65-F5344CB8AC3E}">
        <p14:creationId xmlns:p14="http://schemas.microsoft.com/office/powerpoint/2010/main" val="17861921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77335" y="609600"/>
            <a:ext cx="8141545" cy="5557520"/>
          </a:xfrm>
        </p:spPr>
        <p:txBody>
          <a:bodyPr>
            <a:normAutofit/>
          </a:bodyPr>
          <a:lstStyle/>
          <a:p>
            <a:pPr marL="285750" indent="-285750">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TRRP </a:t>
            </a:r>
            <a:r>
              <a:rPr lang="en-US" sz="3200" dirty="0" smtClean="0">
                <a:latin typeface="Times New Roman" panose="02020603050405020304" pitchFamily="18" charset="0"/>
                <a:cs typeface="Times New Roman" panose="02020603050405020304" pitchFamily="18" charset="0"/>
              </a:rPr>
              <a:t>and participating federal agencies are responsible for reporting </a:t>
            </a:r>
            <a:r>
              <a:rPr lang="en-US" sz="3200" smtClean="0">
                <a:latin typeface="Times New Roman" panose="02020603050405020304" pitchFamily="18" charset="0"/>
                <a:cs typeface="Times New Roman" panose="02020603050405020304" pitchFamily="18" charset="0"/>
              </a:rPr>
              <a:t>to </a:t>
            </a:r>
            <a:r>
              <a:rPr lang="en-US" sz="3200" smtClean="0">
                <a:latin typeface="Times New Roman" panose="02020603050405020304" pitchFamily="18" charset="0"/>
                <a:cs typeface="Times New Roman" panose="02020603050405020304" pitchFamily="18" charset="0"/>
              </a:rPr>
              <a:t>NMFS</a:t>
            </a:r>
            <a:endParaRPr lang="en-US" sz="3200" dirty="0" smtClean="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US" sz="3200" dirty="0" smtClean="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As </a:t>
            </a:r>
            <a:r>
              <a:rPr lang="en-US" sz="3200" dirty="0">
                <a:latin typeface="Times New Roman" panose="02020603050405020304" pitchFamily="18" charset="0"/>
                <a:cs typeface="Times New Roman" panose="02020603050405020304" pitchFamily="18" charset="0"/>
              </a:rPr>
              <a:t>the federal lead agency, the TRRP will be responsible for collating </a:t>
            </a:r>
            <a:r>
              <a:rPr lang="en-US" sz="3200" dirty="0" smtClean="0">
                <a:latin typeface="Times New Roman" panose="02020603050405020304" pitchFamily="18" charset="0"/>
                <a:cs typeface="Times New Roman" panose="02020603050405020304" pitchFamily="18" charset="0"/>
              </a:rPr>
              <a:t>monitoring </a:t>
            </a:r>
            <a:r>
              <a:rPr lang="en-US" sz="3200" dirty="0">
                <a:latin typeface="Times New Roman" panose="02020603050405020304" pitchFamily="18" charset="0"/>
                <a:cs typeface="Times New Roman" panose="02020603050405020304" pitchFamily="18" charset="0"/>
              </a:rPr>
              <a:t>and reporting to NMFS.</a:t>
            </a:r>
          </a:p>
        </p:txBody>
      </p:sp>
      <p:sp>
        <p:nvSpPr>
          <p:cNvPr id="4" name="Title 1"/>
          <p:cNvSpPr>
            <a:spLocks noGrp="1"/>
          </p:cNvSpPr>
          <p:nvPr>
            <p:ph type="title"/>
          </p:nvPr>
        </p:nvSpPr>
        <p:spPr>
          <a:xfrm>
            <a:off x="677335" y="609600"/>
            <a:ext cx="8596668" cy="868218"/>
          </a:xfrm>
        </p:spPr>
        <p:txBody>
          <a:bodyPr/>
          <a:lstStyle/>
          <a:p>
            <a:pPr algn="ctr"/>
            <a:r>
              <a:rPr lang="en-US" sz="3200" b="1" i="1" dirty="0" smtClean="0">
                <a:solidFill>
                  <a:srgbClr val="90C226"/>
                </a:solidFill>
                <a:latin typeface="Times New Roman" panose="02020603050405020304" pitchFamily="18" charset="0"/>
                <a:cs typeface="Times New Roman" panose="02020603050405020304" pitchFamily="18" charset="0"/>
              </a:rPr>
              <a:t>Monitoring and Reporting</a:t>
            </a:r>
            <a:endParaRPr lang="en-US" i="1" dirty="0"/>
          </a:p>
        </p:txBody>
      </p:sp>
      <p:pic>
        <p:nvPicPr>
          <p:cNvPr id="6" name="Picture 5"/>
          <p:cNvPicPr>
            <a:picLocks noChangeAspect="1"/>
          </p:cNvPicPr>
          <p:nvPr/>
        </p:nvPicPr>
        <p:blipFill>
          <a:blip r:embed="rId2"/>
          <a:stretch>
            <a:fillRect/>
          </a:stretch>
        </p:blipFill>
        <p:spPr>
          <a:xfrm>
            <a:off x="8617459" y="4358176"/>
            <a:ext cx="3391661" cy="2266144"/>
          </a:xfrm>
          <a:prstGeom prst="rect">
            <a:avLst/>
          </a:prstGeom>
          <a:ln>
            <a:solidFill>
              <a:schemeClr val="tx1"/>
            </a:solidFill>
          </a:ln>
        </p:spPr>
      </p:pic>
    </p:spTree>
    <p:extLst>
      <p:ext uri="{BB962C8B-B14F-4D97-AF65-F5344CB8AC3E}">
        <p14:creationId xmlns:p14="http://schemas.microsoft.com/office/powerpoint/2010/main" val="36315868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997527"/>
          </a:xfrm>
        </p:spPr>
        <p:txBody>
          <a:bodyPr>
            <a:normAutofit/>
          </a:bodyPr>
          <a:lstStyle/>
          <a:p>
            <a:pPr algn="ctr"/>
            <a:r>
              <a:rPr lang="en-US" sz="3600" b="1" dirty="0" smtClean="0">
                <a:latin typeface="Times New Roman" panose="02020603050405020304" pitchFamily="18" charset="0"/>
                <a:cs typeface="Times New Roman" panose="02020603050405020304" pitchFamily="18" charset="0"/>
              </a:rPr>
              <a:t>Benefits of Programmatic Consultation</a:t>
            </a:r>
            <a:endParaRPr lang="en-US" sz="3600" b="1" dirty="0">
              <a:latin typeface="Times New Roman" panose="02020603050405020304" pitchFamily="18" charset="0"/>
              <a:cs typeface="Times New Roman" panose="02020603050405020304" pitchFamily="18" charset="0"/>
            </a:endParaRPr>
          </a:p>
        </p:txBody>
      </p:sp>
      <p:sp>
        <p:nvSpPr>
          <p:cNvPr id="3" name="Text Placeholder 2"/>
          <p:cNvSpPr>
            <a:spLocks noGrp="1"/>
          </p:cNvSpPr>
          <p:nvPr>
            <p:ph type="body" idx="1"/>
          </p:nvPr>
        </p:nvSpPr>
        <p:spPr>
          <a:xfrm>
            <a:off x="677335" y="1339273"/>
            <a:ext cx="7700047" cy="4517362"/>
          </a:xfrm>
        </p:spPr>
        <p:txBody>
          <a:bodyPr>
            <a:normAutofit/>
          </a:bodyPr>
          <a:lstStyle/>
          <a:p>
            <a:pPr marL="285750" indent="-285750">
              <a:lnSpc>
                <a:spcPct val="107000"/>
              </a:lnSpc>
              <a:spcBef>
                <a:spcPts val="0"/>
              </a:spcBef>
              <a:spcAft>
                <a:spcPts val="800"/>
              </a:spcAft>
              <a:buFont typeface="Arial" panose="020B0604020202020204" pitchFamily="34" charset="0"/>
              <a:buChar char="•"/>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Provides ESA </a:t>
            </a:r>
            <a:r>
              <a:rPr lang="en-US" sz="2400" dirty="0">
                <a:latin typeface="Times New Roman" panose="02020603050405020304" pitchFamily="18" charset="0"/>
                <a:ea typeface="Calibri" panose="020F0502020204030204" pitchFamily="34" charset="0"/>
                <a:cs typeface="Times New Roman" panose="02020603050405020304" pitchFamily="18" charset="0"/>
              </a:rPr>
              <a:t>coverage for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multiple </a:t>
            </a:r>
            <a:r>
              <a:rPr lang="en-US" sz="2400" dirty="0">
                <a:latin typeface="Times New Roman" panose="02020603050405020304" pitchFamily="18" charset="0"/>
                <a:ea typeface="Calibri" panose="020F0502020204030204" pitchFamily="34" charset="0"/>
                <a:cs typeface="Times New Roman" panose="02020603050405020304" pitchFamily="18" charset="0"/>
              </a:rPr>
              <a:t>restoration actions in the Basin (not just a single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action)</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Bef>
                <a:spcPts val="0"/>
              </a:spcBef>
              <a:spcAft>
                <a:spcPts val="800"/>
              </a:spcAft>
              <a:buFont typeface="Arial" panose="020B0604020202020204" pitchFamily="34" charset="0"/>
              <a:buChar char="•"/>
            </a:pPr>
            <a:r>
              <a:rPr lang="en-US" sz="2400" dirty="0">
                <a:latin typeface="Times New Roman" panose="02020603050405020304" pitchFamily="18" charset="0"/>
                <a:ea typeface="Calibri" panose="020F0502020204030204" pitchFamily="34" charset="0"/>
                <a:cs typeface="Times New Roman" panose="02020603050405020304" pitchFamily="18" charset="0"/>
              </a:rPr>
              <a:t>Participating federal agencies don’t have to do much to get ESA coverage (no BA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or BO needed)</a:t>
            </a:r>
          </a:p>
          <a:p>
            <a:pPr marL="285750" indent="-285750">
              <a:lnSpc>
                <a:spcPct val="107000"/>
              </a:lnSpc>
              <a:spcBef>
                <a:spcPts val="0"/>
              </a:spcBef>
              <a:spcAft>
                <a:spcPts val="800"/>
              </a:spcAft>
              <a:buFont typeface="Arial" panose="020B0604020202020204" pitchFamily="34" charset="0"/>
              <a:buChar char="•"/>
            </a:pPr>
            <a:r>
              <a:rPr lang="en-US" sz="2400" dirty="0" smtClean="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TRRP </a:t>
            </a:r>
            <a:r>
              <a:rPr lang="en-US" sz="2400"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can include non-TRRP funded (regardless of source of funding) activities while prioritizing TRRP projects.</a:t>
            </a:r>
            <a:endParaRPr lang="en-US" sz="2400" dirty="0">
              <a:solidFill>
                <a:prstClr val="black">
                  <a:lumMod val="75000"/>
                  <a:lumOff val="25000"/>
                </a:prstClr>
              </a:solidFill>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Bef>
                <a:spcPts val="0"/>
              </a:spcBef>
              <a:spcAft>
                <a:spcPts val="800"/>
              </a:spcAft>
              <a:buFont typeface="Arial" panose="020B0604020202020204" pitchFamily="34" charset="0"/>
              <a:buChar char="•"/>
            </a:pPr>
            <a:endParaRPr lang="en-US" sz="2000" dirty="0" smtClean="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nSpc>
                <a:spcPct val="107000"/>
              </a:lnSpc>
              <a:spcBef>
                <a:spcPts val="0"/>
              </a:spcBef>
              <a:spcAft>
                <a:spcPts val="800"/>
              </a:spcAft>
              <a:buFont typeface="Arial" panose="020B0604020202020204" pitchFamily="34" charset="0"/>
              <a:buChar char="•"/>
            </a:pPr>
            <a:endParaRPr lang="en-US" sz="2000" dirty="0">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pic>
        <p:nvPicPr>
          <p:cNvPr id="4" name="Picture 3"/>
          <p:cNvPicPr>
            <a:picLocks noChangeAspect="1"/>
          </p:cNvPicPr>
          <p:nvPr/>
        </p:nvPicPr>
        <p:blipFill>
          <a:blip r:embed="rId2"/>
          <a:stretch>
            <a:fillRect/>
          </a:stretch>
        </p:blipFill>
        <p:spPr>
          <a:xfrm>
            <a:off x="8377382" y="3597954"/>
            <a:ext cx="3426691" cy="3088739"/>
          </a:xfrm>
          <a:prstGeom prst="rect">
            <a:avLst/>
          </a:prstGeom>
        </p:spPr>
      </p:pic>
    </p:spTree>
    <p:extLst>
      <p:ext uri="{BB962C8B-B14F-4D97-AF65-F5344CB8AC3E}">
        <p14:creationId xmlns:p14="http://schemas.microsoft.com/office/powerpoint/2010/main" val="1252486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677335" y="609600"/>
            <a:ext cx="8596668" cy="1080655"/>
          </a:xfrm>
        </p:spPr>
        <p:txBody>
          <a:bodyPr>
            <a:normAutofit/>
          </a:bodyPr>
          <a:lstStyle/>
          <a:p>
            <a:pPr algn="ctr"/>
            <a:r>
              <a:rPr lang="en-US" sz="3600" b="1" dirty="0" smtClean="0">
                <a:latin typeface="Times New Roman" panose="02020603050405020304" pitchFamily="18" charset="0"/>
                <a:cs typeface="Times New Roman" panose="02020603050405020304" pitchFamily="18" charset="0"/>
              </a:rPr>
              <a:t>Questions?</a:t>
            </a:r>
            <a:endParaRPr lang="en-US" sz="36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stretch>
            <a:fillRect/>
          </a:stretch>
        </p:blipFill>
        <p:spPr>
          <a:xfrm>
            <a:off x="1520686" y="1690255"/>
            <a:ext cx="6579705" cy="4376871"/>
          </a:xfrm>
          <a:prstGeom prst="rect">
            <a:avLst/>
          </a:prstGeom>
        </p:spPr>
      </p:pic>
    </p:spTree>
    <p:extLst>
      <p:ext uri="{BB962C8B-B14F-4D97-AF65-F5344CB8AC3E}">
        <p14:creationId xmlns:p14="http://schemas.microsoft.com/office/powerpoint/2010/main" val="114400763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1425</TotalTime>
  <Words>1418</Words>
  <Application>Microsoft Office PowerPoint</Application>
  <PresentationFormat>Widescreen</PresentationFormat>
  <Paragraphs>119</Paragraphs>
  <Slides>22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Arial</vt:lpstr>
      <vt:lpstr>Calibri</vt:lpstr>
      <vt:lpstr>Symbol</vt:lpstr>
      <vt:lpstr>Times New Roman</vt:lpstr>
      <vt:lpstr>Trebuchet MS</vt:lpstr>
      <vt:lpstr>Wingdings 3</vt:lpstr>
      <vt:lpstr>Facet</vt:lpstr>
      <vt:lpstr> Biological Opinion for the Trinity River Restoration Program’s Mechanical Channel Rehabilitation, Sediment Management, Watershed Restoration, and Monitoring Actions in Trinity County, California </vt:lpstr>
      <vt:lpstr>Overview…</vt:lpstr>
      <vt:lpstr>Why consultation was reinitiated:  </vt:lpstr>
      <vt:lpstr>Agencies covered by the TRRP BiOp: </vt:lpstr>
      <vt:lpstr>Restoration Activities  Channel Rehabilitation</vt:lpstr>
      <vt:lpstr>Channel Rehabilitation</vt:lpstr>
      <vt:lpstr>Fine and Coarse Sediment Management</vt:lpstr>
      <vt:lpstr>Watershed Restoration</vt:lpstr>
      <vt:lpstr>Infrastructure Modification</vt:lpstr>
      <vt:lpstr>Fish monitoring and research </vt:lpstr>
      <vt:lpstr>Fish monitoring and research </vt:lpstr>
      <vt:lpstr>Sideboards</vt:lpstr>
      <vt:lpstr>Sideboards (annual limits)</vt:lpstr>
      <vt:lpstr>Instream Bank Stabilization</vt:lpstr>
      <vt:lpstr>Instream Bank Stabilization</vt:lpstr>
      <vt:lpstr>Adoption of Restoration Projects</vt:lpstr>
      <vt:lpstr>Process for Inclusion of Restoration Projects</vt:lpstr>
      <vt:lpstr>Process for Inclusion of Restoration Projects</vt:lpstr>
      <vt:lpstr>Process for Inclusion of Restoration Projects</vt:lpstr>
      <vt:lpstr>Monitoring and Reporting</vt:lpstr>
      <vt:lpstr>Benefits of Programmatic Consultation</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Endangered Species Act Section 7(a)(2) Biological Opinion, and Magnuson-Stevens Fishery Conservation and Management Act Essential Fish Habitat Response for the Trinity River Restoration Program’s Mechanical Channel Rehabilitation, Sediment Management, Watershed Restoration, and Monitoring Actions in Trinity County, California</dc:title>
  <dc:creator>Roman Pittman</dc:creator>
  <cp:lastModifiedBy>Roman Pittman</cp:lastModifiedBy>
  <cp:revision>179</cp:revision>
  <dcterms:created xsi:type="dcterms:W3CDTF">2020-08-27T15:47:23Z</dcterms:created>
  <dcterms:modified xsi:type="dcterms:W3CDTF">2020-09-01T16:44:44Z</dcterms:modified>
</cp:coreProperties>
</file>