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A0B_1A77D1BB.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2A5_28C98A0.xml" ContentType="application/vnd.ms-powerpoint.comments+xml"/>
  <Override PartName="/ppt/notesSlides/notesSlide6.xml" ContentType="application/vnd.openxmlformats-officedocument.presentationml.notesSlide+xml"/>
  <Override PartName="/ppt/comments/modernComment_27B_15E8E155.xml" ContentType="application/vnd.ms-powerpoint.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modernComment_A0C_5BE39793.xml" ContentType="application/vnd.ms-powerpoint.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s/modernComment_9F7_63C0A66B.xml" ContentType="application/vnd.ms-powerpoint.comments+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83" r:id="rId5"/>
    <p:sldMasterId id="2147483697" r:id="rId6"/>
  </p:sldMasterIdLst>
  <p:notesMasterIdLst>
    <p:notesMasterId r:id="rId22"/>
  </p:notesMasterIdLst>
  <p:handoutMasterIdLst>
    <p:handoutMasterId r:id="rId23"/>
  </p:handoutMasterIdLst>
  <p:sldIdLst>
    <p:sldId id="374" r:id="rId7"/>
    <p:sldId id="1709" r:id="rId8"/>
    <p:sldId id="2571" r:id="rId9"/>
    <p:sldId id="676" r:id="rId10"/>
    <p:sldId id="677" r:id="rId11"/>
    <p:sldId id="635" r:id="rId12"/>
    <p:sldId id="327" r:id="rId13"/>
    <p:sldId id="2572" r:id="rId14"/>
    <p:sldId id="679" r:id="rId15"/>
    <p:sldId id="2523" r:id="rId16"/>
    <p:sldId id="2540" r:id="rId17"/>
    <p:sldId id="2528" r:id="rId18"/>
    <p:sldId id="2544" r:id="rId19"/>
    <p:sldId id="2551" r:id="rId20"/>
    <p:sldId id="257" r:id="rId21"/>
  </p:sldIdLst>
  <p:sldSz cx="12192000" cy="6858000"/>
  <p:notesSz cx="9601200" cy="7315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BC8760D-01DE-90ED-58CC-751B65A098C1}" name="Hickey, Dylan J" initials="HJ" userId="S::dhickey@usbr.gov::768a712c-592e-46fb-a4fc-4386461d9322" providerId="AD"/>
  <p188:author id="{6DA7810E-4546-AABC-B00A-6F631A9714A7}" name="Manzo, Mario A" initials="MM" userId="S::mmanzo@usbr.gov::14788079-f0cf-4133-b3ea-575c7e2f92d4" providerId="AD"/>
  <p188:author id="{9925A840-34CF-3771-2991-FF8E16FCEDCF}" name="Mooney, David M" initials="MDM" userId="S::dmmooney@usbr.gov::c1fd3a13-c552-4543-95d4-a1590614f7f6" providerId="AD"/>
  <p188:author id="{078EDB44-98DB-95A4-84D5-1E1F97C0ABE2}" name="Beck, Jo Anna M" initials="BJAM" userId="S::jbeck@usbr.gov::0b8b4649-bb2e-4f6c-83cf-4a362f5a9798" providerId="AD"/>
  <p188:author id="{4DDB264B-A851-D836-8C39-CF7860FF418F}" name="Elliott, Lisa H" initials="EH" userId="S::lelliott@usbr.gov::90ed05e4-8625-4f8a-9d6f-08d9eed0b984" providerId="AD"/>
  <p188:author id="{F4E9564C-7C8D-FEFF-ADE0-29A9EA320C90}" name="Israel, Joshua A" initials="IA" userId="S::jaisrael@usbr.gov::5e4c4832-2d5a-4a7f-8afe-cdd13da48ce2" providerId="AD"/>
  <p188:author id="{DB63DA4C-41D6-11B2-7BBC-06653AF25890}" name="Merdler, Seth M" initials="SM" userId="S::smerdler@usbr.gov::8089bd26-3fa9-404a-ae6b-8e6b0072ae31" providerId="AD"/>
  <p188:author id="{C9725E76-51EE-F739-2277-0BA5F83123C3}" name="Becker, Amanda H" initials="BH" userId="S::abecker@usbr.gov::e5c386a0-9bf2-44ea-bc01-421fdb1b7db1" providerId="AD"/>
  <p188:author id="{71A68979-0FBC-B988-8E1C-AF9012B5E993}" name="Buttermore, Elissa N" initials="BN" userId="S::ebuttermore@usbr.gov::a54a9b1f-9454-40ee-834e-a510b3c527c2" providerId="AD"/>
  <p188:author id="{E269D198-3243-D410-6F0E-4858DD0DDA92}" name="Hsu, Claire C" initials="HC" userId="S::chsu@usbr.gov::3c6e0b0a-1f69-4b1f-97e0-7aec31985899" providerId="AD"/>
  <p188:author id="{630FD4A2-5467-F5E7-642B-B2A388B4DBF4}" name="Israel, Joshua A" initials="IJA" userId="S::JAIsrael@usbr.gov::5e4c4832-2d5a-4a7f-8afe-cdd13da48ce2" providerId="AD"/>
  <p188:author id="{8CD074BC-C880-9FAE-2A70-E50AD0B229BD}" name="Jensen, Alexander J" initials="JJ" userId="S::ajensen@usbr.gov::4cbd71b6-89ac-4e35-b327-41fefdce6f1c" providerId="AD"/>
  <p188:author id="{DF8BA6D4-7347-7E5A-CF4C-95AD5CD163E5}" name="Hiatt, Kristen" initials="HK" userId="S::khiatt@usbr.gov::6f981369-d323-4299-b7c3-cef922688b27" providerId="AD"/>
  <p188:author id="{60A77CD8-9840-1AD5-3805-9CD74896424B}" name="Mooney, David M" initials="DMM" userId="Mooney, David M" providerId="None"/>
  <p188:author id="{F5A3EDDB-E487-4F79-C04F-A223857FA53E}" name="Bragg, Carolyn" initials="BC" userId="S::CBragg@usbr.gov::debcc319-090d-41a0-8caa-b2269e98a141" providerId="AD"/>
  <p188:author id="{C5190CDE-B43D-3E03-0752-B69ECF5FE5F9}" name="Halston, Armin A" initials="HAA" userId="S::ahalston@usbr.gov::d29ede2a-c684-49fa-89ec-8c4060d93f51" providerId="AD"/>
  <p188:author id="{342545E4-376D-4A8A-11B5-5578013480F3}" name="Vogel, Joshua R" initials="JV" userId="S::jvogel@usbr.gov::bdeea3dd-7e43-40e0-8c18-18c7269a6bab" providerId="AD"/>
  <p188:author id="{E9991EE6-EAB8-5E39-47A8-2C0B42788A68}" name="Pinero, Janice A" initials="PA" userId="S::jpinero@usbr.gov::7d231d2d-caae-43b0-bd46-204ba7646689" providerId="AD"/>
  <p188:author id="{B28151E6-D324-803F-FE91-097514846DC0}" name="Weber, Lacey L" initials="" userId="S::lweber@usbr.gov::57dd4bcd-3dff-4bde-9a6e-f465a74f93a1" providerId="AD"/>
  <p188:author id="{FDE261E7-F7C1-4ECC-E0D6-F27666977437}" name="Sumer, Derya" initials="SD" userId="S::dsumer@usbr.gov::40114bb2-82b3-4c56-b358-a16036552d20" providerId="AD"/>
  <p188:author id="{86B773F5-1A28-22B4-1F40-DBA59B60DA89}" name="Warner, Timothy J" initials="WJ" userId="S::twarner@usbr.gov::0de7845a-82ad-466a-af4b-844cc01e04bf" providerId="AD"/>
  <p188:author id="{786467F7-761B-643A-704A-589D4F55F126}" name="Davis, Luke O" initials="DLO" userId="S::ldavis@usbr.gov::3d9e6a81-1f4c-4c68-801d-ec30d58229d2" providerId="AD"/>
  <p188:author id="{A17952FD-EBA3-5C0E-F7B2-AFA103D29985}" name="Pinero, Janice A" initials="JP" userId="S::JPinero@usbr.gov::7d231d2d-caae-43b0-bd46-204ba7646689"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Halston, Armin A" initials="HAA" lastIdx="4" clrIdx="0">
    <p:extLst>
      <p:ext uri="{19B8F6BF-5375-455C-9EA6-DF929625EA0E}">
        <p15:presenceInfo xmlns:p15="http://schemas.microsoft.com/office/powerpoint/2012/main" userId="S::ahalston@usbr.gov::d29ede2a-c684-49fa-89ec-8c4060d93f51" providerId="AD"/>
      </p:ext>
    </p:extLst>
  </p:cmAuthor>
  <p:cmAuthor id="2" name="Hsu, Claire C" initials="HC" lastIdx="1" clrIdx="1">
    <p:extLst>
      <p:ext uri="{19B8F6BF-5375-455C-9EA6-DF929625EA0E}">
        <p15:presenceInfo xmlns:p15="http://schemas.microsoft.com/office/powerpoint/2012/main" userId="S::chsu@usbr.gov::3c6e0b0a-1f69-4b1f-97e0-7aec31985899" providerId="AD"/>
      </p:ext>
    </p:extLst>
  </p:cmAuthor>
  <p:cmAuthor id="3" name="Pinero, Janice A" initials="PA" lastIdx="2" clrIdx="2">
    <p:extLst>
      <p:ext uri="{19B8F6BF-5375-455C-9EA6-DF929625EA0E}">
        <p15:presenceInfo xmlns:p15="http://schemas.microsoft.com/office/powerpoint/2012/main" userId="S::jpinero@usbr.gov::7d231d2d-caae-43b0-bd46-204ba764668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A5"/>
    <a:srgbClr val="215732"/>
    <a:srgbClr val="003E52"/>
    <a:srgbClr val="244A9F"/>
    <a:srgbClr val="CB9F5B"/>
    <a:srgbClr val="000000"/>
    <a:srgbClr val="7A5F36"/>
    <a:srgbClr val="003E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42106D-6264-4BC6-8A07-D71E716BB53E}" v="42" dt="2025-09-16T15:52:30.7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548" autoAdjust="0"/>
  </p:normalViewPr>
  <p:slideViewPr>
    <p:cSldViewPr snapToGrid="0">
      <p:cViewPr>
        <p:scale>
          <a:sx n="50" d="100"/>
          <a:sy n="50" d="100"/>
        </p:scale>
        <p:origin x="1834" y="288"/>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 Id="rId27" Type="http://schemas.openxmlformats.org/officeDocument/2006/relationships/theme" Target="theme/theme1.xml"/><Relationship Id="rId30" Type="http://schemas.microsoft.com/office/2018/10/relationships/authors" Target="authors.xml"/></Relationships>
</file>

<file path=ppt/comments/modernComment_2A5_28C98A0.xml><?xml version="1.0" encoding="utf-8"?>
<p188:cmLst xmlns:a="http://schemas.openxmlformats.org/drawingml/2006/main" xmlns:r="http://schemas.openxmlformats.org/officeDocument/2006/relationships" xmlns:p188="http://schemas.microsoft.com/office/powerpoint/2018/8/main">
  <p188:cm id="{501C04E0-501E-4EF4-9B33-540D87BCCAB4}" authorId="{E9991EE6-EAB8-5E39-47A8-2C0B42788A68}" status="resolved" created="2025-08-15T21:01:50.239" complete="100000">
    <pc:sldMkLst xmlns:pc="http://schemas.microsoft.com/office/powerpoint/2013/main/command">
      <pc:docMk/>
      <pc:sldMk cId="42768544" sldId="677"/>
    </pc:sldMkLst>
    <p188:replyLst>
      <p188:reply id="{D3C01676-7F99-4AB6-90C7-02C3645FDB5A}" authorId="{86B773F5-1A28-22B4-1F40-DBA59B60DA89}" created="2025-08-22T23:04:09.283">
        <p188:txBody>
          <a:bodyPr/>
          <a:lstStyle/>
          <a:p>
            <a:r>
              <a:rPr lang="en-US"/>
              <a:t>Why not what?
It wouldn’t achieve desired intention because the tools weren’t in place and something about the water years hadn’t lined up.
Or why didn’t SWP include the action in ITP? - I’d have to look into that.</a:t>
            </a:r>
          </a:p>
        </p188:txBody>
      </p188:reply>
      <p188:reply id="{D85A91EF-29F0-4A9A-A452-7296CF8A3BBF}" authorId="{E9991EE6-EAB8-5E39-47A8-2C0B42788A68}" created="2025-08-23T00:20:50.211">
        <p188:txBody>
          <a:bodyPr/>
          <a:lstStyle/>
          <a:p>
            <a:r>
              <a:rPr lang="en-US"/>
              <a:t>why wouldnt the early implementation achieve the desired intention of developing data and assisting decision on HRL</a:t>
            </a:r>
          </a:p>
        </p188:txBody>
      </p188:reply>
      <p188:reply id="{90473894-4AC4-46EE-BBE5-CA89C96145F4}" authorId="{86B773F5-1A28-22B4-1F40-DBA59B60DA89}" created="2025-08-25T16:52:41.431">
        <p188:txBody>
          <a:bodyPr/>
          <a:lstStyle/>
          <a:p>
            <a:r>
              <a:rPr lang="en-US"/>
              <a:t>Per 2025 VA memo:
“While the HRL Parties completed a Draft HRL Science Plan, dated September 6, 2024, the Board has continued to modify program objectives, metrics, and targets without justification to HRL parties. These continual Board delays have resulted in the Early Implementation Action component of the Spring Delta Outflow lacking the physical and scientific infrastructure necessary to develop data that could assist decisions regarding whether and how to implement the HRL.”</a:t>
            </a:r>
          </a:p>
        </p188:txBody>
      </p188:reply>
      <p188:reply id="{FA5CCC1A-CCC3-4097-AFFA-AE0216E12D35}" authorId="{E9991EE6-EAB8-5E39-47A8-2C0B42788A68}" created="2025-08-25T20:47:47.335">
        <p188:txBody>
          <a:bodyPr/>
          <a:lstStyle/>
          <a:p>
            <a:r>
              <a:rPr lang="en-US"/>
              <a:t> Please Add in the notes that delays have resulted in Early Implementation Component of the Spring Delta Outflow lacking the physical and scientific infrastructure necessary to develop data that could assist in decisions regarding whether and how to implement the HRL</a:t>
            </a:r>
          </a:p>
        </p188:txBody>
        <p188:extLst>
          <p:ext xmlns:p="http://schemas.openxmlformats.org/presentationml/2006/main" uri="{57CB4572-C831-44C2-8A1C-0ADB6CCDFE69}">
            <p223:reactions xmlns:p223="http://schemas.microsoft.com/office/powerpoint/2022/03/main">
              <p223:rxn type="👍">
                <p223:instance time="2025-08-25T23:43:07.370" authorId="{86B773F5-1A28-22B4-1F40-DBA59B60DA89}"/>
              </p223:rxn>
            </p223:reactions>
          </p:ext>
        </p188:extLst>
      </p188:reply>
    </p188:replyLst>
    <p188:txBody>
      <a:bodyPr/>
      <a:lstStyle/>
      <a:p>
        <a:r>
          <a:rPr lang="en-US"/>
          <a:t>why not?</a:t>
        </a:r>
      </a:p>
    </p188:txBody>
  </p188:cm>
</p188:cmLst>
</file>

<file path=ppt/comments/modernComment_9F7_63C0A66B.xml><?xml version="1.0" encoding="utf-8"?>
<p188:cmLst xmlns:a="http://schemas.openxmlformats.org/drawingml/2006/main" xmlns:r="http://schemas.openxmlformats.org/officeDocument/2006/relationships" xmlns:p188="http://schemas.microsoft.com/office/powerpoint/2018/8/main">
  <p188:cm id="{58A6E957-B830-4A60-BAE8-BFEF559C767C}" authorId="{E9991EE6-EAB8-5E39-47A8-2C0B42788A68}" created="2025-08-16T18:40:08.872">
    <ac:txMkLst xmlns:ac="http://schemas.microsoft.com/office/drawing/2013/main/command">
      <pc:docMk xmlns:pc="http://schemas.microsoft.com/office/powerpoint/2013/main/command"/>
      <pc:sldMk xmlns:pc="http://schemas.microsoft.com/office/powerpoint/2013/main/command" cId="1673569899" sldId="2551"/>
      <ac:spMk id="9" creationId="{3CD0AECA-5298-3336-2F9A-6B1CE25AEF12}"/>
      <ac:txMk cp="0">
        <ac:context len="175" hash="3521926550"/>
      </ac:txMk>
    </ac:txMkLst>
    <p188:pos x="8261684" y="280736"/>
    <p188:replyLst>
      <p188:reply id="{F3497657-2426-4952-BE6C-C7F86A64A8E2}" authorId="{86B773F5-1A28-22B4-1F40-DBA59B60DA89}" created="2025-08-22T23:44:08.314">
        <p188:txBody>
          <a:bodyPr/>
          <a:lstStyle/>
          <a:p>
            <a:r>
              <a:rPr lang="en-US"/>
              <a:t>Assuming so: Action 5, TRD, Sites updates</a:t>
            </a:r>
          </a:p>
        </p188:txBody>
      </p188:reply>
    </p188:replyLst>
    <p188:txBody>
      <a:bodyPr/>
      <a:lstStyle/>
      <a:p>
        <a:r>
          <a:rPr lang="en-US"/>
          <a:t>Is this happening?</a:t>
        </a:r>
      </a:p>
    </p188:txBody>
    <p188:extLst>
      <p:ext xmlns:p="http://schemas.openxmlformats.org/presentationml/2006/main" uri="{57CB4572-C831-44C2-8A1C-0ADB6CCDFE69}">
        <p223:reactions xmlns:p223="http://schemas.microsoft.com/office/powerpoint/2022/03/main">
          <p223:rxn type="👍">
            <p223:instance time="2025-08-23T00:18:50.856" authorId="{E9991EE6-EAB8-5E39-47A8-2C0B42788A68}"/>
          </p223:rxn>
        </p223:reactions>
      </p:ext>
    </p188:extLst>
  </p188:cm>
</p188:cmLst>
</file>

<file path=ppt/comments/modernComment_27B_15E8E155.xml><?xml version="1.0" encoding="utf-8"?>
<p188:cmLst xmlns:a="http://schemas.openxmlformats.org/drawingml/2006/main" xmlns:r="http://schemas.openxmlformats.org/officeDocument/2006/relationships" xmlns:p188="http://schemas.microsoft.com/office/powerpoint/2018/8/main">
  <p188:cm id="{5D613AFE-EA15-43F9-8CBB-E49B3BFF4EEE}" authorId="{86B773F5-1A28-22B4-1F40-DBA59B60DA89}" status="resolved" created="2025-08-15T15:41:36.561" complete="100000">
    <ac:deMkLst xmlns:ac="http://schemas.microsoft.com/office/drawing/2013/main/command">
      <pc:docMk xmlns:pc="http://schemas.microsoft.com/office/powerpoint/2013/main/command"/>
      <pc:sldMk xmlns:pc="http://schemas.microsoft.com/office/powerpoint/2013/main/command" cId="367583573" sldId="635"/>
      <ac:spMk id="5" creationId="{39583E24-BB43-9DB7-1B40-24DD77725DDB}"/>
    </ac:deMkLst>
    <p188:txBody>
      <a:bodyPr/>
      <a:lstStyle/>
      <a:p>
        <a:r>
          <a:rPr lang="en-US"/>
          <a:t>Janice - Dave made comment about this previously not being accurate. I reviewed 24 PA and Action 5. It looks like we packed more variables into the JPF (see notes)</a:t>
        </a:r>
      </a:p>
    </p188:txBody>
    <p188:extLst>
      <p:ext xmlns:p="http://schemas.openxmlformats.org/presentationml/2006/main" uri="{57CB4572-C831-44C2-8A1C-0ADB6CCDFE69}">
        <p223:reactions xmlns:p223="http://schemas.microsoft.com/office/powerpoint/2022/03/main">
          <p223:rxn type="👍">
            <p223:instance time="2025-08-16T01:59:46.431" authorId="{E9991EE6-EAB8-5E39-47A8-2C0B42788A68}"/>
          </p223:rxn>
        </p223:reactions>
      </p:ext>
    </p188:extLst>
  </p188:cm>
</p188:cmLst>
</file>

<file path=ppt/comments/modernComment_A0B_1A77D1BB.xml><?xml version="1.0" encoding="utf-8"?>
<p188:cmLst xmlns:a="http://schemas.openxmlformats.org/drawingml/2006/main" xmlns:r="http://schemas.openxmlformats.org/officeDocument/2006/relationships" xmlns:p188="http://schemas.microsoft.com/office/powerpoint/2018/8/main">
  <p188:cm id="{C429AFF5-B16F-4664-9B16-44847201E960}" authorId="{E9991EE6-EAB8-5E39-47A8-2C0B42788A68}" created="2025-09-02T01:54:10.950">
    <ac:txMkLst xmlns:ac="http://schemas.microsoft.com/office/drawing/2013/main/command">
      <pc:docMk xmlns:pc="http://schemas.microsoft.com/office/powerpoint/2013/main/command"/>
      <pc:sldMk xmlns:pc="http://schemas.microsoft.com/office/powerpoint/2013/main/command" cId="444060091" sldId="2571"/>
      <ac:spMk id="71" creationId="{D956E439-0716-8F63-15C4-C4677B8FD145}"/>
      <ac:txMk cp="0" len="25">
        <ac:context len="26" hash="40612425"/>
      </ac:txMk>
    </ac:txMkLst>
    <p188:pos x="6617368" y="548105"/>
    <p188:replyLst>
      <p188:reply id="{EB636E9B-9854-4C56-85EE-E9207BB2B842}" authorId="{342545E4-376D-4A8A-11B5-5578013480F3}" created="2025-09-03T18:20:51.666">
        <p188:txBody>
          <a:bodyPr/>
          <a:lstStyle/>
          <a:p>
            <a:r>
              <a:rPr lang="en-US"/>
              <a:t>Added</a:t>
            </a:r>
          </a:p>
        </p188:txBody>
      </p188:reply>
    </p188:replyLst>
    <p188:txBody>
      <a:bodyPr/>
      <a:lstStyle/>
      <a:p>
        <a:r>
          <a:rPr lang="en-US"/>
          <a:t>[@Vogel, Joshua R] Please add a slide before this one on the Big Beautiful Bill that is pertinent to NEPA and accelerating reviews</a:t>
        </a:r>
      </a:p>
    </p188:txBody>
  </p188:cm>
</p188:cmLst>
</file>

<file path=ppt/comments/modernComment_A0C_5BE39793.xml><?xml version="1.0" encoding="utf-8"?>
<p188:cmLst xmlns:a="http://schemas.openxmlformats.org/drawingml/2006/main" xmlns:r="http://schemas.openxmlformats.org/officeDocument/2006/relationships" xmlns:p188="http://schemas.microsoft.com/office/powerpoint/2018/8/main">
  <p188:cm id="{C3DC10DA-0460-43C0-8F30-41FC52F101A1}" authorId="{E9991EE6-EAB8-5E39-47A8-2C0B42788A68}" created="2025-08-16T03:13:05.528">
    <pc:sldMkLst xmlns:pc="http://schemas.microsoft.com/office/powerpoint/2013/main/command">
      <pc:docMk/>
      <pc:sldMk cId="1541642131" sldId="2572"/>
    </pc:sldMkLst>
    <p188:replyLst>
      <p188:reply id="{C07959C5-7078-48CB-8844-BC01B2351583}" authorId="{86B773F5-1A28-22B4-1F40-DBA59B60DA89}" created="2025-08-22T23:25:35.546">
        <p188:txBody>
          <a:bodyPr/>
          <a:lstStyle/>
          <a:p>
            <a:r>
              <a:rPr lang="en-US"/>
              <a:t>I carried forward the notes/slides from Dave and Jo Anna’s presentations. Adaptive Management is described in Action 5; Section 12. Adaptive Management Plan (NEPA Only).
The actions are all the same, Bins are called Groups to get away from any confusion with Sacramento Framework Bins.
- Group 1 is more learning and collaboration in real time assessments
- Group 2 are anticipated to be actions over 3-8yrs, linked over time and understanding which improves operational management
- Group 3 is longer term evaluation and refinement over 10-15yrs which likely inform next Sect. 7 consultation</a:t>
            </a:r>
          </a:p>
        </p188:txBody>
      </p188:reply>
    </p188:replyLst>
    <p188:txBody>
      <a:bodyPr/>
      <a:lstStyle/>
      <a:p>
        <a:r>
          <a:rPr lang="en-US"/>
          <a:t>This needs to be better explained.  Is this language still in the PA to establish this?  </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58DB0F-2CF4-4614-A284-59F1D3F10EA8}"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7434BE81-B540-41DF-85B8-FF334211A257}">
      <dgm:prSet/>
      <dgm:spPr/>
      <dgm:t>
        <a:bodyPr/>
        <a:lstStyle/>
        <a:p>
          <a:r>
            <a:rPr lang="en-US">
              <a:solidFill>
                <a:schemeClr val="tx1"/>
              </a:solidFill>
            </a:rPr>
            <a:t>Remove Fall X2</a:t>
          </a:r>
        </a:p>
      </dgm:t>
    </dgm:pt>
    <dgm:pt modelId="{D8224492-4CCA-4A5B-8FB5-9E8E27310B1A}" type="parTrans" cxnId="{7BD10E2B-B85D-4CB6-8D0F-72DC1C79A6ED}">
      <dgm:prSet/>
      <dgm:spPr/>
      <dgm:t>
        <a:bodyPr/>
        <a:lstStyle/>
        <a:p>
          <a:endParaRPr lang="en-US">
            <a:solidFill>
              <a:schemeClr val="tx1"/>
            </a:solidFill>
          </a:endParaRPr>
        </a:p>
      </dgm:t>
    </dgm:pt>
    <dgm:pt modelId="{70FE1AEC-BC65-4392-928E-94147E210B5E}" type="sibTrans" cxnId="{7BD10E2B-B85D-4CB6-8D0F-72DC1C79A6ED}">
      <dgm:prSet/>
      <dgm:spPr/>
      <dgm:t>
        <a:bodyPr/>
        <a:lstStyle/>
        <a:p>
          <a:endParaRPr lang="en-US">
            <a:solidFill>
              <a:schemeClr val="tx1"/>
            </a:solidFill>
          </a:endParaRPr>
        </a:p>
      </dgm:t>
    </dgm:pt>
    <dgm:pt modelId="{77C6A7B9-4769-4F70-B0EE-7DA6DE3794C6}">
      <dgm:prSet/>
      <dgm:spPr/>
      <dgm:t>
        <a:bodyPr/>
        <a:lstStyle/>
        <a:p>
          <a:r>
            <a:rPr lang="en-US">
              <a:solidFill>
                <a:schemeClr val="tx1"/>
              </a:solidFill>
            </a:rPr>
            <a:t>Remove Early Implementation of Delta export reduction</a:t>
          </a:r>
        </a:p>
      </dgm:t>
    </dgm:pt>
    <dgm:pt modelId="{B7C55A5B-E56A-42DB-A1C5-A74B8B30A659}" type="parTrans" cxnId="{C0DE5001-5AC6-48A6-B2AE-C307E901AA23}">
      <dgm:prSet/>
      <dgm:spPr/>
      <dgm:t>
        <a:bodyPr/>
        <a:lstStyle/>
        <a:p>
          <a:endParaRPr lang="en-US">
            <a:solidFill>
              <a:schemeClr val="tx1"/>
            </a:solidFill>
          </a:endParaRPr>
        </a:p>
      </dgm:t>
    </dgm:pt>
    <dgm:pt modelId="{1EEBAE4E-6AE7-48D8-A9CC-29C3803CD5A0}" type="sibTrans" cxnId="{C0DE5001-5AC6-48A6-B2AE-C307E901AA23}">
      <dgm:prSet/>
      <dgm:spPr/>
      <dgm:t>
        <a:bodyPr/>
        <a:lstStyle/>
        <a:p>
          <a:endParaRPr lang="en-US">
            <a:solidFill>
              <a:schemeClr val="tx1"/>
            </a:solidFill>
          </a:endParaRPr>
        </a:p>
      </dgm:t>
    </dgm:pt>
    <dgm:pt modelId="{77505EE8-3C77-4892-9E67-71B704F7D47A}">
      <dgm:prSet/>
      <dgm:spPr/>
      <dgm:t>
        <a:bodyPr/>
        <a:lstStyle/>
        <a:p>
          <a:r>
            <a:rPr lang="en-US">
              <a:solidFill>
                <a:schemeClr val="tx1"/>
              </a:solidFill>
            </a:rPr>
            <a:t>Revise Entrainment Management</a:t>
          </a:r>
        </a:p>
      </dgm:t>
    </dgm:pt>
    <dgm:pt modelId="{F73F6352-2447-4E8D-A317-FE80F7F46852}" type="parTrans" cxnId="{DE566DCB-3913-47C2-BB16-2C3B1602D5F9}">
      <dgm:prSet/>
      <dgm:spPr/>
      <dgm:t>
        <a:bodyPr/>
        <a:lstStyle/>
        <a:p>
          <a:endParaRPr lang="en-US">
            <a:solidFill>
              <a:schemeClr val="tx1"/>
            </a:solidFill>
          </a:endParaRPr>
        </a:p>
      </dgm:t>
    </dgm:pt>
    <dgm:pt modelId="{1642B0C2-4F41-4D71-9418-70F005444217}" type="sibTrans" cxnId="{DE566DCB-3913-47C2-BB16-2C3B1602D5F9}">
      <dgm:prSet/>
      <dgm:spPr/>
      <dgm:t>
        <a:bodyPr/>
        <a:lstStyle/>
        <a:p>
          <a:endParaRPr lang="en-US">
            <a:solidFill>
              <a:schemeClr val="tx1"/>
            </a:solidFill>
          </a:endParaRPr>
        </a:p>
      </dgm:t>
    </dgm:pt>
    <dgm:pt modelId="{0C5061F6-142C-44F0-AA82-6409966C8F57}">
      <dgm:prSet/>
      <dgm:spPr/>
      <dgm:t>
        <a:bodyPr/>
        <a:lstStyle/>
        <a:p>
          <a:r>
            <a:rPr lang="en-US">
              <a:solidFill>
                <a:schemeClr val="tx1"/>
              </a:solidFill>
            </a:rPr>
            <a:t>Revise Governance</a:t>
          </a:r>
        </a:p>
      </dgm:t>
    </dgm:pt>
    <dgm:pt modelId="{D442AEAB-65A6-4CDD-B049-E5F01F5A6E04}" type="parTrans" cxnId="{65B3EEB9-79CB-4094-8000-706742A4CCDB}">
      <dgm:prSet/>
      <dgm:spPr/>
      <dgm:t>
        <a:bodyPr/>
        <a:lstStyle/>
        <a:p>
          <a:endParaRPr lang="en-US">
            <a:solidFill>
              <a:schemeClr val="tx1"/>
            </a:solidFill>
          </a:endParaRPr>
        </a:p>
      </dgm:t>
    </dgm:pt>
    <dgm:pt modelId="{23C6C0D4-C37F-4476-95B6-C776F30C295C}" type="sibTrans" cxnId="{65B3EEB9-79CB-4094-8000-706742A4CCDB}">
      <dgm:prSet/>
      <dgm:spPr/>
      <dgm:t>
        <a:bodyPr/>
        <a:lstStyle/>
        <a:p>
          <a:endParaRPr lang="en-US">
            <a:solidFill>
              <a:schemeClr val="tx1"/>
            </a:solidFill>
          </a:endParaRPr>
        </a:p>
      </dgm:t>
    </dgm:pt>
    <dgm:pt modelId="{9B1E1042-D233-4AFE-9C36-E8BB09204EAC}">
      <dgm:prSet/>
      <dgm:spPr/>
      <dgm:t>
        <a:bodyPr/>
        <a:lstStyle/>
        <a:p>
          <a:r>
            <a:rPr lang="en-US">
              <a:solidFill>
                <a:schemeClr val="tx1"/>
              </a:solidFill>
            </a:rPr>
            <a:t>Simplify Descriptions</a:t>
          </a:r>
        </a:p>
      </dgm:t>
    </dgm:pt>
    <dgm:pt modelId="{7E72438F-BD20-45A3-8D07-0865E63CB658}" type="parTrans" cxnId="{D5DA5ECD-8E3D-4234-9590-F1406F76138F}">
      <dgm:prSet/>
      <dgm:spPr/>
      <dgm:t>
        <a:bodyPr/>
        <a:lstStyle/>
        <a:p>
          <a:endParaRPr lang="en-US">
            <a:solidFill>
              <a:schemeClr val="tx1"/>
            </a:solidFill>
          </a:endParaRPr>
        </a:p>
      </dgm:t>
    </dgm:pt>
    <dgm:pt modelId="{16DFD47D-3D5E-41EB-BA44-6202DF889C39}" type="sibTrans" cxnId="{D5DA5ECD-8E3D-4234-9590-F1406F76138F}">
      <dgm:prSet/>
      <dgm:spPr/>
      <dgm:t>
        <a:bodyPr/>
        <a:lstStyle/>
        <a:p>
          <a:endParaRPr lang="en-US">
            <a:solidFill>
              <a:schemeClr val="tx1"/>
            </a:solidFill>
          </a:endParaRPr>
        </a:p>
      </dgm:t>
    </dgm:pt>
    <dgm:pt modelId="{211D7AA8-66E7-4703-A137-F15A7562BAAD}">
      <dgm:prSet/>
      <dgm:spPr/>
      <dgm:t>
        <a:bodyPr/>
        <a:lstStyle/>
        <a:p>
          <a:r>
            <a:rPr lang="en-US">
              <a:solidFill>
                <a:schemeClr val="tx1"/>
              </a:solidFill>
            </a:rPr>
            <a:t>Adaptive Management - NEPA</a:t>
          </a:r>
        </a:p>
      </dgm:t>
    </dgm:pt>
    <dgm:pt modelId="{0C95C0D9-5F64-4B0D-88B6-62D9CA92AECB}" type="parTrans" cxnId="{BDCF55AC-5B49-4155-87B2-AC901EBE0D92}">
      <dgm:prSet/>
      <dgm:spPr/>
      <dgm:t>
        <a:bodyPr/>
        <a:lstStyle/>
        <a:p>
          <a:endParaRPr lang="en-US">
            <a:solidFill>
              <a:schemeClr val="tx1"/>
            </a:solidFill>
          </a:endParaRPr>
        </a:p>
      </dgm:t>
    </dgm:pt>
    <dgm:pt modelId="{65AB1F41-BC3F-484B-9137-05A5750017CC}" type="sibTrans" cxnId="{BDCF55AC-5B49-4155-87B2-AC901EBE0D92}">
      <dgm:prSet/>
      <dgm:spPr/>
      <dgm:t>
        <a:bodyPr/>
        <a:lstStyle/>
        <a:p>
          <a:endParaRPr lang="en-US">
            <a:solidFill>
              <a:schemeClr val="tx1"/>
            </a:solidFill>
          </a:endParaRPr>
        </a:p>
      </dgm:t>
    </dgm:pt>
    <dgm:pt modelId="{6ADF0CDA-8A1D-400B-BCB8-D4AB2AF57B92}" type="pres">
      <dgm:prSet presAssocID="{3B58DB0F-2CF4-4614-A284-59F1D3F10EA8}" presName="diagram" presStyleCnt="0">
        <dgm:presLayoutVars>
          <dgm:dir/>
          <dgm:resizeHandles val="exact"/>
        </dgm:presLayoutVars>
      </dgm:prSet>
      <dgm:spPr/>
    </dgm:pt>
    <dgm:pt modelId="{C1664772-BBB2-4846-9BD6-78CA7A02CA9E}" type="pres">
      <dgm:prSet presAssocID="{7434BE81-B540-41DF-85B8-FF334211A257}" presName="node" presStyleLbl="node1" presStyleIdx="0" presStyleCnt="6">
        <dgm:presLayoutVars>
          <dgm:bulletEnabled val="1"/>
        </dgm:presLayoutVars>
      </dgm:prSet>
      <dgm:spPr/>
    </dgm:pt>
    <dgm:pt modelId="{D8611563-E208-42AE-80F8-E2A5213D8AA3}" type="pres">
      <dgm:prSet presAssocID="{70FE1AEC-BC65-4392-928E-94147E210B5E}" presName="sibTrans" presStyleCnt="0"/>
      <dgm:spPr/>
    </dgm:pt>
    <dgm:pt modelId="{EB780787-3B93-4C5D-ADCB-EEAD8020CC39}" type="pres">
      <dgm:prSet presAssocID="{77C6A7B9-4769-4F70-B0EE-7DA6DE3794C6}" presName="node" presStyleLbl="node1" presStyleIdx="1" presStyleCnt="6">
        <dgm:presLayoutVars>
          <dgm:bulletEnabled val="1"/>
        </dgm:presLayoutVars>
      </dgm:prSet>
      <dgm:spPr/>
    </dgm:pt>
    <dgm:pt modelId="{0182745C-F29B-4D08-8B2F-08466D1B4F05}" type="pres">
      <dgm:prSet presAssocID="{1EEBAE4E-6AE7-48D8-A9CC-29C3803CD5A0}" presName="sibTrans" presStyleCnt="0"/>
      <dgm:spPr/>
    </dgm:pt>
    <dgm:pt modelId="{3DDBE62B-4170-4CC3-BB29-951055C7786C}" type="pres">
      <dgm:prSet presAssocID="{77505EE8-3C77-4892-9E67-71B704F7D47A}" presName="node" presStyleLbl="node1" presStyleIdx="2" presStyleCnt="6">
        <dgm:presLayoutVars>
          <dgm:bulletEnabled val="1"/>
        </dgm:presLayoutVars>
      </dgm:prSet>
      <dgm:spPr/>
    </dgm:pt>
    <dgm:pt modelId="{E90EE9B1-DB21-48F8-971D-4B5BB1E99EE3}" type="pres">
      <dgm:prSet presAssocID="{1642B0C2-4F41-4D71-9418-70F005444217}" presName="sibTrans" presStyleCnt="0"/>
      <dgm:spPr/>
    </dgm:pt>
    <dgm:pt modelId="{14DD82E6-3030-4435-A799-26A11A19E1E1}" type="pres">
      <dgm:prSet presAssocID="{0C5061F6-142C-44F0-AA82-6409966C8F57}" presName="node" presStyleLbl="node1" presStyleIdx="3" presStyleCnt="6">
        <dgm:presLayoutVars>
          <dgm:bulletEnabled val="1"/>
        </dgm:presLayoutVars>
      </dgm:prSet>
      <dgm:spPr/>
    </dgm:pt>
    <dgm:pt modelId="{8F78F198-2895-4C05-8A4E-DA969DEE5D66}" type="pres">
      <dgm:prSet presAssocID="{23C6C0D4-C37F-4476-95B6-C776F30C295C}" presName="sibTrans" presStyleCnt="0"/>
      <dgm:spPr/>
    </dgm:pt>
    <dgm:pt modelId="{5C5BCCC6-879C-429F-ADEF-6BB5BD36F12F}" type="pres">
      <dgm:prSet presAssocID="{9B1E1042-D233-4AFE-9C36-E8BB09204EAC}" presName="node" presStyleLbl="node1" presStyleIdx="4" presStyleCnt="6">
        <dgm:presLayoutVars>
          <dgm:bulletEnabled val="1"/>
        </dgm:presLayoutVars>
      </dgm:prSet>
      <dgm:spPr/>
    </dgm:pt>
    <dgm:pt modelId="{B30680C2-5CFE-4D0E-A122-9C672C8E7FCF}" type="pres">
      <dgm:prSet presAssocID="{16DFD47D-3D5E-41EB-BA44-6202DF889C39}" presName="sibTrans" presStyleCnt="0"/>
      <dgm:spPr/>
    </dgm:pt>
    <dgm:pt modelId="{EECE5432-F57E-4BC4-A15C-783132793380}" type="pres">
      <dgm:prSet presAssocID="{211D7AA8-66E7-4703-A137-F15A7562BAAD}" presName="node" presStyleLbl="node1" presStyleIdx="5" presStyleCnt="6">
        <dgm:presLayoutVars>
          <dgm:bulletEnabled val="1"/>
        </dgm:presLayoutVars>
      </dgm:prSet>
      <dgm:spPr/>
    </dgm:pt>
  </dgm:ptLst>
  <dgm:cxnLst>
    <dgm:cxn modelId="{C0DE5001-5AC6-48A6-B2AE-C307E901AA23}" srcId="{3B58DB0F-2CF4-4614-A284-59F1D3F10EA8}" destId="{77C6A7B9-4769-4F70-B0EE-7DA6DE3794C6}" srcOrd="1" destOrd="0" parTransId="{B7C55A5B-E56A-42DB-A1C5-A74B8B30A659}" sibTransId="{1EEBAE4E-6AE7-48D8-A9CC-29C3803CD5A0}"/>
    <dgm:cxn modelId="{11C46104-395D-4DB9-AD6F-085671A9A0E7}" type="presOf" srcId="{211D7AA8-66E7-4703-A137-F15A7562BAAD}" destId="{EECE5432-F57E-4BC4-A15C-783132793380}" srcOrd="0" destOrd="0" presId="urn:microsoft.com/office/officeart/2005/8/layout/default"/>
    <dgm:cxn modelId="{7BD10E2B-B85D-4CB6-8D0F-72DC1C79A6ED}" srcId="{3B58DB0F-2CF4-4614-A284-59F1D3F10EA8}" destId="{7434BE81-B540-41DF-85B8-FF334211A257}" srcOrd="0" destOrd="0" parTransId="{D8224492-4CCA-4A5B-8FB5-9E8E27310B1A}" sibTransId="{70FE1AEC-BC65-4392-928E-94147E210B5E}"/>
    <dgm:cxn modelId="{FB79764F-27E9-436C-BA26-9AF4A538B502}" type="presOf" srcId="{77505EE8-3C77-4892-9E67-71B704F7D47A}" destId="{3DDBE62B-4170-4CC3-BB29-951055C7786C}" srcOrd="0" destOrd="0" presId="urn:microsoft.com/office/officeart/2005/8/layout/default"/>
    <dgm:cxn modelId="{37CEAF4F-86FE-4760-AF56-F45EE0C6C1B1}" type="presOf" srcId="{7434BE81-B540-41DF-85B8-FF334211A257}" destId="{C1664772-BBB2-4846-9BD6-78CA7A02CA9E}" srcOrd="0" destOrd="0" presId="urn:microsoft.com/office/officeart/2005/8/layout/default"/>
    <dgm:cxn modelId="{3A2FF5A2-7B73-4262-9654-C422E62B63EB}" type="presOf" srcId="{9B1E1042-D233-4AFE-9C36-E8BB09204EAC}" destId="{5C5BCCC6-879C-429F-ADEF-6BB5BD36F12F}" srcOrd="0" destOrd="0" presId="urn:microsoft.com/office/officeart/2005/8/layout/default"/>
    <dgm:cxn modelId="{BDCF55AC-5B49-4155-87B2-AC901EBE0D92}" srcId="{3B58DB0F-2CF4-4614-A284-59F1D3F10EA8}" destId="{211D7AA8-66E7-4703-A137-F15A7562BAAD}" srcOrd="5" destOrd="0" parTransId="{0C95C0D9-5F64-4B0D-88B6-62D9CA92AECB}" sibTransId="{65AB1F41-BC3F-484B-9137-05A5750017CC}"/>
    <dgm:cxn modelId="{65B3EEB9-79CB-4094-8000-706742A4CCDB}" srcId="{3B58DB0F-2CF4-4614-A284-59F1D3F10EA8}" destId="{0C5061F6-142C-44F0-AA82-6409966C8F57}" srcOrd="3" destOrd="0" parTransId="{D442AEAB-65A6-4CDD-B049-E5F01F5A6E04}" sibTransId="{23C6C0D4-C37F-4476-95B6-C776F30C295C}"/>
    <dgm:cxn modelId="{DE566DCB-3913-47C2-BB16-2C3B1602D5F9}" srcId="{3B58DB0F-2CF4-4614-A284-59F1D3F10EA8}" destId="{77505EE8-3C77-4892-9E67-71B704F7D47A}" srcOrd="2" destOrd="0" parTransId="{F73F6352-2447-4E8D-A317-FE80F7F46852}" sibTransId="{1642B0C2-4F41-4D71-9418-70F005444217}"/>
    <dgm:cxn modelId="{D5DA5ECD-8E3D-4234-9590-F1406F76138F}" srcId="{3B58DB0F-2CF4-4614-A284-59F1D3F10EA8}" destId="{9B1E1042-D233-4AFE-9C36-E8BB09204EAC}" srcOrd="4" destOrd="0" parTransId="{7E72438F-BD20-45A3-8D07-0865E63CB658}" sibTransId="{16DFD47D-3D5E-41EB-BA44-6202DF889C39}"/>
    <dgm:cxn modelId="{791FF7D2-4987-4523-917A-FC05B075EEA4}" type="presOf" srcId="{3B58DB0F-2CF4-4614-A284-59F1D3F10EA8}" destId="{6ADF0CDA-8A1D-400B-BCB8-D4AB2AF57B92}" srcOrd="0" destOrd="0" presId="urn:microsoft.com/office/officeart/2005/8/layout/default"/>
    <dgm:cxn modelId="{B52D38DE-0850-4859-8B84-CE74DB7EC80C}" type="presOf" srcId="{77C6A7B9-4769-4F70-B0EE-7DA6DE3794C6}" destId="{EB780787-3B93-4C5D-ADCB-EEAD8020CC39}" srcOrd="0" destOrd="0" presId="urn:microsoft.com/office/officeart/2005/8/layout/default"/>
    <dgm:cxn modelId="{8F8431F9-C236-46E2-B14A-3E3725A1FAA6}" type="presOf" srcId="{0C5061F6-142C-44F0-AA82-6409966C8F57}" destId="{14DD82E6-3030-4435-A799-26A11A19E1E1}" srcOrd="0" destOrd="0" presId="urn:microsoft.com/office/officeart/2005/8/layout/default"/>
    <dgm:cxn modelId="{BF3D3D4E-F82F-4916-83B6-82C20DD2BAE6}" type="presParOf" srcId="{6ADF0CDA-8A1D-400B-BCB8-D4AB2AF57B92}" destId="{C1664772-BBB2-4846-9BD6-78CA7A02CA9E}" srcOrd="0" destOrd="0" presId="urn:microsoft.com/office/officeart/2005/8/layout/default"/>
    <dgm:cxn modelId="{D91C090D-880E-4636-A8D5-5DBB242F8BA3}" type="presParOf" srcId="{6ADF0CDA-8A1D-400B-BCB8-D4AB2AF57B92}" destId="{D8611563-E208-42AE-80F8-E2A5213D8AA3}" srcOrd="1" destOrd="0" presId="urn:microsoft.com/office/officeart/2005/8/layout/default"/>
    <dgm:cxn modelId="{189F270D-EBE0-4527-AFCF-D2FED8CF9699}" type="presParOf" srcId="{6ADF0CDA-8A1D-400B-BCB8-D4AB2AF57B92}" destId="{EB780787-3B93-4C5D-ADCB-EEAD8020CC39}" srcOrd="2" destOrd="0" presId="urn:microsoft.com/office/officeart/2005/8/layout/default"/>
    <dgm:cxn modelId="{76B89F77-6D44-49F9-B429-C35D81BE4B24}" type="presParOf" srcId="{6ADF0CDA-8A1D-400B-BCB8-D4AB2AF57B92}" destId="{0182745C-F29B-4D08-8B2F-08466D1B4F05}" srcOrd="3" destOrd="0" presId="urn:microsoft.com/office/officeart/2005/8/layout/default"/>
    <dgm:cxn modelId="{DCE88FFF-7648-4CC1-B4EF-A163045EE228}" type="presParOf" srcId="{6ADF0CDA-8A1D-400B-BCB8-D4AB2AF57B92}" destId="{3DDBE62B-4170-4CC3-BB29-951055C7786C}" srcOrd="4" destOrd="0" presId="urn:microsoft.com/office/officeart/2005/8/layout/default"/>
    <dgm:cxn modelId="{EB74F71E-9C03-4674-9EF8-7B0C2942102B}" type="presParOf" srcId="{6ADF0CDA-8A1D-400B-BCB8-D4AB2AF57B92}" destId="{E90EE9B1-DB21-48F8-971D-4B5BB1E99EE3}" srcOrd="5" destOrd="0" presId="urn:microsoft.com/office/officeart/2005/8/layout/default"/>
    <dgm:cxn modelId="{8509900C-33AB-4F90-A4BC-35E31BDF202B}" type="presParOf" srcId="{6ADF0CDA-8A1D-400B-BCB8-D4AB2AF57B92}" destId="{14DD82E6-3030-4435-A799-26A11A19E1E1}" srcOrd="6" destOrd="0" presId="urn:microsoft.com/office/officeart/2005/8/layout/default"/>
    <dgm:cxn modelId="{813FE643-9C58-407E-B28D-FEDDE2E1FE06}" type="presParOf" srcId="{6ADF0CDA-8A1D-400B-BCB8-D4AB2AF57B92}" destId="{8F78F198-2895-4C05-8A4E-DA969DEE5D66}" srcOrd="7" destOrd="0" presId="urn:microsoft.com/office/officeart/2005/8/layout/default"/>
    <dgm:cxn modelId="{92D428F5-8DFA-471A-8C41-51B7B9EFBC64}" type="presParOf" srcId="{6ADF0CDA-8A1D-400B-BCB8-D4AB2AF57B92}" destId="{5C5BCCC6-879C-429F-ADEF-6BB5BD36F12F}" srcOrd="8" destOrd="0" presId="urn:microsoft.com/office/officeart/2005/8/layout/default"/>
    <dgm:cxn modelId="{D1C5BCE8-FEDE-4F77-804F-C468298E5156}" type="presParOf" srcId="{6ADF0CDA-8A1D-400B-BCB8-D4AB2AF57B92}" destId="{B30680C2-5CFE-4D0E-A122-9C672C8E7FCF}" srcOrd="9" destOrd="0" presId="urn:microsoft.com/office/officeart/2005/8/layout/default"/>
    <dgm:cxn modelId="{5C122FC6-92B1-40BB-B7ED-46FBA219C296}" type="presParOf" srcId="{6ADF0CDA-8A1D-400B-BCB8-D4AB2AF57B92}" destId="{EECE5432-F57E-4BC4-A15C-783132793380}"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9435E0-DF25-4DDE-89FC-4747B769069A}" type="doc">
      <dgm:prSet loTypeId="urn:microsoft.com/office/officeart/2005/8/layout/list1" loCatId="list" qsTypeId="urn:microsoft.com/office/officeart/2005/8/quickstyle/simple3" qsCatId="simple" csTypeId="urn:microsoft.com/office/officeart/2005/8/colors/accent6_1" csCatId="accent6" phldr="1"/>
      <dgm:spPr/>
      <dgm:t>
        <a:bodyPr/>
        <a:lstStyle/>
        <a:p>
          <a:endParaRPr lang="en-US"/>
        </a:p>
      </dgm:t>
    </dgm:pt>
    <dgm:pt modelId="{FA613B64-1A41-4EC4-894B-57A7B5FD0433}">
      <dgm:prSet phldrT="[Text]" custT="1"/>
      <dgm:spPr/>
      <dgm:t>
        <a:bodyPr/>
        <a:lstStyle/>
        <a:p>
          <a:r>
            <a:rPr lang="en-US" sz="2000" baseline="0">
              <a:latin typeface="Segoe UI Semibold" panose="020B0702040204020203" pitchFamily="34" charset="0"/>
              <a:cs typeface="Segoe UI Semibold" panose="020B0702040204020203" pitchFamily="34" charset="0"/>
            </a:rPr>
            <a:t>No Action Alternative – 2000 ROD / 2017 ROD / 2020 ROD</a:t>
          </a:r>
        </a:p>
      </dgm:t>
    </dgm:pt>
    <dgm:pt modelId="{FB0DC3C9-7820-400E-AE45-0139A5D524B6}" type="parTrans" cxnId="{05CFDBCF-C766-4B10-AC08-CE7F65130997}">
      <dgm:prSet/>
      <dgm:spPr/>
      <dgm:t>
        <a:bodyPr/>
        <a:lstStyle/>
        <a:p>
          <a:endParaRPr lang="en-US"/>
        </a:p>
      </dgm:t>
    </dgm:pt>
    <dgm:pt modelId="{BDEFEB19-FF9C-4C1B-9622-184F6734BEBA}" type="sibTrans" cxnId="{05CFDBCF-C766-4B10-AC08-CE7F65130997}">
      <dgm:prSet/>
      <dgm:spPr/>
      <dgm:t>
        <a:bodyPr/>
        <a:lstStyle/>
        <a:p>
          <a:endParaRPr lang="en-US"/>
        </a:p>
      </dgm:t>
    </dgm:pt>
    <dgm:pt modelId="{29C6236C-2816-4AFC-A96B-C1C34AA64117}">
      <dgm:prSet custT="1"/>
      <dgm:spPr/>
      <dgm:t>
        <a:bodyPr/>
        <a:lstStyle/>
        <a:p>
          <a:r>
            <a:rPr lang="en-US" sz="2000" baseline="0" dirty="0">
              <a:latin typeface="Segoe UI Semibold"/>
              <a:cs typeface="Segoe UI Semibold"/>
            </a:rPr>
            <a:t>Alternative 1 – Water Quality Control Plan</a:t>
          </a:r>
          <a:endParaRPr lang="en-US" sz="2000" baseline="0" dirty="0"/>
        </a:p>
      </dgm:t>
    </dgm:pt>
    <dgm:pt modelId="{A87089D2-FC9C-45F6-8B28-3D6027031648}" type="parTrans" cxnId="{E3866471-DEF4-49D7-96EB-365A9FE29EA5}">
      <dgm:prSet/>
      <dgm:spPr/>
      <dgm:t>
        <a:bodyPr/>
        <a:lstStyle/>
        <a:p>
          <a:endParaRPr lang="en-US"/>
        </a:p>
      </dgm:t>
    </dgm:pt>
    <dgm:pt modelId="{AAF0B5D2-0EDF-48AA-9C9E-43E9B184888D}" type="sibTrans" cxnId="{E3866471-DEF4-49D7-96EB-365A9FE29EA5}">
      <dgm:prSet/>
      <dgm:spPr/>
      <dgm:t>
        <a:bodyPr/>
        <a:lstStyle/>
        <a:p>
          <a:endParaRPr lang="en-US"/>
        </a:p>
      </dgm:t>
    </dgm:pt>
    <dgm:pt modelId="{FEEBC45C-957D-4587-9683-BD577CF07DEA}">
      <dgm:prSet custT="1"/>
      <dgm:spPr/>
      <dgm:t>
        <a:bodyPr/>
        <a:lstStyle/>
        <a:p>
          <a:r>
            <a:rPr lang="en-US" sz="2000" baseline="0">
              <a:latin typeface="Segoe UI Semibold"/>
              <a:cs typeface="Segoe UI Semibold"/>
            </a:rPr>
            <a:t>Alternative 2 – Multi-Agency Deliberation</a:t>
          </a:r>
        </a:p>
      </dgm:t>
    </dgm:pt>
    <dgm:pt modelId="{84A5152D-E5E0-4A55-9554-C79E4470F00B}" type="parTrans" cxnId="{258FA754-B4ED-477E-A3BD-65E709A352BF}">
      <dgm:prSet/>
      <dgm:spPr/>
      <dgm:t>
        <a:bodyPr/>
        <a:lstStyle/>
        <a:p>
          <a:endParaRPr lang="en-US"/>
        </a:p>
      </dgm:t>
    </dgm:pt>
    <dgm:pt modelId="{FF9E3B51-1055-452E-AEA0-305F227F2F51}" type="sibTrans" cxnId="{258FA754-B4ED-477E-A3BD-65E709A352BF}">
      <dgm:prSet/>
      <dgm:spPr/>
      <dgm:t>
        <a:bodyPr/>
        <a:lstStyle/>
        <a:p>
          <a:endParaRPr lang="en-US"/>
        </a:p>
      </dgm:t>
    </dgm:pt>
    <dgm:pt modelId="{7813BFE3-90AA-4B67-9309-3FC47A61FD98}">
      <dgm:prSet custT="1"/>
      <dgm:spPr/>
      <dgm:t>
        <a:bodyPr/>
        <a:lstStyle/>
        <a:p>
          <a:r>
            <a:rPr lang="en-US" sz="2000" baseline="0">
              <a:latin typeface="Segoe UI Semibold"/>
              <a:cs typeface="Segoe UI Semibold"/>
            </a:rPr>
            <a:t>Alternative 4 – Risk-Informed Operations</a:t>
          </a:r>
        </a:p>
      </dgm:t>
    </dgm:pt>
    <dgm:pt modelId="{2FA356C2-F526-4AB7-BDC3-EF3F8727CFF2}" type="parTrans" cxnId="{771B59CD-C9BF-4127-8494-416A0907B4E9}">
      <dgm:prSet/>
      <dgm:spPr/>
      <dgm:t>
        <a:bodyPr/>
        <a:lstStyle/>
        <a:p>
          <a:endParaRPr lang="en-US"/>
        </a:p>
      </dgm:t>
    </dgm:pt>
    <dgm:pt modelId="{ED9B2A30-AB41-4F86-A8DE-677CB66FCCB9}" type="sibTrans" cxnId="{771B59CD-C9BF-4127-8494-416A0907B4E9}">
      <dgm:prSet/>
      <dgm:spPr/>
      <dgm:t>
        <a:bodyPr/>
        <a:lstStyle/>
        <a:p>
          <a:endParaRPr lang="en-US"/>
        </a:p>
      </dgm:t>
    </dgm:pt>
    <dgm:pt modelId="{2FAD33DB-402A-4EF0-8958-EE850BDAAB98}">
      <dgm:prSet custT="1"/>
      <dgm:spPr/>
      <dgm:t>
        <a:bodyPr/>
        <a:lstStyle/>
        <a:p>
          <a:r>
            <a:rPr lang="en-US" sz="2000" strike="noStrike" baseline="0" dirty="0">
              <a:solidFill>
                <a:schemeClr val="accent2">
                  <a:lumMod val="75000"/>
                </a:schemeClr>
              </a:solidFill>
              <a:latin typeface="Segoe UI Semibold"/>
              <a:cs typeface="Segoe UI Semibold"/>
            </a:rPr>
            <a:t>Alternative 5 – Low Emissions with Flexible Management</a:t>
          </a:r>
        </a:p>
      </dgm:t>
    </dgm:pt>
    <dgm:pt modelId="{C1CE935F-B56E-47E9-BD61-0A84C127321B}" type="parTrans" cxnId="{01B99EA6-2968-4F6C-949F-FF020570B10F}">
      <dgm:prSet/>
      <dgm:spPr/>
      <dgm:t>
        <a:bodyPr/>
        <a:lstStyle/>
        <a:p>
          <a:endParaRPr lang="en-US"/>
        </a:p>
      </dgm:t>
    </dgm:pt>
    <dgm:pt modelId="{0DA594C2-CD32-4A9B-B7C9-0644359EE92F}" type="sibTrans" cxnId="{01B99EA6-2968-4F6C-949F-FF020570B10F}">
      <dgm:prSet/>
      <dgm:spPr/>
      <dgm:t>
        <a:bodyPr/>
        <a:lstStyle/>
        <a:p>
          <a:endParaRPr lang="en-US"/>
        </a:p>
      </dgm:t>
    </dgm:pt>
    <dgm:pt modelId="{E779D650-EDD5-478B-AC58-E4038F70FC57}">
      <dgm:prSet custT="1"/>
      <dgm:spPr/>
      <dgm:t>
        <a:bodyPr/>
        <a:lstStyle/>
        <a:p>
          <a:r>
            <a:rPr lang="en-US" sz="2000" baseline="0">
              <a:latin typeface="Segoe UI Semibold"/>
              <a:cs typeface="Segoe UI Semibold"/>
            </a:rPr>
            <a:t>Alternative 6 – Trinity County Local </a:t>
          </a:r>
        </a:p>
      </dgm:t>
    </dgm:pt>
    <dgm:pt modelId="{268D9C0C-A755-4ACA-B817-C852D749C4FF}" type="parTrans" cxnId="{73AD9C1A-8596-4FF3-BD37-40553BB39DCA}">
      <dgm:prSet/>
      <dgm:spPr/>
      <dgm:t>
        <a:bodyPr/>
        <a:lstStyle/>
        <a:p>
          <a:endParaRPr lang="en-US"/>
        </a:p>
      </dgm:t>
    </dgm:pt>
    <dgm:pt modelId="{B152598F-40AF-4DFC-969A-FFE5F44EDAF4}" type="sibTrans" cxnId="{73AD9C1A-8596-4FF3-BD37-40553BB39DCA}">
      <dgm:prSet/>
      <dgm:spPr/>
      <dgm:t>
        <a:bodyPr/>
        <a:lstStyle/>
        <a:p>
          <a:endParaRPr lang="en-US"/>
        </a:p>
      </dgm:t>
    </dgm:pt>
    <dgm:pt modelId="{57AEC782-9D75-486A-8677-ABD74F44667F}">
      <dgm:prSet custT="1"/>
      <dgm:spPr/>
      <dgm:t>
        <a:bodyPr/>
        <a:lstStyle/>
        <a:p>
          <a:r>
            <a:rPr lang="en-US" sz="2000">
              <a:latin typeface="Segoe UI Semibold"/>
              <a:cs typeface="Segoe UI Semibold"/>
            </a:rPr>
            <a:t>Alternative 7 – Maximum Flow </a:t>
          </a:r>
        </a:p>
      </dgm:t>
    </dgm:pt>
    <dgm:pt modelId="{48187601-4856-4CDE-B37A-8682C9DC3CAE}" type="parTrans" cxnId="{4651774D-F0F7-4D79-9BD2-D018ACECE1C6}">
      <dgm:prSet/>
      <dgm:spPr/>
      <dgm:t>
        <a:bodyPr/>
        <a:lstStyle/>
        <a:p>
          <a:endParaRPr lang="en-US"/>
        </a:p>
      </dgm:t>
    </dgm:pt>
    <dgm:pt modelId="{5D17481A-B6F6-4CB1-9091-892C015E5E12}" type="sibTrans" cxnId="{4651774D-F0F7-4D79-9BD2-D018ACECE1C6}">
      <dgm:prSet/>
      <dgm:spPr/>
      <dgm:t>
        <a:bodyPr/>
        <a:lstStyle/>
        <a:p>
          <a:endParaRPr lang="en-US"/>
        </a:p>
      </dgm:t>
    </dgm:pt>
    <dgm:pt modelId="{2718D8A3-E6E0-4BCB-8DC3-20DA0C44A8ED}">
      <dgm:prSet custT="1"/>
      <dgm:spPr/>
      <dgm:t>
        <a:bodyPr/>
        <a:lstStyle/>
        <a:p>
          <a:r>
            <a:rPr lang="en-US" sz="2000" baseline="0">
              <a:latin typeface="Segoe UI Semibold"/>
              <a:cs typeface="Segoe UI Semibold"/>
            </a:rPr>
            <a:t>Alternative 3 – Modified Natural Hydrograph</a:t>
          </a:r>
        </a:p>
      </dgm:t>
    </dgm:pt>
    <dgm:pt modelId="{0A6AFCC4-9E08-4825-B101-9A6910841DE5}" type="sibTrans" cxnId="{3CF253DB-5B38-43FD-AE75-02D3FFF7614D}">
      <dgm:prSet/>
      <dgm:spPr/>
      <dgm:t>
        <a:bodyPr/>
        <a:lstStyle/>
        <a:p>
          <a:endParaRPr lang="en-US"/>
        </a:p>
      </dgm:t>
    </dgm:pt>
    <dgm:pt modelId="{893A6FDB-ABCD-4E60-8834-E9F57765187A}" type="parTrans" cxnId="{3CF253DB-5B38-43FD-AE75-02D3FFF7614D}">
      <dgm:prSet/>
      <dgm:spPr/>
      <dgm:t>
        <a:bodyPr/>
        <a:lstStyle/>
        <a:p>
          <a:endParaRPr lang="en-US"/>
        </a:p>
      </dgm:t>
    </dgm:pt>
    <dgm:pt modelId="{74C580D5-18A1-4519-ACA7-3FFC77B95040}" type="pres">
      <dgm:prSet presAssocID="{4C9435E0-DF25-4DDE-89FC-4747B769069A}" presName="linear" presStyleCnt="0">
        <dgm:presLayoutVars>
          <dgm:dir/>
          <dgm:animLvl val="lvl"/>
          <dgm:resizeHandles val="exact"/>
        </dgm:presLayoutVars>
      </dgm:prSet>
      <dgm:spPr/>
    </dgm:pt>
    <dgm:pt modelId="{1BA0389D-1A71-4D69-A495-45EAF4CA4D0B}" type="pres">
      <dgm:prSet presAssocID="{FA613B64-1A41-4EC4-894B-57A7B5FD0433}" presName="parentLin" presStyleCnt="0"/>
      <dgm:spPr/>
    </dgm:pt>
    <dgm:pt modelId="{CE57BFBC-BA5A-4F6A-A9E2-C15BB58F97F6}" type="pres">
      <dgm:prSet presAssocID="{FA613B64-1A41-4EC4-894B-57A7B5FD0433}" presName="parentLeftMargin" presStyleLbl="node1" presStyleIdx="0" presStyleCnt="8"/>
      <dgm:spPr/>
    </dgm:pt>
    <dgm:pt modelId="{D9CE1056-BCE5-4E8E-A487-5DBC80CBAF75}" type="pres">
      <dgm:prSet presAssocID="{FA613B64-1A41-4EC4-894B-57A7B5FD0433}" presName="parentText" presStyleLbl="node1" presStyleIdx="0" presStyleCnt="8">
        <dgm:presLayoutVars>
          <dgm:chMax val="0"/>
          <dgm:bulletEnabled val="1"/>
        </dgm:presLayoutVars>
      </dgm:prSet>
      <dgm:spPr/>
    </dgm:pt>
    <dgm:pt modelId="{BF6D9753-FFD1-4980-8559-362D48BC2C0E}" type="pres">
      <dgm:prSet presAssocID="{FA613B64-1A41-4EC4-894B-57A7B5FD0433}" presName="negativeSpace" presStyleCnt="0"/>
      <dgm:spPr/>
    </dgm:pt>
    <dgm:pt modelId="{5048D190-C7F5-4B10-A4D2-737561D5F877}" type="pres">
      <dgm:prSet presAssocID="{FA613B64-1A41-4EC4-894B-57A7B5FD0433}" presName="childText" presStyleLbl="conFgAcc1" presStyleIdx="0" presStyleCnt="8">
        <dgm:presLayoutVars>
          <dgm:bulletEnabled val="1"/>
        </dgm:presLayoutVars>
      </dgm:prSet>
      <dgm:spPr>
        <a:solidFill>
          <a:srgbClr val="0080A5"/>
        </a:solidFill>
        <a:ln>
          <a:noFill/>
        </a:ln>
      </dgm:spPr>
    </dgm:pt>
    <dgm:pt modelId="{FE1AF8C1-93B0-4EB6-B73B-3E5645A0AFB6}" type="pres">
      <dgm:prSet presAssocID="{BDEFEB19-FF9C-4C1B-9622-184F6734BEBA}" presName="spaceBetweenRectangles" presStyleCnt="0"/>
      <dgm:spPr/>
    </dgm:pt>
    <dgm:pt modelId="{ED93D426-9DFA-40C7-B4CE-C48BC5F9E41A}" type="pres">
      <dgm:prSet presAssocID="{29C6236C-2816-4AFC-A96B-C1C34AA64117}" presName="parentLin" presStyleCnt="0"/>
      <dgm:spPr/>
    </dgm:pt>
    <dgm:pt modelId="{1703464B-E791-47D5-81A0-8EF3CCAF6A76}" type="pres">
      <dgm:prSet presAssocID="{29C6236C-2816-4AFC-A96B-C1C34AA64117}" presName="parentLeftMargin" presStyleLbl="node1" presStyleIdx="0" presStyleCnt="8"/>
      <dgm:spPr/>
    </dgm:pt>
    <dgm:pt modelId="{E3613E4B-0E10-48F9-ADF9-4CEC6DCED2E2}" type="pres">
      <dgm:prSet presAssocID="{29C6236C-2816-4AFC-A96B-C1C34AA64117}" presName="parentText" presStyleLbl="node1" presStyleIdx="1" presStyleCnt="8">
        <dgm:presLayoutVars>
          <dgm:chMax val="0"/>
          <dgm:bulletEnabled val="1"/>
        </dgm:presLayoutVars>
      </dgm:prSet>
      <dgm:spPr/>
    </dgm:pt>
    <dgm:pt modelId="{F1028299-8A2B-41B2-9F55-1CF1233A9B9A}" type="pres">
      <dgm:prSet presAssocID="{29C6236C-2816-4AFC-A96B-C1C34AA64117}" presName="negativeSpace" presStyleCnt="0"/>
      <dgm:spPr/>
    </dgm:pt>
    <dgm:pt modelId="{880F909A-4CB3-4EDC-92C6-39CEB02A3C32}" type="pres">
      <dgm:prSet presAssocID="{29C6236C-2816-4AFC-A96B-C1C34AA64117}" presName="childText" presStyleLbl="conFgAcc1" presStyleIdx="1" presStyleCnt="8">
        <dgm:presLayoutVars>
          <dgm:bulletEnabled val="1"/>
        </dgm:presLayoutVars>
      </dgm:prSet>
      <dgm:spPr>
        <a:solidFill>
          <a:srgbClr val="0080A5"/>
        </a:solidFill>
        <a:ln>
          <a:noFill/>
        </a:ln>
      </dgm:spPr>
    </dgm:pt>
    <dgm:pt modelId="{C0D01B08-F11B-4A12-8633-2617796A516E}" type="pres">
      <dgm:prSet presAssocID="{AAF0B5D2-0EDF-48AA-9C9E-43E9B184888D}" presName="spaceBetweenRectangles" presStyleCnt="0"/>
      <dgm:spPr/>
    </dgm:pt>
    <dgm:pt modelId="{C738F98D-EF36-4B28-A76B-12CB6FE6827A}" type="pres">
      <dgm:prSet presAssocID="{FEEBC45C-957D-4587-9683-BD577CF07DEA}" presName="parentLin" presStyleCnt="0"/>
      <dgm:spPr/>
    </dgm:pt>
    <dgm:pt modelId="{252B2357-1046-475C-A2B7-63DB59DE37AB}" type="pres">
      <dgm:prSet presAssocID="{FEEBC45C-957D-4587-9683-BD577CF07DEA}" presName="parentLeftMargin" presStyleLbl="node1" presStyleIdx="1" presStyleCnt="8"/>
      <dgm:spPr/>
    </dgm:pt>
    <dgm:pt modelId="{B96E93BC-B7C5-456E-BDCE-A2B482142C42}" type="pres">
      <dgm:prSet presAssocID="{FEEBC45C-957D-4587-9683-BD577CF07DEA}" presName="parentText" presStyleLbl="node1" presStyleIdx="2" presStyleCnt="8">
        <dgm:presLayoutVars>
          <dgm:chMax val="0"/>
          <dgm:bulletEnabled val="1"/>
        </dgm:presLayoutVars>
      </dgm:prSet>
      <dgm:spPr/>
    </dgm:pt>
    <dgm:pt modelId="{729E9B4E-84A5-4239-B63F-FA3E22EC23F2}" type="pres">
      <dgm:prSet presAssocID="{FEEBC45C-957D-4587-9683-BD577CF07DEA}" presName="negativeSpace" presStyleCnt="0"/>
      <dgm:spPr/>
    </dgm:pt>
    <dgm:pt modelId="{0D2FD914-E466-4933-ACEE-0B2891234B34}" type="pres">
      <dgm:prSet presAssocID="{FEEBC45C-957D-4587-9683-BD577CF07DEA}" presName="childText" presStyleLbl="conFgAcc1" presStyleIdx="2" presStyleCnt="8">
        <dgm:presLayoutVars>
          <dgm:bulletEnabled val="1"/>
        </dgm:presLayoutVars>
      </dgm:prSet>
      <dgm:spPr>
        <a:solidFill>
          <a:srgbClr val="0080A5"/>
        </a:solidFill>
        <a:ln>
          <a:noFill/>
        </a:ln>
      </dgm:spPr>
    </dgm:pt>
    <dgm:pt modelId="{F96F45B0-4C7E-4200-A24D-3093BF08B20B}" type="pres">
      <dgm:prSet presAssocID="{FF9E3B51-1055-452E-AEA0-305F227F2F51}" presName="spaceBetweenRectangles" presStyleCnt="0"/>
      <dgm:spPr/>
    </dgm:pt>
    <dgm:pt modelId="{DE35DE72-ED8E-44B9-8C23-0553D20B3876}" type="pres">
      <dgm:prSet presAssocID="{2718D8A3-E6E0-4BCB-8DC3-20DA0C44A8ED}" presName="parentLin" presStyleCnt="0"/>
      <dgm:spPr/>
    </dgm:pt>
    <dgm:pt modelId="{1017992E-3663-4B9A-ADE2-DCFED2F8A647}" type="pres">
      <dgm:prSet presAssocID="{2718D8A3-E6E0-4BCB-8DC3-20DA0C44A8ED}" presName="parentLeftMargin" presStyleLbl="node1" presStyleIdx="2" presStyleCnt="8"/>
      <dgm:spPr/>
    </dgm:pt>
    <dgm:pt modelId="{41534752-4B19-4401-810D-F1D075FAC283}" type="pres">
      <dgm:prSet presAssocID="{2718D8A3-E6E0-4BCB-8DC3-20DA0C44A8ED}" presName="parentText" presStyleLbl="node1" presStyleIdx="3" presStyleCnt="8">
        <dgm:presLayoutVars>
          <dgm:chMax val="0"/>
          <dgm:bulletEnabled val="1"/>
        </dgm:presLayoutVars>
      </dgm:prSet>
      <dgm:spPr/>
    </dgm:pt>
    <dgm:pt modelId="{E25B85E0-A458-43D7-9662-AAA85630C6CA}" type="pres">
      <dgm:prSet presAssocID="{2718D8A3-E6E0-4BCB-8DC3-20DA0C44A8ED}" presName="negativeSpace" presStyleCnt="0"/>
      <dgm:spPr/>
    </dgm:pt>
    <dgm:pt modelId="{841C384F-9F1F-49EA-8572-B32411C50F58}" type="pres">
      <dgm:prSet presAssocID="{2718D8A3-E6E0-4BCB-8DC3-20DA0C44A8ED}" presName="childText" presStyleLbl="conFgAcc1" presStyleIdx="3" presStyleCnt="8">
        <dgm:presLayoutVars>
          <dgm:bulletEnabled val="1"/>
        </dgm:presLayoutVars>
      </dgm:prSet>
      <dgm:spPr>
        <a:solidFill>
          <a:srgbClr val="0080A5"/>
        </a:solidFill>
        <a:ln>
          <a:noFill/>
        </a:ln>
      </dgm:spPr>
    </dgm:pt>
    <dgm:pt modelId="{57334710-CAE4-480D-A8E6-6DBF40AAF146}" type="pres">
      <dgm:prSet presAssocID="{0A6AFCC4-9E08-4825-B101-9A6910841DE5}" presName="spaceBetweenRectangles" presStyleCnt="0"/>
      <dgm:spPr/>
    </dgm:pt>
    <dgm:pt modelId="{FBBE5AA1-6D1D-47A1-BA52-89C66E2FA458}" type="pres">
      <dgm:prSet presAssocID="{7813BFE3-90AA-4B67-9309-3FC47A61FD98}" presName="parentLin" presStyleCnt="0"/>
      <dgm:spPr/>
    </dgm:pt>
    <dgm:pt modelId="{9A9C648A-C26B-42FA-8EEF-3FA9C794901B}" type="pres">
      <dgm:prSet presAssocID="{7813BFE3-90AA-4B67-9309-3FC47A61FD98}" presName="parentLeftMargin" presStyleLbl="node1" presStyleIdx="3" presStyleCnt="8"/>
      <dgm:spPr/>
    </dgm:pt>
    <dgm:pt modelId="{1FE8C472-4FDE-4B98-BEAF-BCA1C58A50AF}" type="pres">
      <dgm:prSet presAssocID="{7813BFE3-90AA-4B67-9309-3FC47A61FD98}" presName="parentText" presStyleLbl="node1" presStyleIdx="4" presStyleCnt="8">
        <dgm:presLayoutVars>
          <dgm:chMax val="0"/>
          <dgm:bulletEnabled val="1"/>
        </dgm:presLayoutVars>
      </dgm:prSet>
      <dgm:spPr/>
    </dgm:pt>
    <dgm:pt modelId="{F15B09D9-D957-4EDC-A3DA-D11F32CD3B8D}" type="pres">
      <dgm:prSet presAssocID="{7813BFE3-90AA-4B67-9309-3FC47A61FD98}" presName="negativeSpace" presStyleCnt="0"/>
      <dgm:spPr/>
    </dgm:pt>
    <dgm:pt modelId="{01FAA1B1-1FA1-4C76-BC92-C5AAD68C05D9}" type="pres">
      <dgm:prSet presAssocID="{7813BFE3-90AA-4B67-9309-3FC47A61FD98}" presName="childText" presStyleLbl="conFgAcc1" presStyleIdx="4" presStyleCnt="8">
        <dgm:presLayoutVars>
          <dgm:bulletEnabled val="1"/>
        </dgm:presLayoutVars>
      </dgm:prSet>
      <dgm:spPr>
        <a:solidFill>
          <a:srgbClr val="0080A5"/>
        </a:solidFill>
        <a:ln>
          <a:noFill/>
        </a:ln>
      </dgm:spPr>
    </dgm:pt>
    <dgm:pt modelId="{03E76BAF-7D11-4669-BDF4-4491D46C2F09}" type="pres">
      <dgm:prSet presAssocID="{ED9B2A30-AB41-4F86-A8DE-677CB66FCCB9}" presName="spaceBetweenRectangles" presStyleCnt="0"/>
      <dgm:spPr/>
    </dgm:pt>
    <dgm:pt modelId="{EB9255CC-0766-45A2-9BE1-64227E82F2CB}" type="pres">
      <dgm:prSet presAssocID="{2FAD33DB-402A-4EF0-8958-EE850BDAAB98}" presName="parentLin" presStyleCnt="0"/>
      <dgm:spPr/>
    </dgm:pt>
    <dgm:pt modelId="{191E20CF-6940-4B37-AD81-C1220217B5A0}" type="pres">
      <dgm:prSet presAssocID="{2FAD33DB-402A-4EF0-8958-EE850BDAAB98}" presName="parentLeftMargin" presStyleLbl="node1" presStyleIdx="4" presStyleCnt="8"/>
      <dgm:spPr/>
    </dgm:pt>
    <dgm:pt modelId="{CEE7496F-5A28-492E-8C01-C5F439CB2CEF}" type="pres">
      <dgm:prSet presAssocID="{2FAD33DB-402A-4EF0-8958-EE850BDAAB98}" presName="parentText" presStyleLbl="node1" presStyleIdx="5" presStyleCnt="8">
        <dgm:presLayoutVars>
          <dgm:chMax val="0"/>
          <dgm:bulletEnabled val="1"/>
        </dgm:presLayoutVars>
      </dgm:prSet>
      <dgm:spPr/>
    </dgm:pt>
    <dgm:pt modelId="{592FC717-25A7-4A63-AC5D-34889AB551E9}" type="pres">
      <dgm:prSet presAssocID="{2FAD33DB-402A-4EF0-8958-EE850BDAAB98}" presName="negativeSpace" presStyleCnt="0"/>
      <dgm:spPr/>
    </dgm:pt>
    <dgm:pt modelId="{E73EDFCC-0DAA-47E1-AA3C-3860A232B605}" type="pres">
      <dgm:prSet presAssocID="{2FAD33DB-402A-4EF0-8958-EE850BDAAB98}" presName="childText" presStyleLbl="conFgAcc1" presStyleIdx="5" presStyleCnt="8">
        <dgm:presLayoutVars>
          <dgm:bulletEnabled val="1"/>
        </dgm:presLayoutVars>
      </dgm:prSet>
      <dgm:spPr>
        <a:solidFill>
          <a:srgbClr val="0080A5"/>
        </a:solidFill>
        <a:ln>
          <a:noFill/>
        </a:ln>
      </dgm:spPr>
    </dgm:pt>
    <dgm:pt modelId="{D3D5C08F-28FB-417F-BA9F-5ADCFEAB5A75}" type="pres">
      <dgm:prSet presAssocID="{0DA594C2-CD32-4A9B-B7C9-0644359EE92F}" presName="spaceBetweenRectangles" presStyleCnt="0"/>
      <dgm:spPr/>
    </dgm:pt>
    <dgm:pt modelId="{4D97A844-F5E4-4E9B-8EC7-5AD6224CB406}" type="pres">
      <dgm:prSet presAssocID="{E779D650-EDD5-478B-AC58-E4038F70FC57}" presName="parentLin" presStyleCnt="0"/>
      <dgm:spPr/>
    </dgm:pt>
    <dgm:pt modelId="{E9BDAB72-4BDA-4D63-B9D6-083DFFF03939}" type="pres">
      <dgm:prSet presAssocID="{E779D650-EDD5-478B-AC58-E4038F70FC57}" presName="parentLeftMargin" presStyleLbl="node1" presStyleIdx="5" presStyleCnt="8"/>
      <dgm:spPr/>
    </dgm:pt>
    <dgm:pt modelId="{29283EEC-2DC8-463A-9105-139F0CCDFDD8}" type="pres">
      <dgm:prSet presAssocID="{E779D650-EDD5-478B-AC58-E4038F70FC57}" presName="parentText" presStyleLbl="node1" presStyleIdx="6" presStyleCnt="8">
        <dgm:presLayoutVars>
          <dgm:chMax val="0"/>
          <dgm:bulletEnabled val="1"/>
        </dgm:presLayoutVars>
      </dgm:prSet>
      <dgm:spPr/>
    </dgm:pt>
    <dgm:pt modelId="{6FB2AFC0-5F0E-446C-BF0E-070A25810A1B}" type="pres">
      <dgm:prSet presAssocID="{E779D650-EDD5-478B-AC58-E4038F70FC57}" presName="negativeSpace" presStyleCnt="0"/>
      <dgm:spPr/>
    </dgm:pt>
    <dgm:pt modelId="{BA6CC158-9CBE-498A-810F-55822BFE04BD}" type="pres">
      <dgm:prSet presAssocID="{E779D650-EDD5-478B-AC58-E4038F70FC57}" presName="childText" presStyleLbl="conFgAcc1" presStyleIdx="6" presStyleCnt="8">
        <dgm:presLayoutVars>
          <dgm:bulletEnabled val="1"/>
        </dgm:presLayoutVars>
      </dgm:prSet>
      <dgm:spPr>
        <a:solidFill>
          <a:srgbClr val="0080A5"/>
        </a:solidFill>
        <a:ln>
          <a:noFill/>
        </a:ln>
      </dgm:spPr>
    </dgm:pt>
    <dgm:pt modelId="{6D29C8EC-F54B-4D94-9BFF-32C51FE259AA}" type="pres">
      <dgm:prSet presAssocID="{B152598F-40AF-4DFC-969A-FFE5F44EDAF4}" presName="spaceBetweenRectangles" presStyleCnt="0"/>
      <dgm:spPr/>
    </dgm:pt>
    <dgm:pt modelId="{6FB0B01F-DDEF-48F3-ABEC-15DC3208F295}" type="pres">
      <dgm:prSet presAssocID="{57AEC782-9D75-486A-8677-ABD74F44667F}" presName="parentLin" presStyleCnt="0"/>
      <dgm:spPr/>
    </dgm:pt>
    <dgm:pt modelId="{8A7F9D86-16D1-4BAA-8B2C-D280B8B4441A}" type="pres">
      <dgm:prSet presAssocID="{57AEC782-9D75-486A-8677-ABD74F44667F}" presName="parentLeftMargin" presStyleLbl="node1" presStyleIdx="6" presStyleCnt="8"/>
      <dgm:spPr/>
    </dgm:pt>
    <dgm:pt modelId="{01FE8C2C-3B4E-4478-86BA-6AEFD6B2AB25}" type="pres">
      <dgm:prSet presAssocID="{57AEC782-9D75-486A-8677-ABD74F44667F}" presName="parentText" presStyleLbl="node1" presStyleIdx="7" presStyleCnt="8">
        <dgm:presLayoutVars>
          <dgm:chMax val="0"/>
          <dgm:bulletEnabled val="1"/>
        </dgm:presLayoutVars>
      </dgm:prSet>
      <dgm:spPr/>
    </dgm:pt>
    <dgm:pt modelId="{2D336121-450A-478B-ABAF-E8D251CB1E2B}" type="pres">
      <dgm:prSet presAssocID="{57AEC782-9D75-486A-8677-ABD74F44667F}" presName="negativeSpace" presStyleCnt="0"/>
      <dgm:spPr/>
    </dgm:pt>
    <dgm:pt modelId="{1BF2DC2D-20E5-4B7B-B089-9B5B8D921FFA}" type="pres">
      <dgm:prSet presAssocID="{57AEC782-9D75-486A-8677-ABD74F44667F}" presName="childText" presStyleLbl="conFgAcc1" presStyleIdx="7" presStyleCnt="8">
        <dgm:presLayoutVars>
          <dgm:bulletEnabled val="1"/>
        </dgm:presLayoutVars>
      </dgm:prSet>
      <dgm:spPr>
        <a:solidFill>
          <a:srgbClr val="0080A5"/>
        </a:solidFill>
        <a:ln>
          <a:noFill/>
        </a:ln>
      </dgm:spPr>
    </dgm:pt>
  </dgm:ptLst>
  <dgm:cxnLst>
    <dgm:cxn modelId="{C2D9220C-98C0-44A0-8059-A1D6F1E94022}" type="presOf" srcId="{29C6236C-2816-4AFC-A96B-C1C34AA64117}" destId="{E3613E4B-0E10-48F9-ADF9-4CEC6DCED2E2}" srcOrd="1" destOrd="0" presId="urn:microsoft.com/office/officeart/2005/8/layout/list1"/>
    <dgm:cxn modelId="{73AD9C1A-8596-4FF3-BD37-40553BB39DCA}" srcId="{4C9435E0-DF25-4DDE-89FC-4747B769069A}" destId="{E779D650-EDD5-478B-AC58-E4038F70FC57}" srcOrd="6" destOrd="0" parTransId="{268D9C0C-A755-4ACA-B817-C852D749C4FF}" sibTransId="{B152598F-40AF-4DFC-969A-FFE5F44EDAF4}"/>
    <dgm:cxn modelId="{7F694E1B-0DE1-4C75-AFE9-89285C10181E}" type="presOf" srcId="{FEEBC45C-957D-4587-9683-BD577CF07DEA}" destId="{252B2357-1046-475C-A2B7-63DB59DE37AB}" srcOrd="0" destOrd="0" presId="urn:microsoft.com/office/officeart/2005/8/layout/list1"/>
    <dgm:cxn modelId="{B48F6524-0FAC-421F-9A36-E1065B70C45C}" type="presOf" srcId="{E779D650-EDD5-478B-AC58-E4038F70FC57}" destId="{29283EEC-2DC8-463A-9105-139F0CCDFDD8}" srcOrd="1" destOrd="0" presId="urn:microsoft.com/office/officeart/2005/8/layout/list1"/>
    <dgm:cxn modelId="{B42EC027-1B7B-4345-BE48-3C5940FACB20}" type="presOf" srcId="{57AEC782-9D75-486A-8677-ABD74F44667F}" destId="{8A7F9D86-16D1-4BAA-8B2C-D280B8B4441A}" srcOrd="0" destOrd="0" presId="urn:microsoft.com/office/officeart/2005/8/layout/list1"/>
    <dgm:cxn modelId="{15CDC63D-4368-47EB-9290-A0650546B47D}" type="presOf" srcId="{FEEBC45C-957D-4587-9683-BD577CF07DEA}" destId="{B96E93BC-B7C5-456E-BDCE-A2B482142C42}" srcOrd="1" destOrd="0" presId="urn:microsoft.com/office/officeart/2005/8/layout/list1"/>
    <dgm:cxn modelId="{73E0ED5C-A411-454C-8D59-4D7D496A947A}" type="presOf" srcId="{FA613B64-1A41-4EC4-894B-57A7B5FD0433}" destId="{D9CE1056-BCE5-4E8E-A487-5DBC80CBAF75}" srcOrd="1" destOrd="0" presId="urn:microsoft.com/office/officeart/2005/8/layout/list1"/>
    <dgm:cxn modelId="{51455143-8492-42C2-947D-F607A00635DD}" type="presOf" srcId="{7813BFE3-90AA-4B67-9309-3FC47A61FD98}" destId="{9A9C648A-C26B-42FA-8EEF-3FA9C794901B}" srcOrd="0" destOrd="0" presId="urn:microsoft.com/office/officeart/2005/8/layout/list1"/>
    <dgm:cxn modelId="{A4826265-5FCF-4868-AD31-9C0B785E5F6F}" type="presOf" srcId="{E779D650-EDD5-478B-AC58-E4038F70FC57}" destId="{E9BDAB72-4BDA-4D63-B9D6-083DFFF03939}" srcOrd="0" destOrd="0" presId="urn:microsoft.com/office/officeart/2005/8/layout/list1"/>
    <dgm:cxn modelId="{8B775C4A-199E-4A0C-91E5-E27B645DB3CC}" type="presOf" srcId="{2718D8A3-E6E0-4BCB-8DC3-20DA0C44A8ED}" destId="{41534752-4B19-4401-810D-F1D075FAC283}" srcOrd="1" destOrd="0" presId="urn:microsoft.com/office/officeart/2005/8/layout/list1"/>
    <dgm:cxn modelId="{20F61D6B-81F2-4C1A-A597-0396C19BA5F4}" type="presOf" srcId="{29C6236C-2816-4AFC-A96B-C1C34AA64117}" destId="{1703464B-E791-47D5-81A0-8EF3CCAF6A76}" srcOrd="0" destOrd="0" presId="urn:microsoft.com/office/officeart/2005/8/layout/list1"/>
    <dgm:cxn modelId="{410A476C-8E1B-4E52-932C-16C2FDEA33F4}" type="presOf" srcId="{4C9435E0-DF25-4DDE-89FC-4747B769069A}" destId="{74C580D5-18A1-4519-ACA7-3FFC77B95040}" srcOrd="0" destOrd="0" presId="urn:microsoft.com/office/officeart/2005/8/layout/list1"/>
    <dgm:cxn modelId="{4651774D-F0F7-4D79-9BD2-D018ACECE1C6}" srcId="{4C9435E0-DF25-4DDE-89FC-4747B769069A}" destId="{57AEC782-9D75-486A-8677-ABD74F44667F}" srcOrd="7" destOrd="0" parTransId="{48187601-4856-4CDE-B37A-8682C9DC3CAE}" sibTransId="{5D17481A-B6F6-4CB1-9091-892C015E5E12}"/>
    <dgm:cxn modelId="{E3866471-DEF4-49D7-96EB-365A9FE29EA5}" srcId="{4C9435E0-DF25-4DDE-89FC-4747B769069A}" destId="{29C6236C-2816-4AFC-A96B-C1C34AA64117}" srcOrd="1" destOrd="0" parTransId="{A87089D2-FC9C-45F6-8B28-3D6027031648}" sibTransId="{AAF0B5D2-0EDF-48AA-9C9E-43E9B184888D}"/>
    <dgm:cxn modelId="{258FA754-B4ED-477E-A3BD-65E709A352BF}" srcId="{4C9435E0-DF25-4DDE-89FC-4747B769069A}" destId="{FEEBC45C-957D-4587-9683-BD577CF07DEA}" srcOrd="2" destOrd="0" parTransId="{84A5152D-E5E0-4A55-9554-C79E4470F00B}" sibTransId="{FF9E3B51-1055-452E-AEA0-305F227F2F51}"/>
    <dgm:cxn modelId="{01B99EA6-2968-4F6C-949F-FF020570B10F}" srcId="{4C9435E0-DF25-4DDE-89FC-4747B769069A}" destId="{2FAD33DB-402A-4EF0-8958-EE850BDAAB98}" srcOrd="5" destOrd="0" parTransId="{C1CE935F-B56E-47E9-BD61-0A84C127321B}" sibTransId="{0DA594C2-CD32-4A9B-B7C9-0644359EE92F}"/>
    <dgm:cxn modelId="{F2E9B0A7-EED7-49CA-959E-2BB0A901468D}" type="presOf" srcId="{2FAD33DB-402A-4EF0-8958-EE850BDAAB98}" destId="{191E20CF-6940-4B37-AD81-C1220217B5A0}" srcOrd="0" destOrd="0" presId="urn:microsoft.com/office/officeart/2005/8/layout/list1"/>
    <dgm:cxn modelId="{561DB8C1-BF0E-45BE-9F65-C8E5A8D7A387}" type="presOf" srcId="{FA613B64-1A41-4EC4-894B-57A7B5FD0433}" destId="{CE57BFBC-BA5A-4F6A-A9E2-C15BB58F97F6}" srcOrd="0" destOrd="0" presId="urn:microsoft.com/office/officeart/2005/8/layout/list1"/>
    <dgm:cxn modelId="{5C25DCC8-A399-40FF-A62F-D3E1C1776E85}" type="presOf" srcId="{2FAD33DB-402A-4EF0-8958-EE850BDAAB98}" destId="{CEE7496F-5A28-492E-8C01-C5F439CB2CEF}" srcOrd="1" destOrd="0" presId="urn:microsoft.com/office/officeart/2005/8/layout/list1"/>
    <dgm:cxn modelId="{771B59CD-C9BF-4127-8494-416A0907B4E9}" srcId="{4C9435E0-DF25-4DDE-89FC-4747B769069A}" destId="{7813BFE3-90AA-4B67-9309-3FC47A61FD98}" srcOrd="4" destOrd="0" parTransId="{2FA356C2-F526-4AB7-BDC3-EF3F8727CFF2}" sibTransId="{ED9B2A30-AB41-4F86-A8DE-677CB66FCCB9}"/>
    <dgm:cxn modelId="{05CFDBCF-C766-4B10-AC08-CE7F65130997}" srcId="{4C9435E0-DF25-4DDE-89FC-4747B769069A}" destId="{FA613B64-1A41-4EC4-894B-57A7B5FD0433}" srcOrd="0" destOrd="0" parTransId="{FB0DC3C9-7820-400E-AE45-0139A5D524B6}" sibTransId="{BDEFEB19-FF9C-4C1B-9622-184F6734BEBA}"/>
    <dgm:cxn modelId="{3CF253DB-5B38-43FD-AE75-02D3FFF7614D}" srcId="{4C9435E0-DF25-4DDE-89FC-4747B769069A}" destId="{2718D8A3-E6E0-4BCB-8DC3-20DA0C44A8ED}" srcOrd="3" destOrd="0" parTransId="{893A6FDB-ABCD-4E60-8834-E9F57765187A}" sibTransId="{0A6AFCC4-9E08-4825-B101-9A6910841DE5}"/>
    <dgm:cxn modelId="{3F006AE1-0726-40AB-97B2-C8C3B8E1C7BE}" type="presOf" srcId="{57AEC782-9D75-486A-8677-ABD74F44667F}" destId="{01FE8C2C-3B4E-4478-86BA-6AEFD6B2AB25}" srcOrd="1" destOrd="0" presId="urn:microsoft.com/office/officeart/2005/8/layout/list1"/>
    <dgm:cxn modelId="{ED29B2EF-DFA7-4DCA-A7FF-9EE8C187E0EC}" type="presOf" srcId="{2718D8A3-E6E0-4BCB-8DC3-20DA0C44A8ED}" destId="{1017992E-3663-4B9A-ADE2-DCFED2F8A647}" srcOrd="0" destOrd="0" presId="urn:microsoft.com/office/officeart/2005/8/layout/list1"/>
    <dgm:cxn modelId="{F1AECDFF-7D1F-4A45-B406-591167A41BFA}" type="presOf" srcId="{7813BFE3-90AA-4B67-9309-3FC47A61FD98}" destId="{1FE8C472-4FDE-4B98-BEAF-BCA1C58A50AF}" srcOrd="1" destOrd="0" presId="urn:microsoft.com/office/officeart/2005/8/layout/list1"/>
    <dgm:cxn modelId="{381E4127-792A-4150-BB4B-4773C074B4C6}" type="presParOf" srcId="{74C580D5-18A1-4519-ACA7-3FFC77B95040}" destId="{1BA0389D-1A71-4D69-A495-45EAF4CA4D0B}" srcOrd="0" destOrd="0" presId="urn:microsoft.com/office/officeart/2005/8/layout/list1"/>
    <dgm:cxn modelId="{58A22618-6E6F-4F02-AD40-337B00DEE21F}" type="presParOf" srcId="{1BA0389D-1A71-4D69-A495-45EAF4CA4D0B}" destId="{CE57BFBC-BA5A-4F6A-A9E2-C15BB58F97F6}" srcOrd="0" destOrd="0" presId="urn:microsoft.com/office/officeart/2005/8/layout/list1"/>
    <dgm:cxn modelId="{7133A7F5-3DA3-4E91-A163-E1DBEA0D2A7F}" type="presParOf" srcId="{1BA0389D-1A71-4D69-A495-45EAF4CA4D0B}" destId="{D9CE1056-BCE5-4E8E-A487-5DBC80CBAF75}" srcOrd="1" destOrd="0" presId="urn:microsoft.com/office/officeart/2005/8/layout/list1"/>
    <dgm:cxn modelId="{8768FFE4-0EA2-4507-820D-72E978390335}" type="presParOf" srcId="{74C580D5-18A1-4519-ACA7-3FFC77B95040}" destId="{BF6D9753-FFD1-4980-8559-362D48BC2C0E}" srcOrd="1" destOrd="0" presId="urn:microsoft.com/office/officeart/2005/8/layout/list1"/>
    <dgm:cxn modelId="{20F4FC0A-06EF-4FCF-BE0F-213189C9F32C}" type="presParOf" srcId="{74C580D5-18A1-4519-ACA7-3FFC77B95040}" destId="{5048D190-C7F5-4B10-A4D2-737561D5F877}" srcOrd="2" destOrd="0" presId="urn:microsoft.com/office/officeart/2005/8/layout/list1"/>
    <dgm:cxn modelId="{D001FB36-633F-49C4-809B-837F79DA99A2}" type="presParOf" srcId="{74C580D5-18A1-4519-ACA7-3FFC77B95040}" destId="{FE1AF8C1-93B0-4EB6-B73B-3E5645A0AFB6}" srcOrd="3" destOrd="0" presId="urn:microsoft.com/office/officeart/2005/8/layout/list1"/>
    <dgm:cxn modelId="{892FCC36-4D34-4EE8-9360-73D612F17401}" type="presParOf" srcId="{74C580D5-18A1-4519-ACA7-3FFC77B95040}" destId="{ED93D426-9DFA-40C7-B4CE-C48BC5F9E41A}" srcOrd="4" destOrd="0" presId="urn:microsoft.com/office/officeart/2005/8/layout/list1"/>
    <dgm:cxn modelId="{14378306-BD6C-4928-9C8E-D32E0F8FF4E3}" type="presParOf" srcId="{ED93D426-9DFA-40C7-B4CE-C48BC5F9E41A}" destId="{1703464B-E791-47D5-81A0-8EF3CCAF6A76}" srcOrd="0" destOrd="0" presId="urn:microsoft.com/office/officeart/2005/8/layout/list1"/>
    <dgm:cxn modelId="{E78B9C36-4D9C-40B7-8076-C08E76CB8076}" type="presParOf" srcId="{ED93D426-9DFA-40C7-B4CE-C48BC5F9E41A}" destId="{E3613E4B-0E10-48F9-ADF9-4CEC6DCED2E2}" srcOrd="1" destOrd="0" presId="urn:microsoft.com/office/officeart/2005/8/layout/list1"/>
    <dgm:cxn modelId="{36FD236C-7565-4889-9063-A55B16AC36B5}" type="presParOf" srcId="{74C580D5-18A1-4519-ACA7-3FFC77B95040}" destId="{F1028299-8A2B-41B2-9F55-1CF1233A9B9A}" srcOrd="5" destOrd="0" presId="urn:microsoft.com/office/officeart/2005/8/layout/list1"/>
    <dgm:cxn modelId="{1AB79621-B4F1-47DA-A12E-29FA24676B71}" type="presParOf" srcId="{74C580D5-18A1-4519-ACA7-3FFC77B95040}" destId="{880F909A-4CB3-4EDC-92C6-39CEB02A3C32}" srcOrd="6" destOrd="0" presId="urn:microsoft.com/office/officeart/2005/8/layout/list1"/>
    <dgm:cxn modelId="{31C89530-1C1B-43DC-B4A4-7F47EE015D0E}" type="presParOf" srcId="{74C580D5-18A1-4519-ACA7-3FFC77B95040}" destId="{C0D01B08-F11B-4A12-8633-2617796A516E}" srcOrd="7" destOrd="0" presId="urn:microsoft.com/office/officeart/2005/8/layout/list1"/>
    <dgm:cxn modelId="{CC1942C3-38C9-49C3-BA32-A0E449C382D1}" type="presParOf" srcId="{74C580D5-18A1-4519-ACA7-3FFC77B95040}" destId="{C738F98D-EF36-4B28-A76B-12CB6FE6827A}" srcOrd="8" destOrd="0" presId="urn:microsoft.com/office/officeart/2005/8/layout/list1"/>
    <dgm:cxn modelId="{C6712D67-B912-49ED-8B5D-0FFE59C375D2}" type="presParOf" srcId="{C738F98D-EF36-4B28-A76B-12CB6FE6827A}" destId="{252B2357-1046-475C-A2B7-63DB59DE37AB}" srcOrd="0" destOrd="0" presId="urn:microsoft.com/office/officeart/2005/8/layout/list1"/>
    <dgm:cxn modelId="{CC56A8A2-0C04-45CC-994A-BBE8959FFA0E}" type="presParOf" srcId="{C738F98D-EF36-4B28-A76B-12CB6FE6827A}" destId="{B96E93BC-B7C5-456E-BDCE-A2B482142C42}" srcOrd="1" destOrd="0" presId="urn:microsoft.com/office/officeart/2005/8/layout/list1"/>
    <dgm:cxn modelId="{8A4F637E-3D99-4CC8-AB06-FD088612D6F2}" type="presParOf" srcId="{74C580D5-18A1-4519-ACA7-3FFC77B95040}" destId="{729E9B4E-84A5-4239-B63F-FA3E22EC23F2}" srcOrd="9" destOrd="0" presId="urn:microsoft.com/office/officeart/2005/8/layout/list1"/>
    <dgm:cxn modelId="{AAB0E913-7E54-4D1F-9979-A76156D55AEF}" type="presParOf" srcId="{74C580D5-18A1-4519-ACA7-3FFC77B95040}" destId="{0D2FD914-E466-4933-ACEE-0B2891234B34}" srcOrd="10" destOrd="0" presId="urn:microsoft.com/office/officeart/2005/8/layout/list1"/>
    <dgm:cxn modelId="{A13D1D9B-5541-47AF-B0ED-D8DB6C3CFC3C}" type="presParOf" srcId="{74C580D5-18A1-4519-ACA7-3FFC77B95040}" destId="{F96F45B0-4C7E-4200-A24D-3093BF08B20B}" srcOrd="11" destOrd="0" presId="urn:microsoft.com/office/officeart/2005/8/layout/list1"/>
    <dgm:cxn modelId="{A43AA649-543E-450F-861B-68931FD5473E}" type="presParOf" srcId="{74C580D5-18A1-4519-ACA7-3FFC77B95040}" destId="{DE35DE72-ED8E-44B9-8C23-0553D20B3876}" srcOrd="12" destOrd="0" presId="urn:microsoft.com/office/officeart/2005/8/layout/list1"/>
    <dgm:cxn modelId="{21573E12-6245-41A5-9A7E-4F6852F4B061}" type="presParOf" srcId="{DE35DE72-ED8E-44B9-8C23-0553D20B3876}" destId="{1017992E-3663-4B9A-ADE2-DCFED2F8A647}" srcOrd="0" destOrd="0" presId="urn:microsoft.com/office/officeart/2005/8/layout/list1"/>
    <dgm:cxn modelId="{CF83DE0A-D5BD-43BA-B25C-72696BED59B0}" type="presParOf" srcId="{DE35DE72-ED8E-44B9-8C23-0553D20B3876}" destId="{41534752-4B19-4401-810D-F1D075FAC283}" srcOrd="1" destOrd="0" presId="urn:microsoft.com/office/officeart/2005/8/layout/list1"/>
    <dgm:cxn modelId="{5CCABAF3-9D02-4D9F-81F5-2F651762AF07}" type="presParOf" srcId="{74C580D5-18A1-4519-ACA7-3FFC77B95040}" destId="{E25B85E0-A458-43D7-9662-AAA85630C6CA}" srcOrd="13" destOrd="0" presId="urn:microsoft.com/office/officeart/2005/8/layout/list1"/>
    <dgm:cxn modelId="{88A3481B-694C-49CD-9E3E-FB1F7DD6F5FB}" type="presParOf" srcId="{74C580D5-18A1-4519-ACA7-3FFC77B95040}" destId="{841C384F-9F1F-49EA-8572-B32411C50F58}" srcOrd="14" destOrd="0" presId="urn:microsoft.com/office/officeart/2005/8/layout/list1"/>
    <dgm:cxn modelId="{92810E0B-23E5-4AF0-8329-A85E5D0D9699}" type="presParOf" srcId="{74C580D5-18A1-4519-ACA7-3FFC77B95040}" destId="{57334710-CAE4-480D-A8E6-6DBF40AAF146}" srcOrd="15" destOrd="0" presId="urn:microsoft.com/office/officeart/2005/8/layout/list1"/>
    <dgm:cxn modelId="{FA845975-500E-47F1-B0A0-DE432AD7FE05}" type="presParOf" srcId="{74C580D5-18A1-4519-ACA7-3FFC77B95040}" destId="{FBBE5AA1-6D1D-47A1-BA52-89C66E2FA458}" srcOrd="16" destOrd="0" presId="urn:microsoft.com/office/officeart/2005/8/layout/list1"/>
    <dgm:cxn modelId="{4A53A6A2-3014-4AE5-AE47-68659B1647B5}" type="presParOf" srcId="{FBBE5AA1-6D1D-47A1-BA52-89C66E2FA458}" destId="{9A9C648A-C26B-42FA-8EEF-3FA9C794901B}" srcOrd="0" destOrd="0" presId="urn:microsoft.com/office/officeart/2005/8/layout/list1"/>
    <dgm:cxn modelId="{7511F9FF-CF8B-4BE7-B94F-527AC53A9727}" type="presParOf" srcId="{FBBE5AA1-6D1D-47A1-BA52-89C66E2FA458}" destId="{1FE8C472-4FDE-4B98-BEAF-BCA1C58A50AF}" srcOrd="1" destOrd="0" presId="urn:microsoft.com/office/officeart/2005/8/layout/list1"/>
    <dgm:cxn modelId="{03779A63-9D6E-43BF-BFFC-FCC5EE6C608A}" type="presParOf" srcId="{74C580D5-18A1-4519-ACA7-3FFC77B95040}" destId="{F15B09D9-D957-4EDC-A3DA-D11F32CD3B8D}" srcOrd="17" destOrd="0" presId="urn:microsoft.com/office/officeart/2005/8/layout/list1"/>
    <dgm:cxn modelId="{774579CD-A9B4-47E5-BFF8-6C589A3F628A}" type="presParOf" srcId="{74C580D5-18A1-4519-ACA7-3FFC77B95040}" destId="{01FAA1B1-1FA1-4C76-BC92-C5AAD68C05D9}" srcOrd="18" destOrd="0" presId="urn:microsoft.com/office/officeart/2005/8/layout/list1"/>
    <dgm:cxn modelId="{4D537A7F-05E2-4CFF-A7FF-CDF180C2CAB6}" type="presParOf" srcId="{74C580D5-18A1-4519-ACA7-3FFC77B95040}" destId="{03E76BAF-7D11-4669-BDF4-4491D46C2F09}" srcOrd="19" destOrd="0" presId="urn:microsoft.com/office/officeart/2005/8/layout/list1"/>
    <dgm:cxn modelId="{B338F6EA-50A5-4F9A-B0EA-5DBF8FEC96E3}" type="presParOf" srcId="{74C580D5-18A1-4519-ACA7-3FFC77B95040}" destId="{EB9255CC-0766-45A2-9BE1-64227E82F2CB}" srcOrd="20" destOrd="0" presId="urn:microsoft.com/office/officeart/2005/8/layout/list1"/>
    <dgm:cxn modelId="{F60CE455-B8CA-453B-BDCE-CC5F9FF5F496}" type="presParOf" srcId="{EB9255CC-0766-45A2-9BE1-64227E82F2CB}" destId="{191E20CF-6940-4B37-AD81-C1220217B5A0}" srcOrd="0" destOrd="0" presId="urn:microsoft.com/office/officeart/2005/8/layout/list1"/>
    <dgm:cxn modelId="{1FF1A390-0878-45C9-9AC9-2EBE786B7267}" type="presParOf" srcId="{EB9255CC-0766-45A2-9BE1-64227E82F2CB}" destId="{CEE7496F-5A28-492E-8C01-C5F439CB2CEF}" srcOrd="1" destOrd="0" presId="urn:microsoft.com/office/officeart/2005/8/layout/list1"/>
    <dgm:cxn modelId="{77D3D4B3-A9B4-4DAB-A7CD-F70460579653}" type="presParOf" srcId="{74C580D5-18A1-4519-ACA7-3FFC77B95040}" destId="{592FC717-25A7-4A63-AC5D-34889AB551E9}" srcOrd="21" destOrd="0" presId="urn:microsoft.com/office/officeart/2005/8/layout/list1"/>
    <dgm:cxn modelId="{28010A05-6910-40FB-8F20-77692F329B98}" type="presParOf" srcId="{74C580D5-18A1-4519-ACA7-3FFC77B95040}" destId="{E73EDFCC-0DAA-47E1-AA3C-3860A232B605}" srcOrd="22" destOrd="0" presId="urn:microsoft.com/office/officeart/2005/8/layout/list1"/>
    <dgm:cxn modelId="{E0EF4F7B-58D7-4FD5-BB7B-D1ACB7B91CBB}" type="presParOf" srcId="{74C580D5-18A1-4519-ACA7-3FFC77B95040}" destId="{D3D5C08F-28FB-417F-BA9F-5ADCFEAB5A75}" srcOrd="23" destOrd="0" presId="urn:microsoft.com/office/officeart/2005/8/layout/list1"/>
    <dgm:cxn modelId="{CAABB61B-2824-49C1-80FA-0C3DE1A7B256}" type="presParOf" srcId="{74C580D5-18A1-4519-ACA7-3FFC77B95040}" destId="{4D97A844-F5E4-4E9B-8EC7-5AD6224CB406}" srcOrd="24" destOrd="0" presId="urn:microsoft.com/office/officeart/2005/8/layout/list1"/>
    <dgm:cxn modelId="{61CA67BE-73D9-4567-B4C3-2C53EFF6AB43}" type="presParOf" srcId="{4D97A844-F5E4-4E9B-8EC7-5AD6224CB406}" destId="{E9BDAB72-4BDA-4D63-B9D6-083DFFF03939}" srcOrd="0" destOrd="0" presId="urn:microsoft.com/office/officeart/2005/8/layout/list1"/>
    <dgm:cxn modelId="{C5A3D404-9190-4A84-953D-AF178295B29C}" type="presParOf" srcId="{4D97A844-F5E4-4E9B-8EC7-5AD6224CB406}" destId="{29283EEC-2DC8-463A-9105-139F0CCDFDD8}" srcOrd="1" destOrd="0" presId="urn:microsoft.com/office/officeart/2005/8/layout/list1"/>
    <dgm:cxn modelId="{DFC6E539-5DE7-448E-8A71-7AAE55997CFF}" type="presParOf" srcId="{74C580D5-18A1-4519-ACA7-3FFC77B95040}" destId="{6FB2AFC0-5F0E-446C-BF0E-070A25810A1B}" srcOrd="25" destOrd="0" presId="urn:microsoft.com/office/officeart/2005/8/layout/list1"/>
    <dgm:cxn modelId="{EFA54B55-F4CF-401A-9BAB-7A7A76519E0E}" type="presParOf" srcId="{74C580D5-18A1-4519-ACA7-3FFC77B95040}" destId="{BA6CC158-9CBE-498A-810F-55822BFE04BD}" srcOrd="26" destOrd="0" presId="urn:microsoft.com/office/officeart/2005/8/layout/list1"/>
    <dgm:cxn modelId="{D0A4C32B-93E2-40F2-9C61-4110E5AADC22}" type="presParOf" srcId="{74C580D5-18A1-4519-ACA7-3FFC77B95040}" destId="{6D29C8EC-F54B-4D94-9BFF-32C51FE259AA}" srcOrd="27" destOrd="0" presId="urn:microsoft.com/office/officeart/2005/8/layout/list1"/>
    <dgm:cxn modelId="{31362A07-8F61-4C69-AD0C-293C09D2C9EE}" type="presParOf" srcId="{74C580D5-18A1-4519-ACA7-3FFC77B95040}" destId="{6FB0B01F-DDEF-48F3-ABEC-15DC3208F295}" srcOrd="28" destOrd="0" presId="urn:microsoft.com/office/officeart/2005/8/layout/list1"/>
    <dgm:cxn modelId="{961EF99B-2C26-4C1E-AF81-61FDCA603BEA}" type="presParOf" srcId="{6FB0B01F-DDEF-48F3-ABEC-15DC3208F295}" destId="{8A7F9D86-16D1-4BAA-8B2C-D280B8B4441A}" srcOrd="0" destOrd="0" presId="urn:microsoft.com/office/officeart/2005/8/layout/list1"/>
    <dgm:cxn modelId="{C5DFAFF0-2105-45E4-9E16-9098972640A5}" type="presParOf" srcId="{6FB0B01F-DDEF-48F3-ABEC-15DC3208F295}" destId="{01FE8C2C-3B4E-4478-86BA-6AEFD6B2AB25}" srcOrd="1" destOrd="0" presId="urn:microsoft.com/office/officeart/2005/8/layout/list1"/>
    <dgm:cxn modelId="{B5680AA2-6C37-4CBE-8958-D69BBBCE3051}" type="presParOf" srcId="{74C580D5-18A1-4519-ACA7-3FFC77B95040}" destId="{2D336121-450A-478B-ABAF-E8D251CB1E2B}" srcOrd="29" destOrd="0" presId="urn:microsoft.com/office/officeart/2005/8/layout/list1"/>
    <dgm:cxn modelId="{47EA9953-2BE7-434E-A7B1-E5DB08771ECF}" type="presParOf" srcId="{74C580D5-18A1-4519-ACA7-3FFC77B95040}" destId="{1BF2DC2D-20E5-4B7B-B089-9B5B8D921FFA}" srcOrd="3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64772-BBB2-4846-9BD6-78CA7A02CA9E}">
      <dsp:nvSpPr>
        <dsp:cNvPr id="0" name=""/>
        <dsp:cNvSpPr/>
      </dsp:nvSpPr>
      <dsp:spPr>
        <a:xfrm>
          <a:off x="625865" y="2790"/>
          <a:ext cx="2168909" cy="1301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rPr>
            <a:t>Remove Fall X2</a:t>
          </a:r>
        </a:p>
      </dsp:txBody>
      <dsp:txXfrm>
        <a:off x="625865" y="2790"/>
        <a:ext cx="2168909" cy="1301345"/>
      </dsp:txXfrm>
    </dsp:sp>
    <dsp:sp modelId="{EB780787-3B93-4C5D-ADCB-EEAD8020CC39}">
      <dsp:nvSpPr>
        <dsp:cNvPr id="0" name=""/>
        <dsp:cNvSpPr/>
      </dsp:nvSpPr>
      <dsp:spPr>
        <a:xfrm>
          <a:off x="3011665" y="2790"/>
          <a:ext cx="2168909" cy="1301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rPr>
            <a:t>Remove Early Implementation of Delta export reduction</a:t>
          </a:r>
        </a:p>
      </dsp:txBody>
      <dsp:txXfrm>
        <a:off x="3011665" y="2790"/>
        <a:ext cx="2168909" cy="1301345"/>
      </dsp:txXfrm>
    </dsp:sp>
    <dsp:sp modelId="{3DDBE62B-4170-4CC3-BB29-951055C7786C}">
      <dsp:nvSpPr>
        <dsp:cNvPr id="0" name=""/>
        <dsp:cNvSpPr/>
      </dsp:nvSpPr>
      <dsp:spPr>
        <a:xfrm>
          <a:off x="625865" y="1521027"/>
          <a:ext cx="2168909" cy="1301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rPr>
            <a:t>Revise Entrainment Management</a:t>
          </a:r>
        </a:p>
      </dsp:txBody>
      <dsp:txXfrm>
        <a:off x="625865" y="1521027"/>
        <a:ext cx="2168909" cy="1301345"/>
      </dsp:txXfrm>
    </dsp:sp>
    <dsp:sp modelId="{14DD82E6-3030-4435-A799-26A11A19E1E1}">
      <dsp:nvSpPr>
        <dsp:cNvPr id="0" name=""/>
        <dsp:cNvSpPr/>
      </dsp:nvSpPr>
      <dsp:spPr>
        <a:xfrm>
          <a:off x="3011665" y="1521027"/>
          <a:ext cx="2168909" cy="1301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rPr>
            <a:t>Revise Governance</a:t>
          </a:r>
        </a:p>
      </dsp:txBody>
      <dsp:txXfrm>
        <a:off x="3011665" y="1521027"/>
        <a:ext cx="2168909" cy="1301345"/>
      </dsp:txXfrm>
    </dsp:sp>
    <dsp:sp modelId="{5C5BCCC6-879C-429F-ADEF-6BB5BD36F12F}">
      <dsp:nvSpPr>
        <dsp:cNvPr id="0" name=""/>
        <dsp:cNvSpPr/>
      </dsp:nvSpPr>
      <dsp:spPr>
        <a:xfrm>
          <a:off x="625865" y="3039263"/>
          <a:ext cx="2168909" cy="1301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rPr>
            <a:t>Simplify Descriptions</a:t>
          </a:r>
        </a:p>
      </dsp:txBody>
      <dsp:txXfrm>
        <a:off x="625865" y="3039263"/>
        <a:ext cx="2168909" cy="1301345"/>
      </dsp:txXfrm>
    </dsp:sp>
    <dsp:sp modelId="{EECE5432-F57E-4BC4-A15C-783132793380}">
      <dsp:nvSpPr>
        <dsp:cNvPr id="0" name=""/>
        <dsp:cNvSpPr/>
      </dsp:nvSpPr>
      <dsp:spPr>
        <a:xfrm>
          <a:off x="3011665" y="3039263"/>
          <a:ext cx="2168909" cy="1301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rPr>
            <a:t>Adaptive Management - NEPA</a:t>
          </a:r>
        </a:p>
      </dsp:txBody>
      <dsp:txXfrm>
        <a:off x="3011665" y="3039263"/>
        <a:ext cx="2168909" cy="13013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48D190-C7F5-4B10-A4D2-737561D5F877}">
      <dsp:nvSpPr>
        <dsp:cNvPr id="0" name=""/>
        <dsp:cNvSpPr/>
      </dsp:nvSpPr>
      <dsp:spPr>
        <a:xfrm>
          <a:off x="0" y="35847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D9CE1056-BCE5-4E8E-A487-5DBC80CBAF75}">
      <dsp:nvSpPr>
        <dsp:cNvPr id="0" name=""/>
        <dsp:cNvSpPr/>
      </dsp:nvSpPr>
      <dsp:spPr>
        <a:xfrm>
          <a:off x="523971" y="16659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kern="1200" baseline="0">
              <a:latin typeface="Segoe UI Semibold" panose="020B0702040204020203" pitchFamily="34" charset="0"/>
              <a:cs typeface="Segoe UI Semibold" panose="020B0702040204020203" pitchFamily="34" charset="0"/>
            </a:rPr>
            <a:t>No Action Alternative – 2000 ROD / 2017 ROD / 2020 ROD</a:t>
          </a:r>
        </a:p>
      </dsp:txBody>
      <dsp:txXfrm>
        <a:off x="542705" y="185333"/>
        <a:ext cx="7298132" cy="346292"/>
      </dsp:txXfrm>
    </dsp:sp>
    <dsp:sp modelId="{880F909A-4CB3-4EDC-92C6-39CEB02A3C32}">
      <dsp:nvSpPr>
        <dsp:cNvPr id="0" name=""/>
        <dsp:cNvSpPr/>
      </dsp:nvSpPr>
      <dsp:spPr>
        <a:xfrm>
          <a:off x="0" y="94815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E3613E4B-0E10-48F9-ADF9-4CEC6DCED2E2}">
      <dsp:nvSpPr>
        <dsp:cNvPr id="0" name=""/>
        <dsp:cNvSpPr/>
      </dsp:nvSpPr>
      <dsp:spPr>
        <a:xfrm>
          <a:off x="523971" y="75627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kern="1200" baseline="0" dirty="0">
              <a:latin typeface="Segoe UI Semibold"/>
              <a:cs typeface="Segoe UI Semibold"/>
            </a:rPr>
            <a:t>Alternative 1 – Water Quality Control Plan</a:t>
          </a:r>
          <a:endParaRPr lang="en-US" sz="2000" kern="1200" baseline="0" dirty="0"/>
        </a:p>
      </dsp:txBody>
      <dsp:txXfrm>
        <a:off x="542705" y="775013"/>
        <a:ext cx="7298132" cy="346292"/>
      </dsp:txXfrm>
    </dsp:sp>
    <dsp:sp modelId="{0D2FD914-E466-4933-ACEE-0B2891234B34}">
      <dsp:nvSpPr>
        <dsp:cNvPr id="0" name=""/>
        <dsp:cNvSpPr/>
      </dsp:nvSpPr>
      <dsp:spPr>
        <a:xfrm>
          <a:off x="0" y="153783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B96E93BC-B7C5-456E-BDCE-A2B482142C42}">
      <dsp:nvSpPr>
        <dsp:cNvPr id="0" name=""/>
        <dsp:cNvSpPr/>
      </dsp:nvSpPr>
      <dsp:spPr>
        <a:xfrm>
          <a:off x="523971" y="134595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kern="1200" baseline="0">
              <a:latin typeface="Segoe UI Semibold"/>
              <a:cs typeface="Segoe UI Semibold"/>
            </a:rPr>
            <a:t>Alternative 2 – Multi-Agency Deliberation</a:t>
          </a:r>
        </a:p>
      </dsp:txBody>
      <dsp:txXfrm>
        <a:off x="542705" y="1364693"/>
        <a:ext cx="7298132" cy="346292"/>
      </dsp:txXfrm>
    </dsp:sp>
    <dsp:sp modelId="{841C384F-9F1F-49EA-8572-B32411C50F58}">
      <dsp:nvSpPr>
        <dsp:cNvPr id="0" name=""/>
        <dsp:cNvSpPr/>
      </dsp:nvSpPr>
      <dsp:spPr>
        <a:xfrm>
          <a:off x="0" y="212751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41534752-4B19-4401-810D-F1D075FAC283}">
      <dsp:nvSpPr>
        <dsp:cNvPr id="0" name=""/>
        <dsp:cNvSpPr/>
      </dsp:nvSpPr>
      <dsp:spPr>
        <a:xfrm>
          <a:off x="523971" y="193563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kern="1200" baseline="0">
              <a:latin typeface="Segoe UI Semibold"/>
              <a:cs typeface="Segoe UI Semibold"/>
            </a:rPr>
            <a:t>Alternative 3 – Modified Natural Hydrograph</a:t>
          </a:r>
        </a:p>
      </dsp:txBody>
      <dsp:txXfrm>
        <a:off x="542705" y="1954373"/>
        <a:ext cx="7298132" cy="346292"/>
      </dsp:txXfrm>
    </dsp:sp>
    <dsp:sp modelId="{01FAA1B1-1FA1-4C76-BC92-C5AAD68C05D9}">
      <dsp:nvSpPr>
        <dsp:cNvPr id="0" name=""/>
        <dsp:cNvSpPr/>
      </dsp:nvSpPr>
      <dsp:spPr>
        <a:xfrm>
          <a:off x="0" y="271719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1FE8C472-4FDE-4B98-BEAF-BCA1C58A50AF}">
      <dsp:nvSpPr>
        <dsp:cNvPr id="0" name=""/>
        <dsp:cNvSpPr/>
      </dsp:nvSpPr>
      <dsp:spPr>
        <a:xfrm>
          <a:off x="523971" y="252531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kern="1200" baseline="0">
              <a:latin typeface="Segoe UI Semibold"/>
              <a:cs typeface="Segoe UI Semibold"/>
            </a:rPr>
            <a:t>Alternative 4 – Risk-Informed Operations</a:t>
          </a:r>
        </a:p>
      </dsp:txBody>
      <dsp:txXfrm>
        <a:off x="542705" y="2544053"/>
        <a:ext cx="7298132" cy="346292"/>
      </dsp:txXfrm>
    </dsp:sp>
    <dsp:sp modelId="{E73EDFCC-0DAA-47E1-AA3C-3860A232B605}">
      <dsp:nvSpPr>
        <dsp:cNvPr id="0" name=""/>
        <dsp:cNvSpPr/>
      </dsp:nvSpPr>
      <dsp:spPr>
        <a:xfrm>
          <a:off x="0" y="330687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CEE7496F-5A28-492E-8C01-C5F439CB2CEF}">
      <dsp:nvSpPr>
        <dsp:cNvPr id="0" name=""/>
        <dsp:cNvSpPr/>
      </dsp:nvSpPr>
      <dsp:spPr>
        <a:xfrm>
          <a:off x="523971" y="311499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strike="noStrike" kern="1200" baseline="0" dirty="0">
              <a:solidFill>
                <a:schemeClr val="accent2">
                  <a:lumMod val="75000"/>
                </a:schemeClr>
              </a:solidFill>
              <a:latin typeface="Segoe UI Semibold"/>
              <a:cs typeface="Segoe UI Semibold"/>
            </a:rPr>
            <a:t>Alternative 5 – Low Emissions with Flexible Management</a:t>
          </a:r>
        </a:p>
      </dsp:txBody>
      <dsp:txXfrm>
        <a:off x="542705" y="3133733"/>
        <a:ext cx="7298132" cy="346292"/>
      </dsp:txXfrm>
    </dsp:sp>
    <dsp:sp modelId="{BA6CC158-9CBE-498A-810F-55822BFE04BD}">
      <dsp:nvSpPr>
        <dsp:cNvPr id="0" name=""/>
        <dsp:cNvSpPr/>
      </dsp:nvSpPr>
      <dsp:spPr>
        <a:xfrm>
          <a:off x="0" y="389655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29283EEC-2DC8-463A-9105-139F0CCDFDD8}">
      <dsp:nvSpPr>
        <dsp:cNvPr id="0" name=""/>
        <dsp:cNvSpPr/>
      </dsp:nvSpPr>
      <dsp:spPr>
        <a:xfrm>
          <a:off x="523971" y="370467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kern="1200" baseline="0">
              <a:latin typeface="Segoe UI Semibold"/>
              <a:cs typeface="Segoe UI Semibold"/>
            </a:rPr>
            <a:t>Alternative 6 – Trinity County Local </a:t>
          </a:r>
        </a:p>
      </dsp:txBody>
      <dsp:txXfrm>
        <a:off x="542705" y="3723413"/>
        <a:ext cx="7298132" cy="346292"/>
      </dsp:txXfrm>
    </dsp:sp>
    <dsp:sp modelId="{1BF2DC2D-20E5-4B7B-B089-9B5B8D921FFA}">
      <dsp:nvSpPr>
        <dsp:cNvPr id="0" name=""/>
        <dsp:cNvSpPr/>
      </dsp:nvSpPr>
      <dsp:spPr>
        <a:xfrm>
          <a:off x="0" y="4486239"/>
          <a:ext cx="10479429" cy="327600"/>
        </a:xfrm>
        <a:prstGeom prst="rect">
          <a:avLst/>
        </a:prstGeom>
        <a:solidFill>
          <a:srgbClr val="0080A5"/>
        </a:solidFill>
        <a:ln w="6350" cap="flat" cmpd="sng" algn="ctr">
          <a:noFill/>
          <a:prstDash val="solid"/>
          <a:miter lim="800000"/>
        </a:ln>
        <a:effectLst/>
      </dsp:spPr>
      <dsp:style>
        <a:lnRef idx="1">
          <a:scrgbClr r="0" g="0" b="0"/>
        </a:lnRef>
        <a:fillRef idx="1">
          <a:scrgbClr r="0" g="0" b="0"/>
        </a:fillRef>
        <a:effectRef idx="0">
          <a:scrgbClr r="0" g="0" b="0"/>
        </a:effectRef>
        <a:fontRef idx="minor"/>
      </dsp:style>
    </dsp:sp>
    <dsp:sp modelId="{01FE8C2C-3B4E-4478-86BA-6AEFD6B2AB25}">
      <dsp:nvSpPr>
        <dsp:cNvPr id="0" name=""/>
        <dsp:cNvSpPr/>
      </dsp:nvSpPr>
      <dsp:spPr>
        <a:xfrm>
          <a:off x="523971" y="4294359"/>
          <a:ext cx="7335600" cy="383760"/>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7268" tIns="0" rIns="277268" bIns="0" numCol="1" spcCol="1270" anchor="ctr" anchorCtr="0">
          <a:noAutofit/>
        </a:bodyPr>
        <a:lstStyle/>
        <a:p>
          <a:pPr marL="0" lvl="0" indent="0" algn="l" defTabSz="889000">
            <a:lnSpc>
              <a:spcPct val="90000"/>
            </a:lnSpc>
            <a:spcBef>
              <a:spcPct val="0"/>
            </a:spcBef>
            <a:spcAft>
              <a:spcPct val="35000"/>
            </a:spcAft>
            <a:buNone/>
          </a:pPr>
          <a:r>
            <a:rPr lang="en-US" sz="2000" kern="1200">
              <a:latin typeface="Segoe UI Semibold"/>
              <a:cs typeface="Segoe UI Semibold"/>
            </a:rPr>
            <a:t>Alternative 7 – Maximum Flow </a:t>
          </a:r>
        </a:p>
      </dsp:txBody>
      <dsp:txXfrm>
        <a:off x="542705" y="4313093"/>
        <a:ext cx="7298132"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0BBD0D1-D943-3C0D-884D-F3E16CE9FD0A}"/>
              </a:ext>
            </a:extLst>
          </p:cNvPr>
          <p:cNvSpPr>
            <a:spLocks noGrp="1"/>
          </p:cNvSpPr>
          <p:nvPr>
            <p:ph type="hdr" sz="quarter"/>
          </p:nvPr>
        </p:nvSpPr>
        <p:spPr>
          <a:xfrm>
            <a:off x="0" y="0"/>
            <a:ext cx="4160838" cy="3667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B6681C9-64CA-B0DF-B586-4EEC49306E08}"/>
              </a:ext>
            </a:extLst>
          </p:cNvPr>
          <p:cNvSpPr>
            <a:spLocks noGrp="1"/>
          </p:cNvSpPr>
          <p:nvPr>
            <p:ph type="dt" sz="quarter" idx="1"/>
          </p:nvPr>
        </p:nvSpPr>
        <p:spPr>
          <a:xfrm>
            <a:off x="5438775" y="0"/>
            <a:ext cx="4160838" cy="366713"/>
          </a:xfrm>
          <a:prstGeom prst="rect">
            <a:avLst/>
          </a:prstGeom>
        </p:spPr>
        <p:txBody>
          <a:bodyPr vert="horz" lIns="91440" tIns="45720" rIns="91440" bIns="45720" rtlCol="0"/>
          <a:lstStyle>
            <a:lvl1pPr algn="r">
              <a:defRPr sz="1200"/>
            </a:lvl1pPr>
          </a:lstStyle>
          <a:p>
            <a:fld id="{F0D2C64C-E5E0-4D88-99F6-91EFC6D75614}" type="datetimeFigureOut">
              <a:rPr lang="en-US" smtClean="0"/>
              <a:t>9/16/2025</a:t>
            </a:fld>
            <a:endParaRPr lang="en-US"/>
          </a:p>
        </p:txBody>
      </p:sp>
      <p:sp>
        <p:nvSpPr>
          <p:cNvPr id="4" name="Footer Placeholder 3">
            <a:extLst>
              <a:ext uri="{FF2B5EF4-FFF2-40B4-BE49-F238E27FC236}">
                <a16:creationId xmlns:a16="http://schemas.microsoft.com/office/drawing/2014/main" id="{BCF06C44-E0B0-7135-3EA7-E26896B83FA0}"/>
              </a:ext>
            </a:extLst>
          </p:cNvPr>
          <p:cNvSpPr>
            <a:spLocks noGrp="1"/>
          </p:cNvSpPr>
          <p:nvPr>
            <p:ph type="ftr" sz="quarter" idx="2"/>
          </p:nvPr>
        </p:nvSpPr>
        <p:spPr>
          <a:xfrm>
            <a:off x="0" y="6948488"/>
            <a:ext cx="4160838" cy="3667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7822CCA-4F12-F4B5-1D46-7C9283FF2CCB}"/>
              </a:ext>
            </a:extLst>
          </p:cNvPr>
          <p:cNvSpPr>
            <a:spLocks noGrp="1"/>
          </p:cNvSpPr>
          <p:nvPr>
            <p:ph type="sldNum" sz="quarter" idx="3"/>
          </p:nvPr>
        </p:nvSpPr>
        <p:spPr>
          <a:xfrm>
            <a:off x="5438775" y="6948488"/>
            <a:ext cx="4160838" cy="366712"/>
          </a:xfrm>
          <a:prstGeom prst="rect">
            <a:avLst/>
          </a:prstGeom>
        </p:spPr>
        <p:txBody>
          <a:bodyPr vert="horz" lIns="91440" tIns="45720" rIns="91440" bIns="45720" rtlCol="0" anchor="b"/>
          <a:lstStyle>
            <a:lvl1pPr algn="r">
              <a:defRPr sz="1200"/>
            </a:lvl1pPr>
          </a:lstStyle>
          <a:p>
            <a:fld id="{3603A784-8DAA-4701-AD10-BA4EC861AA36}" type="slidenum">
              <a:rPr lang="en-US" smtClean="0"/>
              <a:t>‹#›</a:t>
            </a:fld>
            <a:endParaRPr lang="en-US"/>
          </a:p>
        </p:txBody>
      </p:sp>
    </p:spTree>
    <p:extLst>
      <p:ext uri="{BB962C8B-B14F-4D97-AF65-F5344CB8AC3E}">
        <p14:creationId xmlns:p14="http://schemas.microsoft.com/office/powerpoint/2010/main" val="33731938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520" cy="36703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5438458" y="0"/>
            <a:ext cx="4160520" cy="367030"/>
          </a:xfrm>
          <a:prstGeom prst="rect">
            <a:avLst/>
          </a:prstGeom>
        </p:spPr>
        <p:txBody>
          <a:bodyPr vert="horz" lIns="96661" tIns="48331" rIns="96661" bIns="48331" rtlCol="0"/>
          <a:lstStyle>
            <a:lvl1pPr algn="r">
              <a:defRPr sz="1300"/>
            </a:lvl1pPr>
          </a:lstStyle>
          <a:p>
            <a:fld id="{61719A9F-38AC-6D41-A3AB-063BEB6D85DE}" type="datetimeFigureOut">
              <a:rPr lang="en-US" smtClean="0"/>
              <a:t>9/16/2025</a:t>
            </a:fld>
            <a:endParaRPr lang="en-US"/>
          </a:p>
        </p:txBody>
      </p:sp>
      <p:sp>
        <p:nvSpPr>
          <p:cNvPr id="4" name="Slide Image Placeholder 3"/>
          <p:cNvSpPr>
            <a:spLocks noGrp="1" noRot="1" noChangeAspect="1"/>
          </p:cNvSpPr>
          <p:nvPr>
            <p:ph type="sldImg" idx="2"/>
          </p:nvPr>
        </p:nvSpPr>
        <p:spPr>
          <a:xfrm>
            <a:off x="2606675" y="914400"/>
            <a:ext cx="4387850" cy="2468563"/>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960120" y="3520440"/>
            <a:ext cx="7680960" cy="288036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948171"/>
            <a:ext cx="4160520" cy="367029"/>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5438458" y="6948171"/>
            <a:ext cx="4160520" cy="367029"/>
          </a:xfrm>
          <a:prstGeom prst="rect">
            <a:avLst/>
          </a:prstGeom>
        </p:spPr>
        <p:txBody>
          <a:bodyPr vert="horz" lIns="96661" tIns="48331" rIns="96661" bIns="48331" rtlCol="0" anchor="b"/>
          <a:lstStyle>
            <a:lvl1pPr algn="r">
              <a:defRPr sz="1300"/>
            </a:lvl1pPr>
          </a:lstStyle>
          <a:p>
            <a:fld id="{06DD3B3B-75AC-574E-A42F-AEFC8DAFA0D7}" type="slidenum">
              <a:rPr lang="en-US" smtClean="0"/>
              <a:t>‹#›</a:t>
            </a:fld>
            <a:endParaRPr lang="en-US"/>
          </a:p>
        </p:txBody>
      </p:sp>
    </p:spTree>
    <p:extLst>
      <p:ext uri="{BB962C8B-B14F-4D97-AF65-F5344CB8AC3E}">
        <p14:creationId xmlns:p14="http://schemas.microsoft.com/office/powerpoint/2010/main" val="1749192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google.com/search?rlz=1C1GCEA_enUS1101US1101&amp;cs=0&amp;sca_esv=fe6362944b97d7fe&amp;q=jurisdiction+by+law&amp;sa=X&amp;ved=2ahUKEwjy0bruwcyPAxVCEGIAHSefPCQQxccNegQIAhAB&amp;mstk=AUtExfCUBnX5kTZtcDTJaHEwblJzFsQ2U_Dhs9dFJ36zm49qgyRHZP9f5t0CqRA2TV6C_qnFh0vkum73klq7NFpLirHtN4G2R2s9WQ3nB7BGZaCdw---Ht2MkM03u4cwvaq2Lc8&amp;csui=3"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www.google.com/search?rlz=1C1GCEA_enUS1101US1101&amp;cs=0&amp;sca_esv=fe6362944b97d7fe&amp;q=special+expertise&amp;sa=X&amp;ved=2ahUKEwjy0bruwcyPAxVCEGIAHSefPCQQxccNegQIAhAC&amp;mstk=AUtExfCUBnX5kTZtcDTJaHEwblJzFsQ2U_Dhs9dFJ36zm49qgyRHZP9f5t0CqRA2TV6C_qnFh0vkum73klq7NFpLirHtN4G2R2s9WQ3nB7BGZaCdw---Ht2MkM03u4cwvaq2Lc8&amp;csui=3"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300" b="0" dirty="0">
                <a:solidFill>
                  <a:srgbClr val="000000"/>
                </a:solidFill>
                <a:latin typeface="Calibri"/>
                <a:ea typeface="Calibri"/>
                <a:cs typeface="Calibri"/>
              </a:rPr>
              <a:t>My name is Kristen Hiatt</a:t>
            </a:r>
            <a:r>
              <a:rPr lang="en-US" sz="1300" b="0" dirty="0">
                <a:solidFill>
                  <a:srgbClr val="000000"/>
                </a:solidFill>
                <a:highlight>
                  <a:srgbClr val="FFFF00"/>
                </a:highlight>
                <a:latin typeface="Calibri"/>
                <a:ea typeface="Calibri"/>
                <a:cs typeface="Calibri"/>
              </a:rPr>
              <a:t>,  I’m with the </a:t>
            </a:r>
            <a:r>
              <a:rPr lang="en-US" sz="1300" b="0" dirty="0">
                <a:solidFill>
                  <a:srgbClr val="000000"/>
                </a:solidFill>
                <a:latin typeface="Calibri"/>
                <a:ea typeface="Calibri"/>
                <a:cs typeface="Calibri"/>
              </a:rPr>
              <a:t>Bay Delta Office.​ </a:t>
            </a:r>
          </a:p>
          <a:p>
            <a:pPr fontAlgn="base"/>
            <a:endParaRPr lang="en-US" sz="1300" b="0" dirty="0">
              <a:solidFill>
                <a:srgbClr val="000000"/>
              </a:solidFill>
              <a:latin typeface="Calibri"/>
              <a:ea typeface="Calibri"/>
              <a:cs typeface="Calibri"/>
            </a:endParaRPr>
          </a:p>
          <a:p>
            <a:endParaRPr lang="en-US" sz="1300" b="0" dirty="0"/>
          </a:p>
          <a:p>
            <a:endParaRPr lang="en-US" sz="1300" b="0" dirty="0"/>
          </a:p>
          <a:p>
            <a:endParaRPr lang="en-US" sz="1300" b="1" dirty="0"/>
          </a:p>
        </p:txBody>
      </p:sp>
      <p:sp>
        <p:nvSpPr>
          <p:cNvPr id="4" name="Slide Number Placeholder 3"/>
          <p:cNvSpPr>
            <a:spLocks noGrp="1"/>
          </p:cNvSpPr>
          <p:nvPr>
            <p:ph type="sldNum" sz="quarter" idx="5"/>
          </p:nvPr>
        </p:nvSpPr>
        <p:spPr/>
        <p:txBody>
          <a:bodyPr/>
          <a:lstStyle/>
          <a:p>
            <a:fld id="{06DD3B3B-75AC-574E-A42F-AEFC8DAFA0D7}" type="slidenum">
              <a:rPr lang="en-US" smtClean="0"/>
              <a:t>1</a:t>
            </a:fld>
            <a:endParaRPr lang="en-US"/>
          </a:p>
        </p:txBody>
      </p:sp>
    </p:spTree>
    <p:extLst>
      <p:ext uri="{BB962C8B-B14F-4D97-AF65-F5344CB8AC3E}">
        <p14:creationId xmlns:p14="http://schemas.microsoft.com/office/powerpoint/2010/main" val="2151773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Today’s presentation will cover </a:t>
            </a:r>
            <a:endParaRPr lang="en-US" dirty="0">
              <a:cs typeface="Calibri"/>
            </a:endParaRPr>
          </a:p>
          <a:p>
            <a:endParaRPr lang="en-US" dirty="0"/>
          </a:p>
          <a:p>
            <a:pPr marL="457200" indent="-457200">
              <a:buFont typeface="Arial" panose="020B0604020202020204" pitchFamily="34" charset="0"/>
              <a:buChar char="•"/>
            </a:pPr>
            <a:r>
              <a:rPr lang="en-US" dirty="0">
                <a:latin typeface="Segoe UI Semibold"/>
                <a:cs typeface="Segoe UI Semibold"/>
              </a:rPr>
              <a:t>Operations Plan – Action 5</a:t>
            </a:r>
          </a:p>
          <a:p>
            <a:pPr marL="457200" indent="-457200">
              <a:buFont typeface="Arial" panose="020B0604020202020204" pitchFamily="34" charset="0"/>
              <a:buChar char="•"/>
            </a:pPr>
            <a:r>
              <a:rPr lang="en-US" dirty="0">
                <a:latin typeface="Segoe UI Semibold"/>
                <a:cs typeface="Segoe UI Semibold"/>
              </a:rPr>
              <a:t>Trinity Alternatives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Segoe UI Semibold"/>
                <a:cs typeface="Segoe UI Semibold"/>
              </a:rPr>
              <a:t>Trinity Update</a:t>
            </a:r>
          </a:p>
          <a:p>
            <a:pPr marL="457200" indent="-457200">
              <a:buFont typeface="Arial" panose="020B0604020202020204" pitchFamily="34" charset="0"/>
              <a:buChar char="•"/>
            </a:pPr>
            <a:r>
              <a:rPr lang="en-US" dirty="0">
                <a:latin typeface="Segoe UI Semibold"/>
                <a:cs typeface="Segoe UI Semibold"/>
              </a:rPr>
              <a:t>Next Steps</a:t>
            </a:r>
          </a:p>
          <a:p>
            <a:pPr>
              <a:buFont typeface="+mj-lt"/>
            </a:pP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06DD3B3B-75AC-574E-A42F-AEFC8DAFA0D7}" type="slidenum">
              <a:rPr lang="en-US" smtClean="0"/>
              <a:t>2</a:t>
            </a:fld>
            <a:endParaRPr lang="en-US"/>
          </a:p>
        </p:txBody>
      </p:sp>
    </p:spTree>
    <p:extLst>
      <p:ext uri="{BB962C8B-B14F-4D97-AF65-F5344CB8AC3E}">
        <p14:creationId xmlns:p14="http://schemas.microsoft.com/office/powerpoint/2010/main" val="2151773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a typeface="Calibri" panose="020F0502020204030204"/>
                <a:cs typeface="Calibri" panose="020F0502020204030204"/>
              </a:rPr>
              <a:t>As discussed last time I presented to you all, Executive order 14181 was signed by President Trump on January 24, 2025, which directs agencies to provide more water resources in terms of deliveries and additional hydropower in relation to the 2024 LTO. </a:t>
            </a:r>
          </a:p>
          <a:p>
            <a:pPr lvl="0"/>
            <a:r>
              <a:rPr lang="en-US" sz="1200" kern="1200" dirty="0">
                <a:solidFill>
                  <a:schemeClr val="tx1"/>
                </a:solidFill>
                <a:effectLst/>
                <a:latin typeface="+mn-lt"/>
                <a:ea typeface="+mn-ea"/>
                <a:cs typeface="+mn-cs"/>
              </a:rPr>
              <a:t>The goal of Operation Plan - Action 5 is to respond to EO 14181 by seeing immediate water supply benefits, while recognizing the 2024 ROD and needing to stay within the bounds of the ROD, which includes 2 Biological Opinions and an EIS</a:t>
            </a:r>
          </a:p>
          <a:p>
            <a:pPr lvl="0"/>
            <a:r>
              <a:rPr lang="en-US" sz="1200" kern="1200" dirty="0">
                <a:solidFill>
                  <a:schemeClr val="tx1"/>
                </a:solidFill>
                <a:effectLst/>
                <a:latin typeface="+mn-lt"/>
                <a:ea typeface="+mn-ea"/>
                <a:cs typeface="+mn-cs"/>
              </a:rPr>
              <a:t> </a:t>
            </a:r>
          </a:p>
          <a:p>
            <a:pPr lvl="0"/>
            <a:r>
              <a:rPr lang="en-US" sz="1200" kern="1200" dirty="0">
                <a:solidFill>
                  <a:schemeClr val="tx1"/>
                </a:solidFill>
                <a:effectLst/>
                <a:latin typeface="+mn-lt"/>
                <a:ea typeface="+mn-ea"/>
                <a:cs typeface="+mn-cs"/>
              </a:rPr>
              <a:t>Action 5 is codifying the actions we’ve taken this year. We’ll go into more detail on each of these, but at a high level:</a:t>
            </a:r>
          </a:p>
          <a:p>
            <a:pPr lvl="0"/>
            <a:r>
              <a:rPr lang="en-US" sz="1200" kern="1200" dirty="0">
                <a:solidFill>
                  <a:schemeClr val="tx1"/>
                </a:solidFill>
                <a:effectLst/>
                <a:latin typeface="+mn-lt"/>
                <a:ea typeface="+mn-ea"/>
                <a:cs typeface="+mn-cs"/>
              </a:rPr>
              <a:t>- There’s rationale for removing fall x2 action and the early implementation of export reduction</a:t>
            </a:r>
          </a:p>
          <a:p>
            <a:pPr lvl="0"/>
            <a:r>
              <a:rPr lang="en-US" sz="1200" kern="1200" dirty="0">
                <a:solidFill>
                  <a:schemeClr val="tx1"/>
                </a:solidFill>
                <a:effectLst/>
                <a:latin typeface="+mn-lt"/>
                <a:ea typeface="+mn-ea"/>
                <a:cs typeface="+mn-cs"/>
              </a:rPr>
              <a:t>- Action 5 revises parts of entrainment management</a:t>
            </a:r>
          </a:p>
          <a:p>
            <a:pPr lvl="0"/>
            <a:r>
              <a:rPr lang="en-US" sz="1200" kern="1200" dirty="0">
                <a:solidFill>
                  <a:schemeClr val="tx1"/>
                </a:solidFill>
                <a:effectLst/>
                <a:latin typeface="+mn-lt"/>
                <a:ea typeface="+mn-ea"/>
                <a:cs typeface="+mn-cs"/>
              </a:rPr>
              <a:t>- Revises aspects of governance. One of the challenges we observed is balancing collaboration while respecting each agency’s decision authority, so looked at governance through that lens. </a:t>
            </a:r>
          </a:p>
          <a:p>
            <a:pPr lvl="0"/>
            <a:r>
              <a:rPr lang="en-US" sz="1200" kern="1200" dirty="0">
                <a:solidFill>
                  <a:schemeClr val="tx1"/>
                </a:solidFill>
                <a:effectLst/>
                <a:latin typeface="+mn-lt"/>
                <a:ea typeface="+mn-ea"/>
                <a:cs typeface="+mn-cs"/>
              </a:rPr>
              <a:t>- We simplified some of the proposed action descriptions </a:t>
            </a:r>
          </a:p>
          <a:p>
            <a:pPr marL="171450" indent="-171450">
              <a:buFontTx/>
              <a:buChar char="-"/>
            </a:pPr>
            <a:r>
              <a:rPr lang="en-US" sz="1200" kern="1200" dirty="0">
                <a:solidFill>
                  <a:schemeClr val="tx1"/>
                </a:solidFill>
                <a:effectLst/>
                <a:latin typeface="+mn-lt"/>
                <a:ea typeface="+mn-ea"/>
                <a:cs typeface="+mn-cs"/>
              </a:rPr>
              <a:t>And then adaptive management was copied over from the Proposed Action</a:t>
            </a:r>
            <a:r>
              <a:rPr lang="en-US" dirty="0"/>
              <a:t> consulted upon</a:t>
            </a:r>
            <a:r>
              <a:rPr lang="en-US" sz="1200" kern="1200" dirty="0">
                <a:solidFill>
                  <a:schemeClr val="tx1"/>
                </a:solidFill>
                <a:effectLst/>
                <a:latin typeface="+mn-lt"/>
                <a:ea typeface="+mn-ea"/>
                <a:cs typeface="+mn-cs"/>
              </a:rPr>
              <a:t> and moved </a:t>
            </a:r>
            <a:r>
              <a:rPr lang="en-US" dirty="0"/>
              <a:t>into</a:t>
            </a:r>
            <a:r>
              <a:rPr lang="en-US" sz="1200" kern="1200" dirty="0">
                <a:solidFill>
                  <a:schemeClr val="tx1"/>
                </a:solidFill>
                <a:effectLst/>
                <a:latin typeface="+mn-lt"/>
                <a:ea typeface="+mn-ea"/>
                <a:cs typeface="+mn-cs"/>
              </a:rPr>
              <a:t> the </a:t>
            </a:r>
            <a:r>
              <a:rPr lang="en-US" dirty="0"/>
              <a:t>NEPA-only realm</a:t>
            </a:r>
            <a:endParaRPr lang="en-US" sz="1200" kern="1200" dirty="0">
              <a:solidFill>
                <a:schemeClr val="tx1"/>
              </a:solidFill>
              <a:effectLst/>
              <a:latin typeface="+mn-lt"/>
              <a:ea typeface="Calibri"/>
              <a:cs typeface="Calibri"/>
            </a:endParaRPr>
          </a:p>
          <a:p>
            <a:pPr marL="171450" lvl="0" indent="-171450">
              <a:buFontTx/>
              <a:buChar char="-"/>
            </a:pPr>
            <a:endParaRPr lang="en-US" sz="1200" kern="1200" dirty="0">
              <a:solidFill>
                <a:schemeClr val="tx1"/>
              </a:solidFill>
              <a:effectLst/>
              <a:latin typeface="+mn-lt"/>
              <a:ea typeface="+mn-ea"/>
              <a:cs typeface="+mn-cs"/>
            </a:endParaRPr>
          </a:p>
          <a:p>
            <a:pPr marL="0" lvl="0" indent="0">
              <a:buFontTx/>
              <a:buNone/>
            </a:pPr>
            <a:r>
              <a:rPr lang="en-US" sz="1200" kern="1200" dirty="0">
                <a:solidFill>
                  <a:schemeClr val="tx1"/>
                </a:solidFill>
                <a:effectLst/>
                <a:latin typeface="+mn-lt"/>
                <a:ea typeface="+mn-ea"/>
                <a:cs typeface="+mn-cs"/>
              </a:rPr>
              <a:t>So lets dive in</a:t>
            </a:r>
          </a:p>
          <a:p>
            <a:endParaRPr lang="en-US" dirty="0"/>
          </a:p>
        </p:txBody>
      </p:sp>
      <p:sp>
        <p:nvSpPr>
          <p:cNvPr id="4" name="Slide Number Placeholder 3"/>
          <p:cNvSpPr>
            <a:spLocks noGrp="1"/>
          </p:cNvSpPr>
          <p:nvPr>
            <p:ph type="sldNum" sz="quarter" idx="5"/>
          </p:nvPr>
        </p:nvSpPr>
        <p:spPr/>
        <p:txBody>
          <a:bodyPr/>
          <a:lstStyle/>
          <a:p>
            <a:fld id="{06DD3B3B-75AC-574E-A42F-AEFC8DAFA0D7}" type="slidenum">
              <a:rPr lang="en-US" smtClean="0"/>
              <a:t>3</a:t>
            </a:fld>
            <a:endParaRPr lang="en-US"/>
          </a:p>
        </p:txBody>
      </p:sp>
    </p:spTree>
    <p:extLst>
      <p:ext uri="{BB962C8B-B14F-4D97-AF65-F5344CB8AC3E}">
        <p14:creationId xmlns:p14="http://schemas.microsoft.com/office/powerpoint/2010/main" val="1173901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-Action 5 includes removal of the Delta Smelt Summer and Fall Habitat Action known as “Fall X2” which was initially proposed as an experiment under the 2008 Biological Opinion  </a:t>
            </a:r>
          </a:p>
          <a:p>
            <a:pPr lvl="0"/>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In 2019, the action was adjusted to reduce impacts to Shata </a:t>
            </a:r>
            <a:r>
              <a:rPr lang="en-US" dirty="0"/>
              <a:t>Reservoir </a:t>
            </a:r>
            <a:r>
              <a:rPr lang="en-US" dirty="0" err="1"/>
              <a:t>coldwater</a:t>
            </a:r>
            <a:r>
              <a:rPr lang="en-US" sz="1200" kern="1200" dirty="0">
                <a:solidFill>
                  <a:schemeClr val="tx1"/>
                </a:solidFill>
                <a:effectLst/>
                <a:latin typeface="+mn-lt"/>
                <a:ea typeface="+mn-ea"/>
                <a:cs typeface="+mn-cs"/>
              </a:rPr>
              <a:t> pool </a:t>
            </a:r>
            <a:r>
              <a:rPr lang="en-US" sz="1200" i="1" strike="sngStrike" kern="1200" dirty="0">
                <a:solidFill>
                  <a:schemeClr val="tx1"/>
                </a:solidFill>
                <a:effectLst/>
                <a:latin typeface="+mn-lt"/>
                <a:ea typeface="+mn-ea"/>
                <a:cs typeface="+mn-cs"/>
              </a:rPr>
              <a:t>(</a:t>
            </a:r>
            <a:r>
              <a:rPr lang="en-US" i="1" strike="sngStrike" dirty="0"/>
              <a:t>moving X2 from 74km</a:t>
            </a:r>
            <a:r>
              <a:rPr lang="en-US" sz="1200" i="1" strike="sngStrike" kern="1200" dirty="0">
                <a:solidFill>
                  <a:schemeClr val="tx1"/>
                </a:solidFill>
                <a:effectLst/>
                <a:latin typeface="+mn-lt"/>
                <a:ea typeface="+mn-ea"/>
                <a:cs typeface="+mn-cs"/>
              </a:rPr>
              <a:t> to </a:t>
            </a:r>
            <a:r>
              <a:rPr lang="en-US" i="1" strike="sngStrike" dirty="0"/>
              <a:t>81km</a:t>
            </a:r>
            <a:r>
              <a:rPr lang="en-US" sz="1200" i="1" strike="sngStrike" kern="1200" dirty="0">
                <a:solidFill>
                  <a:schemeClr val="tx1"/>
                </a:solidFill>
                <a:effectLst/>
                <a:latin typeface="+mn-lt"/>
                <a:ea typeface="+mn-ea"/>
                <a:cs typeface="+mn-cs"/>
              </a:rPr>
              <a:t> Nov and Dec?)</a:t>
            </a:r>
            <a:endParaRPr lang="en-US" sz="1200" i="1" strike="sngStrike" kern="1200" dirty="0">
              <a:solidFill>
                <a:schemeClr val="tx1"/>
              </a:solidFill>
              <a:effectLst/>
              <a:latin typeface="+mn-lt"/>
              <a:ea typeface="Calibri"/>
              <a:cs typeface="Calibri"/>
            </a:endParaRPr>
          </a:p>
          <a:p>
            <a:pPr lvl="0"/>
            <a:endParaRPr lang="en-US" sz="1200" i="1"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Fall X2 action was in 2024 Proposed Action: </a:t>
            </a:r>
            <a:r>
              <a:rPr lang="en-US" sz="1200" i="1" kern="1200" dirty="0">
                <a:solidFill>
                  <a:schemeClr val="tx1"/>
                </a:solidFill>
                <a:effectLst/>
                <a:latin typeface="+mn-lt"/>
                <a:ea typeface="+mn-ea"/>
                <a:cs typeface="+mn-cs"/>
              </a:rPr>
              <a:t>"To increase the amount of low salinity zone habitat for Delta Smelt, in Wet and Above Normal year, Reclamation and DWR will maintain a 30-day average X2 ≤ 80km for September through October."</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However, 2024 Biological Opinion concluded that while lifecycle modeling supports the hypothesis that high summer outflow can be beneficial, it does not support the fall hypothesis. And stated, “The Fall X2 action is not anticipated to have observable effects on Delta smelt survival.”</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conclusion of the Fall X2 experiment will provide 40 TAF to the CVP and, if adopted, 60 TAF to the SWP over the long-term.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D78100F9-6FEC-448B-9E77-08ADFA002F7F}" type="slidenum">
              <a:rPr lang="en-US" smtClean="0"/>
              <a:t>4</a:t>
            </a:fld>
            <a:endParaRPr lang="en-US"/>
          </a:p>
        </p:txBody>
      </p:sp>
    </p:spTree>
    <p:extLst>
      <p:ext uri="{BB962C8B-B14F-4D97-AF65-F5344CB8AC3E}">
        <p14:creationId xmlns:p14="http://schemas.microsoft.com/office/powerpoint/2010/main" val="1434080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Action 5 includes removal of the Healthy Rivers and Landscapes </a:t>
            </a:r>
            <a:r>
              <a:rPr lang="en-US" sz="1200" u="sng" kern="100" dirty="0">
                <a:effectLst/>
                <a:latin typeface="Aptos" panose="020B0004020202020204" pitchFamily="34" charset="0"/>
                <a:ea typeface="Aptos" panose="020B0004020202020204" pitchFamily="34" charset="0"/>
                <a:cs typeface="Times New Roman" panose="02020603050405020304" pitchFamily="18" charset="0"/>
              </a:rPr>
              <a:t>Early Implementation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measure. </a:t>
            </a:r>
          </a:p>
          <a:p>
            <a:pPr marL="342900" indent="-342900">
              <a:lnSpc>
                <a:spcPct val="115000"/>
              </a:lnSpc>
              <a:buFont typeface="Symbol" panose="05050102010706020507" pitchFamily="18" charset="2"/>
              <a:buChar char=""/>
            </a:pPr>
            <a:r>
              <a:rPr lang="en-US" sz="1200" kern="100" dirty="0">
                <a:effectLst/>
                <a:latin typeface="Aptos"/>
                <a:ea typeface="Aptos" panose="020B0004020202020204" pitchFamily="34" charset="0"/>
                <a:cs typeface="Times New Roman" panose="02020603050405020304" pitchFamily="18" charset="0"/>
              </a:rPr>
              <a:t>The action was originally designed to bridge </a:t>
            </a:r>
            <a:r>
              <a:rPr lang="en-US" kern="100" dirty="0">
                <a:latin typeface="Aptos"/>
                <a:ea typeface="Aptos" panose="020B0004020202020204" pitchFamily="34" charset="0"/>
                <a:cs typeface="Times New Roman" panose="02020603050405020304" pitchFamily="18" charset="0"/>
              </a:rPr>
              <a:t>the period between adoption</a:t>
            </a:r>
            <a:r>
              <a:rPr lang="en-US" sz="1200" kern="100" dirty="0">
                <a:effectLst/>
                <a:latin typeface="Aptos"/>
                <a:ea typeface="Aptos" panose="020B0004020202020204" pitchFamily="34" charset="0"/>
                <a:cs typeface="Times New Roman" panose="02020603050405020304" pitchFamily="18" charset="0"/>
              </a:rPr>
              <a:t> of the Healthy Rivers and Landscapes Program </a:t>
            </a:r>
            <a:r>
              <a:rPr lang="en-US" kern="100" dirty="0">
                <a:latin typeface="Aptos"/>
                <a:ea typeface="Aptos" panose="020B0004020202020204" pitchFamily="34" charset="0"/>
                <a:cs typeface="Times New Roman" panose="02020603050405020304" pitchFamily="18" charset="0"/>
              </a:rPr>
              <a:t>with </a:t>
            </a:r>
            <a:r>
              <a:rPr lang="en-US" sz="1200" kern="100" dirty="0">
                <a:effectLst/>
                <a:latin typeface="Aptos"/>
                <a:ea typeface="Aptos" panose="020B0004020202020204" pitchFamily="34" charset="0"/>
                <a:cs typeface="Times New Roman" panose="02020603050405020304" pitchFamily="18" charset="0"/>
              </a:rPr>
              <a:t>implementation – it was a CVP-only measure</a:t>
            </a:r>
            <a:r>
              <a:rPr lang="en-US" kern="100" dirty="0">
                <a:latin typeface="Aptos"/>
                <a:ea typeface="Aptos" panose="020B0004020202020204" pitchFamily="34" charset="0"/>
                <a:cs typeface="Times New Roman" panose="02020603050405020304" pitchFamily="18" charset="0"/>
              </a:rPr>
              <a:t>.  </a:t>
            </a:r>
          </a:p>
          <a:p>
            <a:pPr marL="342900" indent="-342900">
              <a:lnSpc>
                <a:spcPct val="115000"/>
              </a:lnSpc>
              <a:buFont typeface="Symbol" panose="05050102010706020507" pitchFamily="18" charset="2"/>
              <a:buChar char=""/>
            </a:pPr>
            <a:r>
              <a:rPr lang="en-US" kern="100" dirty="0">
                <a:solidFill>
                  <a:srgbClr val="333333"/>
                </a:solidFill>
              </a:rPr>
              <a:t>delays have resulted in Early Implementation Component of the Spring Delta Outflow lacking the physical and scientific infrastructure necessary to develop data that could assist in decisions regarding whether and how to implement the HRL</a:t>
            </a:r>
            <a:endParaRPr lang="en-US" kern="100" dirty="0">
              <a:solidFill>
                <a:srgbClr val="333333"/>
              </a:solidFill>
              <a:effectLst/>
              <a:ea typeface="Calibri"/>
              <a:cs typeface="Calibri"/>
            </a:endParaRP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The early implementation action costs the CVP 62.5 TAF in dry and below normal years and 87.5 TAF in above normal water year (40 TAF average). </a:t>
            </a:r>
          </a:p>
          <a:p>
            <a:pPr marL="342900" marR="0" lvl="0" indent="-342900">
              <a:lnSpc>
                <a:spcPct val="115000"/>
              </a:lnSpc>
              <a:spcAft>
                <a:spcPts val="800"/>
              </a:spcAft>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Action 5 includes the Healthy Rivers and Landscapes Program as agreed to by HRL parties in the February 2022 MOA upon adoption by the State Water Board.</a:t>
            </a:r>
          </a:p>
          <a:p>
            <a:pPr marL="342900" marR="0" lvl="0" indent="-342900">
              <a:lnSpc>
                <a:spcPct val="115000"/>
              </a:lnSpc>
              <a:spcAft>
                <a:spcPts val="800"/>
              </a:spcAft>
              <a:buFont typeface="Symbol" panose="05050102010706020507" pitchFamily="18" charset="2"/>
              <a:buChar char=""/>
            </a:pP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endParaRPr lang="en-US" sz="1200" dirty="0">
              <a:effectLst/>
              <a:latin typeface="Calibri" panose="020F0502020204030204"/>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D78100F9-6FEC-448B-9E77-08ADFA002F7F}" type="slidenum">
              <a:rPr lang="en-US" smtClean="0"/>
              <a:t>5</a:t>
            </a:fld>
            <a:endParaRPr lang="en-US"/>
          </a:p>
        </p:txBody>
      </p:sp>
    </p:spTree>
    <p:extLst>
      <p:ext uri="{BB962C8B-B14F-4D97-AF65-F5344CB8AC3E}">
        <p14:creationId xmlns:p14="http://schemas.microsoft.com/office/powerpoint/2010/main" val="303142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The goal of Action 5 updates to Delta criteria is that when actions are taken that restrict water supply, there is a material benefit to species.</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Onset of OMR management follows first flush conditions or detection of species in salvage</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The First Flush conditions are the same but can occur in December, January or February </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Once OMR has started, it will be maintained at no more negative than -5000 unless assessments show need for modification</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For real-time assessments</a:t>
            </a:r>
          </a:p>
          <a:p>
            <a:pPr marL="742950" marR="0" lvl="1" indent="-285750">
              <a:lnSpc>
                <a:spcPct val="115000"/>
              </a:lnSpc>
              <a:buFont typeface="Courier New" panose="02070309020205020404" pitchFamily="49" charset="0"/>
              <a:buChar char="o"/>
            </a:pPr>
            <a:r>
              <a:rPr lang="en-US" sz="1200" b="0" i="0" u="none" strike="noStrike" kern="1200" baseline="0" dirty="0">
                <a:solidFill>
                  <a:schemeClr val="tx1"/>
                </a:solidFill>
                <a:latin typeface="+mn-lt"/>
                <a:ea typeface="+mn-ea"/>
                <a:cs typeface="+mn-cs"/>
              </a:rPr>
              <a:t>The flow at Jersey Point (JPF) provides a surrogate for high flows that reduce the risk of entrainment regardless of OMRI. Reclamation and DWR would compute JPF based on San Joaquin River Inflow at Vernalis, Consumnes River Inflow, Mokelumne River Inflow, Calaveras River Inflow, Flow from Sacramento River through DCC, Flow from Sacramento River through Georgiana Slough, 65% of in-Delta precipitation, -65% of in-Delta diversions, and -Export Pumping at (Banks + Jones). </a:t>
            </a:r>
          </a:p>
          <a:p>
            <a:pPr marL="742950" marR="0" lvl="1" indent="-285750">
              <a:lnSpc>
                <a:spcPct val="115000"/>
              </a:lnSpc>
              <a:buFont typeface="Courier New" panose="02070309020205020404" pitchFamily="49" charset="0"/>
              <a:buChar char="o"/>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for salmonids, if an assessment indicates annual salvage loss is on a trajectory to exceed 1% of the Juvenile Production Estimate (JPE) entering the Delta and a reduction in pumping would materially increase through-Delta survival, pumping will be reduced to -3,500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cfs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for at least 7 days </a:t>
            </a:r>
          </a:p>
          <a:p>
            <a:pPr marL="342900" marR="0" lvl="0" indent="-342900">
              <a:lnSpc>
                <a:spcPct val="115000"/>
              </a:lnSpc>
              <a:buFont typeface="Symbol" panose="05050102010706020507" pitchFamily="18" charset="2"/>
              <a:buChar char=""/>
            </a:pP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Stormflex</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is included in Action 5 – increasing from -6250 to -6500 </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No change to the end of OMR season</a:t>
            </a:r>
          </a:p>
          <a:p>
            <a:pPr marL="342900" indent="-342900">
              <a:lnSpc>
                <a:spcPct val="115000"/>
              </a:lnSpc>
              <a:spcAft>
                <a:spcPts val="800"/>
              </a:spcAft>
              <a:buFont typeface="Symbol" panose="05050102010706020507" pitchFamily="18" charset="2"/>
              <a:buChar char=""/>
            </a:pPr>
            <a:r>
              <a:rPr lang="en-US" sz="1200" kern="100" dirty="0">
                <a:effectLst/>
                <a:latin typeface="Aptos"/>
                <a:ea typeface="Aptos" panose="020B0004020202020204" pitchFamily="34" charset="0"/>
                <a:cs typeface="Times New Roman" panose="02020603050405020304" pitchFamily="18" charset="0"/>
              </a:rPr>
              <a:t>Estimated 50 to 100 </a:t>
            </a:r>
            <a:r>
              <a:rPr lang="en-US" kern="100" dirty="0">
                <a:latin typeface="Aptos"/>
                <a:ea typeface="Aptos" panose="020B0004020202020204" pitchFamily="34" charset="0"/>
                <a:cs typeface="Times New Roman" panose="02020603050405020304" pitchFamily="18" charset="0"/>
              </a:rPr>
              <a:t>TAF savings</a:t>
            </a:r>
            <a:r>
              <a:rPr lang="en-US" sz="1200" kern="100" dirty="0">
                <a:effectLst/>
                <a:latin typeface="Aptos"/>
                <a:ea typeface="Aptos" panose="020B0004020202020204" pitchFamily="34" charset="0"/>
                <a:cs typeface="Times New Roman" panose="02020603050405020304" pitchFamily="18" charset="0"/>
              </a:rPr>
              <a:t> for the CVP and, if adopted, 60 to 165 TAF </a:t>
            </a:r>
            <a:r>
              <a:rPr lang="en-US" kern="100" dirty="0">
                <a:latin typeface="Aptos"/>
                <a:ea typeface="Aptos" panose="020B0004020202020204" pitchFamily="34" charset="0"/>
                <a:cs typeface="Times New Roman" panose="02020603050405020304" pitchFamily="18" charset="0"/>
              </a:rPr>
              <a:t>savings to</a:t>
            </a:r>
            <a:r>
              <a:rPr lang="en-US" sz="1200" kern="100" dirty="0">
                <a:effectLst/>
                <a:latin typeface="Aptos"/>
                <a:ea typeface="Aptos" panose="020B0004020202020204" pitchFamily="34" charset="0"/>
                <a:cs typeface="Times New Roman" panose="02020603050405020304" pitchFamily="18" charset="0"/>
              </a:rPr>
              <a:t> the SWP</a:t>
            </a:r>
          </a:p>
          <a:p>
            <a:pPr marL="228600" marR="0">
              <a:lnSpc>
                <a:spcPct val="115000"/>
              </a:lnSpc>
              <a:spcAft>
                <a:spcPts val="800"/>
              </a:spcAft>
              <a:buNone/>
            </a:pPr>
            <a:endParaRPr lang="en-US" sz="1200" i="1" kern="100" dirty="0">
              <a:effectLst/>
              <a:latin typeface="Aptos" panose="020B0004020202020204" pitchFamily="34" charset="0"/>
              <a:ea typeface="Aptos" panose="020B0004020202020204" pitchFamily="34" charset="0"/>
              <a:cs typeface="Times New Roman" panose="02020603050405020304" pitchFamily="18" charset="0"/>
            </a:endParaRPr>
          </a:p>
          <a:p>
            <a:pPr marL="228600" marR="0">
              <a:lnSpc>
                <a:spcPct val="115000"/>
              </a:lnSpc>
              <a:spcAft>
                <a:spcPts val="800"/>
              </a:spcAft>
              <a:buNone/>
            </a:pPr>
            <a:endParaRPr lang="en-US" sz="1200" i="1" kern="100" dirty="0">
              <a:effectLst/>
              <a:latin typeface="Aptos" panose="020B0004020202020204" pitchFamily="34" charset="0"/>
              <a:ea typeface="Aptos" panose="020B0004020202020204" pitchFamily="34" charset="0"/>
              <a:cs typeface="Times New Roman" panose="02020603050405020304" pitchFamily="18" charset="0"/>
            </a:endParaRPr>
          </a:p>
          <a:p>
            <a:pPr marL="228600" marR="0">
              <a:lnSpc>
                <a:spcPct val="115000"/>
              </a:lnSpc>
              <a:spcAft>
                <a:spcPts val="800"/>
              </a:spcAft>
              <a:buNone/>
            </a:pPr>
            <a:r>
              <a:rPr lang="en-US" sz="1200" i="1" kern="100" dirty="0">
                <a:effectLst/>
                <a:latin typeface="Aptos" panose="020B0004020202020204" pitchFamily="34" charset="0"/>
                <a:ea typeface="Aptos" panose="020B0004020202020204" pitchFamily="34" charset="0"/>
                <a:cs typeface="Times New Roman" panose="02020603050405020304" pitchFamily="18" charset="0"/>
              </a:rPr>
              <a:t>________________________________________________________________________________________________________________________________________________</a:t>
            </a:r>
          </a:p>
          <a:p>
            <a:pPr marL="228600" marR="0">
              <a:lnSpc>
                <a:spcPct val="115000"/>
              </a:lnSpc>
              <a:spcAft>
                <a:spcPts val="800"/>
              </a:spcAft>
              <a:buNone/>
            </a:pPr>
            <a:endParaRPr lang="en-US" sz="1200" i="1" kern="100" dirty="0">
              <a:effectLst/>
              <a:latin typeface="Aptos" panose="020B0004020202020204" pitchFamily="34" charset="0"/>
              <a:ea typeface="Aptos" panose="020B0004020202020204" pitchFamily="34" charset="0"/>
              <a:cs typeface="Times New Roman" panose="02020603050405020304" pitchFamily="18" charset="0"/>
            </a:endParaRPr>
          </a:p>
          <a:p>
            <a:pPr marL="228600" marR="0">
              <a:lnSpc>
                <a:spcPct val="115000"/>
              </a:lnSpc>
              <a:spcAft>
                <a:spcPts val="800"/>
              </a:spcAft>
              <a:buNone/>
            </a:pPr>
            <a:r>
              <a:rPr lang="en-US" sz="1200" i="1" kern="100" dirty="0">
                <a:effectLst/>
                <a:latin typeface="Aptos" panose="020B0004020202020204" pitchFamily="34" charset="0"/>
                <a:ea typeface="Aptos" panose="020B0004020202020204" pitchFamily="34" charset="0"/>
                <a:cs typeface="Times New Roman" panose="02020603050405020304" pitchFamily="18" charset="0"/>
              </a:rPr>
              <a:t>A stand-in for the population model for Larval and Juvenile longfin was used that used the Alt2 assumptions but had an additional offramp when the Midwater Trawl index was &gt; 500</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p>
            <a:pPr marL="228600" marR="0">
              <a:lnSpc>
                <a:spcPct val="115000"/>
              </a:lnSpc>
              <a:spcAft>
                <a:spcPts val="800"/>
              </a:spcAft>
              <a:buNone/>
            </a:pPr>
            <a:r>
              <a:rPr lang="en-US" sz="1200" i="1" kern="100" dirty="0">
                <a:effectLst/>
                <a:latin typeface="Aptos" panose="020B0004020202020204" pitchFamily="34" charset="0"/>
                <a:ea typeface="Aptos" panose="020B0004020202020204" pitchFamily="34" charset="0"/>
                <a:cs typeface="Times New Roman" panose="02020603050405020304" pitchFamily="18" charset="0"/>
              </a:rPr>
              <a:t>Winter-Run triggers when crossing 50% of the salvage limit and then again every week there is additional salvage after that. Doesn't make a whole of difference</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p>
          <a:p>
            <a:pPr marL="0" marR="0">
              <a:lnSpc>
                <a:spcPct val="115000"/>
              </a:lnSpc>
              <a:spcAft>
                <a:spcPts val="800"/>
              </a:spcAft>
            </a:pPr>
            <a:r>
              <a:rPr lang="en-US" sz="1200" i="1" kern="100" dirty="0">
                <a:effectLst/>
                <a:latin typeface="Aptos"/>
                <a:ea typeface="Aptos" panose="020B0004020202020204" pitchFamily="34" charset="0"/>
                <a:cs typeface="Times New Roman" panose="02020603050405020304" pitchFamily="18" charset="0"/>
              </a:rPr>
              <a:t>Turbidity Bridge (Adult Delta Smelt action) has an off-ramp on JPF rather than </a:t>
            </a:r>
            <a:r>
              <a:rPr lang="en-US" sz="1200" i="1" kern="100" dirty="0" err="1">
                <a:effectLst/>
                <a:latin typeface="Aptos"/>
                <a:ea typeface="Aptos" panose="020B0004020202020204" pitchFamily="34" charset="0"/>
                <a:cs typeface="Times New Roman" panose="02020603050405020304" pitchFamily="18" charset="0"/>
              </a:rPr>
              <a:t>QWest</a:t>
            </a:r>
            <a:r>
              <a:rPr lang="en-US" sz="1200" i="1" kern="100" dirty="0">
                <a:effectLst/>
                <a:latin typeface="Aptos"/>
                <a:ea typeface="Aptos" panose="020B0004020202020204" pitchFamily="34" charset="0"/>
                <a:cs typeface="Times New Roman" panose="02020603050405020304" pitchFamily="18" charset="0"/>
              </a:rPr>
              <a:t>. Just note that the Larval/Juvenile action is now represented in </a:t>
            </a:r>
            <a:r>
              <a:rPr lang="en-US" sz="1200" i="1" kern="100" dirty="0" err="1">
                <a:effectLst/>
                <a:latin typeface="Aptos"/>
                <a:ea typeface="Aptos" panose="020B0004020202020204" pitchFamily="34" charset="0"/>
                <a:cs typeface="Times New Roman" panose="02020603050405020304" pitchFamily="18" charset="0"/>
              </a:rPr>
              <a:t>CalSim</a:t>
            </a:r>
            <a:r>
              <a:rPr lang="en-US" sz="1200" i="1" kern="100" dirty="0">
                <a:effectLst/>
                <a:latin typeface="Aptos"/>
                <a:ea typeface="Aptos" panose="020B0004020202020204" pitchFamily="34" charset="0"/>
                <a:cs typeface="Times New Roman" panose="02020603050405020304" pitchFamily="18" charset="0"/>
              </a:rPr>
              <a:t> as effectively extending the ability to trigger Turbidity Bridge through the entire OMR Management Season as a stand-in for real-time PTM modeling.</a:t>
            </a:r>
            <a:endParaRPr lang="en-US" sz="1200" kern="100" dirty="0">
              <a:effectLst/>
              <a:latin typeface="Aptos"/>
              <a:ea typeface="Aptos" panose="020B0004020202020204" pitchFamily="34" charset="0"/>
              <a:cs typeface="Times New Roman" panose="02020603050405020304" pitchFamily="18" charset="0"/>
            </a:endParaRPr>
          </a:p>
          <a:p>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DD3B3B-75AC-574E-A42F-AEFC8DAFA0D7}" type="slidenum">
              <a:rPr lang="en-US" smtClean="0"/>
              <a:t>6</a:t>
            </a:fld>
            <a:endParaRPr lang="en-US"/>
          </a:p>
        </p:txBody>
      </p:sp>
    </p:spTree>
    <p:extLst>
      <p:ext uri="{BB962C8B-B14F-4D97-AF65-F5344CB8AC3E}">
        <p14:creationId xmlns:p14="http://schemas.microsoft.com/office/powerpoint/2010/main" val="2638004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15000"/>
              </a:lnSpc>
              <a:spcAft>
                <a:spcPts val="800"/>
              </a:spcAft>
              <a:buNone/>
            </a:pPr>
            <a:r>
              <a:rPr lang="en-US" sz="1200" kern="1200" dirty="0">
                <a:solidFill>
                  <a:schemeClr val="tx1"/>
                </a:solidFill>
                <a:effectLst/>
                <a:latin typeface="+mn-lt"/>
                <a:ea typeface="+mn-ea"/>
                <a:cs typeface="+mn-cs"/>
              </a:rPr>
              <a:t>[Tim]</a:t>
            </a:r>
          </a:p>
          <a:p>
            <a:pPr marL="0" marR="0">
              <a:lnSpc>
                <a:spcPct val="115000"/>
              </a:lnSpc>
              <a:spcAft>
                <a:spcPts val="800"/>
              </a:spcAft>
              <a:buNone/>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For Governance</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Real time groups often struggle with tradeoff analyses, there are different stakes in different decisions </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And it’s not really fair to ask a fish biologist if it’s okay to kill a fish. We’ve seen the group be very risk-averse in a way that has little species benefit at a large water cost. </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This governance is reflective of having action agencies lead in their role of operating the projects </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Having the Services lead in their role of consultation and incidental take; and if and when a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reinitation</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trigger is crossed </a:t>
            </a:r>
          </a:p>
          <a:p>
            <a:pPr marL="342900" indent="-342900">
              <a:lnSpc>
                <a:spcPct val="115000"/>
              </a:lnSpc>
              <a:buFont typeface="Symbol" panose="05050102010706020507" pitchFamily="18" charset="2"/>
              <a:buChar char=""/>
            </a:pPr>
            <a:r>
              <a:rPr lang="en-US" sz="1200" kern="100" dirty="0">
                <a:effectLst/>
                <a:latin typeface="Aptos"/>
                <a:ea typeface="Aptos" panose="020B0004020202020204" pitchFamily="34" charset="0"/>
                <a:cs typeface="Times New Roman" panose="02020603050405020304" pitchFamily="18" charset="0"/>
              </a:rPr>
              <a:t>Action 5 governance is revised to conform to statutory roles and remove the real-time minimization of effects that is not required to avoid jeopardy or stay within</a:t>
            </a:r>
            <a:r>
              <a:rPr lang="en-US" kern="100" dirty="0">
                <a:latin typeface="Aptos"/>
                <a:ea typeface="Aptos" panose="020B0004020202020204" pitchFamily="34" charset="0"/>
                <a:cs typeface="Times New Roman" panose="02020603050405020304" pitchFamily="18" charset="0"/>
              </a:rPr>
              <a:t> the</a:t>
            </a:r>
            <a:r>
              <a:rPr lang="en-US" sz="1200" kern="100" dirty="0">
                <a:effectLst/>
                <a:latin typeface="Aptos"/>
                <a:ea typeface="Aptos" panose="020B0004020202020204" pitchFamily="34" charset="0"/>
                <a:cs typeface="Times New Roman" panose="02020603050405020304" pitchFamily="18" charset="0"/>
              </a:rPr>
              <a:t> incidental take</a:t>
            </a:r>
            <a:r>
              <a:rPr lang="en-US" kern="100" dirty="0">
                <a:latin typeface="Aptos"/>
                <a:ea typeface="Aptos" panose="020B0004020202020204" pitchFamily="34" charset="0"/>
                <a:cs typeface="Times New Roman" panose="02020603050405020304" pitchFamily="18" charset="0"/>
              </a:rPr>
              <a:t> statement</a:t>
            </a:r>
            <a:endParaRPr lang="en-US" sz="1200" kern="100" dirty="0">
              <a:effectLst/>
              <a:latin typeface="Aptos"/>
              <a:ea typeface="Aptos" panose="020B0004020202020204" pitchFamily="34" charset="0"/>
              <a:cs typeface="Times New Roman" panose="02020603050405020304" pitchFamily="18" charset="0"/>
            </a:endParaRP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Forums for input identify where we need collaboration and input which is focused in the tributary groups </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We all should be collaborating on determining best available tools, science, and analytical methods. </a:t>
            </a:r>
          </a:p>
          <a:p>
            <a:pPr marL="342900" indent="-342900">
              <a:lnSpc>
                <a:spcPct val="115000"/>
              </a:lnSpc>
              <a:spcAft>
                <a:spcPts val="800"/>
              </a:spcAft>
              <a:buFont typeface="Symbol" panose="05050102010706020507" pitchFamily="18" charset="2"/>
              <a:buChar char=""/>
            </a:pPr>
            <a:r>
              <a:rPr lang="en-US" sz="1200" kern="100" dirty="0">
                <a:effectLst/>
                <a:latin typeface="Aptos"/>
                <a:ea typeface="Aptos" panose="020B0004020202020204" pitchFamily="34" charset="0"/>
                <a:cs typeface="Times New Roman" panose="02020603050405020304" pitchFamily="18" charset="0"/>
              </a:rPr>
              <a:t>As for a simplified descriptions  - there was a lot of extra information in the 2024 PA, for example assumptions for analyses or where data was going to be pulled from to conduct analyses. Information is better placed in the actual analyses than in a PA</a:t>
            </a:r>
            <a:r>
              <a:rPr lang="en-US" kern="100" dirty="0">
                <a:latin typeface="Aptos"/>
                <a:ea typeface="Aptos" panose="020B0004020202020204" pitchFamily="34" charset="0"/>
                <a:cs typeface="Times New Roman" panose="02020603050405020304" pitchFamily="18" charset="0"/>
              </a:rPr>
              <a:t> description</a:t>
            </a:r>
            <a:r>
              <a:rPr lang="en-US" sz="1200" kern="100" dirty="0">
                <a:effectLst/>
                <a:latin typeface="Aptos"/>
                <a:ea typeface="Aptos" panose="020B000402020202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fld id="{D78100F9-6FEC-448B-9E77-08ADFA002F7F}" type="slidenum">
              <a:rPr lang="en-US" smtClean="0"/>
              <a:t>7</a:t>
            </a:fld>
            <a:endParaRPr lang="en-US"/>
          </a:p>
        </p:txBody>
      </p:sp>
    </p:spTree>
    <p:extLst>
      <p:ext uri="{BB962C8B-B14F-4D97-AF65-F5344CB8AC3E}">
        <p14:creationId xmlns:p14="http://schemas.microsoft.com/office/powerpoint/2010/main" val="3373911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115000"/>
              </a:lnSpc>
              <a:spcAft>
                <a:spcPts val="800"/>
              </a:spcAft>
              <a:buFont typeface="Arial" panose="020B0604020202020204" pitchFamily="34" charset="0"/>
              <a:buChar char="•"/>
            </a:pPr>
            <a:endParaRPr lang="en-US" sz="1200" kern="100">
              <a:effectLst/>
              <a:latin typeface="Aptos"/>
              <a:ea typeface="Aptos" panose="020B0004020202020204" pitchFamily="34" charset="0"/>
              <a:cs typeface="Times New Roman" panose="02020603050405020304" pitchFamily="18" charset="0"/>
            </a:endParaRPr>
          </a:p>
          <a:p>
            <a:pPr marL="0" indent="0">
              <a:lnSpc>
                <a:spcPct val="115000"/>
              </a:lnSpc>
              <a:spcAft>
                <a:spcPts val="800"/>
              </a:spcAft>
              <a:buFont typeface="Arial" panose="020B0604020202020204" pitchFamily="34" charset="0"/>
              <a:buNone/>
            </a:pPr>
            <a:r>
              <a:rPr lang="en-US" sz="1200" kern="1200">
                <a:solidFill>
                  <a:schemeClr val="tx1"/>
                </a:solidFill>
                <a:effectLst/>
                <a:latin typeface="+mn-lt"/>
                <a:ea typeface="+mn-ea"/>
                <a:cs typeface="+mn-cs"/>
              </a:rPr>
              <a:t>[Tim]</a:t>
            </a:r>
          </a:p>
          <a:p>
            <a:pPr marL="171450" indent="-171450">
              <a:lnSpc>
                <a:spcPct val="115000"/>
              </a:lnSpc>
              <a:spcAft>
                <a:spcPts val="800"/>
              </a:spcAft>
              <a:buFont typeface="Arial" panose="020B0604020202020204" pitchFamily="34" charset="0"/>
              <a:buChar char="•"/>
            </a:pPr>
            <a:r>
              <a:rPr lang="en-US" sz="1200" kern="100">
                <a:effectLst/>
                <a:latin typeface="Aptos"/>
                <a:ea typeface="Aptos" panose="020B0004020202020204" pitchFamily="34" charset="0"/>
                <a:cs typeface="Times New Roman" panose="02020603050405020304" pitchFamily="18" charset="0"/>
              </a:rPr>
              <a:t>Relocated and revised adaptive management away from an ESA-focused process </a:t>
            </a:r>
            <a:r>
              <a:rPr lang="en-US" kern="100">
                <a:latin typeface="Aptos"/>
                <a:ea typeface="Aptos" panose="020B0004020202020204" pitchFamily="34" charset="0"/>
                <a:cs typeface="Times New Roman" panose="02020603050405020304" pitchFamily="18" charset="0"/>
              </a:rPr>
              <a:t>because the adaptive management program doesn’t</a:t>
            </a:r>
            <a:r>
              <a:rPr lang="en-US" sz="1200" kern="100">
                <a:effectLst/>
                <a:latin typeface="Aptos"/>
                <a:ea typeface="Aptos" panose="020B0004020202020204" pitchFamily="34" charset="0"/>
                <a:cs typeface="Times New Roman" panose="02020603050405020304" pitchFamily="18" charset="0"/>
              </a:rPr>
              <a:t> require </a:t>
            </a:r>
            <a:r>
              <a:rPr lang="en-US" kern="100">
                <a:latin typeface="Aptos"/>
                <a:ea typeface="Aptos" panose="020B0004020202020204" pitchFamily="34" charset="0"/>
                <a:cs typeface="Times New Roman" panose="02020603050405020304" pitchFamily="18" charset="0"/>
              </a:rPr>
              <a:t>incidental take</a:t>
            </a:r>
            <a:r>
              <a:rPr lang="en-US" sz="1200" kern="100">
                <a:effectLst/>
                <a:latin typeface="Aptos"/>
                <a:ea typeface="Aptos" panose="020B0004020202020204" pitchFamily="34" charset="0"/>
                <a:cs typeface="Times New Roman" panose="02020603050405020304" pitchFamily="18" charset="0"/>
              </a:rPr>
              <a:t>. Revisions to </a:t>
            </a:r>
            <a:r>
              <a:rPr lang="en-US" kern="100">
                <a:latin typeface="Aptos"/>
                <a:ea typeface="Aptos" panose="020B0004020202020204" pitchFamily="34" charset="0"/>
                <a:cs typeface="Times New Roman" panose="02020603050405020304" pitchFamily="18" charset="0"/>
              </a:rPr>
              <a:t>the adaptive</a:t>
            </a:r>
            <a:r>
              <a:rPr lang="en-US" sz="1200" kern="100">
                <a:effectLst/>
                <a:latin typeface="Aptos"/>
                <a:ea typeface="Aptos" panose="020B0004020202020204" pitchFamily="34" charset="0"/>
                <a:cs typeface="Times New Roman" panose="02020603050405020304" pitchFamily="18" charset="0"/>
              </a:rPr>
              <a:t> </a:t>
            </a:r>
            <a:r>
              <a:rPr lang="en-US" kern="100">
                <a:latin typeface="Aptos"/>
                <a:ea typeface="Aptos" panose="020B0004020202020204" pitchFamily="34" charset="0"/>
                <a:cs typeface="Times New Roman" panose="02020603050405020304" pitchFamily="18" charset="0"/>
              </a:rPr>
              <a:t>management</a:t>
            </a:r>
            <a:r>
              <a:rPr lang="en-US" sz="1200" kern="100">
                <a:effectLst/>
                <a:latin typeface="Aptos"/>
                <a:ea typeface="Aptos" panose="020B0004020202020204" pitchFamily="34" charset="0"/>
                <a:cs typeface="Times New Roman" panose="02020603050405020304" pitchFamily="18" charset="0"/>
              </a:rPr>
              <a:t> </a:t>
            </a:r>
            <a:r>
              <a:rPr lang="en-US" kern="100">
                <a:latin typeface="Aptos"/>
                <a:ea typeface="Aptos" panose="020B0004020202020204" pitchFamily="34" charset="0"/>
                <a:cs typeface="Times New Roman" panose="02020603050405020304" pitchFamily="18" charset="0"/>
              </a:rPr>
              <a:t>program aim to focus it to</a:t>
            </a:r>
            <a:r>
              <a:rPr lang="en-US" sz="1200" kern="100">
                <a:effectLst/>
                <a:latin typeface="Aptos"/>
                <a:ea typeface="Aptos" panose="020B0004020202020204" pitchFamily="34" charset="0"/>
                <a:cs typeface="Times New Roman" panose="02020603050405020304" pitchFamily="18" charset="0"/>
              </a:rPr>
              <a:t> be more community driven rather than regulatory driven.</a:t>
            </a:r>
          </a:p>
          <a:p>
            <a:pPr marL="171450" marR="0" indent="-171450">
              <a:lnSpc>
                <a:spcPct val="115000"/>
              </a:lnSpc>
              <a:spcAft>
                <a:spcPts val="800"/>
              </a:spcAft>
              <a:buFont typeface="Arial" panose="020B0604020202020204" pitchFamily="34" charset="0"/>
              <a:buChar char="•"/>
            </a:pPr>
            <a:r>
              <a:rPr lang="en-US" sz="1200" kern="100">
                <a:effectLst/>
                <a:latin typeface="Aptos" panose="020B0004020202020204" pitchFamily="34" charset="0"/>
                <a:ea typeface="Aptos" panose="020B0004020202020204" pitchFamily="34" charset="0"/>
                <a:cs typeface="Times New Roman" panose="02020603050405020304" pitchFamily="18" charset="0"/>
              </a:rPr>
              <a:t>The list of actions prioritized under adaptive management were retained; previously organized by “Bins” (1, 2, 3), now called “Groups”</a:t>
            </a:r>
          </a:p>
          <a:p>
            <a:pPr marL="171450" marR="0" indent="-171450">
              <a:lnSpc>
                <a:spcPct val="115000"/>
              </a:lnSpc>
              <a:spcAft>
                <a:spcPts val="800"/>
              </a:spcAft>
              <a:buFont typeface="Arial" panose="020B0604020202020204" pitchFamily="34" charset="0"/>
              <a:buChar char="•"/>
            </a:pPr>
            <a:r>
              <a:rPr lang="en-US" sz="1200" kern="100">
                <a:effectLst/>
                <a:latin typeface="Aptos" panose="020B0004020202020204" pitchFamily="34" charset="0"/>
                <a:ea typeface="Aptos" panose="020B0004020202020204" pitchFamily="34" charset="0"/>
                <a:cs typeface="Times New Roman" panose="02020603050405020304" pitchFamily="18" charset="0"/>
              </a:rPr>
              <a:t>A governance section was added for adaptive management, which includes Interested Parties (water users, NGOs, tribes, as well as agencies)</a:t>
            </a:r>
          </a:p>
          <a:p>
            <a:pPr marL="171450" marR="0" indent="-171450">
              <a:lnSpc>
                <a:spcPct val="115000"/>
              </a:lnSpc>
              <a:spcAft>
                <a:spcPts val="800"/>
              </a:spcAft>
              <a:buFont typeface="Arial" panose="020B0604020202020204" pitchFamily="34" charset="0"/>
              <a:buChar char="•"/>
            </a:pPr>
            <a:r>
              <a:rPr lang="en-US" sz="1200" kern="100">
                <a:effectLst/>
                <a:latin typeface="Aptos" panose="020B0004020202020204" pitchFamily="34" charset="0"/>
                <a:ea typeface="Aptos" panose="020B0004020202020204" pitchFamily="34" charset="0"/>
                <a:cs typeface="Times New Roman" panose="02020603050405020304" pitchFamily="18" charset="0"/>
              </a:rPr>
              <a:t>No Special Studies were Identified in Action 5</a:t>
            </a:r>
          </a:p>
          <a:p>
            <a:pPr marL="171450" marR="0" indent="-171450">
              <a:lnSpc>
                <a:spcPct val="115000"/>
              </a:lnSpc>
              <a:spcAft>
                <a:spcPts val="800"/>
              </a:spcAft>
              <a:buFont typeface="Arial" panose="020B0604020202020204" pitchFamily="34" charset="0"/>
              <a:buChar char="•"/>
            </a:pPr>
            <a:r>
              <a:rPr lang="en-US" sz="1200" kern="100">
                <a:effectLst/>
                <a:latin typeface="Aptos" panose="020B0004020202020204" pitchFamily="34" charset="0"/>
                <a:ea typeface="Aptos" panose="020B0004020202020204" pitchFamily="34" charset="0"/>
                <a:cs typeface="Times New Roman" panose="02020603050405020304" pitchFamily="18" charset="0"/>
              </a:rPr>
              <a:t>Adaptive management now includes a section on retaining the relationship to ESA Section 7 Consultation --- In the event that a change is required to the Incidental Take Statement (ITS), and the change is fully consistent with the analysis in the biological opinion, the Services could amend the ITS without reinitiating the consultation. </a:t>
            </a:r>
          </a:p>
          <a:p>
            <a:pPr marL="171450" indent="-171450">
              <a:buFont typeface="Arial" panose="020B0604020202020204" pitchFamily="34" charset="0"/>
              <a:buChar char="•"/>
            </a:pPr>
            <a:endParaRPr lang="en-US"/>
          </a:p>
          <a:p>
            <a:pPr marL="0" indent="0">
              <a:buFont typeface="Arial" panose="020B0604020202020204" pitchFamily="34" charset="0"/>
              <a:buNone/>
            </a:pPr>
            <a:endParaRPr lang="en-US"/>
          </a:p>
        </p:txBody>
      </p:sp>
      <p:sp>
        <p:nvSpPr>
          <p:cNvPr id="4" name="Slide Number Placeholder 3"/>
          <p:cNvSpPr>
            <a:spLocks noGrp="1"/>
          </p:cNvSpPr>
          <p:nvPr>
            <p:ph type="sldNum" sz="quarter" idx="5"/>
          </p:nvPr>
        </p:nvSpPr>
        <p:spPr/>
        <p:txBody>
          <a:bodyPr/>
          <a:lstStyle/>
          <a:p>
            <a:fld id="{06DD3B3B-75AC-574E-A42F-AEFC8DAFA0D7}" type="slidenum">
              <a:rPr lang="en-US" smtClean="0"/>
              <a:t>8</a:t>
            </a:fld>
            <a:endParaRPr lang="en-US"/>
          </a:p>
        </p:txBody>
      </p:sp>
    </p:spTree>
    <p:extLst>
      <p:ext uri="{BB962C8B-B14F-4D97-AF65-F5344CB8AC3E}">
        <p14:creationId xmlns:p14="http://schemas.microsoft.com/office/powerpoint/2010/main" val="2363956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For Action 5, we are targeting a new Record of Decision in December</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Used the first part of the year to focus on modeling and project description development </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In June we began engaging with NMFS and FWS. We’ve been coordinating on which lines of evidence should be analyzed to determine if Action 5 is within effects analyzed in the Bos</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We’re moving through temp, hydrodynamics and biological modeling for the next few months</a:t>
            </a:r>
          </a:p>
          <a:p>
            <a:pPr marL="342900" marR="0" lvl="0" indent="-342900">
              <a:lnSpc>
                <a:spcPct val="115000"/>
              </a:lnSpc>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We’re also working on determining if Action 5 is within NEPA impacts disclosed in 2024 EIS, working towards a NEPA sufficiency review</a:t>
            </a:r>
          </a:p>
          <a:p>
            <a:pPr marL="342900" marR="0" lvl="0" indent="-342900">
              <a:lnSpc>
                <a:spcPct val="115000"/>
              </a:lnSpc>
              <a:spcAft>
                <a:spcPts val="800"/>
              </a:spcAft>
              <a:buFont typeface="Symbol" panose="05050102010706020507" pitchFamily="18" charset="2"/>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Targeting December </a:t>
            </a:r>
          </a:p>
          <a:p>
            <a:endParaRPr lang="en-US" dirty="0"/>
          </a:p>
          <a:p>
            <a:pPr marL="0" indent="0">
              <a:buFont typeface="Arial" panose="020B0604020202020204" pitchFamily="34" charset="0"/>
              <a:buNone/>
            </a:pPr>
            <a:r>
              <a:rPr lang="en-US" dirty="0"/>
              <a:t>I will pause for any questions…</a:t>
            </a:r>
            <a:endParaRPr lang="en-US" dirty="0">
              <a:ea typeface="Calibri"/>
              <a:cs typeface="Calibri"/>
            </a:endParaRPr>
          </a:p>
          <a:p>
            <a:pPr marL="0" indent="0">
              <a:buFont typeface="Arial" panose="020B0604020202020204" pitchFamily="34" charset="0"/>
              <a:buNone/>
            </a:pPr>
            <a:r>
              <a:rPr lang="en-US" dirty="0"/>
              <a:t>And now we will turn our attention to Trinity starting with the Trinity alternatives.  I will give a high level overview of the alternatives and then Mike will dig into some of the technical details of the them.</a:t>
            </a:r>
            <a:endParaRPr lang="en-US" dirty="0">
              <a:ea typeface="Calibri"/>
              <a:cs typeface="Calibri"/>
            </a:endParaRPr>
          </a:p>
          <a:p>
            <a:endParaRPr lang="en-US" dirty="0"/>
          </a:p>
        </p:txBody>
      </p:sp>
      <p:sp>
        <p:nvSpPr>
          <p:cNvPr id="4" name="Slide Number Placeholder 3"/>
          <p:cNvSpPr>
            <a:spLocks noGrp="1"/>
          </p:cNvSpPr>
          <p:nvPr>
            <p:ph type="sldNum" sz="quarter" idx="5"/>
          </p:nvPr>
        </p:nvSpPr>
        <p:spPr/>
        <p:txBody>
          <a:bodyPr/>
          <a:lstStyle/>
          <a:p>
            <a:fld id="{D78100F9-6FEC-448B-9E77-08ADFA002F7F}" type="slidenum">
              <a:rPr lang="en-US" smtClean="0"/>
              <a:t>9</a:t>
            </a:fld>
            <a:endParaRPr lang="en-US"/>
          </a:p>
        </p:txBody>
      </p:sp>
    </p:spTree>
    <p:extLst>
      <p:ext uri="{BB962C8B-B14F-4D97-AF65-F5344CB8AC3E}">
        <p14:creationId xmlns:p14="http://schemas.microsoft.com/office/powerpoint/2010/main" val="38330376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For the purposes of todays discussion, I want start by saying that **Reclamation and the joint leads are currently in discussions regarding the range of alternatives and may be elevated in the near future, particularly as it pertains to Alternative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p>
            <a:r>
              <a:rPr lang="en-US" sz="2000" dirty="0"/>
              <a:t>Current range of alternatives that we are considering are shown here. </a:t>
            </a:r>
          </a:p>
          <a:p>
            <a:endParaRPr lang="en-US" sz="200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u="none" dirty="0"/>
              <a:t>No Action Alternative for Trinity sticks to the 2000 Record of Decision; for the remaining CVP </a:t>
            </a:r>
            <a:r>
              <a:rPr lang="en-US" sz="2000" b="0" u="none" dirty="0" err="1"/>
              <a:t>tribs</a:t>
            </a:r>
            <a:r>
              <a:rPr lang="en-US" sz="2000" b="0" u="none" dirty="0"/>
              <a:t> and Delta, the no action sticks to the 2020 Record of Decision and DWR’s Incidental Take Permit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b="0" u="none" dirty="0"/>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2000" b="0" u="none" dirty="0"/>
              <a:t>Alt 1-Water Quality Control Plan - </a:t>
            </a:r>
            <a:r>
              <a:rPr lang="en-US" sz="1200" b="0" i="0" u="none" kern="1200" dirty="0">
                <a:solidFill>
                  <a:schemeClr val="tx1"/>
                </a:solidFill>
                <a:effectLst/>
                <a:latin typeface="+mn-lt"/>
                <a:ea typeface="+mn-ea"/>
                <a:cs typeface="+mn-cs"/>
              </a:rPr>
              <a:t>O</a:t>
            </a:r>
            <a:r>
              <a:rPr lang="en-US" sz="1200" b="0" i="0" kern="1200" dirty="0">
                <a:solidFill>
                  <a:schemeClr val="tx1"/>
                </a:solidFill>
                <a:effectLst/>
                <a:latin typeface="+mn-lt"/>
                <a:ea typeface="+mn-ea"/>
                <a:cs typeface="+mn-cs"/>
              </a:rPr>
              <a:t>peration to water right terms and conditions implementing the state water quality control plan objectives for the San Francisco Bay/Sacramento–San Joaquin Delta (Bay-Delta), CVP tributaries, and other agreements.  T</a:t>
            </a:r>
            <a:r>
              <a:rPr lang="en-US" sz="2000" b="0" i="0" kern="1200" dirty="0">
                <a:solidFill>
                  <a:schemeClr val="tx1"/>
                </a:solidFill>
                <a:effectLst/>
                <a:latin typeface="+mn-lt"/>
                <a:ea typeface="+mn-ea"/>
                <a:cs typeface="+mn-cs"/>
              </a:rPr>
              <a:t>his alternative also serves as a </a:t>
            </a:r>
            <a:r>
              <a:rPr lang="en-US" sz="2000" dirty="0"/>
              <a:t>bookend for the analysis.  </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US" sz="2000" dirty="0"/>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US" sz="2000" b="0" i="0" u="none" strike="noStrike" dirty="0">
              <a:solidFill>
                <a:srgbClr val="000000"/>
              </a:solidFill>
              <a:effectLst/>
              <a:latin typeface="Times New Roman" panose="02020603050405020304" pitchFamily="18" charset="0"/>
            </a:endParaRPr>
          </a:p>
          <a:p>
            <a:pPr marL="0" marR="0">
              <a:lnSpc>
                <a:spcPct val="107000"/>
              </a:lnSpc>
              <a:spcBef>
                <a:spcPts val="0"/>
              </a:spcBef>
              <a:spcAft>
                <a:spcPts val="800"/>
              </a:spcAft>
            </a:pPr>
            <a:r>
              <a:rPr lang="en-US" sz="1400" b="1" i="0" u="none" strike="noStrike" dirty="0">
                <a:solidFill>
                  <a:srgbClr val="000000"/>
                </a:solidFill>
                <a:effectLst/>
                <a:latin typeface="Calibri" panose="020F0502020204030204" pitchFamily="34" charset="0"/>
              </a:rPr>
              <a:t>For Alternative 2 – </a:t>
            </a:r>
            <a:r>
              <a:rPr lang="en-US" sz="2000" dirty="0">
                <a:effectLst/>
                <a:latin typeface="Times New Roman" panose="02020603050405020304" pitchFamily="18" charset="0"/>
                <a:ea typeface="Calibri" panose="020F0502020204030204" pitchFamily="34" charset="0"/>
              </a:rPr>
              <a:t>Alternative 2 (Multi-Agency Deliberation) </a:t>
            </a:r>
            <a:r>
              <a:rPr lang="en-US" sz="1200" b="0" i="0" kern="1200" dirty="0">
                <a:solidFill>
                  <a:schemeClr val="tx1"/>
                </a:solidFill>
                <a:effectLst/>
                <a:latin typeface="+mn-lt"/>
                <a:ea typeface="+mn-ea"/>
                <a:cs typeface="+mn-cs"/>
              </a:rPr>
              <a:t>represents actions made to reach consensus with Reclamation, the Hoopa Valley Tribe, the Yurok Tribe, California Department of Fish and Wildlife (CDFW), NMFS, and USFWS. This alternative's objective is to shift flows earlier in the season for fisheries benefit as compared to the No Action Alternative. </a:t>
            </a:r>
          </a:p>
          <a:p>
            <a:pPr marL="0" marR="0">
              <a:lnSpc>
                <a:spcPct val="107000"/>
              </a:lnSpc>
              <a:spcBef>
                <a:spcPts val="0"/>
              </a:spcBef>
              <a:spcAft>
                <a:spcPts val="800"/>
              </a:spcAft>
            </a:pPr>
            <a:endParaRPr lang="en-US" sz="2000" b="1" dirty="0"/>
          </a:p>
          <a:p>
            <a:pPr marL="171450" indent="-171450">
              <a:buFont typeface="Arial" panose="020B0604020202020204" pitchFamily="34" charset="0"/>
              <a:buChar char="•"/>
            </a:pPr>
            <a:r>
              <a:rPr lang="en-US" sz="2000" b="0" u="none" dirty="0"/>
              <a:t>Alt 3- </a:t>
            </a:r>
            <a:r>
              <a:rPr lang="en-US" sz="1200" b="0" i="0" kern="1200" dirty="0">
                <a:solidFill>
                  <a:schemeClr val="tx1"/>
                </a:solidFill>
                <a:effectLst/>
                <a:latin typeface="+mn-lt"/>
                <a:ea typeface="+mn-ea"/>
                <a:cs typeface="+mn-cs"/>
              </a:rPr>
              <a:t>uses an oscillating hydrograph to meet the biological and physical objectives of the TRRP. </a:t>
            </a:r>
            <a:endParaRPr lang="en-US" sz="2000" b="0" i="0" dirty="0">
              <a:solidFill>
                <a:srgbClr val="000000"/>
              </a:solidFill>
              <a:effectLst/>
              <a:latin typeface="Times New Roman" panose="02020603050405020304" pitchFamily="18" charset="0"/>
            </a:endParaRPr>
          </a:p>
          <a:p>
            <a:pPr marL="171450" indent="-171450">
              <a:buFont typeface="Arial" panose="020B0604020202020204" pitchFamily="34" charset="0"/>
              <a:buChar char="•"/>
            </a:pPr>
            <a:endParaRPr lang="en-US" sz="2000" b="0" i="0" dirty="0">
              <a:solidFill>
                <a:srgbClr val="000000"/>
              </a:solidFill>
              <a:effectLst/>
              <a:latin typeface="Times New Roman" panose="02020603050405020304" pitchFamily="18" charset="0"/>
            </a:endParaRPr>
          </a:p>
          <a:p>
            <a:pPr marL="171450" indent="-171450">
              <a:buFont typeface="Arial" panose="020B0604020202020204" pitchFamily="34" charset="0"/>
              <a:buChar char="•"/>
            </a:pPr>
            <a:r>
              <a:rPr lang="en-US" sz="2000" b="0" i="0" u="none" dirty="0">
                <a:solidFill>
                  <a:srgbClr val="000000"/>
                </a:solidFill>
                <a:effectLst/>
                <a:latin typeface="Times New Roman" panose="02020603050405020304" pitchFamily="18" charset="0"/>
              </a:rPr>
              <a:t>Alt 4-Risk Informed Operations </a:t>
            </a:r>
            <a:r>
              <a:rPr lang="en-US" sz="1200" b="0" i="0" kern="1200" dirty="0">
                <a:solidFill>
                  <a:schemeClr val="tx1"/>
                </a:solidFill>
                <a:effectLst/>
                <a:latin typeface="+mn-lt"/>
                <a:ea typeface="+mn-ea"/>
                <a:cs typeface="+mn-cs"/>
              </a:rPr>
              <a:t>provides alternative criteria for Trinity River releases that prioritizes water deliveries over drought protection.  </a:t>
            </a:r>
            <a:r>
              <a:rPr lang="en-US" sz="2000" b="0" i="0" u="none" dirty="0">
                <a:solidFill>
                  <a:srgbClr val="000000"/>
                </a:solidFill>
                <a:effectLst/>
                <a:latin typeface="Times New Roman" panose="02020603050405020304" pitchFamily="18" charset="0"/>
              </a:rPr>
              <a:t>Similar to Alt 2 but has </a:t>
            </a:r>
            <a:r>
              <a:rPr lang="en-US" sz="2000" b="0" i="0" dirty="0">
                <a:solidFill>
                  <a:srgbClr val="000000"/>
                </a:solidFill>
                <a:effectLst/>
                <a:latin typeface="Times New Roman" panose="02020603050405020304" pitchFamily="18" charset="0"/>
              </a:rPr>
              <a:t>different prioritization.</a:t>
            </a:r>
          </a:p>
          <a:p>
            <a:pPr marL="171450" indent="-171450">
              <a:buFont typeface="Arial" panose="020B0604020202020204" pitchFamily="34" charset="0"/>
              <a:buChar char="•"/>
            </a:pPr>
            <a:endParaRPr lang="en-US" sz="200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t>For Alternative 5, based on our screening criteria, this alternative was absorbed into other alternatives as it has compatible components including the storage component (Trinity County Alternative) and the long-term diversion pattern (No Action Alternative)</a:t>
            </a:r>
          </a:p>
          <a:p>
            <a:pPr marL="457200" lvl="1" indent="0">
              <a:buFont typeface="Arial" panose="020B0604020202020204" pitchFamily="34" charset="0"/>
              <a:buNone/>
            </a:pPr>
            <a:endParaRPr lang="en-US" sz="2000" dirty="0"/>
          </a:p>
          <a:p>
            <a:pPr marL="171450" indent="-171450">
              <a:buFont typeface="Arial" panose="020B0604020202020204" pitchFamily="34" charset="0"/>
              <a:buChar char="•"/>
            </a:pPr>
            <a:r>
              <a:rPr lang="en-US" sz="2000" dirty="0"/>
              <a:t>Alt 6 –</a:t>
            </a:r>
            <a:r>
              <a:rPr lang="en-US" sz="1200" b="0" i="0" kern="1200" dirty="0">
                <a:solidFill>
                  <a:schemeClr val="tx1"/>
                </a:solidFill>
                <a:effectLst/>
                <a:latin typeface="+mn-lt"/>
                <a:ea typeface="+mn-ea"/>
                <a:cs typeface="+mn-cs"/>
              </a:rPr>
              <a:t>prioritizes carryover storage and provides for meeting temperature objectives during drought. </a:t>
            </a:r>
            <a:endParaRPr lang="en-US" sz="2000" b="0" i="0" u="none" strike="noStrike" dirty="0">
              <a:solidFill>
                <a:srgbClr val="000000"/>
              </a:solidFill>
              <a:effectLst/>
              <a:latin typeface="Calibri" panose="020F0502020204030204" pitchFamily="34" charset="0"/>
            </a:endParaRPr>
          </a:p>
          <a:p>
            <a:pPr marL="171450" indent="-171450">
              <a:buFont typeface="Arial" panose="020B0604020202020204" pitchFamily="34" charset="0"/>
              <a:buChar char="•"/>
            </a:pPr>
            <a:endParaRPr lang="en-US" sz="2000" b="0" i="0" u="none" strike="noStrike" dirty="0">
              <a:solidFill>
                <a:srgbClr val="000000"/>
              </a:solidFill>
              <a:effectLst/>
              <a:latin typeface="Calibri" panose="020F0502020204030204" pitchFamily="34" charset="0"/>
            </a:endParaRPr>
          </a:p>
          <a:p>
            <a:pPr marL="171450" indent="-171450">
              <a:buFont typeface="Arial" panose="020B0604020202020204" pitchFamily="34" charset="0"/>
              <a:buChar char="•"/>
            </a:pPr>
            <a:r>
              <a:rPr lang="en-US" sz="2000" dirty="0"/>
              <a:t>Alt 7 – </a:t>
            </a:r>
            <a:r>
              <a:rPr lang="en-US" sz="1200" b="0" i="0" kern="1200" dirty="0">
                <a:solidFill>
                  <a:schemeClr val="tx1"/>
                </a:solidFill>
                <a:effectLst/>
                <a:latin typeface="+mn-lt"/>
                <a:ea typeface="+mn-ea"/>
                <a:cs typeface="+mn-cs"/>
              </a:rPr>
              <a:t>provides for maximum flow that prioritizes ecosystem restoration; </a:t>
            </a:r>
            <a:r>
              <a:rPr lang="en-US" sz="2000" b="0" i="0" u="none" strike="noStrike" dirty="0">
                <a:solidFill>
                  <a:srgbClr val="000000"/>
                </a:solidFill>
                <a:effectLst/>
                <a:latin typeface="Calibri" panose="020F0502020204030204" pitchFamily="34" charset="0"/>
              </a:rPr>
              <a:t>maximum flow alternative is a modification from the Maximum Flow alternative included in the 2000 Trinity EIS.  This alternative also serves as a bookend for the analysis.</a:t>
            </a:r>
            <a:endParaRPr lang="en-US" sz="2000" dirty="0"/>
          </a:p>
          <a:p>
            <a:pPr marL="457200" lvl="1" indent="0">
              <a:buFont typeface="Arial" panose="020B0604020202020204" pitchFamily="34" charset="0"/>
              <a:buNone/>
            </a:pPr>
            <a:endParaRPr lang="en-US" sz="2000" dirty="0"/>
          </a:p>
          <a:p>
            <a:endParaRPr lang="en-US" sz="1400" dirty="0"/>
          </a:p>
        </p:txBody>
      </p:sp>
      <p:sp>
        <p:nvSpPr>
          <p:cNvPr id="4" name="Slide Number Placeholder 3"/>
          <p:cNvSpPr>
            <a:spLocks noGrp="1"/>
          </p:cNvSpPr>
          <p:nvPr>
            <p:ph type="sldNum" sz="quarter" idx="5"/>
          </p:nvPr>
        </p:nvSpPr>
        <p:spPr/>
        <p:txBody>
          <a:bodyPr/>
          <a:lstStyle/>
          <a:p>
            <a:fld id="{06DD3B3B-75AC-574E-A42F-AEFC8DAFA0D7}" type="slidenum">
              <a:rPr lang="en-US" smtClean="0"/>
              <a:t>10</a:t>
            </a:fld>
            <a:endParaRPr lang="en-US"/>
          </a:p>
        </p:txBody>
      </p:sp>
    </p:spTree>
    <p:extLst>
      <p:ext uri="{BB962C8B-B14F-4D97-AF65-F5344CB8AC3E}">
        <p14:creationId xmlns:p14="http://schemas.microsoft.com/office/powerpoint/2010/main" val="33290752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6DD3B3B-75AC-574E-A42F-AEFC8DAFA0D7}" type="slidenum">
              <a:rPr lang="en-US" smtClean="0"/>
              <a:t>11</a:t>
            </a:fld>
            <a:endParaRPr lang="en-US"/>
          </a:p>
        </p:txBody>
      </p:sp>
    </p:spTree>
    <p:extLst>
      <p:ext uri="{BB962C8B-B14F-4D97-AF65-F5344CB8AC3E}">
        <p14:creationId xmlns:p14="http://schemas.microsoft.com/office/powerpoint/2010/main" val="1389402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head up north for a Trinity update.</a:t>
            </a:r>
            <a:endParaRPr lang="en-US" dirty="0">
              <a:ea typeface="Calibri"/>
              <a:cs typeface="Calibri"/>
            </a:endParaRPr>
          </a:p>
          <a:p>
            <a:r>
              <a:rPr lang="en-US" dirty="0"/>
              <a:t>Currently working on a cooperating agency draft supplemental environmental impact statement with the Trinity Joint Leads, the Hoopa Valley Tribe and the Yurok Tribe</a:t>
            </a:r>
            <a:endParaRPr lang="en-US" dirty="0">
              <a:ea typeface="Calibri"/>
              <a:cs typeface="Calibri"/>
            </a:endParaRPr>
          </a:p>
          <a:p>
            <a:r>
              <a:rPr lang="en-US" dirty="0"/>
              <a:t>We are targeting the end of September to distribute this draft document</a:t>
            </a:r>
            <a:endParaRPr lang="en-US" dirty="0">
              <a:ea typeface="Calibri"/>
              <a:cs typeface="Calibri"/>
            </a:endParaRPr>
          </a:p>
          <a:p>
            <a:r>
              <a:rPr lang="en-US" dirty="0"/>
              <a:t>Cooperating agencies will have 30-days to review and provide comments </a:t>
            </a:r>
            <a:endParaRPr lang="en-US" dirty="0">
              <a:ea typeface="Calibri"/>
              <a:cs typeface="Calibri"/>
            </a:endParaRPr>
          </a:p>
          <a:p>
            <a:pPr>
              <a:defRPr/>
            </a:pPr>
            <a:r>
              <a:rPr lang="en-US" dirty="0"/>
              <a:t>Reclamation will use these cooperating agencies</a:t>
            </a:r>
            <a:r>
              <a:rPr lang="en-US" sz="1200" dirty="0"/>
              <a:t> comments </a:t>
            </a:r>
            <a:r>
              <a:rPr lang="en-US" dirty="0"/>
              <a:t>to </a:t>
            </a:r>
            <a:r>
              <a:rPr lang="en-US" sz="1200" dirty="0"/>
              <a:t>help inform</a:t>
            </a:r>
            <a:r>
              <a:rPr lang="en-US" dirty="0"/>
              <a:t> the</a:t>
            </a:r>
            <a:r>
              <a:rPr lang="en-US" sz="1200" dirty="0"/>
              <a:t> </a:t>
            </a:r>
            <a:r>
              <a:rPr lang="en-US" dirty="0"/>
              <a:t>next draft of this document, which would be the </a:t>
            </a:r>
            <a:r>
              <a:rPr lang="en-US" sz="1200" dirty="0"/>
              <a:t>Public Draft </a:t>
            </a:r>
            <a:r>
              <a:rPr lang="en-US" dirty="0"/>
              <a:t>Supplemental Environmental Impact Statement</a:t>
            </a:r>
            <a:endParaRPr lang="en-US" sz="1200" dirty="0">
              <a:ea typeface="Calibri"/>
              <a:cs typeface="Calibri"/>
            </a:endParaRPr>
          </a:p>
          <a:p>
            <a:pPr>
              <a:defRPr/>
            </a:pPr>
            <a:r>
              <a:rPr lang="en-US" sz="1200" dirty="0"/>
              <a:t>Study area</a:t>
            </a:r>
            <a:r>
              <a:rPr lang="en-US" dirty="0"/>
              <a:t> for this draft</a:t>
            </a:r>
            <a:r>
              <a:rPr lang="en-US" sz="1200" dirty="0"/>
              <a:t> is the Trinity River Region</a:t>
            </a:r>
            <a:r>
              <a:rPr lang="en-US" dirty="0"/>
              <a:t>, which is Trinity Dam, Lewiston Dam, Trinity River to the confluence with the Klamath, the lower Klamath river and the nearshore Pacific Ocean. </a:t>
            </a:r>
            <a:endParaRPr lang="en-US" sz="1200" dirty="0">
              <a:ea typeface="Calibri"/>
              <a:cs typeface="Calibri"/>
            </a:endParaRPr>
          </a:p>
          <a:p>
            <a:endParaRPr lang="en-US" dirty="0"/>
          </a:p>
          <a:p>
            <a:r>
              <a:rPr lang="en-US" dirty="0"/>
              <a:t>Resource areas that will likely be ready to go in this cooperating agency draft include: </a:t>
            </a:r>
            <a:endParaRPr lang="en-US" dirty="0">
              <a:ea typeface="Calibri"/>
              <a:cs typeface="Calibri"/>
            </a:endParaRPr>
          </a:p>
          <a:p>
            <a:pPr lvl="1"/>
            <a:r>
              <a:rPr lang="en-US" sz="1600" dirty="0"/>
              <a:t>Water Quality </a:t>
            </a:r>
            <a:endParaRPr lang="en-US" sz="1600" dirty="0">
              <a:ea typeface="Calibri"/>
              <a:cs typeface="Calibri"/>
            </a:endParaRPr>
          </a:p>
          <a:p>
            <a:pPr lvl="1"/>
            <a:r>
              <a:rPr lang="en-US" sz="1600" dirty="0"/>
              <a:t>Water Supply </a:t>
            </a:r>
            <a:endParaRPr lang="en-US" sz="1600" dirty="0">
              <a:ea typeface="Calibri"/>
              <a:cs typeface="Calibri"/>
            </a:endParaRPr>
          </a:p>
          <a:p>
            <a:pPr lvl="1"/>
            <a:r>
              <a:rPr lang="en-US" sz="1600" dirty="0"/>
              <a:t>Air quality/GHG</a:t>
            </a:r>
            <a:endParaRPr lang="en-US" sz="1600" dirty="0">
              <a:ea typeface="Calibri"/>
              <a:cs typeface="Calibri"/>
            </a:endParaRPr>
          </a:p>
          <a:p>
            <a:pPr lvl="1"/>
            <a:r>
              <a:rPr lang="en-US" sz="1600" dirty="0"/>
              <a:t>Visual</a:t>
            </a:r>
            <a:endParaRPr lang="en-US" sz="1600" dirty="0">
              <a:ea typeface="Calibri"/>
              <a:cs typeface="Calibri"/>
            </a:endParaRPr>
          </a:p>
          <a:p>
            <a:pPr lvl="1"/>
            <a:r>
              <a:rPr lang="en-US" sz="1600" dirty="0"/>
              <a:t>Terrestrial</a:t>
            </a:r>
            <a:endParaRPr lang="en-US" sz="1600" dirty="0">
              <a:ea typeface="Calibri"/>
              <a:cs typeface="Calibri"/>
            </a:endParaRPr>
          </a:p>
          <a:p>
            <a:pPr lvl="1"/>
            <a:r>
              <a:rPr lang="en-US" sz="1600" dirty="0"/>
              <a:t>Economics</a:t>
            </a:r>
            <a:endParaRPr lang="en-US" sz="1600" dirty="0">
              <a:ea typeface="Calibri"/>
              <a:cs typeface="Calibri"/>
            </a:endParaRPr>
          </a:p>
          <a:p>
            <a:pPr lvl="1"/>
            <a:r>
              <a:rPr lang="en-US" sz="1600" dirty="0"/>
              <a:t>Recreation </a:t>
            </a:r>
            <a:endParaRPr lang="en-US" sz="1600" dirty="0">
              <a:ea typeface="Calibri"/>
              <a:cs typeface="Calibri"/>
            </a:endParaRPr>
          </a:p>
          <a:p>
            <a:pPr lvl="1"/>
            <a:r>
              <a:rPr lang="en-US" sz="1600" dirty="0"/>
              <a:t>Power</a:t>
            </a:r>
            <a:endParaRPr lang="en-US" sz="1600" dirty="0">
              <a:ea typeface="Calibri"/>
              <a:cs typeface="Calibri"/>
            </a:endParaRPr>
          </a:p>
          <a:p>
            <a:pPr lvl="1"/>
            <a:r>
              <a:rPr lang="en-US" sz="1600" dirty="0"/>
              <a:t>Geology</a:t>
            </a:r>
            <a:endParaRPr lang="en-US" sz="1600" dirty="0">
              <a:ea typeface="Calibri"/>
              <a:cs typeface="Calibri"/>
            </a:endParaRPr>
          </a:p>
          <a:p>
            <a:endParaRPr lang="en-US" dirty="0"/>
          </a:p>
          <a:p>
            <a:r>
              <a:rPr lang="en-US" dirty="0"/>
              <a:t>Still working on Aquatics and results are not yet available. </a:t>
            </a:r>
          </a:p>
          <a:p>
            <a:endParaRPr lang="en-US" dirty="0"/>
          </a:p>
          <a:p>
            <a:r>
              <a:rPr lang="en-US" dirty="0"/>
              <a:t>question’s: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continue to discuss the range of alternatives included in the supplemental EIS with our Joint Leads, but the current range does include alternatives with increased deliveries. Theres a range of water available for restoration purposes so for alts that have less water for restoration, there would be more water available for diversion. Similarly there are alternatives that contemplate increased restoration releases, which would impact diversions, so </a:t>
            </a:r>
            <a:r>
              <a:rPr lang="en-US" dirty="0" err="1"/>
              <a:t>theres</a:t>
            </a:r>
            <a:r>
              <a:rPr lang="en-US" dirty="0"/>
              <a:t> a range.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anticipate taking a deeper dive in the December WIIN Act meeting, and can share additional results </a:t>
            </a:r>
          </a:p>
          <a:p>
            <a:endParaRPr lang="en-US" dirty="0"/>
          </a:p>
          <a:p>
            <a:r>
              <a:rPr lang="en-US" b="1" dirty="0"/>
              <a:t>Central Valley Analysis</a:t>
            </a:r>
            <a:r>
              <a:rPr lang="en-US" dirty="0"/>
              <a:t> – We are coordinating with upper management to establish the overall strategy for evaluating impacts to the Central Valley. This includes determining the sequencing of actions and defining the appropriate scope and extent of analysis. While the approach has not yet been finalized, we will continue to provide updates as decisions are made.</a:t>
            </a:r>
            <a:endParaRPr lang="en-US" dirty="0">
              <a:ea typeface="Calibri"/>
              <a:cs typeface="Calibri"/>
            </a:endParaRPr>
          </a:p>
          <a:p>
            <a:r>
              <a:rPr lang="en-US" b="1" dirty="0"/>
              <a:t>Range of alternatives question</a:t>
            </a:r>
            <a:r>
              <a:rPr lang="en-US" dirty="0"/>
              <a:t> – Working closely with the joint leads on determining the range of alternatives. We anticipate taking a deeper dive in the December WIIN Act meeting, and can share additional results </a:t>
            </a:r>
          </a:p>
          <a:p>
            <a:endParaRPr lang="en-US" dirty="0">
              <a:ea typeface="Calibri"/>
              <a:cs typeface="Calibri"/>
            </a:endParaRPr>
          </a:p>
          <a:p>
            <a:r>
              <a:rPr lang="en-US" sz="1200" b="0" i="1" kern="1200" dirty="0">
                <a:solidFill>
                  <a:schemeClr val="tx1"/>
                </a:solidFill>
                <a:effectLst/>
                <a:latin typeface="+mn-lt"/>
                <a:ea typeface="+mn-ea"/>
                <a:cs typeface="+mn-cs"/>
              </a:rPr>
              <a:t>A cooperating agency under NEPA is any Federal, State, Tribal, or local government agency that has </a:t>
            </a:r>
            <a:r>
              <a:rPr lang="en-US" sz="1200" b="0" i="1" kern="1200" dirty="0">
                <a:solidFill>
                  <a:schemeClr val="tx1"/>
                </a:solidFill>
                <a:effectLst/>
                <a:latin typeface="+mn-lt"/>
                <a:ea typeface="+mn-ea"/>
                <a:cs typeface="+mn-cs"/>
                <a:hlinkClick r:id="rId3"/>
              </a:rPr>
              <a:t>jurisdiction by law</a:t>
            </a:r>
            <a:r>
              <a:rPr lang="en-US" sz="1200" b="0" i="1" kern="1200" dirty="0">
                <a:solidFill>
                  <a:schemeClr val="tx1"/>
                </a:solidFill>
                <a:effectLst/>
                <a:latin typeface="+mn-lt"/>
                <a:ea typeface="+mn-ea"/>
                <a:cs typeface="+mn-cs"/>
              </a:rPr>
              <a:t> or </a:t>
            </a:r>
            <a:r>
              <a:rPr lang="en-US" sz="1200" b="0" i="1" kern="1200" dirty="0">
                <a:solidFill>
                  <a:schemeClr val="tx1"/>
                </a:solidFill>
                <a:effectLst/>
                <a:latin typeface="+mn-lt"/>
                <a:ea typeface="+mn-ea"/>
                <a:cs typeface="+mn-cs"/>
                <a:hlinkClick r:id="rId4"/>
              </a:rPr>
              <a:t>special expertise</a:t>
            </a:r>
            <a:r>
              <a:rPr lang="en-US" sz="1200" b="0" i="1" kern="1200" dirty="0">
                <a:solidFill>
                  <a:schemeClr val="tx1"/>
                </a:solidFill>
                <a:effectLst/>
                <a:latin typeface="+mn-lt"/>
                <a:ea typeface="+mn-ea"/>
                <a:cs typeface="+mn-cs"/>
              </a:rPr>
              <a:t> regarding an environmental issue associated with a proposed action.</a:t>
            </a:r>
            <a:endParaRPr lang="en-US" i="1" dirty="0">
              <a:ea typeface="Calibri"/>
              <a:cs typeface="Calibri"/>
            </a:endParaRPr>
          </a:p>
          <a:p>
            <a:endParaRPr lang="en-US" dirty="0"/>
          </a:p>
        </p:txBody>
      </p:sp>
      <p:sp>
        <p:nvSpPr>
          <p:cNvPr id="4" name="Slide Number Placeholder 3"/>
          <p:cNvSpPr>
            <a:spLocks noGrp="1"/>
          </p:cNvSpPr>
          <p:nvPr>
            <p:ph type="sldNum" sz="quarter" idx="5"/>
          </p:nvPr>
        </p:nvSpPr>
        <p:spPr/>
        <p:txBody>
          <a:bodyPr/>
          <a:lstStyle/>
          <a:p>
            <a:fld id="{06DD3B3B-75AC-574E-A42F-AEFC8DAFA0D7}" type="slidenum">
              <a:rPr lang="en-US" smtClean="0"/>
              <a:t>12</a:t>
            </a:fld>
            <a:endParaRPr lang="en-US"/>
          </a:p>
        </p:txBody>
      </p:sp>
    </p:spTree>
    <p:extLst>
      <p:ext uri="{BB962C8B-B14F-4D97-AF65-F5344CB8AC3E}">
        <p14:creationId xmlns:p14="http://schemas.microsoft.com/office/powerpoint/2010/main" val="3144275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ea typeface="Calibri"/>
                <a:cs typeface="Calibri"/>
              </a:rPr>
              <a:t>Current schedule for upcoming deliverables is as follows: </a:t>
            </a:r>
            <a:endParaRPr lang="en-US" dirty="0"/>
          </a:p>
          <a:p>
            <a:pPr>
              <a:defRPr/>
            </a:pPr>
            <a:endParaRPr lang="en-US" dirty="0">
              <a:ea typeface="Calibri"/>
              <a:cs typeface="Calibri"/>
            </a:endParaRPr>
          </a:p>
          <a:p>
            <a:pPr>
              <a:defRPr/>
            </a:pPr>
            <a:r>
              <a:rPr lang="en-US" dirty="0">
                <a:ea typeface="Calibri"/>
                <a:cs typeface="Calibri"/>
              </a:rPr>
              <a:t>__________________</a:t>
            </a:r>
          </a:p>
          <a:p>
            <a:pPr>
              <a:defRPr/>
            </a:pPr>
            <a:endParaRPr lang="en-US" dirty="0"/>
          </a:p>
          <a:p>
            <a:pPr marL="180975" indent="-180975">
              <a:buFont typeface="Arial,Sans-Serif"/>
              <a:buChar char="•"/>
              <a:defRPr/>
            </a:pPr>
            <a:r>
              <a:rPr lang="en-US" dirty="0"/>
              <a:t>Once a new Trinity operation or Proposed Action is identified, Reclamation intends to perform an analysis that shows the effects and tradeoffs for all of the Central Valley Project which includes the Trinity River. At that time, Reclamation will reassess the appropriate </a:t>
            </a:r>
            <a:r>
              <a:rPr lang="en-US" i="0" dirty="0"/>
              <a:t>mechanism</a:t>
            </a:r>
            <a:r>
              <a:rPr lang="en-US" dirty="0"/>
              <a:t> to disclose any potential impacts. </a:t>
            </a:r>
            <a:endParaRPr lang="en-US" dirty="0">
              <a:ea typeface="Calibri"/>
              <a:cs typeface="Calibri"/>
            </a:endParaRPr>
          </a:p>
          <a:p>
            <a:pPr marL="180975" indent="-180975">
              <a:buFont typeface="Arial,Sans-Serif"/>
              <a:buChar char="•"/>
              <a:defRPr/>
            </a:pPr>
            <a:r>
              <a:rPr lang="en-US" dirty="0"/>
              <a:t>That may include a supplemental NEPA document for the operation of the CVP and may require a revised, amended, or supplemental Record of Decision to incorporate Trinity operational elements. </a:t>
            </a:r>
            <a:endParaRPr lang="en-US" dirty="0">
              <a:ea typeface="Calibri"/>
              <a:cs typeface="Calibri"/>
            </a:endParaRPr>
          </a:p>
          <a:p>
            <a:pPr marL="0" indent="0">
              <a:buFont typeface="Arial,Sans-Serif"/>
              <a:buNone/>
              <a:defRPr/>
            </a:pPr>
            <a:endParaRPr lang="en-US" b="1" dirty="0">
              <a:ea typeface="Calibri"/>
              <a:cs typeface="Calibri"/>
            </a:endParaRPr>
          </a:p>
        </p:txBody>
      </p:sp>
      <p:sp>
        <p:nvSpPr>
          <p:cNvPr id="4" name="Slide Number Placeholder 3"/>
          <p:cNvSpPr>
            <a:spLocks noGrp="1"/>
          </p:cNvSpPr>
          <p:nvPr>
            <p:ph type="sldNum" sz="quarter" idx="5"/>
          </p:nvPr>
        </p:nvSpPr>
        <p:spPr/>
        <p:txBody>
          <a:bodyPr/>
          <a:lstStyle/>
          <a:p>
            <a:fld id="{06DD3B3B-75AC-574E-A42F-AEFC8DAFA0D7}" type="slidenum">
              <a:rPr lang="en-US" smtClean="0"/>
              <a:t>13</a:t>
            </a:fld>
            <a:endParaRPr lang="en-US"/>
          </a:p>
        </p:txBody>
      </p:sp>
    </p:spTree>
    <p:extLst>
      <p:ext uri="{BB962C8B-B14F-4D97-AF65-F5344CB8AC3E}">
        <p14:creationId xmlns:p14="http://schemas.microsoft.com/office/powerpoint/2010/main" val="30903136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dirty="0">
              <a:ea typeface="Calibri"/>
              <a:cs typeface="Calibri"/>
            </a:endParaRPr>
          </a:p>
          <a:p>
            <a:pPr>
              <a:defRPr/>
            </a:pPr>
            <a:r>
              <a:rPr lang="en-US" dirty="0">
                <a:ea typeface="Calibri"/>
                <a:cs typeface="Calibri"/>
              </a:rPr>
              <a:t>We will plan our next meeting in December where we will likely talk a bit more about Executive Order implementation, Trinity analysis, and Trinity BA.</a:t>
            </a:r>
          </a:p>
          <a:p>
            <a:pPr>
              <a:defRPr/>
            </a:pPr>
            <a:endParaRPr lang="en-US" dirty="0">
              <a:ea typeface="Calibri"/>
              <a:cs typeface="Calibri"/>
            </a:endParaRPr>
          </a:p>
          <a:p>
            <a:pPr>
              <a:defRPr/>
            </a:pPr>
            <a:endParaRPr lang="en-US" dirty="0">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DD3B3B-75AC-574E-A42F-AEFC8DAFA0D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36004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[Luke]</a:t>
            </a:r>
          </a:p>
          <a:p>
            <a:endParaRPr lang="en-US">
              <a:ea typeface="Calibri"/>
              <a:cs typeface="Calibri"/>
            </a:endParaRPr>
          </a:p>
          <a:p>
            <a:r>
              <a:rPr lang="en-US">
                <a:ea typeface="Calibri"/>
                <a:cs typeface="Calibri"/>
              </a:rPr>
              <a:t>That ends our WIIN Act meeting. Thank you all for attending and we will post these slides on our Bay Delta Office webpage.</a:t>
            </a:r>
            <a:endParaRPr lang="en-US"/>
          </a:p>
          <a:p>
            <a:endParaRPr lang="en-US">
              <a:ea typeface="Calibri"/>
              <a:cs typeface="Calibri"/>
            </a:endParaRPr>
          </a:p>
        </p:txBody>
      </p:sp>
      <p:sp>
        <p:nvSpPr>
          <p:cNvPr id="4" name="Slide Number Placeholder 3"/>
          <p:cNvSpPr>
            <a:spLocks noGrp="1"/>
          </p:cNvSpPr>
          <p:nvPr>
            <p:ph type="sldNum" sz="quarter" idx="5"/>
          </p:nvPr>
        </p:nvSpPr>
        <p:spPr/>
        <p:txBody>
          <a:bodyPr/>
          <a:lstStyle/>
          <a:p>
            <a:fld id="{06DD3B3B-75AC-574E-A42F-AEFC8DAFA0D7}" type="slidenum">
              <a:rPr lang="en-US" smtClean="0"/>
              <a:t>15</a:t>
            </a:fld>
            <a:endParaRPr lang="en-US"/>
          </a:p>
        </p:txBody>
      </p:sp>
    </p:spTree>
    <p:extLst>
      <p:ext uri="{BB962C8B-B14F-4D97-AF65-F5344CB8AC3E}">
        <p14:creationId xmlns:p14="http://schemas.microsoft.com/office/powerpoint/2010/main" val="3090282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over Dam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45472" y="6400799"/>
            <a:ext cx="2743200" cy="365125"/>
          </a:xfrm>
        </p:spPr>
        <p:txBody>
          <a:bodyPr/>
          <a:lstStyle>
            <a:lvl1pPr>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B1125E9D-4D35-7747-8ADA-CA687A74F2EA}"/>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10" name="Subtitle 2">
            <a:extLst>
              <a:ext uri="{FF2B5EF4-FFF2-40B4-BE49-F238E27FC236}">
                <a16:creationId xmlns:a16="http://schemas.microsoft.com/office/drawing/2014/main" id="{DCE2FBE1-ED95-4A48-A122-EEC20C170C52}"/>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3" name="Picture 2" descr="Reclamation logo with shield that shows a dam with water flowing over it.">
            <a:extLst>
              <a:ext uri="{FF2B5EF4-FFF2-40B4-BE49-F238E27FC236}">
                <a16:creationId xmlns:a16="http://schemas.microsoft.com/office/drawing/2014/main" id="{A3BB3A5E-B05F-A242-AC2B-AF1935FC3162}"/>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401756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Glen Canyon Title Slide">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3127"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CF271684-AFEB-3C4E-B24C-66AB0D665AD1}"/>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09AE1B03-E323-BC4C-B8FB-529E31BA0AF0}"/>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7" name="Picture 6" descr="Reclamation logo with shield that shows a dam with water flowing over it.">
            <a:extLst>
              <a:ext uri="{FF2B5EF4-FFF2-40B4-BE49-F238E27FC236}">
                <a16:creationId xmlns:a16="http://schemas.microsoft.com/office/drawing/2014/main" id="{62793A3D-1EF4-1A48-8A60-D4CA51FB414C}"/>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2640020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rand Coulee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A4E44A16-C447-684C-9061-11E02701A7FD}"/>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BB7C8E9E-3391-8042-A6AD-6A475775E0E2}"/>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3" name="Picture 2" descr="Reclamation logo with shield that shows a dam with water flowing over it.">
            <a:extLst>
              <a:ext uri="{FF2B5EF4-FFF2-40B4-BE49-F238E27FC236}">
                <a16:creationId xmlns:a16="http://schemas.microsoft.com/office/drawing/2014/main" id="{049E3112-45B5-DB4A-9375-4430CC1DF4D8}"/>
              </a:ext>
            </a:extLst>
          </p:cNvPr>
          <p:cNvPicPr>
            <a:picLocks noChangeAspect="1"/>
          </p:cNvPicPr>
          <p:nvPr userDrawn="1"/>
        </p:nvPicPr>
        <p:blipFill>
          <a:blip r:embed="rId3"/>
          <a:stretch>
            <a:fillRect/>
          </a:stretch>
        </p:blipFill>
        <p:spPr>
          <a:xfrm>
            <a:off x="246888" y="118872"/>
            <a:ext cx="3657600" cy="1160585"/>
          </a:xfrm>
          <a:prstGeom prst="rect">
            <a:avLst/>
          </a:prstGeom>
        </p:spPr>
      </p:pic>
    </p:spTree>
    <p:extLst>
      <p:ext uri="{BB962C8B-B14F-4D97-AF65-F5344CB8AC3E}">
        <p14:creationId xmlns:p14="http://schemas.microsoft.com/office/powerpoint/2010/main" val="2014171124"/>
      </p:ext>
    </p:extLst>
  </p:cSld>
  <p:clrMapOvr>
    <a:masterClrMapping/>
  </p:clrMapOvr>
  <p:extLst>
    <p:ext uri="{DCECCB84-F9BA-43D5-87BE-67443E8EF086}">
      <p15:sldGuideLst xmlns:p15="http://schemas.microsoft.com/office/powerpoint/2012/main">
        <p15:guide id="1" orient="horz" pos="144" userDrawn="1">
          <p15:clr>
            <a:srgbClr val="FBAE40"/>
          </p15:clr>
        </p15:guide>
        <p15:guide id="2" pos="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 Shasta Dam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35082" y="6400800"/>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5DECC618-E7BB-764C-8FEA-AEF3A9EA50B7}"/>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00B0A8CA-98B3-6744-A45F-4BC538E81630}"/>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8" name="Picture 7" descr="Reclamation logo with shield that shows a dam with water flowing over it.">
            <a:extLst>
              <a:ext uri="{FF2B5EF4-FFF2-40B4-BE49-F238E27FC236}">
                <a16:creationId xmlns:a16="http://schemas.microsoft.com/office/drawing/2014/main" id="{A8EA8774-5D4F-324D-B42F-554E1A5E9F3F}"/>
              </a:ext>
            </a:extLst>
          </p:cNvPr>
          <p:cNvPicPr>
            <a:picLocks noChangeAspect="1"/>
          </p:cNvPicPr>
          <p:nvPr userDrawn="1"/>
        </p:nvPicPr>
        <p:blipFill>
          <a:blip r:embed="rId3"/>
          <a:stretch>
            <a:fillRect/>
          </a:stretch>
        </p:blipFill>
        <p:spPr>
          <a:xfrm>
            <a:off x="246888" y="118872"/>
            <a:ext cx="3657600" cy="1160585"/>
          </a:xfrm>
          <a:prstGeom prst="rect">
            <a:avLst/>
          </a:prstGeom>
        </p:spPr>
      </p:pic>
    </p:spTree>
    <p:extLst>
      <p:ext uri="{BB962C8B-B14F-4D97-AF65-F5344CB8AC3E}">
        <p14:creationId xmlns:p14="http://schemas.microsoft.com/office/powerpoint/2010/main" val="3817901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rker Dam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03558989-C3C3-4A42-8719-949625AE44B5}"/>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8" name="Subtitle 2">
            <a:extLst>
              <a:ext uri="{FF2B5EF4-FFF2-40B4-BE49-F238E27FC236}">
                <a16:creationId xmlns:a16="http://schemas.microsoft.com/office/drawing/2014/main" id="{3D954233-3947-A447-ADA9-B864A2B747C8}"/>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9" name="Picture 8" descr="Reclamation logo with shield that shows a dam with water flowing over it.">
            <a:extLst>
              <a:ext uri="{FF2B5EF4-FFF2-40B4-BE49-F238E27FC236}">
                <a16:creationId xmlns:a16="http://schemas.microsoft.com/office/drawing/2014/main" id="{3D68C434-5431-6945-8DE0-205747471A9B}"/>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365831560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14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riant Dam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5D541AF7-6382-4E4B-BE8F-205E37002D10}"/>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8" name="Subtitle 2">
            <a:extLst>
              <a:ext uri="{FF2B5EF4-FFF2-40B4-BE49-F238E27FC236}">
                <a16:creationId xmlns:a16="http://schemas.microsoft.com/office/drawing/2014/main" id="{A196468A-A65E-1B4E-AB77-DCBC8570C2EF}"/>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9" name="Picture 8" descr="Reclamation logo with shield that shows a dam with water flowing over it.">
            <a:extLst>
              <a:ext uri="{FF2B5EF4-FFF2-40B4-BE49-F238E27FC236}">
                <a16:creationId xmlns:a16="http://schemas.microsoft.com/office/drawing/2014/main" id="{76EBF2C2-2618-2C48-8472-4F8B34DE99F5}"/>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2448889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anal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3127"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5F992ED3-6486-3F44-8241-DDD3830323F7}"/>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60D132B6-583F-954B-A61C-A25D49DF5815}"/>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8" name="Picture 7" descr="Reclamation logo with shield that shows a dam with water flowing over it.">
            <a:extLst>
              <a:ext uri="{FF2B5EF4-FFF2-40B4-BE49-F238E27FC236}">
                <a16:creationId xmlns:a16="http://schemas.microsoft.com/office/drawing/2014/main" id="{E884F529-72E9-1A4F-AC9D-2FAB44063B9E}"/>
              </a:ext>
            </a:extLst>
          </p:cNvPr>
          <p:cNvPicPr>
            <a:picLocks noChangeAspect="1"/>
          </p:cNvPicPr>
          <p:nvPr userDrawn="1"/>
        </p:nvPicPr>
        <p:blipFill>
          <a:blip r:embed="rId3"/>
          <a:stretch>
            <a:fillRect/>
          </a:stretch>
        </p:blipFill>
        <p:spPr>
          <a:xfrm>
            <a:off x="246888" y="116258"/>
            <a:ext cx="3657600" cy="1160585"/>
          </a:xfrm>
          <a:prstGeom prst="rect">
            <a:avLst/>
          </a:prstGeom>
        </p:spPr>
      </p:pic>
    </p:spTree>
    <p:extLst>
      <p:ext uri="{BB962C8B-B14F-4D97-AF65-F5344CB8AC3E}">
        <p14:creationId xmlns:p14="http://schemas.microsoft.com/office/powerpoint/2010/main" val="2459198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Powerline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3" name="Subtitle 2"/>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pic>
        <p:nvPicPr>
          <p:cNvPr id="7" name="Picture 6" descr="Reclamation logo with shield that shows a dam with water flowing over it.">
            <a:extLst>
              <a:ext uri="{FF2B5EF4-FFF2-40B4-BE49-F238E27FC236}">
                <a16:creationId xmlns:a16="http://schemas.microsoft.com/office/drawing/2014/main" id="{BFEF4601-7FC8-1C4E-95F1-E89AB323DFFD}"/>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2417454989"/>
      </p:ext>
    </p:extLst>
  </p:cSld>
  <p:clrMapOvr>
    <a:masterClrMapping/>
  </p:clrMapOvr>
  <p:extLst>
    <p:ext uri="{DCECCB84-F9BA-43D5-87BE-67443E8EF086}">
      <p15:sldGuideLst xmlns:p15="http://schemas.microsoft.com/office/powerpoint/2012/main">
        <p15:guide id="1" orient="horz" pos="144" userDrawn="1">
          <p15:clr>
            <a:srgbClr val="FBAE40"/>
          </p15:clr>
        </p15:guide>
        <p15:guide id="2" pos="14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Hydropower Generation Title Slide">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A90E6C8A-89DB-1747-B47D-DD150185ADD4}"/>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485A008C-26E4-E547-9FC4-A81234CDB78A}"/>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7" name="Picture 6" descr="Reclamation logo with shield that shows a dam with water flowing over it.">
            <a:extLst>
              <a:ext uri="{FF2B5EF4-FFF2-40B4-BE49-F238E27FC236}">
                <a16:creationId xmlns:a16="http://schemas.microsoft.com/office/drawing/2014/main" id="{52A215C6-52EA-E344-BCF1-A5FC91347377}"/>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3754464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uedi Reservoir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800"/>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47B7B7D0-879D-374E-A7E4-3ED454D490B7}"/>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8" name="Subtitle 2">
            <a:extLst>
              <a:ext uri="{FF2B5EF4-FFF2-40B4-BE49-F238E27FC236}">
                <a16:creationId xmlns:a16="http://schemas.microsoft.com/office/drawing/2014/main" id="{48AE7656-E318-B746-8E3C-1A175B203DBE}"/>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9" name="Picture 8" descr="Reclamation logo with shield that shows a dam with water flowing over it.">
            <a:extLst>
              <a:ext uri="{FF2B5EF4-FFF2-40B4-BE49-F238E27FC236}">
                <a16:creationId xmlns:a16="http://schemas.microsoft.com/office/drawing/2014/main" id="{1E914312-A458-7146-82CB-6211D14DCECC}"/>
              </a:ext>
            </a:extLst>
          </p:cNvPr>
          <p:cNvPicPr>
            <a:picLocks noChangeAspect="1"/>
          </p:cNvPicPr>
          <p:nvPr userDrawn="1"/>
        </p:nvPicPr>
        <p:blipFill>
          <a:blip r:embed="rId3"/>
          <a:stretch>
            <a:fillRect/>
          </a:stretch>
        </p:blipFill>
        <p:spPr>
          <a:xfrm>
            <a:off x="246888" y="246888"/>
            <a:ext cx="3657600" cy="1160585"/>
          </a:xfrm>
          <a:prstGeom prst="rect">
            <a:avLst/>
          </a:prstGeom>
        </p:spPr>
      </p:pic>
    </p:spTree>
    <p:extLst>
      <p:ext uri="{BB962C8B-B14F-4D97-AF65-F5344CB8AC3E}">
        <p14:creationId xmlns:p14="http://schemas.microsoft.com/office/powerpoint/2010/main" val="604275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uckee River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800"/>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6D956179-10B6-D343-9592-127F31DD4111}"/>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7A07F594-4306-0F42-895A-C4C718D65D80}"/>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7" name="Picture 6" descr="Reclamation logo with shield that shows a dam with water flowing over it.">
            <a:extLst>
              <a:ext uri="{FF2B5EF4-FFF2-40B4-BE49-F238E27FC236}">
                <a16:creationId xmlns:a16="http://schemas.microsoft.com/office/drawing/2014/main" id="{BDCFF41C-476E-B94B-92CE-59108B74D1E1}"/>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1444982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afting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800"/>
            <a:ext cx="2743200" cy="365125"/>
          </a:xfrm>
        </p:spPr>
        <p:txBody>
          <a:bodyPr/>
          <a:lstStyle>
            <a:lvl1pPr algn="l">
              <a:defRPr b="1" i="0">
                <a:solidFill>
                  <a:srgbClr val="003E5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AA50674D-E10E-9547-8E97-9764DEE26545}"/>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CE5B67A1-0D79-9340-AD59-829740133CF6}"/>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7" name="Picture 6" descr="Reclamation logo with shield that shows a dam with water flowing over it.">
            <a:extLst>
              <a:ext uri="{FF2B5EF4-FFF2-40B4-BE49-F238E27FC236}">
                <a16:creationId xmlns:a16="http://schemas.microsoft.com/office/drawing/2014/main" id="{F36C494F-E6B5-034C-AF80-8F9C97343FE6}"/>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26629254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ue Background Title Slide bad">
    <p:bg>
      <p:bgPr>
        <a:solidFill>
          <a:srgbClr val="003E5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CEFC0C2-A130-9146-A779-7D2BF5FF5643}"/>
              </a:ext>
            </a:extLst>
          </p:cNvPr>
          <p:cNvSpPr>
            <a:spLocks noGrp="1"/>
          </p:cNvSpPr>
          <p:nvPr>
            <p:ph type="ctrTitle" hasCustomPrompt="1"/>
          </p:nvPr>
        </p:nvSpPr>
        <p:spPr>
          <a:xfrm>
            <a:off x="638175" y="1552678"/>
            <a:ext cx="9144000" cy="2387600"/>
          </a:xfrm>
          <a:effectLst/>
        </p:spPr>
        <p:txBody>
          <a:bodyPr anchor="b"/>
          <a:lstStyle>
            <a:lvl1pPr algn="l">
              <a:defRPr sz="6000" b="1" i="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11" name="Subtitle 2">
            <a:extLst>
              <a:ext uri="{FF2B5EF4-FFF2-40B4-BE49-F238E27FC236}">
                <a16:creationId xmlns:a16="http://schemas.microsoft.com/office/drawing/2014/main" id="{62F25F8E-0532-8E47-9BD2-6B61DE319C7D}"/>
              </a:ext>
            </a:extLst>
          </p:cNvPr>
          <p:cNvSpPr>
            <a:spLocks noGrp="1"/>
          </p:cNvSpPr>
          <p:nvPr>
            <p:ph type="subTitle" idx="1" hasCustomPrompt="1"/>
          </p:nvPr>
        </p:nvSpPr>
        <p:spPr>
          <a:xfrm>
            <a:off x="638175" y="4032353"/>
            <a:ext cx="9144000" cy="1655762"/>
          </a:xfrm>
          <a:effectLst/>
        </p:spPr>
        <p:txBody>
          <a:bodyPr>
            <a:noAutofit/>
          </a:bodyPr>
          <a:lstStyle>
            <a:lvl1pPr marL="0" indent="0" algn="l">
              <a:buNone/>
              <a:defRPr sz="3200" b="1" i="0" baseline="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sp>
        <p:nvSpPr>
          <p:cNvPr id="13" name="Slide Number Placeholder 5">
            <a:extLst>
              <a:ext uri="{FF2B5EF4-FFF2-40B4-BE49-F238E27FC236}">
                <a16:creationId xmlns:a16="http://schemas.microsoft.com/office/drawing/2014/main" id="{8FD2C275-E6B8-6B41-B0DA-05842798C2A7}"/>
              </a:ext>
            </a:extLst>
          </p:cNvPr>
          <p:cNvSpPr>
            <a:spLocks noGrp="1"/>
          </p:cNvSpPr>
          <p:nvPr>
            <p:ph type="sldNum" sz="quarter" idx="12"/>
          </p:nvPr>
        </p:nvSpPr>
        <p:spPr>
          <a:xfrm>
            <a:off x="114300" y="6400799"/>
            <a:ext cx="2743200" cy="365125"/>
          </a:xfrm>
          <a:effectLst/>
        </p:spPr>
        <p:txBody>
          <a:bodyPr/>
          <a:lstStyle>
            <a:lvl1pPr algn="l">
              <a:defRPr b="1" i="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pic>
        <p:nvPicPr>
          <p:cNvPr id="6" name="Picture 5" descr="Reclamation logo with shield that shows a dam with water flowing over it.">
            <a:extLst>
              <a:ext uri="{FF2B5EF4-FFF2-40B4-BE49-F238E27FC236}">
                <a16:creationId xmlns:a16="http://schemas.microsoft.com/office/drawing/2014/main" id="{AB8C3517-FFE3-3543-BB90-1F6AD7894009}"/>
              </a:ext>
            </a:extLst>
          </p:cNvPr>
          <p:cNvPicPr>
            <a:picLocks noChangeAspect="1"/>
          </p:cNvPicPr>
          <p:nvPr userDrawn="1"/>
        </p:nvPicPr>
        <p:blipFill>
          <a:blip r:embed="rId2"/>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36373855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14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
        <p:nvSpPr>
          <p:cNvPr id="4" name="Text Placeholder 3">
            <a:extLst>
              <a:ext uri="{FF2B5EF4-FFF2-40B4-BE49-F238E27FC236}">
                <a16:creationId xmlns:a16="http://schemas.microsoft.com/office/drawing/2014/main" id="{2BD6481F-D54D-294F-9E23-BEE787B612CE}"/>
              </a:ext>
            </a:extLst>
          </p:cNvPr>
          <p:cNvSpPr>
            <a:spLocks noGrp="1"/>
          </p:cNvSpPr>
          <p:nvPr>
            <p:ph type="body" sz="quarter" idx="13"/>
          </p:nvPr>
        </p:nvSpPr>
        <p:spPr>
          <a:xfrm>
            <a:off x="228600" y="1865313"/>
            <a:ext cx="11704638"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12">
            <a:extLst>
              <a:ext uri="{FF2B5EF4-FFF2-40B4-BE49-F238E27FC236}">
                <a16:creationId xmlns:a16="http://schemas.microsoft.com/office/drawing/2014/main" id="{F2B760C0-123A-0443-8BD4-9CD580D28ECC}"/>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615468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Right Photo">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5"/>
            <a:ext cx="5676900" cy="1325563"/>
          </a:xfrm>
        </p:spPr>
        <p:txBody>
          <a:bodyPr/>
          <a:lstStyle/>
          <a:p>
            <a:r>
              <a:rPr lang="en-US"/>
              <a:t>Click to edit Master title style</a:t>
            </a:r>
          </a:p>
        </p:txBody>
      </p:sp>
      <p:sp>
        <p:nvSpPr>
          <p:cNvPr id="3" name="Content Placeholder 2"/>
          <p:cNvSpPr>
            <a:spLocks noGrp="1"/>
          </p:cNvSpPr>
          <p:nvPr>
            <p:ph sz="half" idx="1"/>
          </p:nvPr>
        </p:nvSpPr>
        <p:spPr>
          <a:xfrm>
            <a:off x="228600" y="1825625"/>
            <a:ext cx="56769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E41EF61F-F18F-4945-A071-19E247F7E7A9}"/>
              </a:ext>
            </a:extLst>
          </p:cNvPr>
          <p:cNvSpPr>
            <a:spLocks noGrp="1"/>
          </p:cNvSpPr>
          <p:nvPr>
            <p:ph type="pic" sz="quarter" idx="13"/>
          </p:nvPr>
        </p:nvSpPr>
        <p:spPr>
          <a:xfrm>
            <a:off x="6019800" y="0"/>
            <a:ext cx="6172200" cy="6858000"/>
          </a:xfrm>
        </p:spPr>
        <p:txBody>
          <a:bodyPr/>
          <a:lstStyle/>
          <a:p>
            <a:endParaRPr lang="en-US"/>
          </a:p>
        </p:txBody>
      </p:sp>
      <p:sp>
        <p:nvSpPr>
          <p:cNvPr id="7" name="Slide Number Placeholder 6"/>
          <p:cNvSpPr>
            <a:spLocks noGrp="1"/>
          </p:cNvSpPr>
          <p:nvPr>
            <p:ph type="sldNum" sz="quarter" idx="12"/>
          </p:nvPr>
        </p:nvSpPr>
        <p:spPr>
          <a:xfrm>
            <a:off x="75177" y="6400799"/>
            <a:ext cx="2743200" cy="365125"/>
          </a:xfrm>
        </p:spPr>
        <p:txBody>
          <a:bodyPr/>
          <a:lstStyle/>
          <a:p>
            <a:fld id="{A1D9053B-8DB2-EA4A-A9CF-0F8FB54823AA}" type="slidenum">
              <a:rPr lang="en-US" smtClean="0"/>
              <a:t>‹#›</a:t>
            </a:fld>
            <a:endParaRPr lang="en-US"/>
          </a:p>
        </p:txBody>
      </p:sp>
      <p:sp>
        <p:nvSpPr>
          <p:cNvPr id="13" name="Text Placeholder 12">
            <a:extLst>
              <a:ext uri="{FF2B5EF4-FFF2-40B4-BE49-F238E27FC236}">
                <a16:creationId xmlns:a16="http://schemas.microsoft.com/office/drawing/2014/main" id="{746D3748-ABB9-B443-BC71-D363C45F8F59}"/>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195593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ower Photo">
    <p:spTree>
      <p:nvGrpSpPr>
        <p:cNvPr id="1" name=""/>
        <p:cNvGrpSpPr/>
        <p:nvPr/>
      </p:nvGrpSpPr>
      <p:grpSpPr>
        <a:xfrm>
          <a:off x="0" y="0"/>
          <a:ext cx="0" cy="0"/>
          <a:chOff x="0" y="0"/>
          <a:chExt cx="0" cy="0"/>
        </a:xfrm>
      </p:grpSpPr>
      <p:sp>
        <p:nvSpPr>
          <p:cNvPr id="14" name="Content Placeholder 2"/>
          <p:cNvSpPr>
            <a:spLocks noGrp="1"/>
          </p:cNvSpPr>
          <p:nvPr>
            <p:ph idx="1"/>
          </p:nvPr>
        </p:nvSpPr>
        <p:spPr>
          <a:xfrm>
            <a:off x="243840" y="1282700"/>
            <a:ext cx="11704320" cy="22320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p:cNvSpPr>
            <a:spLocks noGrp="1"/>
          </p:cNvSpPr>
          <p:nvPr>
            <p:ph type="title"/>
          </p:nvPr>
        </p:nvSpPr>
        <p:spPr>
          <a:xfrm>
            <a:off x="228600" y="365126"/>
            <a:ext cx="11704320" cy="763588"/>
          </a:xfrm>
          <a:prstGeom prst="rect">
            <a:avLst/>
          </a:prstGeom>
        </p:spPr>
        <p:txBody>
          <a:bodyPr vert="horz" lIns="91440" tIns="45720" rIns="91440" bIns="45720" rtlCol="0" anchor="ctr">
            <a:normAutofit/>
          </a:bodyPr>
          <a:lstStyle/>
          <a:p>
            <a:r>
              <a:rPr lang="en-US"/>
              <a:t>Click to edit Master title style</a:t>
            </a:r>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3" name="Picture Placeholder 2">
            <a:extLst>
              <a:ext uri="{FF2B5EF4-FFF2-40B4-BE49-F238E27FC236}">
                <a16:creationId xmlns:a16="http://schemas.microsoft.com/office/drawing/2014/main" id="{4472FB8D-A789-774E-838C-1F0C33ABB8C7}"/>
              </a:ext>
            </a:extLst>
          </p:cNvPr>
          <p:cNvSpPr>
            <a:spLocks noGrp="1"/>
          </p:cNvSpPr>
          <p:nvPr>
            <p:ph type="pic" sz="quarter" idx="13"/>
          </p:nvPr>
        </p:nvSpPr>
        <p:spPr>
          <a:xfrm>
            <a:off x="0" y="3657600"/>
            <a:ext cx="12188952" cy="3291840"/>
          </a:xfrm>
        </p:spPr>
        <p:txBody>
          <a:bodyPr/>
          <a:lstStyle/>
          <a:p>
            <a:endParaRPr lang="en-US"/>
          </a:p>
        </p:txBody>
      </p:sp>
      <p:sp>
        <p:nvSpPr>
          <p:cNvPr id="9" name="Text Placeholder 12">
            <a:extLst>
              <a:ext uri="{FF2B5EF4-FFF2-40B4-BE49-F238E27FC236}">
                <a16:creationId xmlns:a16="http://schemas.microsoft.com/office/drawing/2014/main" id="{500D637E-7975-A549-BD9A-6F32EA44F726}"/>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5"/>
            <a:ext cx="11704320" cy="1325563"/>
          </a:xfrm>
        </p:spPr>
        <p:txBody>
          <a:bodyPr/>
          <a:lstStyle/>
          <a:p>
            <a:r>
              <a:rPr lang="en-US"/>
              <a:t>Click to edit Master title style</a:t>
            </a:r>
          </a:p>
        </p:txBody>
      </p:sp>
      <p:sp>
        <p:nvSpPr>
          <p:cNvPr id="10" name="Content Placeholder 2"/>
          <p:cNvSpPr>
            <a:spLocks noGrp="1"/>
          </p:cNvSpPr>
          <p:nvPr>
            <p:ph idx="1"/>
          </p:nvPr>
        </p:nvSpPr>
        <p:spPr>
          <a:xfrm>
            <a:off x="228600" y="1813717"/>
            <a:ext cx="580644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A1D9053B-8DB2-EA4A-A9CF-0F8FB54823AA}" type="slidenum">
              <a:rPr lang="en-US" smtClean="0"/>
              <a:t>‹#›</a:t>
            </a:fld>
            <a:endParaRPr lang="en-US"/>
          </a:p>
        </p:txBody>
      </p:sp>
      <p:sp>
        <p:nvSpPr>
          <p:cNvPr id="8" name="Content Placeholder 2">
            <a:extLst>
              <a:ext uri="{FF2B5EF4-FFF2-40B4-BE49-F238E27FC236}">
                <a16:creationId xmlns:a16="http://schemas.microsoft.com/office/drawing/2014/main" id="{34E9173F-C547-3F4B-8FBB-C54045E69117}"/>
              </a:ext>
            </a:extLst>
          </p:cNvPr>
          <p:cNvSpPr>
            <a:spLocks noGrp="1"/>
          </p:cNvSpPr>
          <p:nvPr>
            <p:ph idx="13"/>
          </p:nvPr>
        </p:nvSpPr>
        <p:spPr>
          <a:xfrm>
            <a:off x="6126480" y="1810512"/>
            <a:ext cx="580644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2">
            <a:extLst>
              <a:ext uri="{FF2B5EF4-FFF2-40B4-BE49-F238E27FC236}">
                <a16:creationId xmlns:a16="http://schemas.microsoft.com/office/drawing/2014/main" id="{50DDB2AE-9458-1D4F-A33A-FB617F9D063D}"/>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3300576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A1D9053B-8DB2-EA4A-A9CF-0F8FB54823AA}" type="slidenum">
              <a:rPr lang="en-US" smtClean="0"/>
              <a:t>‹#›</a:t>
            </a:fld>
            <a:endParaRPr lang="en-US"/>
          </a:p>
        </p:txBody>
      </p:sp>
      <p:sp>
        <p:nvSpPr>
          <p:cNvPr id="7" name="Text Placeholder 12">
            <a:extLst>
              <a:ext uri="{FF2B5EF4-FFF2-40B4-BE49-F238E27FC236}">
                <a16:creationId xmlns:a16="http://schemas.microsoft.com/office/drawing/2014/main" id="{198F7814-5377-854F-86F2-EAD3E497FF0B}"/>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3289490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1D9053B-8DB2-EA4A-A9CF-0F8FB54823AA}" type="slidenum">
              <a:rPr lang="en-US" smtClean="0"/>
              <a:t>‹#›</a:t>
            </a:fld>
            <a:endParaRPr lang="en-US"/>
          </a:p>
        </p:txBody>
      </p:sp>
      <p:sp>
        <p:nvSpPr>
          <p:cNvPr id="6" name="Text Placeholder 12">
            <a:extLst>
              <a:ext uri="{FF2B5EF4-FFF2-40B4-BE49-F238E27FC236}">
                <a16:creationId xmlns:a16="http://schemas.microsoft.com/office/drawing/2014/main" id="{CCC3BA91-F810-FE44-AD8D-54DE6BBEA385}"/>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0240784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11" name="Picture Placeholder 10">
            <a:extLst>
              <a:ext uri="{FF2B5EF4-FFF2-40B4-BE49-F238E27FC236}">
                <a16:creationId xmlns:a16="http://schemas.microsoft.com/office/drawing/2014/main" id="{B5E47D94-0FBA-A74E-A3C9-AF495D4FF860}"/>
              </a:ext>
            </a:extLst>
          </p:cNvPr>
          <p:cNvSpPr>
            <a:spLocks noGrp="1"/>
          </p:cNvSpPr>
          <p:nvPr>
            <p:ph type="pic" sz="quarter" idx="13"/>
          </p:nvPr>
        </p:nvSpPr>
        <p:spPr>
          <a:xfrm>
            <a:off x="5065776" y="0"/>
            <a:ext cx="7123176" cy="6858000"/>
          </a:xfrm>
        </p:spPr>
        <p:txBody>
          <a:bodyPr/>
          <a:lstStyle/>
          <a:p>
            <a:endParaRPr lang="en-US"/>
          </a:p>
        </p:txBody>
      </p:sp>
      <p:sp>
        <p:nvSpPr>
          <p:cNvPr id="12" name="Text Placeholder 12">
            <a:extLst>
              <a:ext uri="{FF2B5EF4-FFF2-40B4-BE49-F238E27FC236}">
                <a16:creationId xmlns:a16="http://schemas.microsoft.com/office/drawing/2014/main" id="{8292E367-F27C-FC4D-8F24-C31E4D13971E}"/>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0992880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inal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a:defRPr>
                <a:solidFill>
                  <a:schemeClr val="bg1"/>
                </a:solidFill>
                <a:latin typeface="Segoe UI" panose="020B0502040204020203" pitchFamily="34" charset="0"/>
                <a:ea typeface="Segoe UI" panose="020B0502040204020203" pitchFamily="34" charset="0"/>
                <a:cs typeface="Segoe UI" panose="020B0502040204020203" pitchFamily="34" charset="0"/>
              </a:defRPr>
            </a:lvl1pPr>
          </a:lstStyle>
          <a:p>
            <a:fld id="{A1D9053B-8DB2-EA4A-A9CF-0F8FB54823AA}" type="slidenum">
              <a:rPr lang="en-US" smtClean="0"/>
              <a:pPr/>
              <a:t>‹#›</a:t>
            </a:fld>
            <a:endParaRPr lang="en-US"/>
          </a:p>
        </p:txBody>
      </p:sp>
      <p:sp>
        <p:nvSpPr>
          <p:cNvPr id="7" name="Subtitle 2">
            <a:extLst>
              <a:ext uri="{FF2B5EF4-FFF2-40B4-BE49-F238E27FC236}">
                <a16:creationId xmlns:a16="http://schemas.microsoft.com/office/drawing/2014/main" id="{7DD425A3-2A5C-5240-9A70-92CB57C5EDF2}"/>
              </a:ext>
            </a:extLst>
          </p:cNvPr>
          <p:cNvSpPr>
            <a:spLocks noGrp="1"/>
          </p:cNvSpPr>
          <p:nvPr>
            <p:ph type="subTitle" idx="1" hasCustomPrompt="1"/>
          </p:nvPr>
        </p:nvSpPr>
        <p:spPr>
          <a:xfrm>
            <a:off x="228600" y="216766"/>
            <a:ext cx="9144000" cy="1994419"/>
          </a:xfrm>
          <a:effectLst/>
        </p:spPr>
        <p:txBody>
          <a:bodyPr>
            <a:noAutofit/>
          </a:bodyPr>
          <a:lstStyle>
            <a:lvl1pPr marL="0" indent="0" algn="l">
              <a:buNone/>
              <a:defRPr sz="3200" b="1" i="0" baseline="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Contact Information Goes Here</a:t>
            </a:r>
            <a:br>
              <a:rPr lang="en-US"/>
            </a:br>
            <a:r>
              <a:rPr lang="en-US"/>
              <a:t>No more than four lines</a:t>
            </a:r>
          </a:p>
          <a:p>
            <a:endParaRPr lang="en-US"/>
          </a:p>
        </p:txBody>
      </p:sp>
      <p:pic>
        <p:nvPicPr>
          <p:cNvPr id="3" name="Picture 2" descr="Reclamation logo with shield that shows a dam with water flowing over it.">
            <a:extLst>
              <a:ext uri="{FF2B5EF4-FFF2-40B4-BE49-F238E27FC236}">
                <a16:creationId xmlns:a16="http://schemas.microsoft.com/office/drawing/2014/main" id="{532057ED-70A3-BF4B-81E0-AAF7E69C7A88}"/>
              </a:ext>
            </a:extLst>
          </p:cNvPr>
          <p:cNvPicPr>
            <a:picLocks noChangeAspect="1"/>
          </p:cNvPicPr>
          <p:nvPr userDrawn="1"/>
        </p:nvPicPr>
        <p:blipFill>
          <a:blip r:embed="rId3"/>
          <a:stretch>
            <a:fillRect/>
          </a:stretch>
        </p:blipFill>
        <p:spPr>
          <a:xfrm>
            <a:off x="130409" y="5151483"/>
            <a:ext cx="3337560" cy="1094805"/>
          </a:xfrm>
          <a:prstGeom prst="rect">
            <a:avLst/>
          </a:prstGeom>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
        <p:nvSpPr>
          <p:cNvPr id="4" name="Text Placeholder 3">
            <a:extLst>
              <a:ext uri="{FF2B5EF4-FFF2-40B4-BE49-F238E27FC236}">
                <a16:creationId xmlns:a16="http://schemas.microsoft.com/office/drawing/2014/main" id="{2BD6481F-D54D-294F-9E23-BEE787B612CE}"/>
              </a:ext>
            </a:extLst>
          </p:cNvPr>
          <p:cNvSpPr>
            <a:spLocks noGrp="1"/>
          </p:cNvSpPr>
          <p:nvPr>
            <p:ph type="body" sz="quarter" idx="13"/>
          </p:nvPr>
        </p:nvSpPr>
        <p:spPr>
          <a:xfrm>
            <a:off x="228600" y="1865313"/>
            <a:ext cx="11704638"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12">
            <a:extLst>
              <a:ext uri="{FF2B5EF4-FFF2-40B4-BE49-F238E27FC236}">
                <a16:creationId xmlns:a16="http://schemas.microsoft.com/office/drawing/2014/main" id="{F2B760C0-123A-0443-8BD4-9CD580D28ECC}"/>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38002518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
        <p:nvSpPr>
          <p:cNvPr id="4" name="Text Placeholder 3">
            <a:extLst>
              <a:ext uri="{FF2B5EF4-FFF2-40B4-BE49-F238E27FC236}">
                <a16:creationId xmlns:a16="http://schemas.microsoft.com/office/drawing/2014/main" id="{2BD6481F-D54D-294F-9E23-BEE787B612CE}"/>
              </a:ext>
            </a:extLst>
          </p:cNvPr>
          <p:cNvSpPr>
            <a:spLocks noGrp="1"/>
          </p:cNvSpPr>
          <p:nvPr>
            <p:ph type="body" sz="quarter" idx="13"/>
          </p:nvPr>
        </p:nvSpPr>
        <p:spPr>
          <a:xfrm>
            <a:off x="228600" y="1865313"/>
            <a:ext cx="11704638"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12">
            <a:extLst>
              <a:ext uri="{FF2B5EF4-FFF2-40B4-BE49-F238E27FC236}">
                <a16:creationId xmlns:a16="http://schemas.microsoft.com/office/drawing/2014/main" id="{F2B760C0-123A-0443-8BD4-9CD580D28ECC}"/>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41017439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Blue Background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38175" y="1350973"/>
            <a:ext cx="9144000" cy="2387600"/>
          </a:xfrm>
          <a:prstGeom prst="rect">
            <a:avLst/>
          </a:prstGeom>
          <a:effectLst/>
        </p:spPr>
        <p:txBody>
          <a:bodyPr anchor="b"/>
          <a:lstStyle>
            <a:lvl1pPr algn="l">
              <a:defRPr sz="4500"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3" name="Subtitle 2"/>
          <p:cNvSpPr>
            <a:spLocks noGrp="1"/>
          </p:cNvSpPr>
          <p:nvPr>
            <p:ph type="subTitle" idx="1" hasCustomPrompt="1"/>
          </p:nvPr>
        </p:nvSpPr>
        <p:spPr>
          <a:xfrm>
            <a:off x="638175" y="3830648"/>
            <a:ext cx="9144000" cy="1655762"/>
          </a:xfrm>
          <a:prstGeom prst="rect">
            <a:avLst/>
          </a:prstGeom>
          <a:effectLst/>
        </p:spPr>
        <p:txBody>
          <a:bodyPr>
            <a:noAutofit/>
          </a:bodyPr>
          <a:lstStyle>
            <a:lvl1pPr marL="0" indent="0" algn="l">
              <a:buNone/>
              <a:defRPr sz="2400" b="1" i="0" baseline="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Subtitle goes here</a:t>
            </a:r>
            <a:br>
              <a:rPr lang="en-US"/>
            </a:br>
            <a:r>
              <a:rPr lang="en-US"/>
              <a:t>No more than two lines</a:t>
            </a:r>
          </a:p>
          <a:p>
            <a:endParaRPr lang="en-US"/>
          </a:p>
          <a:p>
            <a:endParaRPr lang="en-US"/>
          </a:p>
          <a:p>
            <a:endParaRPr lang="en-US"/>
          </a:p>
        </p:txBody>
      </p:sp>
      <p:sp>
        <p:nvSpPr>
          <p:cNvPr id="5" name="Footer Placeholder 4"/>
          <p:cNvSpPr>
            <a:spLocks noGrp="1"/>
          </p:cNvSpPr>
          <p:nvPr>
            <p:ph type="ftr" sz="quarter" idx="11"/>
          </p:nvPr>
        </p:nvSpPr>
        <p:spPr>
          <a:xfrm>
            <a:off x="4038600" y="6400802"/>
            <a:ext cx="4114800" cy="365125"/>
          </a:xfrm>
          <a:prstGeom prst="rect">
            <a:avLst/>
          </a:prstGeom>
          <a:effectLst/>
        </p:spPr>
        <p:txBody>
          <a:bodyPr/>
          <a:lstStyle>
            <a:lvl1pPr>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Interim Update - Contents Subject to Change</a:t>
            </a:r>
          </a:p>
        </p:txBody>
      </p:sp>
      <p:sp>
        <p:nvSpPr>
          <p:cNvPr id="6" name="Slide Number Placeholder 5"/>
          <p:cNvSpPr>
            <a:spLocks noGrp="1"/>
          </p:cNvSpPr>
          <p:nvPr>
            <p:ph type="sldNum" sz="quarter" idx="12"/>
          </p:nvPr>
        </p:nvSpPr>
        <p:spPr>
          <a:xfrm>
            <a:off x="170688" y="6400802"/>
            <a:ext cx="2743200" cy="365125"/>
          </a:xfrm>
          <a:prstGeom prst="rect">
            <a:avLst/>
          </a:prstGeom>
          <a:effectLst/>
        </p:spPr>
        <p:txBody>
          <a:bodyPr/>
          <a:lstStyle>
            <a:lvl1pPr>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pic>
        <p:nvPicPr>
          <p:cNvPr id="7" name="Picture 6" descr="Reclamation logo with shield that shows a dam with water flowing over it.">
            <a:extLst>
              <a:ext uri="{FF2B5EF4-FFF2-40B4-BE49-F238E27FC236}">
                <a16:creationId xmlns:a16="http://schemas.microsoft.com/office/drawing/2014/main" id="{EDA2B419-DD00-E941-AA14-A9D0047D697A}"/>
              </a:ext>
            </a:extLst>
          </p:cNvPr>
          <p:cNvPicPr>
            <a:picLocks noChangeAspect="1"/>
          </p:cNvPicPr>
          <p:nvPr userDrawn="1"/>
        </p:nvPicPr>
        <p:blipFill>
          <a:blip r:embed="rId2"/>
          <a:stretch>
            <a:fillRect/>
          </a:stretch>
        </p:blipFill>
        <p:spPr>
          <a:xfrm>
            <a:off x="304800" y="91440"/>
            <a:ext cx="4876800" cy="1199786"/>
          </a:xfrm>
          <a:prstGeom prst="rect">
            <a:avLst/>
          </a:prstGeom>
        </p:spPr>
      </p:pic>
    </p:spTree>
    <p:extLst>
      <p:ext uri="{BB962C8B-B14F-4D97-AF65-F5344CB8AC3E}">
        <p14:creationId xmlns:p14="http://schemas.microsoft.com/office/powerpoint/2010/main" val="3637385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7"/>
            <a:ext cx="11704320" cy="1325563"/>
          </a:xfrm>
          <a:prstGeom prst="rect">
            <a:avLst/>
          </a:prstGeom>
        </p:spPr>
        <p:txBody>
          <a:bodyPr/>
          <a:lstStyle/>
          <a:p>
            <a:r>
              <a:rPr lang="en-US"/>
              <a:t>Click to edit Master title style</a:t>
            </a:r>
          </a:p>
        </p:txBody>
      </p:sp>
      <p:sp>
        <p:nvSpPr>
          <p:cNvPr id="5" name="Footer Placeholder 4"/>
          <p:cNvSpPr>
            <a:spLocks noGrp="1"/>
          </p:cNvSpPr>
          <p:nvPr>
            <p:ph type="ftr" sz="quarter" idx="11"/>
          </p:nvPr>
        </p:nvSpPr>
        <p:spPr>
          <a:xfrm>
            <a:off x="4038600" y="6400802"/>
            <a:ext cx="4114800" cy="365125"/>
          </a:xfrm>
          <a:prstGeom prst="rect">
            <a:avLst/>
          </a:prstGeom>
        </p:spPr>
        <p:txBody>
          <a:bodyPr/>
          <a:lstStyle/>
          <a:p>
            <a:r>
              <a:rPr lang="en-US"/>
              <a:t>Interim Update - Contents Subject to Change</a:t>
            </a:r>
          </a:p>
        </p:txBody>
      </p:sp>
      <p:sp>
        <p:nvSpPr>
          <p:cNvPr id="6" name="Slide Number Placeholder 5"/>
          <p:cNvSpPr>
            <a:spLocks noGrp="1"/>
          </p:cNvSpPr>
          <p:nvPr>
            <p:ph type="sldNum" sz="quarter" idx="12"/>
          </p:nvPr>
        </p:nvSpPr>
        <p:spPr>
          <a:xfrm>
            <a:off x="170688" y="6400802"/>
            <a:ext cx="2743200" cy="365125"/>
          </a:xfrm>
          <a:prstGeom prst="rect">
            <a:avLst/>
          </a:prstGeom>
        </p:spPr>
        <p:txBody>
          <a:bodyPr/>
          <a:lstStyle/>
          <a:p>
            <a:fld id="{A1D9053B-8DB2-EA4A-A9CF-0F8FB54823AA}" type="slidenum">
              <a:rPr lang="en-US" smtClean="0"/>
              <a:t>‹#›</a:t>
            </a:fld>
            <a:endParaRPr lang="en-US"/>
          </a:p>
        </p:txBody>
      </p:sp>
      <p:sp>
        <p:nvSpPr>
          <p:cNvPr id="4" name="Content Placeholder 3">
            <a:extLst>
              <a:ext uri="{FF2B5EF4-FFF2-40B4-BE49-F238E27FC236}">
                <a16:creationId xmlns:a16="http://schemas.microsoft.com/office/drawing/2014/main" id="{7ECE763F-FF22-FB44-8D7B-FB4C16178DB0}"/>
              </a:ext>
            </a:extLst>
          </p:cNvPr>
          <p:cNvSpPr>
            <a:spLocks noGrp="1"/>
          </p:cNvSpPr>
          <p:nvPr>
            <p:ph sz="quarter" idx="13"/>
          </p:nvPr>
        </p:nvSpPr>
        <p:spPr>
          <a:xfrm>
            <a:off x="231648" y="1828800"/>
            <a:ext cx="11704320"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2">
            <a:extLst>
              <a:ext uri="{FF2B5EF4-FFF2-40B4-BE49-F238E27FC236}">
                <a16:creationId xmlns:a16="http://schemas.microsoft.com/office/drawing/2014/main" id="{95529A9E-E8D9-A54D-B894-ED439B968610}"/>
              </a:ext>
            </a:extLst>
          </p:cNvPr>
          <p:cNvSpPr>
            <a:spLocks noGrp="1"/>
          </p:cNvSpPr>
          <p:nvPr>
            <p:ph type="body" sz="quarter" idx="14" hasCustomPrompt="1"/>
          </p:nvPr>
        </p:nvSpPr>
        <p:spPr>
          <a:xfrm>
            <a:off x="10802112" y="5705222"/>
            <a:ext cx="12192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6154681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Right Phot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8601" y="365127"/>
            <a:ext cx="5676900" cy="1325563"/>
          </a:xfrm>
          <a:prstGeom prst="rect">
            <a:avLst/>
          </a:prstGeom>
        </p:spPr>
        <p:txBody>
          <a:bodyPr/>
          <a:lstStyle/>
          <a:p>
            <a:r>
              <a:rPr lang="en-US"/>
              <a:t>Click to edit title style</a:t>
            </a:r>
          </a:p>
        </p:txBody>
      </p:sp>
      <p:sp>
        <p:nvSpPr>
          <p:cNvPr id="3" name="Content Placeholder 2"/>
          <p:cNvSpPr>
            <a:spLocks noGrp="1"/>
          </p:cNvSpPr>
          <p:nvPr>
            <p:ph sz="half" idx="1"/>
          </p:nvPr>
        </p:nvSpPr>
        <p:spPr>
          <a:xfrm>
            <a:off x="228601" y="1825625"/>
            <a:ext cx="56769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550319DA-43C5-A944-B3C8-38E96A6E44BD}"/>
              </a:ext>
            </a:extLst>
          </p:cNvPr>
          <p:cNvSpPr>
            <a:spLocks noGrp="1"/>
          </p:cNvSpPr>
          <p:nvPr>
            <p:ph type="pic" sz="quarter" idx="13"/>
          </p:nvPr>
        </p:nvSpPr>
        <p:spPr>
          <a:xfrm>
            <a:off x="6022848" y="0"/>
            <a:ext cx="6169152" cy="6858000"/>
          </a:xfrm>
        </p:spPr>
        <p:txBody>
          <a:bodyPr/>
          <a:lstStyle/>
          <a:p>
            <a:endParaRPr lang="en-US"/>
          </a:p>
        </p:txBody>
      </p:sp>
      <p:sp>
        <p:nvSpPr>
          <p:cNvPr id="7" name="Slide Number Placeholder 6"/>
          <p:cNvSpPr>
            <a:spLocks noGrp="1"/>
          </p:cNvSpPr>
          <p:nvPr>
            <p:ph type="sldNum" sz="quarter" idx="12"/>
          </p:nvPr>
        </p:nvSpPr>
        <p:spPr>
          <a:xfrm>
            <a:off x="170688" y="6400802"/>
            <a:ext cx="2743200" cy="365125"/>
          </a:xfrm>
          <a:prstGeom prst="rect">
            <a:avLst/>
          </a:prstGeom>
        </p:spPr>
        <p:txBody>
          <a:bodyPr/>
          <a:lstStyle/>
          <a:p>
            <a:fld id="{A1D9053B-8DB2-EA4A-A9CF-0F8FB54823AA}" type="slidenum">
              <a:rPr lang="en-US" smtClean="0"/>
              <a:t>‹#›</a:t>
            </a:fld>
            <a:endParaRPr lang="en-US"/>
          </a:p>
        </p:txBody>
      </p:sp>
      <p:sp>
        <p:nvSpPr>
          <p:cNvPr id="6" name="Footer Placeholder 5"/>
          <p:cNvSpPr>
            <a:spLocks noGrp="1"/>
          </p:cNvSpPr>
          <p:nvPr>
            <p:ph type="ftr" sz="quarter" idx="11"/>
          </p:nvPr>
        </p:nvSpPr>
        <p:spPr>
          <a:xfrm>
            <a:off x="4038600" y="6400802"/>
            <a:ext cx="4114800" cy="365125"/>
          </a:xfrm>
          <a:prstGeom prst="rect">
            <a:avLst/>
          </a:prstGeom>
        </p:spPr>
        <p:txBody>
          <a:bodyPr/>
          <a:lstStyle/>
          <a:p>
            <a:r>
              <a:rPr lang="en-US"/>
              <a:t>Interim Update - Contents Subject to Change</a:t>
            </a:r>
          </a:p>
        </p:txBody>
      </p:sp>
      <p:sp>
        <p:nvSpPr>
          <p:cNvPr id="10" name="Text Placeholder 12">
            <a:extLst>
              <a:ext uri="{FF2B5EF4-FFF2-40B4-BE49-F238E27FC236}">
                <a16:creationId xmlns:a16="http://schemas.microsoft.com/office/drawing/2014/main" id="{3DB07E78-6DC2-1544-A777-3AC342AAC154}"/>
              </a:ext>
            </a:extLst>
          </p:cNvPr>
          <p:cNvSpPr>
            <a:spLocks noGrp="1"/>
          </p:cNvSpPr>
          <p:nvPr>
            <p:ph type="body" sz="quarter" idx="14" hasCustomPrompt="1"/>
          </p:nvPr>
        </p:nvSpPr>
        <p:spPr>
          <a:xfrm>
            <a:off x="10802112" y="5705222"/>
            <a:ext cx="12192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1955931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wer Photo">
    <p:spTree>
      <p:nvGrpSpPr>
        <p:cNvPr id="1" name=""/>
        <p:cNvGrpSpPr/>
        <p:nvPr/>
      </p:nvGrpSpPr>
      <p:grpSpPr>
        <a:xfrm>
          <a:off x="0" y="0"/>
          <a:ext cx="0" cy="0"/>
          <a:chOff x="0" y="0"/>
          <a:chExt cx="0" cy="0"/>
        </a:xfrm>
      </p:grpSpPr>
      <p:sp>
        <p:nvSpPr>
          <p:cNvPr id="11" name="Title Placeholder 1"/>
          <p:cNvSpPr>
            <a:spLocks noGrp="1"/>
          </p:cNvSpPr>
          <p:nvPr>
            <p:ph type="title"/>
          </p:nvPr>
        </p:nvSpPr>
        <p:spPr>
          <a:xfrm>
            <a:off x="228600" y="365126"/>
            <a:ext cx="11704320" cy="763588"/>
          </a:xfrm>
          <a:prstGeom prst="rect">
            <a:avLst/>
          </a:prstGeom>
        </p:spPr>
        <p:txBody>
          <a:bodyPr vert="horz" lIns="91440" tIns="45720" rIns="91440" bIns="45720" rtlCol="0" anchor="ctr">
            <a:normAutofit/>
          </a:bodyPr>
          <a:lstStyle/>
          <a:p>
            <a:r>
              <a:rPr lang="en-US"/>
              <a:t>Click to edit Master title style</a:t>
            </a:r>
          </a:p>
        </p:txBody>
      </p:sp>
      <p:sp>
        <p:nvSpPr>
          <p:cNvPr id="14" name="Content Placeholder 2"/>
          <p:cNvSpPr>
            <a:spLocks noGrp="1"/>
          </p:cNvSpPr>
          <p:nvPr>
            <p:ph idx="1"/>
          </p:nvPr>
        </p:nvSpPr>
        <p:spPr>
          <a:xfrm>
            <a:off x="243840" y="1282702"/>
            <a:ext cx="11704320" cy="22320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Picture Placeholder 2">
            <a:extLst>
              <a:ext uri="{FF2B5EF4-FFF2-40B4-BE49-F238E27FC236}">
                <a16:creationId xmlns:a16="http://schemas.microsoft.com/office/drawing/2014/main" id="{C11C957C-6293-7543-A13F-F3C1FEEF791E}"/>
              </a:ext>
            </a:extLst>
          </p:cNvPr>
          <p:cNvSpPr>
            <a:spLocks noGrp="1"/>
          </p:cNvSpPr>
          <p:nvPr>
            <p:ph type="pic" sz="quarter" idx="13"/>
          </p:nvPr>
        </p:nvSpPr>
        <p:spPr>
          <a:xfrm>
            <a:off x="0" y="3666745"/>
            <a:ext cx="12192000" cy="3297726"/>
          </a:xfrm>
        </p:spPr>
        <p:txBody>
          <a:bodyPr/>
          <a:lstStyle/>
          <a:p>
            <a:endParaRPr lang="en-US"/>
          </a:p>
        </p:txBody>
      </p:sp>
      <p:sp>
        <p:nvSpPr>
          <p:cNvPr id="6" name="Footer Placeholder 5"/>
          <p:cNvSpPr>
            <a:spLocks noGrp="1"/>
          </p:cNvSpPr>
          <p:nvPr>
            <p:ph type="ftr" sz="quarter" idx="11"/>
          </p:nvPr>
        </p:nvSpPr>
        <p:spPr>
          <a:xfrm>
            <a:off x="4038600" y="6400802"/>
            <a:ext cx="4114800" cy="365125"/>
          </a:xfrm>
          <a:prstGeom prst="rect">
            <a:avLst/>
          </a:prstGeom>
        </p:spPr>
        <p:txBody>
          <a:bodyPr/>
          <a:lstStyle/>
          <a:p>
            <a:r>
              <a:rPr lang="en-US"/>
              <a:t>Interim Update - Contents Subject to Change</a:t>
            </a:r>
          </a:p>
        </p:txBody>
      </p:sp>
      <p:sp>
        <p:nvSpPr>
          <p:cNvPr id="7" name="Slide Number Placeholder 6"/>
          <p:cNvSpPr>
            <a:spLocks noGrp="1"/>
          </p:cNvSpPr>
          <p:nvPr>
            <p:ph type="sldNum" sz="quarter" idx="12"/>
          </p:nvPr>
        </p:nvSpPr>
        <p:spPr>
          <a:xfrm>
            <a:off x="170688" y="6400802"/>
            <a:ext cx="2743200" cy="365125"/>
          </a:xfrm>
          <a:prstGeom prst="rect">
            <a:avLst/>
          </a:prstGeom>
        </p:spPr>
        <p:txBody>
          <a:bodyPr/>
          <a:lstStyle/>
          <a:p>
            <a:fld id="{A1D9053B-8DB2-EA4A-A9CF-0F8FB54823AA}" type="slidenum">
              <a:rPr lang="en-US" smtClean="0"/>
              <a:t>‹#›</a:t>
            </a:fld>
            <a:endParaRPr lang="en-US"/>
          </a:p>
        </p:txBody>
      </p:sp>
      <p:sp>
        <p:nvSpPr>
          <p:cNvPr id="13" name="Text Placeholder 12">
            <a:extLst>
              <a:ext uri="{FF2B5EF4-FFF2-40B4-BE49-F238E27FC236}">
                <a16:creationId xmlns:a16="http://schemas.microsoft.com/office/drawing/2014/main" id="{E95E8893-C2B1-F34A-A3AC-C6B033BD2E55}"/>
              </a:ext>
            </a:extLst>
          </p:cNvPr>
          <p:cNvSpPr>
            <a:spLocks noGrp="1"/>
          </p:cNvSpPr>
          <p:nvPr>
            <p:ph type="body" sz="quarter" idx="14" hasCustomPrompt="1"/>
          </p:nvPr>
        </p:nvSpPr>
        <p:spPr>
          <a:xfrm>
            <a:off x="10802112" y="5705222"/>
            <a:ext cx="1219200" cy="1060704"/>
          </a:xfrm>
          <a:blipFill>
            <a:blip r:embed="rId2"/>
            <a:stretch>
              <a:fillRect/>
            </a:stretch>
          </a:blipFill>
        </p:spPr>
        <p:txBody>
          <a:bodyPr/>
          <a:lstStyle>
            <a:lvl1pPr marL="0" indent="0">
              <a:buNone/>
              <a:defRPr/>
            </a:lvl1pPr>
          </a:lstStyle>
          <a:p>
            <a:pPr lvl="0"/>
            <a:r>
              <a:rPr lang="en-US"/>
              <a:t> </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7"/>
            <a:ext cx="11704320" cy="1325563"/>
          </a:xfrm>
          <a:prstGeom prst="rect">
            <a:avLst/>
          </a:prstGeom>
        </p:spPr>
        <p:txBody>
          <a:bodyPr/>
          <a:lstStyle/>
          <a:p>
            <a:r>
              <a:rPr lang="en-US"/>
              <a:t>Click to edit Master title style</a:t>
            </a:r>
          </a:p>
        </p:txBody>
      </p:sp>
      <p:sp>
        <p:nvSpPr>
          <p:cNvPr id="8" name="Footer Placeholder 7"/>
          <p:cNvSpPr>
            <a:spLocks noGrp="1"/>
          </p:cNvSpPr>
          <p:nvPr>
            <p:ph type="ftr" sz="quarter" idx="11"/>
          </p:nvPr>
        </p:nvSpPr>
        <p:spPr>
          <a:xfrm>
            <a:off x="4038600" y="6400802"/>
            <a:ext cx="4114800" cy="365125"/>
          </a:xfrm>
          <a:prstGeom prst="rect">
            <a:avLst/>
          </a:prstGeom>
        </p:spPr>
        <p:txBody>
          <a:bodyPr/>
          <a:lstStyle/>
          <a:p>
            <a:r>
              <a:rPr lang="en-US"/>
              <a:t>Interim Update - Contents Subject to Change</a:t>
            </a:r>
          </a:p>
        </p:txBody>
      </p:sp>
      <p:sp>
        <p:nvSpPr>
          <p:cNvPr id="9" name="Slide Number Placeholder 8"/>
          <p:cNvSpPr>
            <a:spLocks noGrp="1"/>
          </p:cNvSpPr>
          <p:nvPr>
            <p:ph type="sldNum" sz="quarter" idx="12"/>
          </p:nvPr>
        </p:nvSpPr>
        <p:spPr>
          <a:xfrm>
            <a:off x="170688" y="6400802"/>
            <a:ext cx="2743200" cy="365125"/>
          </a:xfrm>
          <a:prstGeom prst="rect">
            <a:avLst/>
          </a:prstGeom>
        </p:spPr>
        <p:txBody>
          <a:bodyPr/>
          <a:lstStyle/>
          <a:p>
            <a:fld id="{A1D9053B-8DB2-EA4A-A9CF-0F8FB54823AA}" type="slidenum">
              <a:rPr lang="en-US" smtClean="0"/>
              <a:t>‹#›</a:t>
            </a:fld>
            <a:endParaRPr lang="en-US"/>
          </a:p>
        </p:txBody>
      </p:sp>
      <p:sp>
        <p:nvSpPr>
          <p:cNvPr id="10" name="Content Placeholder 2"/>
          <p:cNvSpPr>
            <a:spLocks noGrp="1"/>
          </p:cNvSpPr>
          <p:nvPr>
            <p:ph idx="1"/>
          </p:nvPr>
        </p:nvSpPr>
        <p:spPr>
          <a:xfrm>
            <a:off x="228600" y="1813717"/>
            <a:ext cx="5806440" cy="43434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2089392-D449-AE4D-9EEC-2B1B82D84190}"/>
              </a:ext>
            </a:extLst>
          </p:cNvPr>
          <p:cNvSpPr>
            <a:spLocks noGrp="1"/>
          </p:cNvSpPr>
          <p:nvPr>
            <p:ph idx="13"/>
          </p:nvPr>
        </p:nvSpPr>
        <p:spPr>
          <a:xfrm>
            <a:off x="6132576" y="1810512"/>
            <a:ext cx="5806440" cy="43434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12">
            <a:extLst>
              <a:ext uri="{FF2B5EF4-FFF2-40B4-BE49-F238E27FC236}">
                <a16:creationId xmlns:a16="http://schemas.microsoft.com/office/drawing/2014/main" id="{F9ED40C9-C3D4-F448-B3F6-334C83EFBB7E}"/>
              </a:ext>
            </a:extLst>
          </p:cNvPr>
          <p:cNvSpPr>
            <a:spLocks noGrp="1"/>
          </p:cNvSpPr>
          <p:nvPr>
            <p:ph type="body" sz="quarter" idx="14" hasCustomPrompt="1"/>
          </p:nvPr>
        </p:nvSpPr>
        <p:spPr>
          <a:xfrm>
            <a:off x="10802112" y="5705222"/>
            <a:ext cx="12192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3300576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7"/>
            <a:ext cx="11704320" cy="1325563"/>
          </a:xfrm>
          <a:prstGeom prst="rect">
            <a:avLst/>
          </a:prstGeom>
        </p:spPr>
        <p:txBody>
          <a:bodyPr/>
          <a:lstStyle/>
          <a:p>
            <a:r>
              <a:rPr lang="en-US"/>
              <a:t>Click to edit Master title style</a:t>
            </a:r>
          </a:p>
        </p:txBody>
      </p:sp>
      <p:sp>
        <p:nvSpPr>
          <p:cNvPr id="4" name="Footer Placeholder 3"/>
          <p:cNvSpPr>
            <a:spLocks noGrp="1"/>
          </p:cNvSpPr>
          <p:nvPr>
            <p:ph type="ftr" sz="quarter" idx="11"/>
          </p:nvPr>
        </p:nvSpPr>
        <p:spPr>
          <a:xfrm>
            <a:off x="4038600" y="6400802"/>
            <a:ext cx="4114800" cy="365125"/>
          </a:xfrm>
          <a:prstGeom prst="rect">
            <a:avLst/>
          </a:prstGeom>
        </p:spPr>
        <p:txBody>
          <a:bodyPr/>
          <a:lstStyle/>
          <a:p>
            <a:r>
              <a:rPr lang="en-US"/>
              <a:t>Interim Update - Contents Subject to Change</a:t>
            </a:r>
          </a:p>
        </p:txBody>
      </p:sp>
      <p:sp>
        <p:nvSpPr>
          <p:cNvPr id="5" name="Slide Number Placeholder 4"/>
          <p:cNvSpPr>
            <a:spLocks noGrp="1"/>
          </p:cNvSpPr>
          <p:nvPr>
            <p:ph type="sldNum" sz="quarter" idx="12"/>
          </p:nvPr>
        </p:nvSpPr>
        <p:spPr>
          <a:xfrm>
            <a:off x="170688" y="6400802"/>
            <a:ext cx="2743200" cy="365125"/>
          </a:xfrm>
          <a:prstGeom prst="rect">
            <a:avLst/>
          </a:prstGeom>
        </p:spPr>
        <p:txBody>
          <a:bodyPr/>
          <a:lstStyle/>
          <a:p>
            <a:fld id="{A1D9053B-8DB2-EA4A-A9CF-0F8FB54823AA}" type="slidenum">
              <a:rPr lang="en-US" smtClean="0"/>
              <a:t>‹#›</a:t>
            </a:fld>
            <a:endParaRPr lang="en-US"/>
          </a:p>
        </p:txBody>
      </p:sp>
      <p:sp>
        <p:nvSpPr>
          <p:cNvPr id="6" name="Text Placeholder 12">
            <a:extLst>
              <a:ext uri="{FF2B5EF4-FFF2-40B4-BE49-F238E27FC236}">
                <a16:creationId xmlns:a16="http://schemas.microsoft.com/office/drawing/2014/main" id="{494E98A0-E049-A64B-94BE-05E9BAE4436C}"/>
              </a:ext>
            </a:extLst>
          </p:cNvPr>
          <p:cNvSpPr>
            <a:spLocks noGrp="1"/>
          </p:cNvSpPr>
          <p:nvPr>
            <p:ph type="body" sz="quarter" idx="14" hasCustomPrompt="1"/>
          </p:nvPr>
        </p:nvSpPr>
        <p:spPr>
          <a:xfrm>
            <a:off x="10802112" y="5705222"/>
            <a:ext cx="12192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3289490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4038600" y="6400802"/>
            <a:ext cx="4114800" cy="365125"/>
          </a:xfrm>
          <a:prstGeom prst="rect">
            <a:avLst/>
          </a:prstGeom>
        </p:spPr>
        <p:txBody>
          <a:bodyPr/>
          <a:lstStyle/>
          <a:p>
            <a:r>
              <a:rPr lang="en-US"/>
              <a:t>Interim Update - Contents Subject to Change</a:t>
            </a:r>
          </a:p>
        </p:txBody>
      </p:sp>
      <p:sp>
        <p:nvSpPr>
          <p:cNvPr id="4" name="Slide Number Placeholder 3"/>
          <p:cNvSpPr>
            <a:spLocks noGrp="1"/>
          </p:cNvSpPr>
          <p:nvPr>
            <p:ph type="sldNum" sz="quarter" idx="12"/>
          </p:nvPr>
        </p:nvSpPr>
        <p:spPr>
          <a:xfrm>
            <a:off x="170688" y="6400802"/>
            <a:ext cx="2743200" cy="365125"/>
          </a:xfrm>
          <a:prstGeom prst="rect">
            <a:avLst/>
          </a:prstGeom>
        </p:spPr>
        <p:txBody>
          <a:bodyPr/>
          <a:lstStyle/>
          <a:p>
            <a:fld id="{A1D9053B-8DB2-EA4A-A9CF-0F8FB54823AA}" type="slidenum">
              <a:rPr lang="en-US" smtClean="0"/>
              <a:t>‹#›</a:t>
            </a:fld>
            <a:endParaRPr lang="en-US"/>
          </a:p>
        </p:txBody>
      </p:sp>
      <p:sp>
        <p:nvSpPr>
          <p:cNvPr id="5" name="Text Placeholder 12">
            <a:extLst>
              <a:ext uri="{FF2B5EF4-FFF2-40B4-BE49-F238E27FC236}">
                <a16:creationId xmlns:a16="http://schemas.microsoft.com/office/drawing/2014/main" id="{293DF87E-2A75-8849-858E-7CC191782A96}"/>
              </a:ext>
            </a:extLst>
          </p:cNvPr>
          <p:cNvSpPr>
            <a:spLocks noGrp="1"/>
          </p:cNvSpPr>
          <p:nvPr>
            <p:ph type="body" sz="quarter" idx="14" hasCustomPrompt="1"/>
          </p:nvPr>
        </p:nvSpPr>
        <p:spPr>
          <a:xfrm>
            <a:off x="10802112" y="5705222"/>
            <a:ext cx="12192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0240784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2400"/>
            </a:lvl1pPr>
          </a:lstStyle>
          <a:p>
            <a:r>
              <a:rPr lang="en-US"/>
              <a:t>Click to edit Master title style</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p:cNvSpPr>
            <a:spLocks noGrp="1"/>
          </p:cNvSpPr>
          <p:nvPr>
            <p:ph type="ftr" sz="quarter" idx="11"/>
          </p:nvPr>
        </p:nvSpPr>
        <p:spPr>
          <a:xfrm>
            <a:off x="4038600" y="6400802"/>
            <a:ext cx="4114800" cy="365125"/>
          </a:xfrm>
          <a:prstGeom prst="rect">
            <a:avLst/>
          </a:prstGeom>
        </p:spPr>
        <p:txBody>
          <a:bodyPr/>
          <a:lstStyle/>
          <a:p>
            <a:r>
              <a:rPr lang="en-US"/>
              <a:t>Interim Update - Contents Subject to Change</a:t>
            </a:r>
          </a:p>
        </p:txBody>
      </p:sp>
      <p:sp>
        <p:nvSpPr>
          <p:cNvPr id="7" name="Slide Number Placeholder 6"/>
          <p:cNvSpPr>
            <a:spLocks noGrp="1"/>
          </p:cNvSpPr>
          <p:nvPr>
            <p:ph type="sldNum" sz="quarter" idx="12"/>
          </p:nvPr>
        </p:nvSpPr>
        <p:spPr>
          <a:xfrm>
            <a:off x="170688" y="6400802"/>
            <a:ext cx="2743200" cy="365125"/>
          </a:xfrm>
          <a:prstGeom prst="rect">
            <a:avLst/>
          </a:prstGeom>
        </p:spPr>
        <p:txBody>
          <a:bodyPr/>
          <a:lstStyle/>
          <a:p>
            <a:fld id="{A1D9053B-8DB2-EA4A-A9CF-0F8FB54823AA}" type="slidenum">
              <a:rPr lang="en-US" smtClean="0"/>
              <a:t>‹#›</a:t>
            </a:fld>
            <a:endParaRPr lang="en-US"/>
          </a:p>
        </p:txBody>
      </p:sp>
      <p:sp>
        <p:nvSpPr>
          <p:cNvPr id="5" name="Picture Placeholder 4">
            <a:extLst>
              <a:ext uri="{FF2B5EF4-FFF2-40B4-BE49-F238E27FC236}">
                <a16:creationId xmlns:a16="http://schemas.microsoft.com/office/drawing/2014/main" id="{E465E756-04DE-ED42-972A-85989E6E5753}"/>
              </a:ext>
            </a:extLst>
          </p:cNvPr>
          <p:cNvSpPr>
            <a:spLocks noGrp="1"/>
          </p:cNvSpPr>
          <p:nvPr>
            <p:ph type="pic" sz="quarter" idx="13"/>
          </p:nvPr>
        </p:nvSpPr>
        <p:spPr>
          <a:xfrm>
            <a:off x="5071872" y="0"/>
            <a:ext cx="7120128" cy="6858000"/>
          </a:xfrm>
        </p:spPr>
        <p:txBody>
          <a:bodyPr/>
          <a:lstStyle/>
          <a:p>
            <a:endParaRPr lang="en-US"/>
          </a:p>
        </p:txBody>
      </p:sp>
      <p:sp>
        <p:nvSpPr>
          <p:cNvPr id="12" name="Text Placeholder 12">
            <a:extLst>
              <a:ext uri="{FF2B5EF4-FFF2-40B4-BE49-F238E27FC236}">
                <a16:creationId xmlns:a16="http://schemas.microsoft.com/office/drawing/2014/main" id="{16054075-CD0E-E543-9338-F47179B535D5}"/>
              </a:ext>
            </a:extLst>
          </p:cNvPr>
          <p:cNvSpPr>
            <a:spLocks noGrp="1"/>
          </p:cNvSpPr>
          <p:nvPr>
            <p:ph type="body" sz="quarter" idx="14" hasCustomPrompt="1"/>
          </p:nvPr>
        </p:nvSpPr>
        <p:spPr>
          <a:xfrm>
            <a:off x="10802112" y="5705222"/>
            <a:ext cx="12192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109928806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inal Slide">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DBFF8E93-D4FA-BC47-BC28-BC5A464EF7B7}"/>
              </a:ext>
            </a:extLst>
          </p:cNvPr>
          <p:cNvSpPr>
            <a:spLocks noGrp="1"/>
          </p:cNvSpPr>
          <p:nvPr>
            <p:ph type="subTitle" idx="1" hasCustomPrompt="1"/>
          </p:nvPr>
        </p:nvSpPr>
        <p:spPr>
          <a:xfrm>
            <a:off x="304800" y="216767"/>
            <a:ext cx="11507893" cy="1994419"/>
          </a:xfrm>
        </p:spPr>
        <p:txBody>
          <a:bodyPr/>
          <a:lstStyle>
            <a:lvl1pPr marL="0" indent="0">
              <a:buNone/>
              <a:defRPr/>
            </a:lvl1pPr>
          </a:lstStyle>
          <a:p>
            <a:r>
              <a:rPr lang="en-US"/>
              <a:t>Contact Information goes here, no more than four lines</a:t>
            </a:r>
          </a:p>
        </p:txBody>
      </p:sp>
      <p:pic>
        <p:nvPicPr>
          <p:cNvPr id="3" name="Picture 2" descr="Reclamation logo with shield that shows a dam with water flowing over it.">
            <a:extLst>
              <a:ext uri="{FF2B5EF4-FFF2-40B4-BE49-F238E27FC236}">
                <a16:creationId xmlns:a16="http://schemas.microsoft.com/office/drawing/2014/main" id="{45796E66-9F41-884C-9F51-4544BFF35C99}"/>
              </a:ext>
            </a:extLst>
          </p:cNvPr>
          <p:cNvPicPr>
            <a:picLocks noChangeAspect="1"/>
          </p:cNvPicPr>
          <p:nvPr userDrawn="1"/>
        </p:nvPicPr>
        <p:blipFill>
          <a:blip r:embed="rId3"/>
          <a:stretch>
            <a:fillRect/>
          </a:stretch>
        </p:blipFill>
        <p:spPr>
          <a:xfrm>
            <a:off x="304800" y="4973883"/>
            <a:ext cx="4450080" cy="1094805"/>
          </a:xfrm>
          <a:prstGeom prst="rect">
            <a:avLst/>
          </a:prstGeom>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
        <p:nvSpPr>
          <p:cNvPr id="4" name="Text Placeholder 3">
            <a:extLst>
              <a:ext uri="{FF2B5EF4-FFF2-40B4-BE49-F238E27FC236}">
                <a16:creationId xmlns:a16="http://schemas.microsoft.com/office/drawing/2014/main" id="{DBA7C424-6CF4-1C48-9E16-CCD580512B34}"/>
              </a:ext>
            </a:extLst>
          </p:cNvPr>
          <p:cNvSpPr>
            <a:spLocks noGrp="1"/>
          </p:cNvSpPr>
          <p:nvPr>
            <p:ph type="body" sz="quarter" idx="13"/>
          </p:nvPr>
        </p:nvSpPr>
        <p:spPr>
          <a:xfrm>
            <a:off x="228600" y="1828800"/>
            <a:ext cx="11704320"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12">
            <a:extLst>
              <a:ext uri="{FF2B5EF4-FFF2-40B4-BE49-F238E27FC236}">
                <a16:creationId xmlns:a16="http://schemas.microsoft.com/office/drawing/2014/main" id="{6DA5A0AA-839E-DC4B-9CE9-63A01A0F226B}"/>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
        <p:nvSpPr>
          <p:cNvPr id="3" name="Footer Placeholder 2">
            <a:extLst>
              <a:ext uri="{FF2B5EF4-FFF2-40B4-BE49-F238E27FC236}">
                <a16:creationId xmlns:a16="http://schemas.microsoft.com/office/drawing/2014/main" id="{CA2ABFE5-5517-433F-85B8-578FD6DAA129}"/>
              </a:ext>
            </a:extLst>
          </p:cNvPr>
          <p:cNvSpPr>
            <a:spLocks noGrp="1"/>
          </p:cNvSpPr>
          <p:nvPr>
            <p:ph type="ftr" sz="quarter" idx="15"/>
          </p:nvPr>
        </p:nvSpPr>
        <p:spPr/>
        <p:txBody>
          <a:bodyPr/>
          <a:lstStyle/>
          <a:p>
            <a:r>
              <a:rPr lang="en-US"/>
              <a:t>Interim Update - Contents Subject to Change</a:t>
            </a:r>
          </a:p>
        </p:txBody>
      </p:sp>
    </p:spTree>
    <p:extLst>
      <p:ext uri="{BB962C8B-B14F-4D97-AF65-F5344CB8AC3E}">
        <p14:creationId xmlns:p14="http://schemas.microsoft.com/office/powerpoint/2010/main" val="5507554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
        <p:nvSpPr>
          <p:cNvPr id="4" name="Text Placeholder 3">
            <a:extLst>
              <a:ext uri="{FF2B5EF4-FFF2-40B4-BE49-F238E27FC236}">
                <a16:creationId xmlns:a16="http://schemas.microsoft.com/office/drawing/2014/main" id="{DBA7C424-6CF4-1C48-9E16-CCD580512B34}"/>
              </a:ext>
            </a:extLst>
          </p:cNvPr>
          <p:cNvSpPr>
            <a:spLocks noGrp="1"/>
          </p:cNvSpPr>
          <p:nvPr>
            <p:ph type="body" sz="quarter" idx="13"/>
          </p:nvPr>
        </p:nvSpPr>
        <p:spPr>
          <a:xfrm>
            <a:off x="228600" y="1828800"/>
            <a:ext cx="11704320"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12">
            <a:extLst>
              <a:ext uri="{FF2B5EF4-FFF2-40B4-BE49-F238E27FC236}">
                <a16:creationId xmlns:a16="http://schemas.microsoft.com/office/drawing/2014/main" id="{6DA5A0AA-839E-DC4B-9CE9-63A01A0F226B}"/>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28236847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wo column">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5"/>
            <a:ext cx="11704320" cy="1325563"/>
          </a:xfrm>
        </p:spPr>
        <p:txBody>
          <a:bodyPr/>
          <a:lstStyle/>
          <a:p>
            <a:r>
              <a:rPr lang="en-US"/>
              <a:t>Click to edit Master title style</a:t>
            </a:r>
          </a:p>
        </p:txBody>
      </p:sp>
      <p:sp>
        <p:nvSpPr>
          <p:cNvPr id="10" name="Content Placeholder 2"/>
          <p:cNvSpPr>
            <a:spLocks noGrp="1"/>
          </p:cNvSpPr>
          <p:nvPr>
            <p:ph idx="1"/>
          </p:nvPr>
        </p:nvSpPr>
        <p:spPr>
          <a:xfrm>
            <a:off x="228600" y="1813717"/>
            <a:ext cx="580644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p:cNvSpPr>
            <a:spLocks noGrp="1"/>
          </p:cNvSpPr>
          <p:nvPr>
            <p:ph idx="13"/>
          </p:nvPr>
        </p:nvSpPr>
        <p:spPr>
          <a:xfrm>
            <a:off x="6126480" y="1813717"/>
            <a:ext cx="580644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12893297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B54299-BABE-44F0-8329-D6E716C9AB7A}"/>
              </a:ext>
            </a:extLst>
          </p:cNvPr>
          <p:cNvSpPr>
            <a:spLocks noGrp="1"/>
          </p:cNvSpPr>
          <p:nvPr>
            <p:ph type="dt" sz="half" idx="10"/>
          </p:nvPr>
        </p:nvSpPr>
        <p:spPr/>
        <p:txBody>
          <a:bodyPr/>
          <a:lstStyle/>
          <a:p>
            <a:fld id="{ABD8FF8D-6240-45EE-9D2A-7F44716A6715}" type="datetimeFigureOut">
              <a:rPr lang="en-US" smtClean="0"/>
              <a:t>9/16/2025</a:t>
            </a:fld>
            <a:endParaRPr lang="en-US"/>
          </a:p>
        </p:txBody>
      </p:sp>
      <p:sp>
        <p:nvSpPr>
          <p:cNvPr id="3" name="Footer Placeholder 2">
            <a:extLst>
              <a:ext uri="{FF2B5EF4-FFF2-40B4-BE49-F238E27FC236}">
                <a16:creationId xmlns:a16="http://schemas.microsoft.com/office/drawing/2014/main" id="{4E9CC6CE-A455-2E3F-0C4A-22A7A935EB9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B4EC0B6-BDC0-18FF-8533-9F7647481038}"/>
              </a:ext>
            </a:extLst>
          </p:cNvPr>
          <p:cNvSpPr>
            <a:spLocks noGrp="1"/>
          </p:cNvSpPr>
          <p:nvPr>
            <p:ph type="sldNum" sz="quarter" idx="12"/>
          </p:nvPr>
        </p:nvSpPr>
        <p:spPr/>
        <p:txBody>
          <a:bodyPr/>
          <a:lstStyle/>
          <a:p>
            <a:fld id="{5A927F98-77F3-4FB3-B2DE-DC1C3D224697}" type="slidenum">
              <a:rPr lang="en-US" smtClean="0"/>
              <a:t>‹#›</a:t>
            </a:fld>
            <a:endParaRPr lang="en-US"/>
          </a:p>
        </p:txBody>
      </p:sp>
    </p:spTree>
    <p:extLst>
      <p:ext uri="{BB962C8B-B14F-4D97-AF65-F5344CB8AC3E}">
        <p14:creationId xmlns:p14="http://schemas.microsoft.com/office/powerpoint/2010/main" val="12333664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oover Dam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45472" y="6400799"/>
            <a:ext cx="2743200" cy="365125"/>
          </a:xfrm>
        </p:spPr>
        <p:txBody>
          <a:bodyPr/>
          <a:lstStyle>
            <a:lvl1pPr>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B1125E9D-4D35-7747-8ADA-CA687A74F2EA}"/>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10" name="Subtitle 2">
            <a:extLst>
              <a:ext uri="{FF2B5EF4-FFF2-40B4-BE49-F238E27FC236}">
                <a16:creationId xmlns:a16="http://schemas.microsoft.com/office/drawing/2014/main" id="{DCE2FBE1-ED95-4A48-A122-EEC20C170C52}"/>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3" name="Picture 2" descr="Reclamation logo with shield that shows a dam with water flowing over it.">
            <a:extLst>
              <a:ext uri="{FF2B5EF4-FFF2-40B4-BE49-F238E27FC236}">
                <a16:creationId xmlns:a16="http://schemas.microsoft.com/office/drawing/2014/main" id="{A3BB3A5E-B05F-A242-AC2B-AF1935FC3162}"/>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34046605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Glen Canyon Title Slide">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3127"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CF271684-AFEB-3C4E-B24C-66AB0D665AD1}"/>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09AE1B03-E323-BC4C-B8FB-529E31BA0AF0}"/>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7" name="Picture 6" descr="Reclamation logo with shield that shows a dam with water flowing over it.">
            <a:extLst>
              <a:ext uri="{FF2B5EF4-FFF2-40B4-BE49-F238E27FC236}">
                <a16:creationId xmlns:a16="http://schemas.microsoft.com/office/drawing/2014/main" id="{62793A3D-1EF4-1A48-8A60-D4CA51FB414C}"/>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24808210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rand Coulee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A4E44A16-C447-684C-9061-11E02701A7FD}"/>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BB7C8E9E-3391-8042-A6AD-6A475775E0E2}"/>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3" name="Picture 2" descr="Reclamation logo with shield that shows a dam with water flowing over it.">
            <a:extLst>
              <a:ext uri="{FF2B5EF4-FFF2-40B4-BE49-F238E27FC236}">
                <a16:creationId xmlns:a16="http://schemas.microsoft.com/office/drawing/2014/main" id="{049E3112-45B5-DB4A-9375-4430CC1DF4D8}"/>
              </a:ext>
            </a:extLst>
          </p:cNvPr>
          <p:cNvPicPr>
            <a:picLocks noChangeAspect="1"/>
          </p:cNvPicPr>
          <p:nvPr userDrawn="1"/>
        </p:nvPicPr>
        <p:blipFill>
          <a:blip r:embed="rId3"/>
          <a:stretch>
            <a:fillRect/>
          </a:stretch>
        </p:blipFill>
        <p:spPr>
          <a:xfrm>
            <a:off x="246888" y="118872"/>
            <a:ext cx="3657600" cy="1160585"/>
          </a:xfrm>
          <a:prstGeom prst="rect">
            <a:avLst/>
          </a:prstGeom>
        </p:spPr>
      </p:pic>
    </p:spTree>
    <p:extLst>
      <p:ext uri="{BB962C8B-B14F-4D97-AF65-F5344CB8AC3E}">
        <p14:creationId xmlns:p14="http://schemas.microsoft.com/office/powerpoint/2010/main" val="2223965099"/>
      </p:ext>
    </p:extLst>
  </p:cSld>
  <p:clrMapOvr>
    <a:masterClrMapping/>
  </p:clrMapOvr>
  <p:extLst>
    <p:ext uri="{DCECCB84-F9BA-43D5-87BE-67443E8EF086}">
      <p15:sldGuideLst xmlns:p15="http://schemas.microsoft.com/office/powerpoint/2012/main">
        <p15:guide id="1" orient="horz" pos="144">
          <p15:clr>
            <a:srgbClr val="FBAE40"/>
          </p15:clr>
        </p15:guide>
        <p15:guide id="2" pos="144">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 Shasta Dam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35082" y="6400800"/>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5DECC618-E7BB-764C-8FEA-AEF3A9EA50B7}"/>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00B0A8CA-98B3-6744-A45F-4BC538E81630}"/>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8" name="Picture 7" descr="Reclamation logo with shield that shows a dam with water flowing over it.">
            <a:extLst>
              <a:ext uri="{FF2B5EF4-FFF2-40B4-BE49-F238E27FC236}">
                <a16:creationId xmlns:a16="http://schemas.microsoft.com/office/drawing/2014/main" id="{A8EA8774-5D4F-324D-B42F-554E1A5E9F3F}"/>
              </a:ext>
            </a:extLst>
          </p:cNvPr>
          <p:cNvPicPr>
            <a:picLocks noChangeAspect="1"/>
          </p:cNvPicPr>
          <p:nvPr userDrawn="1"/>
        </p:nvPicPr>
        <p:blipFill>
          <a:blip r:embed="rId3"/>
          <a:stretch>
            <a:fillRect/>
          </a:stretch>
        </p:blipFill>
        <p:spPr>
          <a:xfrm>
            <a:off x="246888" y="118872"/>
            <a:ext cx="3657600" cy="1160585"/>
          </a:xfrm>
          <a:prstGeom prst="rect">
            <a:avLst/>
          </a:prstGeom>
        </p:spPr>
      </p:pic>
    </p:spTree>
    <p:extLst>
      <p:ext uri="{BB962C8B-B14F-4D97-AF65-F5344CB8AC3E}">
        <p14:creationId xmlns:p14="http://schemas.microsoft.com/office/powerpoint/2010/main" val="38983605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arker Dam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03558989-C3C3-4A42-8719-949625AE44B5}"/>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8" name="Subtitle 2">
            <a:extLst>
              <a:ext uri="{FF2B5EF4-FFF2-40B4-BE49-F238E27FC236}">
                <a16:creationId xmlns:a16="http://schemas.microsoft.com/office/drawing/2014/main" id="{3D954233-3947-A447-ADA9-B864A2B747C8}"/>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9" name="Picture 8" descr="Reclamation logo with shield that shows a dam with water flowing over it.">
            <a:extLst>
              <a:ext uri="{FF2B5EF4-FFF2-40B4-BE49-F238E27FC236}">
                <a16:creationId xmlns:a16="http://schemas.microsoft.com/office/drawing/2014/main" id="{3D68C434-5431-6945-8DE0-205747471A9B}"/>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3412397371"/>
      </p:ext>
    </p:extLst>
  </p:cSld>
  <p:clrMapOvr>
    <a:masterClrMapping/>
  </p:clrMapOvr>
  <p:extLst>
    <p:ext uri="{DCECCB84-F9BA-43D5-87BE-67443E8EF086}">
      <p15:sldGuideLst xmlns:p15="http://schemas.microsoft.com/office/powerpoint/2012/main">
        <p15:guide id="1" orient="horz" pos="2160">
          <p15:clr>
            <a:srgbClr val="FBAE40"/>
          </p15:clr>
        </p15:guide>
        <p15:guide id="2" pos="144">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Friant Dam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5D541AF7-6382-4E4B-BE8F-205E37002D10}"/>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8" name="Subtitle 2">
            <a:extLst>
              <a:ext uri="{FF2B5EF4-FFF2-40B4-BE49-F238E27FC236}">
                <a16:creationId xmlns:a16="http://schemas.microsoft.com/office/drawing/2014/main" id="{A196468A-A65E-1B4E-AB77-DCBC8570C2EF}"/>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9" name="Picture 8" descr="Reclamation logo with shield that shows a dam with water flowing over it.">
            <a:extLst>
              <a:ext uri="{FF2B5EF4-FFF2-40B4-BE49-F238E27FC236}">
                <a16:creationId xmlns:a16="http://schemas.microsoft.com/office/drawing/2014/main" id="{76EBF2C2-2618-2C48-8472-4F8B34DE99F5}"/>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87372645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anal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3127"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5F992ED3-6486-3F44-8241-DDD3830323F7}"/>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60D132B6-583F-954B-A61C-A25D49DF5815}"/>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8" name="Picture 7" descr="Reclamation logo with shield that shows a dam with water flowing over it.">
            <a:extLst>
              <a:ext uri="{FF2B5EF4-FFF2-40B4-BE49-F238E27FC236}">
                <a16:creationId xmlns:a16="http://schemas.microsoft.com/office/drawing/2014/main" id="{E884F529-72E9-1A4F-AC9D-2FAB44063B9E}"/>
              </a:ext>
            </a:extLst>
          </p:cNvPr>
          <p:cNvPicPr>
            <a:picLocks noChangeAspect="1"/>
          </p:cNvPicPr>
          <p:nvPr userDrawn="1"/>
        </p:nvPicPr>
        <p:blipFill>
          <a:blip r:embed="rId3"/>
          <a:stretch>
            <a:fillRect/>
          </a:stretch>
        </p:blipFill>
        <p:spPr>
          <a:xfrm>
            <a:off x="246888" y="116258"/>
            <a:ext cx="3657600" cy="1160585"/>
          </a:xfrm>
          <a:prstGeom prst="rect">
            <a:avLst/>
          </a:prstGeom>
        </p:spPr>
      </p:pic>
    </p:spTree>
    <p:extLst>
      <p:ext uri="{BB962C8B-B14F-4D97-AF65-F5344CB8AC3E}">
        <p14:creationId xmlns:p14="http://schemas.microsoft.com/office/powerpoint/2010/main" val="2027012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Powerline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3" name="Subtitle 2"/>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pic>
        <p:nvPicPr>
          <p:cNvPr id="7" name="Picture 6" descr="Reclamation logo with shield that shows a dam with water flowing over it.">
            <a:extLst>
              <a:ext uri="{FF2B5EF4-FFF2-40B4-BE49-F238E27FC236}">
                <a16:creationId xmlns:a16="http://schemas.microsoft.com/office/drawing/2014/main" id="{BFEF4601-7FC8-1C4E-95F1-E89AB323DFFD}"/>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1970605945"/>
      </p:ext>
    </p:extLst>
  </p:cSld>
  <p:clrMapOvr>
    <a:masterClrMapping/>
  </p:clrMapOvr>
  <p:extLst>
    <p:ext uri="{DCECCB84-F9BA-43D5-87BE-67443E8EF086}">
      <p15:sldGuideLst xmlns:p15="http://schemas.microsoft.com/office/powerpoint/2012/main">
        <p15:guide id="1" orient="horz" pos="144">
          <p15:clr>
            <a:srgbClr val="FBAE40"/>
          </p15:clr>
        </p15:guide>
        <p15:guide id="2" pos="144">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ydropower Generation Title Slide">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799"/>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A90E6C8A-89DB-1747-B47D-DD150185ADD4}"/>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485A008C-26E4-E547-9FC4-A81234CDB78A}"/>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7" name="Picture 6" descr="Reclamation logo with shield that shows a dam with water flowing over it.">
            <a:extLst>
              <a:ext uri="{FF2B5EF4-FFF2-40B4-BE49-F238E27FC236}">
                <a16:creationId xmlns:a16="http://schemas.microsoft.com/office/drawing/2014/main" id="{52A215C6-52EA-E344-BCF1-A5FC91347377}"/>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40806317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Ruedi Reservoir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800"/>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7" name="Title 1">
            <a:extLst>
              <a:ext uri="{FF2B5EF4-FFF2-40B4-BE49-F238E27FC236}">
                <a16:creationId xmlns:a16="http://schemas.microsoft.com/office/drawing/2014/main" id="{47B7B7D0-879D-374E-A7E4-3ED454D490B7}"/>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8" name="Subtitle 2">
            <a:extLst>
              <a:ext uri="{FF2B5EF4-FFF2-40B4-BE49-F238E27FC236}">
                <a16:creationId xmlns:a16="http://schemas.microsoft.com/office/drawing/2014/main" id="{48AE7656-E318-B746-8E3C-1A175B203DBE}"/>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9" name="Picture 8" descr="Reclamation logo with shield that shows a dam with water flowing over it.">
            <a:extLst>
              <a:ext uri="{FF2B5EF4-FFF2-40B4-BE49-F238E27FC236}">
                <a16:creationId xmlns:a16="http://schemas.microsoft.com/office/drawing/2014/main" id="{1E914312-A458-7146-82CB-6211D14DCECC}"/>
              </a:ext>
            </a:extLst>
          </p:cNvPr>
          <p:cNvPicPr>
            <a:picLocks noChangeAspect="1"/>
          </p:cNvPicPr>
          <p:nvPr userDrawn="1"/>
        </p:nvPicPr>
        <p:blipFill>
          <a:blip r:embed="rId3"/>
          <a:stretch>
            <a:fillRect/>
          </a:stretch>
        </p:blipFill>
        <p:spPr>
          <a:xfrm>
            <a:off x="246888" y="246888"/>
            <a:ext cx="3657600" cy="1160585"/>
          </a:xfrm>
          <a:prstGeom prst="rect">
            <a:avLst/>
          </a:prstGeom>
        </p:spPr>
      </p:pic>
    </p:spTree>
    <p:extLst>
      <p:ext uri="{BB962C8B-B14F-4D97-AF65-F5344CB8AC3E}">
        <p14:creationId xmlns:p14="http://schemas.microsoft.com/office/powerpoint/2010/main" val="12538619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ruckee River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800"/>
            <a:ext cx="2743200" cy="365125"/>
          </a:xfrm>
        </p:spPr>
        <p:txBody>
          <a:bodyPr/>
          <a:lstStyle>
            <a:lvl1pPr algn="l">
              <a:defRPr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6D956179-10B6-D343-9592-127F31DD4111}"/>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7A07F594-4306-0F42-895A-C4C718D65D80}"/>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pic>
        <p:nvPicPr>
          <p:cNvPr id="7" name="Picture 6" descr="Reclamation logo with shield that shows a dam with water flowing over it.">
            <a:extLst>
              <a:ext uri="{FF2B5EF4-FFF2-40B4-BE49-F238E27FC236}">
                <a16:creationId xmlns:a16="http://schemas.microsoft.com/office/drawing/2014/main" id="{BDCFF41C-476E-B94B-92CE-59108B74D1E1}"/>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3078921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Rafting Title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93518" y="6400800"/>
            <a:ext cx="2743200" cy="365125"/>
          </a:xfrm>
        </p:spPr>
        <p:txBody>
          <a:bodyPr/>
          <a:lstStyle>
            <a:lvl1pPr algn="l">
              <a:defRPr b="1" i="0">
                <a:solidFill>
                  <a:srgbClr val="003E5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
        <p:nvSpPr>
          <p:cNvPr id="8" name="Title 1">
            <a:extLst>
              <a:ext uri="{FF2B5EF4-FFF2-40B4-BE49-F238E27FC236}">
                <a16:creationId xmlns:a16="http://schemas.microsoft.com/office/drawing/2014/main" id="{AA50674D-E10E-9547-8E97-9764DEE26545}"/>
              </a:ext>
            </a:extLst>
          </p:cNvPr>
          <p:cNvSpPr>
            <a:spLocks noGrp="1"/>
          </p:cNvSpPr>
          <p:nvPr>
            <p:ph type="ctrTitle" hasCustomPrompt="1"/>
          </p:nvPr>
        </p:nvSpPr>
        <p:spPr>
          <a:xfrm>
            <a:off x="638175" y="1544013"/>
            <a:ext cx="9144000" cy="2387600"/>
          </a:xfrm>
          <a:effectLst>
            <a:outerShdw blurRad="50800" dist="38100" dir="2700000" algn="tl" rotWithShape="0">
              <a:prstClr val="black">
                <a:alpha val="40000"/>
              </a:prstClr>
            </a:outerShdw>
          </a:effectLst>
        </p:spPr>
        <p:txBody>
          <a:bodyPr anchor="b"/>
          <a:lstStyle>
            <a:lvl1pPr algn="l">
              <a:defRPr sz="6000" b="1" i="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9" name="Subtitle 2">
            <a:extLst>
              <a:ext uri="{FF2B5EF4-FFF2-40B4-BE49-F238E27FC236}">
                <a16:creationId xmlns:a16="http://schemas.microsoft.com/office/drawing/2014/main" id="{CE5B67A1-0D79-9340-AD59-829740133CF6}"/>
              </a:ext>
            </a:extLst>
          </p:cNvPr>
          <p:cNvSpPr>
            <a:spLocks noGrp="1"/>
          </p:cNvSpPr>
          <p:nvPr>
            <p:ph type="subTitle" idx="1" hasCustomPrompt="1"/>
          </p:nvPr>
        </p:nvSpPr>
        <p:spPr>
          <a:xfrm>
            <a:off x="638175" y="4023688"/>
            <a:ext cx="9144000" cy="1655762"/>
          </a:xfrm>
          <a:effectLst>
            <a:outerShdw blurRad="50800" dist="38100" dir="2700000" algn="tl" rotWithShape="0">
              <a:prstClr val="black">
                <a:alpha val="40000"/>
              </a:prstClr>
            </a:outerShdw>
          </a:effectLst>
        </p:spPr>
        <p:txBody>
          <a:bodyPr/>
          <a:lstStyle>
            <a:lvl1pPr marL="0" indent="0" algn="l">
              <a:buNone/>
              <a:defRPr sz="3200" b="1" i="0" baseline="0">
                <a:solidFill>
                  <a:schemeClr val="bg1"/>
                </a:solidFill>
                <a:effectLst>
                  <a:outerShdw blurRad="38100" dist="38100" dir="2700000" algn="tl">
                    <a:srgbClr val="000000">
                      <a:alpha val="43137"/>
                    </a:srgbClr>
                  </a:outerShdw>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a:p>
            <a:endParaRPr lang="en-US"/>
          </a:p>
        </p:txBody>
      </p:sp>
      <p:pic>
        <p:nvPicPr>
          <p:cNvPr id="7" name="Picture 6" descr="Reclamation logo with shield that shows a dam with water flowing over it.">
            <a:extLst>
              <a:ext uri="{FF2B5EF4-FFF2-40B4-BE49-F238E27FC236}">
                <a16:creationId xmlns:a16="http://schemas.microsoft.com/office/drawing/2014/main" id="{F36C494F-E6B5-034C-AF80-8F9C97343FE6}"/>
              </a:ext>
            </a:extLst>
          </p:cNvPr>
          <p:cNvPicPr>
            <a:picLocks noChangeAspect="1"/>
          </p:cNvPicPr>
          <p:nvPr userDrawn="1"/>
        </p:nvPicPr>
        <p:blipFill>
          <a:blip r:embed="rId3"/>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345765662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Blue Background Title Slide bad">
    <p:bg>
      <p:bgPr>
        <a:solidFill>
          <a:srgbClr val="003E5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CEFC0C2-A130-9146-A779-7D2BF5FF5643}"/>
              </a:ext>
            </a:extLst>
          </p:cNvPr>
          <p:cNvSpPr>
            <a:spLocks noGrp="1"/>
          </p:cNvSpPr>
          <p:nvPr>
            <p:ph type="ctrTitle" hasCustomPrompt="1"/>
          </p:nvPr>
        </p:nvSpPr>
        <p:spPr>
          <a:xfrm>
            <a:off x="638175" y="1552678"/>
            <a:ext cx="9144000" cy="2387600"/>
          </a:xfrm>
          <a:effectLst/>
        </p:spPr>
        <p:txBody>
          <a:bodyPr anchor="b"/>
          <a:lstStyle>
            <a:lvl1pPr algn="l">
              <a:defRPr sz="6000" b="1" i="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Title</a:t>
            </a:r>
            <a:br>
              <a:rPr lang="en-US"/>
            </a:br>
            <a:r>
              <a:rPr lang="en-US"/>
              <a:t>No more than two lines</a:t>
            </a:r>
          </a:p>
        </p:txBody>
      </p:sp>
      <p:sp>
        <p:nvSpPr>
          <p:cNvPr id="11" name="Subtitle 2">
            <a:extLst>
              <a:ext uri="{FF2B5EF4-FFF2-40B4-BE49-F238E27FC236}">
                <a16:creationId xmlns:a16="http://schemas.microsoft.com/office/drawing/2014/main" id="{62F25F8E-0532-8E47-9BD2-6B61DE319C7D}"/>
              </a:ext>
            </a:extLst>
          </p:cNvPr>
          <p:cNvSpPr>
            <a:spLocks noGrp="1"/>
          </p:cNvSpPr>
          <p:nvPr>
            <p:ph type="subTitle" idx="1" hasCustomPrompt="1"/>
          </p:nvPr>
        </p:nvSpPr>
        <p:spPr>
          <a:xfrm>
            <a:off x="638175" y="4032353"/>
            <a:ext cx="9144000" cy="1655762"/>
          </a:xfrm>
          <a:effectLst/>
        </p:spPr>
        <p:txBody>
          <a:bodyPr>
            <a:noAutofit/>
          </a:bodyPr>
          <a:lstStyle>
            <a:lvl1pPr marL="0" indent="0" algn="l">
              <a:buNone/>
              <a:defRPr sz="3200" b="1" i="0" baseline="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goes here</a:t>
            </a:r>
            <a:br>
              <a:rPr lang="en-US"/>
            </a:br>
            <a:r>
              <a:rPr lang="en-US"/>
              <a:t>No more than two lines</a:t>
            </a:r>
          </a:p>
        </p:txBody>
      </p:sp>
      <p:sp>
        <p:nvSpPr>
          <p:cNvPr id="13" name="Slide Number Placeholder 5">
            <a:extLst>
              <a:ext uri="{FF2B5EF4-FFF2-40B4-BE49-F238E27FC236}">
                <a16:creationId xmlns:a16="http://schemas.microsoft.com/office/drawing/2014/main" id="{8FD2C275-E6B8-6B41-B0DA-05842798C2A7}"/>
              </a:ext>
            </a:extLst>
          </p:cNvPr>
          <p:cNvSpPr>
            <a:spLocks noGrp="1"/>
          </p:cNvSpPr>
          <p:nvPr>
            <p:ph type="sldNum" sz="quarter" idx="12"/>
          </p:nvPr>
        </p:nvSpPr>
        <p:spPr>
          <a:xfrm>
            <a:off x="114300" y="6400799"/>
            <a:ext cx="2743200" cy="365125"/>
          </a:xfrm>
          <a:effectLst/>
        </p:spPr>
        <p:txBody>
          <a:bodyPr/>
          <a:lstStyle>
            <a:lvl1pPr algn="l">
              <a:defRPr b="1" i="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pic>
        <p:nvPicPr>
          <p:cNvPr id="6" name="Picture 5" descr="Reclamation logo with shield that shows a dam with water flowing over it.">
            <a:extLst>
              <a:ext uri="{FF2B5EF4-FFF2-40B4-BE49-F238E27FC236}">
                <a16:creationId xmlns:a16="http://schemas.microsoft.com/office/drawing/2014/main" id="{AB8C3517-FFE3-3543-BB90-1F6AD7894009}"/>
              </a:ext>
            </a:extLst>
          </p:cNvPr>
          <p:cNvPicPr>
            <a:picLocks noChangeAspect="1"/>
          </p:cNvPicPr>
          <p:nvPr userDrawn="1"/>
        </p:nvPicPr>
        <p:blipFill>
          <a:blip r:embed="rId2"/>
          <a:stretch>
            <a:fillRect/>
          </a:stretch>
        </p:blipFill>
        <p:spPr>
          <a:xfrm>
            <a:off x="246888" y="246888"/>
            <a:ext cx="3657600" cy="1199786"/>
          </a:xfrm>
          <a:prstGeom prst="rect">
            <a:avLst/>
          </a:prstGeom>
        </p:spPr>
      </p:pic>
    </p:spTree>
    <p:extLst>
      <p:ext uri="{BB962C8B-B14F-4D97-AF65-F5344CB8AC3E}">
        <p14:creationId xmlns:p14="http://schemas.microsoft.com/office/powerpoint/2010/main" val="988799590"/>
      </p:ext>
    </p:extLst>
  </p:cSld>
  <p:clrMapOvr>
    <a:masterClrMapping/>
  </p:clrMapOvr>
  <p:extLst>
    <p:ext uri="{DCECCB84-F9BA-43D5-87BE-67443E8EF086}">
      <p15:sldGuideLst xmlns:p15="http://schemas.microsoft.com/office/powerpoint/2012/main">
        <p15:guide id="1" orient="horz" pos="2160">
          <p15:clr>
            <a:srgbClr val="FBAE40"/>
          </p15:clr>
        </p15:guide>
        <p15:guide id="2" pos="144">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
        <p:nvSpPr>
          <p:cNvPr id="4" name="Text Placeholder 3">
            <a:extLst>
              <a:ext uri="{FF2B5EF4-FFF2-40B4-BE49-F238E27FC236}">
                <a16:creationId xmlns:a16="http://schemas.microsoft.com/office/drawing/2014/main" id="{2BD6481F-D54D-294F-9E23-BEE787B612CE}"/>
              </a:ext>
            </a:extLst>
          </p:cNvPr>
          <p:cNvSpPr>
            <a:spLocks noGrp="1"/>
          </p:cNvSpPr>
          <p:nvPr>
            <p:ph type="body" sz="quarter" idx="13"/>
          </p:nvPr>
        </p:nvSpPr>
        <p:spPr>
          <a:xfrm>
            <a:off x="228600" y="1865313"/>
            <a:ext cx="11704638"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12">
            <a:extLst>
              <a:ext uri="{FF2B5EF4-FFF2-40B4-BE49-F238E27FC236}">
                <a16:creationId xmlns:a16="http://schemas.microsoft.com/office/drawing/2014/main" id="{F2B760C0-123A-0443-8BD4-9CD580D28ECC}"/>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30326098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Right Photo">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5"/>
            <a:ext cx="5676900" cy="1325563"/>
          </a:xfrm>
        </p:spPr>
        <p:txBody>
          <a:bodyPr/>
          <a:lstStyle/>
          <a:p>
            <a:r>
              <a:rPr lang="en-US"/>
              <a:t>Click to edit Master title style</a:t>
            </a:r>
          </a:p>
        </p:txBody>
      </p:sp>
      <p:sp>
        <p:nvSpPr>
          <p:cNvPr id="3" name="Content Placeholder 2"/>
          <p:cNvSpPr>
            <a:spLocks noGrp="1"/>
          </p:cNvSpPr>
          <p:nvPr>
            <p:ph sz="half" idx="1"/>
          </p:nvPr>
        </p:nvSpPr>
        <p:spPr>
          <a:xfrm>
            <a:off x="228600" y="1825625"/>
            <a:ext cx="56769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E41EF61F-F18F-4945-A071-19E247F7E7A9}"/>
              </a:ext>
            </a:extLst>
          </p:cNvPr>
          <p:cNvSpPr>
            <a:spLocks noGrp="1"/>
          </p:cNvSpPr>
          <p:nvPr>
            <p:ph type="pic" sz="quarter" idx="13"/>
          </p:nvPr>
        </p:nvSpPr>
        <p:spPr>
          <a:xfrm>
            <a:off x="6019800" y="0"/>
            <a:ext cx="6172200" cy="6858000"/>
          </a:xfrm>
        </p:spPr>
        <p:txBody>
          <a:bodyPr/>
          <a:lstStyle/>
          <a:p>
            <a:endParaRPr lang="en-US"/>
          </a:p>
        </p:txBody>
      </p:sp>
      <p:sp>
        <p:nvSpPr>
          <p:cNvPr id="7" name="Slide Number Placeholder 6"/>
          <p:cNvSpPr>
            <a:spLocks noGrp="1"/>
          </p:cNvSpPr>
          <p:nvPr>
            <p:ph type="sldNum" sz="quarter" idx="12"/>
          </p:nvPr>
        </p:nvSpPr>
        <p:spPr>
          <a:xfrm>
            <a:off x="75177" y="6400799"/>
            <a:ext cx="2743200" cy="365125"/>
          </a:xfrm>
        </p:spPr>
        <p:txBody>
          <a:bodyPr/>
          <a:lstStyle/>
          <a:p>
            <a:fld id="{A1D9053B-8DB2-EA4A-A9CF-0F8FB54823AA}" type="slidenum">
              <a:rPr lang="en-US" smtClean="0"/>
              <a:t>‹#›</a:t>
            </a:fld>
            <a:endParaRPr lang="en-US"/>
          </a:p>
        </p:txBody>
      </p:sp>
      <p:sp>
        <p:nvSpPr>
          <p:cNvPr id="13" name="Text Placeholder 12">
            <a:extLst>
              <a:ext uri="{FF2B5EF4-FFF2-40B4-BE49-F238E27FC236}">
                <a16:creationId xmlns:a16="http://schemas.microsoft.com/office/drawing/2014/main" id="{746D3748-ABB9-B443-BC71-D363C45F8F59}"/>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26160944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Lower Photo">
    <p:spTree>
      <p:nvGrpSpPr>
        <p:cNvPr id="1" name=""/>
        <p:cNvGrpSpPr/>
        <p:nvPr/>
      </p:nvGrpSpPr>
      <p:grpSpPr>
        <a:xfrm>
          <a:off x="0" y="0"/>
          <a:ext cx="0" cy="0"/>
          <a:chOff x="0" y="0"/>
          <a:chExt cx="0" cy="0"/>
        </a:xfrm>
      </p:grpSpPr>
      <p:sp>
        <p:nvSpPr>
          <p:cNvPr id="14" name="Content Placeholder 2"/>
          <p:cNvSpPr>
            <a:spLocks noGrp="1"/>
          </p:cNvSpPr>
          <p:nvPr>
            <p:ph idx="1"/>
          </p:nvPr>
        </p:nvSpPr>
        <p:spPr>
          <a:xfrm>
            <a:off x="243840" y="1282700"/>
            <a:ext cx="11704320" cy="22320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p:cNvSpPr>
            <a:spLocks noGrp="1"/>
          </p:cNvSpPr>
          <p:nvPr>
            <p:ph type="title"/>
          </p:nvPr>
        </p:nvSpPr>
        <p:spPr>
          <a:xfrm>
            <a:off x="228600" y="365126"/>
            <a:ext cx="11704320" cy="763588"/>
          </a:xfrm>
          <a:prstGeom prst="rect">
            <a:avLst/>
          </a:prstGeom>
        </p:spPr>
        <p:txBody>
          <a:bodyPr vert="horz" lIns="91440" tIns="45720" rIns="91440" bIns="45720" rtlCol="0" anchor="ctr">
            <a:normAutofit/>
          </a:bodyPr>
          <a:lstStyle/>
          <a:p>
            <a:r>
              <a:rPr lang="en-US"/>
              <a:t>Click to edit Master title style</a:t>
            </a:r>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3" name="Picture Placeholder 2">
            <a:extLst>
              <a:ext uri="{FF2B5EF4-FFF2-40B4-BE49-F238E27FC236}">
                <a16:creationId xmlns:a16="http://schemas.microsoft.com/office/drawing/2014/main" id="{4472FB8D-A789-774E-838C-1F0C33ABB8C7}"/>
              </a:ext>
            </a:extLst>
          </p:cNvPr>
          <p:cNvSpPr>
            <a:spLocks noGrp="1"/>
          </p:cNvSpPr>
          <p:nvPr>
            <p:ph type="pic" sz="quarter" idx="13"/>
          </p:nvPr>
        </p:nvSpPr>
        <p:spPr>
          <a:xfrm>
            <a:off x="0" y="3657600"/>
            <a:ext cx="12188952" cy="3291840"/>
          </a:xfrm>
        </p:spPr>
        <p:txBody>
          <a:bodyPr/>
          <a:lstStyle/>
          <a:p>
            <a:endParaRPr lang="en-US"/>
          </a:p>
        </p:txBody>
      </p:sp>
      <p:sp>
        <p:nvSpPr>
          <p:cNvPr id="9" name="Text Placeholder 12">
            <a:extLst>
              <a:ext uri="{FF2B5EF4-FFF2-40B4-BE49-F238E27FC236}">
                <a16:creationId xmlns:a16="http://schemas.microsoft.com/office/drawing/2014/main" id="{500D637E-7975-A549-BD9A-6F32EA44F726}"/>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48494851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p:nvPr>
        </p:nvSpPr>
        <p:spPr>
          <a:xfrm>
            <a:off x="228600" y="365125"/>
            <a:ext cx="11704320" cy="1325563"/>
          </a:xfrm>
        </p:spPr>
        <p:txBody>
          <a:bodyPr/>
          <a:lstStyle/>
          <a:p>
            <a:r>
              <a:rPr lang="en-US"/>
              <a:t>Click to edit Master title style</a:t>
            </a:r>
          </a:p>
        </p:txBody>
      </p:sp>
      <p:sp>
        <p:nvSpPr>
          <p:cNvPr id="10" name="Content Placeholder 2"/>
          <p:cNvSpPr>
            <a:spLocks noGrp="1"/>
          </p:cNvSpPr>
          <p:nvPr>
            <p:ph idx="1"/>
          </p:nvPr>
        </p:nvSpPr>
        <p:spPr>
          <a:xfrm>
            <a:off x="228600" y="1813717"/>
            <a:ext cx="580644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A1D9053B-8DB2-EA4A-A9CF-0F8FB54823AA}" type="slidenum">
              <a:rPr lang="en-US" smtClean="0"/>
              <a:t>‹#›</a:t>
            </a:fld>
            <a:endParaRPr lang="en-US"/>
          </a:p>
        </p:txBody>
      </p:sp>
      <p:sp>
        <p:nvSpPr>
          <p:cNvPr id="8" name="Content Placeholder 2">
            <a:extLst>
              <a:ext uri="{FF2B5EF4-FFF2-40B4-BE49-F238E27FC236}">
                <a16:creationId xmlns:a16="http://schemas.microsoft.com/office/drawing/2014/main" id="{34E9173F-C547-3F4B-8FBB-C54045E69117}"/>
              </a:ext>
            </a:extLst>
          </p:cNvPr>
          <p:cNvSpPr>
            <a:spLocks noGrp="1"/>
          </p:cNvSpPr>
          <p:nvPr>
            <p:ph idx="13"/>
          </p:nvPr>
        </p:nvSpPr>
        <p:spPr>
          <a:xfrm>
            <a:off x="6126480" y="1810512"/>
            <a:ext cx="580644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2">
            <a:extLst>
              <a:ext uri="{FF2B5EF4-FFF2-40B4-BE49-F238E27FC236}">
                <a16:creationId xmlns:a16="http://schemas.microsoft.com/office/drawing/2014/main" id="{50DDB2AE-9458-1D4F-A33A-FB617F9D063D}"/>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8846852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A1D9053B-8DB2-EA4A-A9CF-0F8FB54823AA}" type="slidenum">
              <a:rPr lang="en-US" smtClean="0"/>
              <a:t>‹#›</a:t>
            </a:fld>
            <a:endParaRPr lang="en-US"/>
          </a:p>
        </p:txBody>
      </p:sp>
      <p:sp>
        <p:nvSpPr>
          <p:cNvPr id="7" name="Text Placeholder 12">
            <a:extLst>
              <a:ext uri="{FF2B5EF4-FFF2-40B4-BE49-F238E27FC236}">
                <a16:creationId xmlns:a16="http://schemas.microsoft.com/office/drawing/2014/main" id="{198F7814-5377-854F-86F2-EAD3E497FF0B}"/>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228905480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1D9053B-8DB2-EA4A-A9CF-0F8FB54823AA}" type="slidenum">
              <a:rPr lang="en-US" smtClean="0"/>
              <a:t>‹#›</a:t>
            </a:fld>
            <a:endParaRPr lang="en-US"/>
          </a:p>
        </p:txBody>
      </p:sp>
      <p:sp>
        <p:nvSpPr>
          <p:cNvPr id="6" name="Text Placeholder 12">
            <a:extLst>
              <a:ext uri="{FF2B5EF4-FFF2-40B4-BE49-F238E27FC236}">
                <a16:creationId xmlns:a16="http://schemas.microsoft.com/office/drawing/2014/main" id="{CCC3BA91-F810-FE44-AD8D-54DE6BBEA385}"/>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62738602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11" name="Picture Placeholder 10">
            <a:extLst>
              <a:ext uri="{FF2B5EF4-FFF2-40B4-BE49-F238E27FC236}">
                <a16:creationId xmlns:a16="http://schemas.microsoft.com/office/drawing/2014/main" id="{B5E47D94-0FBA-A74E-A3C9-AF495D4FF860}"/>
              </a:ext>
            </a:extLst>
          </p:cNvPr>
          <p:cNvSpPr>
            <a:spLocks noGrp="1"/>
          </p:cNvSpPr>
          <p:nvPr>
            <p:ph type="pic" sz="quarter" idx="13"/>
          </p:nvPr>
        </p:nvSpPr>
        <p:spPr>
          <a:xfrm>
            <a:off x="5065776" y="0"/>
            <a:ext cx="7123176" cy="6858000"/>
          </a:xfrm>
        </p:spPr>
        <p:txBody>
          <a:bodyPr/>
          <a:lstStyle/>
          <a:p>
            <a:endParaRPr lang="en-US"/>
          </a:p>
        </p:txBody>
      </p:sp>
      <p:sp>
        <p:nvSpPr>
          <p:cNvPr id="12" name="Text Placeholder 12">
            <a:extLst>
              <a:ext uri="{FF2B5EF4-FFF2-40B4-BE49-F238E27FC236}">
                <a16:creationId xmlns:a16="http://schemas.microsoft.com/office/drawing/2014/main" id="{8292E367-F27C-FC4D-8F24-C31E4D13971E}"/>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Tree>
    <p:extLst>
      <p:ext uri="{BB962C8B-B14F-4D97-AF65-F5344CB8AC3E}">
        <p14:creationId xmlns:p14="http://schemas.microsoft.com/office/powerpoint/2010/main" val="235034647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Final Slid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a:defRPr>
                <a:solidFill>
                  <a:schemeClr val="bg1"/>
                </a:solidFill>
                <a:latin typeface="Segoe UI" panose="020B0502040204020203" pitchFamily="34" charset="0"/>
                <a:ea typeface="Segoe UI" panose="020B0502040204020203" pitchFamily="34" charset="0"/>
                <a:cs typeface="Segoe UI" panose="020B0502040204020203" pitchFamily="34" charset="0"/>
              </a:defRPr>
            </a:lvl1pPr>
          </a:lstStyle>
          <a:p>
            <a:fld id="{A1D9053B-8DB2-EA4A-A9CF-0F8FB54823AA}" type="slidenum">
              <a:rPr lang="en-US" smtClean="0"/>
              <a:pPr/>
              <a:t>‹#›</a:t>
            </a:fld>
            <a:endParaRPr lang="en-US"/>
          </a:p>
        </p:txBody>
      </p:sp>
      <p:sp>
        <p:nvSpPr>
          <p:cNvPr id="7" name="Subtitle 2">
            <a:extLst>
              <a:ext uri="{FF2B5EF4-FFF2-40B4-BE49-F238E27FC236}">
                <a16:creationId xmlns:a16="http://schemas.microsoft.com/office/drawing/2014/main" id="{7DD425A3-2A5C-5240-9A70-92CB57C5EDF2}"/>
              </a:ext>
            </a:extLst>
          </p:cNvPr>
          <p:cNvSpPr>
            <a:spLocks noGrp="1"/>
          </p:cNvSpPr>
          <p:nvPr>
            <p:ph type="subTitle" idx="1" hasCustomPrompt="1"/>
          </p:nvPr>
        </p:nvSpPr>
        <p:spPr>
          <a:xfrm>
            <a:off x="228600" y="216766"/>
            <a:ext cx="9144000" cy="1994419"/>
          </a:xfrm>
          <a:effectLst/>
        </p:spPr>
        <p:txBody>
          <a:bodyPr>
            <a:noAutofit/>
          </a:bodyPr>
          <a:lstStyle>
            <a:lvl1pPr marL="0" indent="0" algn="l">
              <a:buNone/>
              <a:defRPr sz="3200" b="1" i="0" baseline="0">
                <a:solidFill>
                  <a:schemeClr val="bg1"/>
                </a:solidFill>
                <a:effectLst/>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Contact Information Goes Here</a:t>
            </a:r>
            <a:br>
              <a:rPr lang="en-US"/>
            </a:br>
            <a:r>
              <a:rPr lang="en-US"/>
              <a:t>No more than four lines</a:t>
            </a:r>
          </a:p>
          <a:p>
            <a:endParaRPr lang="en-US"/>
          </a:p>
        </p:txBody>
      </p:sp>
      <p:pic>
        <p:nvPicPr>
          <p:cNvPr id="3" name="Picture 2" descr="Reclamation logo with shield that shows a dam with water flowing over it.">
            <a:extLst>
              <a:ext uri="{FF2B5EF4-FFF2-40B4-BE49-F238E27FC236}">
                <a16:creationId xmlns:a16="http://schemas.microsoft.com/office/drawing/2014/main" id="{532057ED-70A3-BF4B-81E0-AAF7E69C7A88}"/>
              </a:ext>
            </a:extLst>
          </p:cNvPr>
          <p:cNvPicPr>
            <a:picLocks noChangeAspect="1"/>
          </p:cNvPicPr>
          <p:nvPr userDrawn="1"/>
        </p:nvPicPr>
        <p:blipFill>
          <a:blip r:embed="rId3"/>
          <a:stretch>
            <a:fillRect/>
          </a:stretch>
        </p:blipFill>
        <p:spPr>
          <a:xfrm>
            <a:off x="130409" y="5151483"/>
            <a:ext cx="3337560" cy="1094805"/>
          </a:xfrm>
          <a:prstGeom prst="rect">
            <a:avLst/>
          </a:prstGeom>
        </p:spPr>
      </p:pic>
    </p:spTree>
    <p:extLst>
      <p:ext uri="{BB962C8B-B14F-4D97-AF65-F5344CB8AC3E}">
        <p14:creationId xmlns:p14="http://schemas.microsoft.com/office/powerpoint/2010/main" val="34754265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
        <p:nvSpPr>
          <p:cNvPr id="4" name="Text Placeholder 3">
            <a:extLst>
              <a:ext uri="{FF2B5EF4-FFF2-40B4-BE49-F238E27FC236}">
                <a16:creationId xmlns:a16="http://schemas.microsoft.com/office/drawing/2014/main" id="{DBA7C424-6CF4-1C48-9E16-CCD580512B34}"/>
              </a:ext>
            </a:extLst>
          </p:cNvPr>
          <p:cNvSpPr>
            <a:spLocks noGrp="1"/>
          </p:cNvSpPr>
          <p:nvPr>
            <p:ph type="body" sz="quarter" idx="13"/>
          </p:nvPr>
        </p:nvSpPr>
        <p:spPr>
          <a:xfrm>
            <a:off x="228600" y="1828800"/>
            <a:ext cx="11704320"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12">
            <a:extLst>
              <a:ext uri="{FF2B5EF4-FFF2-40B4-BE49-F238E27FC236}">
                <a16:creationId xmlns:a16="http://schemas.microsoft.com/office/drawing/2014/main" id="{6DA5A0AA-839E-DC4B-9CE9-63A01A0F226B}"/>
              </a:ext>
            </a:extLst>
          </p:cNvPr>
          <p:cNvSpPr>
            <a:spLocks noGrp="1"/>
          </p:cNvSpPr>
          <p:nvPr>
            <p:ph type="body" sz="quarter" idx="14" hasCustomPrompt="1"/>
          </p:nvPr>
        </p:nvSpPr>
        <p:spPr>
          <a:xfrm>
            <a:off x="11109960" y="5623560"/>
            <a:ext cx="914400" cy="1060704"/>
          </a:xfrm>
          <a:blipFill>
            <a:blip r:embed="rId2"/>
            <a:stretch>
              <a:fillRect/>
            </a:stretch>
          </a:blipFill>
        </p:spPr>
        <p:txBody>
          <a:bodyPr/>
          <a:lstStyle>
            <a:lvl1pPr marL="0" indent="0">
              <a:buNone/>
              <a:defRPr/>
            </a:lvl1pPr>
          </a:lstStyle>
          <a:p>
            <a:pPr lvl="0"/>
            <a:r>
              <a:rPr lang="en-US"/>
              <a:t> </a:t>
            </a:r>
          </a:p>
        </p:txBody>
      </p:sp>
      <p:sp>
        <p:nvSpPr>
          <p:cNvPr id="3" name="Footer Placeholder 2">
            <a:extLst>
              <a:ext uri="{FF2B5EF4-FFF2-40B4-BE49-F238E27FC236}">
                <a16:creationId xmlns:a16="http://schemas.microsoft.com/office/drawing/2014/main" id="{CA2ABFE5-5517-433F-85B8-578FD6DAA129}"/>
              </a:ext>
            </a:extLst>
          </p:cNvPr>
          <p:cNvSpPr>
            <a:spLocks noGrp="1"/>
          </p:cNvSpPr>
          <p:nvPr>
            <p:ph type="ftr" sz="quarter" idx="15"/>
          </p:nvPr>
        </p:nvSpPr>
        <p:spPr/>
        <p:txBody>
          <a:bodyPr/>
          <a:lstStyle/>
          <a:p>
            <a:r>
              <a:rPr lang="en-US"/>
              <a:t>Interim Update - Contents Subject to Change</a:t>
            </a:r>
          </a:p>
        </p:txBody>
      </p:sp>
    </p:spTree>
    <p:extLst>
      <p:ext uri="{BB962C8B-B14F-4D97-AF65-F5344CB8AC3E}">
        <p14:creationId xmlns:p14="http://schemas.microsoft.com/office/powerpoint/2010/main" val="669753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21" Type="http://schemas.openxmlformats.org/officeDocument/2006/relationships/slideLayout" Target="../slideLayouts/slideLayout57.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slideLayout" Target="../slideLayouts/slideLayout56.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23" Type="http://schemas.openxmlformats.org/officeDocument/2006/relationships/theme" Target="../theme/theme3.xml"/><Relationship Id="rId10" Type="http://schemas.openxmlformats.org/officeDocument/2006/relationships/slideLayout" Target="../slideLayouts/slideLayout46.xml"/><Relationship Id="rId19" Type="http://schemas.openxmlformats.org/officeDocument/2006/relationships/slideLayout" Target="../slideLayouts/slideLayout55.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 Id="rId22"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E5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365125"/>
            <a:ext cx="1170432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228600" y="1825625"/>
            <a:ext cx="1170432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038600" y="6400800"/>
            <a:ext cx="4114800" cy="365125"/>
          </a:xfrm>
          <a:prstGeom prst="rect">
            <a:avLst/>
          </a:prstGeom>
        </p:spPr>
        <p:txBody>
          <a:bodyPr vert="horz" lIns="91440" tIns="45720" rIns="91440" bIns="45720" rtlCol="0" anchor="ctr"/>
          <a:lstStyle>
            <a:lvl1pPr algn="ctr">
              <a:defRPr sz="1200"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Interim Update - Contents Subject to Change</a:t>
            </a:r>
          </a:p>
        </p:txBody>
      </p:sp>
      <p:sp>
        <p:nvSpPr>
          <p:cNvPr id="6" name="Slide Number Placeholder 5"/>
          <p:cNvSpPr>
            <a:spLocks noGrp="1"/>
          </p:cNvSpPr>
          <p:nvPr>
            <p:ph type="sldNum" sz="quarter" idx="4"/>
          </p:nvPr>
        </p:nvSpPr>
        <p:spPr>
          <a:xfrm>
            <a:off x="130409" y="6394663"/>
            <a:ext cx="2743200" cy="365125"/>
          </a:xfrm>
          <a:prstGeom prst="rect">
            <a:avLst/>
          </a:prstGeom>
        </p:spPr>
        <p:txBody>
          <a:bodyPr vert="horz" lIns="91440" tIns="45720" rIns="91440" bIns="45720" rtlCol="0" anchor="ctr"/>
          <a:lstStyle>
            <a:lvl1pPr algn="l">
              <a:defRPr sz="1200"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Tree>
    <p:extLst>
      <p:ext uri="{BB962C8B-B14F-4D97-AF65-F5344CB8AC3E}">
        <p14:creationId xmlns:p14="http://schemas.microsoft.com/office/powerpoint/2010/main" val="214213881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49" r:id="rId13"/>
    <p:sldLayoutId id="2147483650" r:id="rId14"/>
    <p:sldLayoutId id="2147483652" r:id="rId15"/>
    <p:sldLayoutId id="2147483669" r:id="rId16"/>
    <p:sldLayoutId id="2147483653" r:id="rId17"/>
    <p:sldLayoutId id="2147483654" r:id="rId18"/>
    <p:sldLayoutId id="2147483655" r:id="rId19"/>
    <p:sldLayoutId id="2147483657" r:id="rId20"/>
    <p:sldLayoutId id="2147483670" r:id="rId21"/>
    <p:sldLayoutId id="2147483695" r:id="rId22"/>
    <p:sldLayoutId id="2147483696" r:id="rId23"/>
  </p:sldLayoutIdLst>
  <p:hf hdr="0" ftr="0" dt="0"/>
  <p:txStyles>
    <p:titleStyle>
      <a:lvl1pPr algn="l" defTabSz="914400" rtl="0" eaLnBrk="1" latinLnBrk="0" hangingPunct="1">
        <a:lnSpc>
          <a:spcPct val="90000"/>
        </a:lnSpc>
        <a:spcBef>
          <a:spcPct val="0"/>
        </a:spcBef>
        <a:buNone/>
        <a:defRPr sz="44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p:titleStyle>
    <p:bodyStyle>
      <a:lvl1pPr marL="228600" indent="-228600" algn="l" defTabSz="914400" rtl="0" eaLnBrk="1" latinLnBrk="0" hangingPunct="1">
        <a:lnSpc>
          <a:spcPct val="90000"/>
        </a:lnSpc>
        <a:spcBef>
          <a:spcPts val="1000"/>
        </a:spcBef>
        <a:buFont typeface="Arial"/>
        <a:buChar char="•"/>
        <a:defRPr sz="2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vl2pPr marL="685800" indent="-228600" algn="l" defTabSz="914400" rtl="0" eaLnBrk="1" latinLnBrk="0" hangingPunct="1">
        <a:lnSpc>
          <a:spcPct val="90000"/>
        </a:lnSpc>
        <a:spcBef>
          <a:spcPts val="500"/>
        </a:spcBef>
        <a:buFont typeface="Arial"/>
        <a:buChar char="•"/>
        <a:defRPr sz="24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2pPr>
      <a:lvl3pPr marL="1143000" indent="-228600" algn="l" defTabSz="914400" rtl="0" eaLnBrk="1" latinLnBrk="0" hangingPunct="1">
        <a:lnSpc>
          <a:spcPct val="90000"/>
        </a:lnSpc>
        <a:spcBef>
          <a:spcPts val="500"/>
        </a:spcBef>
        <a:buFont typeface="Arial"/>
        <a:buChar char="•"/>
        <a:defRPr sz="20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3pPr>
      <a:lvl4pPr marL="1600200" indent="-228600" algn="l" defTabSz="914400" rtl="0" eaLnBrk="1" latinLnBrk="0" hangingPunct="1">
        <a:lnSpc>
          <a:spcPct val="90000"/>
        </a:lnSpc>
        <a:spcBef>
          <a:spcPts val="500"/>
        </a:spcBef>
        <a:buFont typeface="Arial"/>
        <a:buChar char="•"/>
        <a:defRPr sz="1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4pPr>
      <a:lvl5pPr marL="2057400" indent="-228600" algn="l" defTabSz="914400" rtl="0" eaLnBrk="1" latinLnBrk="0" hangingPunct="1">
        <a:lnSpc>
          <a:spcPct val="90000"/>
        </a:lnSpc>
        <a:spcBef>
          <a:spcPts val="500"/>
        </a:spcBef>
        <a:buFont typeface="Arial"/>
        <a:buChar char="•"/>
        <a:defRPr sz="1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3E5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365127"/>
            <a:ext cx="1170432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228600" y="1825625"/>
            <a:ext cx="1170432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023360" y="6391656"/>
            <a:ext cx="4114800" cy="365125"/>
          </a:xfrm>
          <a:prstGeom prst="rect">
            <a:avLst/>
          </a:prstGeom>
        </p:spPr>
        <p:txBody>
          <a:bodyPr vert="horz" lIns="91440" tIns="45720" rIns="91440" bIns="45720" rtlCol="0" anchor="ctr"/>
          <a:lstStyle>
            <a:lvl1pPr algn="ctr">
              <a:defRPr sz="900"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r>
              <a:rPr lang="en-US"/>
              <a:t>Interim Update - Contents Subject to Change</a:t>
            </a:r>
          </a:p>
        </p:txBody>
      </p:sp>
      <p:sp>
        <p:nvSpPr>
          <p:cNvPr id="6" name="Slide Number Placeholder 5"/>
          <p:cNvSpPr>
            <a:spLocks noGrp="1"/>
          </p:cNvSpPr>
          <p:nvPr>
            <p:ph type="sldNum" sz="quarter" idx="4"/>
          </p:nvPr>
        </p:nvSpPr>
        <p:spPr>
          <a:xfrm>
            <a:off x="170688" y="6391657"/>
            <a:ext cx="2743200" cy="365125"/>
          </a:xfrm>
          <a:prstGeom prst="rect">
            <a:avLst/>
          </a:prstGeom>
        </p:spPr>
        <p:txBody>
          <a:bodyPr vert="horz" lIns="91440" tIns="45720" rIns="91440" bIns="45720" rtlCol="0" anchor="ctr"/>
          <a:lstStyle>
            <a:lvl1pPr algn="l">
              <a:defRPr sz="900"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Tree>
    <p:extLst>
      <p:ext uri="{BB962C8B-B14F-4D97-AF65-F5344CB8AC3E}">
        <p14:creationId xmlns:p14="http://schemas.microsoft.com/office/powerpoint/2010/main" val="2142138816"/>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720" r:id="rId11"/>
    <p:sldLayoutId id="2147483721" r:id="rId12"/>
    <p:sldLayoutId id="2147483723" r:id="rId13"/>
  </p:sldLayoutIdLst>
  <p:hf hdr="0" ftr="0" dt="0"/>
  <p:txStyles>
    <p:titleStyle>
      <a:lvl1pPr algn="l" defTabSz="685800" rtl="0" eaLnBrk="1" latinLnBrk="0" hangingPunct="1">
        <a:lnSpc>
          <a:spcPct val="90000"/>
        </a:lnSpc>
        <a:spcBef>
          <a:spcPct val="0"/>
        </a:spcBef>
        <a:buNone/>
        <a:defRPr sz="44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p:titleStyle>
    <p:bodyStyle>
      <a:lvl1pPr marL="171450" indent="-171450" algn="l" defTabSz="685800" rtl="0" eaLnBrk="1" latinLnBrk="0" hangingPunct="1">
        <a:lnSpc>
          <a:spcPct val="90000"/>
        </a:lnSpc>
        <a:spcBef>
          <a:spcPts val="750"/>
        </a:spcBef>
        <a:buFont typeface="Arial"/>
        <a:buChar char="•"/>
        <a:defRPr sz="2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vl2pPr marL="514350" indent="-171450" algn="l" defTabSz="685800" rtl="0" eaLnBrk="1" latinLnBrk="0" hangingPunct="1">
        <a:lnSpc>
          <a:spcPct val="90000"/>
        </a:lnSpc>
        <a:spcBef>
          <a:spcPts val="375"/>
        </a:spcBef>
        <a:buFont typeface="Arial"/>
        <a:buChar char="•"/>
        <a:defRPr sz="24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2pPr>
      <a:lvl3pPr marL="857250" indent="-171450" algn="l" defTabSz="685800" rtl="0" eaLnBrk="1" latinLnBrk="0" hangingPunct="1">
        <a:lnSpc>
          <a:spcPct val="90000"/>
        </a:lnSpc>
        <a:spcBef>
          <a:spcPts val="375"/>
        </a:spcBef>
        <a:buFont typeface="Arial"/>
        <a:buChar char="•"/>
        <a:defRPr sz="20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3pPr>
      <a:lvl4pPr marL="1200150" indent="-171450" algn="l" defTabSz="685800" rtl="0" eaLnBrk="1" latinLnBrk="0" hangingPunct="1">
        <a:lnSpc>
          <a:spcPct val="90000"/>
        </a:lnSpc>
        <a:spcBef>
          <a:spcPts val="375"/>
        </a:spcBef>
        <a:buFont typeface="Arial"/>
        <a:buChar char="•"/>
        <a:defRPr sz="1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4pPr>
      <a:lvl5pPr marL="1543050" indent="-171450" algn="l" defTabSz="685800" rtl="0" eaLnBrk="1" latinLnBrk="0" hangingPunct="1">
        <a:lnSpc>
          <a:spcPct val="90000"/>
        </a:lnSpc>
        <a:spcBef>
          <a:spcPts val="375"/>
        </a:spcBef>
        <a:buFont typeface="Arial"/>
        <a:buChar char="•"/>
        <a:defRPr sz="1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3E5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365125"/>
            <a:ext cx="1170432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228600" y="1825625"/>
            <a:ext cx="1170432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038600" y="6400800"/>
            <a:ext cx="4114800" cy="365125"/>
          </a:xfrm>
          <a:prstGeom prst="rect">
            <a:avLst/>
          </a:prstGeom>
        </p:spPr>
        <p:txBody>
          <a:bodyPr vert="horz" lIns="91440" tIns="45720" rIns="91440" bIns="45720" rtlCol="0" anchor="ctr"/>
          <a:lstStyle>
            <a:lvl1pPr algn="ctr">
              <a:defRPr sz="1200"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endParaRPr lang="en-US"/>
          </a:p>
        </p:txBody>
      </p:sp>
      <p:sp>
        <p:nvSpPr>
          <p:cNvPr id="6" name="Slide Number Placeholder 5"/>
          <p:cNvSpPr>
            <a:spLocks noGrp="1"/>
          </p:cNvSpPr>
          <p:nvPr>
            <p:ph type="sldNum" sz="quarter" idx="4"/>
          </p:nvPr>
        </p:nvSpPr>
        <p:spPr>
          <a:xfrm>
            <a:off x="130409" y="6394663"/>
            <a:ext cx="2743200" cy="365125"/>
          </a:xfrm>
          <a:prstGeom prst="rect">
            <a:avLst/>
          </a:prstGeom>
        </p:spPr>
        <p:txBody>
          <a:bodyPr vert="horz" lIns="91440" tIns="45720" rIns="91440" bIns="45720" rtlCol="0" anchor="ctr"/>
          <a:lstStyle>
            <a:lvl1pPr algn="l">
              <a:defRPr sz="1200" b="1" i="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stStyle>
          <a:p>
            <a:fld id="{A1D9053B-8DB2-EA4A-A9CF-0F8FB54823AA}" type="slidenum">
              <a:rPr lang="en-US" smtClean="0"/>
              <a:pPr/>
              <a:t>‹#›</a:t>
            </a:fld>
            <a:endParaRPr lang="en-US"/>
          </a:p>
        </p:txBody>
      </p:sp>
    </p:spTree>
    <p:extLst>
      <p:ext uri="{BB962C8B-B14F-4D97-AF65-F5344CB8AC3E}">
        <p14:creationId xmlns:p14="http://schemas.microsoft.com/office/powerpoint/2010/main" val="2000182599"/>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716" r:id="rId19"/>
    <p:sldLayoutId id="2147483717" r:id="rId20"/>
    <p:sldLayoutId id="2147483718" r:id="rId21"/>
    <p:sldLayoutId id="2147483719" r:id="rId22"/>
  </p:sldLayoutIdLst>
  <p:hf sldNum="0" hdr="0" dt="0"/>
  <p:txStyles>
    <p:titleStyle>
      <a:lvl1pPr algn="l" defTabSz="914400" rtl="0" eaLnBrk="1" latinLnBrk="0" hangingPunct="1">
        <a:lnSpc>
          <a:spcPct val="90000"/>
        </a:lnSpc>
        <a:spcBef>
          <a:spcPct val="0"/>
        </a:spcBef>
        <a:buNone/>
        <a:defRPr sz="44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p:titleStyle>
    <p:bodyStyle>
      <a:lvl1pPr marL="228600" indent="-228600" algn="l" defTabSz="914400" rtl="0" eaLnBrk="1" latinLnBrk="0" hangingPunct="1">
        <a:lnSpc>
          <a:spcPct val="90000"/>
        </a:lnSpc>
        <a:spcBef>
          <a:spcPts val="1000"/>
        </a:spcBef>
        <a:buFont typeface="Arial"/>
        <a:buChar char="•"/>
        <a:defRPr sz="2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vl2pPr marL="685800" indent="-228600" algn="l" defTabSz="914400" rtl="0" eaLnBrk="1" latinLnBrk="0" hangingPunct="1">
        <a:lnSpc>
          <a:spcPct val="90000"/>
        </a:lnSpc>
        <a:spcBef>
          <a:spcPts val="500"/>
        </a:spcBef>
        <a:buFont typeface="Arial"/>
        <a:buChar char="•"/>
        <a:defRPr sz="24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2pPr>
      <a:lvl3pPr marL="1143000" indent="-228600" algn="l" defTabSz="914400" rtl="0" eaLnBrk="1" latinLnBrk="0" hangingPunct="1">
        <a:lnSpc>
          <a:spcPct val="90000"/>
        </a:lnSpc>
        <a:spcBef>
          <a:spcPts val="500"/>
        </a:spcBef>
        <a:buFont typeface="Arial"/>
        <a:buChar char="•"/>
        <a:defRPr sz="20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3pPr>
      <a:lvl4pPr marL="1600200" indent="-228600" algn="l" defTabSz="914400" rtl="0" eaLnBrk="1" latinLnBrk="0" hangingPunct="1">
        <a:lnSpc>
          <a:spcPct val="90000"/>
        </a:lnSpc>
        <a:spcBef>
          <a:spcPts val="500"/>
        </a:spcBef>
        <a:buFont typeface="Arial"/>
        <a:buChar char="•"/>
        <a:defRPr sz="1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4pPr>
      <a:lvl5pPr marL="2057400" indent="-228600" algn="l" defTabSz="914400" rtl="0" eaLnBrk="1" latinLnBrk="0" hangingPunct="1">
        <a:lnSpc>
          <a:spcPct val="90000"/>
        </a:lnSpc>
        <a:spcBef>
          <a:spcPts val="500"/>
        </a:spcBef>
        <a:buFont typeface="Arial"/>
        <a:buChar char="•"/>
        <a:defRPr sz="18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microsoft.com/office/2018/10/relationships/comments" Target="../comments/modernComment_A0B_1A77D1BB.xml"/><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28.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8.jpe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microsoft.com/office/2018/10/relationships/comments" Target="../comments/modernComment_2A5_28C98A0.xml"/><Relationship Id="rId2" Type="http://schemas.openxmlformats.org/officeDocument/2006/relationships/notesSlide" Target="../notesSlides/notesSlide5.xml"/><Relationship Id="rId1" Type="http://schemas.openxmlformats.org/officeDocument/2006/relationships/slideLayout" Target="../slideLayouts/slideLayout34.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microsoft.com/office/2018/10/relationships/comments" Target="../comments/modernComment_27B_15E8E155.xml"/><Relationship Id="rId2" Type="http://schemas.openxmlformats.org/officeDocument/2006/relationships/notesSlide" Target="../notesSlides/notesSlide6.xml"/><Relationship Id="rId1" Type="http://schemas.openxmlformats.org/officeDocument/2006/relationships/slideLayout" Target="../slideLayouts/slideLayout35.xml"/><Relationship Id="rId5" Type="http://schemas.openxmlformats.org/officeDocument/2006/relationships/image" Target="../media/image22.pn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microsoft.com/office/2018/10/relationships/comments" Target="../comments/modernComment_A0C_5BE39793.xml"/><Relationship Id="rId2" Type="http://schemas.openxmlformats.org/officeDocument/2006/relationships/notesSlide" Target="../notesSlides/notesSlide8.xml"/><Relationship Id="rId1" Type="http://schemas.openxmlformats.org/officeDocument/2006/relationships/slideLayout" Target="../slideLayouts/slideLayout34.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3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33.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microsoft.com/office/2018/10/relationships/comments" Target="../comments/modernComment_9F7_63C0A66B.xml"/><Relationship Id="rId2" Type="http://schemas.openxmlformats.org/officeDocument/2006/relationships/notesSlide" Target="../notesSlides/notesSlide14.xml"/><Relationship Id="rId1" Type="http://schemas.openxmlformats.org/officeDocument/2006/relationships/slideLayout" Target="../slideLayouts/slideLayout53.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4B12B-BA85-40D2-A5A5-9EB5D3369791}"/>
              </a:ext>
            </a:extLst>
          </p:cNvPr>
          <p:cNvSpPr>
            <a:spLocks noGrp="1"/>
          </p:cNvSpPr>
          <p:nvPr>
            <p:ph type="ctrTitle"/>
          </p:nvPr>
        </p:nvSpPr>
        <p:spPr>
          <a:xfrm>
            <a:off x="638175" y="1552678"/>
            <a:ext cx="9635378" cy="2387600"/>
          </a:xfrm>
        </p:spPr>
        <p:txBody>
          <a:bodyPr/>
          <a:lstStyle/>
          <a:p>
            <a:r>
              <a:rPr lang="en-US" sz="5400">
                <a:latin typeface="Segoe UI Semibold"/>
                <a:cs typeface="Segoe UI Semibold"/>
              </a:rPr>
              <a:t>Trinity Management Council LTO/Trinity Update </a:t>
            </a:r>
            <a:endParaRPr lang="en-US" sz="5400" dirty="0"/>
          </a:p>
        </p:txBody>
      </p:sp>
      <p:sp>
        <p:nvSpPr>
          <p:cNvPr id="3" name="Subtitle 2">
            <a:extLst>
              <a:ext uri="{FF2B5EF4-FFF2-40B4-BE49-F238E27FC236}">
                <a16:creationId xmlns:a16="http://schemas.microsoft.com/office/drawing/2014/main" id="{185A4E5E-3D2A-4814-9626-EB048406A85E}"/>
              </a:ext>
            </a:extLst>
          </p:cNvPr>
          <p:cNvSpPr>
            <a:spLocks noGrp="1"/>
          </p:cNvSpPr>
          <p:nvPr>
            <p:ph type="subTitle" idx="1"/>
          </p:nvPr>
        </p:nvSpPr>
        <p:spPr/>
        <p:txBody>
          <a:bodyPr vert="horz" lIns="91440" tIns="45720" rIns="91440" bIns="45720" rtlCol="0" anchor="t">
            <a:noAutofit/>
          </a:bodyPr>
          <a:lstStyle/>
          <a:p>
            <a:r>
              <a:rPr lang="en-US">
                <a:latin typeface="Segoe UI Semibold"/>
                <a:cs typeface="Segoe UI Semibold"/>
              </a:rPr>
              <a:t>September 17, 2025</a:t>
            </a:r>
            <a:endParaRPr lang="en-US" dirty="0">
              <a:latin typeface="Segoe UI Semibold"/>
              <a:cs typeface="Segoe UI Semibold"/>
            </a:endParaRPr>
          </a:p>
        </p:txBody>
      </p:sp>
      <p:sp>
        <p:nvSpPr>
          <p:cNvPr id="4" name="Slide Number Placeholder 3">
            <a:extLst>
              <a:ext uri="{FF2B5EF4-FFF2-40B4-BE49-F238E27FC236}">
                <a16:creationId xmlns:a16="http://schemas.microsoft.com/office/drawing/2014/main" id="{2007BC00-9F7C-3541-7847-ACE112374D23}"/>
              </a:ext>
            </a:extLst>
          </p:cNvPr>
          <p:cNvSpPr>
            <a:spLocks noGrp="1"/>
          </p:cNvSpPr>
          <p:nvPr>
            <p:ph type="sldNum" sz="quarter" idx="12"/>
          </p:nvPr>
        </p:nvSpPr>
        <p:spPr/>
        <p:txBody>
          <a:bodyPr/>
          <a:lstStyle/>
          <a:p>
            <a:fld id="{A1D9053B-8DB2-EA4A-A9CF-0F8FB54823AA}" type="slidenum">
              <a:rPr lang="en-US" smtClean="0"/>
              <a:pPr/>
              <a:t>1</a:t>
            </a:fld>
            <a:endParaRPr lang="en-US"/>
          </a:p>
        </p:txBody>
      </p:sp>
    </p:spTree>
    <p:extLst>
      <p:ext uri="{BB962C8B-B14F-4D97-AF65-F5344CB8AC3E}">
        <p14:creationId xmlns:p14="http://schemas.microsoft.com/office/powerpoint/2010/main" val="1574954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4B12B-BA85-40D2-A5A5-9EB5D3369791}"/>
              </a:ext>
            </a:extLst>
          </p:cNvPr>
          <p:cNvSpPr>
            <a:spLocks noGrp="1"/>
          </p:cNvSpPr>
          <p:nvPr>
            <p:ph type="title"/>
          </p:nvPr>
        </p:nvSpPr>
        <p:spPr>
          <a:xfrm>
            <a:off x="228600" y="365125"/>
            <a:ext cx="11704320" cy="1325563"/>
          </a:xfrm>
        </p:spPr>
        <p:txBody>
          <a:bodyPr anchor="ctr">
            <a:normAutofit/>
          </a:bodyPr>
          <a:lstStyle/>
          <a:p>
            <a:r>
              <a:rPr lang="en-US"/>
              <a:t>Agenda </a:t>
            </a:r>
          </a:p>
        </p:txBody>
      </p:sp>
      <p:sp>
        <p:nvSpPr>
          <p:cNvPr id="3" name="Subtitle 2">
            <a:extLst>
              <a:ext uri="{FF2B5EF4-FFF2-40B4-BE49-F238E27FC236}">
                <a16:creationId xmlns:a16="http://schemas.microsoft.com/office/drawing/2014/main" id="{185A4E5E-3D2A-4814-9626-EB048406A85E}"/>
              </a:ext>
            </a:extLst>
          </p:cNvPr>
          <p:cNvSpPr>
            <a:spLocks noGrp="1"/>
          </p:cNvSpPr>
          <p:nvPr>
            <p:ph idx="1"/>
          </p:nvPr>
        </p:nvSpPr>
        <p:spPr>
          <a:xfrm>
            <a:off x="594360" y="1913151"/>
            <a:ext cx="5806440" cy="4343400"/>
          </a:xfrm>
        </p:spPr>
        <p:txBody>
          <a:bodyPr vert="horz" lIns="91440" tIns="45720" rIns="91440" bIns="45720" rtlCol="0">
            <a:normAutofit/>
          </a:bodyPr>
          <a:lstStyle/>
          <a:p>
            <a:pPr marL="457200" indent="-457200">
              <a:buFont typeface="Arial" panose="020B0604020202020204" pitchFamily="34" charset="0"/>
              <a:buChar char="•"/>
            </a:pPr>
            <a:r>
              <a:rPr lang="en-US" dirty="0"/>
              <a:t>Action 5</a:t>
            </a:r>
          </a:p>
          <a:p>
            <a:pPr marL="457200" indent="-457200">
              <a:buFont typeface="Arial" panose="020B0604020202020204" pitchFamily="34" charset="0"/>
              <a:buChar char="•"/>
            </a:pPr>
            <a:r>
              <a:rPr lang="en-US" dirty="0"/>
              <a:t>Trinity Alternatives</a:t>
            </a:r>
          </a:p>
          <a:p>
            <a:pPr marL="457200" indent="-457200">
              <a:buFont typeface="Arial" panose="020B0604020202020204" pitchFamily="34" charset="0"/>
              <a:buChar char="•"/>
            </a:pPr>
            <a:r>
              <a:rPr lang="en-US" dirty="0"/>
              <a:t>Trinity Update</a:t>
            </a:r>
          </a:p>
          <a:p>
            <a:pPr marL="457200" indent="-457200">
              <a:buFont typeface="Arial" panose="020B0604020202020204" pitchFamily="34" charset="0"/>
              <a:buChar char="•"/>
            </a:pPr>
            <a:r>
              <a:rPr lang="en-US" dirty="0"/>
              <a:t>Next Steps</a:t>
            </a:r>
          </a:p>
        </p:txBody>
      </p:sp>
      <p:sp>
        <p:nvSpPr>
          <p:cNvPr id="9" name="Slide Number Placeholder 4">
            <a:extLst>
              <a:ext uri="{FF2B5EF4-FFF2-40B4-BE49-F238E27FC236}">
                <a16:creationId xmlns:a16="http://schemas.microsoft.com/office/drawing/2014/main" id="{D128D7C7-37B2-1CB3-3F69-17582B44F890}"/>
              </a:ext>
            </a:extLst>
          </p:cNvPr>
          <p:cNvSpPr>
            <a:spLocks noGrp="1"/>
          </p:cNvSpPr>
          <p:nvPr>
            <p:ph type="sldNum" sz="quarter" idx="12"/>
          </p:nvPr>
        </p:nvSpPr>
        <p:spPr>
          <a:xfrm>
            <a:off x="130409" y="6394663"/>
            <a:ext cx="2743200" cy="365125"/>
          </a:xfrm>
        </p:spPr>
        <p:txBody>
          <a:bodyPr anchor="ctr">
            <a:normAutofit/>
          </a:bodyPr>
          <a:lstStyle/>
          <a:p>
            <a:pPr>
              <a:spcAft>
                <a:spcPts val="600"/>
              </a:spcAft>
            </a:pPr>
            <a:fld id="{A1D9053B-8DB2-EA4A-A9CF-0F8FB54823AA}" type="slidenum">
              <a:rPr lang="en-US" smtClean="0"/>
              <a:pPr>
                <a:spcAft>
                  <a:spcPts val="600"/>
                </a:spcAft>
              </a:pPr>
              <a:t>2</a:t>
            </a:fld>
            <a:endParaRPr lang="en-US"/>
          </a:p>
        </p:txBody>
      </p:sp>
      <p:pic>
        <p:nvPicPr>
          <p:cNvPr id="4" name="Picture 4" descr="Checklist, tasks, to do list icon - Download on Iconfinder | Checklist icon, Icon, Wifi names">
            <a:extLst>
              <a:ext uri="{FF2B5EF4-FFF2-40B4-BE49-F238E27FC236}">
                <a16:creationId xmlns:a16="http://schemas.microsoft.com/office/drawing/2014/main" id="{7103FFF6-D9EC-F2E9-A031-ED59C1B080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00800" y="1257300"/>
            <a:ext cx="4343400" cy="4343400"/>
          </a:xfrm>
          <a:prstGeom prst="rect">
            <a:avLst/>
          </a:prstGeom>
          <a:noFill/>
          <a:extLst>
            <a:ext uri="{909E8E84-426E-40DD-AFC4-6F175D3DCCD1}">
              <a14:hiddenFill xmlns:a14="http://schemas.microsoft.com/office/drawing/2010/main">
                <a:solidFill>
                  <a:srgbClr val="FFFFFF"/>
                </a:solidFill>
              </a14:hiddenFill>
            </a:ext>
          </a:extLst>
        </p:spPr>
      </p:pic>
      <p:sp>
        <p:nvSpPr>
          <p:cNvPr id="23" name="Text Placeholder 5">
            <a:extLst>
              <a:ext uri="{FF2B5EF4-FFF2-40B4-BE49-F238E27FC236}">
                <a16:creationId xmlns:a16="http://schemas.microsoft.com/office/drawing/2014/main" id="{42F24B37-FB6F-B19C-6A7B-134918776E70}"/>
              </a:ext>
            </a:extLst>
          </p:cNvPr>
          <p:cNvSpPr>
            <a:spLocks noGrp="1"/>
          </p:cNvSpPr>
          <p:nvPr>
            <p:ph type="body" sz="quarter" idx="14"/>
          </p:nvPr>
        </p:nvSpPr>
        <p:spPr>
          <a:xfrm>
            <a:off x="11109960" y="5623560"/>
            <a:ext cx="914400" cy="1060704"/>
          </a:xfrm>
        </p:spPr>
        <p:txBody>
          <a:bodyPr/>
          <a:lstStyle/>
          <a:p>
            <a:endParaRPr lang="en-US"/>
          </a:p>
        </p:txBody>
      </p:sp>
    </p:spTree>
    <p:extLst>
      <p:ext uri="{BB962C8B-B14F-4D97-AF65-F5344CB8AC3E}">
        <p14:creationId xmlns:p14="http://schemas.microsoft.com/office/powerpoint/2010/main" val="4045573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Picture 2" descr="Map of Central Valley water transport routes">
            <a:extLst>
              <a:ext uri="{FF2B5EF4-FFF2-40B4-BE49-F238E27FC236}">
                <a16:creationId xmlns:a16="http://schemas.microsoft.com/office/drawing/2014/main" id="{853A1652-5FAB-38A2-AF5C-F1FE61536E72}"/>
              </a:ext>
            </a:extLst>
          </p:cNvPr>
          <p:cNvPicPr>
            <a:picLocks noGrp="1" noChangeAspect="1" noChangeArrowheads="1"/>
          </p:cNvPicPr>
          <p:nvPr>
            <p:ph idx="13"/>
          </p:nvPr>
        </p:nvPicPr>
        <p:blipFill>
          <a:blip r:embed="rId4">
            <a:extLst>
              <a:ext uri="{28A0092B-C50C-407E-A947-70E740481C1C}">
                <a14:useLocalDpi xmlns:a14="http://schemas.microsoft.com/office/drawing/2010/main" val="0"/>
              </a:ext>
            </a:extLst>
          </a:blip>
          <a:srcRect/>
          <a:stretch>
            <a:fillRect/>
          </a:stretch>
        </p:blipFill>
        <p:spPr bwMode="auto">
          <a:xfrm>
            <a:off x="6478085" y="1348960"/>
            <a:ext cx="4188830" cy="5143913"/>
          </a:xfrm>
          <a:prstGeom prst="rect">
            <a:avLst/>
          </a:prstGeom>
          <a:noFill/>
          <a:extLst>
            <a:ext uri="{909E8E84-426E-40DD-AFC4-6F175D3DCCD1}">
              <a14:hiddenFill xmlns:a14="http://schemas.microsoft.com/office/drawing/2010/main">
                <a:solidFill>
                  <a:srgbClr val="FFFFFF"/>
                </a:solidFill>
              </a14:hiddenFill>
            </a:ext>
          </a:extLst>
        </p:spPr>
      </p:pic>
      <p:sp>
        <p:nvSpPr>
          <p:cNvPr id="71" name="Title 1">
            <a:extLst>
              <a:ext uri="{FF2B5EF4-FFF2-40B4-BE49-F238E27FC236}">
                <a16:creationId xmlns:a16="http://schemas.microsoft.com/office/drawing/2014/main" id="{D956E439-0716-8F63-15C4-C4677B8FD145}"/>
              </a:ext>
            </a:extLst>
          </p:cNvPr>
          <p:cNvSpPr>
            <a:spLocks noGrp="1"/>
          </p:cNvSpPr>
          <p:nvPr>
            <p:ph type="title"/>
          </p:nvPr>
        </p:nvSpPr>
        <p:spPr>
          <a:xfrm>
            <a:off x="228600" y="365127"/>
            <a:ext cx="11704320" cy="1325563"/>
          </a:xfrm>
        </p:spPr>
        <p:txBody>
          <a:bodyPr/>
          <a:lstStyle/>
          <a:p>
            <a:r>
              <a:rPr lang="en-US"/>
              <a:t>Operation Plan - Action 5</a:t>
            </a:r>
          </a:p>
        </p:txBody>
      </p:sp>
      <p:graphicFrame>
        <p:nvGraphicFramePr>
          <p:cNvPr id="77" name="Content Placeholder 3">
            <a:extLst>
              <a:ext uri="{FF2B5EF4-FFF2-40B4-BE49-F238E27FC236}">
                <a16:creationId xmlns:a16="http://schemas.microsoft.com/office/drawing/2014/main" id="{AFA3F3BC-8CB9-C88E-F55F-0DABE62D3648}"/>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144218362"/>
              </p:ext>
            </p:extLst>
          </p:nvPr>
        </p:nvGraphicFramePr>
        <p:xfrm>
          <a:off x="228600" y="1813717"/>
          <a:ext cx="5806440" cy="4343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3" name="Slide Number Placeholder 2">
            <a:extLst>
              <a:ext uri="{FF2B5EF4-FFF2-40B4-BE49-F238E27FC236}">
                <a16:creationId xmlns:a16="http://schemas.microsoft.com/office/drawing/2014/main" id="{86C82E12-5DA2-BADD-D2B1-F0B1D0F8D262}"/>
              </a:ext>
            </a:extLst>
          </p:cNvPr>
          <p:cNvSpPr>
            <a:spLocks noGrp="1"/>
          </p:cNvSpPr>
          <p:nvPr>
            <p:ph type="sldNum" sz="quarter" idx="12"/>
          </p:nvPr>
        </p:nvSpPr>
        <p:spPr>
          <a:xfrm>
            <a:off x="170688" y="6400802"/>
            <a:ext cx="2743200" cy="365125"/>
          </a:xfrm>
        </p:spPr>
        <p:txBody>
          <a:bodyPr/>
          <a:lstStyle/>
          <a:p>
            <a:fld id="{A1D9053B-8DB2-EA4A-A9CF-0F8FB54823AA}" type="slidenum">
              <a:rPr lang="en-US" smtClean="0"/>
              <a:t>3</a:t>
            </a:fld>
            <a:endParaRPr lang="en-US"/>
          </a:p>
        </p:txBody>
      </p:sp>
      <p:sp>
        <p:nvSpPr>
          <p:cNvPr id="2" name="Text Placeholder 5">
            <a:extLst>
              <a:ext uri="{FF2B5EF4-FFF2-40B4-BE49-F238E27FC236}">
                <a16:creationId xmlns:a16="http://schemas.microsoft.com/office/drawing/2014/main" id="{BF2A5880-A539-E93E-95B6-82CB53A3BCE9}"/>
              </a:ext>
            </a:extLst>
          </p:cNvPr>
          <p:cNvSpPr>
            <a:spLocks noGrp="1"/>
          </p:cNvSpPr>
          <p:nvPr>
            <p:ph type="body" sz="quarter" idx="14"/>
          </p:nvPr>
        </p:nvSpPr>
        <p:spPr>
          <a:xfrm>
            <a:off x="11109960" y="5623560"/>
            <a:ext cx="914400" cy="1060704"/>
          </a:xfrm>
        </p:spPr>
        <p:txBody>
          <a:bodyPr/>
          <a:lstStyle/>
          <a:p>
            <a:endParaRPr lang="en-US" dirty="0"/>
          </a:p>
        </p:txBody>
      </p:sp>
    </p:spTree>
    <p:extLst>
      <p:ext uri="{BB962C8B-B14F-4D97-AF65-F5344CB8AC3E}">
        <p14:creationId xmlns:p14="http://schemas.microsoft.com/office/powerpoint/2010/main" val="444060091"/>
      </p:ext>
    </p:extLst>
  </p:cSld>
  <p:clrMapOvr>
    <a:masterClrMapping/>
  </p:clrMapOvr>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39FAD-BDD9-6FDD-6A2B-3972176E1715}"/>
              </a:ext>
            </a:extLst>
          </p:cNvPr>
          <p:cNvSpPr>
            <a:spLocks noGrp="1"/>
          </p:cNvSpPr>
          <p:nvPr>
            <p:ph type="title"/>
          </p:nvPr>
        </p:nvSpPr>
        <p:spPr/>
        <p:txBody>
          <a:bodyPr/>
          <a:lstStyle/>
          <a:p>
            <a:r>
              <a:rPr lang="en-US"/>
              <a:t>Fall X2</a:t>
            </a:r>
          </a:p>
        </p:txBody>
      </p:sp>
      <p:sp>
        <p:nvSpPr>
          <p:cNvPr id="3" name="Text Placeholder 2">
            <a:extLst>
              <a:ext uri="{FF2B5EF4-FFF2-40B4-BE49-F238E27FC236}">
                <a16:creationId xmlns:a16="http://schemas.microsoft.com/office/drawing/2014/main" id="{F8F33A47-6960-0AE1-1424-67E6194AA49C}"/>
              </a:ext>
            </a:extLst>
          </p:cNvPr>
          <p:cNvSpPr>
            <a:spLocks noGrp="1"/>
          </p:cNvSpPr>
          <p:nvPr>
            <p:ph type="body" sz="quarter" idx="13"/>
          </p:nvPr>
        </p:nvSpPr>
        <p:spPr>
          <a:xfrm>
            <a:off x="4541004" y="1690688"/>
            <a:ext cx="7237708" cy="4352544"/>
          </a:xfrm>
        </p:spPr>
        <p:txBody>
          <a:bodyPr vert="horz" lIns="91440" tIns="45720" rIns="91440" bIns="45720" rtlCol="0" anchor="t">
            <a:normAutofit fontScale="92500" lnSpcReduction="10000"/>
          </a:bodyPr>
          <a:lstStyle/>
          <a:p>
            <a:r>
              <a:rPr lang="en-US">
                <a:ea typeface="+mn-lt"/>
                <a:cs typeface="+mn-lt"/>
              </a:rPr>
              <a:t>Originally proposed as an experiment in 2008 FWS Biological Opinion</a:t>
            </a:r>
          </a:p>
          <a:p>
            <a:r>
              <a:rPr lang="en-US">
                <a:ea typeface="+mn-lt"/>
                <a:cs typeface="+mn-lt"/>
              </a:rPr>
              <a:t>2019 Adjusted to reduce impacts to Shasta cold water pool</a:t>
            </a:r>
          </a:p>
          <a:p>
            <a:r>
              <a:rPr lang="en-US">
                <a:ea typeface="+mn-lt"/>
                <a:cs typeface="+mn-lt"/>
              </a:rPr>
              <a:t>2024 Proposed Action included Fall X2</a:t>
            </a:r>
          </a:p>
          <a:p>
            <a:r>
              <a:rPr lang="en-US">
                <a:ea typeface="+mn-lt"/>
                <a:cs typeface="+mn-lt"/>
              </a:rPr>
              <a:t>2024 FWS Biological Opinion:</a:t>
            </a:r>
          </a:p>
          <a:p>
            <a:pPr lvl="1"/>
            <a:r>
              <a:rPr lang="en-US" i="1">
                <a:ea typeface="+mn-lt"/>
                <a:cs typeface="+mn-lt"/>
              </a:rPr>
              <a:t>"Contemporary life cycle modeling supports the hypothesis that high summer outflow can contribute to beneficial effects but does not support the hypothesis that variation in fall outflow does."</a:t>
            </a:r>
            <a:endParaRPr lang="en-US" i="1"/>
          </a:p>
          <a:p>
            <a:pPr lvl="1"/>
            <a:r>
              <a:rPr lang="en-US" i="1"/>
              <a:t>"The Fall X2 action is not anticipated to have observable effects on delta smelt survival"</a:t>
            </a:r>
          </a:p>
          <a:p>
            <a:endParaRPr lang="en-US"/>
          </a:p>
          <a:p>
            <a:endParaRPr lang="en-US"/>
          </a:p>
          <a:p>
            <a:endParaRPr lang="en-US"/>
          </a:p>
          <a:p>
            <a:endParaRPr lang="en-US"/>
          </a:p>
          <a:p>
            <a:endParaRPr lang="en-US"/>
          </a:p>
          <a:p>
            <a:endParaRPr lang="en-US"/>
          </a:p>
        </p:txBody>
      </p:sp>
      <p:sp>
        <p:nvSpPr>
          <p:cNvPr id="4" name="Text Placeholder 3">
            <a:extLst>
              <a:ext uri="{FF2B5EF4-FFF2-40B4-BE49-F238E27FC236}">
                <a16:creationId xmlns:a16="http://schemas.microsoft.com/office/drawing/2014/main" id="{AF74BD09-E8EC-0483-FE68-163E9774C78B}"/>
              </a:ext>
            </a:extLst>
          </p:cNvPr>
          <p:cNvSpPr>
            <a:spLocks noGrp="1"/>
          </p:cNvSpPr>
          <p:nvPr>
            <p:ph type="body" sz="quarter" idx="14"/>
          </p:nvPr>
        </p:nvSpPr>
        <p:spPr/>
        <p:txBody>
          <a:bodyPr/>
          <a:lstStyle/>
          <a:p>
            <a:endParaRPr lang="en-US"/>
          </a:p>
        </p:txBody>
      </p:sp>
      <p:pic>
        <p:nvPicPr>
          <p:cNvPr id="1026" name="Picture 2" descr="Delta Smelt">
            <a:extLst>
              <a:ext uri="{FF2B5EF4-FFF2-40B4-BE49-F238E27FC236}">
                <a16:creationId xmlns:a16="http://schemas.microsoft.com/office/drawing/2014/main" id="{C7F095E0-5DD2-7830-C83E-485496406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344" y="3269523"/>
            <a:ext cx="3595012" cy="119487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2">
            <a:extLst>
              <a:ext uri="{FF2B5EF4-FFF2-40B4-BE49-F238E27FC236}">
                <a16:creationId xmlns:a16="http://schemas.microsoft.com/office/drawing/2014/main" id="{97188D38-305C-6E84-AE56-2E0C3EDC60A0}"/>
              </a:ext>
            </a:extLst>
          </p:cNvPr>
          <p:cNvSpPr>
            <a:spLocks noGrp="1"/>
          </p:cNvSpPr>
          <p:nvPr>
            <p:ph type="sldNum" sz="quarter" idx="12"/>
          </p:nvPr>
        </p:nvSpPr>
        <p:spPr>
          <a:xfrm>
            <a:off x="170688" y="6400802"/>
            <a:ext cx="2743200" cy="365125"/>
          </a:xfrm>
        </p:spPr>
        <p:txBody>
          <a:bodyPr/>
          <a:lstStyle/>
          <a:p>
            <a:fld id="{A1D9053B-8DB2-EA4A-A9CF-0F8FB54823AA}" type="slidenum">
              <a:rPr lang="en-US" smtClean="0"/>
              <a:t>4</a:t>
            </a:fld>
            <a:endParaRPr lang="en-US"/>
          </a:p>
        </p:txBody>
      </p:sp>
    </p:spTree>
    <p:extLst>
      <p:ext uri="{BB962C8B-B14F-4D97-AF65-F5344CB8AC3E}">
        <p14:creationId xmlns:p14="http://schemas.microsoft.com/office/powerpoint/2010/main" val="3176015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1E1F5-63AB-DE74-8D23-BE8F215BF4F9}"/>
              </a:ext>
            </a:extLst>
          </p:cNvPr>
          <p:cNvSpPr>
            <a:spLocks noGrp="1"/>
          </p:cNvSpPr>
          <p:nvPr>
            <p:ph type="title"/>
          </p:nvPr>
        </p:nvSpPr>
        <p:spPr/>
        <p:txBody>
          <a:bodyPr/>
          <a:lstStyle/>
          <a:p>
            <a:r>
              <a:rPr lang="en-US"/>
              <a:t>Early Implementation</a:t>
            </a:r>
          </a:p>
        </p:txBody>
      </p:sp>
      <p:sp>
        <p:nvSpPr>
          <p:cNvPr id="3" name="Text Placeholder 2">
            <a:extLst>
              <a:ext uri="{FF2B5EF4-FFF2-40B4-BE49-F238E27FC236}">
                <a16:creationId xmlns:a16="http://schemas.microsoft.com/office/drawing/2014/main" id="{391AAFF4-3AA9-7904-71B1-E1E5F46F848A}"/>
              </a:ext>
            </a:extLst>
          </p:cNvPr>
          <p:cNvSpPr>
            <a:spLocks noGrp="1"/>
          </p:cNvSpPr>
          <p:nvPr>
            <p:ph type="body" sz="quarter" idx="13"/>
          </p:nvPr>
        </p:nvSpPr>
        <p:spPr/>
        <p:txBody>
          <a:bodyPr/>
          <a:lstStyle/>
          <a:p>
            <a:r>
              <a:rPr lang="en-US" dirty="0"/>
              <a:t>Proposed as two-year stop-gap measure</a:t>
            </a:r>
          </a:p>
          <a:p>
            <a:r>
              <a:rPr lang="en-US" dirty="0"/>
              <a:t>Intended to develop data and assist decisions on HRL</a:t>
            </a:r>
          </a:p>
          <a:p>
            <a:r>
              <a:rPr lang="en-US" dirty="0"/>
              <a:t>SWP did not include Early Implementation in ITP</a:t>
            </a:r>
          </a:p>
        </p:txBody>
      </p:sp>
      <p:sp>
        <p:nvSpPr>
          <p:cNvPr id="4" name="Text Placeholder 3">
            <a:extLst>
              <a:ext uri="{FF2B5EF4-FFF2-40B4-BE49-F238E27FC236}">
                <a16:creationId xmlns:a16="http://schemas.microsoft.com/office/drawing/2014/main" id="{28ADAA1B-F259-2378-ABE6-CD358D10177A}"/>
              </a:ext>
            </a:extLst>
          </p:cNvPr>
          <p:cNvSpPr>
            <a:spLocks noGrp="1"/>
          </p:cNvSpPr>
          <p:nvPr>
            <p:ph type="body" sz="quarter" idx="14"/>
          </p:nvPr>
        </p:nvSpPr>
        <p:spPr/>
        <p:txBody>
          <a:bodyPr/>
          <a:lstStyle/>
          <a:p>
            <a:endParaRPr lang="en-US" dirty="0"/>
          </a:p>
        </p:txBody>
      </p:sp>
      <p:pic>
        <p:nvPicPr>
          <p:cNvPr id="5" name="Picture 4" descr="Water operation facility">
            <a:extLst>
              <a:ext uri="{FF2B5EF4-FFF2-40B4-BE49-F238E27FC236}">
                <a16:creationId xmlns:a16="http://schemas.microsoft.com/office/drawing/2014/main" id="{A2E12A2E-A966-6A35-A5A5-7FE4FF5276EB}"/>
              </a:ext>
            </a:extLst>
          </p:cNvPr>
          <p:cNvPicPr>
            <a:picLocks noChangeAspect="1"/>
          </p:cNvPicPr>
          <p:nvPr/>
        </p:nvPicPr>
        <p:blipFill>
          <a:blip r:embed="rId4"/>
          <a:srcRect t="18092" b="28618"/>
          <a:stretch/>
        </p:blipFill>
        <p:spPr>
          <a:xfrm>
            <a:off x="2027953" y="3442652"/>
            <a:ext cx="8136093" cy="2890456"/>
          </a:xfrm>
          <a:prstGeom prst="rect">
            <a:avLst/>
          </a:prstGeom>
        </p:spPr>
      </p:pic>
      <p:sp>
        <p:nvSpPr>
          <p:cNvPr id="7" name="Slide Number Placeholder 2">
            <a:extLst>
              <a:ext uri="{FF2B5EF4-FFF2-40B4-BE49-F238E27FC236}">
                <a16:creationId xmlns:a16="http://schemas.microsoft.com/office/drawing/2014/main" id="{22812855-6764-51BA-1A6F-4D3A92168221}"/>
              </a:ext>
            </a:extLst>
          </p:cNvPr>
          <p:cNvSpPr>
            <a:spLocks noGrp="1"/>
          </p:cNvSpPr>
          <p:nvPr>
            <p:ph type="sldNum" sz="quarter" idx="12"/>
          </p:nvPr>
        </p:nvSpPr>
        <p:spPr>
          <a:xfrm>
            <a:off x="170688" y="6400802"/>
            <a:ext cx="2743200" cy="365125"/>
          </a:xfrm>
        </p:spPr>
        <p:txBody>
          <a:bodyPr/>
          <a:lstStyle/>
          <a:p>
            <a:fld id="{A1D9053B-8DB2-EA4A-A9CF-0F8FB54823AA}" type="slidenum">
              <a:rPr lang="en-US" smtClean="0"/>
              <a:t>5</a:t>
            </a:fld>
            <a:endParaRPr lang="en-US"/>
          </a:p>
        </p:txBody>
      </p:sp>
    </p:spTree>
    <p:extLst>
      <p:ext uri="{BB962C8B-B14F-4D97-AF65-F5344CB8AC3E}">
        <p14:creationId xmlns:p14="http://schemas.microsoft.com/office/powerpoint/2010/main" val="42768544"/>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close up of a map of the Delta below Sacramento.&#10;&#10;">
            <a:extLst>
              <a:ext uri="{FF2B5EF4-FFF2-40B4-BE49-F238E27FC236}">
                <a16:creationId xmlns:a16="http://schemas.microsoft.com/office/drawing/2014/main" id="{2BF9F0AF-A06F-1801-881B-CD04AAAA25B8}"/>
              </a:ext>
            </a:extLst>
          </p:cNvPr>
          <p:cNvPicPr>
            <a:picLocks noGrp="1" noChangeAspect="1"/>
          </p:cNvPicPr>
          <p:nvPr>
            <p:ph sz="half" idx="1"/>
          </p:nvPr>
        </p:nvPicPr>
        <p:blipFill rotWithShape="1">
          <a:blip r:embed="rId4" cstate="email">
            <a:extLst>
              <a:ext uri="{28A0092B-C50C-407E-A947-70E740481C1C}">
                <a14:useLocalDpi xmlns:a14="http://schemas.microsoft.com/office/drawing/2010/main"/>
              </a:ext>
            </a:extLst>
          </a:blip>
          <a:stretch/>
        </p:blipFill>
        <p:spPr>
          <a:xfrm>
            <a:off x="0" y="0"/>
            <a:ext cx="5046043" cy="6858000"/>
          </a:xfrm>
          <a:prstGeom prst="rect">
            <a:avLst/>
          </a:prstGeom>
        </p:spPr>
      </p:pic>
      <p:sp>
        <p:nvSpPr>
          <p:cNvPr id="2" name="Freeform: Shape 1">
            <a:extLst>
              <a:ext uri="{FF2B5EF4-FFF2-40B4-BE49-F238E27FC236}">
                <a16:creationId xmlns:a16="http://schemas.microsoft.com/office/drawing/2014/main" id="{6276BAF8-4827-C8BE-A7F5-212F2F861578}"/>
              </a:ext>
              <a:ext uri="{C183D7F6-B498-43B3-948B-1728B52AA6E4}">
                <adec:decorative xmlns:adec="http://schemas.microsoft.com/office/drawing/2017/decorative" val="1"/>
              </a:ext>
            </a:extLst>
          </p:cNvPr>
          <p:cNvSpPr/>
          <p:nvPr/>
        </p:nvSpPr>
        <p:spPr>
          <a:xfrm>
            <a:off x="1830895" y="-8300"/>
            <a:ext cx="969632" cy="2700241"/>
          </a:xfrm>
          <a:custGeom>
            <a:avLst/>
            <a:gdLst>
              <a:gd name="connsiteX0" fmla="*/ 92054 w 1067823"/>
              <a:gd name="connsiteY0" fmla="*/ 2651146 h 2651146"/>
              <a:gd name="connsiteX1" fmla="*/ 24547 w 1067823"/>
              <a:gd name="connsiteY1" fmla="*/ 2571366 h 2651146"/>
              <a:gd name="connsiteX2" fmla="*/ 24547 w 1067823"/>
              <a:gd name="connsiteY2" fmla="*/ 2405670 h 2651146"/>
              <a:gd name="connsiteX3" fmla="*/ 0 w 1067823"/>
              <a:gd name="connsiteY3" fmla="*/ 840757 h 2651146"/>
              <a:gd name="connsiteX4" fmla="*/ 392762 w 1067823"/>
              <a:gd name="connsiteY4" fmla="*/ 656649 h 2651146"/>
              <a:gd name="connsiteX5" fmla="*/ 276161 w 1067823"/>
              <a:gd name="connsiteY5" fmla="*/ 331393 h 2651146"/>
              <a:gd name="connsiteX6" fmla="*/ 760977 w 1067823"/>
              <a:gd name="connsiteY6" fmla="*/ 0 h 2651146"/>
              <a:gd name="connsiteX7" fmla="*/ 1067823 w 1067823"/>
              <a:gd name="connsiteY7" fmla="*/ 42958 h 2651146"/>
              <a:gd name="connsiteX8" fmla="*/ 650513 w 1067823"/>
              <a:gd name="connsiteY8" fmla="*/ 368215 h 2651146"/>
              <a:gd name="connsiteX9" fmla="*/ 619828 w 1067823"/>
              <a:gd name="connsiteY9" fmla="*/ 521637 h 2651146"/>
              <a:gd name="connsiteX10" fmla="*/ 625965 w 1067823"/>
              <a:gd name="connsiteY10" fmla="*/ 951221 h 2651146"/>
              <a:gd name="connsiteX11" fmla="*/ 276161 w 1067823"/>
              <a:gd name="connsiteY11" fmla="*/ 1902443 h 2651146"/>
              <a:gd name="connsiteX12" fmla="*/ 92054 w 1067823"/>
              <a:gd name="connsiteY12" fmla="*/ 2651146 h 2651146"/>
              <a:gd name="connsiteX0" fmla="*/ 92054 w 1067823"/>
              <a:gd name="connsiteY0" fmla="*/ 2608188 h 2608188"/>
              <a:gd name="connsiteX1" fmla="*/ 24547 w 1067823"/>
              <a:gd name="connsiteY1" fmla="*/ 2528408 h 2608188"/>
              <a:gd name="connsiteX2" fmla="*/ 24547 w 1067823"/>
              <a:gd name="connsiteY2" fmla="*/ 2362712 h 2608188"/>
              <a:gd name="connsiteX3" fmla="*/ 0 w 1067823"/>
              <a:gd name="connsiteY3" fmla="*/ 797799 h 2608188"/>
              <a:gd name="connsiteX4" fmla="*/ 392762 w 1067823"/>
              <a:gd name="connsiteY4" fmla="*/ 613691 h 2608188"/>
              <a:gd name="connsiteX5" fmla="*/ 276161 w 1067823"/>
              <a:gd name="connsiteY5" fmla="*/ 288435 h 2608188"/>
              <a:gd name="connsiteX6" fmla="*/ 675060 w 1067823"/>
              <a:gd name="connsiteY6" fmla="*/ 30685 h 2608188"/>
              <a:gd name="connsiteX7" fmla="*/ 1067823 w 1067823"/>
              <a:gd name="connsiteY7" fmla="*/ 0 h 2608188"/>
              <a:gd name="connsiteX8" fmla="*/ 650513 w 1067823"/>
              <a:gd name="connsiteY8" fmla="*/ 325257 h 2608188"/>
              <a:gd name="connsiteX9" fmla="*/ 619828 w 1067823"/>
              <a:gd name="connsiteY9" fmla="*/ 478679 h 2608188"/>
              <a:gd name="connsiteX10" fmla="*/ 625965 w 1067823"/>
              <a:gd name="connsiteY10" fmla="*/ 908263 h 2608188"/>
              <a:gd name="connsiteX11" fmla="*/ 276161 w 1067823"/>
              <a:gd name="connsiteY11" fmla="*/ 1859485 h 2608188"/>
              <a:gd name="connsiteX12" fmla="*/ 92054 w 1067823"/>
              <a:gd name="connsiteY12" fmla="*/ 2608188 h 2608188"/>
              <a:gd name="connsiteX0" fmla="*/ 104328 w 1080097"/>
              <a:gd name="connsiteY0" fmla="*/ 2608188 h 2608188"/>
              <a:gd name="connsiteX1" fmla="*/ 36821 w 1080097"/>
              <a:gd name="connsiteY1" fmla="*/ 2528408 h 2608188"/>
              <a:gd name="connsiteX2" fmla="*/ 36821 w 1080097"/>
              <a:gd name="connsiteY2" fmla="*/ 2362712 h 2608188"/>
              <a:gd name="connsiteX3" fmla="*/ 0 w 1080097"/>
              <a:gd name="connsiteY3" fmla="*/ 908264 h 2608188"/>
              <a:gd name="connsiteX4" fmla="*/ 405036 w 1080097"/>
              <a:gd name="connsiteY4" fmla="*/ 613691 h 2608188"/>
              <a:gd name="connsiteX5" fmla="*/ 288435 w 1080097"/>
              <a:gd name="connsiteY5" fmla="*/ 288435 h 2608188"/>
              <a:gd name="connsiteX6" fmla="*/ 687334 w 1080097"/>
              <a:gd name="connsiteY6" fmla="*/ 30685 h 2608188"/>
              <a:gd name="connsiteX7" fmla="*/ 1080097 w 1080097"/>
              <a:gd name="connsiteY7" fmla="*/ 0 h 2608188"/>
              <a:gd name="connsiteX8" fmla="*/ 662787 w 1080097"/>
              <a:gd name="connsiteY8" fmla="*/ 325257 h 2608188"/>
              <a:gd name="connsiteX9" fmla="*/ 632102 w 1080097"/>
              <a:gd name="connsiteY9" fmla="*/ 478679 h 2608188"/>
              <a:gd name="connsiteX10" fmla="*/ 638239 w 1080097"/>
              <a:gd name="connsiteY10" fmla="*/ 908263 h 2608188"/>
              <a:gd name="connsiteX11" fmla="*/ 288435 w 1080097"/>
              <a:gd name="connsiteY11" fmla="*/ 1859485 h 2608188"/>
              <a:gd name="connsiteX12" fmla="*/ 104328 w 1080097"/>
              <a:gd name="connsiteY12" fmla="*/ 2608188 h 2608188"/>
              <a:gd name="connsiteX0" fmla="*/ 104328 w 1080097"/>
              <a:gd name="connsiteY0" fmla="*/ 2608188 h 2608188"/>
              <a:gd name="connsiteX1" fmla="*/ 36821 w 1080097"/>
              <a:gd name="connsiteY1" fmla="*/ 2528408 h 2608188"/>
              <a:gd name="connsiteX2" fmla="*/ 36821 w 1080097"/>
              <a:gd name="connsiteY2" fmla="*/ 2362712 h 2608188"/>
              <a:gd name="connsiteX3" fmla="*/ 0 w 1080097"/>
              <a:gd name="connsiteY3" fmla="*/ 908264 h 2608188"/>
              <a:gd name="connsiteX4" fmla="*/ 405036 w 1080097"/>
              <a:gd name="connsiteY4" fmla="*/ 613691 h 2608188"/>
              <a:gd name="connsiteX5" fmla="*/ 417310 w 1080097"/>
              <a:gd name="connsiteY5" fmla="*/ 196381 h 2608188"/>
              <a:gd name="connsiteX6" fmla="*/ 687334 w 1080097"/>
              <a:gd name="connsiteY6" fmla="*/ 30685 h 2608188"/>
              <a:gd name="connsiteX7" fmla="*/ 1080097 w 1080097"/>
              <a:gd name="connsiteY7" fmla="*/ 0 h 2608188"/>
              <a:gd name="connsiteX8" fmla="*/ 662787 w 1080097"/>
              <a:gd name="connsiteY8" fmla="*/ 325257 h 2608188"/>
              <a:gd name="connsiteX9" fmla="*/ 632102 w 1080097"/>
              <a:gd name="connsiteY9" fmla="*/ 478679 h 2608188"/>
              <a:gd name="connsiteX10" fmla="*/ 638239 w 1080097"/>
              <a:gd name="connsiteY10" fmla="*/ 908263 h 2608188"/>
              <a:gd name="connsiteX11" fmla="*/ 288435 w 1080097"/>
              <a:gd name="connsiteY11" fmla="*/ 1859485 h 2608188"/>
              <a:gd name="connsiteX12" fmla="*/ 104328 w 1080097"/>
              <a:gd name="connsiteY12" fmla="*/ 2608188 h 2608188"/>
              <a:gd name="connsiteX0" fmla="*/ 104328 w 1080097"/>
              <a:gd name="connsiteY0" fmla="*/ 2700241 h 2700241"/>
              <a:gd name="connsiteX1" fmla="*/ 36821 w 1080097"/>
              <a:gd name="connsiteY1" fmla="*/ 2620461 h 2700241"/>
              <a:gd name="connsiteX2" fmla="*/ 36821 w 1080097"/>
              <a:gd name="connsiteY2" fmla="*/ 2454765 h 2700241"/>
              <a:gd name="connsiteX3" fmla="*/ 0 w 1080097"/>
              <a:gd name="connsiteY3" fmla="*/ 1000317 h 2700241"/>
              <a:gd name="connsiteX4" fmla="*/ 405036 w 1080097"/>
              <a:gd name="connsiteY4" fmla="*/ 705744 h 2700241"/>
              <a:gd name="connsiteX5" fmla="*/ 417310 w 1080097"/>
              <a:gd name="connsiteY5" fmla="*/ 288434 h 2700241"/>
              <a:gd name="connsiteX6" fmla="*/ 736429 w 1080097"/>
              <a:gd name="connsiteY6" fmla="*/ 0 h 2700241"/>
              <a:gd name="connsiteX7" fmla="*/ 1080097 w 1080097"/>
              <a:gd name="connsiteY7" fmla="*/ 92053 h 2700241"/>
              <a:gd name="connsiteX8" fmla="*/ 662787 w 1080097"/>
              <a:gd name="connsiteY8" fmla="*/ 417310 h 2700241"/>
              <a:gd name="connsiteX9" fmla="*/ 632102 w 1080097"/>
              <a:gd name="connsiteY9" fmla="*/ 570732 h 2700241"/>
              <a:gd name="connsiteX10" fmla="*/ 638239 w 1080097"/>
              <a:gd name="connsiteY10" fmla="*/ 1000316 h 2700241"/>
              <a:gd name="connsiteX11" fmla="*/ 288435 w 1080097"/>
              <a:gd name="connsiteY11" fmla="*/ 1951538 h 2700241"/>
              <a:gd name="connsiteX12" fmla="*/ 104328 w 1080097"/>
              <a:gd name="connsiteY12" fmla="*/ 2700241 h 2700241"/>
              <a:gd name="connsiteX0" fmla="*/ 104328 w 975769"/>
              <a:gd name="connsiteY0" fmla="*/ 2700241 h 2700241"/>
              <a:gd name="connsiteX1" fmla="*/ 36821 w 975769"/>
              <a:gd name="connsiteY1" fmla="*/ 2620461 h 2700241"/>
              <a:gd name="connsiteX2" fmla="*/ 36821 w 975769"/>
              <a:gd name="connsiteY2" fmla="*/ 2454765 h 2700241"/>
              <a:gd name="connsiteX3" fmla="*/ 0 w 975769"/>
              <a:gd name="connsiteY3" fmla="*/ 1000317 h 2700241"/>
              <a:gd name="connsiteX4" fmla="*/ 405036 w 975769"/>
              <a:gd name="connsiteY4" fmla="*/ 705744 h 2700241"/>
              <a:gd name="connsiteX5" fmla="*/ 417310 w 975769"/>
              <a:gd name="connsiteY5" fmla="*/ 288434 h 2700241"/>
              <a:gd name="connsiteX6" fmla="*/ 736429 w 975769"/>
              <a:gd name="connsiteY6" fmla="*/ 0 h 2700241"/>
              <a:gd name="connsiteX7" fmla="*/ 975769 w 975769"/>
              <a:gd name="connsiteY7" fmla="*/ 42957 h 2700241"/>
              <a:gd name="connsiteX8" fmla="*/ 662787 w 975769"/>
              <a:gd name="connsiteY8" fmla="*/ 417310 h 2700241"/>
              <a:gd name="connsiteX9" fmla="*/ 632102 w 975769"/>
              <a:gd name="connsiteY9" fmla="*/ 570732 h 2700241"/>
              <a:gd name="connsiteX10" fmla="*/ 638239 w 975769"/>
              <a:gd name="connsiteY10" fmla="*/ 1000316 h 2700241"/>
              <a:gd name="connsiteX11" fmla="*/ 288435 w 975769"/>
              <a:gd name="connsiteY11" fmla="*/ 1951538 h 2700241"/>
              <a:gd name="connsiteX12" fmla="*/ 104328 w 975769"/>
              <a:gd name="connsiteY12" fmla="*/ 2700241 h 2700241"/>
              <a:gd name="connsiteX0" fmla="*/ 67507 w 938948"/>
              <a:gd name="connsiteY0" fmla="*/ 2700241 h 2700241"/>
              <a:gd name="connsiteX1" fmla="*/ 0 w 938948"/>
              <a:gd name="connsiteY1" fmla="*/ 2620461 h 2700241"/>
              <a:gd name="connsiteX2" fmla="*/ 0 w 938948"/>
              <a:gd name="connsiteY2" fmla="*/ 2454765 h 2700241"/>
              <a:gd name="connsiteX3" fmla="*/ 61370 w 938948"/>
              <a:gd name="connsiteY3" fmla="*/ 1018728 h 2700241"/>
              <a:gd name="connsiteX4" fmla="*/ 368215 w 938948"/>
              <a:gd name="connsiteY4" fmla="*/ 705744 h 2700241"/>
              <a:gd name="connsiteX5" fmla="*/ 380489 w 938948"/>
              <a:gd name="connsiteY5" fmla="*/ 288434 h 2700241"/>
              <a:gd name="connsiteX6" fmla="*/ 699608 w 938948"/>
              <a:gd name="connsiteY6" fmla="*/ 0 h 2700241"/>
              <a:gd name="connsiteX7" fmla="*/ 938948 w 938948"/>
              <a:gd name="connsiteY7" fmla="*/ 42957 h 2700241"/>
              <a:gd name="connsiteX8" fmla="*/ 625966 w 938948"/>
              <a:gd name="connsiteY8" fmla="*/ 417310 h 2700241"/>
              <a:gd name="connsiteX9" fmla="*/ 595281 w 938948"/>
              <a:gd name="connsiteY9" fmla="*/ 570732 h 2700241"/>
              <a:gd name="connsiteX10" fmla="*/ 601418 w 938948"/>
              <a:gd name="connsiteY10" fmla="*/ 1000316 h 2700241"/>
              <a:gd name="connsiteX11" fmla="*/ 251614 w 938948"/>
              <a:gd name="connsiteY11" fmla="*/ 1951538 h 2700241"/>
              <a:gd name="connsiteX12" fmla="*/ 67507 w 938948"/>
              <a:gd name="connsiteY12" fmla="*/ 2700241 h 2700241"/>
              <a:gd name="connsiteX0" fmla="*/ 98191 w 969632"/>
              <a:gd name="connsiteY0" fmla="*/ 2700241 h 2700241"/>
              <a:gd name="connsiteX1" fmla="*/ 30684 w 969632"/>
              <a:gd name="connsiteY1" fmla="*/ 2620461 h 2700241"/>
              <a:gd name="connsiteX2" fmla="*/ 30684 w 969632"/>
              <a:gd name="connsiteY2" fmla="*/ 2454765 h 2700241"/>
              <a:gd name="connsiteX3" fmla="*/ 0 w 969632"/>
              <a:gd name="connsiteY3" fmla="*/ 1129192 h 2700241"/>
              <a:gd name="connsiteX4" fmla="*/ 398899 w 969632"/>
              <a:gd name="connsiteY4" fmla="*/ 705744 h 2700241"/>
              <a:gd name="connsiteX5" fmla="*/ 411173 w 969632"/>
              <a:gd name="connsiteY5" fmla="*/ 288434 h 2700241"/>
              <a:gd name="connsiteX6" fmla="*/ 730292 w 969632"/>
              <a:gd name="connsiteY6" fmla="*/ 0 h 2700241"/>
              <a:gd name="connsiteX7" fmla="*/ 969632 w 969632"/>
              <a:gd name="connsiteY7" fmla="*/ 42957 h 2700241"/>
              <a:gd name="connsiteX8" fmla="*/ 656650 w 969632"/>
              <a:gd name="connsiteY8" fmla="*/ 417310 h 2700241"/>
              <a:gd name="connsiteX9" fmla="*/ 625965 w 969632"/>
              <a:gd name="connsiteY9" fmla="*/ 570732 h 2700241"/>
              <a:gd name="connsiteX10" fmla="*/ 632102 w 969632"/>
              <a:gd name="connsiteY10" fmla="*/ 1000316 h 2700241"/>
              <a:gd name="connsiteX11" fmla="*/ 282298 w 969632"/>
              <a:gd name="connsiteY11" fmla="*/ 1951538 h 2700241"/>
              <a:gd name="connsiteX12" fmla="*/ 98191 w 969632"/>
              <a:gd name="connsiteY12" fmla="*/ 2700241 h 2700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9632" h="2700241">
                <a:moveTo>
                  <a:pt x="98191" y="2700241"/>
                </a:moveTo>
                <a:lnTo>
                  <a:pt x="30684" y="2620461"/>
                </a:lnTo>
                <a:lnTo>
                  <a:pt x="30684" y="2454765"/>
                </a:lnTo>
                <a:lnTo>
                  <a:pt x="0" y="1129192"/>
                </a:lnTo>
                <a:lnTo>
                  <a:pt x="398899" y="705744"/>
                </a:lnTo>
                <a:lnTo>
                  <a:pt x="411173" y="288434"/>
                </a:lnTo>
                <a:lnTo>
                  <a:pt x="730292" y="0"/>
                </a:lnTo>
                <a:lnTo>
                  <a:pt x="969632" y="42957"/>
                </a:lnTo>
                <a:lnTo>
                  <a:pt x="656650" y="417310"/>
                </a:lnTo>
                <a:lnTo>
                  <a:pt x="625965" y="570732"/>
                </a:lnTo>
                <a:cubicBezTo>
                  <a:pt x="628011" y="713927"/>
                  <a:pt x="630056" y="857121"/>
                  <a:pt x="632102" y="1000316"/>
                </a:cubicBezTo>
                <a:lnTo>
                  <a:pt x="282298" y="1951538"/>
                </a:lnTo>
                <a:lnTo>
                  <a:pt x="98191" y="2700241"/>
                </a:lnTo>
                <a:close/>
              </a:path>
            </a:pathLst>
          </a:custGeom>
          <a:pattFill prst="wdDnDiag">
            <a:fgClr>
              <a:schemeClr val="accent1"/>
            </a:fgClr>
            <a:bgClr>
              <a:schemeClr val="bg1"/>
            </a:bgClr>
          </a:patt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25E58875-DF94-D0F2-13AB-9DCB5A35F9AA}"/>
              </a:ext>
            </a:extLst>
          </p:cNvPr>
          <p:cNvSpPr>
            <a:spLocks noGrp="1"/>
          </p:cNvSpPr>
          <p:nvPr>
            <p:ph type="title"/>
          </p:nvPr>
        </p:nvSpPr>
        <p:spPr>
          <a:xfrm>
            <a:off x="5046043" y="365125"/>
            <a:ext cx="7001540" cy="1439546"/>
          </a:xfrm>
        </p:spPr>
        <p:txBody>
          <a:bodyPr wrap="square">
            <a:normAutofit/>
          </a:bodyPr>
          <a:lstStyle/>
          <a:p>
            <a:r>
              <a:rPr lang="en-US"/>
              <a:t>Entrainment Management</a:t>
            </a:r>
          </a:p>
        </p:txBody>
      </p:sp>
      <p:sp>
        <p:nvSpPr>
          <p:cNvPr id="5" name="Content Placeholder 4">
            <a:extLst>
              <a:ext uri="{FF2B5EF4-FFF2-40B4-BE49-F238E27FC236}">
                <a16:creationId xmlns:a16="http://schemas.microsoft.com/office/drawing/2014/main" id="{39583E24-BB43-9DB7-1B40-24DD77725DDB}"/>
              </a:ext>
            </a:extLst>
          </p:cNvPr>
          <p:cNvSpPr>
            <a:spLocks noGrp="1"/>
          </p:cNvSpPr>
          <p:nvPr>
            <p:ph idx="13"/>
          </p:nvPr>
        </p:nvSpPr>
        <p:spPr>
          <a:xfrm>
            <a:off x="5058017" y="1836115"/>
            <a:ext cx="6874904" cy="4759757"/>
          </a:xfrm>
        </p:spPr>
        <p:txBody>
          <a:bodyPr>
            <a:normAutofit/>
          </a:bodyPr>
          <a:lstStyle/>
          <a:p>
            <a:r>
              <a:rPr lang="en-US" sz="2400"/>
              <a:t>Start of Entrainment Management (OMR ≥ -5,000)</a:t>
            </a:r>
          </a:p>
          <a:p>
            <a:pPr lvl="1"/>
            <a:r>
              <a:rPr lang="en-US" sz="2000"/>
              <a:t>First Flush</a:t>
            </a:r>
          </a:p>
          <a:p>
            <a:pPr lvl="1"/>
            <a:r>
              <a:rPr lang="en-US" sz="2000"/>
              <a:t>Detection in Salvage</a:t>
            </a:r>
          </a:p>
          <a:p>
            <a:r>
              <a:rPr lang="en-US" sz="2400"/>
              <a:t>Real-Time Assessment Thresholds (Weekly)</a:t>
            </a:r>
          </a:p>
          <a:p>
            <a:pPr lvl="1"/>
            <a:r>
              <a:rPr lang="en-US" sz="2000"/>
              <a:t>Smelts: expands Jersey Point Flow Criteria</a:t>
            </a:r>
          </a:p>
          <a:p>
            <a:pPr lvl="1"/>
            <a:r>
              <a:rPr lang="en-US" sz="2000"/>
              <a:t>Salmonids: Change to Annual Trajectory and Survival</a:t>
            </a:r>
          </a:p>
          <a:p>
            <a:r>
              <a:rPr lang="en-US" sz="2400" err="1"/>
              <a:t>Stormflex</a:t>
            </a:r>
            <a:r>
              <a:rPr lang="en-US" sz="2400"/>
              <a:t> Criteria for OMR ≥ -6,500 </a:t>
            </a:r>
            <a:r>
              <a:rPr lang="en-US" sz="2400" err="1"/>
              <a:t>cfs</a:t>
            </a:r>
            <a:endParaRPr lang="en-US" sz="2400"/>
          </a:p>
          <a:p>
            <a:r>
              <a:rPr lang="en-US" sz="2400"/>
              <a:t>End of Entrainment Management (No Change)</a:t>
            </a:r>
          </a:p>
        </p:txBody>
      </p:sp>
      <p:sp>
        <p:nvSpPr>
          <p:cNvPr id="4" name="Slide Number Placeholder 3">
            <a:extLst>
              <a:ext uri="{FF2B5EF4-FFF2-40B4-BE49-F238E27FC236}">
                <a16:creationId xmlns:a16="http://schemas.microsoft.com/office/drawing/2014/main" id="{29E4A148-DD9A-FD53-CC4D-BAA9AA6F482A}"/>
              </a:ext>
            </a:extLst>
          </p:cNvPr>
          <p:cNvSpPr>
            <a:spLocks noGrp="1"/>
          </p:cNvSpPr>
          <p:nvPr>
            <p:ph type="sldNum" sz="quarter" idx="12"/>
          </p:nvPr>
        </p:nvSpPr>
        <p:spPr/>
        <p:txBody>
          <a:bodyPr/>
          <a:lstStyle/>
          <a:p>
            <a:fld id="{A1D9053B-8DB2-EA4A-A9CF-0F8FB54823AA}" type="slidenum">
              <a:rPr lang="en-US" smtClean="0"/>
              <a:t>6</a:t>
            </a:fld>
            <a:endParaRPr lang="en-US"/>
          </a:p>
        </p:txBody>
      </p:sp>
      <p:grpSp>
        <p:nvGrpSpPr>
          <p:cNvPr id="7" name="Group 6">
            <a:extLst>
              <a:ext uri="{FF2B5EF4-FFF2-40B4-BE49-F238E27FC236}">
                <a16:creationId xmlns:a16="http://schemas.microsoft.com/office/drawing/2014/main" id="{DB23D02B-2461-D5D5-E1E7-026477D0DE4E}"/>
              </a:ext>
              <a:ext uri="{C183D7F6-B498-43B3-948B-1728B52AA6E4}">
                <adec:decorative xmlns:adec="http://schemas.microsoft.com/office/drawing/2017/decorative" val="1"/>
              </a:ext>
            </a:extLst>
          </p:cNvPr>
          <p:cNvGrpSpPr/>
          <p:nvPr/>
        </p:nvGrpSpPr>
        <p:grpSpPr>
          <a:xfrm>
            <a:off x="340157" y="0"/>
            <a:ext cx="4705886" cy="6704987"/>
            <a:chOff x="340157" y="0"/>
            <a:chExt cx="4705886" cy="6704987"/>
          </a:xfrm>
        </p:grpSpPr>
        <p:sp>
          <p:nvSpPr>
            <p:cNvPr id="8" name="TextBox 7">
              <a:extLst>
                <a:ext uri="{FF2B5EF4-FFF2-40B4-BE49-F238E27FC236}">
                  <a16:creationId xmlns:a16="http://schemas.microsoft.com/office/drawing/2014/main" id="{E4ECE851-6373-BE7D-5DCE-2EA0D66A6E29}"/>
                </a:ext>
              </a:extLst>
            </p:cNvPr>
            <p:cNvSpPr txBox="1"/>
            <p:nvPr/>
          </p:nvSpPr>
          <p:spPr>
            <a:xfrm>
              <a:off x="3595422" y="1804671"/>
              <a:ext cx="1379990" cy="646331"/>
            </a:xfrm>
            <a:prstGeom prst="rect">
              <a:avLst/>
            </a:prstGeom>
            <a:solidFill>
              <a:srgbClr val="FFFFFF">
                <a:alpha val="74902"/>
              </a:srgbClr>
            </a:solidFill>
            <a:ln>
              <a:noFill/>
            </a:ln>
          </p:spPr>
          <p:txBody>
            <a:bodyPr wrap="square" rtlCol="0">
              <a:spAutoFit/>
            </a:bodyPr>
            <a:lstStyle/>
            <a:p>
              <a:pPr algn="ctr"/>
              <a:r>
                <a:rPr lang="en-US"/>
                <a:t>Delta Cross Channel</a:t>
              </a:r>
            </a:p>
          </p:txBody>
        </p:sp>
        <p:cxnSp>
          <p:nvCxnSpPr>
            <p:cNvPr id="9" name="Straight Arrow Connector 8">
              <a:extLst>
                <a:ext uri="{FF2B5EF4-FFF2-40B4-BE49-F238E27FC236}">
                  <a16:creationId xmlns:a16="http://schemas.microsoft.com/office/drawing/2014/main" id="{BF55AF5B-045D-38EF-4B72-6C425237E5BB}"/>
                </a:ext>
              </a:extLst>
            </p:cNvPr>
            <p:cNvCxnSpPr>
              <a:cxnSpLocks/>
              <a:stCxn id="8" idx="1"/>
            </p:cNvCxnSpPr>
            <p:nvPr/>
          </p:nvCxnSpPr>
          <p:spPr>
            <a:xfrm flipH="1">
              <a:off x="2980062" y="2127837"/>
              <a:ext cx="615360" cy="42379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54F3F7A4-6C11-F85E-8A11-D07C522DA09A}"/>
                </a:ext>
              </a:extLst>
            </p:cNvPr>
            <p:cNvSpPr txBox="1"/>
            <p:nvPr/>
          </p:nvSpPr>
          <p:spPr>
            <a:xfrm>
              <a:off x="3412541" y="3288766"/>
              <a:ext cx="1500980" cy="646331"/>
            </a:xfrm>
            <a:prstGeom prst="rect">
              <a:avLst/>
            </a:prstGeom>
            <a:solidFill>
              <a:srgbClr val="FFFFFF">
                <a:alpha val="74902"/>
              </a:srgbClr>
            </a:solidFill>
            <a:ln>
              <a:noFill/>
            </a:ln>
          </p:spPr>
          <p:txBody>
            <a:bodyPr wrap="square" rtlCol="0">
              <a:spAutoFit/>
            </a:bodyPr>
            <a:lstStyle/>
            <a:p>
              <a:pPr algn="ctr"/>
              <a:r>
                <a:rPr lang="en-US"/>
                <a:t>Old and Middle Rivers</a:t>
              </a:r>
            </a:p>
          </p:txBody>
        </p:sp>
        <p:cxnSp>
          <p:nvCxnSpPr>
            <p:cNvPr id="11" name="Straight Arrow Connector 10">
              <a:extLst>
                <a:ext uri="{FF2B5EF4-FFF2-40B4-BE49-F238E27FC236}">
                  <a16:creationId xmlns:a16="http://schemas.microsoft.com/office/drawing/2014/main" id="{F31DD49D-147C-B6FC-E3B2-5672A4E75AD9}"/>
                </a:ext>
              </a:extLst>
            </p:cNvPr>
            <p:cNvCxnSpPr>
              <a:cxnSpLocks/>
              <a:stCxn id="10" idx="1"/>
            </p:cNvCxnSpPr>
            <p:nvPr/>
          </p:nvCxnSpPr>
          <p:spPr>
            <a:xfrm flipH="1">
              <a:off x="2666081" y="3611932"/>
              <a:ext cx="746460" cy="95750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2591069-D83A-2BD2-5426-9741FC54D67C}"/>
                </a:ext>
              </a:extLst>
            </p:cNvPr>
            <p:cNvCxnSpPr>
              <a:cxnSpLocks/>
              <a:stCxn id="10" idx="1"/>
            </p:cNvCxnSpPr>
            <p:nvPr/>
          </p:nvCxnSpPr>
          <p:spPr>
            <a:xfrm flipH="1">
              <a:off x="2831335" y="3611932"/>
              <a:ext cx="581206" cy="106030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F4B79685-E196-DE3A-ACDE-258DFA54AD08}"/>
                </a:ext>
              </a:extLst>
            </p:cNvPr>
            <p:cNvSpPr txBox="1"/>
            <p:nvPr/>
          </p:nvSpPr>
          <p:spPr>
            <a:xfrm>
              <a:off x="340157" y="5530632"/>
              <a:ext cx="1826462" cy="646331"/>
            </a:xfrm>
            <a:prstGeom prst="rect">
              <a:avLst/>
            </a:prstGeom>
            <a:solidFill>
              <a:srgbClr val="FFFFFF">
                <a:alpha val="74902"/>
              </a:srgbClr>
            </a:solidFill>
            <a:ln>
              <a:noFill/>
            </a:ln>
          </p:spPr>
          <p:txBody>
            <a:bodyPr wrap="square" rtlCol="0">
              <a:spAutoFit/>
            </a:bodyPr>
            <a:lstStyle/>
            <a:p>
              <a:pPr algn="ctr"/>
              <a:r>
                <a:rPr lang="en-US"/>
                <a:t>Banks and Jones Pumping Plants</a:t>
              </a:r>
            </a:p>
          </p:txBody>
        </p:sp>
        <p:cxnSp>
          <p:nvCxnSpPr>
            <p:cNvPr id="16" name="Straight Arrow Connector 15">
              <a:extLst>
                <a:ext uri="{FF2B5EF4-FFF2-40B4-BE49-F238E27FC236}">
                  <a16:creationId xmlns:a16="http://schemas.microsoft.com/office/drawing/2014/main" id="{F74AD0DA-EE7A-AD2A-3991-1C4EFE24FA08}"/>
                </a:ext>
              </a:extLst>
            </p:cNvPr>
            <p:cNvCxnSpPr>
              <a:cxnSpLocks/>
              <a:stCxn id="15" idx="3"/>
            </p:cNvCxnSpPr>
            <p:nvPr/>
          </p:nvCxnSpPr>
          <p:spPr>
            <a:xfrm flipV="1">
              <a:off x="2166619" y="5629742"/>
              <a:ext cx="499462" cy="22405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DC70F63B-9162-1A5E-0B1C-C1F76CFAE006}"/>
                </a:ext>
              </a:extLst>
            </p:cNvPr>
            <p:cNvCxnSpPr>
              <a:cxnSpLocks/>
              <a:stCxn id="15" idx="3"/>
            </p:cNvCxnSpPr>
            <p:nvPr/>
          </p:nvCxnSpPr>
          <p:spPr>
            <a:xfrm flipV="1">
              <a:off x="2166619" y="5530632"/>
              <a:ext cx="249731" cy="32316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B18BF35B-8373-4ED8-9666-583CB2D0407F}"/>
                </a:ext>
              </a:extLst>
            </p:cNvPr>
            <p:cNvSpPr txBox="1"/>
            <p:nvPr/>
          </p:nvSpPr>
          <p:spPr>
            <a:xfrm>
              <a:off x="3790121" y="476178"/>
              <a:ext cx="1255922" cy="646331"/>
            </a:xfrm>
            <a:prstGeom prst="rect">
              <a:avLst/>
            </a:prstGeom>
            <a:solidFill>
              <a:srgbClr val="FFFFFF">
                <a:alpha val="74902"/>
              </a:srgbClr>
            </a:solidFill>
            <a:ln>
              <a:noFill/>
            </a:ln>
          </p:spPr>
          <p:txBody>
            <a:bodyPr wrap="square" rtlCol="0">
              <a:spAutoFit/>
            </a:bodyPr>
            <a:lstStyle/>
            <a:p>
              <a:pPr algn="ctr"/>
              <a:r>
                <a:rPr lang="en-US"/>
                <a:t>Fremont</a:t>
              </a:r>
            </a:p>
            <a:p>
              <a:pPr algn="ctr"/>
              <a:r>
                <a:rPr lang="en-US"/>
                <a:t>Weir</a:t>
              </a:r>
            </a:p>
          </p:txBody>
        </p:sp>
        <p:sp>
          <p:nvSpPr>
            <p:cNvPr id="20" name="TextBox 19">
              <a:extLst>
                <a:ext uri="{FF2B5EF4-FFF2-40B4-BE49-F238E27FC236}">
                  <a16:creationId xmlns:a16="http://schemas.microsoft.com/office/drawing/2014/main" id="{39A0909A-9E2E-E110-EB41-E309100D7AA6}"/>
                </a:ext>
              </a:extLst>
            </p:cNvPr>
            <p:cNvSpPr txBox="1"/>
            <p:nvPr/>
          </p:nvSpPr>
          <p:spPr>
            <a:xfrm>
              <a:off x="2940710" y="6058656"/>
              <a:ext cx="1097866" cy="646331"/>
            </a:xfrm>
            <a:prstGeom prst="rect">
              <a:avLst/>
            </a:prstGeom>
            <a:solidFill>
              <a:srgbClr val="FFFFFF">
                <a:alpha val="74902"/>
              </a:srgbClr>
            </a:solidFill>
            <a:ln>
              <a:noFill/>
            </a:ln>
          </p:spPr>
          <p:txBody>
            <a:bodyPr wrap="square" rtlCol="0">
              <a:spAutoFit/>
            </a:bodyPr>
            <a:lstStyle/>
            <a:p>
              <a:pPr algn="ctr"/>
              <a:r>
                <a:rPr lang="en-US"/>
                <a:t>Head of Old River</a:t>
              </a:r>
            </a:p>
          </p:txBody>
        </p:sp>
        <p:cxnSp>
          <p:nvCxnSpPr>
            <p:cNvPr id="21" name="Straight Arrow Connector 20">
              <a:extLst>
                <a:ext uri="{FF2B5EF4-FFF2-40B4-BE49-F238E27FC236}">
                  <a16:creationId xmlns:a16="http://schemas.microsoft.com/office/drawing/2014/main" id="{827D2DEB-D654-C307-807B-223D480F0D5A}"/>
                </a:ext>
              </a:extLst>
            </p:cNvPr>
            <p:cNvCxnSpPr>
              <a:cxnSpLocks/>
              <a:stCxn id="20" idx="0"/>
            </p:cNvCxnSpPr>
            <p:nvPr/>
          </p:nvCxnSpPr>
          <p:spPr>
            <a:xfrm flipV="1">
              <a:off x="3489643" y="5595938"/>
              <a:ext cx="591820" cy="46271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5C2A8FA4-9973-7BF5-2607-C5B7A57DBE9B}"/>
                </a:ext>
              </a:extLst>
            </p:cNvPr>
            <p:cNvCxnSpPr>
              <a:cxnSpLocks/>
              <a:stCxn id="18" idx="1"/>
            </p:cNvCxnSpPr>
            <p:nvPr/>
          </p:nvCxnSpPr>
          <p:spPr>
            <a:xfrm flipH="1" flipV="1">
              <a:off x="2666081" y="0"/>
              <a:ext cx="1124040" cy="79934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2" name="Straight Arrow Connector 21">
            <a:extLst>
              <a:ext uri="{FF2B5EF4-FFF2-40B4-BE49-F238E27FC236}">
                <a16:creationId xmlns:a16="http://schemas.microsoft.com/office/drawing/2014/main" id="{9CE5195B-89E0-5748-38BB-6729028FC18F}"/>
              </a:ext>
              <a:ext uri="{C183D7F6-B498-43B3-948B-1728B52AA6E4}">
                <adec:decorative xmlns:adec="http://schemas.microsoft.com/office/drawing/2017/decorative" val="1"/>
              </a:ext>
            </a:extLst>
          </p:cNvPr>
          <p:cNvCxnSpPr>
            <a:cxnSpLocks/>
            <a:stCxn id="24" idx="1"/>
          </p:cNvCxnSpPr>
          <p:nvPr/>
        </p:nvCxnSpPr>
        <p:spPr>
          <a:xfrm flipH="1" flipV="1">
            <a:off x="2873609" y="2691941"/>
            <a:ext cx="733788" cy="105749"/>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311FD037-DB1F-54C3-6730-0819E7825711}"/>
              </a:ext>
            </a:extLst>
          </p:cNvPr>
          <p:cNvSpPr txBox="1"/>
          <p:nvPr/>
        </p:nvSpPr>
        <p:spPr>
          <a:xfrm>
            <a:off x="3607397" y="2474524"/>
            <a:ext cx="1364384" cy="646331"/>
          </a:xfrm>
          <a:prstGeom prst="rect">
            <a:avLst/>
          </a:prstGeom>
          <a:solidFill>
            <a:srgbClr val="FFFFFF">
              <a:alpha val="74902"/>
            </a:srgbClr>
          </a:solidFill>
          <a:ln>
            <a:noFill/>
          </a:ln>
        </p:spPr>
        <p:txBody>
          <a:bodyPr wrap="square" rtlCol="0">
            <a:spAutoFit/>
          </a:bodyPr>
          <a:lstStyle/>
          <a:p>
            <a:pPr algn="ctr"/>
            <a:r>
              <a:rPr lang="en-US"/>
              <a:t>Georgianna Slough</a:t>
            </a:r>
          </a:p>
        </p:txBody>
      </p:sp>
      <p:sp>
        <p:nvSpPr>
          <p:cNvPr id="27" name="TextBox 26">
            <a:extLst>
              <a:ext uri="{FF2B5EF4-FFF2-40B4-BE49-F238E27FC236}">
                <a16:creationId xmlns:a16="http://schemas.microsoft.com/office/drawing/2014/main" id="{8825C946-88FF-9728-6B5C-42AA4C06F678}"/>
              </a:ext>
            </a:extLst>
          </p:cNvPr>
          <p:cNvSpPr txBox="1"/>
          <p:nvPr/>
        </p:nvSpPr>
        <p:spPr>
          <a:xfrm>
            <a:off x="1353312" y="774942"/>
            <a:ext cx="920823" cy="646331"/>
          </a:xfrm>
          <a:prstGeom prst="rect">
            <a:avLst/>
          </a:prstGeom>
          <a:solidFill>
            <a:srgbClr val="FFFFFF">
              <a:alpha val="74902"/>
            </a:srgbClr>
          </a:solidFill>
          <a:ln>
            <a:noFill/>
          </a:ln>
        </p:spPr>
        <p:txBody>
          <a:bodyPr wrap="square" rtlCol="0">
            <a:spAutoFit/>
          </a:bodyPr>
          <a:lstStyle/>
          <a:p>
            <a:pPr algn="ctr"/>
            <a:r>
              <a:rPr lang="en-US"/>
              <a:t>Yolo Bypass</a:t>
            </a:r>
          </a:p>
        </p:txBody>
      </p:sp>
      <p:sp>
        <p:nvSpPr>
          <p:cNvPr id="28" name="TextBox 27">
            <a:extLst>
              <a:ext uri="{FF2B5EF4-FFF2-40B4-BE49-F238E27FC236}">
                <a16:creationId xmlns:a16="http://schemas.microsoft.com/office/drawing/2014/main" id="{6B580213-E55A-03AC-9D5A-00BD40A86F82}"/>
              </a:ext>
            </a:extLst>
          </p:cNvPr>
          <p:cNvSpPr txBox="1"/>
          <p:nvPr/>
        </p:nvSpPr>
        <p:spPr>
          <a:xfrm>
            <a:off x="162925" y="2936189"/>
            <a:ext cx="1613686" cy="369332"/>
          </a:xfrm>
          <a:prstGeom prst="rect">
            <a:avLst/>
          </a:prstGeom>
          <a:solidFill>
            <a:srgbClr val="FFFFFF">
              <a:alpha val="74902"/>
            </a:srgbClr>
          </a:solidFill>
          <a:ln>
            <a:noFill/>
          </a:ln>
        </p:spPr>
        <p:txBody>
          <a:bodyPr wrap="square" rtlCol="0">
            <a:spAutoFit/>
          </a:bodyPr>
          <a:lstStyle/>
          <a:p>
            <a:pPr algn="ctr"/>
            <a:r>
              <a:rPr lang="en-US" err="1"/>
              <a:t>Chipps</a:t>
            </a:r>
            <a:r>
              <a:rPr lang="en-US"/>
              <a:t> Island</a:t>
            </a:r>
          </a:p>
        </p:txBody>
      </p:sp>
      <p:cxnSp>
        <p:nvCxnSpPr>
          <p:cNvPr id="29" name="Straight Arrow Connector 28">
            <a:extLst>
              <a:ext uri="{FF2B5EF4-FFF2-40B4-BE49-F238E27FC236}">
                <a16:creationId xmlns:a16="http://schemas.microsoft.com/office/drawing/2014/main" id="{F893547B-7295-0AFA-D756-196F98D4C42F}"/>
              </a:ext>
              <a:ext uri="{C183D7F6-B498-43B3-948B-1728B52AA6E4}">
                <adec:decorative xmlns:adec="http://schemas.microsoft.com/office/drawing/2017/decorative" val="1"/>
              </a:ext>
            </a:extLst>
          </p:cNvPr>
          <p:cNvCxnSpPr>
            <a:cxnSpLocks/>
            <a:stCxn id="28" idx="2"/>
          </p:cNvCxnSpPr>
          <p:nvPr/>
        </p:nvCxnSpPr>
        <p:spPr>
          <a:xfrm flipH="1">
            <a:off x="419527" y="3305521"/>
            <a:ext cx="550241" cy="62957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Footer Placeholder 6">
            <a:extLst>
              <a:ext uri="{FF2B5EF4-FFF2-40B4-BE49-F238E27FC236}">
                <a16:creationId xmlns:a16="http://schemas.microsoft.com/office/drawing/2014/main" id="{04D06BFD-2A1A-4626-BA7F-6397BB8CF9BA}"/>
              </a:ext>
            </a:extLst>
          </p:cNvPr>
          <p:cNvSpPr txBox="1">
            <a:spLocks/>
          </p:cNvSpPr>
          <p:nvPr/>
        </p:nvSpPr>
        <p:spPr>
          <a:xfrm>
            <a:off x="0" y="6356350"/>
            <a:ext cx="1110996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Long-Term Operation of the Central Valley Project and State Water Project</a:t>
            </a:r>
          </a:p>
        </p:txBody>
      </p:sp>
      <p:sp>
        <p:nvSpPr>
          <p:cNvPr id="23" name="Slide Number Placeholder 2">
            <a:extLst>
              <a:ext uri="{FF2B5EF4-FFF2-40B4-BE49-F238E27FC236}">
                <a16:creationId xmlns:a16="http://schemas.microsoft.com/office/drawing/2014/main" id="{0A96BF46-D3C3-4F13-1E42-E0FB69F9E8D3}"/>
              </a:ext>
            </a:extLst>
          </p:cNvPr>
          <p:cNvSpPr txBox="1">
            <a:spLocks/>
          </p:cNvSpPr>
          <p:nvPr/>
        </p:nvSpPr>
        <p:spPr>
          <a:xfrm>
            <a:off x="170688" y="6400802"/>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900" b="1" i="0" kern="1200">
                <a:solidFill>
                  <a:schemeClr val="bg1"/>
                </a:solidFill>
                <a:latin typeface="Segoe UI Semibold" panose="020B0502040204020203" pitchFamily="34" charset="0"/>
                <a:ea typeface="Segoe UI Semibold" panose="020B0502040204020203" pitchFamily="34" charset="0"/>
                <a:cs typeface="Segoe UI Semibold" panose="020B0502040204020203"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D9053B-8DB2-EA4A-A9CF-0F8FB54823AA}" type="slidenum">
              <a:rPr lang="en-US" smtClean="0"/>
              <a:pPr/>
              <a:t>6</a:t>
            </a:fld>
            <a:endParaRPr lang="en-US"/>
          </a:p>
        </p:txBody>
      </p:sp>
      <p:pic>
        <p:nvPicPr>
          <p:cNvPr id="30" name="Picture 29">
            <a:extLst>
              <a:ext uri="{FF2B5EF4-FFF2-40B4-BE49-F238E27FC236}">
                <a16:creationId xmlns:a16="http://schemas.microsoft.com/office/drawing/2014/main" id="{BC537EEA-DE09-B8CE-F156-C21D85C7978F}"/>
              </a:ext>
            </a:extLst>
          </p:cNvPr>
          <p:cNvPicPr>
            <a:picLocks noChangeAspect="1"/>
          </p:cNvPicPr>
          <p:nvPr/>
        </p:nvPicPr>
        <p:blipFill>
          <a:blip r:embed="rId5"/>
          <a:stretch>
            <a:fillRect/>
          </a:stretch>
        </p:blipFill>
        <p:spPr>
          <a:xfrm>
            <a:off x="11109960" y="5623560"/>
            <a:ext cx="914479" cy="1060796"/>
          </a:xfrm>
          <a:prstGeom prst="rect">
            <a:avLst/>
          </a:prstGeom>
        </p:spPr>
      </p:pic>
    </p:spTree>
    <p:extLst>
      <p:ext uri="{BB962C8B-B14F-4D97-AF65-F5344CB8AC3E}">
        <p14:creationId xmlns:p14="http://schemas.microsoft.com/office/powerpoint/2010/main" val="367583573"/>
      </p:ext>
    </p:extLst>
  </p:cSld>
  <p:clrMapOvr>
    <a:masterClrMapping/>
  </p:clrMapOvr>
  <p:extLst>
    <p:ext uri="{6950BFC3-D8DA-4A85-94F7-54DA5524770B}">
      <p188:commentRel xmlns:p188="http://schemas.microsoft.com/office/powerpoint/2018/8/main" r:id="rId3"/>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E440D-2CF5-CA4B-F791-6A554CEF4282}"/>
              </a:ext>
            </a:extLst>
          </p:cNvPr>
          <p:cNvSpPr>
            <a:spLocks noGrp="1"/>
          </p:cNvSpPr>
          <p:nvPr>
            <p:ph type="title"/>
          </p:nvPr>
        </p:nvSpPr>
        <p:spPr/>
        <p:txBody>
          <a:bodyPr/>
          <a:lstStyle/>
          <a:p>
            <a:r>
              <a:rPr lang="en-US"/>
              <a:t>Governance &amp; Simplified Descriptions</a:t>
            </a:r>
          </a:p>
        </p:txBody>
      </p:sp>
      <p:sp>
        <p:nvSpPr>
          <p:cNvPr id="7" name="Content Placeholder 6">
            <a:extLst>
              <a:ext uri="{FF2B5EF4-FFF2-40B4-BE49-F238E27FC236}">
                <a16:creationId xmlns:a16="http://schemas.microsoft.com/office/drawing/2014/main" id="{340D3575-024E-9A21-ED0E-A0063B602989}"/>
              </a:ext>
            </a:extLst>
          </p:cNvPr>
          <p:cNvSpPr>
            <a:spLocks noGrp="1"/>
          </p:cNvSpPr>
          <p:nvPr>
            <p:ph type="body" sz="quarter" idx="13"/>
          </p:nvPr>
        </p:nvSpPr>
        <p:spPr/>
        <p:txBody>
          <a:bodyPr>
            <a:normAutofit/>
          </a:bodyPr>
          <a:lstStyle/>
          <a:p>
            <a:r>
              <a:rPr lang="en-US" dirty="0"/>
              <a:t>Roles and Responsibilities</a:t>
            </a:r>
          </a:p>
          <a:p>
            <a:pPr lvl="1"/>
            <a:r>
              <a:rPr lang="en-US" dirty="0"/>
              <a:t>Action Agency</a:t>
            </a:r>
          </a:p>
          <a:p>
            <a:pPr lvl="1"/>
            <a:r>
              <a:rPr lang="en-US" dirty="0"/>
              <a:t>Consultation and Incidental Take</a:t>
            </a:r>
          </a:p>
          <a:p>
            <a:pPr lvl="1"/>
            <a:r>
              <a:rPr lang="en-US" dirty="0"/>
              <a:t>Reinitiation Triggers</a:t>
            </a:r>
          </a:p>
          <a:p>
            <a:r>
              <a:rPr lang="en-US" dirty="0"/>
              <a:t>Forums for Input (Tributary Groups)</a:t>
            </a:r>
          </a:p>
          <a:p>
            <a:pPr lvl="1"/>
            <a:r>
              <a:rPr lang="en-US" dirty="0"/>
              <a:t>Notifications</a:t>
            </a:r>
          </a:p>
          <a:p>
            <a:pPr lvl="1"/>
            <a:r>
              <a:rPr lang="en-US" dirty="0"/>
              <a:t>Seasonal Actions</a:t>
            </a:r>
          </a:p>
          <a:p>
            <a:pPr lvl="1"/>
            <a:r>
              <a:rPr lang="en-US" dirty="0"/>
              <a:t>Annual Report</a:t>
            </a:r>
          </a:p>
          <a:p>
            <a:r>
              <a:rPr lang="en-US" dirty="0"/>
              <a:t>Scientific Standards</a:t>
            </a:r>
          </a:p>
        </p:txBody>
      </p:sp>
      <p:sp>
        <p:nvSpPr>
          <p:cNvPr id="28" name="Text Placeholder 27">
            <a:extLst>
              <a:ext uri="{FF2B5EF4-FFF2-40B4-BE49-F238E27FC236}">
                <a16:creationId xmlns:a16="http://schemas.microsoft.com/office/drawing/2014/main" id="{6909E8EB-0509-374F-AE5B-D5A4F9792283}"/>
              </a:ext>
            </a:extLst>
          </p:cNvPr>
          <p:cNvSpPr>
            <a:spLocks noGrp="1"/>
          </p:cNvSpPr>
          <p:nvPr>
            <p:ph type="body" sz="quarter" idx="14"/>
          </p:nvPr>
        </p:nvSpPr>
        <p:spPr/>
        <p:txBody>
          <a:bodyPr/>
          <a:lstStyle/>
          <a:p>
            <a:endParaRPr lang="en-US"/>
          </a:p>
        </p:txBody>
      </p:sp>
      <p:grpSp>
        <p:nvGrpSpPr>
          <p:cNvPr id="30" name="Group 29" descr="Flowchart depicting the various tributary groups that manage water ways around the Central Valley.">
            <a:extLst>
              <a:ext uri="{FF2B5EF4-FFF2-40B4-BE49-F238E27FC236}">
                <a16:creationId xmlns:a16="http://schemas.microsoft.com/office/drawing/2014/main" id="{8B310A4C-89AE-AE95-2CBD-54510AB0CE41}"/>
              </a:ext>
            </a:extLst>
          </p:cNvPr>
          <p:cNvGrpSpPr/>
          <p:nvPr/>
        </p:nvGrpSpPr>
        <p:grpSpPr>
          <a:xfrm>
            <a:off x="7384995" y="2075083"/>
            <a:ext cx="4490720" cy="3510915"/>
            <a:chOff x="7384995" y="2075083"/>
            <a:chExt cx="4490720" cy="3510915"/>
          </a:xfrm>
        </p:grpSpPr>
        <p:sp>
          <p:nvSpPr>
            <p:cNvPr id="3" name="Rectangle: Rounded Corners 2">
              <a:extLst>
                <a:ext uri="{FF2B5EF4-FFF2-40B4-BE49-F238E27FC236}">
                  <a16:creationId xmlns:a16="http://schemas.microsoft.com/office/drawing/2014/main" id="{25CF4460-911E-13FA-AF2F-83FF02E84E3C}"/>
                </a:ext>
              </a:extLst>
            </p:cNvPr>
            <p:cNvSpPr/>
            <p:nvPr/>
          </p:nvSpPr>
          <p:spPr>
            <a:xfrm>
              <a:off x="7384995" y="2089688"/>
              <a:ext cx="1951355" cy="473075"/>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dirty="0">
                  <a:effectLst/>
                  <a:latin typeface="Segoe UI" panose="020B0502040204020203" pitchFamily="34" charset="0"/>
                  <a:ea typeface="Times New Roman" panose="02020603050405020304" pitchFamily="18" charset="0"/>
                  <a:cs typeface="Consolas" panose="020B0609020204030204" pitchFamily="49" charset="0"/>
                </a:rPr>
                <a:t>Reclamation and DWR Directors</a:t>
              </a:r>
              <a:endParaRPr lang="en-US" sz="1200" dirty="0">
                <a:effectLst/>
                <a:latin typeface="Times New Roman" panose="02020603050405020304" pitchFamily="18" charset="0"/>
                <a:ea typeface="Times New Roman" panose="02020603050405020304" pitchFamily="18" charset="0"/>
                <a:cs typeface="Consolas" panose="020B0609020204030204" pitchFamily="49" charset="0"/>
              </a:endParaRPr>
            </a:p>
          </p:txBody>
        </p:sp>
        <p:sp>
          <p:nvSpPr>
            <p:cNvPr id="6" name="Rectangle: Rounded Corners 5">
              <a:extLst>
                <a:ext uri="{FF2B5EF4-FFF2-40B4-BE49-F238E27FC236}">
                  <a16:creationId xmlns:a16="http://schemas.microsoft.com/office/drawing/2014/main" id="{7666CA37-3256-0CED-4B43-0A46ED7943B2}"/>
                </a:ext>
              </a:extLst>
            </p:cNvPr>
            <p:cNvSpPr/>
            <p:nvPr/>
          </p:nvSpPr>
          <p:spPr>
            <a:xfrm>
              <a:off x="7404680" y="2732943"/>
              <a:ext cx="1910080" cy="501650"/>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dirty="0">
                  <a:effectLst/>
                  <a:latin typeface="Segoe UI" panose="020B0502040204020203" pitchFamily="34" charset="0"/>
                  <a:ea typeface="Times New Roman" panose="02020603050405020304" pitchFamily="18" charset="0"/>
                  <a:cs typeface="Consolas" panose="020B0609020204030204" pitchFamily="49" charset="0"/>
                </a:rPr>
                <a:t>Fish and Water Operations Group</a:t>
              </a:r>
              <a:endParaRPr lang="en-US" sz="1200" dirty="0">
                <a:effectLst/>
                <a:latin typeface="Times New Roman" panose="02020603050405020304" pitchFamily="18" charset="0"/>
                <a:ea typeface="Times New Roman" panose="02020603050405020304" pitchFamily="18" charset="0"/>
                <a:cs typeface="Consolas" panose="020B0609020204030204" pitchFamily="49" charset="0"/>
              </a:endParaRPr>
            </a:p>
          </p:txBody>
        </p:sp>
        <p:cxnSp>
          <p:nvCxnSpPr>
            <p:cNvPr id="8" name="Connector: Elbow 7">
              <a:extLst>
                <a:ext uri="{FF2B5EF4-FFF2-40B4-BE49-F238E27FC236}">
                  <a16:creationId xmlns:a16="http://schemas.microsoft.com/office/drawing/2014/main" id="{85F8ABD6-E739-6852-394B-F4453FE8A813}"/>
                </a:ext>
              </a:extLst>
            </p:cNvPr>
            <p:cNvCxnSpPr/>
            <p:nvPr/>
          </p:nvCxnSpPr>
          <p:spPr>
            <a:xfrm rot="5400000">
              <a:off x="8275583" y="2647535"/>
              <a:ext cx="168910" cy="635"/>
            </a:xfrm>
            <a:prstGeom prst="bentConnector3">
              <a:avLst>
                <a:gd name="adj1" fmla="val 50000"/>
              </a:avLst>
            </a:prstGeom>
            <a:noFill/>
            <a:ln w="6350" cap="flat" cmpd="sng" algn="ctr">
              <a:solidFill>
                <a:srgbClr val="5B9BD5"/>
              </a:solidFill>
              <a:prstDash val="solid"/>
              <a:miter lim="800000"/>
              <a:headEnd type="triangle"/>
              <a:tailEnd type="triangle"/>
            </a:ln>
            <a:effectLst/>
          </p:spPr>
        </p:cxnSp>
        <p:sp>
          <p:nvSpPr>
            <p:cNvPr id="9" name="Rectangle: Rounded Corners 8">
              <a:extLst>
                <a:ext uri="{FF2B5EF4-FFF2-40B4-BE49-F238E27FC236}">
                  <a16:creationId xmlns:a16="http://schemas.microsoft.com/office/drawing/2014/main" id="{CB01FAD9-9D67-4A3F-76BC-65C6551A8526}"/>
                </a:ext>
              </a:extLst>
            </p:cNvPr>
            <p:cNvSpPr/>
            <p:nvPr/>
          </p:nvSpPr>
          <p:spPr>
            <a:xfrm>
              <a:off x="8627055" y="5092603"/>
              <a:ext cx="1805305" cy="493395"/>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Drought Response Year (DRY)</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cxnSp>
          <p:nvCxnSpPr>
            <p:cNvPr id="10" name="Connector: Elbow 9">
              <a:extLst>
                <a:ext uri="{FF2B5EF4-FFF2-40B4-BE49-F238E27FC236}">
                  <a16:creationId xmlns:a16="http://schemas.microsoft.com/office/drawing/2014/main" id="{9DBB30BE-FFCF-F678-05E5-5DFC461A0994}"/>
                </a:ext>
              </a:extLst>
            </p:cNvPr>
            <p:cNvCxnSpPr/>
            <p:nvPr/>
          </p:nvCxnSpPr>
          <p:spPr>
            <a:xfrm rot="16200000" flipH="1">
              <a:off x="7838703" y="3755610"/>
              <a:ext cx="1308100" cy="266065"/>
            </a:xfrm>
            <a:prstGeom prst="bentConnector2">
              <a:avLst/>
            </a:prstGeom>
            <a:noFill/>
            <a:ln w="6350" cap="flat" cmpd="sng" algn="ctr">
              <a:solidFill>
                <a:srgbClr val="5B9BD5"/>
              </a:solidFill>
              <a:prstDash val="solid"/>
              <a:miter lim="800000"/>
              <a:headEnd type="triangle"/>
              <a:tailEnd type="triangle"/>
            </a:ln>
            <a:effectLst/>
          </p:spPr>
        </p:cxnSp>
        <p:cxnSp>
          <p:nvCxnSpPr>
            <p:cNvPr id="11" name="Connector: Elbow 10">
              <a:extLst>
                <a:ext uri="{FF2B5EF4-FFF2-40B4-BE49-F238E27FC236}">
                  <a16:creationId xmlns:a16="http://schemas.microsoft.com/office/drawing/2014/main" id="{D804AF86-67A2-AC34-BABB-B4C3A403BB93}"/>
                </a:ext>
              </a:extLst>
            </p:cNvPr>
            <p:cNvCxnSpPr/>
            <p:nvPr/>
          </p:nvCxnSpPr>
          <p:spPr>
            <a:xfrm rot="16200000" flipH="1">
              <a:off x="7974910" y="3619403"/>
              <a:ext cx="1035685" cy="266065"/>
            </a:xfrm>
            <a:prstGeom prst="bentConnector2">
              <a:avLst/>
            </a:prstGeom>
            <a:noFill/>
            <a:ln w="6350" cap="flat" cmpd="sng" algn="ctr">
              <a:solidFill>
                <a:srgbClr val="5B9BD5"/>
              </a:solidFill>
              <a:prstDash val="solid"/>
              <a:miter lim="800000"/>
              <a:headEnd type="triangle"/>
              <a:tailEnd type="triangle"/>
            </a:ln>
            <a:effectLst/>
          </p:spPr>
        </p:cxnSp>
        <p:cxnSp>
          <p:nvCxnSpPr>
            <p:cNvPr id="12" name="Connector: Elbow 11">
              <a:extLst>
                <a:ext uri="{FF2B5EF4-FFF2-40B4-BE49-F238E27FC236}">
                  <a16:creationId xmlns:a16="http://schemas.microsoft.com/office/drawing/2014/main" id="{22F3EF8D-6DBE-5CAD-689E-46997B6DF33D}"/>
                </a:ext>
              </a:extLst>
            </p:cNvPr>
            <p:cNvCxnSpPr/>
            <p:nvPr/>
          </p:nvCxnSpPr>
          <p:spPr>
            <a:xfrm rot="16200000" flipH="1">
              <a:off x="8245103" y="3349210"/>
              <a:ext cx="495300" cy="266065"/>
            </a:xfrm>
            <a:prstGeom prst="bentConnector2">
              <a:avLst/>
            </a:prstGeom>
            <a:noFill/>
            <a:ln w="6350" cap="flat" cmpd="sng" algn="ctr">
              <a:solidFill>
                <a:srgbClr val="5B9BD5"/>
              </a:solidFill>
              <a:prstDash val="solid"/>
              <a:miter lim="800000"/>
              <a:headEnd type="triangle"/>
              <a:tailEnd type="triangle"/>
            </a:ln>
            <a:effectLst/>
          </p:spPr>
        </p:cxnSp>
        <p:cxnSp>
          <p:nvCxnSpPr>
            <p:cNvPr id="13" name="Connector: Elbow 12">
              <a:extLst>
                <a:ext uri="{FF2B5EF4-FFF2-40B4-BE49-F238E27FC236}">
                  <a16:creationId xmlns:a16="http://schemas.microsoft.com/office/drawing/2014/main" id="{273D9F10-AF2A-835E-86E3-7F72D277E5C8}"/>
                </a:ext>
              </a:extLst>
            </p:cNvPr>
            <p:cNvCxnSpPr/>
            <p:nvPr/>
          </p:nvCxnSpPr>
          <p:spPr>
            <a:xfrm rot="16200000" flipH="1">
              <a:off x="8109530" y="3484783"/>
              <a:ext cx="766445" cy="266065"/>
            </a:xfrm>
            <a:prstGeom prst="bentConnector2">
              <a:avLst/>
            </a:prstGeom>
            <a:noFill/>
            <a:ln w="6350" cap="flat" cmpd="sng" algn="ctr">
              <a:solidFill>
                <a:srgbClr val="5B9BD5"/>
              </a:solidFill>
              <a:prstDash val="solid"/>
              <a:miter lim="800000"/>
              <a:headEnd type="triangle"/>
              <a:tailEnd type="triangle"/>
            </a:ln>
            <a:effectLst/>
          </p:spPr>
        </p:cxnSp>
        <p:cxnSp>
          <p:nvCxnSpPr>
            <p:cNvPr id="14" name="Connector: Elbow 13">
              <a:extLst>
                <a:ext uri="{FF2B5EF4-FFF2-40B4-BE49-F238E27FC236}">
                  <a16:creationId xmlns:a16="http://schemas.microsoft.com/office/drawing/2014/main" id="{9DCD4281-1D5D-5C6F-403F-C4805619EA59}"/>
                </a:ext>
              </a:extLst>
            </p:cNvPr>
            <p:cNvCxnSpPr/>
            <p:nvPr/>
          </p:nvCxnSpPr>
          <p:spPr>
            <a:xfrm rot="16200000" flipH="1">
              <a:off x="7440875" y="4152803"/>
              <a:ext cx="2104390" cy="266700"/>
            </a:xfrm>
            <a:prstGeom prst="bentConnector2">
              <a:avLst/>
            </a:prstGeom>
            <a:noFill/>
            <a:ln w="6350" cap="flat" cmpd="sng" algn="ctr">
              <a:solidFill>
                <a:srgbClr val="5B9BD5"/>
              </a:solidFill>
              <a:prstDash val="solid"/>
              <a:miter lim="800000"/>
              <a:headEnd type="triangle"/>
              <a:tailEnd type="triangle"/>
            </a:ln>
            <a:effectLst/>
          </p:spPr>
        </p:cxnSp>
        <p:grpSp>
          <p:nvGrpSpPr>
            <p:cNvPr id="15" name="Group 14">
              <a:extLst>
                <a:ext uri="{FF2B5EF4-FFF2-40B4-BE49-F238E27FC236}">
                  <a16:creationId xmlns:a16="http://schemas.microsoft.com/office/drawing/2014/main" id="{D95B7CF0-CABB-8CEE-B75B-7AB3A1FF3194}"/>
                </a:ext>
              </a:extLst>
            </p:cNvPr>
            <p:cNvGrpSpPr/>
            <p:nvPr/>
          </p:nvGrpSpPr>
          <p:grpSpPr>
            <a:xfrm>
              <a:off x="8529900" y="3306348"/>
              <a:ext cx="1990090" cy="1715135"/>
              <a:chOff x="2215840" y="2077463"/>
              <a:chExt cx="1990670" cy="1715392"/>
            </a:xfrm>
          </p:grpSpPr>
          <p:sp>
            <p:nvSpPr>
              <p:cNvPr id="20" name="Rectangle: Rounded Corners 19">
                <a:extLst>
                  <a:ext uri="{FF2B5EF4-FFF2-40B4-BE49-F238E27FC236}">
                    <a16:creationId xmlns:a16="http://schemas.microsoft.com/office/drawing/2014/main" id="{AD06A616-F50A-CC03-98A3-647707D2EE2B}"/>
                  </a:ext>
                </a:extLst>
              </p:cNvPr>
              <p:cNvSpPr/>
              <p:nvPr/>
            </p:nvSpPr>
            <p:spPr>
              <a:xfrm>
                <a:off x="2215840" y="2077463"/>
                <a:ext cx="1990670" cy="1715392"/>
              </a:xfrm>
              <a:prstGeom prst="roundRect">
                <a:avLst/>
              </a:prstGeom>
              <a:noFill/>
              <a:ln w="12700" cap="flat" cmpd="sng" algn="ctr">
                <a:solidFill>
                  <a:sysClr val="windowText" lastClr="000000"/>
                </a:solidFill>
                <a:prstDash val="solid"/>
                <a:miter lim="800000"/>
              </a:ln>
              <a:effectLst/>
            </p:spPr>
            <p:txBody>
              <a:bodyPr rot="0" spcFirstLastPara="0" vert="horz" wrap="square" lIns="0" tIns="0" rIns="0" bIns="0" numCol="1" spcCol="0" rtlCol="0" fromWordArt="0" anchor="t" anchorCtr="0" forceAA="0" compatLnSpc="1">
                <a:prstTxWarp prst="textNoShape">
                  <a:avLst/>
                </a:prstTxWarp>
                <a:noAutofit/>
              </a:bodyPr>
              <a:lstStyle/>
              <a:p>
                <a:pPr marL="0" marR="0" algn="ctr">
                  <a:spcBef>
                    <a:spcPts val="0"/>
                  </a:spcBef>
                  <a:spcAft>
                    <a:spcPts val="1200"/>
                  </a:spcAft>
                </a:pPr>
                <a:r>
                  <a:rPr lang="en-US" sz="1200" b="1" u="sng">
                    <a:solidFill>
                      <a:schemeClr val="bg1"/>
                    </a:solidFill>
                    <a:effectLst/>
                    <a:latin typeface="Segoe UI" panose="020B0502040204020203" pitchFamily="34" charset="0"/>
                    <a:ea typeface="Times New Roman" panose="02020603050405020304" pitchFamily="18" charset="0"/>
                    <a:cs typeface="Consolas" panose="020B0609020204030204" pitchFamily="49" charset="0"/>
                  </a:rPr>
                  <a:t>Tributary Groups</a:t>
                </a:r>
                <a:endParaRPr lang="en-US" sz="1200" u="sng">
                  <a:solidFill>
                    <a:schemeClr val="bg1"/>
                  </a:solidFill>
                  <a:effectLst/>
                  <a:latin typeface="Times New Roman" panose="02020603050405020304" pitchFamily="18" charset="0"/>
                  <a:ea typeface="Times New Roman" panose="02020603050405020304" pitchFamily="18" charset="0"/>
                  <a:cs typeface="Consolas" panose="020B0609020204030204" pitchFamily="49" charset="0"/>
                </a:endParaRPr>
              </a:p>
            </p:txBody>
          </p:sp>
          <p:grpSp>
            <p:nvGrpSpPr>
              <p:cNvPr id="21" name="Group 20">
                <a:extLst>
                  <a:ext uri="{FF2B5EF4-FFF2-40B4-BE49-F238E27FC236}">
                    <a16:creationId xmlns:a16="http://schemas.microsoft.com/office/drawing/2014/main" id="{114422C8-F125-1A4C-1864-03DA9C5B4F75}"/>
                  </a:ext>
                </a:extLst>
              </p:cNvPr>
              <p:cNvGrpSpPr/>
              <p:nvPr/>
            </p:nvGrpSpPr>
            <p:grpSpPr>
              <a:xfrm>
                <a:off x="2312753" y="2384351"/>
                <a:ext cx="1805652" cy="1328047"/>
                <a:chOff x="2312753" y="2384351"/>
                <a:chExt cx="1805652" cy="1328047"/>
              </a:xfrm>
            </p:grpSpPr>
            <p:sp>
              <p:nvSpPr>
                <p:cNvPr id="22" name="Rectangle: Rounded Corners 21">
                  <a:extLst>
                    <a:ext uri="{FF2B5EF4-FFF2-40B4-BE49-F238E27FC236}">
                      <a16:creationId xmlns:a16="http://schemas.microsoft.com/office/drawing/2014/main" id="{84B6B2AB-7462-1725-B8A0-DD886BEC0306}"/>
                    </a:ext>
                  </a:extLst>
                </p:cNvPr>
                <p:cNvSpPr/>
                <p:nvPr/>
              </p:nvSpPr>
              <p:spPr>
                <a:xfrm>
                  <a:off x="2312772" y="2384351"/>
                  <a:ext cx="1805632" cy="232934"/>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Sacramento (SRG)</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sp>
              <p:nvSpPr>
                <p:cNvPr id="23" name="Rectangle: Rounded Corners 22">
                  <a:extLst>
                    <a:ext uri="{FF2B5EF4-FFF2-40B4-BE49-F238E27FC236}">
                      <a16:creationId xmlns:a16="http://schemas.microsoft.com/office/drawing/2014/main" id="{EC1B0182-B36E-D885-D374-9BC23E0D2117}"/>
                    </a:ext>
                  </a:extLst>
                </p:cNvPr>
                <p:cNvSpPr/>
                <p:nvPr/>
              </p:nvSpPr>
              <p:spPr>
                <a:xfrm>
                  <a:off x="2312773" y="2655537"/>
                  <a:ext cx="1805632" cy="232934"/>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Clear Creek (CCT)</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sp>
              <p:nvSpPr>
                <p:cNvPr id="24" name="Rectangle: Rounded Corners 23">
                  <a:extLst>
                    <a:ext uri="{FF2B5EF4-FFF2-40B4-BE49-F238E27FC236}">
                      <a16:creationId xmlns:a16="http://schemas.microsoft.com/office/drawing/2014/main" id="{D0C505FC-F698-F89A-1769-FD8EA3FBB9DC}"/>
                    </a:ext>
                  </a:extLst>
                </p:cNvPr>
                <p:cNvSpPr/>
                <p:nvPr/>
              </p:nvSpPr>
              <p:spPr>
                <a:xfrm>
                  <a:off x="2312772" y="2924811"/>
                  <a:ext cx="1805632" cy="232934"/>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American (ARG)</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sp>
              <p:nvSpPr>
                <p:cNvPr id="25" name="Rectangle: Rounded Corners 24">
                  <a:extLst>
                    <a:ext uri="{FF2B5EF4-FFF2-40B4-BE49-F238E27FC236}">
                      <a16:creationId xmlns:a16="http://schemas.microsoft.com/office/drawing/2014/main" id="{798EA4FA-56C5-86E0-E789-1680734F7D13}"/>
                    </a:ext>
                  </a:extLst>
                </p:cNvPr>
                <p:cNvSpPr/>
                <p:nvPr/>
              </p:nvSpPr>
              <p:spPr>
                <a:xfrm>
                  <a:off x="2312772" y="3197019"/>
                  <a:ext cx="1805632" cy="232934"/>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Stanislaus (SWT)</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sp>
              <p:nvSpPr>
                <p:cNvPr id="26" name="Rectangle: Rounded Corners 25">
                  <a:extLst>
                    <a:ext uri="{FF2B5EF4-FFF2-40B4-BE49-F238E27FC236}">
                      <a16:creationId xmlns:a16="http://schemas.microsoft.com/office/drawing/2014/main" id="{14746E92-0747-7355-E6F1-8D2596EA3B9D}"/>
                    </a:ext>
                  </a:extLst>
                </p:cNvPr>
                <p:cNvSpPr/>
                <p:nvPr/>
              </p:nvSpPr>
              <p:spPr>
                <a:xfrm>
                  <a:off x="2312753" y="3479988"/>
                  <a:ext cx="1805305" cy="232410"/>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120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Delta (DAT)</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grpSp>
        </p:grpSp>
        <p:cxnSp>
          <p:nvCxnSpPr>
            <p:cNvPr id="16" name="Connector: Elbow 15">
              <a:extLst>
                <a:ext uri="{FF2B5EF4-FFF2-40B4-BE49-F238E27FC236}">
                  <a16:creationId xmlns:a16="http://schemas.microsoft.com/office/drawing/2014/main" id="{705CC060-A2C9-5F94-9DC9-E496A2CEDA71}"/>
                </a:ext>
              </a:extLst>
            </p:cNvPr>
            <p:cNvCxnSpPr/>
            <p:nvPr/>
          </p:nvCxnSpPr>
          <p:spPr>
            <a:xfrm rot="16200000" flipH="1">
              <a:off x="7697415" y="3896898"/>
              <a:ext cx="1590675" cy="266065"/>
            </a:xfrm>
            <a:prstGeom prst="bentConnector2">
              <a:avLst/>
            </a:prstGeom>
            <a:noFill/>
            <a:ln w="6350" cap="flat" cmpd="sng" algn="ctr">
              <a:solidFill>
                <a:srgbClr val="5B9BD5"/>
              </a:solidFill>
              <a:prstDash val="solid"/>
              <a:miter lim="800000"/>
              <a:headEnd type="triangle"/>
              <a:tailEnd type="triangle"/>
            </a:ln>
            <a:effectLst/>
          </p:spPr>
        </p:cxnSp>
        <p:sp>
          <p:nvSpPr>
            <p:cNvPr id="17" name="Rectangle: Rounded Corners 16">
              <a:extLst>
                <a:ext uri="{FF2B5EF4-FFF2-40B4-BE49-F238E27FC236}">
                  <a16:creationId xmlns:a16="http://schemas.microsoft.com/office/drawing/2014/main" id="{1ED64D63-A63C-7081-153B-D35079E2537F}"/>
                </a:ext>
              </a:extLst>
            </p:cNvPr>
            <p:cNvSpPr/>
            <p:nvPr/>
          </p:nvSpPr>
          <p:spPr>
            <a:xfrm>
              <a:off x="9961190" y="2732943"/>
              <a:ext cx="1910080" cy="501015"/>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120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Annual Report Team</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sp>
          <p:nvSpPr>
            <p:cNvPr id="18" name="Rectangle: Rounded Corners 17">
              <a:extLst>
                <a:ext uri="{FF2B5EF4-FFF2-40B4-BE49-F238E27FC236}">
                  <a16:creationId xmlns:a16="http://schemas.microsoft.com/office/drawing/2014/main" id="{A3A53260-7366-EA21-8515-8200FAA97413}"/>
                </a:ext>
              </a:extLst>
            </p:cNvPr>
            <p:cNvSpPr/>
            <p:nvPr/>
          </p:nvSpPr>
          <p:spPr>
            <a:xfrm>
              <a:off x="9952300" y="2075083"/>
              <a:ext cx="1923415" cy="472440"/>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0" tIns="0" rIns="0" bIns="0" numCol="1" spcCol="0" rtlCol="0" fromWordArt="0" anchor="ctr" anchorCtr="0" forceAA="0" compatLnSpc="1">
              <a:prstTxWarp prst="textNoShape">
                <a:avLst/>
              </a:prstTxWarp>
              <a:noAutofit/>
            </a:bodyPr>
            <a:lstStyle/>
            <a:p>
              <a:pPr marL="0" marR="0" algn="ctr">
                <a:spcBef>
                  <a:spcPts val="0"/>
                </a:spcBef>
                <a:spcAft>
                  <a:spcPts val="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Agency Directors</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a:p>
              <a:pPr marL="0" marR="0" algn="ctr">
                <a:spcBef>
                  <a:spcPts val="0"/>
                </a:spcBef>
                <a:spcAft>
                  <a:spcPts val="0"/>
                </a:spcAft>
              </a:pPr>
              <a:r>
                <a:rPr lang="en-US" sz="1200" b="1">
                  <a:effectLst/>
                  <a:latin typeface="Segoe UI" panose="020B0502040204020203" pitchFamily="34" charset="0"/>
                  <a:ea typeface="Times New Roman" panose="02020603050405020304" pitchFamily="18" charset="0"/>
                  <a:cs typeface="Consolas" panose="020B0609020204030204" pitchFamily="49" charset="0"/>
                </a:rPr>
                <a:t>and the Public </a:t>
              </a:r>
              <a:endParaRPr lang="en-US" sz="1200">
                <a:effectLst/>
                <a:latin typeface="Times New Roman" panose="02020603050405020304" pitchFamily="18" charset="0"/>
                <a:ea typeface="Times New Roman" panose="02020603050405020304" pitchFamily="18" charset="0"/>
                <a:cs typeface="Consolas" panose="020B0609020204030204" pitchFamily="49" charset="0"/>
              </a:endParaRPr>
            </a:p>
          </p:txBody>
        </p:sp>
        <p:cxnSp>
          <p:nvCxnSpPr>
            <p:cNvPr id="19" name="Connector: Elbow 18">
              <a:extLst>
                <a:ext uri="{FF2B5EF4-FFF2-40B4-BE49-F238E27FC236}">
                  <a16:creationId xmlns:a16="http://schemas.microsoft.com/office/drawing/2014/main" id="{B4BBBC60-43D3-4C50-154C-36BBCA43AA6E}"/>
                </a:ext>
              </a:extLst>
            </p:cNvPr>
            <p:cNvCxnSpPr/>
            <p:nvPr/>
          </p:nvCxnSpPr>
          <p:spPr>
            <a:xfrm rot="16200000" flipV="1">
              <a:off x="10822567" y="2639916"/>
              <a:ext cx="184785" cy="1270"/>
            </a:xfrm>
            <a:prstGeom prst="bentConnector3">
              <a:avLst>
                <a:gd name="adj1" fmla="val 50000"/>
              </a:avLst>
            </a:prstGeom>
            <a:noFill/>
            <a:ln w="6350" cap="flat" cmpd="sng" algn="ctr">
              <a:solidFill>
                <a:srgbClr val="5B9BD5"/>
              </a:solidFill>
              <a:prstDash val="solid"/>
              <a:miter lim="800000"/>
              <a:headEnd type="triangle"/>
              <a:tailEnd type="triangle"/>
            </a:ln>
            <a:effectLst/>
          </p:spPr>
        </p:cxnSp>
      </p:grpSp>
      <p:sp>
        <p:nvSpPr>
          <p:cNvPr id="29" name="Slide Number Placeholder 2">
            <a:extLst>
              <a:ext uri="{FF2B5EF4-FFF2-40B4-BE49-F238E27FC236}">
                <a16:creationId xmlns:a16="http://schemas.microsoft.com/office/drawing/2014/main" id="{44852C16-34E7-2C91-9409-7A06B0CB3F04}"/>
              </a:ext>
            </a:extLst>
          </p:cNvPr>
          <p:cNvSpPr>
            <a:spLocks noGrp="1"/>
          </p:cNvSpPr>
          <p:nvPr>
            <p:ph type="sldNum" sz="quarter" idx="12"/>
          </p:nvPr>
        </p:nvSpPr>
        <p:spPr>
          <a:xfrm>
            <a:off x="170688" y="6400802"/>
            <a:ext cx="2743200" cy="365125"/>
          </a:xfrm>
        </p:spPr>
        <p:txBody>
          <a:bodyPr/>
          <a:lstStyle/>
          <a:p>
            <a:fld id="{A1D9053B-8DB2-EA4A-A9CF-0F8FB54823AA}" type="slidenum">
              <a:rPr lang="en-US" smtClean="0"/>
              <a:t>7</a:t>
            </a:fld>
            <a:endParaRPr lang="en-US"/>
          </a:p>
        </p:txBody>
      </p:sp>
    </p:spTree>
    <p:extLst>
      <p:ext uri="{BB962C8B-B14F-4D97-AF65-F5344CB8AC3E}">
        <p14:creationId xmlns:p14="http://schemas.microsoft.com/office/powerpoint/2010/main" val="26222030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3DBAE-9A8C-0DFE-B4B4-4F222FF0FD61}"/>
              </a:ext>
            </a:extLst>
          </p:cNvPr>
          <p:cNvSpPr>
            <a:spLocks noGrp="1"/>
          </p:cNvSpPr>
          <p:nvPr>
            <p:ph type="title"/>
          </p:nvPr>
        </p:nvSpPr>
        <p:spPr/>
        <p:txBody>
          <a:bodyPr/>
          <a:lstStyle/>
          <a:p>
            <a:r>
              <a:rPr lang="en-US"/>
              <a:t>Adaptive Management (NEPA)</a:t>
            </a:r>
          </a:p>
        </p:txBody>
      </p:sp>
      <p:sp>
        <p:nvSpPr>
          <p:cNvPr id="3" name="Slide Number Placeholder 2">
            <a:extLst>
              <a:ext uri="{FF2B5EF4-FFF2-40B4-BE49-F238E27FC236}">
                <a16:creationId xmlns:a16="http://schemas.microsoft.com/office/drawing/2014/main" id="{AFF1E704-2823-DF8E-2AF5-A11AD736BC08}"/>
              </a:ext>
            </a:extLst>
          </p:cNvPr>
          <p:cNvSpPr>
            <a:spLocks noGrp="1"/>
          </p:cNvSpPr>
          <p:nvPr>
            <p:ph type="sldNum" sz="quarter" idx="12"/>
          </p:nvPr>
        </p:nvSpPr>
        <p:spPr/>
        <p:txBody>
          <a:bodyPr/>
          <a:lstStyle/>
          <a:p>
            <a:fld id="{A1D9053B-8DB2-EA4A-A9CF-0F8FB54823AA}" type="slidenum">
              <a:rPr lang="en-US" smtClean="0"/>
              <a:t>8</a:t>
            </a:fld>
            <a:endParaRPr lang="en-US"/>
          </a:p>
        </p:txBody>
      </p:sp>
      <p:sp>
        <p:nvSpPr>
          <p:cNvPr id="4" name="Text Placeholder 3">
            <a:extLst>
              <a:ext uri="{FF2B5EF4-FFF2-40B4-BE49-F238E27FC236}">
                <a16:creationId xmlns:a16="http://schemas.microsoft.com/office/drawing/2014/main" id="{A890560E-90AC-964E-FB6A-67725C3D9E28}"/>
              </a:ext>
            </a:extLst>
          </p:cNvPr>
          <p:cNvSpPr>
            <a:spLocks noGrp="1"/>
          </p:cNvSpPr>
          <p:nvPr>
            <p:ph type="body" sz="quarter" idx="13"/>
          </p:nvPr>
        </p:nvSpPr>
        <p:spPr>
          <a:xfrm>
            <a:off x="4619624" y="1828800"/>
            <a:ext cx="7313295" cy="4352544"/>
          </a:xfrm>
        </p:spPr>
        <p:txBody>
          <a:bodyPr/>
          <a:lstStyle/>
          <a:p>
            <a:r>
              <a:rPr lang="en-US"/>
              <a:t>Retain the “Bin”, now called “Group”, Framework</a:t>
            </a:r>
          </a:p>
          <a:p>
            <a:r>
              <a:rPr lang="en-US"/>
              <a:t>Interested Party Governance</a:t>
            </a:r>
          </a:p>
          <a:p>
            <a:r>
              <a:rPr lang="en-US"/>
              <a:t>No Special Studies Identified (No Effects/Permitting Need)</a:t>
            </a:r>
          </a:p>
          <a:p>
            <a:r>
              <a:rPr lang="en-US"/>
              <a:t>Retain Relationship to ESA Section 7 Consultation</a:t>
            </a:r>
          </a:p>
          <a:p>
            <a:endParaRPr lang="en-US"/>
          </a:p>
        </p:txBody>
      </p:sp>
      <p:sp>
        <p:nvSpPr>
          <p:cNvPr id="5" name="Text Placeholder 4">
            <a:extLst>
              <a:ext uri="{FF2B5EF4-FFF2-40B4-BE49-F238E27FC236}">
                <a16:creationId xmlns:a16="http://schemas.microsoft.com/office/drawing/2014/main" id="{779B4C85-C18C-42E2-D517-13D991DFDE98}"/>
              </a:ext>
            </a:extLst>
          </p:cNvPr>
          <p:cNvSpPr>
            <a:spLocks noGrp="1"/>
          </p:cNvSpPr>
          <p:nvPr>
            <p:ph type="body" sz="quarter" idx="14"/>
          </p:nvPr>
        </p:nvSpPr>
        <p:spPr/>
        <p:txBody>
          <a:bodyPr/>
          <a:lstStyle/>
          <a:p>
            <a:endParaRPr lang="en-US"/>
          </a:p>
        </p:txBody>
      </p:sp>
      <p:pic>
        <p:nvPicPr>
          <p:cNvPr id="7" name="Graphic 6" descr="Meeting with solid fill">
            <a:extLst>
              <a:ext uri="{FF2B5EF4-FFF2-40B4-BE49-F238E27FC236}">
                <a16:creationId xmlns:a16="http://schemas.microsoft.com/office/drawing/2014/main" id="{003F27A9-E4EE-A765-C01C-2F0F88C730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04446" y="4233342"/>
            <a:ext cx="2259531" cy="2259531"/>
          </a:xfrm>
          <a:prstGeom prst="rect">
            <a:avLst/>
          </a:prstGeom>
        </p:spPr>
      </p:pic>
      <p:pic>
        <p:nvPicPr>
          <p:cNvPr id="8" name="Picture 7">
            <a:extLst>
              <a:ext uri="{FF2B5EF4-FFF2-40B4-BE49-F238E27FC236}">
                <a16:creationId xmlns:a16="http://schemas.microsoft.com/office/drawing/2014/main" id="{C7F89031-901B-B9F6-7E02-6D328078DFD0}"/>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rcRect l="47091" r="603" b="26197"/>
          <a:stretch/>
        </p:blipFill>
        <p:spPr>
          <a:xfrm>
            <a:off x="470179" y="2533459"/>
            <a:ext cx="3708332" cy="2943225"/>
          </a:xfrm>
          <a:prstGeom prst="rect">
            <a:avLst/>
          </a:prstGeom>
          <a:ln>
            <a:solidFill>
              <a:schemeClr val="tx1"/>
            </a:solidFill>
          </a:ln>
        </p:spPr>
      </p:pic>
    </p:spTree>
    <p:extLst>
      <p:ext uri="{BB962C8B-B14F-4D97-AF65-F5344CB8AC3E}">
        <p14:creationId xmlns:p14="http://schemas.microsoft.com/office/powerpoint/2010/main" val="1541642131"/>
      </p:ext>
    </p:extLst>
  </p:cSld>
  <p:clrMapOvr>
    <a:masterClrMapping/>
  </p:clrMapOvr>
  <p:extLst>
    <p:ext uri="{6950BFC3-D8DA-4A85-94F7-54DA5524770B}">
      <p188:commentRel xmlns:p188="http://schemas.microsoft.com/office/powerpoint/2018/8/main" r:id="rId3"/>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E129D995-E82C-DF9D-8B6F-3C449D12EA40}"/>
              </a:ext>
            </a:extLst>
          </p:cNvPr>
          <p:cNvGraphicFramePr>
            <a:graphicFrameLocks noGrp="1"/>
          </p:cNvGraphicFramePr>
          <p:nvPr>
            <p:extLst>
              <p:ext uri="{D42A27DB-BD31-4B8C-83A1-F6EECF244321}">
                <p14:modId xmlns:p14="http://schemas.microsoft.com/office/powerpoint/2010/main" val="865124198"/>
              </p:ext>
            </p:extLst>
          </p:nvPr>
        </p:nvGraphicFramePr>
        <p:xfrm>
          <a:off x="296177" y="626757"/>
          <a:ext cx="9712218" cy="5252686"/>
        </p:xfrm>
        <a:graphic>
          <a:graphicData uri="http://schemas.openxmlformats.org/drawingml/2006/table">
            <a:tbl>
              <a:tblPr firstRow="1"/>
              <a:tblGrid>
                <a:gridCol w="2267531">
                  <a:extLst>
                    <a:ext uri="{9D8B030D-6E8A-4147-A177-3AD203B41FA5}">
                      <a16:colId xmlns:a16="http://schemas.microsoft.com/office/drawing/2014/main" val="3099964955"/>
                    </a:ext>
                  </a:extLst>
                </a:gridCol>
                <a:gridCol w="505440">
                  <a:extLst>
                    <a:ext uri="{9D8B030D-6E8A-4147-A177-3AD203B41FA5}">
                      <a16:colId xmlns:a16="http://schemas.microsoft.com/office/drawing/2014/main" val="3596361513"/>
                    </a:ext>
                  </a:extLst>
                </a:gridCol>
                <a:gridCol w="659261">
                  <a:extLst>
                    <a:ext uri="{9D8B030D-6E8A-4147-A177-3AD203B41FA5}">
                      <a16:colId xmlns:a16="http://schemas.microsoft.com/office/drawing/2014/main" val="3319455681"/>
                    </a:ext>
                  </a:extLst>
                </a:gridCol>
                <a:gridCol w="752803">
                  <a:extLst>
                    <a:ext uri="{9D8B030D-6E8A-4147-A177-3AD203B41FA5}">
                      <a16:colId xmlns:a16="http://schemas.microsoft.com/office/drawing/2014/main" val="822518583"/>
                    </a:ext>
                  </a:extLst>
                </a:gridCol>
                <a:gridCol w="537176">
                  <a:extLst>
                    <a:ext uri="{9D8B030D-6E8A-4147-A177-3AD203B41FA5}">
                      <a16:colId xmlns:a16="http://schemas.microsoft.com/office/drawing/2014/main" val="3245015705"/>
                    </a:ext>
                  </a:extLst>
                </a:gridCol>
                <a:gridCol w="801707">
                  <a:extLst>
                    <a:ext uri="{9D8B030D-6E8A-4147-A177-3AD203B41FA5}">
                      <a16:colId xmlns:a16="http://schemas.microsoft.com/office/drawing/2014/main" val="1181182627"/>
                    </a:ext>
                  </a:extLst>
                </a:gridCol>
                <a:gridCol w="669496">
                  <a:extLst>
                    <a:ext uri="{9D8B030D-6E8A-4147-A177-3AD203B41FA5}">
                      <a16:colId xmlns:a16="http://schemas.microsoft.com/office/drawing/2014/main" val="4005093643"/>
                    </a:ext>
                  </a:extLst>
                </a:gridCol>
                <a:gridCol w="573802">
                  <a:extLst>
                    <a:ext uri="{9D8B030D-6E8A-4147-A177-3AD203B41FA5}">
                      <a16:colId xmlns:a16="http://schemas.microsoft.com/office/drawing/2014/main" val="555062732"/>
                    </a:ext>
                  </a:extLst>
                </a:gridCol>
                <a:gridCol w="657217">
                  <a:extLst>
                    <a:ext uri="{9D8B030D-6E8A-4147-A177-3AD203B41FA5}">
                      <a16:colId xmlns:a16="http://schemas.microsoft.com/office/drawing/2014/main" val="950535082"/>
                    </a:ext>
                  </a:extLst>
                </a:gridCol>
                <a:gridCol w="537175">
                  <a:extLst>
                    <a:ext uri="{9D8B030D-6E8A-4147-A177-3AD203B41FA5}">
                      <a16:colId xmlns:a16="http://schemas.microsoft.com/office/drawing/2014/main" val="2864207749"/>
                    </a:ext>
                  </a:extLst>
                </a:gridCol>
                <a:gridCol w="644939">
                  <a:extLst>
                    <a:ext uri="{9D8B030D-6E8A-4147-A177-3AD203B41FA5}">
                      <a16:colId xmlns:a16="http://schemas.microsoft.com/office/drawing/2014/main" val="2294070393"/>
                    </a:ext>
                  </a:extLst>
                </a:gridCol>
                <a:gridCol w="488341">
                  <a:extLst>
                    <a:ext uri="{9D8B030D-6E8A-4147-A177-3AD203B41FA5}">
                      <a16:colId xmlns:a16="http://schemas.microsoft.com/office/drawing/2014/main" val="3398238384"/>
                    </a:ext>
                  </a:extLst>
                </a:gridCol>
                <a:gridCol w="617330">
                  <a:extLst>
                    <a:ext uri="{9D8B030D-6E8A-4147-A177-3AD203B41FA5}">
                      <a16:colId xmlns:a16="http://schemas.microsoft.com/office/drawing/2014/main" val="2218257337"/>
                    </a:ext>
                  </a:extLst>
                </a:gridCol>
              </a:tblGrid>
              <a:tr h="0">
                <a:tc>
                  <a:txBody>
                    <a:bodyPr/>
                    <a:lstStyle/>
                    <a:p>
                      <a:pPr algn="l" fontAlgn="ctr">
                        <a:buNone/>
                      </a:pPr>
                      <a:r>
                        <a:rPr lang="en-US" sz="1500" b="1" i="0" u="none" strike="noStrike">
                          <a:solidFill>
                            <a:srgbClr val="000000"/>
                          </a:solidFill>
                          <a:effectLst/>
                          <a:latin typeface="Calibri"/>
                        </a:rPr>
                        <a:t>Action 5 Milestones - 2025</a:t>
                      </a:r>
                      <a:endParaRPr lang="en-US" sz="2400" b="0" i="0" u="none" strike="noStrike">
                        <a:effectLst/>
                        <a:latin typeface="Calibri"/>
                      </a:endParaRPr>
                    </a:p>
                  </a:txBody>
                  <a:tcPr marL="129402" marR="8627" marT="8627" marB="0" anchor="ctr">
                    <a:lnL>
                      <a:noFill/>
                    </a:lnL>
                    <a:lnR>
                      <a:noFill/>
                    </a:lnR>
                    <a:lnT>
                      <a:noFill/>
                    </a:lnT>
                    <a:lnB>
                      <a:noFill/>
                    </a:lnB>
                    <a:solidFill>
                      <a:schemeClr val="bg1">
                        <a:lumMod val="85000"/>
                      </a:schemeClr>
                    </a:solidFill>
                  </a:tcPr>
                </a:tc>
                <a:tc>
                  <a:txBody>
                    <a:bodyPr/>
                    <a:lstStyle/>
                    <a:p>
                      <a:pPr algn="ctr" fontAlgn="b">
                        <a:buNone/>
                      </a:pPr>
                      <a:r>
                        <a:rPr lang="en-US" sz="1500" b="0" i="1" u="none" strike="noStrike" dirty="0">
                          <a:solidFill>
                            <a:srgbClr val="FFFFFF"/>
                          </a:solidFill>
                          <a:effectLst/>
                          <a:latin typeface="Calibri"/>
                        </a:rPr>
                        <a:t>Jan</a:t>
                      </a:r>
                      <a:endParaRPr lang="en-US" sz="2400" b="0" i="0" u="none" strike="noStrike" dirty="0">
                        <a:effectLst/>
                        <a:latin typeface="Calibri"/>
                      </a:endParaRPr>
                    </a:p>
                  </a:txBody>
                  <a:tcPr marL="8627" marR="8627" marT="8627" marB="0" anchor="ctr">
                    <a:lnL>
                      <a:noFill/>
                    </a:lnL>
                    <a:lnR>
                      <a:noFill/>
                    </a:lnR>
                    <a:lnT w="6350" cap="flat" cmpd="sng" algn="ctr">
                      <a:solidFill>
                        <a:srgbClr val="AEAAAA"/>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Feb</a:t>
                      </a:r>
                      <a:endParaRPr lang="en-US" sz="2400" b="0" i="0" u="none" strike="noStrike">
                        <a:effectLst/>
                        <a:latin typeface="Calibri"/>
                      </a:endParaRPr>
                    </a:p>
                  </a:txBody>
                  <a:tcPr marL="124226" marR="124226" marT="62113" marB="62113" anchor="ctr">
                    <a:lnL>
                      <a:noFill/>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Mar</a:t>
                      </a:r>
                      <a:endParaRPr lang="en-US" sz="2400" b="0" i="0" u="none" strike="noStrike">
                        <a:effectLst/>
                        <a:latin typeface="Calibri"/>
                      </a:endParaRPr>
                    </a:p>
                  </a:txBody>
                  <a:tcPr marL="124226" marR="124226" marT="62113" marB="62113" anchor="ctr">
                    <a:lnL w="12700" cmpd="sng">
                      <a:noFill/>
                      <a:prstDash val="solid"/>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Apr</a:t>
                      </a:r>
                      <a:endParaRPr lang="en-US" sz="2400" b="0" i="0" u="none" strike="noStrike">
                        <a:effectLst/>
                        <a:latin typeface="Calibri"/>
                      </a:endParaRPr>
                    </a:p>
                  </a:txBody>
                  <a:tcPr marL="124226" marR="124226" marT="62113" marB="62113" anchor="ctr">
                    <a:lnL w="12700" cmpd="sng">
                      <a:noFill/>
                      <a:prstDash val="solid"/>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May</a:t>
                      </a:r>
                      <a:endParaRPr lang="en-US" sz="2400" b="0" i="0" u="none" strike="noStrike">
                        <a:effectLst/>
                        <a:latin typeface="Calibri"/>
                      </a:endParaRPr>
                    </a:p>
                  </a:txBody>
                  <a:tcPr marL="124226" marR="124226" marT="62113" marB="62113" anchor="ctr">
                    <a:lnL w="12700" cmpd="sng">
                      <a:noFill/>
                      <a:prstDash val="solid"/>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Jun</a:t>
                      </a:r>
                      <a:endParaRPr lang="en-US" sz="2400" b="0" i="0" u="none" strike="noStrike">
                        <a:effectLst/>
                        <a:latin typeface="Calibri"/>
                      </a:endParaRPr>
                    </a:p>
                  </a:txBody>
                  <a:tcPr marL="8627" marR="8627" marT="8627" marB="0" anchor="ctr">
                    <a:lnL>
                      <a:noFill/>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Jul</a:t>
                      </a:r>
                      <a:endParaRPr lang="en-US" sz="2400" b="0" i="0" u="none" strike="noStrike">
                        <a:effectLst/>
                        <a:latin typeface="Calibri"/>
                      </a:endParaRPr>
                    </a:p>
                  </a:txBody>
                  <a:tcPr marL="124226" marR="124226" marT="62113" marB="62113" anchor="ctr">
                    <a:lnL>
                      <a:noFill/>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Aug</a:t>
                      </a:r>
                      <a:endParaRPr lang="en-US" sz="2400" b="0" i="0" u="none" strike="noStrike">
                        <a:effectLst/>
                        <a:latin typeface="Calibri"/>
                      </a:endParaRPr>
                    </a:p>
                  </a:txBody>
                  <a:tcPr marL="8627" marR="8627" marT="8627" marB="0" anchor="ctr">
                    <a:lnL>
                      <a:noFill/>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Sep</a:t>
                      </a:r>
                      <a:endParaRPr lang="en-US" sz="2400" b="0" i="0" u="none" strike="noStrike">
                        <a:effectLst/>
                        <a:latin typeface="Calibri"/>
                      </a:endParaRPr>
                    </a:p>
                  </a:txBody>
                  <a:tcPr marL="8627" marR="8627" marT="8627" marB="0" anchor="ctr">
                    <a:lnL>
                      <a:noFill/>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Oct</a:t>
                      </a:r>
                      <a:endParaRPr lang="en-US" sz="2400" b="0" i="0" u="none" strike="noStrike">
                        <a:effectLst/>
                        <a:latin typeface="Calibri"/>
                      </a:endParaRPr>
                    </a:p>
                  </a:txBody>
                  <a:tcPr marL="8627" marR="8627" marT="8627" marB="0" anchor="ctr">
                    <a:lnL>
                      <a:noFill/>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a:solidFill>
                            <a:srgbClr val="FFFFFF"/>
                          </a:solidFill>
                          <a:effectLst/>
                          <a:latin typeface="Calibri"/>
                        </a:rPr>
                        <a:t>Nov</a:t>
                      </a:r>
                      <a:endParaRPr lang="en-US" sz="2400" b="0" i="0" u="none" strike="noStrike">
                        <a:effectLst/>
                        <a:latin typeface="Calibri"/>
                      </a:endParaRPr>
                    </a:p>
                  </a:txBody>
                  <a:tcPr marL="8627" marR="8627" marT="8627" marB="0" anchor="ctr">
                    <a:lnL>
                      <a:noFill/>
                    </a:lnL>
                    <a:lnR>
                      <a:noFill/>
                    </a:lnR>
                    <a:lnB w="6350" cap="flat" cmpd="sng" algn="ctr">
                      <a:solidFill>
                        <a:srgbClr val="808080"/>
                      </a:solidFill>
                      <a:prstDash val="solid"/>
                      <a:round/>
                      <a:headEnd type="none" w="med" len="med"/>
                      <a:tailEnd type="none" w="med" len="med"/>
                    </a:lnB>
                    <a:solidFill>
                      <a:srgbClr val="007396"/>
                    </a:solidFill>
                  </a:tcPr>
                </a:tc>
                <a:tc>
                  <a:txBody>
                    <a:bodyPr/>
                    <a:lstStyle/>
                    <a:p>
                      <a:pPr algn="ctr" fontAlgn="b">
                        <a:buNone/>
                      </a:pPr>
                      <a:r>
                        <a:rPr lang="en-US" sz="1500" b="0" i="1" u="none" strike="noStrike" dirty="0">
                          <a:solidFill>
                            <a:srgbClr val="FFFFFF"/>
                          </a:solidFill>
                          <a:effectLst/>
                          <a:latin typeface="Calibri"/>
                        </a:rPr>
                        <a:t>Dec</a:t>
                      </a:r>
                      <a:endParaRPr lang="en-US" sz="2400" b="0" i="0" u="none" strike="noStrike" dirty="0">
                        <a:effectLst/>
                        <a:latin typeface="Calibri"/>
                      </a:endParaRPr>
                    </a:p>
                  </a:txBody>
                  <a:tcPr marL="8627" marR="8627" marT="8627" marB="0" anchor="ctr">
                    <a:lnL>
                      <a:noFill/>
                    </a:lnL>
                    <a:lnR>
                      <a:noFill/>
                    </a:lnR>
                    <a:lnB w="6350" cap="flat" cmpd="sng" algn="ctr">
                      <a:solidFill>
                        <a:srgbClr val="808080"/>
                      </a:solidFill>
                      <a:prstDash val="solid"/>
                      <a:round/>
                      <a:headEnd type="none" w="med" len="med"/>
                      <a:tailEnd type="none" w="med" len="med"/>
                    </a:lnB>
                    <a:solidFill>
                      <a:srgbClr val="007396"/>
                    </a:solidFill>
                  </a:tcPr>
                </a:tc>
                <a:extLst>
                  <a:ext uri="{0D108BD9-81ED-4DB2-BD59-A6C34878D82A}">
                    <a16:rowId xmlns:a16="http://schemas.microsoft.com/office/drawing/2014/main" val="3257741367"/>
                  </a:ext>
                </a:extLst>
              </a:tr>
              <a:tr h="0">
                <a:tc>
                  <a:txBody>
                    <a:bodyPr/>
                    <a:lstStyle/>
                    <a:p>
                      <a:pPr algn="l" fontAlgn="ctr">
                        <a:buNone/>
                      </a:pPr>
                      <a:r>
                        <a:rPr lang="en-US" sz="1500" b="0" i="0" u="none" strike="noStrike">
                          <a:solidFill>
                            <a:srgbClr val="000000"/>
                          </a:solidFill>
                          <a:effectLst/>
                          <a:latin typeface="Calibri"/>
                        </a:rPr>
                        <a:t> Drafting Project Description</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dirty="0">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dirty="0">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extLst>
                  <a:ext uri="{0D108BD9-81ED-4DB2-BD59-A6C34878D82A}">
                    <a16:rowId xmlns:a16="http://schemas.microsoft.com/office/drawing/2014/main" val="2605355170"/>
                  </a:ext>
                </a:extLst>
              </a:tr>
              <a:tr h="0">
                <a:tc>
                  <a:txBody>
                    <a:bodyPr/>
                    <a:lstStyle/>
                    <a:p>
                      <a:pPr algn="l" fontAlgn="ctr">
                        <a:buNone/>
                      </a:pPr>
                      <a:r>
                        <a:rPr lang="en-US" sz="1500" b="0" i="0" u="none" strike="noStrike">
                          <a:solidFill>
                            <a:srgbClr val="000000"/>
                          </a:solidFill>
                          <a:effectLst/>
                          <a:latin typeface="Calibri"/>
                        </a:rPr>
                        <a:t> Calsim (Water Operations) Modeling</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lumMod val="85000"/>
                      </a:schemeClr>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extLst>
                  <a:ext uri="{0D108BD9-81ED-4DB2-BD59-A6C34878D82A}">
                    <a16:rowId xmlns:a16="http://schemas.microsoft.com/office/drawing/2014/main" val="2868480959"/>
                  </a:ext>
                </a:extLst>
              </a:tr>
              <a:tr h="0">
                <a:tc>
                  <a:txBody>
                    <a:bodyPr/>
                    <a:lstStyle/>
                    <a:p>
                      <a:pPr algn="l" fontAlgn="ctr">
                        <a:buNone/>
                      </a:pPr>
                      <a:r>
                        <a:rPr lang="en-US" sz="1500" b="0" i="0" u="none" strike="noStrike">
                          <a:solidFill>
                            <a:srgbClr val="000000"/>
                          </a:solidFill>
                          <a:effectLst/>
                          <a:latin typeface="Calibri"/>
                        </a:rPr>
                        <a:t> Final Project Description</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extLst>
                  <a:ext uri="{0D108BD9-81ED-4DB2-BD59-A6C34878D82A}">
                    <a16:rowId xmlns:a16="http://schemas.microsoft.com/office/drawing/2014/main" val="2074330134"/>
                  </a:ext>
                </a:extLst>
              </a:tr>
              <a:tr h="0">
                <a:tc>
                  <a:txBody>
                    <a:bodyPr/>
                    <a:lstStyle/>
                    <a:p>
                      <a:pPr algn="l" fontAlgn="ctr">
                        <a:buNone/>
                      </a:pPr>
                      <a:r>
                        <a:rPr lang="en-US" sz="1500" b="0" i="0" u="none" strike="noStrike">
                          <a:solidFill>
                            <a:srgbClr val="000000"/>
                          </a:solidFill>
                          <a:effectLst/>
                          <a:latin typeface="Calibri"/>
                        </a:rPr>
                        <a:t> NMFS and USFWS Coordination</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lumMod val="85000"/>
                      </a:schemeClr>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extLst>
                  <a:ext uri="{0D108BD9-81ED-4DB2-BD59-A6C34878D82A}">
                    <a16:rowId xmlns:a16="http://schemas.microsoft.com/office/drawing/2014/main" val="3460368985"/>
                  </a:ext>
                </a:extLst>
              </a:tr>
              <a:tr h="0">
                <a:tc>
                  <a:txBody>
                    <a:bodyPr/>
                    <a:lstStyle/>
                    <a:p>
                      <a:pPr algn="l" fontAlgn="ctr">
                        <a:buNone/>
                      </a:pPr>
                      <a:r>
                        <a:rPr lang="en-US" sz="1500" b="0" i="0" u="none" strike="noStrike">
                          <a:solidFill>
                            <a:srgbClr val="000000"/>
                          </a:solidFill>
                          <a:effectLst/>
                          <a:latin typeface="Calibri"/>
                        </a:rPr>
                        <a:t> Temperature and Hydrodynamics Modeling</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extLst>
                  <a:ext uri="{0D108BD9-81ED-4DB2-BD59-A6C34878D82A}">
                    <a16:rowId xmlns:a16="http://schemas.microsoft.com/office/drawing/2014/main" val="3798042719"/>
                  </a:ext>
                </a:extLst>
              </a:tr>
              <a:tr h="0">
                <a:tc>
                  <a:txBody>
                    <a:bodyPr/>
                    <a:lstStyle/>
                    <a:p>
                      <a:pPr algn="l" fontAlgn="ctr">
                        <a:buNone/>
                      </a:pPr>
                      <a:r>
                        <a:rPr lang="en-US" sz="1500" b="0" i="0" u="none" strike="noStrike">
                          <a:solidFill>
                            <a:srgbClr val="000000"/>
                          </a:solidFill>
                          <a:effectLst/>
                          <a:latin typeface="Calibri"/>
                        </a:rPr>
                        <a:t> Biological Effects Modeling</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lumMod val="85000"/>
                      </a:schemeClr>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2F2F2"/>
                    </a:solidFill>
                  </a:tcPr>
                </a:tc>
                <a:extLst>
                  <a:ext uri="{0D108BD9-81ED-4DB2-BD59-A6C34878D82A}">
                    <a16:rowId xmlns:a16="http://schemas.microsoft.com/office/drawing/2014/main" val="3829154417"/>
                  </a:ext>
                </a:extLst>
              </a:tr>
              <a:tr h="0">
                <a:tc>
                  <a:txBody>
                    <a:bodyPr/>
                    <a:lstStyle/>
                    <a:p>
                      <a:pPr algn="l" fontAlgn="ctr">
                        <a:buNone/>
                      </a:pPr>
                      <a:r>
                        <a:rPr lang="en-US" sz="1500" b="0" i="0" u="none" strike="noStrike">
                          <a:effectLst/>
                          <a:latin typeface="+mn-lt"/>
                        </a:rPr>
                        <a:t> Supporting Effects Analyses</a:t>
                      </a: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solidFill>
                  </a:tcPr>
                </a:tc>
                <a:tc>
                  <a:txBody>
                    <a:bodyPr/>
                    <a:lstStyle/>
                    <a:p>
                      <a:pPr algn="l" fontAlgn="b">
                        <a:buNone/>
                      </a:pPr>
                      <a:endParaRPr lang="en-US" sz="2400" b="0" i="0" u="none" strike="noStrike">
                        <a:effectLst/>
                        <a:latin typeface="Arial" panose="020B0604020202020204" pitchFamily="34" charset="0"/>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Arial" panose="020B0604020202020204" pitchFamily="34" charset="0"/>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Arial" panose="020B0604020202020204" pitchFamily="34" charset="0"/>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Arial" panose="020B0604020202020204" pitchFamily="34" charset="0"/>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accent6"/>
                    </a:solidFill>
                  </a:tcPr>
                </a:tc>
                <a:tc>
                  <a:txBody>
                    <a:bodyPr/>
                    <a:lstStyle/>
                    <a:p>
                      <a:pPr algn="l" fontAlgn="b">
                        <a:buNone/>
                      </a:pPr>
                      <a:endParaRPr lang="en-US" sz="2400" b="0" i="0" u="none" strike="noStrike">
                        <a:effectLst/>
                        <a:latin typeface="Arial" panose="020B0604020202020204" pitchFamily="34" charset="0"/>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Arial" panose="020B0604020202020204" pitchFamily="34" charset="0"/>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pPr algn="l" fontAlgn="b">
                        <a:buNone/>
                      </a:pPr>
                      <a:endParaRPr lang="en-US" sz="2400" b="0" i="0" u="none" strike="noStrike">
                        <a:effectLst/>
                        <a:latin typeface="Arial" panose="020B0604020202020204" pitchFamily="34" charset="0"/>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extLst>
                  <a:ext uri="{0D108BD9-81ED-4DB2-BD59-A6C34878D82A}">
                    <a16:rowId xmlns:a16="http://schemas.microsoft.com/office/drawing/2014/main" val="3621807078"/>
                  </a:ext>
                </a:extLst>
              </a:tr>
              <a:tr h="0">
                <a:tc>
                  <a:txBody>
                    <a:bodyPr/>
                    <a:lstStyle/>
                    <a:p>
                      <a:pPr algn="l" fontAlgn="ctr">
                        <a:buNone/>
                      </a:pPr>
                      <a:r>
                        <a:rPr lang="en-US" sz="1500" b="0" i="0" u="none" strike="noStrike">
                          <a:solidFill>
                            <a:srgbClr val="000000"/>
                          </a:solidFill>
                          <a:effectLst/>
                          <a:latin typeface="Calibri"/>
                        </a:rPr>
                        <a:t> Responses from NMFS and USFWS</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lumMod val="85000"/>
                      </a:schemeClr>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794226916"/>
                  </a:ext>
                </a:extLst>
              </a:tr>
              <a:tr h="0">
                <a:tc>
                  <a:txBody>
                    <a:bodyPr/>
                    <a:lstStyle/>
                    <a:p>
                      <a:pPr algn="l" fontAlgn="ctr">
                        <a:buNone/>
                      </a:pPr>
                      <a:r>
                        <a:rPr lang="en-US" sz="1500" b="0" i="0" u="none" strike="noStrike">
                          <a:solidFill>
                            <a:srgbClr val="000000"/>
                          </a:solidFill>
                          <a:effectLst/>
                          <a:latin typeface="Calibri"/>
                        </a:rPr>
                        <a:t> NEPA Sufficiency Review</a:t>
                      </a:r>
                      <a:endParaRPr lang="en-US" sz="2400" b="0" i="0" u="none" strike="noStrike">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extLst>
                  <a:ext uri="{0D108BD9-81ED-4DB2-BD59-A6C34878D82A}">
                    <a16:rowId xmlns:a16="http://schemas.microsoft.com/office/drawing/2014/main" val="4002049467"/>
                  </a:ext>
                </a:extLst>
              </a:tr>
              <a:tr h="0">
                <a:tc>
                  <a:txBody>
                    <a:bodyPr/>
                    <a:lstStyle/>
                    <a:p>
                      <a:pPr algn="l" fontAlgn="ctr">
                        <a:buNone/>
                      </a:pPr>
                      <a:r>
                        <a:rPr lang="en-US" sz="1500" b="0" i="0" u="none" strike="noStrike" dirty="0">
                          <a:solidFill>
                            <a:srgbClr val="000000"/>
                          </a:solidFill>
                          <a:effectLst/>
                          <a:latin typeface="Calibri"/>
                        </a:rPr>
                        <a:t> Record of Decision</a:t>
                      </a:r>
                      <a:endParaRPr lang="en-US" sz="2400" b="0" i="0" u="none" strike="noStrike" dirty="0">
                        <a:effectLst/>
                        <a:latin typeface="Calibri"/>
                      </a:endParaRPr>
                    </a:p>
                  </a:txBody>
                  <a:tcPr marL="8627" marR="8627" marT="8627" marB="0" anchor="ctr">
                    <a:lnL>
                      <a:noFill/>
                    </a:lnL>
                    <a:lnR w="6350" cap="flat" cmpd="sng" algn="ctr">
                      <a:solidFill>
                        <a:srgbClr val="808080"/>
                      </a:solidFill>
                      <a:prstDash val="solid"/>
                      <a:round/>
                      <a:headEnd type="none" w="med" len="med"/>
                      <a:tailEnd type="none" w="med" len="med"/>
                    </a:lnR>
                    <a:lnT>
                      <a:noFill/>
                    </a:lnT>
                    <a:lnB>
                      <a:noFill/>
                    </a:lnB>
                    <a:solidFill>
                      <a:schemeClr val="bg1">
                        <a:lumMod val="85000"/>
                      </a:schemeClr>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chemeClr val="bg1"/>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124226" marR="124226" marT="62113" marB="62113">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endParaRPr lang="en-US">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tc>
                  <a:txBody>
                    <a:bodyPr/>
                    <a:lstStyle/>
                    <a:p>
                      <a:pPr algn="l" fontAlgn="b">
                        <a:buNone/>
                      </a:pPr>
                      <a:endParaRPr lang="en-US" sz="2400" b="0" i="0" u="none" strike="noStrike" dirty="0">
                        <a:effectLst/>
                        <a:latin typeface="Calibri"/>
                      </a:endParaRPr>
                    </a:p>
                  </a:txBody>
                  <a:tcPr marL="8627" marR="8627" marT="8627"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70AD47"/>
                    </a:solidFill>
                  </a:tcPr>
                </a:tc>
                <a:extLst>
                  <a:ext uri="{0D108BD9-81ED-4DB2-BD59-A6C34878D82A}">
                    <a16:rowId xmlns:a16="http://schemas.microsoft.com/office/drawing/2014/main" val="4033182145"/>
                  </a:ext>
                </a:extLst>
              </a:tr>
            </a:tbl>
          </a:graphicData>
        </a:graphic>
      </p:graphicFrame>
      <p:sp>
        <p:nvSpPr>
          <p:cNvPr id="4" name="TextBox 3">
            <a:extLst>
              <a:ext uri="{FF2B5EF4-FFF2-40B4-BE49-F238E27FC236}">
                <a16:creationId xmlns:a16="http://schemas.microsoft.com/office/drawing/2014/main" id="{B2B1300F-BAD1-C2EC-1B28-8489D8A3704E}"/>
              </a:ext>
            </a:extLst>
          </p:cNvPr>
          <p:cNvSpPr txBox="1"/>
          <p:nvPr/>
        </p:nvSpPr>
        <p:spPr>
          <a:xfrm>
            <a:off x="2542761" y="6445195"/>
            <a:ext cx="710647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0000"/>
                </a:solidFill>
                <a:effectLst/>
                <a:uLnTx/>
                <a:uFillTx/>
                <a:latin typeface="Aptos" panose="02110004020202020204"/>
                <a:ea typeface="+mn-ea"/>
                <a:cs typeface="+mn-cs"/>
              </a:rPr>
              <a:t>For Discussion Purposes – Subject to Change</a:t>
            </a:r>
          </a:p>
        </p:txBody>
      </p:sp>
      <p:sp>
        <p:nvSpPr>
          <p:cNvPr id="6" name="Title 5">
            <a:extLst>
              <a:ext uri="{FF2B5EF4-FFF2-40B4-BE49-F238E27FC236}">
                <a16:creationId xmlns:a16="http://schemas.microsoft.com/office/drawing/2014/main" id="{3D50F435-9C70-28B1-1E2C-1101B59E08BB}"/>
              </a:ext>
            </a:extLst>
          </p:cNvPr>
          <p:cNvSpPr>
            <a:spLocks noGrp="1"/>
          </p:cNvSpPr>
          <p:nvPr>
            <p:ph type="title"/>
          </p:nvPr>
        </p:nvSpPr>
        <p:spPr>
          <a:xfrm>
            <a:off x="243840" y="-315391"/>
            <a:ext cx="11704320" cy="1325563"/>
          </a:xfrm>
        </p:spPr>
        <p:txBody>
          <a:bodyPr/>
          <a:lstStyle/>
          <a:p>
            <a:r>
              <a:rPr lang="en-US"/>
              <a:t>Action 5 Milestones</a:t>
            </a:r>
          </a:p>
        </p:txBody>
      </p:sp>
      <p:sp>
        <p:nvSpPr>
          <p:cNvPr id="2" name="Slide Number Placeholder 2">
            <a:extLst>
              <a:ext uri="{FF2B5EF4-FFF2-40B4-BE49-F238E27FC236}">
                <a16:creationId xmlns:a16="http://schemas.microsoft.com/office/drawing/2014/main" id="{525AA9F2-3870-C95F-0FCA-1515D57F037D}"/>
              </a:ext>
            </a:extLst>
          </p:cNvPr>
          <p:cNvSpPr>
            <a:spLocks noGrp="1"/>
          </p:cNvSpPr>
          <p:nvPr>
            <p:ph type="sldNum" sz="quarter" idx="12"/>
          </p:nvPr>
        </p:nvSpPr>
        <p:spPr/>
        <p:txBody>
          <a:bodyPr/>
          <a:lstStyle/>
          <a:p>
            <a:fld id="{A1D9053B-8DB2-EA4A-A9CF-0F8FB54823AA}" type="slidenum">
              <a:rPr lang="en-US" smtClean="0"/>
              <a:t>9</a:t>
            </a:fld>
            <a:endParaRPr lang="en-US"/>
          </a:p>
        </p:txBody>
      </p:sp>
      <p:sp>
        <p:nvSpPr>
          <p:cNvPr id="7" name="Text Placeholder 3">
            <a:extLst>
              <a:ext uri="{FF2B5EF4-FFF2-40B4-BE49-F238E27FC236}">
                <a16:creationId xmlns:a16="http://schemas.microsoft.com/office/drawing/2014/main" id="{4C744454-B2F1-114E-30F2-D5CA1ADCAF9D}"/>
              </a:ext>
            </a:extLst>
          </p:cNvPr>
          <p:cNvSpPr>
            <a:spLocks noGrp="1"/>
          </p:cNvSpPr>
          <p:nvPr>
            <p:ph type="body" sz="quarter" idx="14"/>
          </p:nvPr>
        </p:nvSpPr>
        <p:spPr>
          <a:xfrm>
            <a:off x="11109960" y="5623560"/>
            <a:ext cx="914400" cy="1060704"/>
          </a:xfrm>
        </p:spPr>
        <p:txBody>
          <a:bodyPr/>
          <a:lstStyle/>
          <a:p>
            <a:endParaRPr lang="en-US" dirty="0"/>
          </a:p>
        </p:txBody>
      </p:sp>
    </p:spTree>
    <p:extLst>
      <p:ext uri="{BB962C8B-B14F-4D97-AF65-F5344CB8AC3E}">
        <p14:creationId xmlns:p14="http://schemas.microsoft.com/office/powerpoint/2010/main" val="2981317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2AA99-72FA-C2C2-440A-91D290832DD5}"/>
              </a:ext>
            </a:extLst>
          </p:cNvPr>
          <p:cNvSpPr>
            <a:spLocks noGrp="1"/>
          </p:cNvSpPr>
          <p:nvPr>
            <p:ph type="title"/>
          </p:nvPr>
        </p:nvSpPr>
        <p:spPr/>
        <p:txBody>
          <a:bodyPr/>
          <a:lstStyle/>
          <a:p>
            <a:r>
              <a:rPr lang="en-US"/>
              <a:t>TRD Preliminary Alternatives </a:t>
            </a:r>
          </a:p>
        </p:txBody>
      </p:sp>
      <p:sp>
        <p:nvSpPr>
          <p:cNvPr id="3" name="Slide Number Placeholder 2">
            <a:extLst>
              <a:ext uri="{FF2B5EF4-FFF2-40B4-BE49-F238E27FC236}">
                <a16:creationId xmlns:a16="http://schemas.microsoft.com/office/drawing/2014/main" id="{D91E09B0-D65B-499E-4C8C-8393F13FB8F1}"/>
              </a:ext>
            </a:extLst>
          </p:cNvPr>
          <p:cNvSpPr>
            <a:spLocks noGrp="1"/>
          </p:cNvSpPr>
          <p:nvPr>
            <p:ph type="sldNum" sz="quarter" idx="12"/>
          </p:nvPr>
        </p:nvSpPr>
        <p:spPr/>
        <p:txBody>
          <a:bodyPr/>
          <a:lstStyle/>
          <a:p>
            <a:fld id="{A1D9053B-8DB2-EA4A-A9CF-0F8FB54823AA}" type="slidenum">
              <a:rPr lang="en-US" smtClean="0"/>
              <a:t>10</a:t>
            </a:fld>
            <a:endParaRPr lang="en-US"/>
          </a:p>
        </p:txBody>
      </p:sp>
      <p:sp>
        <p:nvSpPr>
          <p:cNvPr id="5" name="Text Placeholder 4">
            <a:extLst>
              <a:ext uri="{FF2B5EF4-FFF2-40B4-BE49-F238E27FC236}">
                <a16:creationId xmlns:a16="http://schemas.microsoft.com/office/drawing/2014/main" id="{2BA7B37A-651F-3183-6234-10CB2CCA8AA3}"/>
              </a:ext>
            </a:extLst>
          </p:cNvPr>
          <p:cNvSpPr>
            <a:spLocks noGrp="1"/>
          </p:cNvSpPr>
          <p:nvPr>
            <p:ph type="body" sz="quarter" idx="14"/>
          </p:nvPr>
        </p:nvSpPr>
        <p:spPr>
          <a:xfrm>
            <a:off x="11024616" y="5696078"/>
            <a:ext cx="996696" cy="1060704"/>
          </a:xfrm>
        </p:spPr>
        <p:txBody>
          <a:bodyPr/>
          <a:lstStyle/>
          <a:p>
            <a:endParaRPr lang="en-US"/>
          </a:p>
        </p:txBody>
      </p:sp>
      <p:graphicFrame>
        <p:nvGraphicFramePr>
          <p:cNvPr id="6" name="Diagram 5">
            <a:extLst>
              <a:ext uri="{FF2B5EF4-FFF2-40B4-BE49-F238E27FC236}">
                <a16:creationId xmlns:a16="http://schemas.microsoft.com/office/drawing/2014/main" id="{3534E1E4-6D4D-B6AE-899B-8BF5B1A09110}"/>
              </a:ext>
            </a:extLst>
          </p:cNvPr>
          <p:cNvGraphicFramePr/>
          <p:nvPr>
            <p:extLst>
              <p:ext uri="{D42A27DB-BD31-4B8C-83A1-F6EECF244321}">
                <p14:modId xmlns:p14="http://schemas.microsoft.com/office/powerpoint/2010/main" val="1027722123"/>
              </p:ext>
            </p:extLst>
          </p:nvPr>
        </p:nvGraphicFramePr>
        <p:xfrm>
          <a:off x="259080" y="1593780"/>
          <a:ext cx="10479429" cy="4980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0247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5CAD7-6301-C052-083D-7A2BF9D96D4E}"/>
              </a:ext>
            </a:extLst>
          </p:cNvPr>
          <p:cNvSpPr>
            <a:spLocks noGrp="1"/>
          </p:cNvSpPr>
          <p:nvPr>
            <p:ph type="title"/>
          </p:nvPr>
        </p:nvSpPr>
        <p:spPr>
          <a:xfrm>
            <a:off x="170688" y="-240465"/>
            <a:ext cx="11704320" cy="1325563"/>
          </a:xfrm>
        </p:spPr>
        <p:txBody>
          <a:bodyPr/>
          <a:lstStyle/>
          <a:p>
            <a:r>
              <a:rPr lang="en-US" dirty="0"/>
              <a:t>Key Operations of NAA and Alt2-4</a:t>
            </a:r>
          </a:p>
        </p:txBody>
      </p:sp>
      <p:sp>
        <p:nvSpPr>
          <p:cNvPr id="3" name="Slide Number Placeholder 2">
            <a:extLst>
              <a:ext uri="{FF2B5EF4-FFF2-40B4-BE49-F238E27FC236}">
                <a16:creationId xmlns:a16="http://schemas.microsoft.com/office/drawing/2014/main" id="{9BE0DCFE-89AD-0B28-11B4-5A5AD0AF80DB}"/>
              </a:ext>
            </a:extLst>
          </p:cNvPr>
          <p:cNvSpPr>
            <a:spLocks noGrp="1"/>
          </p:cNvSpPr>
          <p:nvPr>
            <p:ph type="sldNum" sz="quarter" idx="12"/>
          </p:nvPr>
        </p:nvSpPr>
        <p:spPr/>
        <p:txBody>
          <a:bodyPr/>
          <a:lstStyle/>
          <a:p>
            <a:fld id="{A1D9053B-8DB2-EA4A-A9CF-0F8FB54823AA}" type="slidenum">
              <a:rPr lang="en-US" smtClean="0"/>
              <a:t>11</a:t>
            </a:fld>
            <a:endParaRPr lang="en-US"/>
          </a:p>
        </p:txBody>
      </p:sp>
      <p:sp>
        <p:nvSpPr>
          <p:cNvPr id="4" name="Text Placeholder 3">
            <a:extLst>
              <a:ext uri="{FF2B5EF4-FFF2-40B4-BE49-F238E27FC236}">
                <a16:creationId xmlns:a16="http://schemas.microsoft.com/office/drawing/2014/main" id="{E71EBDE3-F771-A327-61D3-C023E2A1A4C7}"/>
              </a:ext>
            </a:extLst>
          </p:cNvPr>
          <p:cNvSpPr>
            <a:spLocks noGrp="1"/>
          </p:cNvSpPr>
          <p:nvPr>
            <p:ph type="body" sz="quarter" idx="13"/>
          </p:nvPr>
        </p:nvSpPr>
        <p:spPr>
          <a:xfrm>
            <a:off x="7016435" y="6092667"/>
            <a:ext cx="4916483" cy="365125"/>
          </a:xfrm>
        </p:spPr>
        <p:txBody>
          <a:bodyPr/>
          <a:lstStyle/>
          <a:p>
            <a:pPr marL="0" indent="0">
              <a:buNone/>
            </a:pPr>
            <a:r>
              <a:rPr lang="en-US" sz="2400"/>
              <a:t>*Alts 1, 6, 7 are in progress</a:t>
            </a:r>
          </a:p>
        </p:txBody>
      </p:sp>
      <p:sp>
        <p:nvSpPr>
          <p:cNvPr id="6" name="Text Placeholder 4">
            <a:extLst>
              <a:ext uri="{FF2B5EF4-FFF2-40B4-BE49-F238E27FC236}">
                <a16:creationId xmlns:a16="http://schemas.microsoft.com/office/drawing/2014/main" id="{B0E3814F-1CE4-101A-FB92-DAAD2489640A}"/>
              </a:ext>
            </a:extLst>
          </p:cNvPr>
          <p:cNvSpPr>
            <a:spLocks noGrp="1"/>
          </p:cNvSpPr>
          <p:nvPr>
            <p:ph type="body" sz="quarter" idx="14"/>
          </p:nvPr>
        </p:nvSpPr>
        <p:spPr>
          <a:xfrm>
            <a:off x="11024616" y="5696078"/>
            <a:ext cx="996696" cy="1060704"/>
          </a:xfrm>
        </p:spPr>
        <p:txBody>
          <a:bodyPr/>
          <a:lstStyle/>
          <a:p>
            <a:endParaRPr lang="en-US"/>
          </a:p>
        </p:txBody>
      </p:sp>
      <p:graphicFrame>
        <p:nvGraphicFramePr>
          <p:cNvPr id="5" name="Table 4">
            <a:extLst>
              <a:ext uri="{FF2B5EF4-FFF2-40B4-BE49-F238E27FC236}">
                <a16:creationId xmlns:a16="http://schemas.microsoft.com/office/drawing/2014/main" id="{FB21FE70-7958-1FD3-513C-5BB344B8A059}"/>
              </a:ext>
            </a:extLst>
          </p:cNvPr>
          <p:cNvGraphicFramePr>
            <a:graphicFrameLocks noGrp="1"/>
          </p:cNvGraphicFramePr>
          <p:nvPr>
            <p:extLst>
              <p:ext uri="{D42A27DB-BD31-4B8C-83A1-F6EECF244321}">
                <p14:modId xmlns:p14="http://schemas.microsoft.com/office/powerpoint/2010/main" val="3131501538"/>
              </p:ext>
            </p:extLst>
          </p:nvPr>
        </p:nvGraphicFramePr>
        <p:xfrm>
          <a:off x="1" y="-101218"/>
          <a:ext cx="12191999" cy="6959217"/>
        </p:xfrm>
        <a:graphic>
          <a:graphicData uri="http://schemas.openxmlformats.org/drawingml/2006/table">
            <a:tbl>
              <a:tblPr>
                <a:tableStyleId>{69CF1AB2-1976-4502-BF36-3FF5EA218861}</a:tableStyleId>
              </a:tblPr>
              <a:tblGrid>
                <a:gridCol w="1139867">
                  <a:extLst>
                    <a:ext uri="{9D8B030D-6E8A-4147-A177-3AD203B41FA5}">
                      <a16:colId xmlns:a16="http://schemas.microsoft.com/office/drawing/2014/main" val="3147721103"/>
                    </a:ext>
                  </a:extLst>
                </a:gridCol>
                <a:gridCol w="1453020">
                  <a:extLst>
                    <a:ext uri="{9D8B030D-6E8A-4147-A177-3AD203B41FA5}">
                      <a16:colId xmlns:a16="http://schemas.microsoft.com/office/drawing/2014/main" val="1787193035"/>
                    </a:ext>
                  </a:extLst>
                </a:gridCol>
                <a:gridCol w="1553227">
                  <a:extLst>
                    <a:ext uri="{9D8B030D-6E8A-4147-A177-3AD203B41FA5}">
                      <a16:colId xmlns:a16="http://schemas.microsoft.com/office/drawing/2014/main" val="1615897009"/>
                    </a:ext>
                  </a:extLst>
                </a:gridCol>
                <a:gridCol w="1660325">
                  <a:extLst>
                    <a:ext uri="{9D8B030D-6E8A-4147-A177-3AD203B41FA5}">
                      <a16:colId xmlns:a16="http://schemas.microsoft.com/office/drawing/2014/main" val="1273204546"/>
                    </a:ext>
                  </a:extLst>
                </a:gridCol>
                <a:gridCol w="1493520">
                  <a:extLst>
                    <a:ext uri="{9D8B030D-6E8A-4147-A177-3AD203B41FA5}">
                      <a16:colId xmlns:a16="http://schemas.microsoft.com/office/drawing/2014/main" val="2850440726"/>
                    </a:ext>
                  </a:extLst>
                </a:gridCol>
                <a:gridCol w="1579880">
                  <a:extLst>
                    <a:ext uri="{9D8B030D-6E8A-4147-A177-3AD203B41FA5}">
                      <a16:colId xmlns:a16="http://schemas.microsoft.com/office/drawing/2014/main" val="1088309951"/>
                    </a:ext>
                  </a:extLst>
                </a:gridCol>
                <a:gridCol w="1803400">
                  <a:extLst>
                    <a:ext uri="{9D8B030D-6E8A-4147-A177-3AD203B41FA5}">
                      <a16:colId xmlns:a16="http://schemas.microsoft.com/office/drawing/2014/main" val="1280005272"/>
                    </a:ext>
                  </a:extLst>
                </a:gridCol>
                <a:gridCol w="1508760">
                  <a:extLst>
                    <a:ext uri="{9D8B030D-6E8A-4147-A177-3AD203B41FA5}">
                      <a16:colId xmlns:a16="http://schemas.microsoft.com/office/drawing/2014/main" val="1675023673"/>
                    </a:ext>
                  </a:extLst>
                </a:gridCol>
              </a:tblGrid>
              <a:tr h="300828">
                <a:tc>
                  <a:txBody>
                    <a:bodyPr/>
                    <a:lstStyle/>
                    <a:p>
                      <a:pPr algn="l" fontAlgn="b"/>
                      <a:endParaRPr lang="en-US" sz="1600" b="0" i="0" u="none" strike="noStrike">
                        <a:solidFill>
                          <a:srgbClr val="000000"/>
                        </a:solidFill>
                        <a:effectLst/>
                        <a:latin typeface="Calibri" panose="020F0502020204030204" pitchFamily="34" charset="0"/>
                      </a:endParaRPr>
                    </a:p>
                  </a:txBody>
                  <a:tcPr marL="9525" marR="9525" marT="9525" marB="0" anchor="b">
                    <a:solidFill>
                      <a:srgbClr val="0080A5"/>
                    </a:solidFill>
                  </a:tcPr>
                </a:tc>
                <a:tc>
                  <a:txBody>
                    <a:bodyPr/>
                    <a:lstStyle/>
                    <a:p>
                      <a:pPr algn="l" fontAlgn="b"/>
                      <a:r>
                        <a:rPr lang="en-US" sz="1600" b="1" i="0" kern="1200">
                          <a:solidFill>
                            <a:schemeClr val="bg1"/>
                          </a:solidFill>
                          <a:latin typeface="Segoe UI Semibold" panose="020B0502040204020203" pitchFamily="34" charset="0"/>
                          <a:cs typeface="Segoe UI Semibold" panose="020B0502040204020203" pitchFamily="34" charset="0"/>
                        </a:rPr>
                        <a:t>NAA</a:t>
                      </a:r>
                    </a:p>
                  </a:txBody>
                  <a:tcPr marL="9525" marR="9525" marT="9525" marB="0" anchor="b">
                    <a:solidFill>
                      <a:srgbClr val="0080A5"/>
                    </a:solidFill>
                  </a:tcPr>
                </a:tc>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Alt 1</a:t>
                      </a:r>
                    </a:p>
                  </a:txBody>
                  <a:tcPr marL="9525" marR="9525" marT="9525" marB="0" anchor="b">
                    <a:solidFill>
                      <a:srgbClr val="0080A5"/>
                    </a:solidFill>
                  </a:tcPr>
                </a:tc>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Alt2a&amp;b</a:t>
                      </a:r>
                    </a:p>
                  </a:txBody>
                  <a:tcPr marL="9525" marR="9525" marT="9525" marB="0" anchor="b">
                    <a:solidFill>
                      <a:srgbClr val="0080A5"/>
                    </a:solidFill>
                  </a:tcPr>
                </a:tc>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Alt3</a:t>
                      </a:r>
                    </a:p>
                  </a:txBody>
                  <a:tcPr marL="9525" marR="9525" marT="9525" marB="0" anchor="b">
                    <a:solidFill>
                      <a:srgbClr val="0080A5"/>
                    </a:solidFill>
                  </a:tcPr>
                </a:tc>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Alt4</a:t>
                      </a:r>
                    </a:p>
                  </a:txBody>
                  <a:tcPr marL="9525" marR="9525" marT="9525" marB="0" anchor="b">
                    <a:solidFill>
                      <a:srgbClr val="0080A5"/>
                    </a:solidFill>
                  </a:tcPr>
                </a:tc>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Alt 6</a:t>
                      </a:r>
                    </a:p>
                  </a:txBody>
                  <a:tcPr marL="9525" marR="9525" marT="9525" marB="0" anchor="b">
                    <a:solidFill>
                      <a:srgbClr val="0080A5"/>
                    </a:solidFill>
                  </a:tcPr>
                </a:tc>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Alt 7</a:t>
                      </a:r>
                    </a:p>
                  </a:txBody>
                  <a:tcPr marL="9525" marR="9525" marT="9525" marB="0" anchor="b">
                    <a:solidFill>
                      <a:srgbClr val="0080A5"/>
                    </a:solidFill>
                  </a:tcPr>
                </a:tc>
                <a:extLst>
                  <a:ext uri="{0D108BD9-81ED-4DB2-BD59-A6C34878D82A}">
                    <a16:rowId xmlns:a16="http://schemas.microsoft.com/office/drawing/2014/main" val="3278823666"/>
                  </a:ext>
                </a:extLst>
              </a:tr>
              <a:tr h="1462796">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Lewiston Release</a:t>
                      </a:r>
                    </a:p>
                  </a:txBody>
                  <a:tcPr marL="9525" marR="9525" marT="9525" marB="0" anchor="ctr">
                    <a:solidFill>
                      <a:srgbClr val="0080A5"/>
                    </a:solidFill>
                  </a:tcPr>
                </a:tc>
                <a:tc>
                  <a:txBody>
                    <a:bodyPr/>
                    <a:lstStyle/>
                    <a:p>
                      <a:pPr algn="l" fontAlgn="b"/>
                      <a:r>
                        <a:rPr lang="en-US" sz="1400" u="none" strike="noStrike" kern="1200" dirty="0">
                          <a:solidFill>
                            <a:schemeClr val="dk1"/>
                          </a:solidFill>
                          <a:effectLst/>
                          <a:latin typeface="+mn-lt"/>
                          <a:ea typeface="+mn-ea"/>
                          <a:cs typeface="+mn-cs"/>
                        </a:rPr>
                        <a:t>WYT based volume from 2000 ROD</a:t>
                      </a:r>
                    </a:p>
                  </a:txBody>
                  <a:tcPr marL="9525" marR="9525" marT="9525" marB="0" anchor="ctr">
                    <a:solidFill>
                      <a:schemeClr val="bg1"/>
                    </a:solidFill>
                  </a:tcPr>
                </a:tc>
                <a:tc>
                  <a:txBody>
                    <a:bodyPr/>
                    <a:lstStyle/>
                    <a:p>
                      <a:pPr algn="l" fontAlgn="ctr">
                        <a:buNone/>
                      </a:pPr>
                      <a:r>
                        <a:rPr lang="en-US" sz="1400" u="none" strike="noStrike" kern="1200" dirty="0">
                          <a:solidFill>
                            <a:schemeClr val="dk1"/>
                          </a:solidFill>
                          <a:effectLst/>
                          <a:latin typeface="+mn-lt"/>
                          <a:ea typeface="+mn-ea"/>
                          <a:cs typeface="+mn-cs"/>
                        </a:rPr>
                        <a:t>340,000 acre-feet consistent with Section 3406(b)(23) of CVPIA prior to the completion of the 1999 flow study. </a:t>
                      </a:r>
                    </a:p>
                  </a:txBody>
                  <a:tcPr marL="7620" marR="7620" marT="7620" anchor="ctr">
                    <a:solidFill>
                      <a:schemeClr val="bg1"/>
                    </a:solidFill>
                  </a:tcPr>
                </a:tc>
                <a:tc>
                  <a:txBody>
                    <a:bodyPr/>
                    <a:lstStyle/>
                    <a:p>
                      <a:pPr algn="l" fontAlgn="b"/>
                      <a:r>
                        <a:rPr lang="en-US" sz="1400" u="none" strike="noStrike" kern="1200" dirty="0">
                          <a:solidFill>
                            <a:schemeClr val="dk1"/>
                          </a:solidFill>
                          <a:effectLst/>
                          <a:latin typeface="+mn-lt"/>
                          <a:ea typeface="+mn-ea"/>
                          <a:cs typeface="+mn-cs"/>
                        </a:rPr>
                        <a:t>2000 ROD volumes shifted earlier with winter releases</a:t>
                      </a:r>
                    </a:p>
                  </a:txBody>
                  <a:tcPr marL="9525" marR="9525" marT="9525" marB="0" anchor="ctr">
                    <a:solidFill>
                      <a:schemeClr val="bg1"/>
                    </a:solidFill>
                  </a:tcPr>
                </a:tc>
                <a:tc>
                  <a:txBody>
                    <a:bodyPr/>
                    <a:lstStyle/>
                    <a:p>
                      <a:pPr algn="l" fontAlgn="b"/>
                      <a:r>
                        <a:rPr lang="en-US" sz="1400" u="none" strike="noStrike" kern="1200" dirty="0">
                          <a:solidFill>
                            <a:schemeClr val="dk1"/>
                          </a:solidFill>
                          <a:effectLst/>
                          <a:latin typeface="+mn-lt"/>
                          <a:ea typeface="+mn-ea"/>
                          <a:cs typeface="+mn-cs"/>
                        </a:rPr>
                        <a:t>Seasonally oscillating hydrograph and adaptive peak release</a:t>
                      </a:r>
                    </a:p>
                  </a:txBody>
                  <a:tcPr marL="9525" marR="9525" marT="9525" marB="0" anchor="ctr">
                    <a:solidFill>
                      <a:schemeClr val="bg1"/>
                    </a:solidFill>
                  </a:tcPr>
                </a:tc>
                <a:tc>
                  <a:txBody>
                    <a:bodyPr/>
                    <a:lstStyle/>
                    <a:p>
                      <a:pPr algn="l" fontAlgn="b"/>
                      <a:r>
                        <a:rPr lang="en-US" sz="1400" u="none" strike="noStrike" kern="1200" dirty="0">
                          <a:solidFill>
                            <a:schemeClr val="dk1"/>
                          </a:solidFill>
                          <a:effectLst/>
                          <a:latin typeface="+mn-lt"/>
                          <a:ea typeface="+mn-ea"/>
                          <a:cs typeface="+mn-cs"/>
                        </a:rPr>
                        <a:t>Same as Alt2, but reduce total ROD volume by 15% in case of drought and low storage</a:t>
                      </a:r>
                    </a:p>
                  </a:txBody>
                  <a:tcPr marL="9525" marR="9525" marT="9525" marB="0" anchor="ctr">
                    <a:solidFill>
                      <a:schemeClr val="bg1"/>
                    </a:solidFill>
                  </a:tcPr>
                </a:tc>
                <a:tc>
                  <a:txBody>
                    <a:bodyPr/>
                    <a:lstStyle/>
                    <a:p>
                      <a:pPr marL="0" algn="l" defTabSz="685800" rtl="0" eaLnBrk="1" fontAlgn="b" latinLnBrk="0" hangingPunct="1">
                        <a:buNone/>
                      </a:pPr>
                      <a:r>
                        <a:rPr lang="en-US" sz="1400" u="none" strike="noStrike" kern="1200" dirty="0">
                          <a:solidFill>
                            <a:schemeClr val="dk1"/>
                          </a:solidFill>
                          <a:effectLst/>
                          <a:latin typeface="+mn-lt"/>
                          <a:ea typeface="+mn-ea"/>
                          <a:cs typeface="+mn-cs"/>
                        </a:rPr>
                        <a:t>Same as NAA, except allow for carryover of ROD flows to subsequent water year(s). No summer flow reductions. </a:t>
                      </a:r>
                    </a:p>
                  </a:txBody>
                  <a:tcPr marL="7620" marR="7620" marT="7620" anchor="ctr">
                    <a:solidFill>
                      <a:schemeClr val="bg1"/>
                    </a:solidFill>
                  </a:tcPr>
                </a:tc>
                <a:tc>
                  <a:txBody>
                    <a:bodyPr/>
                    <a:lstStyle/>
                    <a:p>
                      <a:pPr marL="0" algn="l" defTabSz="685800" rtl="0" eaLnBrk="1" fontAlgn="b" latinLnBrk="0" hangingPunct="1">
                        <a:buNone/>
                      </a:pPr>
                      <a:r>
                        <a:rPr lang="en-US" sz="1400" u="none" strike="noStrike" kern="1200" dirty="0">
                          <a:solidFill>
                            <a:schemeClr val="dk1"/>
                          </a:solidFill>
                          <a:effectLst/>
                          <a:latin typeface="+mn-lt"/>
                          <a:ea typeface="+mn-ea"/>
                          <a:cs typeface="+mn-cs"/>
                        </a:rPr>
                        <a:t>Alternative, 70% of inflow to Trinity Reservoir</a:t>
                      </a:r>
                    </a:p>
                  </a:txBody>
                  <a:tcPr marL="7620" marR="7620" marT="7620" anchor="ctr">
                    <a:solidFill>
                      <a:schemeClr val="bg1"/>
                    </a:solidFill>
                  </a:tcPr>
                </a:tc>
                <a:extLst>
                  <a:ext uri="{0D108BD9-81ED-4DB2-BD59-A6C34878D82A}">
                    <a16:rowId xmlns:a16="http://schemas.microsoft.com/office/drawing/2014/main" val="3989207465"/>
                  </a:ext>
                </a:extLst>
              </a:tr>
              <a:tr h="3290124">
                <a:tc>
                  <a:txBody>
                    <a:bodyPr/>
                    <a:lstStyle/>
                    <a:p>
                      <a:pPr algn="l" fontAlgn="b"/>
                      <a:r>
                        <a:rPr lang="en-US" sz="1600" b="1" i="0" kern="1200" dirty="0">
                          <a:solidFill>
                            <a:schemeClr val="bg1"/>
                          </a:solidFill>
                          <a:latin typeface="Segoe UI Semibold" panose="020B0502040204020203" pitchFamily="34" charset="0"/>
                          <a:cs typeface="Segoe UI Semibold" panose="020B0502040204020203" pitchFamily="34" charset="0"/>
                        </a:rPr>
                        <a:t>Storage Target</a:t>
                      </a:r>
                    </a:p>
                  </a:txBody>
                  <a:tcPr marL="9525" marR="9525" marT="9525" marB="0" anchor="ctr">
                    <a:solidFill>
                      <a:srgbClr val="0080A5"/>
                    </a:solidFill>
                  </a:tcPr>
                </a:tc>
                <a:tc>
                  <a:txBody>
                    <a:bodyPr/>
                    <a:lstStyle/>
                    <a:p>
                      <a:pPr algn="l" fontAlgn="b"/>
                      <a:r>
                        <a:rPr lang="en-US" sz="1400" u="none" strike="noStrike" kern="1200" dirty="0">
                          <a:solidFill>
                            <a:schemeClr val="dk1"/>
                          </a:solidFill>
                          <a:effectLst/>
                          <a:latin typeface="+mn-lt"/>
                          <a:ea typeface="+mn-ea"/>
                          <a:cs typeface="+mn-cs"/>
                        </a:rPr>
                        <a:t>600 TAF</a:t>
                      </a:r>
                    </a:p>
                  </a:txBody>
                  <a:tcPr marL="9525" marR="9525" marT="9525" marB="0" anchor="ctr">
                    <a:solidFill>
                      <a:schemeClr val="bg1"/>
                    </a:solidFill>
                  </a:tcPr>
                </a:tc>
                <a:tc>
                  <a:txBody>
                    <a:bodyPr/>
                    <a:lstStyle/>
                    <a:p>
                      <a:pPr algn="l" fontAlgn="b"/>
                      <a:r>
                        <a:rPr lang="en-US" sz="1400" u="none" strike="noStrike" kern="1200" dirty="0">
                          <a:solidFill>
                            <a:schemeClr val="dk1"/>
                          </a:solidFill>
                          <a:effectLst/>
                          <a:latin typeface="+mn-lt"/>
                          <a:ea typeface="+mn-ea"/>
                          <a:cs typeface="+mn-cs"/>
                        </a:rPr>
                        <a:t>N/A</a:t>
                      </a:r>
                    </a:p>
                  </a:txBody>
                  <a:tcPr marL="9525" marR="9525" marT="9525" marB="0" anchor="ctr">
                    <a:solidFill>
                      <a:schemeClr val="bg1"/>
                    </a:solidFill>
                  </a:tcPr>
                </a:tc>
                <a:tc>
                  <a:txBody>
                    <a:bodyPr/>
                    <a:lstStyle/>
                    <a:p>
                      <a:pPr algn="l" fontAlgn="b"/>
                      <a:r>
                        <a:rPr lang="en-US" sz="1400" u="none" strike="noStrike" kern="1200" dirty="0">
                          <a:solidFill>
                            <a:schemeClr val="dk1"/>
                          </a:solidFill>
                          <a:effectLst/>
                          <a:latin typeface="+mn-lt"/>
                          <a:ea typeface="+mn-ea"/>
                          <a:cs typeface="+mn-cs"/>
                        </a:rPr>
                        <a:t>For Multi-year drought</a:t>
                      </a:r>
                    </a:p>
                    <a:p>
                      <a:pPr algn="l" fontAlgn="b"/>
                      <a:r>
                        <a:rPr lang="en-US" sz="1400" u="none" strike="noStrike" kern="1200" dirty="0">
                          <a:solidFill>
                            <a:schemeClr val="dk1"/>
                          </a:solidFill>
                          <a:effectLst/>
                          <a:latin typeface="+mn-lt"/>
                          <a:ea typeface="+mn-ea"/>
                          <a:cs typeface="+mn-cs"/>
                        </a:rPr>
                        <a:t>• First Year 1.2 MAF</a:t>
                      </a:r>
                    </a:p>
                    <a:p>
                      <a:pPr algn="l" fontAlgn="b"/>
                      <a:r>
                        <a:rPr lang="en-US" sz="1400" u="none" strike="noStrike" kern="1200" dirty="0">
                          <a:solidFill>
                            <a:schemeClr val="dk1"/>
                          </a:solidFill>
                          <a:effectLst/>
                          <a:latin typeface="+mn-lt"/>
                          <a:ea typeface="+mn-ea"/>
                          <a:cs typeface="+mn-cs"/>
                        </a:rPr>
                        <a:t>• Second Year 900 TAF </a:t>
                      </a:r>
                    </a:p>
                    <a:p>
                      <a:pPr algn="l" fontAlgn="b"/>
                      <a:r>
                        <a:rPr lang="en-US" sz="1400" u="none" strike="noStrike" kern="1200" dirty="0">
                          <a:solidFill>
                            <a:schemeClr val="dk1"/>
                          </a:solidFill>
                          <a:effectLst/>
                          <a:latin typeface="+mn-lt"/>
                          <a:ea typeface="+mn-ea"/>
                          <a:cs typeface="+mn-cs"/>
                        </a:rPr>
                        <a:t>• Third Year750 TAF </a:t>
                      </a:r>
                    </a:p>
                    <a:p>
                      <a:pPr algn="l" fontAlgn="b"/>
                      <a:endParaRPr lang="en-US" sz="1400" u="none" strike="noStrike" kern="1200" dirty="0">
                        <a:solidFill>
                          <a:schemeClr val="dk1"/>
                        </a:solidFill>
                        <a:effectLst/>
                        <a:latin typeface="+mn-lt"/>
                        <a:ea typeface="+mn-ea"/>
                        <a:cs typeface="+mn-cs"/>
                      </a:endParaRPr>
                    </a:p>
                    <a:p>
                      <a:pPr algn="l" fontAlgn="b"/>
                      <a:r>
                        <a:rPr lang="en-US" sz="1400" u="none" strike="noStrike" kern="1200" dirty="0">
                          <a:solidFill>
                            <a:schemeClr val="dk1"/>
                          </a:solidFill>
                          <a:effectLst/>
                          <a:latin typeface="+mn-lt"/>
                          <a:ea typeface="+mn-ea"/>
                          <a:cs typeface="+mn-cs"/>
                        </a:rPr>
                        <a:t>750 TAF minimum for end of Dec</a:t>
                      </a:r>
                    </a:p>
                  </a:txBody>
                  <a:tcPr marL="9525" marR="9525" marT="9525" marB="0" anchor="ctr">
                    <a:solidFill>
                      <a:schemeClr val="bg1"/>
                    </a:solidFill>
                  </a:tcPr>
                </a:tc>
                <a:tc>
                  <a:txBody>
                    <a:bodyPr/>
                    <a:lstStyle/>
                    <a:p>
                      <a:pPr algn="l" fontAlgn="b"/>
                      <a:r>
                        <a:rPr lang="en-US" sz="1400" u="none" strike="noStrike" kern="1200" dirty="0">
                          <a:solidFill>
                            <a:schemeClr val="dk1"/>
                          </a:solidFill>
                          <a:effectLst/>
                          <a:latin typeface="+mn-lt"/>
                          <a:ea typeface="+mn-ea"/>
                          <a:cs typeface="+mn-cs"/>
                        </a:rPr>
                        <a:t>Same as Alt2</a:t>
                      </a:r>
                    </a:p>
                  </a:txBody>
                  <a:tcPr marL="9525" marR="9525" marT="9525" marB="0" anchor="ctr">
                    <a:solidFill>
                      <a:schemeClr val="bg1"/>
                    </a:solidFill>
                  </a:tcPr>
                </a:tc>
                <a:tc>
                  <a:txBody>
                    <a:bodyPr/>
                    <a:lstStyle/>
                    <a:p>
                      <a:pPr algn="l" fontAlgn="b"/>
                      <a:r>
                        <a:rPr lang="en-US" sz="1400" u="none" strike="noStrike" kern="1200" dirty="0">
                          <a:solidFill>
                            <a:schemeClr val="dk1"/>
                          </a:solidFill>
                          <a:effectLst/>
                          <a:latin typeface="+mn-lt"/>
                          <a:ea typeface="+mn-ea"/>
                          <a:cs typeface="+mn-cs"/>
                        </a:rPr>
                        <a:t>750 TAF</a:t>
                      </a:r>
                    </a:p>
                  </a:txBody>
                  <a:tcPr marL="9525" marR="9525" marT="9525" marB="0" anchor="ctr">
                    <a:solidFill>
                      <a:schemeClr val="bg1"/>
                    </a:solidFill>
                  </a:tcPr>
                </a:tc>
                <a:tc>
                  <a:txBody>
                    <a:bodyPr/>
                    <a:lstStyle/>
                    <a:p>
                      <a:pPr marL="0" algn="l" defTabSz="685800" rtl="0" eaLnBrk="1" fontAlgn="b" latinLnBrk="0" hangingPunct="1">
                        <a:buNone/>
                      </a:pPr>
                      <a:r>
                        <a:rPr lang="en-US" sz="1400" u="none" strike="noStrike" kern="1200" dirty="0">
                          <a:solidFill>
                            <a:schemeClr val="dk1"/>
                          </a:solidFill>
                          <a:effectLst/>
                          <a:latin typeface="+mn-lt"/>
                          <a:ea typeface="+mn-ea"/>
                          <a:cs typeface="+mn-cs"/>
                        </a:rPr>
                        <a:t>Temp objectives from Kamman memo:</a:t>
                      </a:r>
                    </a:p>
                    <a:p>
                      <a:pPr marL="0" algn="l" defTabSz="685800" rtl="0" eaLnBrk="1" fontAlgn="b" latinLnBrk="0" hangingPunct="1">
                        <a:buNone/>
                      </a:pPr>
                      <a:endParaRPr lang="en-US" sz="1400" u="none" strike="noStrike" kern="1200" dirty="0">
                        <a:solidFill>
                          <a:schemeClr val="dk1"/>
                        </a:solidFill>
                        <a:effectLst/>
                        <a:latin typeface="+mn-lt"/>
                        <a:ea typeface="+mn-ea"/>
                        <a:cs typeface="+mn-cs"/>
                      </a:endParaRPr>
                    </a:p>
                    <a:p>
                      <a:pPr marL="0" algn="l" defTabSz="685800" rtl="0" eaLnBrk="1" fontAlgn="b" latinLnBrk="0" hangingPunct="1">
                        <a:buNone/>
                      </a:pPr>
                      <a:r>
                        <a:rPr lang="en-US" sz="1400" u="none" strike="noStrike" kern="1200" dirty="0">
                          <a:solidFill>
                            <a:schemeClr val="dk1"/>
                          </a:solidFill>
                          <a:effectLst/>
                          <a:latin typeface="+mn-lt"/>
                          <a:ea typeface="+mn-ea"/>
                          <a:cs typeface="+mn-cs"/>
                        </a:rPr>
                        <a:t>• First Year 1.5 MAF</a:t>
                      </a:r>
                      <a:br>
                        <a:rPr lang="en-US" sz="1400" u="none" strike="noStrike" kern="1200" dirty="0">
                          <a:solidFill>
                            <a:schemeClr val="dk1"/>
                          </a:solidFill>
                          <a:effectLst/>
                          <a:latin typeface="+mn-lt"/>
                          <a:ea typeface="+mn-ea"/>
                          <a:cs typeface="+mn-cs"/>
                        </a:rPr>
                      </a:br>
                      <a:r>
                        <a:rPr lang="en-US" sz="1400" u="none" strike="noStrike" kern="1200" dirty="0">
                          <a:solidFill>
                            <a:schemeClr val="dk1"/>
                          </a:solidFill>
                          <a:effectLst/>
                          <a:latin typeface="+mn-lt"/>
                          <a:ea typeface="+mn-ea"/>
                          <a:cs typeface="+mn-cs"/>
                        </a:rPr>
                        <a:t>• Second Year 1.3 MAF</a:t>
                      </a:r>
                      <a:br>
                        <a:rPr lang="en-US" sz="1400" u="none" strike="noStrike" kern="1200" dirty="0">
                          <a:solidFill>
                            <a:schemeClr val="dk1"/>
                          </a:solidFill>
                          <a:effectLst/>
                          <a:latin typeface="+mn-lt"/>
                          <a:ea typeface="+mn-ea"/>
                          <a:cs typeface="+mn-cs"/>
                        </a:rPr>
                      </a:br>
                      <a:r>
                        <a:rPr lang="en-US" sz="1400" u="none" strike="noStrike" kern="1200" dirty="0">
                          <a:solidFill>
                            <a:schemeClr val="dk1"/>
                          </a:solidFill>
                          <a:effectLst/>
                          <a:latin typeface="+mn-lt"/>
                          <a:ea typeface="+mn-ea"/>
                          <a:cs typeface="+mn-cs"/>
                        </a:rPr>
                        <a:t>• Third Year 1.1 MAF</a:t>
                      </a:r>
                      <a:br>
                        <a:rPr lang="en-US" sz="1400" u="none" strike="noStrike" kern="1200" dirty="0">
                          <a:solidFill>
                            <a:schemeClr val="dk1"/>
                          </a:solidFill>
                          <a:effectLst/>
                          <a:latin typeface="+mn-lt"/>
                          <a:ea typeface="+mn-ea"/>
                          <a:cs typeface="+mn-cs"/>
                        </a:rPr>
                      </a:br>
                      <a:r>
                        <a:rPr lang="en-US" sz="1400" u="none" strike="noStrike" kern="1200" dirty="0">
                          <a:solidFill>
                            <a:schemeClr val="dk1"/>
                          </a:solidFill>
                          <a:effectLst/>
                          <a:latin typeface="+mn-lt"/>
                          <a:ea typeface="+mn-ea"/>
                          <a:cs typeface="+mn-cs"/>
                        </a:rPr>
                        <a:t>• Fourth Year 1 MAF</a:t>
                      </a:r>
                      <a:br>
                        <a:rPr lang="en-US" sz="1400" u="none" strike="noStrike" kern="1200" dirty="0">
                          <a:solidFill>
                            <a:schemeClr val="dk1"/>
                          </a:solidFill>
                          <a:effectLst/>
                          <a:latin typeface="+mn-lt"/>
                          <a:ea typeface="+mn-ea"/>
                          <a:cs typeface="+mn-cs"/>
                        </a:rPr>
                      </a:br>
                      <a:r>
                        <a:rPr lang="en-US" sz="1400" u="none" strike="noStrike" kern="1200" dirty="0">
                          <a:solidFill>
                            <a:schemeClr val="dk1"/>
                          </a:solidFill>
                          <a:effectLst/>
                          <a:latin typeface="+mn-lt"/>
                          <a:ea typeface="+mn-ea"/>
                          <a:cs typeface="+mn-cs"/>
                        </a:rPr>
                        <a:t>• Fifth Year 900 TAF</a:t>
                      </a:r>
                      <a:br>
                        <a:rPr lang="en-US" sz="1400" u="none" strike="noStrike" kern="1200" dirty="0">
                          <a:solidFill>
                            <a:schemeClr val="dk1"/>
                          </a:solidFill>
                          <a:effectLst/>
                          <a:latin typeface="+mn-lt"/>
                          <a:ea typeface="+mn-ea"/>
                          <a:cs typeface="+mn-cs"/>
                        </a:rPr>
                      </a:br>
                      <a:r>
                        <a:rPr lang="en-US" sz="1400" u="none" strike="noStrike" kern="1200" dirty="0">
                          <a:solidFill>
                            <a:schemeClr val="dk1"/>
                          </a:solidFill>
                          <a:effectLst/>
                          <a:latin typeface="+mn-lt"/>
                          <a:ea typeface="+mn-ea"/>
                          <a:cs typeface="+mn-cs"/>
                        </a:rPr>
                        <a:t>• Sixth Year 825 TAF</a:t>
                      </a:r>
                      <a:br>
                        <a:rPr lang="en-US" sz="1400" u="none" strike="noStrike" kern="1200" dirty="0">
                          <a:solidFill>
                            <a:schemeClr val="dk1"/>
                          </a:solidFill>
                          <a:effectLst/>
                          <a:latin typeface="+mn-lt"/>
                          <a:ea typeface="+mn-ea"/>
                          <a:cs typeface="+mn-cs"/>
                        </a:rPr>
                      </a:br>
                      <a:r>
                        <a:rPr lang="en-US" sz="1400" u="none" strike="noStrike" kern="1200" dirty="0">
                          <a:solidFill>
                            <a:schemeClr val="dk1"/>
                          </a:solidFill>
                          <a:effectLst/>
                          <a:latin typeface="+mn-lt"/>
                          <a:ea typeface="+mn-ea"/>
                          <a:cs typeface="+mn-cs"/>
                        </a:rPr>
                        <a:t>• Seventh Year 750 TAF </a:t>
                      </a:r>
                      <a:br>
                        <a:rPr lang="en-US" sz="1400" u="none" strike="noStrike" kern="1200" dirty="0">
                          <a:solidFill>
                            <a:schemeClr val="dk1"/>
                          </a:solidFill>
                          <a:effectLst/>
                          <a:latin typeface="+mn-lt"/>
                          <a:ea typeface="+mn-ea"/>
                          <a:cs typeface="+mn-cs"/>
                        </a:rPr>
                      </a:br>
                      <a:br>
                        <a:rPr lang="en-US" sz="1400" u="none" strike="noStrike" kern="1200" dirty="0">
                          <a:solidFill>
                            <a:schemeClr val="dk1"/>
                          </a:solidFill>
                          <a:effectLst/>
                          <a:latin typeface="+mn-lt"/>
                          <a:ea typeface="+mn-ea"/>
                          <a:cs typeface="+mn-cs"/>
                        </a:rPr>
                      </a:br>
                      <a:r>
                        <a:rPr lang="en-US" sz="1400" u="none" strike="noStrike" kern="1200" dirty="0">
                          <a:solidFill>
                            <a:schemeClr val="dk1"/>
                          </a:solidFill>
                          <a:effectLst/>
                          <a:latin typeface="+mn-lt"/>
                          <a:ea typeface="+mn-ea"/>
                          <a:cs typeface="+mn-cs"/>
                        </a:rPr>
                        <a:t>Carryover of ROD flows from one water year to subsequent water year(s)</a:t>
                      </a:r>
                    </a:p>
                  </a:txBody>
                  <a:tcPr marL="7620" marR="7620" marT="7620" anchor="ctr">
                    <a:solidFill>
                      <a:schemeClr val="bg1"/>
                    </a:solidFill>
                  </a:tcPr>
                </a:tc>
                <a:tc>
                  <a:txBody>
                    <a:bodyPr/>
                    <a:lstStyle/>
                    <a:p>
                      <a:pPr marL="0" marR="0" lvl="0" indent="0" algn="l" defTabSz="685800" rtl="0" eaLnBrk="1" fontAlgn="b" latinLnBrk="0" hangingPunct="1">
                        <a:lnSpc>
                          <a:spcPct val="100000"/>
                        </a:lnSpc>
                        <a:spcBef>
                          <a:spcPts val="0"/>
                        </a:spcBef>
                        <a:spcAft>
                          <a:spcPts val="0"/>
                        </a:spcAft>
                        <a:buClrTx/>
                        <a:buSzTx/>
                        <a:buFontTx/>
                        <a:buNone/>
                        <a:tabLst/>
                        <a:defRPr/>
                      </a:pPr>
                      <a:endParaRPr lang="en-US" sz="1400" u="none" strike="noStrike" kern="1200" dirty="0">
                        <a:solidFill>
                          <a:schemeClr val="dk1"/>
                        </a:solidFill>
                        <a:effectLst/>
                        <a:latin typeface="+mn-lt"/>
                        <a:ea typeface="+mn-ea"/>
                        <a:cs typeface="+mn-cs"/>
                      </a:endParaRPr>
                    </a:p>
                    <a:p>
                      <a:pPr marL="0" marR="0" lvl="0" indent="0" algn="l" defTabSz="685800" rtl="0" eaLnBrk="1" fontAlgn="b" latinLnBrk="0" hangingPunct="1">
                        <a:lnSpc>
                          <a:spcPct val="100000"/>
                        </a:lnSpc>
                        <a:spcBef>
                          <a:spcPts val="0"/>
                        </a:spcBef>
                        <a:spcAft>
                          <a:spcPts val="0"/>
                        </a:spcAft>
                        <a:buClrTx/>
                        <a:buSzTx/>
                        <a:buFontTx/>
                        <a:buNone/>
                        <a:tabLst/>
                        <a:defRPr/>
                      </a:pPr>
                      <a:r>
                        <a:rPr lang="en-US" sz="1400" u="none" strike="noStrike" kern="1200" dirty="0">
                          <a:solidFill>
                            <a:schemeClr val="dk1"/>
                          </a:solidFill>
                          <a:effectLst/>
                          <a:latin typeface="+mn-lt"/>
                          <a:ea typeface="+mn-ea"/>
                          <a:cs typeface="+mn-cs"/>
                        </a:rPr>
                        <a:t>750 TAF</a:t>
                      </a:r>
                    </a:p>
                    <a:p>
                      <a:pPr algn="l" fontAlgn="b"/>
                      <a:endParaRPr lang="en-US" sz="1400" u="none" strike="noStrike" kern="1200" dirty="0">
                        <a:solidFill>
                          <a:schemeClr val="dk1"/>
                        </a:solidFill>
                        <a:effectLst/>
                        <a:latin typeface="+mn-lt"/>
                        <a:ea typeface="+mn-ea"/>
                        <a:cs typeface="+mn-cs"/>
                      </a:endParaRPr>
                    </a:p>
                  </a:txBody>
                  <a:tcPr marL="9525" marR="9525" marT="9525" marB="0" anchor="ctr">
                    <a:solidFill>
                      <a:schemeClr val="bg1"/>
                    </a:solidFill>
                  </a:tcPr>
                </a:tc>
                <a:extLst>
                  <a:ext uri="{0D108BD9-81ED-4DB2-BD59-A6C34878D82A}">
                    <a16:rowId xmlns:a16="http://schemas.microsoft.com/office/drawing/2014/main" val="1283104182"/>
                  </a:ext>
                </a:extLst>
              </a:tr>
              <a:tr h="1905469">
                <a:tc>
                  <a:txBody>
                    <a:bodyPr/>
                    <a:lstStyle/>
                    <a:p>
                      <a:pPr algn="l" fontAlgn="b"/>
                      <a:r>
                        <a:rPr lang="en-US" sz="2000" b="1" i="0" kern="1200">
                          <a:solidFill>
                            <a:schemeClr val="bg1"/>
                          </a:solidFill>
                          <a:latin typeface="Segoe UI Semibold" panose="020B0502040204020203" pitchFamily="34" charset="0"/>
                          <a:cs typeface="Segoe UI Semibold" panose="020B0502040204020203" pitchFamily="34" charset="0"/>
                        </a:rPr>
                        <a:t>Diversion</a:t>
                      </a:r>
                    </a:p>
                  </a:txBody>
                  <a:tcPr marL="9525" marR="9525" marT="9525" marB="0" anchor="ctr">
                    <a:solidFill>
                      <a:srgbClr val="0080A5"/>
                    </a:solidFill>
                  </a:tcPr>
                </a:tc>
                <a:tc>
                  <a:txBody>
                    <a:bodyPr/>
                    <a:lstStyle/>
                    <a:p>
                      <a:pPr marL="0" algn="l" defTabSz="685800" rtl="0" eaLnBrk="1" fontAlgn="b" latinLnBrk="0" hangingPunct="1"/>
                      <a:r>
                        <a:rPr lang="en-US" sz="1400" u="none" strike="noStrike" kern="1200" dirty="0">
                          <a:solidFill>
                            <a:schemeClr val="dk1"/>
                          </a:solidFill>
                          <a:effectLst/>
                          <a:latin typeface="+mn-lt"/>
                          <a:ea typeface="+mn-ea"/>
                          <a:cs typeface="+mn-cs"/>
                        </a:rPr>
                        <a:t>Lower in spring/summer and higher in fall/winter for temperature benefits</a:t>
                      </a:r>
                    </a:p>
                  </a:txBody>
                  <a:tcPr marL="9525" marR="9525" marT="9525" marB="0" anchor="ctr">
                    <a:solidFill>
                      <a:schemeClr val="bg1"/>
                    </a:solidFill>
                  </a:tcPr>
                </a:tc>
                <a:tc>
                  <a:txBody>
                    <a:bodyPr/>
                    <a:lstStyle/>
                    <a:p>
                      <a:pPr marL="0" algn="l" defTabSz="685800" rtl="0" eaLnBrk="1" fontAlgn="b" latinLnBrk="0" hangingPunct="1">
                        <a:buNone/>
                      </a:pPr>
                      <a:r>
                        <a:rPr lang="en-US" sz="1400" u="none" strike="noStrike" kern="1200" dirty="0">
                          <a:solidFill>
                            <a:schemeClr val="dk1"/>
                          </a:solidFill>
                          <a:effectLst/>
                          <a:latin typeface="+mn-lt"/>
                          <a:ea typeface="+mn-ea"/>
                          <a:cs typeface="+mn-cs"/>
                        </a:rPr>
                        <a:t>Water diverted as needed, not seasonally, to supply CVP needs.</a:t>
                      </a:r>
                    </a:p>
                  </a:txBody>
                  <a:tcPr marL="7620" marR="7620" marT="7620" anchor="ctr">
                    <a:solidFill>
                      <a:schemeClr val="bg1"/>
                    </a:solidFill>
                  </a:tcPr>
                </a:tc>
                <a:tc>
                  <a:txBody>
                    <a:bodyPr/>
                    <a:lstStyle/>
                    <a:p>
                      <a:pPr marL="0" algn="l" defTabSz="685800" rtl="0" eaLnBrk="1" fontAlgn="b" latinLnBrk="0" hangingPunct="1"/>
                      <a:r>
                        <a:rPr lang="en-US" sz="1400" u="none" strike="noStrike" kern="1200" dirty="0">
                          <a:solidFill>
                            <a:schemeClr val="dk1"/>
                          </a:solidFill>
                          <a:effectLst/>
                          <a:latin typeface="+mn-lt"/>
                          <a:ea typeface="+mn-ea"/>
                          <a:cs typeface="+mn-cs"/>
                        </a:rPr>
                        <a:t>Prioritize Trinity flow and temp from Fall-Summer, diversions for CVP after Jun/Jul 1st </a:t>
                      </a:r>
                    </a:p>
                  </a:txBody>
                  <a:tcPr marL="9525" marR="9525" marT="9525" marB="0" anchor="ctr">
                    <a:solidFill>
                      <a:schemeClr val="bg1"/>
                    </a:solidFill>
                  </a:tcPr>
                </a:tc>
                <a:tc>
                  <a:txBody>
                    <a:bodyPr/>
                    <a:lstStyle/>
                    <a:p>
                      <a:pPr marL="0" algn="l" defTabSz="685800" rtl="0" eaLnBrk="1" fontAlgn="b" latinLnBrk="0" hangingPunct="1"/>
                      <a:r>
                        <a:rPr lang="en-US" sz="1400" u="none" strike="noStrike" kern="1200" dirty="0">
                          <a:solidFill>
                            <a:schemeClr val="dk1"/>
                          </a:solidFill>
                          <a:effectLst/>
                          <a:latin typeface="+mn-lt"/>
                          <a:ea typeface="+mn-ea"/>
                          <a:cs typeface="+mn-cs"/>
                        </a:rPr>
                        <a:t>Same as Alt2</a:t>
                      </a:r>
                    </a:p>
                  </a:txBody>
                  <a:tcPr marL="9525" marR="9525" marT="9525" marB="0" anchor="ctr">
                    <a:solidFill>
                      <a:schemeClr val="bg1"/>
                    </a:solidFill>
                  </a:tcPr>
                </a:tc>
                <a:tc>
                  <a:txBody>
                    <a:bodyPr/>
                    <a:lstStyle/>
                    <a:p>
                      <a:pPr marL="0" algn="l" defTabSz="685800" rtl="0" eaLnBrk="1" fontAlgn="b" latinLnBrk="0" hangingPunct="1"/>
                      <a:r>
                        <a:rPr lang="en-US" sz="1400" u="none" strike="noStrike" kern="1200" dirty="0">
                          <a:solidFill>
                            <a:schemeClr val="dk1"/>
                          </a:solidFill>
                          <a:effectLst/>
                          <a:latin typeface="+mn-lt"/>
                          <a:ea typeface="+mn-ea"/>
                          <a:cs typeface="+mn-cs"/>
                        </a:rPr>
                        <a:t>Same as NAA</a:t>
                      </a:r>
                    </a:p>
                  </a:txBody>
                  <a:tcPr marL="9525" marR="9525" marT="9525" marB="0" anchor="ctr">
                    <a:solidFill>
                      <a:schemeClr val="bg1"/>
                    </a:solidFill>
                  </a:tcPr>
                </a:tc>
                <a:tc>
                  <a:txBody>
                    <a:bodyPr/>
                    <a:lstStyle/>
                    <a:p>
                      <a:pPr algn="l" fontAlgn="ctr">
                        <a:buNone/>
                      </a:pPr>
                      <a:r>
                        <a:rPr lang="en-US" sz="1400" u="none" strike="noStrike" kern="1200" dirty="0">
                          <a:solidFill>
                            <a:schemeClr val="dk1"/>
                          </a:solidFill>
                          <a:effectLst/>
                          <a:latin typeface="+mn-lt"/>
                          <a:ea typeface="+mn-ea"/>
                          <a:cs typeface="+mn-cs"/>
                        </a:rPr>
                        <a:t>Same as NAA</a:t>
                      </a:r>
                    </a:p>
                  </a:txBody>
                  <a:tcPr marL="7620" marR="7620" marT="7620" anchor="ctr">
                    <a:solidFill>
                      <a:schemeClr val="bg1"/>
                    </a:solidFill>
                  </a:tcPr>
                </a:tc>
                <a:tc>
                  <a:txBody>
                    <a:bodyPr/>
                    <a:lstStyle/>
                    <a:p>
                      <a:pPr algn="l" fontAlgn="ctr">
                        <a:buNone/>
                      </a:pPr>
                      <a:r>
                        <a:rPr lang="en-US" sz="1400" u="none" strike="noStrike" kern="1200" dirty="0">
                          <a:solidFill>
                            <a:schemeClr val="dk1"/>
                          </a:solidFill>
                          <a:effectLst/>
                          <a:latin typeface="+mn-lt"/>
                          <a:ea typeface="+mn-ea"/>
                          <a:cs typeface="+mn-cs"/>
                        </a:rPr>
                        <a:t>No exports to Central Valley except to maintain Lewiston release temperature from late June – late October </a:t>
                      </a:r>
                    </a:p>
                  </a:txBody>
                  <a:tcPr marL="7620" marR="7620" marT="7620" anchor="ctr">
                    <a:solidFill>
                      <a:schemeClr val="bg1"/>
                    </a:solidFill>
                  </a:tcPr>
                </a:tc>
                <a:extLst>
                  <a:ext uri="{0D108BD9-81ED-4DB2-BD59-A6C34878D82A}">
                    <a16:rowId xmlns:a16="http://schemas.microsoft.com/office/drawing/2014/main" val="3262255695"/>
                  </a:ext>
                </a:extLst>
              </a:tr>
            </a:tbl>
          </a:graphicData>
        </a:graphic>
      </p:graphicFrame>
    </p:spTree>
    <p:extLst>
      <p:ext uri="{BB962C8B-B14F-4D97-AF65-F5344CB8AC3E}">
        <p14:creationId xmlns:p14="http://schemas.microsoft.com/office/powerpoint/2010/main" val="3565996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67ADF-14C6-93CB-9D89-D2251E62D8F0}"/>
              </a:ext>
            </a:extLst>
          </p:cNvPr>
          <p:cNvSpPr>
            <a:spLocks noGrp="1"/>
          </p:cNvSpPr>
          <p:nvPr>
            <p:ph type="title"/>
          </p:nvPr>
        </p:nvSpPr>
        <p:spPr>
          <a:xfrm>
            <a:off x="228600" y="365125"/>
            <a:ext cx="11704320" cy="1325563"/>
          </a:xfrm>
        </p:spPr>
        <p:txBody>
          <a:bodyPr anchor="ctr">
            <a:normAutofit/>
          </a:bodyPr>
          <a:lstStyle/>
          <a:p>
            <a:r>
              <a:rPr lang="en-US"/>
              <a:t>Trinity River Division (TRD) </a:t>
            </a:r>
            <a:r>
              <a:rPr lang="en-US" err="1"/>
              <a:t>Reconsultation</a:t>
            </a:r>
            <a:r>
              <a:rPr lang="en-US"/>
              <a:t> Update</a:t>
            </a:r>
          </a:p>
        </p:txBody>
      </p:sp>
      <p:sp>
        <p:nvSpPr>
          <p:cNvPr id="4" name="Text Placeholder 3">
            <a:extLst>
              <a:ext uri="{FF2B5EF4-FFF2-40B4-BE49-F238E27FC236}">
                <a16:creationId xmlns:a16="http://schemas.microsoft.com/office/drawing/2014/main" id="{573EDA7D-798A-22FC-4060-A9AE0E424610}"/>
              </a:ext>
            </a:extLst>
          </p:cNvPr>
          <p:cNvSpPr>
            <a:spLocks noGrp="1"/>
          </p:cNvSpPr>
          <p:nvPr>
            <p:ph idx="1"/>
          </p:nvPr>
        </p:nvSpPr>
        <p:spPr>
          <a:xfrm>
            <a:off x="228600" y="1813717"/>
            <a:ext cx="5806440" cy="4343400"/>
          </a:xfrm>
        </p:spPr>
        <p:txBody>
          <a:bodyPr vert="horz" lIns="91440" tIns="45720" rIns="91440" bIns="45720" rtlCol="0" anchor="t">
            <a:normAutofit/>
          </a:bodyPr>
          <a:lstStyle/>
          <a:p>
            <a:r>
              <a:rPr lang="en-US" sz="2000">
                <a:latin typeface="Segoe UI Semibold"/>
                <a:cs typeface="Segoe UI Semibold"/>
              </a:rPr>
              <a:t>Targeting a cooperating agency draft Supplemental Environmental Impact Statement in September 2025</a:t>
            </a:r>
          </a:p>
          <a:p>
            <a:r>
              <a:rPr lang="en-US" sz="2000">
                <a:latin typeface="Segoe UI Semibold"/>
                <a:cs typeface="Segoe UI Semibold"/>
              </a:rPr>
              <a:t>Cooperating agencies will have a 30-day review </a:t>
            </a:r>
          </a:p>
          <a:p>
            <a:r>
              <a:rPr lang="en-US" sz="2000">
                <a:latin typeface="Segoe UI Semibold"/>
                <a:cs typeface="Segoe UI Semibold"/>
              </a:rPr>
              <a:t>Study area is Trinity River Region </a:t>
            </a:r>
          </a:p>
          <a:p>
            <a:endParaRPr lang="en-US" sz="2000"/>
          </a:p>
          <a:p>
            <a:pPr lvl="1"/>
            <a:endParaRPr lang="en-US" sz="1600"/>
          </a:p>
          <a:p>
            <a:pPr lvl="1"/>
            <a:endParaRPr lang="en-US" sz="2000"/>
          </a:p>
          <a:p>
            <a:endParaRPr lang="en-US" sz="2000"/>
          </a:p>
        </p:txBody>
      </p:sp>
      <p:pic>
        <p:nvPicPr>
          <p:cNvPr id="2050" name="Picture 2" descr="about Committee">
            <a:extLst>
              <a:ext uri="{FF2B5EF4-FFF2-40B4-BE49-F238E27FC236}">
                <a16:creationId xmlns:a16="http://schemas.microsoft.com/office/drawing/2014/main" id="{BCF1DF86-DC95-E8CA-B717-2F5A9E10ED2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82908" y="2328901"/>
            <a:ext cx="4854712" cy="2656445"/>
          </a:xfrm>
          <a:prstGeom prst="rect">
            <a:avLst/>
          </a:prstGeom>
          <a:solidFill>
            <a:srgbClr val="FFFFFF"/>
          </a:solidFill>
        </p:spPr>
      </p:pic>
      <p:sp>
        <p:nvSpPr>
          <p:cNvPr id="2057" name="Text Placeholder 4">
            <a:extLst>
              <a:ext uri="{FF2B5EF4-FFF2-40B4-BE49-F238E27FC236}">
                <a16:creationId xmlns:a16="http://schemas.microsoft.com/office/drawing/2014/main" id="{44E3471B-0AB6-3B70-3380-9DF62592A2C6}"/>
              </a:ext>
            </a:extLst>
          </p:cNvPr>
          <p:cNvSpPr>
            <a:spLocks noGrp="1"/>
          </p:cNvSpPr>
          <p:nvPr>
            <p:ph type="body" sz="quarter" idx="14"/>
          </p:nvPr>
        </p:nvSpPr>
        <p:spPr>
          <a:xfrm>
            <a:off x="11109960" y="5623560"/>
            <a:ext cx="914400" cy="1060704"/>
          </a:xfrm>
        </p:spPr>
        <p:txBody>
          <a:bodyPr/>
          <a:lstStyle/>
          <a:p>
            <a:endParaRPr lang="en-US"/>
          </a:p>
        </p:txBody>
      </p:sp>
      <p:sp>
        <p:nvSpPr>
          <p:cNvPr id="3" name="Slide Number Placeholder 2" hidden="1">
            <a:extLst>
              <a:ext uri="{FF2B5EF4-FFF2-40B4-BE49-F238E27FC236}">
                <a16:creationId xmlns:a16="http://schemas.microsoft.com/office/drawing/2014/main" id="{0E7B0C65-A490-35D4-29BC-D0DCC4466F9A}"/>
              </a:ext>
            </a:extLst>
          </p:cNvPr>
          <p:cNvSpPr>
            <a:spLocks noGrp="1"/>
          </p:cNvSpPr>
          <p:nvPr>
            <p:ph type="sldNum" sz="quarter" idx="12"/>
          </p:nvPr>
        </p:nvSpPr>
        <p:spPr/>
        <p:txBody>
          <a:bodyPr/>
          <a:lstStyle/>
          <a:p>
            <a:pPr>
              <a:spcAft>
                <a:spcPts val="600"/>
              </a:spcAft>
            </a:pPr>
            <a:fld id="{A1D9053B-8DB2-EA4A-A9CF-0F8FB54823AA}" type="slidenum">
              <a:rPr lang="en-US" smtClean="0"/>
              <a:pPr>
                <a:spcAft>
                  <a:spcPts val="600"/>
                </a:spcAft>
              </a:pPr>
              <a:t>12</a:t>
            </a:fld>
            <a:endParaRPr lang="en-US"/>
          </a:p>
        </p:txBody>
      </p:sp>
      <p:sp>
        <p:nvSpPr>
          <p:cNvPr id="6" name="Footer Placeholder 4">
            <a:extLst>
              <a:ext uri="{FF2B5EF4-FFF2-40B4-BE49-F238E27FC236}">
                <a16:creationId xmlns:a16="http://schemas.microsoft.com/office/drawing/2014/main" id="{C8001C01-5292-8A38-1588-9B643788E238}"/>
              </a:ext>
            </a:extLst>
          </p:cNvPr>
          <p:cNvSpPr txBox="1">
            <a:spLocks/>
          </p:cNvSpPr>
          <p:nvPr/>
        </p:nvSpPr>
        <p:spPr>
          <a:xfrm>
            <a:off x="3669969" y="6380613"/>
            <a:ext cx="4854712" cy="354082"/>
          </a:xfrm>
          <a:prstGeom prst="rect">
            <a:avLst/>
          </a:prstGeom>
        </p:spPr>
        <p:txBody>
          <a:bodyPr lIns="91440" tIns="45720" rIns="91440" bIns="4572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solidFill>
                  <a:schemeClr val="bg1"/>
                </a:solidFill>
              </a:rPr>
              <a:t>Interim Update - Contents Subject to Change</a:t>
            </a:r>
            <a:endParaRPr lang="en-US">
              <a:solidFill>
                <a:schemeClr val="bg1"/>
              </a:solidFill>
              <a:ea typeface="Calibri"/>
              <a:cs typeface="Calibri"/>
            </a:endParaRPr>
          </a:p>
        </p:txBody>
      </p:sp>
    </p:spTree>
    <p:extLst>
      <p:ext uri="{BB962C8B-B14F-4D97-AF65-F5344CB8AC3E}">
        <p14:creationId xmlns:p14="http://schemas.microsoft.com/office/powerpoint/2010/main" val="205265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BEEF5-F98B-7145-01AE-3A7B56AB0CC2}"/>
              </a:ext>
            </a:extLst>
          </p:cNvPr>
          <p:cNvSpPr>
            <a:spLocks noGrp="1"/>
          </p:cNvSpPr>
          <p:nvPr>
            <p:ph type="title"/>
          </p:nvPr>
        </p:nvSpPr>
        <p:spPr/>
        <p:txBody>
          <a:bodyPr/>
          <a:lstStyle/>
          <a:p>
            <a:r>
              <a:rPr lang="en-US" dirty="0"/>
              <a:t>Trinity River Division (TRD) </a:t>
            </a:r>
            <a:r>
              <a:rPr lang="en-US" dirty="0" err="1"/>
              <a:t>Reconsultation</a:t>
            </a:r>
            <a:r>
              <a:rPr lang="en-US" dirty="0"/>
              <a:t> Update (continued)</a:t>
            </a:r>
          </a:p>
        </p:txBody>
      </p:sp>
      <p:sp>
        <p:nvSpPr>
          <p:cNvPr id="3" name="Text Placeholder 2">
            <a:extLst>
              <a:ext uri="{FF2B5EF4-FFF2-40B4-BE49-F238E27FC236}">
                <a16:creationId xmlns:a16="http://schemas.microsoft.com/office/drawing/2014/main" id="{1E1C72CC-F5E1-5214-39DF-85B7E6B2E4A5}"/>
              </a:ext>
            </a:extLst>
          </p:cNvPr>
          <p:cNvSpPr>
            <a:spLocks noGrp="1"/>
          </p:cNvSpPr>
          <p:nvPr>
            <p:ph type="body" sz="quarter" idx="13"/>
          </p:nvPr>
        </p:nvSpPr>
        <p:spPr>
          <a:xfrm>
            <a:off x="228600" y="1633570"/>
            <a:ext cx="11704320" cy="1580038"/>
          </a:xfrm>
        </p:spPr>
        <p:txBody>
          <a:bodyPr vert="horz" lIns="91440" tIns="45720" rIns="91440" bIns="45720" rtlCol="0" anchor="t">
            <a:noAutofit/>
          </a:bodyPr>
          <a:lstStyle/>
          <a:p>
            <a:r>
              <a:rPr lang="en-US" dirty="0"/>
              <a:t>Upcoming Deliverables:</a:t>
            </a:r>
          </a:p>
          <a:p>
            <a:pPr lvl="1"/>
            <a:r>
              <a:rPr lang="en-US" dirty="0"/>
              <a:t>Biological Assessment – targeting fall/winter 2025</a:t>
            </a:r>
          </a:p>
          <a:p>
            <a:pPr lvl="1"/>
            <a:r>
              <a:rPr lang="en-US" dirty="0"/>
              <a:t>Public Draft SEIS – targeting winter 2025</a:t>
            </a:r>
          </a:p>
          <a:p>
            <a:pPr lvl="1"/>
            <a:r>
              <a:rPr lang="en-US" dirty="0"/>
              <a:t>Final Draft SEIS – targeting spring 2026</a:t>
            </a:r>
          </a:p>
          <a:p>
            <a:pPr lvl="1"/>
            <a:r>
              <a:rPr lang="en-US" dirty="0"/>
              <a:t>NEPA Decision – targeting spring 2026 </a:t>
            </a:r>
          </a:p>
          <a:p>
            <a:endParaRPr lang="en-US" dirty="0"/>
          </a:p>
        </p:txBody>
      </p:sp>
      <p:sp>
        <p:nvSpPr>
          <p:cNvPr id="4" name="Text Placeholder 3">
            <a:extLst>
              <a:ext uri="{FF2B5EF4-FFF2-40B4-BE49-F238E27FC236}">
                <a16:creationId xmlns:a16="http://schemas.microsoft.com/office/drawing/2014/main" id="{86A02A80-0170-9F68-7734-A1B7125DEEBF}"/>
              </a:ext>
            </a:extLst>
          </p:cNvPr>
          <p:cNvSpPr>
            <a:spLocks noGrp="1"/>
          </p:cNvSpPr>
          <p:nvPr>
            <p:ph type="body" sz="quarter" idx="14"/>
          </p:nvPr>
        </p:nvSpPr>
        <p:spPr/>
        <p:txBody>
          <a:bodyPr/>
          <a:lstStyle/>
          <a:p>
            <a:endParaRPr lang="en-US"/>
          </a:p>
        </p:txBody>
      </p:sp>
      <p:pic>
        <p:nvPicPr>
          <p:cNvPr id="6" name="Picture 5">
            <a:extLst>
              <a:ext uri="{FF2B5EF4-FFF2-40B4-BE49-F238E27FC236}">
                <a16:creationId xmlns:a16="http://schemas.microsoft.com/office/drawing/2014/main" id="{9D5390AE-094C-0116-2F98-4A3251C0708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648832" y="2671635"/>
            <a:ext cx="3720619" cy="209284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7" name="Picture 6">
            <a:extLst>
              <a:ext uri="{FF2B5EF4-FFF2-40B4-BE49-F238E27FC236}">
                <a16:creationId xmlns:a16="http://schemas.microsoft.com/office/drawing/2014/main" id="{70453C04-BBFD-F2DE-114B-F1A738BD552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522399" y="4126572"/>
            <a:ext cx="3348643" cy="192488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Footer Placeholder 4">
            <a:extLst>
              <a:ext uri="{FF2B5EF4-FFF2-40B4-BE49-F238E27FC236}">
                <a16:creationId xmlns:a16="http://schemas.microsoft.com/office/drawing/2014/main" id="{867DC360-16B0-C247-ECBC-54F74AABF72F}"/>
              </a:ext>
            </a:extLst>
          </p:cNvPr>
          <p:cNvSpPr txBox="1">
            <a:spLocks/>
          </p:cNvSpPr>
          <p:nvPr/>
        </p:nvSpPr>
        <p:spPr>
          <a:xfrm>
            <a:off x="3669969" y="6380613"/>
            <a:ext cx="4854712" cy="354082"/>
          </a:xfrm>
          <a:prstGeom prst="rect">
            <a:avLst/>
          </a:prstGeom>
        </p:spPr>
        <p:txBody>
          <a:bodyPr lIns="91440" tIns="45720" rIns="91440" bIns="4572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solidFill>
                  <a:schemeClr val="bg1"/>
                </a:solidFill>
              </a:rPr>
              <a:t>Interim Update - Contents Subject to Change</a:t>
            </a:r>
            <a:endParaRPr lang="en-US">
              <a:solidFill>
                <a:schemeClr val="bg1"/>
              </a:solidFill>
              <a:ea typeface="Calibri"/>
              <a:cs typeface="Calibri"/>
            </a:endParaRPr>
          </a:p>
        </p:txBody>
      </p:sp>
    </p:spTree>
    <p:extLst>
      <p:ext uri="{BB962C8B-B14F-4D97-AF65-F5344CB8AC3E}">
        <p14:creationId xmlns:p14="http://schemas.microsoft.com/office/powerpoint/2010/main" val="2579485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001B7-8F2D-BB00-1EB2-5B1D6152A399}"/>
              </a:ext>
            </a:extLst>
          </p:cNvPr>
          <p:cNvSpPr>
            <a:spLocks noGrp="1"/>
          </p:cNvSpPr>
          <p:nvPr>
            <p:ph type="title"/>
          </p:nvPr>
        </p:nvSpPr>
        <p:spPr>
          <a:xfrm>
            <a:off x="228600" y="365125"/>
            <a:ext cx="11704320" cy="1325563"/>
          </a:xfrm>
        </p:spPr>
        <p:txBody>
          <a:bodyPr vert="horz" lIns="91440" tIns="45720" rIns="91440" bIns="45720" rtlCol="0" anchor="ctr">
            <a:normAutofit/>
          </a:bodyPr>
          <a:lstStyle/>
          <a:p>
            <a:r>
              <a:rPr lang="en-US" b="1" i="0" kern="1200">
                <a:latin typeface="Segoe UI Semibold" panose="020B0502040204020203" pitchFamily="34" charset="0"/>
                <a:ea typeface="Segoe UI Semibold" panose="020B0502040204020203" pitchFamily="34" charset="0"/>
                <a:cs typeface="Segoe UI Semibold" panose="020B0502040204020203" pitchFamily="34" charset="0"/>
              </a:rPr>
              <a:t>Upcoming</a:t>
            </a:r>
            <a:br>
              <a:rPr lang="en-US" b="1" i="0" kern="1200">
                <a:latin typeface="Segoe UI Semibold" panose="020B0502040204020203" pitchFamily="34" charset="0"/>
                <a:ea typeface="Segoe UI Semibold" panose="020B0502040204020203" pitchFamily="34" charset="0"/>
                <a:cs typeface="Segoe UI Semibold" panose="020B0502040204020203" pitchFamily="34" charset="0"/>
              </a:rPr>
            </a:br>
            <a:endParaRPr lang="en-US" b="1" i="0" kern="1200">
              <a:latin typeface="Segoe UI Semibold" panose="020B0502040204020203" pitchFamily="34" charset="0"/>
              <a:ea typeface="Segoe UI Semibold" panose="020B0502040204020203" pitchFamily="34" charset="0"/>
              <a:cs typeface="Segoe UI Semibold" panose="020B0502040204020203" pitchFamily="34" charset="0"/>
            </a:endParaRPr>
          </a:p>
        </p:txBody>
      </p:sp>
      <p:pic>
        <p:nvPicPr>
          <p:cNvPr id="16388" name="Picture 4" descr="Our Process Cycle That Makes Us Unique Clipart , Png - Timetable Icon , Free Transparent Clipart ...">
            <a:extLst>
              <a:ext uri="{FF2B5EF4-FFF2-40B4-BE49-F238E27FC236}">
                <a16:creationId xmlns:a16="http://schemas.microsoft.com/office/drawing/2014/main" id="{FDCE2959-1CDB-45E6-1D47-943ED3E6316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02" r="5994" b="-5"/>
          <a:stretch/>
        </p:blipFill>
        <p:spPr bwMode="auto">
          <a:xfrm>
            <a:off x="960131" y="1813717"/>
            <a:ext cx="4343378" cy="4343400"/>
          </a:xfrm>
          <a:prstGeom prst="rect">
            <a:avLst/>
          </a:prstGeom>
          <a:solidFill>
            <a:srgbClr val="FFFFFF"/>
          </a:solidFill>
          <a:effectLst>
            <a:glow rad="228600">
              <a:schemeClr val="accent5">
                <a:satMod val="175000"/>
                <a:alpha val="40000"/>
              </a:schemeClr>
            </a:glow>
            <a:softEdge rad="12700"/>
          </a:effectLst>
        </p:spPr>
      </p:pic>
      <p:sp>
        <p:nvSpPr>
          <p:cNvPr id="9" name="TextBox 8">
            <a:extLst>
              <a:ext uri="{FF2B5EF4-FFF2-40B4-BE49-F238E27FC236}">
                <a16:creationId xmlns:a16="http://schemas.microsoft.com/office/drawing/2014/main" id="{3CD0AECA-5298-3336-2F9A-6B1CE25AEF12}"/>
              </a:ext>
            </a:extLst>
          </p:cNvPr>
          <p:cNvSpPr txBox="1"/>
          <p:nvPr/>
        </p:nvSpPr>
        <p:spPr>
          <a:xfrm>
            <a:off x="5760720" y="2149475"/>
            <a:ext cx="5806440" cy="4343400"/>
          </a:xfrm>
          <a:prstGeom prst="rect">
            <a:avLst/>
          </a:prstGeom>
        </p:spPr>
        <p:txBody>
          <a:bodyPr vert="horz" lIns="91440" tIns="45720" rIns="91440" bIns="45720" rtlCol="0">
            <a:normAutofit/>
          </a:bodyPr>
          <a:lstStyle/>
          <a:p>
            <a:pPr marL="228600" indent="-228600">
              <a:lnSpc>
                <a:spcPct val="90000"/>
              </a:lnSpc>
              <a:spcBef>
                <a:spcPts val="1000"/>
              </a:spcBef>
              <a:buFont typeface="Arial"/>
              <a:buChar char="•"/>
            </a:pPr>
            <a:r>
              <a:rPr lang="en-US" sz="2800" b="1" dirty="0">
                <a:solidFill>
                  <a:schemeClr val="bg1"/>
                </a:solidFill>
                <a:latin typeface="Segoe UI Semibold" panose="020B0502040204020203" pitchFamily="34" charset="0"/>
                <a:cs typeface="Segoe UI Semibold" panose="020B0502040204020203" pitchFamily="34" charset="0"/>
              </a:rPr>
              <a:t>Trinity Cooperating Agency Draft</a:t>
            </a:r>
          </a:p>
          <a:p>
            <a:pPr marL="228600" indent="-228600">
              <a:lnSpc>
                <a:spcPct val="90000"/>
              </a:lnSpc>
              <a:spcBef>
                <a:spcPts val="1000"/>
              </a:spcBef>
              <a:buFont typeface="Arial"/>
              <a:buChar char="•"/>
            </a:pPr>
            <a:r>
              <a:rPr lang="en-US" sz="2800" b="1" dirty="0">
                <a:solidFill>
                  <a:schemeClr val="bg1"/>
                </a:solidFill>
                <a:latin typeface="Segoe UI Semibold" panose="020B0502040204020203" pitchFamily="34" charset="0"/>
                <a:cs typeface="Segoe UI Semibold" panose="020B0502040204020203" pitchFamily="34" charset="0"/>
              </a:rPr>
              <a:t>Trinity Biological Assessment</a:t>
            </a:r>
          </a:p>
          <a:p>
            <a:pPr marL="228600" indent="-228600">
              <a:lnSpc>
                <a:spcPct val="90000"/>
              </a:lnSpc>
              <a:spcBef>
                <a:spcPts val="1000"/>
              </a:spcBef>
              <a:buFont typeface="Arial"/>
              <a:buChar char="•"/>
            </a:pPr>
            <a:r>
              <a:rPr lang="en-US" sz="2800" b="1" dirty="0">
                <a:solidFill>
                  <a:schemeClr val="bg1"/>
                </a:solidFill>
                <a:latin typeface="Segoe UI Semibold" panose="020B0502040204020203" pitchFamily="34" charset="0"/>
                <a:cs typeface="Segoe UI Semibold" panose="020B0502040204020203" pitchFamily="34" charset="0"/>
              </a:rPr>
              <a:t>E.O. 14181 - Action 5 Environmental Compliance Sufficiency Review</a:t>
            </a:r>
          </a:p>
          <a:p>
            <a:pPr marL="228600" indent="-228600">
              <a:lnSpc>
                <a:spcPct val="90000"/>
              </a:lnSpc>
              <a:spcBef>
                <a:spcPts val="1000"/>
              </a:spcBef>
              <a:buFont typeface="Arial"/>
              <a:buChar char="•"/>
            </a:pPr>
            <a:r>
              <a:rPr lang="en-US" sz="2800" b="1" dirty="0">
                <a:solidFill>
                  <a:schemeClr val="bg1"/>
                </a:solidFill>
                <a:latin typeface="Segoe UI Semibold" panose="020B0502040204020203" pitchFamily="34" charset="0"/>
                <a:cs typeface="Segoe UI Semibold" panose="020B0502040204020203" pitchFamily="34" charset="0"/>
              </a:rPr>
              <a:t>Next WIIN Act Quarterly Meeting in December</a:t>
            </a:r>
          </a:p>
          <a:p>
            <a:pPr marL="228600" indent="-228600">
              <a:lnSpc>
                <a:spcPct val="90000"/>
              </a:lnSpc>
              <a:spcBef>
                <a:spcPts val="1000"/>
              </a:spcBef>
              <a:buFont typeface="Arial"/>
              <a:buChar char="•"/>
            </a:pPr>
            <a:endParaRPr lang="en-US" sz="2800" b="1" dirty="0">
              <a:solidFill>
                <a:schemeClr val="bg1"/>
              </a:solidFill>
              <a:latin typeface="Segoe UI Semibold" panose="020B0502040204020203" pitchFamily="34" charset="0"/>
              <a:cs typeface="Segoe UI Semibold" panose="020B0502040204020203" pitchFamily="34" charset="0"/>
            </a:endParaRPr>
          </a:p>
          <a:p>
            <a:pPr marL="228600" indent="-228600">
              <a:lnSpc>
                <a:spcPct val="90000"/>
              </a:lnSpc>
              <a:spcBef>
                <a:spcPts val="1000"/>
              </a:spcBef>
              <a:buFont typeface="Arial"/>
              <a:buChar char="•"/>
            </a:pPr>
            <a:endParaRPr lang="en-US" sz="2800" b="1" dirty="0">
              <a:solidFill>
                <a:schemeClr val="bg1"/>
              </a:solidFill>
              <a:latin typeface="Segoe UI Semibold" panose="020B0502040204020203" pitchFamily="34" charset="0"/>
              <a:cs typeface="Segoe UI Semibold" panose="020B0502040204020203" pitchFamily="34" charset="0"/>
            </a:endParaRPr>
          </a:p>
        </p:txBody>
      </p:sp>
      <p:sp>
        <p:nvSpPr>
          <p:cNvPr id="3" name="Slide Number Placeholder 2" hidden="1">
            <a:extLst>
              <a:ext uri="{FF2B5EF4-FFF2-40B4-BE49-F238E27FC236}">
                <a16:creationId xmlns:a16="http://schemas.microsoft.com/office/drawing/2014/main" id="{F4CA9606-EE7B-DAC8-CF10-FD5B01C9C6BD}"/>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A1D9053B-8DB2-EA4A-A9CF-0F8FB54823AA}" type="slidenum">
              <a:rPr kumimoji="0" lang="en-US" sz="1200" b="1" i="0" u="none" strike="noStrike" kern="1200" cap="none" spc="0" normalizeH="0" baseline="0" noProof="0" smtClean="0">
                <a:ln>
                  <a:noFill/>
                </a:ln>
                <a:solidFill>
                  <a:prstClr val="white"/>
                </a:solidFill>
                <a:effectLst/>
                <a:uLnTx/>
                <a:uFillTx/>
                <a:latin typeface="Segoe UI Semibold" panose="020B0502040204020203" pitchFamily="34" charset="0"/>
                <a:cs typeface="Segoe UI Semibold" panose="020B0502040204020203" pitchFamily="34" charset="0"/>
              </a:rPr>
              <a:pPr marL="0" marR="0" lvl="0" indent="0" algn="l" defTabSz="914400" rtl="0" eaLnBrk="1" fontAlgn="auto" latinLnBrk="0" hangingPunct="1">
                <a:lnSpc>
                  <a:spcPct val="100000"/>
                </a:lnSpc>
                <a:spcBef>
                  <a:spcPts val="0"/>
                </a:spcBef>
                <a:spcAft>
                  <a:spcPts val="600"/>
                </a:spcAft>
                <a:buClrTx/>
                <a:buSzTx/>
                <a:buFontTx/>
                <a:buNone/>
                <a:tabLst/>
                <a:defRPr/>
              </a:pPr>
              <a:t>14</a:t>
            </a:fld>
            <a:endParaRPr kumimoji="0" lang="en-US" sz="1200" b="1" i="0" u="none" strike="noStrike" kern="1200" cap="none" spc="0" normalizeH="0" baseline="0" noProof="0">
              <a:ln>
                <a:noFill/>
              </a:ln>
              <a:solidFill>
                <a:prstClr val="white"/>
              </a:solidFill>
              <a:effectLst/>
              <a:uLnTx/>
              <a:uFillTx/>
              <a:latin typeface="Segoe UI Semibold" panose="020B0502040204020203" pitchFamily="34" charset="0"/>
              <a:cs typeface="Segoe UI Semibold" panose="020B0502040204020203" pitchFamily="34" charset="0"/>
            </a:endParaRPr>
          </a:p>
        </p:txBody>
      </p:sp>
      <p:sp>
        <p:nvSpPr>
          <p:cNvPr id="4" name="Text Placeholder 3">
            <a:extLst>
              <a:ext uri="{FF2B5EF4-FFF2-40B4-BE49-F238E27FC236}">
                <a16:creationId xmlns:a16="http://schemas.microsoft.com/office/drawing/2014/main" id="{BB5544B4-6ECC-B745-B087-F233680DE1B0}"/>
              </a:ext>
            </a:extLst>
          </p:cNvPr>
          <p:cNvSpPr>
            <a:spLocks noGrp="1"/>
          </p:cNvSpPr>
          <p:nvPr>
            <p:ph type="body" sz="quarter" idx="14"/>
          </p:nvPr>
        </p:nvSpPr>
        <p:spPr>
          <a:xfrm>
            <a:off x="11109960" y="5623560"/>
            <a:ext cx="914400" cy="1060704"/>
          </a:xfrm>
        </p:spPr>
        <p:txBody>
          <a:bodyPr/>
          <a:lstStyle/>
          <a:p>
            <a:endParaRPr lang="en-US" dirty="0"/>
          </a:p>
        </p:txBody>
      </p:sp>
    </p:spTree>
    <p:extLst>
      <p:ext uri="{BB962C8B-B14F-4D97-AF65-F5344CB8AC3E}">
        <p14:creationId xmlns:p14="http://schemas.microsoft.com/office/powerpoint/2010/main" val="1673569899"/>
      </p:ext>
    </p:extLst>
  </p:cSld>
  <p:clrMapOvr>
    <a:masterClrMapping/>
  </p:clrMapOvr>
  <p:extLst>
    <p:ext uri="{6950BFC3-D8DA-4A85-94F7-54DA5524770B}">
      <p188:commentRel xmlns:p188="http://schemas.microsoft.com/office/powerpoint/2018/8/main" r:id="rId3"/>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22E3C8-682A-F820-0609-982BD395EBFF}"/>
              </a:ext>
            </a:extLst>
          </p:cNvPr>
          <p:cNvSpPr txBox="1"/>
          <p:nvPr/>
        </p:nvSpPr>
        <p:spPr>
          <a:xfrm>
            <a:off x="826692" y="3792894"/>
            <a:ext cx="5806440" cy="1226976"/>
          </a:xfrm>
          <a:prstGeom prst="rect">
            <a:avLst/>
          </a:prstGeom>
        </p:spPr>
        <p:txBody>
          <a:bodyPr vert="horz" lIns="91440" tIns="45720" rIns="91440" bIns="45720" rtlCol="0">
            <a:normAutofit/>
          </a:bodyPr>
          <a:lstStyle/>
          <a:p>
            <a:pPr>
              <a:lnSpc>
                <a:spcPct val="90000"/>
              </a:lnSpc>
              <a:spcBef>
                <a:spcPts val="1000"/>
              </a:spcBef>
            </a:pPr>
            <a:r>
              <a:rPr lang="en-US" sz="2800" b="1" dirty="0">
                <a:solidFill>
                  <a:schemeClr val="bg1"/>
                </a:solidFill>
                <a:latin typeface="Segoe UI Semibold" panose="020B0502040204020203" pitchFamily="34" charset="0"/>
                <a:cs typeface="Segoe UI Semibold" panose="020B0502040204020203" pitchFamily="34" charset="0"/>
              </a:rPr>
              <a:t>Thank You</a:t>
            </a:r>
          </a:p>
          <a:p>
            <a:pPr marL="228600" indent="-228600">
              <a:lnSpc>
                <a:spcPct val="90000"/>
              </a:lnSpc>
              <a:spcBef>
                <a:spcPts val="1000"/>
              </a:spcBef>
              <a:buFont typeface="Arial"/>
              <a:buChar char="•"/>
            </a:pPr>
            <a:endParaRPr lang="en-US" sz="2800" b="1" dirty="0">
              <a:solidFill>
                <a:schemeClr val="bg1"/>
              </a:solidFill>
              <a:latin typeface="Segoe UI Semibold" panose="020B0502040204020203" pitchFamily="34" charset="0"/>
              <a:cs typeface="Segoe UI Semibold" panose="020B0502040204020203" pitchFamily="34" charset="0"/>
            </a:endParaRPr>
          </a:p>
        </p:txBody>
      </p:sp>
    </p:spTree>
    <p:extLst>
      <p:ext uri="{BB962C8B-B14F-4D97-AF65-F5344CB8AC3E}">
        <p14:creationId xmlns:p14="http://schemas.microsoft.com/office/powerpoint/2010/main" val="18294827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6x9 white" id="{5B01CB95-E967-0C4E-BB61-92E0A8DDC530}" vid="{E52EC274-00E1-074E-B9C7-D32580BC5D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clamation White 4x3.potx" id="{8D92B8F2-D397-1544-AD63-7DC02C61D217}" vid="{4E4C9717-82F8-0A43-BCBE-BEC7329D5FC1}"/>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6x9 white" id="{5B01CB95-E967-0C4E-BB61-92E0A8DDC530}" vid="{E52EC274-00E1-074E-B9C7-D32580BC5D1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d401e78d-9e40-45e7-8de3-95b263a9bf66">
      <UserInfo>
        <DisplayName>Mooney, David M</DisplayName>
        <AccountId>7</AccountId>
        <AccountType/>
      </UserInfo>
      <UserInfo>
        <DisplayName>Pinero, Janice A</DisplayName>
        <AccountId>14</AccountId>
        <AccountType/>
      </UserInfo>
      <UserInfo>
        <DisplayName>Manzo, Mario A</DisplayName>
        <AccountId>13</AccountId>
        <AccountType/>
      </UserInfo>
      <UserInfo>
        <DisplayName>Beakes, Michael P</DisplayName>
        <AccountId>66</AccountId>
        <AccountType/>
      </UserInfo>
      <UserInfo>
        <DisplayName>Pien, Catarina L</DisplayName>
        <AccountId>103</AccountId>
        <AccountType/>
      </UserInfo>
      <UserInfo>
        <DisplayName>Bertrand, Nicholas G</DisplayName>
        <AccountId>70</AccountId>
        <AccountType/>
      </UserInfo>
      <UserInfo>
        <DisplayName>Jensen, Alexander J</DisplayName>
        <AccountId>101</AccountId>
        <AccountType/>
      </UserInfo>
      <UserInfo>
        <DisplayName>Halston, Armin A</DisplayName>
        <AccountId>22</AccountId>
        <AccountType/>
      </UserInfo>
      <UserInfo>
        <DisplayName>Warner, Timothy J</DisplayName>
        <AccountId>104</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2929DC23C2C4149A6ACBA33B2E481B5" ma:contentTypeVersion="6" ma:contentTypeDescription="Create a new document." ma:contentTypeScope="" ma:versionID="49a3a9058e2dc61f80f62c633b3395c0">
  <xsd:schema xmlns:xsd="http://www.w3.org/2001/XMLSchema" xmlns:xs="http://www.w3.org/2001/XMLSchema" xmlns:p="http://schemas.microsoft.com/office/2006/metadata/properties" xmlns:ns2="3154529d-6bd4-4c94-9ef4-d52c104a311c" xmlns:ns3="d401e78d-9e40-45e7-8de3-95b263a9bf66" targetNamespace="http://schemas.microsoft.com/office/2006/metadata/properties" ma:root="true" ma:fieldsID="10fc8d22696108c47b0fac800281b61d" ns2:_="" ns3:_="">
    <xsd:import namespace="3154529d-6bd4-4c94-9ef4-d52c104a311c"/>
    <xsd:import namespace="d401e78d-9e40-45e7-8de3-95b263a9bf6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54529d-6bd4-4c94-9ef4-d52c104a31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401e78d-9e40-45e7-8de3-95b263a9bf6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F30C80-F326-4890-B5FE-4497856FD2DB}">
  <ds:schemaRefs>
    <ds:schemaRef ds:uri="http://schemas.microsoft.com/sharepoint/v3/contenttype/forms"/>
  </ds:schemaRefs>
</ds:datastoreItem>
</file>

<file path=customXml/itemProps2.xml><?xml version="1.0" encoding="utf-8"?>
<ds:datastoreItem xmlns:ds="http://schemas.openxmlformats.org/officeDocument/2006/customXml" ds:itemID="{CC1D7D05-2F24-4089-A4CE-4DA40291AEA9}">
  <ds:schemaRefs>
    <ds:schemaRef ds:uri="http://schemas.openxmlformats.org/package/2006/metadata/core-properties"/>
    <ds:schemaRef ds:uri="d401e78d-9e40-45e7-8de3-95b263a9bf66"/>
    <ds:schemaRef ds:uri="http://schemas.microsoft.com/office/2006/documentManagement/types"/>
    <ds:schemaRef ds:uri="http://www.w3.org/XML/1998/namespace"/>
    <ds:schemaRef ds:uri="3154529d-6bd4-4c94-9ef4-d52c104a311c"/>
    <ds:schemaRef ds:uri="http://purl.org/dc/elements/1.1/"/>
    <ds:schemaRef ds:uri="http://purl.org/dc/dcmitype/"/>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6B120332-776D-4B3B-868C-DAD19FCCB6F3}">
  <ds:schemaRefs>
    <ds:schemaRef ds:uri="3154529d-6bd4-4c94-9ef4-d52c104a311c"/>
    <ds:schemaRef ds:uri="d401e78d-9e40-45e7-8de3-95b263a9bf6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0693b5ba-4b18-4d7b-9341-f32f400a5494}" enabled="0" method="" siteId="{0693b5ba-4b18-4d7b-9341-f32f400a5494}" removed="1"/>
</clbl:labelList>
</file>

<file path=docProps/app.xml><?xml version="1.0" encoding="utf-8"?>
<Properties xmlns="http://schemas.openxmlformats.org/officeDocument/2006/extended-properties" xmlns:vt="http://schemas.openxmlformats.org/officeDocument/2006/docPropsVTypes">
  <Template/>
  <TotalTime>958</TotalTime>
  <Words>3275</Words>
  <Application>Microsoft Office PowerPoint</Application>
  <PresentationFormat>Widescreen</PresentationFormat>
  <Paragraphs>336</Paragraphs>
  <Slides>15</Slides>
  <Notes>15</Notes>
  <HiddenSlides>0</HiddenSlides>
  <MMClips>0</MMClips>
  <ScaleCrop>false</ScaleCrop>
  <HeadingPairs>
    <vt:vector size="4" baseType="variant">
      <vt:variant>
        <vt:lpstr>Theme</vt:lpstr>
      </vt:variant>
      <vt:variant>
        <vt:i4>3</vt:i4>
      </vt:variant>
      <vt:variant>
        <vt:lpstr>Slide Titles</vt:lpstr>
      </vt:variant>
      <vt:variant>
        <vt:i4>15</vt:i4>
      </vt:variant>
    </vt:vector>
  </HeadingPairs>
  <TitlesOfParts>
    <vt:vector size="18" baseType="lpstr">
      <vt:lpstr>Office Theme</vt:lpstr>
      <vt:lpstr>Office Theme</vt:lpstr>
      <vt:lpstr>1_Office Theme</vt:lpstr>
      <vt:lpstr>Trinity Management Council LTO/Trinity Update </vt:lpstr>
      <vt:lpstr>Agenda </vt:lpstr>
      <vt:lpstr>Operation Plan - Action 5</vt:lpstr>
      <vt:lpstr>Fall X2</vt:lpstr>
      <vt:lpstr>Early Implementation</vt:lpstr>
      <vt:lpstr>Entrainment Management</vt:lpstr>
      <vt:lpstr>Governance &amp; Simplified Descriptions</vt:lpstr>
      <vt:lpstr>Adaptive Management (NEPA)</vt:lpstr>
      <vt:lpstr>Action 5 Milestones</vt:lpstr>
      <vt:lpstr>TRD Preliminary Alternatives </vt:lpstr>
      <vt:lpstr>Key Operations of NAA and Alt2-4</vt:lpstr>
      <vt:lpstr>Trinity River Division (TRD) Reconsultation Update</vt:lpstr>
      <vt:lpstr>Trinity River Division (TRD) Reconsultation Update (continued)</vt:lpstr>
      <vt:lpstr>Upcoming </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No more that two lines</dc:title>
  <dc:subject/>
  <dc:creator>Soeth, Peter D</dc:creator>
  <cp:keywords/>
  <dc:description/>
  <cp:lastModifiedBy>Hiatt, Kristen</cp:lastModifiedBy>
  <cp:revision>4</cp:revision>
  <cp:lastPrinted>2023-07-07T23:01:16Z</cp:lastPrinted>
  <dcterms:created xsi:type="dcterms:W3CDTF">2016-11-04T19:21:58Z</dcterms:created>
  <dcterms:modified xsi:type="dcterms:W3CDTF">2025-09-16T17:49:07Z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_dlc_DocIdItemGuid">
    <vt:lpwstr>3a7e6f3e-c00a-47db-b1dc-9b8d965e8f2d</vt:lpwstr>
  </property>
  <property fmtid="{D5CDD505-2E9C-101B-9397-08002B2CF9AE}" pid="4" name="ContentTypeId">
    <vt:lpwstr>0x01010002929DC23C2C4149A6ACBA33B2E481B5</vt:lpwstr>
  </property>
</Properties>
</file>