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2" r:id="rId5"/>
  </p:sldMasterIdLst>
  <p:notesMasterIdLst>
    <p:notesMasterId r:id="rId23"/>
  </p:notesMasterIdLst>
  <p:sldIdLst>
    <p:sldId id="258" r:id="rId6"/>
    <p:sldId id="651" r:id="rId7"/>
    <p:sldId id="650" r:id="rId8"/>
    <p:sldId id="639" r:id="rId9"/>
    <p:sldId id="638" r:id="rId10"/>
    <p:sldId id="648" r:id="rId11"/>
    <p:sldId id="623" r:id="rId12"/>
    <p:sldId id="658" r:id="rId13"/>
    <p:sldId id="649" r:id="rId14"/>
    <p:sldId id="642" r:id="rId15"/>
    <p:sldId id="653" r:id="rId16"/>
    <p:sldId id="654" r:id="rId17"/>
    <p:sldId id="652" r:id="rId18"/>
    <p:sldId id="656" r:id="rId19"/>
    <p:sldId id="657" r:id="rId20"/>
    <p:sldId id="655" r:id="rId21"/>
    <p:sldId id="645"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00"/>
    <a:srgbClr val="8397B0"/>
    <a:srgbClr val="8497B0"/>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788"/>
    <p:restoredTop sz="92768" autoAdjust="0"/>
  </p:normalViewPr>
  <p:slideViewPr>
    <p:cSldViewPr snapToGrid="0">
      <p:cViewPr varScale="1">
        <p:scale>
          <a:sx n="102" d="100"/>
          <a:sy n="102" d="100"/>
        </p:scale>
        <p:origin x="1080" y="1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notesMaster" Target="notesMasters/notesMaster1.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50ED920-AFE2-48CB-890E-6E1A9843DE37}" type="datetimeFigureOut">
              <a:rPr lang="en-US" smtClean="0"/>
              <a:t>6/16/2026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C7AB6D6-EAFA-44C4-A238-90A356DC7E67}" type="slidenum">
              <a:rPr lang="en-US" smtClean="0"/>
              <a:t>‹#›</a:t>
            </a:fld>
            <a:endParaRPr lang="en-US" dirty="0"/>
          </a:p>
        </p:txBody>
      </p:sp>
    </p:spTree>
    <p:extLst>
      <p:ext uri="{BB962C8B-B14F-4D97-AF65-F5344CB8AC3E}">
        <p14:creationId xmlns:p14="http://schemas.microsoft.com/office/powerpoint/2010/main" val="31188400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Tx/>
              <a:buNone/>
            </a:pPr>
            <a:r>
              <a:rPr lang="en-US" dirty="0"/>
              <a:t>My name is Elisabeth Bowers – I’m a Senior Permitting and Planning Specialist with 20 years of experience in the industry and I work for Spheros Environmental. As some of may know Ironwood Consulting that I previously worked for was acquired by Spheros Environmental and we’ve officially shifted to Spheros branding as of June 1. I’ve been working with TRRP since 2022 and was involved with the initial development of the Trinity River Watershed Restoration Project and ultimately was the project manager leading the charge on the preparation of the Environmental Assessment. Today I want to talk about this programmatic document and what environmental compliance will look like for restoration projects covered under this EA moving forward.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90B9FE9-EC9B-495E-990B-2F9AECE6779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081857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702085-1195-27E5-4FAB-F3AF43933C8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35BA46D-54E7-57B5-2955-87F96A83B18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9EA7C2F-4E0A-5878-DBE4-FDF72DFC78E7}"/>
              </a:ext>
            </a:extLst>
          </p:cNvPr>
          <p:cNvSpPr>
            <a:spLocks noGrp="1"/>
          </p:cNvSpPr>
          <p:nvPr>
            <p:ph type="body" idx="1"/>
          </p:nvPr>
        </p:nvSpPr>
        <p:spPr/>
        <p:txBody>
          <a:bodyPr/>
          <a:lstStyle/>
          <a:p>
            <a:r>
              <a:rPr lang="en-US" dirty="0"/>
              <a:t>My presentation today will include a Project Overview, a summary of the restoration activities that are covered under the EA, an overview of the Implementation Plan and where to find the latest/greatest compliance resources, the environmental compliance approach, and then we will dip into some specific regulations and how we will comply with those in the future. At the end there will be time for questions. </a:t>
            </a:r>
          </a:p>
        </p:txBody>
      </p:sp>
      <p:sp>
        <p:nvSpPr>
          <p:cNvPr id="4" name="Slide Number Placeholder 3">
            <a:extLst>
              <a:ext uri="{FF2B5EF4-FFF2-40B4-BE49-F238E27FC236}">
                <a16:creationId xmlns:a16="http://schemas.microsoft.com/office/drawing/2014/main" id="{4C0784CB-ACDF-9289-A63E-A6F96425CBD1}"/>
              </a:ext>
            </a:extLst>
          </p:cNvPr>
          <p:cNvSpPr>
            <a:spLocks noGrp="1"/>
          </p:cNvSpPr>
          <p:nvPr>
            <p:ph type="sldNum" sz="quarter" idx="5"/>
          </p:nvPr>
        </p:nvSpPr>
        <p:spPr/>
        <p:txBody>
          <a:bodyPr/>
          <a:lstStyle/>
          <a:p>
            <a:fld id="{3C7AB6D6-EAFA-44C4-A238-90A356DC7E67}" type="slidenum">
              <a:rPr lang="en-US" smtClean="0"/>
              <a:t>2</a:t>
            </a:fld>
            <a:endParaRPr lang="en-US" dirty="0"/>
          </a:p>
        </p:txBody>
      </p:sp>
    </p:spTree>
    <p:extLst>
      <p:ext uri="{BB962C8B-B14F-4D97-AF65-F5344CB8AC3E}">
        <p14:creationId xmlns:p14="http://schemas.microsoft.com/office/powerpoint/2010/main" val="42540766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5965E2-1A61-5421-7169-9587C377E0B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CF6A213-0FA7-613C-4A09-04DBB44F962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F9F769A-8BFA-BF7B-7A6C-A4A01ECB001F}"/>
              </a:ext>
            </a:extLst>
          </p:cNvPr>
          <p:cNvSpPr>
            <a:spLocks noGrp="1"/>
          </p:cNvSpPr>
          <p:nvPr>
            <p:ph type="body" idx="1"/>
          </p:nvPr>
        </p:nvSpPr>
        <p:spPr/>
        <p:txBody>
          <a:bodyPr/>
          <a:lstStyle/>
          <a:p>
            <a:r>
              <a:rPr lang="en-US" dirty="0"/>
              <a:t>Reclamation via TRRP was the lead federal agency and BLM and the Forest Service are cooperators on the Project. </a:t>
            </a:r>
          </a:p>
        </p:txBody>
      </p:sp>
      <p:sp>
        <p:nvSpPr>
          <p:cNvPr id="4" name="Slide Number Placeholder 3">
            <a:extLst>
              <a:ext uri="{FF2B5EF4-FFF2-40B4-BE49-F238E27FC236}">
                <a16:creationId xmlns:a16="http://schemas.microsoft.com/office/drawing/2014/main" id="{A6F323A1-E98E-D789-A39B-C604987C3682}"/>
              </a:ext>
            </a:extLst>
          </p:cNvPr>
          <p:cNvSpPr>
            <a:spLocks noGrp="1"/>
          </p:cNvSpPr>
          <p:nvPr>
            <p:ph type="sldNum" sz="quarter" idx="5"/>
          </p:nvPr>
        </p:nvSpPr>
        <p:spPr/>
        <p:txBody>
          <a:bodyPr/>
          <a:lstStyle/>
          <a:p>
            <a:fld id="{3C7AB6D6-EAFA-44C4-A238-90A356DC7E67}" type="slidenum">
              <a:rPr lang="en-US" smtClean="0"/>
              <a:t>3</a:t>
            </a:fld>
            <a:endParaRPr lang="en-US"/>
          </a:p>
        </p:txBody>
      </p:sp>
    </p:spTree>
    <p:extLst>
      <p:ext uri="{BB962C8B-B14F-4D97-AF65-F5344CB8AC3E}">
        <p14:creationId xmlns:p14="http://schemas.microsoft.com/office/powerpoint/2010/main" val="19450102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96E05D-A239-5095-5091-5141E6D83D5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8E9EC80-D208-7B44-FEF7-A9CBC9D0695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334D841-429C-530E-DB0C-ED0D48107D25}"/>
              </a:ext>
            </a:extLst>
          </p:cNvPr>
          <p:cNvSpPr>
            <a:spLocks noGrp="1"/>
          </p:cNvSpPr>
          <p:nvPr>
            <p:ph type="body" idx="1"/>
          </p:nvPr>
        </p:nvSpPr>
        <p:spPr/>
        <p:txBody>
          <a:bodyPr/>
          <a:lstStyle/>
          <a:p>
            <a:r>
              <a:rPr lang="en-US" dirty="0"/>
              <a:t>Read this slide. </a:t>
            </a:r>
          </a:p>
        </p:txBody>
      </p:sp>
      <p:sp>
        <p:nvSpPr>
          <p:cNvPr id="4" name="Slide Number Placeholder 3">
            <a:extLst>
              <a:ext uri="{FF2B5EF4-FFF2-40B4-BE49-F238E27FC236}">
                <a16:creationId xmlns:a16="http://schemas.microsoft.com/office/drawing/2014/main" id="{FDB21FC9-73F2-DC85-310E-A226C675E342}"/>
              </a:ext>
            </a:extLst>
          </p:cNvPr>
          <p:cNvSpPr>
            <a:spLocks noGrp="1"/>
          </p:cNvSpPr>
          <p:nvPr>
            <p:ph type="sldNum" sz="quarter" idx="5"/>
          </p:nvPr>
        </p:nvSpPr>
        <p:spPr/>
        <p:txBody>
          <a:bodyPr/>
          <a:lstStyle/>
          <a:p>
            <a:fld id="{3C7AB6D6-EAFA-44C4-A238-90A356DC7E67}" type="slidenum">
              <a:rPr lang="en-US" smtClean="0"/>
              <a:t>4</a:t>
            </a:fld>
            <a:endParaRPr lang="en-US" dirty="0"/>
          </a:p>
        </p:txBody>
      </p:sp>
    </p:spTree>
    <p:extLst>
      <p:ext uri="{BB962C8B-B14F-4D97-AF65-F5344CB8AC3E}">
        <p14:creationId xmlns:p14="http://schemas.microsoft.com/office/powerpoint/2010/main" val="35188502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2A323A-8D39-2A8B-7D3E-34AC649DAEA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0686807-CE68-304C-C921-B58DCB891B2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BC1040B-C5C8-A7CC-9E91-6C33126BE13B}"/>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And I wanted a broad overview of the Project. The purpose of the Project is to improve instream and riparian habitat within the Trinity River basin (tributaries and the mainstem) in order to accelerate the recovery of north coast salmonid populations (coho salmon, steelhead, and Chinook salmon) and other special status aquatic species. The Project proposes 11 restoration activity categories to be implemented at a watershed-scale utilizing streamlined environmental compliance processes. The hope is that more money can be spent directly on implementation and less on unwieldy permitting processes.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a:extLst>
              <a:ext uri="{FF2B5EF4-FFF2-40B4-BE49-F238E27FC236}">
                <a16:creationId xmlns:a16="http://schemas.microsoft.com/office/drawing/2014/main" id="{5290917F-32C5-D79C-DFC6-41DAABA2C26A}"/>
              </a:ext>
            </a:extLst>
          </p:cNvPr>
          <p:cNvSpPr>
            <a:spLocks noGrp="1"/>
          </p:cNvSpPr>
          <p:nvPr>
            <p:ph type="sldNum" sz="quarter" idx="5"/>
          </p:nvPr>
        </p:nvSpPr>
        <p:spPr/>
        <p:txBody>
          <a:bodyPr/>
          <a:lstStyle/>
          <a:p>
            <a:fld id="{3C7AB6D6-EAFA-44C4-A238-90A356DC7E67}" type="slidenum">
              <a:rPr lang="en-US" smtClean="0"/>
              <a:t>5</a:t>
            </a:fld>
            <a:endParaRPr lang="en-US" dirty="0"/>
          </a:p>
        </p:txBody>
      </p:sp>
    </p:spTree>
    <p:extLst>
      <p:ext uri="{BB962C8B-B14F-4D97-AF65-F5344CB8AC3E}">
        <p14:creationId xmlns:p14="http://schemas.microsoft.com/office/powerpoint/2010/main" val="7825831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A3DE66-22E8-5817-1DBA-BE2AE074420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894C0A8-E22C-53A6-8AE7-7C109EF46B7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5153D0A-725C-EBD1-AE03-6EE039FA219F}"/>
              </a:ext>
            </a:extLst>
          </p:cNvPr>
          <p:cNvSpPr>
            <a:spLocks noGrp="1"/>
          </p:cNvSpPr>
          <p:nvPr>
            <p:ph type="body" idx="1"/>
          </p:nvPr>
        </p:nvSpPr>
        <p:spPr/>
        <p:txBody>
          <a:bodyPr/>
          <a:lstStyle/>
          <a:p>
            <a:r>
              <a:rPr lang="en-US" dirty="0"/>
              <a:t>The Project Activity Area which is what its called in the EA (its called the Project Action Area in BA) includes most of the Trinity River Basin. What is excluded is the Hoopa Valley Reservation and the Six Rivers National Forest because Six Rivers has their own Programmatic covering restoration activities. Therefore, the following </a:t>
            </a:r>
            <a:r>
              <a:rPr lang="en-US" dirty="0" err="1"/>
              <a:t>subwatersheds</a:t>
            </a:r>
            <a:r>
              <a:rPr lang="en-US" dirty="0"/>
              <a:t> are excluded from the Project Activity Area (read list of excluded watersheds). </a:t>
            </a:r>
          </a:p>
        </p:txBody>
      </p:sp>
      <p:sp>
        <p:nvSpPr>
          <p:cNvPr id="4" name="Slide Number Placeholder 3">
            <a:extLst>
              <a:ext uri="{FF2B5EF4-FFF2-40B4-BE49-F238E27FC236}">
                <a16:creationId xmlns:a16="http://schemas.microsoft.com/office/drawing/2014/main" id="{1C5BF770-9184-B620-AA81-B6EBC660901D}"/>
              </a:ext>
            </a:extLst>
          </p:cNvPr>
          <p:cNvSpPr>
            <a:spLocks noGrp="1"/>
          </p:cNvSpPr>
          <p:nvPr>
            <p:ph type="sldNum" sz="quarter" idx="5"/>
          </p:nvPr>
        </p:nvSpPr>
        <p:spPr/>
        <p:txBody>
          <a:bodyPr/>
          <a:lstStyle/>
          <a:p>
            <a:fld id="{3C7AB6D6-EAFA-44C4-A238-90A356DC7E67}" type="slidenum">
              <a:rPr lang="en-US" smtClean="0"/>
              <a:t>6</a:t>
            </a:fld>
            <a:endParaRPr lang="en-US"/>
          </a:p>
        </p:txBody>
      </p:sp>
    </p:spTree>
    <p:extLst>
      <p:ext uri="{BB962C8B-B14F-4D97-AF65-F5344CB8AC3E}">
        <p14:creationId xmlns:p14="http://schemas.microsoft.com/office/powerpoint/2010/main" val="37165722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terms of Project activities there’s three buckets that each of the 11 activities fit into. Appendix H includes activity cards that summarize each activity for the implementors (print these prior to presentation).</a:t>
            </a:r>
          </a:p>
        </p:txBody>
      </p:sp>
      <p:sp>
        <p:nvSpPr>
          <p:cNvPr id="4" name="Slide Number Placeholder 3"/>
          <p:cNvSpPr>
            <a:spLocks noGrp="1"/>
          </p:cNvSpPr>
          <p:nvPr>
            <p:ph type="sldNum" sz="quarter" idx="5"/>
          </p:nvPr>
        </p:nvSpPr>
        <p:spPr/>
        <p:txBody>
          <a:bodyPr/>
          <a:lstStyle/>
          <a:p>
            <a:fld id="{3C7AB6D6-EAFA-44C4-A238-90A356DC7E67}" type="slidenum">
              <a:rPr lang="en-US" smtClean="0"/>
              <a:t>7</a:t>
            </a:fld>
            <a:endParaRPr lang="en-US" dirty="0"/>
          </a:p>
        </p:txBody>
      </p:sp>
    </p:spTree>
    <p:extLst>
      <p:ext uri="{BB962C8B-B14F-4D97-AF65-F5344CB8AC3E}">
        <p14:creationId xmlns:p14="http://schemas.microsoft.com/office/powerpoint/2010/main" val="38375527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3A76C6-1123-C0DC-9ED7-93FF2E38CC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B928607-27BB-9A66-B371-E203741E482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A6A065D-ADEC-92D6-FDA1-148E17D220DF}"/>
              </a:ext>
            </a:extLst>
          </p:cNvPr>
          <p:cNvSpPr>
            <a:spLocks noGrp="1"/>
          </p:cNvSpPr>
          <p:nvPr>
            <p:ph type="body" idx="1"/>
          </p:nvPr>
        </p:nvSpPr>
        <p:spPr/>
        <p:txBody>
          <a:bodyPr/>
          <a:lstStyle/>
          <a:p>
            <a:r>
              <a:rPr lang="en-US" dirty="0"/>
              <a:t>Activities that are not covered by the EA include the following: </a:t>
            </a:r>
          </a:p>
        </p:txBody>
      </p:sp>
      <p:sp>
        <p:nvSpPr>
          <p:cNvPr id="4" name="Slide Number Placeholder 3">
            <a:extLst>
              <a:ext uri="{FF2B5EF4-FFF2-40B4-BE49-F238E27FC236}">
                <a16:creationId xmlns:a16="http://schemas.microsoft.com/office/drawing/2014/main" id="{8F2806FA-8DA1-8288-7B29-CCD42D44CA1F}"/>
              </a:ext>
            </a:extLst>
          </p:cNvPr>
          <p:cNvSpPr>
            <a:spLocks noGrp="1"/>
          </p:cNvSpPr>
          <p:nvPr>
            <p:ph type="sldNum" sz="quarter" idx="5"/>
          </p:nvPr>
        </p:nvSpPr>
        <p:spPr/>
        <p:txBody>
          <a:bodyPr/>
          <a:lstStyle/>
          <a:p>
            <a:fld id="{3C7AB6D6-EAFA-44C4-A238-90A356DC7E67}" type="slidenum">
              <a:rPr lang="en-US" smtClean="0"/>
              <a:t>8</a:t>
            </a:fld>
            <a:endParaRPr lang="en-US" dirty="0"/>
          </a:p>
        </p:txBody>
      </p:sp>
    </p:spTree>
    <p:extLst>
      <p:ext uri="{BB962C8B-B14F-4D97-AF65-F5344CB8AC3E}">
        <p14:creationId xmlns:p14="http://schemas.microsoft.com/office/powerpoint/2010/main" val="617738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4C95B0-6B11-8B65-5F6F-5C2D23A3332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017417F-9DEE-440E-8078-E34853FA448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C46EF2F-DEC4-EB65-1179-67D42A20A320}"/>
              </a:ext>
            </a:extLst>
          </p:cNvPr>
          <p:cNvSpPr>
            <a:spLocks noGrp="1"/>
          </p:cNvSpPr>
          <p:nvPr>
            <p:ph type="body" idx="1"/>
          </p:nvPr>
        </p:nvSpPr>
        <p:spPr/>
        <p:txBody>
          <a:bodyPr/>
          <a:lstStyle/>
          <a:p>
            <a:r>
              <a:rPr lang="en-US" dirty="0"/>
              <a:t>The Watershed EA includes Appendices A through M and the most helpful of these to implementors are Appendix A: The Implementation Plan which provides information on environmental compliance for project proponents; Appendix B: Environmental Commitments which includes Design Guidelines, General Protection Measures, and Resource-Specific Conservation Measures that apply to site specific restoration projects based on the activity categories that are being implemented; and Appendix H which provides a summary of each of the 11 restoration activity categories. </a:t>
            </a:r>
          </a:p>
        </p:txBody>
      </p:sp>
      <p:sp>
        <p:nvSpPr>
          <p:cNvPr id="4" name="Slide Number Placeholder 3">
            <a:extLst>
              <a:ext uri="{FF2B5EF4-FFF2-40B4-BE49-F238E27FC236}">
                <a16:creationId xmlns:a16="http://schemas.microsoft.com/office/drawing/2014/main" id="{0A13309C-098F-57E1-FA6D-F44FAFC7B33C}"/>
              </a:ext>
            </a:extLst>
          </p:cNvPr>
          <p:cNvSpPr>
            <a:spLocks noGrp="1"/>
          </p:cNvSpPr>
          <p:nvPr>
            <p:ph type="sldNum" sz="quarter" idx="5"/>
          </p:nvPr>
        </p:nvSpPr>
        <p:spPr/>
        <p:txBody>
          <a:bodyPr/>
          <a:lstStyle/>
          <a:p>
            <a:fld id="{3C7AB6D6-EAFA-44C4-A238-90A356DC7E67}" type="slidenum">
              <a:rPr lang="en-US" smtClean="0"/>
              <a:t>9</a:t>
            </a:fld>
            <a:endParaRPr lang="en-US"/>
          </a:p>
        </p:txBody>
      </p:sp>
    </p:spTree>
    <p:extLst>
      <p:ext uri="{BB962C8B-B14F-4D97-AF65-F5344CB8AC3E}">
        <p14:creationId xmlns:p14="http://schemas.microsoft.com/office/powerpoint/2010/main" val="38532861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778BEF-728C-603B-6536-81DF0B85BCE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CE97ABC-1518-BA43-9CD3-67368D52332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99E3319-1DBA-BB16-3626-B9470E3E23AA}"/>
              </a:ext>
            </a:extLst>
          </p:cNvPr>
          <p:cNvSpPr>
            <a:spLocks noGrp="1"/>
          </p:cNvSpPr>
          <p:nvPr>
            <p:ph type="body" idx="1"/>
          </p:nvPr>
        </p:nvSpPr>
        <p:spPr/>
        <p:txBody>
          <a:bodyPr/>
          <a:lstStyle/>
          <a:p>
            <a:r>
              <a:rPr lang="en-US" dirty="0"/>
              <a:t>In regard to the Implementation Plan – as I mentioned in the previous slide – it is Appendix A of the EA and it covers the NEPA compliance approach per federal action agency as well as Section 106 compliance, Endangered Species Act compliance; activities that are not covered by the Project; helpful FAQS; and its worth noting that the Implementation Plan is intended to be a living document that gets updated as the compliance landscape changes. Finally, its also worth noting that TRRP.net has a site that contains the latest and greatest resources that are intended to support implementors in the environmental compliance process. The next slide has a short clip that shows where folks can access these resources on TRRP.net</a:t>
            </a:r>
          </a:p>
        </p:txBody>
      </p:sp>
      <p:sp>
        <p:nvSpPr>
          <p:cNvPr id="4" name="Slide Number Placeholder 3">
            <a:extLst>
              <a:ext uri="{FF2B5EF4-FFF2-40B4-BE49-F238E27FC236}">
                <a16:creationId xmlns:a16="http://schemas.microsoft.com/office/drawing/2014/main" id="{E3362F78-88C7-4746-5097-5839647E1131}"/>
              </a:ext>
            </a:extLst>
          </p:cNvPr>
          <p:cNvSpPr>
            <a:spLocks noGrp="1"/>
          </p:cNvSpPr>
          <p:nvPr>
            <p:ph type="sldNum" sz="quarter" idx="5"/>
          </p:nvPr>
        </p:nvSpPr>
        <p:spPr/>
        <p:txBody>
          <a:bodyPr/>
          <a:lstStyle/>
          <a:p>
            <a:fld id="{3C7AB6D6-EAFA-44C4-A238-90A356DC7E67}" type="slidenum">
              <a:rPr lang="en-US" smtClean="0"/>
              <a:t>10</a:t>
            </a:fld>
            <a:endParaRPr lang="en-US" dirty="0"/>
          </a:p>
        </p:txBody>
      </p:sp>
    </p:spTree>
    <p:extLst>
      <p:ext uri="{BB962C8B-B14F-4D97-AF65-F5344CB8AC3E}">
        <p14:creationId xmlns:p14="http://schemas.microsoft.com/office/powerpoint/2010/main" val="24599880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505AB7-30E2-FF4E-79CD-EF8C8E9E15D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33B9D5B-64BD-9DA6-235C-484560653C6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A409396-928D-0E7E-694A-CAFD9650FB48}"/>
              </a:ext>
            </a:extLst>
          </p:cNvPr>
          <p:cNvSpPr>
            <a:spLocks noGrp="1"/>
          </p:cNvSpPr>
          <p:nvPr>
            <p:ph type="body" idx="1"/>
          </p:nvPr>
        </p:nvSpPr>
        <p:spPr/>
        <p:txBody>
          <a:bodyPr/>
          <a:lstStyle/>
          <a:p>
            <a:r>
              <a:rPr lang="en-US" dirty="0"/>
              <a:t>So essentially on the </a:t>
            </a:r>
            <a:r>
              <a:rPr lang="en-US" dirty="0" err="1"/>
              <a:t>mainpage</a:t>
            </a:r>
            <a:r>
              <a:rPr lang="en-US" dirty="0"/>
              <a:t> you go to the Channels tab and mouse down to “watershed activities” and then click on “watershed environmental assessment” This takes you to the Watershed Environmental Assessment landing page that has an overview of the Project, individual files for the main EA document and each appendix, and toward the bottom there is “Project Implementation” button. If you click on this – this takes to the “For Watershed EA Implementors” page.  This page has an environmental compliance flow chart (needs some minor updates), relevant forms and templates, as well as a list of FAQs. We will be updating the information on these pages a bit after we make a little more progress on the reinitiation of the TRRP </a:t>
            </a:r>
            <a:r>
              <a:rPr lang="en-US" dirty="0" err="1"/>
              <a:t>BiOp</a:t>
            </a:r>
            <a:r>
              <a:rPr lang="en-US" dirty="0"/>
              <a:t>.</a:t>
            </a:r>
          </a:p>
        </p:txBody>
      </p:sp>
      <p:sp>
        <p:nvSpPr>
          <p:cNvPr id="4" name="Slide Number Placeholder 3">
            <a:extLst>
              <a:ext uri="{FF2B5EF4-FFF2-40B4-BE49-F238E27FC236}">
                <a16:creationId xmlns:a16="http://schemas.microsoft.com/office/drawing/2014/main" id="{464FF4F8-E096-7934-0639-41485F287A03}"/>
              </a:ext>
            </a:extLst>
          </p:cNvPr>
          <p:cNvSpPr>
            <a:spLocks noGrp="1"/>
          </p:cNvSpPr>
          <p:nvPr>
            <p:ph type="sldNum" sz="quarter" idx="5"/>
          </p:nvPr>
        </p:nvSpPr>
        <p:spPr/>
        <p:txBody>
          <a:bodyPr/>
          <a:lstStyle/>
          <a:p>
            <a:fld id="{3C7AB6D6-EAFA-44C4-A238-90A356DC7E67}" type="slidenum">
              <a:rPr lang="en-US" smtClean="0"/>
              <a:t>11</a:t>
            </a:fld>
            <a:endParaRPr lang="en-US" dirty="0"/>
          </a:p>
        </p:txBody>
      </p:sp>
    </p:spTree>
    <p:extLst>
      <p:ext uri="{BB962C8B-B14F-4D97-AF65-F5344CB8AC3E}">
        <p14:creationId xmlns:p14="http://schemas.microsoft.com/office/powerpoint/2010/main" val="24542871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8B4696-D53E-56FF-A108-529159BE335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B367940-5468-625E-B391-E1D1FAAB9E4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8B856B-4FA0-4778-991D-DF6EFB341B61}"/>
              </a:ext>
            </a:extLst>
          </p:cNvPr>
          <p:cNvSpPr>
            <a:spLocks noGrp="1"/>
          </p:cNvSpPr>
          <p:nvPr>
            <p:ph type="body" idx="1"/>
          </p:nvPr>
        </p:nvSpPr>
        <p:spPr/>
        <p:txBody>
          <a:bodyPr/>
          <a:lstStyle/>
          <a:p>
            <a:r>
              <a:rPr lang="en-US" dirty="0"/>
              <a:t>The project information form asks project proponents for site-specific project information: the name of the project; who is implementing the project; a general project description, what restoration activity categories does the project fit into, if the project is funded; and when the project will be implemented. It also asks for information about what special status species may be at the site, project plan sheets, and what environmental commitments are applicable to the project. The form is then sent to the relevant federal action agency or agencies. The Venn diagram shown on the slide is used to help determine who the lead federal action agency would be for the project. Essentially – if TRRP is involved at all – they would be the lead federal action agency. If they are not – then either the forest service or </a:t>
            </a:r>
            <a:r>
              <a:rPr lang="en-US" dirty="0" err="1"/>
              <a:t>blm</a:t>
            </a:r>
            <a:r>
              <a:rPr lang="en-US" dirty="0"/>
              <a:t> would be the federal action agency. If both the </a:t>
            </a:r>
            <a:r>
              <a:rPr lang="en-US" dirty="0" err="1"/>
              <a:t>blm</a:t>
            </a:r>
            <a:r>
              <a:rPr lang="en-US" dirty="0"/>
              <a:t> and </a:t>
            </a:r>
            <a:r>
              <a:rPr lang="en-US" dirty="0" err="1"/>
              <a:t>usfs</a:t>
            </a:r>
            <a:r>
              <a:rPr lang="en-US" dirty="0"/>
              <a:t> are involved without TRRP involvement they would need to decide who would take the lead.  </a:t>
            </a:r>
          </a:p>
        </p:txBody>
      </p:sp>
      <p:sp>
        <p:nvSpPr>
          <p:cNvPr id="4" name="Slide Number Placeholder 3">
            <a:extLst>
              <a:ext uri="{FF2B5EF4-FFF2-40B4-BE49-F238E27FC236}">
                <a16:creationId xmlns:a16="http://schemas.microsoft.com/office/drawing/2014/main" id="{5696ABE2-510E-2DE9-4B4F-246D98427C8A}"/>
              </a:ext>
            </a:extLst>
          </p:cNvPr>
          <p:cNvSpPr>
            <a:spLocks noGrp="1"/>
          </p:cNvSpPr>
          <p:nvPr>
            <p:ph type="sldNum" sz="quarter" idx="5"/>
          </p:nvPr>
        </p:nvSpPr>
        <p:spPr/>
        <p:txBody>
          <a:bodyPr/>
          <a:lstStyle/>
          <a:p>
            <a:fld id="{3C7AB6D6-EAFA-44C4-A238-90A356DC7E67}" type="slidenum">
              <a:rPr lang="en-US" smtClean="0"/>
              <a:t>12</a:t>
            </a:fld>
            <a:endParaRPr lang="en-US" dirty="0"/>
          </a:p>
        </p:txBody>
      </p:sp>
    </p:spTree>
    <p:extLst>
      <p:ext uri="{BB962C8B-B14F-4D97-AF65-F5344CB8AC3E}">
        <p14:creationId xmlns:p14="http://schemas.microsoft.com/office/powerpoint/2010/main" val="383284800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31239F-7A9B-F050-0015-C5A5CFDF28F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5D74BEB-BC17-F29C-4466-89F680A1CB3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0F35C8C-55E2-C8FC-F664-CAA9B9C7A43D}"/>
              </a:ext>
            </a:extLst>
          </p:cNvPr>
          <p:cNvSpPr>
            <a:spLocks noGrp="1"/>
          </p:cNvSpPr>
          <p:nvPr>
            <p:ph type="body" idx="1"/>
          </p:nvPr>
        </p:nvSpPr>
        <p:spPr/>
        <p:txBody>
          <a:bodyPr/>
          <a:lstStyle/>
          <a:p>
            <a:r>
              <a:rPr lang="en-US" dirty="0"/>
              <a:t>So now to dig into the details on compliance a bit more, for NEPA different documents would be needed depending on the lead federal action agency. For BLM a DNA is required. For TRRP a DNA would also be required per the July 2025 DOI NEPA manual. This is something that we need to update in our online resources. For the Forest Service, implementors would work with the Forest Service to fill out a Condition-Based Management Checklist. It is the responsibility of the lead federal action agency to provide the correct template for each one of these tiered documents. </a:t>
            </a:r>
          </a:p>
        </p:txBody>
      </p:sp>
      <p:sp>
        <p:nvSpPr>
          <p:cNvPr id="4" name="Slide Number Placeholder 3">
            <a:extLst>
              <a:ext uri="{FF2B5EF4-FFF2-40B4-BE49-F238E27FC236}">
                <a16:creationId xmlns:a16="http://schemas.microsoft.com/office/drawing/2014/main" id="{C5F5912D-DCE5-5E78-4679-62BF14BB2747}"/>
              </a:ext>
            </a:extLst>
          </p:cNvPr>
          <p:cNvSpPr>
            <a:spLocks noGrp="1"/>
          </p:cNvSpPr>
          <p:nvPr>
            <p:ph type="sldNum" sz="quarter" idx="5"/>
          </p:nvPr>
        </p:nvSpPr>
        <p:spPr/>
        <p:txBody>
          <a:bodyPr/>
          <a:lstStyle/>
          <a:p>
            <a:fld id="{3C7AB6D6-EAFA-44C4-A238-90A356DC7E67}" type="slidenum">
              <a:rPr lang="en-US" smtClean="0"/>
              <a:t>13</a:t>
            </a:fld>
            <a:endParaRPr lang="en-US" dirty="0"/>
          </a:p>
        </p:txBody>
      </p:sp>
    </p:spTree>
    <p:extLst>
      <p:ext uri="{BB962C8B-B14F-4D97-AF65-F5344CB8AC3E}">
        <p14:creationId xmlns:p14="http://schemas.microsoft.com/office/powerpoint/2010/main" val="4886108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BD736C-238D-F3E6-E983-BCBF606D87F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2B73FEA-0EF4-AE5F-0BE0-762E51593D4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EC5137E-6B00-DEB5-17AA-C29744AA3769}"/>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In terms of the Endangered Species Act, For NMFS, 2020 TRRP Biological Opinion (</a:t>
            </a:r>
            <a:r>
              <a:rPr lang="en-US" sz="1200" dirty="0" err="1"/>
              <a:t>BiOp</a:t>
            </a:r>
            <a:r>
              <a:rPr lang="en-US" sz="1200" dirty="0"/>
              <a:t>) provides coverage right now but the Reinitiated TRRP </a:t>
            </a:r>
            <a:r>
              <a:rPr lang="en-US" sz="1200" dirty="0" err="1"/>
              <a:t>BiOp</a:t>
            </a:r>
            <a:r>
              <a:rPr lang="en-US" sz="1200" dirty="0"/>
              <a:t> would better align with the Watershed EA activity categories and will also include TRRP specific actions such as mainstem sediment and wood augmentation and ongoing monitoring and research activities. Currently there are no forms for implementors to fill out for the TRRP </a:t>
            </a:r>
            <a:r>
              <a:rPr lang="en-US" sz="1200" dirty="0" err="1"/>
              <a:t>BiOp</a:t>
            </a:r>
            <a:r>
              <a:rPr lang="en-US" sz="1200" dirty="0"/>
              <a:t> but this could change with the reinitiation. Its our intention that NMFS would receive annual updates on what restoration actions were undertaken under the coverage of the TRRP </a:t>
            </a:r>
            <a:r>
              <a:rPr lang="en-US" sz="1200" dirty="0" err="1"/>
              <a:t>BiOp</a:t>
            </a:r>
            <a:r>
              <a:rPr lang="en-US" sz="1200" dirty="0"/>
              <a:t> in the future. For the USFWS the 2025 Statewide Restoration Programmatic Biological Opinion (commonly called the PBO) would be used. There are forms for implementors to fill out for the PBO. </a:t>
            </a:r>
          </a:p>
          <a:p>
            <a:endParaRPr lang="en-US" dirty="0"/>
          </a:p>
        </p:txBody>
      </p:sp>
      <p:sp>
        <p:nvSpPr>
          <p:cNvPr id="4" name="Slide Number Placeholder 3">
            <a:extLst>
              <a:ext uri="{FF2B5EF4-FFF2-40B4-BE49-F238E27FC236}">
                <a16:creationId xmlns:a16="http://schemas.microsoft.com/office/drawing/2014/main" id="{DCA34717-5A49-7590-6ADD-F8864AF22AD9}"/>
              </a:ext>
            </a:extLst>
          </p:cNvPr>
          <p:cNvSpPr>
            <a:spLocks noGrp="1"/>
          </p:cNvSpPr>
          <p:nvPr>
            <p:ph type="sldNum" sz="quarter" idx="5"/>
          </p:nvPr>
        </p:nvSpPr>
        <p:spPr/>
        <p:txBody>
          <a:bodyPr/>
          <a:lstStyle/>
          <a:p>
            <a:fld id="{3C7AB6D6-EAFA-44C4-A238-90A356DC7E67}" type="slidenum">
              <a:rPr lang="en-US" smtClean="0"/>
              <a:t>14</a:t>
            </a:fld>
            <a:endParaRPr lang="en-US" dirty="0"/>
          </a:p>
        </p:txBody>
      </p:sp>
    </p:spTree>
    <p:extLst>
      <p:ext uri="{BB962C8B-B14F-4D97-AF65-F5344CB8AC3E}">
        <p14:creationId xmlns:p14="http://schemas.microsoft.com/office/powerpoint/2010/main" val="73035306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EC3A9E-0F8E-580C-59AE-841A3D86B30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E08D66D-25F3-FD4A-31F2-C87886C2F1E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9D503C9-7411-3A27-0286-DFC369C1F31B}"/>
              </a:ext>
            </a:extLst>
          </p:cNvPr>
          <p:cNvSpPr>
            <a:spLocks noGrp="1"/>
          </p:cNvSpPr>
          <p:nvPr>
            <p:ph type="body" idx="1"/>
          </p:nvPr>
        </p:nvSpPr>
        <p:spPr/>
        <p:txBody>
          <a:bodyPr/>
          <a:lstStyle/>
          <a:p>
            <a:r>
              <a:rPr lang="en-US" dirty="0"/>
              <a:t>For the NHPA or the cultural review, the federal agency leading the charge on cultural would work through the normal steps of the cultural review or use agency-specific Section 106 review. First, project proponents would work with the lead federal agency to determine the APE. The federal agency would then initiate the Section 106 review process including tribal consultation. The project proponent is responsible for conducting the cultural resource survey and preparing the associated report. The federal agency would then complete the Section 106 review including SHPO consultation if necessary. Its worth nothing that the BLM and Forest Service may have PAs that are applicable to the site-specific project. </a:t>
            </a:r>
          </a:p>
        </p:txBody>
      </p:sp>
      <p:sp>
        <p:nvSpPr>
          <p:cNvPr id="4" name="Slide Number Placeholder 3">
            <a:extLst>
              <a:ext uri="{FF2B5EF4-FFF2-40B4-BE49-F238E27FC236}">
                <a16:creationId xmlns:a16="http://schemas.microsoft.com/office/drawing/2014/main" id="{1A6CAED8-E8B0-3B85-BA95-43D959B8E00D}"/>
              </a:ext>
            </a:extLst>
          </p:cNvPr>
          <p:cNvSpPr>
            <a:spLocks noGrp="1"/>
          </p:cNvSpPr>
          <p:nvPr>
            <p:ph type="sldNum" sz="quarter" idx="5"/>
          </p:nvPr>
        </p:nvSpPr>
        <p:spPr/>
        <p:txBody>
          <a:bodyPr/>
          <a:lstStyle/>
          <a:p>
            <a:fld id="{3C7AB6D6-EAFA-44C4-A238-90A356DC7E67}" type="slidenum">
              <a:rPr lang="en-US" smtClean="0"/>
              <a:t>15</a:t>
            </a:fld>
            <a:endParaRPr lang="en-US" dirty="0"/>
          </a:p>
        </p:txBody>
      </p:sp>
    </p:spTree>
    <p:extLst>
      <p:ext uri="{BB962C8B-B14F-4D97-AF65-F5344CB8AC3E}">
        <p14:creationId xmlns:p14="http://schemas.microsoft.com/office/powerpoint/2010/main" val="27945492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4DF0F2-C127-25EE-A3B8-EF31F4E288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AA7B48D-4D95-782F-57A1-ABE61FB8576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773864-DFAB-12F5-FD6E-DCBAEC0A9A76}"/>
              </a:ext>
            </a:extLst>
          </p:cNvPr>
          <p:cNvSpPr>
            <a:spLocks noGrp="1"/>
          </p:cNvSpPr>
          <p:nvPr>
            <p:ph type="body" idx="1"/>
          </p:nvPr>
        </p:nvSpPr>
        <p:spPr/>
        <p:txBody>
          <a:bodyPr/>
          <a:lstStyle/>
          <a:p>
            <a:r>
              <a:rPr lang="en-US" dirty="0"/>
              <a:t>So there are some elements of the environmental compliance process that are in flux, need to be updated, or may change over time and I just wanted to mention some of them. First of all, the public engagement policies for each federal agency have evolved since the EA was finalized and will likely continue to evolve so implementors will rely on federal agencies for what would be required for public engagement. Ideally it would be great to have a more established system for tracking projects covered under the EA and that is still a work in progress. As a result of the reinitiated TRRP </a:t>
            </a:r>
            <a:r>
              <a:rPr lang="en-US" dirty="0" err="1"/>
              <a:t>BiOp</a:t>
            </a:r>
            <a:r>
              <a:rPr lang="en-US" dirty="0"/>
              <a:t> there may be updates to environmental commitments or limitations on annual activities. So – stay tuned! Finally, updates to the environmental compliance process for this EA are anticipated to be updated, so implementors should look at the webpage for the latest greatest and be coordinating with the lead federal </a:t>
            </a:r>
            <a:r>
              <a:rPr lang="en-US"/>
              <a:t>action agency. </a:t>
            </a:r>
            <a:endParaRPr lang="en-US" dirty="0"/>
          </a:p>
        </p:txBody>
      </p:sp>
      <p:sp>
        <p:nvSpPr>
          <p:cNvPr id="4" name="Slide Number Placeholder 3">
            <a:extLst>
              <a:ext uri="{FF2B5EF4-FFF2-40B4-BE49-F238E27FC236}">
                <a16:creationId xmlns:a16="http://schemas.microsoft.com/office/drawing/2014/main" id="{5401C9F2-AC5E-9759-E2D5-82CE85A895C4}"/>
              </a:ext>
            </a:extLst>
          </p:cNvPr>
          <p:cNvSpPr>
            <a:spLocks noGrp="1"/>
          </p:cNvSpPr>
          <p:nvPr>
            <p:ph type="sldNum" sz="quarter" idx="5"/>
          </p:nvPr>
        </p:nvSpPr>
        <p:spPr/>
        <p:txBody>
          <a:bodyPr/>
          <a:lstStyle/>
          <a:p>
            <a:fld id="{3C7AB6D6-EAFA-44C4-A238-90A356DC7E67}" type="slidenum">
              <a:rPr lang="en-US" smtClean="0"/>
              <a:t>16</a:t>
            </a:fld>
            <a:endParaRPr lang="en-US" dirty="0"/>
          </a:p>
        </p:txBody>
      </p:sp>
    </p:spTree>
    <p:extLst>
      <p:ext uri="{BB962C8B-B14F-4D97-AF65-F5344CB8AC3E}">
        <p14:creationId xmlns:p14="http://schemas.microsoft.com/office/powerpoint/2010/main" val="351611477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408B51-2629-E322-52E6-A7EB5187526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4794A4-2E9C-5506-5466-0BDE759B7D1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369E141-EDF2-D6E7-33AE-CDE7E5B1D50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4507E2F-B190-C90A-67EB-59B3AB1E0251}"/>
              </a:ext>
            </a:extLst>
          </p:cNvPr>
          <p:cNvSpPr>
            <a:spLocks noGrp="1"/>
          </p:cNvSpPr>
          <p:nvPr>
            <p:ph type="sldNum" sz="quarter" idx="5"/>
          </p:nvPr>
        </p:nvSpPr>
        <p:spPr/>
        <p:txBody>
          <a:bodyPr/>
          <a:lstStyle/>
          <a:p>
            <a:fld id="{3C7AB6D6-EAFA-44C4-A238-90A356DC7E67}" type="slidenum">
              <a:rPr lang="en-US" smtClean="0"/>
              <a:t>17</a:t>
            </a:fld>
            <a:endParaRPr lang="en-US" dirty="0"/>
          </a:p>
        </p:txBody>
      </p:sp>
    </p:spTree>
    <p:extLst>
      <p:ext uri="{BB962C8B-B14F-4D97-AF65-F5344CB8AC3E}">
        <p14:creationId xmlns:p14="http://schemas.microsoft.com/office/powerpoint/2010/main" val="3895505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6F3A46-3319-4B44-8092-993CF641C80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B7682DC8-0200-4FF4-8953-B99234C50CD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6D82147-1D31-4D9E-86FC-C76ABEBAB20B}"/>
              </a:ext>
            </a:extLst>
          </p:cNvPr>
          <p:cNvSpPr>
            <a:spLocks noGrp="1"/>
          </p:cNvSpPr>
          <p:nvPr>
            <p:ph type="dt" sz="half" idx="10"/>
          </p:nvPr>
        </p:nvSpPr>
        <p:spPr/>
        <p:txBody>
          <a:bodyPr/>
          <a:lstStyle/>
          <a:p>
            <a:fld id="{202A801E-20BA-40D8-A71B-348CA285F00F}" type="datetime1">
              <a:rPr lang="en-US" smtClean="0"/>
              <a:t>6/16/2026</a:t>
            </a:fld>
            <a:endParaRPr lang="en-US" dirty="0"/>
          </a:p>
        </p:txBody>
      </p:sp>
      <p:sp>
        <p:nvSpPr>
          <p:cNvPr id="5" name="Footer Placeholder 4">
            <a:extLst>
              <a:ext uri="{FF2B5EF4-FFF2-40B4-BE49-F238E27FC236}">
                <a16:creationId xmlns:a16="http://schemas.microsoft.com/office/drawing/2014/main" id="{4FED7434-EFC6-45FB-94C3-E12519DFCBB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F6848A-FBFC-4AFA-9C60-9014DCF5A651}"/>
              </a:ext>
            </a:extLst>
          </p:cNvPr>
          <p:cNvSpPr>
            <a:spLocks noGrp="1"/>
          </p:cNvSpPr>
          <p:nvPr>
            <p:ph type="sldNum" sz="quarter" idx="12"/>
          </p:nvPr>
        </p:nvSpPr>
        <p:spPr/>
        <p:txBody>
          <a:bodyPr/>
          <a:lstStyle/>
          <a:p>
            <a:fld id="{D5FA8D63-E8D8-424F-9BC2-D1EEE7294CD0}" type="slidenum">
              <a:rPr lang="en-US" smtClean="0"/>
              <a:t>‹#›</a:t>
            </a:fld>
            <a:endParaRPr lang="en-US" dirty="0"/>
          </a:p>
        </p:txBody>
      </p:sp>
    </p:spTree>
    <p:extLst>
      <p:ext uri="{BB962C8B-B14F-4D97-AF65-F5344CB8AC3E}">
        <p14:creationId xmlns:p14="http://schemas.microsoft.com/office/powerpoint/2010/main" val="42271911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1BD6CC-CC34-4697-92D3-3C007710C32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E89DD95-CEE1-4E0B-9F2B-76D6F24CE16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7370323-44AB-4AEE-852C-47683A725214}"/>
              </a:ext>
            </a:extLst>
          </p:cNvPr>
          <p:cNvSpPr>
            <a:spLocks noGrp="1"/>
          </p:cNvSpPr>
          <p:nvPr>
            <p:ph type="dt" sz="half" idx="10"/>
          </p:nvPr>
        </p:nvSpPr>
        <p:spPr/>
        <p:txBody>
          <a:bodyPr/>
          <a:lstStyle/>
          <a:p>
            <a:fld id="{93FEF57A-6FA8-4B2D-852F-53148874A185}" type="datetime1">
              <a:rPr lang="en-US" smtClean="0"/>
              <a:t>6/16/2026</a:t>
            </a:fld>
            <a:endParaRPr lang="en-US" dirty="0"/>
          </a:p>
        </p:txBody>
      </p:sp>
      <p:sp>
        <p:nvSpPr>
          <p:cNvPr id="5" name="Footer Placeholder 4">
            <a:extLst>
              <a:ext uri="{FF2B5EF4-FFF2-40B4-BE49-F238E27FC236}">
                <a16:creationId xmlns:a16="http://schemas.microsoft.com/office/drawing/2014/main" id="{49115C08-B633-4A77-8965-22F2610D124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403E28B-D81D-415B-8587-50A2173B0D4C}"/>
              </a:ext>
            </a:extLst>
          </p:cNvPr>
          <p:cNvSpPr>
            <a:spLocks noGrp="1"/>
          </p:cNvSpPr>
          <p:nvPr>
            <p:ph type="sldNum" sz="quarter" idx="12"/>
          </p:nvPr>
        </p:nvSpPr>
        <p:spPr/>
        <p:txBody>
          <a:bodyPr/>
          <a:lstStyle/>
          <a:p>
            <a:fld id="{D5FA8D63-E8D8-424F-9BC2-D1EEE7294CD0}" type="slidenum">
              <a:rPr lang="en-US" smtClean="0"/>
              <a:t>‹#›</a:t>
            </a:fld>
            <a:endParaRPr lang="en-US" dirty="0"/>
          </a:p>
        </p:txBody>
      </p:sp>
    </p:spTree>
    <p:extLst>
      <p:ext uri="{BB962C8B-B14F-4D97-AF65-F5344CB8AC3E}">
        <p14:creationId xmlns:p14="http://schemas.microsoft.com/office/powerpoint/2010/main" val="31041804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AF5AA0-0D12-400F-8DE0-0191137C649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2BDBE9E-4F35-4C60-B0B7-F2183211B50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5251086-FFD4-4AA7-AD2A-E6A454558F38}"/>
              </a:ext>
            </a:extLst>
          </p:cNvPr>
          <p:cNvSpPr>
            <a:spLocks noGrp="1"/>
          </p:cNvSpPr>
          <p:nvPr>
            <p:ph type="dt" sz="half" idx="10"/>
          </p:nvPr>
        </p:nvSpPr>
        <p:spPr/>
        <p:txBody>
          <a:bodyPr/>
          <a:lstStyle/>
          <a:p>
            <a:fld id="{7B3FDF80-B3BD-4360-A675-74D3E4B9778B}" type="datetime1">
              <a:rPr lang="en-US" smtClean="0"/>
              <a:t>6/16/2026</a:t>
            </a:fld>
            <a:endParaRPr lang="en-US" dirty="0"/>
          </a:p>
        </p:txBody>
      </p:sp>
      <p:sp>
        <p:nvSpPr>
          <p:cNvPr id="5" name="Footer Placeholder 4">
            <a:extLst>
              <a:ext uri="{FF2B5EF4-FFF2-40B4-BE49-F238E27FC236}">
                <a16:creationId xmlns:a16="http://schemas.microsoft.com/office/drawing/2014/main" id="{BE3833F5-1FB9-4F3F-927C-8E1BD387916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CE015C2-4E9E-4ACA-8A3A-218159B5D558}"/>
              </a:ext>
            </a:extLst>
          </p:cNvPr>
          <p:cNvSpPr>
            <a:spLocks noGrp="1"/>
          </p:cNvSpPr>
          <p:nvPr>
            <p:ph type="sldNum" sz="quarter" idx="12"/>
          </p:nvPr>
        </p:nvSpPr>
        <p:spPr/>
        <p:txBody>
          <a:bodyPr/>
          <a:lstStyle/>
          <a:p>
            <a:fld id="{D5FA8D63-E8D8-424F-9BC2-D1EEE7294CD0}" type="slidenum">
              <a:rPr lang="en-US" smtClean="0"/>
              <a:t>‹#›</a:t>
            </a:fld>
            <a:endParaRPr lang="en-US" dirty="0"/>
          </a:p>
        </p:txBody>
      </p:sp>
    </p:spTree>
    <p:extLst>
      <p:ext uri="{BB962C8B-B14F-4D97-AF65-F5344CB8AC3E}">
        <p14:creationId xmlns:p14="http://schemas.microsoft.com/office/powerpoint/2010/main" val="10341481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E2AD54-2E0F-4AE4-9F7E-D7460972D45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1FE0573-DFAF-4B6C-9485-94733A99D73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1A63396-2139-4826-BEDC-C1A909C7B50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3ADD8B3-FB61-446C-86D9-DDB09BA82A2B}"/>
              </a:ext>
            </a:extLst>
          </p:cNvPr>
          <p:cNvSpPr>
            <a:spLocks noGrp="1"/>
          </p:cNvSpPr>
          <p:nvPr>
            <p:ph type="dt" sz="half" idx="10"/>
          </p:nvPr>
        </p:nvSpPr>
        <p:spPr/>
        <p:txBody>
          <a:bodyPr/>
          <a:lstStyle/>
          <a:p>
            <a:fld id="{30177834-8FC6-4076-BB19-5D5D6A88F576}" type="datetime1">
              <a:rPr lang="en-US" smtClean="0"/>
              <a:t>6/16/2026</a:t>
            </a:fld>
            <a:endParaRPr lang="en-US" dirty="0"/>
          </a:p>
        </p:txBody>
      </p:sp>
      <p:sp>
        <p:nvSpPr>
          <p:cNvPr id="6" name="Footer Placeholder 5">
            <a:extLst>
              <a:ext uri="{FF2B5EF4-FFF2-40B4-BE49-F238E27FC236}">
                <a16:creationId xmlns:a16="http://schemas.microsoft.com/office/drawing/2014/main" id="{6CE671CB-F999-4FFE-A858-CBDE3FD1E2E3}"/>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C0562F7-C33B-4C14-AE74-F5A0DB1981D6}"/>
              </a:ext>
            </a:extLst>
          </p:cNvPr>
          <p:cNvSpPr>
            <a:spLocks noGrp="1"/>
          </p:cNvSpPr>
          <p:nvPr>
            <p:ph type="sldNum" sz="quarter" idx="12"/>
          </p:nvPr>
        </p:nvSpPr>
        <p:spPr/>
        <p:txBody>
          <a:bodyPr/>
          <a:lstStyle/>
          <a:p>
            <a:fld id="{D5FA8D63-E8D8-424F-9BC2-D1EEE7294CD0}" type="slidenum">
              <a:rPr lang="en-US" smtClean="0"/>
              <a:t>‹#›</a:t>
            </a:fld>
            <a:endParaRPr lang="en-US" dirty="0"/>
          </a:p>
        </p:txBody>
      </p:sp>
    </p:spTree>
    <p:extLst>
      <p:ext uri="{BB962C8B-B14F-4D97-AF65-F5344CB8AC3E}">
        <p14:creationId xmlns:p14="http://schemas.microsoft.com/office/powerpoint/2010/main" val="27927694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8DA78C-1E17-45D6-B0FF-4811B6184DE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5CB6CC50-0018-4262-B24C-645111625D1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3E71243-A10A-42AF-BFA0-061953DD159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3E8A7CD-5981-4B73-9508-5FAA400FE42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1C6EFBD-249B-4F8B-AF72-76D6EDE21BB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84615581-2543-4D56-8E39-28367965A851}"/>
              </a:ext>
            </a:extLst>
          </p:cNvPr>
          <p:cNvSpPr>
            <a:spLocks noGrp="1"/>
          </p:cNvSpPr>
          <p:nvPr>
            <p:ph type="dt" sz="half" idx="10"/>
          </p:nvPr>
        </p:nvSpPr>
        <p:spPr/>
        <p:txBody>
          <a:bodyPr/>
          <a:lstStyle/>
          <a:p>
            <a:fld id="{67A3D296-25DD-4F3E-AB08-4B7F00975E13}" type="datetime1">
              <a:rPr lang="en-US" smtClean="0"/>
              <a:t>6/16/2026</a:t>
            </a:fld>
            <a:endParaRPr lang="en-US" dirty="0"/>
          </a:p>
        </p:txBody>
      </p:sp>
      <p:sp>
        <p:nvSpPr>
          <p:cNvPr id="8" name="Footer Placeholder 7">
            <a:extLst>
              <a:ext uri="{FF2B5EF4-FFF2-40B4-BE49-F238E27FC236}">
                <a16:creationId xmlns:a16="http://schemas.microsoft.com/office/drawing/2014/main" id="{0B074E30-DB3B-4F5D-915A-858DDB4FDE2A}"/>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47A4C2C8-0D49-4CF8-87F6-54D35FCFF8E4}"/>
              </a:ext>
            </a:extLst>
          </p:cNvPr>
          <p:cNvSpPr>
            <a:spLocks noGrp="1"/>
          </p:cNvSpPr>
          <p:nvPr>
            <p:ph type="sldNum" sz="quarter" idx="12"/>
          </p:nvPr>
        </p:nvSpPr>
        <p:spPr/>
        <p:txBody>
          <a:bodyPr/>
          <a:lstStyle/>
          <a:p>
            <a:fld id="{D5FA8D63-E8D8-424F-9BC2-D1EEE7294CD0}" type="slidenum">
              <a:rPr lang="en-US" smtClean="0"/>
              <a:t>‹#›</a:t>
            </a:fld>
            <a:endParaRPr lang="en-US" dirty="0"/>
          </a:p>
        </p:txBody>
      </p:sp>
    </p:spTree>
    <p:extLst>
      <p:ext uri="{BB962C8B-B14F-4D97-AF65-F5344CB8AC3E}">
        <p14:creationId xmlns:p14="http://schemas.microsoft.com/office/powerpoint/2010/main" val="39732353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1E1BF8-3842-4BFF-8FC7-F91E4E9139B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C727F043-BCB4-41B2-9C62-500AF2590272}"/>
              </a:ext>
            </a:extLst>
          </p:cNvPr>
          <p:cNvSpPr>
            <a:spLocks noGrp="1"/>
          </p:cNvSpPr>
          <p:nvPr>
            <p:ph type="dt" sz="half" idx="10"/>
          </p:nvPr>
        </p:nvSpPr>
        <p:spPr/>
        <p:txBody>
          <a:bodyPr/>
          <a:lstStyle/>
          <a:p>
            <a:fld id="{E5CA2FDC-0E1F-477D-84A8-17F6CD57FEB4}" type="datetime1">
              <a:rPr lang="en-US" smtClean="0"/>
              <a:t>6/16/2026</a:t>
            </a:fld>
            <a:endParaRPr lang="en-US" dirty="0"/>
          </a:p>
        </p:txBody>
      </p:sp>
      <p:sp>
        <p:nvSpPr>
          <p:cNvPr id="4" name="Footer Placeholder 3">
            <a:extLst>
              <a:ext uri="{FF2B5EF4-FFF2-40B4-BE49-F238E27FC236}">
                <a16:creationId xmlns:a16="http://schemas.microsoft.com/office/drawing/2014/main" id="{7A3EC177-5411-4B20-B84A-3C947188015C}"/>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4580A6F8-0D4D-491C-A37A-BC33E2485ACF}"/>
              </a:ext>
            </a:extLst>
          </p:cNvPr>
          <p:cNvSpPr>
            <a:spLocks noGrp="1"/>
          </p:cNvSpPr>
          <p:nvPr>
            <p:ph type="sldNum" sz="quarter" idx="12"/>
          </p:nvPr>
        </p:nvSpPr>
        <p:spPr/>
        <p:txBody>
          <a:bodyPr/>
          <a:lstStyle/>
          <a:p>
            <a:fld id="{D5FA8D63-E8D8-424F-9BC2-D1EEE7294CD0}" type="slidenum">
              <a:rPr lang="en-US" smtClean="0"/>
              <a:t>‹#›</a:t>
            </a:fld>
            <a:endParaRPr lang="en-US" dirty="0"/>
          </a:p>
        </p:txBody>
      </p:sp>
    </p:spTree>
    <p:extLst>
      <p:ext uri="{BB962C8B-B14F-4D97-AF65-F5344CB8AC3E}">
        <p14:creationId xmlns:p14="http://schemas.microsoft.com/office/powerpoint/2010/main" val="29717551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A075AA6-80A2-4B73-8D7E-10A7A31C4839}"/>
              </a:ext>
            </a:extLst>
          </p:cNvPr>
          <p:cNvSpPr>
            <a:spLocks noGrp="1"/>
          </p:cNvSpPr>
          <p:nvPr>
            <p:ph type="dt" sz="half" idx="10"/>
          </p:nvPr>
        </p:nvSpPr>
        <p:spPr/>
        <p:txBody>
          <a:bodyPr/>
          <a:lstStyle/>
          <a:p>
            <a:fld id="{CBA239E3-1FCA-4FD9-9D66-31389B5A65A9}" type="datetime1">
              <a:rPr lang="en-US" smtClean="0"/>
              <a:t>6/16/2026</a:t>
            </a:fld>
            <a:endParaRPr lang="en-US" dirty="0"/>
          </a:p>
        </p:txBody>
      </p:sp>
      <p:sp>
        <p:nvSpPr>
          <p:cNvPr id="3" name="Footer Placeholder 2">
            <a:extLst>
              <a:ext uri="{FF2B5EF4-FFF2-40B4-BE49-F238E27FC236}">
                <a16:creationId xmlns:a16="http://schemas.microsoft.com/office/drawing/2014/main" id="{57587603-D8AE-4515-AFE0-80901C33FEBA}"/>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9872DEE9-55C9-4225-AFEC-BCEE1E6CB130}"/>
              </a:ext>
            </a:extLst>
          </p:cNvPr>
          <p:cNvSpPr>
            <a:spLocks noGrp="1"/>
          </p:cNvSpPr>
          <p:nvPr>
            <p:ph type="sldNum" sz="quarter" idx="12"/>
          </p:nvPr>
        </p:nvSpPr>
        <p:spPr/>
        <p:txBody>
          <a:bodyPr/>
          <a:lstStyle/>
          <a:p>
            <a:fld id="{D5FA8D63-E8D8-424F-9BC2-D1EEE7294CD0}" type="slidenum">
              <a:rPr lang="en-US" smtClean="0"/>
              <a:t>‹#›</a:t>
            </a:fld>
            <a:endParaRPr lang="en-US" dirty="0"/>
          </a:p>
        </p:txBody>
      </p:sp>
    </p:spTree>
    <p:extLst>
      <p:ext uri="{BB962C8B-B14F-4D97-AF65-F5344CB8AC3E}">
        <p14:creationId xmlns:p14="http://schemas.microsoft.com/office/powerpoint/2010/main" val="8572153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39174C-102B-4972-8ADF-B9195830DF5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D37BD2B-EA05-4EF6-9149-4382FC42237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6ED0A9E-49DC-4F96-88FF-DB11E8E4C98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18565E5-DD98-4289-B10D-3D9F369488D4}"/>
              </a:ext>
            </a:extLst>
          </p:cNvPr>
          <p:cNvSpPr>
            <a:spLocks noGrp="1"/>
          </p:cNvSpPr>
          <p:nvPr>
            <p:ph type="dt" sz="half" idx="10"/>
          </p:nvPr>
        </p:nvSpPr>
        <p:spPr/>
        <p:txBody>
          <a:bodyPr/>
          <a:lstStyle/>
          <a:p>
            <a:fld id="{D9733079-2F11-48C9-BED9-F724B36F0426}" type="datetime1">
              <a:rPr lang="en-US" smtClean="0"/>
              <a:t>6/16/2026</a:t>
            </a:fld>
            <a:endParaRPr lang="en-US" dirty="0"/>
          </a:p>
        </p:txBody>
      </p:sp>
      <p:sp>
        <p:nvSpPr>
          <p:cNvPr id="6" name="Footer Placeholder 5">
            <a:extLst>
              <a:ext uri="{FF2B5EF4-FFF2-40B4-BE49-F238E27FC236}">
                <a16:creationId xmlns:a16="http://schemas.microsoft.com/office/drawing/2014/main" id="{0F46C686-4C0D-4951-840C-5ABDE25E4C52}"/>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1F87A17E-994B-41AC-8CDA-9B0070D33DF7}"/>
              </a:ext>
            </a:extLst>
          </p:cNvPr>
          <p:cNvSpPr>
            <a:spLocks noGrp="1"/>
          </p:cNvSpPr>
          <p:nvPr>
            <p:ph type="sldNum" sz="quarter" idx="12"/>
          </p:nvPr>
        </p:nvSpPr>
        <p:spPr/>
        <p:txBody>
          <a:bodyPr/>
          <a:lstStyle/>
          <a:p>
            <a:fld id="{D5FA8D63-E8D8-424F-9BC2-D1EEE7294CD0}" type="slidenum">
              <a:rPr lang="en-US" smtClean="0"/>
              <a:t>‹#›</a:t>
            </a:fld>
            <a:endParaRPr lang="en-US" dirty="0"/>
          </a:p>
        </p:txBody>
      </p:sp>
    </p:spTree>
    <p:extLst>
      <p:ext uri="{BB962C8B-B14F-4D97-AF65-F5344CB8AC3E}">
        <p14:creationId xmlns:p14="http://schemas.microsoft.com/office/powerpoint/2010/main" val="39497255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7B82B5-F3F0-4AC1-8C6A-CAFD71C849C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A5FAADB-6D3B-4FFA-AC75-8CA99BF44AD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1EB9C412-A7CF-478B-97A6-CE9E442F995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B97C8FE-1BCD-48A3-B26B-A5C7F7903F94}"/>
              </a:ext>
            </a:extLst>
          </p:cNvPr>
          <p:cNvSpPr>
            <a:spLocks noGrp="1"/>
          </p:cNvSpPr>
          <p:nvPr>
            <p:ph type="dt" sz="half" idx="10"/>
          </p:nvPr>
        </p:nvSpPr>
        <p:spPr/>
        <p:txBody>
          <a:bodyPr/>
          <a:lstStyle/>
          <a:p>
            <a:fld id="{017937D7-0403-4658-8349-5177C6408727}" type="datetime1">
              <a:rPr lang="en-US" smtClean="0"/>
              <a:t>6/16/2026</a:t>
            </a:fld>
            <a:endParaRPr lang="en-US" dirty="0"/>
          </a:p>
        </p:txBody>
      </p:sp>
      <p:sp>
        <p:nvSpPr>
          <p:cNvPr id="6" name="Footer Placeholder 5">
            <a:extLst>
              <a:ext uri="{FF2B5EF4-FFF2-40B4-BE49-F238E27FC236}">
                <a16:creationId xmlns:a16="http://schemas.microsoft.com/office/drawing/2014/main" id="{18332DDE-0D10-4E27-A6E3-1691833E8E06}"/>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A1D73922-CBB5-4BDF-814F-99969D2D9BE7}"/>
              </a:ext>
            </a:extLst>
          </p:cNvPr>
          <p:cNvSpPr>
            <a:spLocks noGrp="1"/>
          </p:cNvSpPr>
          <p:nvPr>
            <p:ph type="sldNum" sz="quarter" idx="12"/>
          </p:nvPr>
        </p:nvSpPr>
        <p:spPr/>
        <p:txBody>
          <a:bodyPr/>
          <a:lstStyle/>
          <a:p>
            <a:fld id="{D5FA8D63-E8D8-424F-9BC2-D1EEE7294CD0}" type="slidenum">
              <a:rPr lang="en-US" smtClean="0"/>
              <a:t>‹#›</a:t>
            </a:fld>
            <a:endParaRPr lang="en-US" dirty="0"/>
          </a:p>
        </p:txBody>
      </p:sp>
    </p:spTree>
    <p:extLst>
      <p:ext uri="{BB962C8B-B14F-4D97-AF65-F5344CB8AC3E}">
        <p14:creationId xmlns:p14="http://schemas.microsoft.com/office/powerpoint/2010/main" val="16604173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21A938-C656-4F1C-8F40-716ADC78509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9A0AEFB-5DFD-4CEF-A0AC-C6CA1F50859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E20B49F-8713-4B31-9C1C-0CDF80F71D72}"/>
              </a:ext>
            </a:extLst>
          </p:cNvPr>
          <p:cNvSpPr>
            <a:spLocks noGrp="1"/>
          </p:cNvSpPr>
          <p:nvPr>
            <p:ph type="dt" sz="half" idx="10"/>
          </p:nvPr>
        </p:nvSpPr>
        <p:spPr/>
        <p:txBody>
          <a:bodyPr/>
          <a:lstStyle/>
          <a:p>
            <a:fld id="{E0706E74-2B13-4763-B3AD-0CEDD5DB71E0}" type="datetime1">
              <a:rPr lang="en-US" smtClean="0"/>
              <a:t>6/16/2026</a:t>
            </a:fld>
            <a:endParaRPr lang="en-US" dirty="0"/>
          </a:p>
        </p:txBody>
      </p:sp>
      <p:sp>
        <p:nvSpPr>
          <p:cNvPr id="5" name="Footer Placeholder 4">
            <a:extLst>
              <a:ext uri="{FF2B5EF4-FFF2-40B4-BE49-F238E27FC236}">
                <a16:creationId xmlns:a16="http://schemas.microsoft.com/office/drawing/2014/main" id="{7717EEFE-6294-421B-90CD-EDF043A07CC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E0C77686-200A-4560-9E76-68F898693E72}"/>
              </a:ext>
            </a:extLst>
          </p:cNvPr>
          <p:cNvSpPr>
            <a:spLocks noGrp="1"/>
          </p:cNvSpPr>
          <p:nvPr>
            <p:ph type="sldNum" sz="quarter" idx="12"/>
          </p:nvPr>
        </p:nvSpPr>
        <p:spPr/>
        <p:txBody>
          <a:bodyPr/>
          <a:lstStyle/>
          <a:p>
            <a:fld id="{D5FA8D63-E8D8-424F-9BC2-D1EEE7294CD0}" type="slidenum">
              <a:rPr lang="en-US" smtClean="0"/>
              <a:t>‹#›</a:t>
            </a:fld>
            <a:endParaRPr lang="en-US" dirty="0"/>
          </a:p>
        </p:txBody>
      </p:sp>
    </p:spTree>
    <p:extLst>
      <p:ext uri="{BB962C8B-B14F-4D97-AF65-F5344CB8AC3E}">
        <p14:creationId xmlns:p14="http://schemas.microsoft.com/office/powerpoint/2010/main" val="9778986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7CC0B22-EFBE-43F6-8A3D-D65CCF252C17}"/>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E5AA0C77-66B3-4E5A-B563-4639FBAE6BB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41CAD87-6429-4ABC-BA77-12E23913423C}"/>
              </a:ext>
            </a:extLst>
          </p:cNvPr>
          <p:cNvSpPr>
            <a:spLocks noGrp="1"/>
          </p:cNvSpPr>
          <p:nvPr>
            <p:ph type="dt" sz="half" idx="10"/>
          </p:nvPr>
        </p:nvSpPr>
        <p:spPr/>
        <p:txBody>
          <a:bodyPr/>
          <a:lstStyle/>
          <a:p>
            <a:fld id="{B82A05C8-9F45-4D53-832C-006639CF79F5}" type="datetime1">
              <a:rPr lang="en-US" smtClean="0"/>
              <a:t>6/16/2026</a:t>
            </a:fld>
            <a:endParaRPr lang="en-US" dirty="0"/>
          </a:p>
        </p:txBody>
      </p:sp>
      <p:sp>
        <p:nvSpPr>
          <p:cNvPr id="5" name="Footer Placeholder 4">
            <a:extLst>
              <a:ext uri="{FF2B5EF4-FFF2-40B4-BE49-F238E27FC236}">
                <a16:creationId xmlns:a16="http://schemas.microsoft.com/office/drawing/2014/main" id="{841855E6-DDB3-40B9-85D4-7BD284A460B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1BF75E7-FAB1-4200-8C44-45957B83F659}"/>
              </a:ext>
            </a:extLst>
          </p:cNvPr>
          <p:cNvSpPr>
            <a:spLocks noGrp="1"/>
          </p:cNvSpPr>
          <p:nvPr>
            <p:ph type="sldNum" sz="quarter" idx="12"/>
          </p:nvPr>
        </p:nvSpPr>
        <p:spPr/>
        <p:txBody>
          <a:bodyPr/>
          <a:lstStyle/>
          <a:p>
            <a:fld id="{D5FA8D63-E8D8-424F-9BC2-D1EEE7294CD0}" type="slidenum">
              <a:rPr lang="en-US" smtClean="0"/>
              <a:t>‹#›</a:t>
            </a:fld>
            <a:endParaRPr lang="en-US" dirty="0"/>
          </a:p>
        </p:txBody>
      </p:sp>
    </p:spTree>
    <p:extLst>
      <p:ext uri="{BB962C8B-B14F-4D97-AF65-F5344CB8AC3E}">
        <p14:creationId xmlns:p14="http://schemas.microsoft.com/office/powerpoint/2010/main" val="34367558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5122" name="Group 2"/>
          <p:cNvGrpSpPr>
            <a:grpSpLocks/>
          </p:cNvGrpSpPr>
          <p:nvPr/>
        </p:nvGrpSpPr>
        <p:grpSpPr bwMode="auto">
          <a:xfrm>
            <a:off x="0" y="4892676"/>
            <a:ext cx="2186517" cy="1965325"/>
            <a:chOff x="0" y="3082"/>
            <a:chExt cx="1037" cy="1238"/>
          </a:xfrm>
        </p:grpSpPr>
        <p:sp>
          <p:nvSpPr>
            <p:cNvPr id="5123" name="Rectangle 3"/>
            <p:cNvSpPr>
              <a:spLocks noChangeArrowheads="1"/>
            </p:cNvSpPr>
            <p:nvPr userDrawn="1"/>
          </p:nvSpPr>
          <p:spPr bwMode="auto">
            <a:xfrm>
              <a:off x="0" y="3082"/>
              <a:ext cx="1037" cy="1238"/>
            </a:xfrm>
            <a:prstGeom prst="rect">
              <a:avLst/>
            </a:prstGeom>
            <a:solidFill>
              <a:srgbClr val="111111"/>
            </a:solidFill>
            <a:ln w="9525">
              <a:solidFill>
                <a:srgbClr val="11111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1800" dirty="0">
                <a:solidFill>
                  <a:srgbClr val="FFFFFF"/>
                </a:solidFill>
              </a:endParaRPr>
            </a:p>
          </p:txBody>
        </p:sp>
        <p:pic>
          <p:nvPicPr>
            <p:cNvPr id="5124" name="Picture 4" descr="Trinity Logo - RGB - 150 DPI"/>
            <p:cNvPicPr>
              <a:picLocks noChangeAspect="1" noChangeArrowheads="1"/>
            </p:cNvPicPr>
            <p:nvPr userDrawn="1"/>
          </p:nvPicPr>
          <p:blipFill>
            <a:blip r:embed="rId2" cstate="screen">
              <a:extLst>
                <a:ext uri="{28A0092B-C50C-407E-A947-70E740481C1C}">
                  <a14:useLocalDpi xmlns:a14="http://schemas.microsoft.com/office/drawing/2010/main" val="0"/>
                </a:ext>
              </a:extLst>
            </a:blip>
            <a:srcRect/>
            <a:stretch>
              <a:fillRect/>
            </a:stretch>
          </p:blipFill>
          <p:spPr bwMode="auto">
            <a:xfrm>
              <a:off x="59" y="3370"/>
              <a:ext cx="920" cy="950"/>
            </a:xfrm>
            <a:prstGeom prst="rect">
              <a:avLst/>
            </a:prstGeom>
            <a:noFill/>
            <a:extLst>
              <a:ext uri="{909E8E84-426E-40DD-AFC4-6F175D3DCCD1}">
                <a14:hiddenFill xmlns:a14="http://schemas.microsoft.com/office/drawing/2010/main">
                  <a:solidFill>
                    <a:srgbClr val="FFFFFF"/>
                  </a:solidFill>
                </a14:hiddenFill>
              </a:ext>
            </a:extLst>
          </p:spPr>
        </p:pic>
      </p:grpSp>
      <p:sp>
        <p:nvSpPr>
          <p:cNvPr id="5125" name="Rectangle 5"/>
          <p:cNvSpPr>
            <a:spLocks noGrp="1" noChangeArrowheads="1"/>
          </p:cNvSpPr>
          <p:nvPr>
            <p:ph type="ctrTitle"/>
          </p:nvPr>
        </p:nvSpPr>
        <p:spPr>
          <a:xfrm>
            <a:off x="2438400" y="2149476"/>
            <a:ext cx="9510184" cy="1470025"/>
          </a:xfrm>
        </p:spPr>
        <p:txBody>
          <a:bodyPr/>
          <a:lstStyle>
            <a:lvl1pPr>
              <a:defRPr/>
            </a:lvl1pPr>
          </a:lstStyle>
          <a:p>
            <a:pPr lvl="0"/>
            <a:r>
              <a:rPr lang="en-US" noProof="0"/>
              <a:t>Click to edit Master title style</a:t>
            </a:r>
          </a:p>
        </p:txBody>
      </p:sp>
      <p:sp>
        <p:nvSpPr>
          <p:cNvPr id="5126" name="Rectangle 6"/>
          <p:cNvSpPr>
            <a:spLocks noGrp="1" noChangeArrowheads="1"/>
          </p:cNvSpPr>
          <p:nvPr>
            <p:ph type="subTitle" idx="1"/>
          </p:nvPr>
        </p:nvSpPr>
        <p:spPr>
          <a:xfrm>
            <a:off x="2438400" y="3886200"/>
            <a:ext cx="9510184" cy="2286000"/>
          </a:xfrm>
        </p:spPr>
        <p:txBody>
          <a:bodyPr/>
          <a:lstStyle>
            <a:lvl1pPr marL="0" indent="0" algn="ctr">
              <a:buFontTx/>
              <a:buNone/>
              <a:defRPr/>
            </a:lvl1pPr>
          </a:lstStyle>
          <a:p>
            <a:pPr lvl="0"/>
            <a:r>
              <a:rPr lang="en-US" noProof="0"/>
              <a:t>Click to edit Master subtitle style</a:t>
            </a:r>
          </a:p>
        </p:txBody>
      </p:sp>
      <p:sp>
        <p:nvSpPr>
          <p:cNvPr id="5127" name="Rectangle 7"/>
          <p:cNvSpPr>
            <a:spLocks noGrp="1" noChangeArrowheads="1"/>
          </p:cNvSpPr>
          <p:nvPr>
            <p:ph type="dt" sz="half" idx="2"/>
          </p:nvPr>
        </p:nvSpPr>
        <p:spPr bwMode="auto">
          <a:xfrm>
            <a:off x="2438400" y="6381750"/>
            <a:ext cx="2844800" cy="4762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n-US" dirty="0">
              <a:solidFill>
                <a:srgbClr val="FFFFFF"/>
              </a:solidFill>
            </a:endParaRPr>
          </a:p>
        </p:txBody>
      </p:sp>
      <p:sp>
        <p:nvSpPr>
          <p:cNvPr id="5128" name="Rectangle 8"/>
          <p:cNvSpPr>
            <a:spLocks noGrp="1" noChangeArrowheads="1"/>
          </p:cNvSpPr>
          <p:nvPr>
            <p:ph type="ftr" sz="quarter" idx="3"/>
          </p:nvPr>
        </p:nvSpPr>
        <p:spPr>
          <a:xfrm>
            <a:off x="5242984" y="6381750"/>
            <a:ext cx="3860800" cy="476250"/>
          </a:xfrm>
        </p:spPr>
        <p:txBody>
          <a:bodyPr/>
          <a:lstStyle>
            <a:lvl1pPr>
              <a:defRPr sz="1400">
                <a:solidFill>
                  <a:schemeClr val="tx1"/>
                </a:solidFill>
              </a:defRPr>
            </a:lvl1pPr>
          </a:lstStyle>
          <a:p>
            <a:endParaRPr lang="en-US" dirty="0">
              <a:solidFill>
                <a:srgbClr val="FFFFFF"/>
              </a:solidFill>
            </a:endParaRPr>
          </a:p>
        </p:txBody>
      </p:sp>
      <p:sp>
        <p:nvSpPr>
          <p:cNvPr id="5129" name="Rectangle 9"/>
          <p:cNvSpPr>
            <a:spLocks noGrp="1" noChangeArrowheads="1"/>
          </p:cNvSpPr>
          <p:nvPr>
            <p:ph type="sldNum" sz="quarter" idx="4"/>
          </p:nvPr>
        </p:nvSpPr>
        <p:spPr>
          <a:xfrm>
            <a:off x="9144000" y="6381750"/>
            <a:ext cx="2844800" cy="476250"/>
          </a:xfrm>
        </p:spPr>
        <p:txBody>
          <a:bodyPr/>
          <a:lstStyle>
            <a:lvl1pPr>
              <a:defRPr sz="1400">
                <a:solidFill>
                  <a:schemeClr val="tx1"/>
                </a:solidFill>
              </a:defRPr>
            </a:lvl1pPr>
          </a:lstStyle>
          <a:p>
            <a:fld id="{DB05CDB2-E9B5-489A-834A-B242D98E0DA7}" type="slidenum">
              <a:rPr lang="en-US">
                <a:solidFill>
                  <a:srgbClr val="FFFFFF"/>
                </a:solidFill>
              </a:rPr>
              <a:pPr/>
              <a:t>‹#›</a:t>
            </a:fld>
            <a:endParaRPr lang="en-US" dirty="0">
              <a:solidFill>
                <a:srgbClr val="FFFFFF"/>
              </a:solidFill>
            </a:endParaRPr>
          </a:p>
        </p:txBody>
      </p:sp>
      <p:pic>
        <p:nvPicPr>
          <p:cNvPr id="5130" name="Picture 10" descr="chinook_wild"/>
          <p:cNvPicPr>
            <a:picLocks noChangeAspect="1" noChangeArrowheads="1"/>
          </p:cNvPicPr>
          <p:nvPr/>
        </p:nvPicPr>
        <p:blipFill>
          <a:blip r:embed="rId3">
            <a:extLst>
              <a:ext uri="{28A0092B-C50C-407E-A947-70E740481C1C}">
                <a14:useLocalDpi xmlns:a14="http://schemas.microsoft.com/office/drawing/2010/main" val="0"/>
              </a:ext>
            </a:extLst>
          </a:blip>
          <a:srcRect l="24269" t="2580" r="35965" b="8388"/>
          <a:stretch>
            <a:fillRect/>
          </a:stretch>
        </p:blipFill>
        <p:spPr bwMode="auto">
          <a:xfrm>
            <a:off x="0" y="0"/>
            <a:ext cx="2235200" cy="5257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208774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3"/>
          <p:cNvSpPr>
            <a:spLocks noGrp="1"/>
          </p:cNvSpPr>
          <p:nvPr>
            <p:ph type="ftr" sz="quarter" idx="10"/>
          </p:nvPr>
        </p:nvSpPr>
        <p:spPr/>
        <p:txBody>
          <a:bodyPr/>
          <a:lstStyle>
            <a:lvl1pPr>
              <a:defRPr/>
            </a:lvl1pPr>
          </a:lstStyle>
          <a:p>
            <a:endParaRPr lang="en-US" dirty="0"/>
          </a:p>
        </p:txBody>
      </p:sp>
      <p:sp>
        <p:nvSpPr>
          <p:cNvPr id="5" name="Slide Number Placeholder 4"/>
          <p:cNvSpPr>
            <a:spLocks noGrp="1"/>
          </p:cNvSpPr>
          <p:nvPr>
            <p:ph type="sldNum" sz="quarter" idx="11"/>
          </p:nvPr>
        </p:nvSpPr>
        <p:spPr/>
        <p:txBody>
          <a:bodyPr/>
          <a:lstStyle>
            <a:lvl1pPr>
              <a:defRPr/>
            </a:lvl1pPr>
          </a:lstStyle>
          <a:p>
            <a:fld id="{89C9A648-9754-40A0-A63C-0A2874C775D2}" type="slidenum">
              <a:rPr lang="en-US"/>
              <a:pPr/>
              <a:t>‹#›</a:t>
            </a:fld>
            <a:endParaRPr lang="en-US" dirty="0"/>
          </a:p>
        </p:txBody>
      </p:sp>
    </p:spTree>
    <p:extLst>
      <p:ext uri="{BB962C8B-B14F-4D97-AF65-F5344CB8AC3E}">
        <p14:creationId xmlns:p14="http://schemas.microsoft.com/office/powerpoint/2010/main" val="99416759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Footer Placeholder 3"/>
          <p:cNvSpPr>
            <a:spLocks noGrp="1"/>
          </p:cNvSpPr>
          <p:nvPr>
            <p:ph type="ftr" sz="quarter" idx="10"/>
          </p:nvPr>
        </p:nvSpPr>
        <p:spPr/>
        <p:txBody>
          <a:bodyPr/>
          <a:lstStyle>
            <a:lvl1pPr>
              <a:defRPr/>
            </a:lvl1pPr>
          </a:lstStyle>
          <a:p>
            <a:endParaRPr lang="en-US" dirty="0"/>
          </a:p>
        </p:txBody>
      </p:sp>
      <p:sp>
        <p:nvSpPr>
          <p:cNvPr id="5" name="Slide Number Placeholder 4"/>
          <p:cNvSpPr>
            <a:spLocks noGrp="1"/>
          </p:cNvSpPr>
          <p:nvPr>
            <p:ph type="sldNum" sz="quarter" idx="11"/>
          </p:nvPr>
        </p:nvSpPr>
        <p:spPr/>
        <p:txBody>
          <a:bodyPr/>
          <a:lstStyle>
            <a:lvl1pPr>
              <a:defRPr/>
            </a:lvl1pPr>
          </a:lstStyle>
          <a:p>
            <a:fld id="{F728D9A4-DE21-4B83-9283-4422138840FA}" type="slidenum">
              <a:rPr lang="en-US"/>
              <a:pPr/>
              <a:t>‹#›</a:t>
            </a:fld>
            <a:endParaRPr lang="en-US" dirty="0"/>
          </a:p>
        </p:txBody>
      </p:sp>
    </p:spTree>
    <p:extLst>
      <p:ext uri="{BB962C8B-B14F-4D97-AF65-F5344CB8AC3E}">
        <p14:creationId xmlns:p14="http://schemas.microsoft.com/office/powerpoint/2010/main" val="31307072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203201" y="1600200"/>
            <a:ext cx="5770033"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6434" y="1600200"/>
            <a:ext cx="5772151"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0"/>
          </p:nvPr>
        </p:nvSpPr>
        <p:spPr/>
        <p:txBody>
          <a:bodyPr/>
          <a:lstStyle>
            <a:lvl1pPr>
              <a:defRPr/>
            </a:lvl1pPr>
          </a:lstStyle>
          <a:p>
            <a:endParaRPr lang="en-US" dirty="0"/>
          </a:p>
        </p:txBody>
      </p:sp>
      <p:sp>
        <p:nvSpPr>
          <p:cNvPr id="6" name="Slide Number Placeholder 5"/>
          <p:cNvSpPr>
            <a:spLocks noGrp="1"/>
          </p:cNvSpPr>
          <p:nvPr>
            <p:ph type="sldNum" sz="quarter" idx="11"/>
          </p:nvPr>
        </p:nvSpPr>
        <p:spPr/>
        <p:txBody>
          <a:bodyPr/>
          <a:lstStyle>
            <a:lvl1pPr>
              <a:defRPr/>
            </a:lvl1pPr>
          </a:lstStyle>
          <a:p>
            <a:fld id="{8EDAFB3F-5D84-4723-B03B-E1C06A69BAD0}" type="slidenum">
              <a:rPr lang="en-US"/>
              <a:pPr/>
              <a:t>‹#›</a:t>
            </a:fld>
            <a:endParaRPr lang="en-US" dirty="0"/>
          </a:p>
        </p:txBody>
      </p:sp>
    </p:spTree>
    <p:extLst>
      <p:ext uri="{BB962C8B-B14F-4D97-AF65-F5344CB8AC3E}">
        <p14:creationId xmlns:p14="http://schemas.microsoft.com/office/powerpoint/2010/main" val="19840051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Footer Placeholder 6"/>
          <p:cNvSpPr>
            <a:spLocks noGrp="1"/>
          </p:cNvSpPr>
          <p:nvPr>
            <p:ph type="ftr" sz="quarter" idx="10"/>
          </p:nvPr>
        </p:nvSpPr>
        <p:spPr/>
        <p:txBody>
          <a:bodyPr/>
          <a:lstStyle>
            <a:lvl1pPr>
              <a:defRPr/>
            </a:lvl1pPr>
          </a:lstStyle>
          <a:p>
            <a:endParaRPr lang="en-US" dirty="0"/>
          </a:p>
        </p:txBody>
      </p:sp>
      <p:sp>
        <p:nvSpPr>
          <p:cNvPr id="8" name="Slide Number Placeholder 7"/>
          <p:cNvSpPr>
            <a:spLocks noGrp="1"/>
          </p:cNvSpPr>
          <p:nvPr>
            <p:ph type="sldNum" sz="quarter" idx="11"/>
          </p:nvPr>
        </p:nvSpPr>
        <p:spPr/>
        <p:txBody>
          <a:bodyPr/>
          <a:lstStyle>
            <a:lvl1pPr>
              <a:defRPr/>
            </a:lvl1pPr>
          </a:lstStyle>
          <a:p>
            <a:fld id="{B25AE9CC-417D-43B9-9BEB-651B56F82B50}" type="slidenum">
              <a:rPr lang="en-US"/>
              <a:pPr/>
              <a:t>‹#›</a:t>
            </a:fld>
            <a:endParaRPr lang="en-US" dirty="0"/>
          </a:p>
        </p:txBody>
      </p:sp>
    </p:spTree>
    <p:extLst>
      <p:ext uri="{BB962C8B-B14F-4D97-AF65-F5344CB8AC3E}">
        <p14:creationId xmlns:p14="http://schemas.microsoft.com/office/powerpoint/2010/main" val="213578131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Footer Placeholder 2"/>
          <p:cNvSpPr>
            <a:spLocks noGrp="1"/>
          </p:cNvSpPr>
          <p:nvPr>
            <p:ph type="ftr" sz="quarter" idx="10"/>
          </p:nvPr>
        </p:nvSpPr>
        <p:spPr/>
        <p:txBody>
          <a:bodyPr/>
          <a:lstStyle>
            <a:lvl1pPr>
              <a:defRPr/>
            </a:lvl1pPr>
          </a:lstStyle>
          <a:p>
            <a:endParaRPr lang="en-US" dirty="0"/>
          </a:p>
        </p:txBody>
      </p:sp>
      <p:sp>
        <p:nvSpPr>
          <p:cNvPr id="4" name="Slide Number Placeholder 3"/>
          <p:cNvSpPr>
            <a:spLocks noGrp="1"/>
          </p:cNvSpPr>
          <p:nvPr>
            <p:ph type="sldNum" sz="quarter" idx="11"/>
          </p:nvPr>
        </p:nvSpPr>
        <p:spPr/>
        <p:txBody>
          <a:bodyPr/>
          <a:lstStyle>
            <a:lvl1pPr>
              <a:defRPr/>
            </a:lvl1pPr>
          </a:lstStyle>
          <a:p>
            <a:fld id="{2FD46314-0F7D-4593-84A6-B1FDEF1CC929}" type="slidenum">
              <a:rPr lang="en-US"/>
              <a:pPr/>
              <a:t>‹#›</a:t>
            </a:fld>
            <a:endParaRPr lang="en-US" dirty="0"/>
          </a:p>
        </p:txBody>
      </p:sp>
    </p:spTree>
    <p:extLst>
      <p:ext uri="{BB962C8B-B14F-4D97-AF65-F5344CB8AC3E}">
        <p14:creationId xmlns:p14="http://schemas.microsoft.com/office/powerpoint/2010/main" val="211714410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p:txBody>
          <a:bodyPr/>
          <a:lstStyle>
            <a:lvl1pPr>
              <a:defRPr/>
            </a:lvl1pPr>
          </a:lstStyle>
          <a:p>
            <a:endParaRPr lang="en-US" dirty="0"/>
          </a:p>
        </p:txBody>
      </p:sp>
      <p:sp>
        <p:nvSpPr>
          <p:cNvPr id="3" name="Slide Number Placeholder 2"/>
          <p:cNvSpPr>
            <a:spLocks noGrp="1"/>
          </p:cNvSpPr>
          <p:nvPr>
            <p:ph type="sldNum" sz="quarter" idx="11"/>
          </p:nvPr>
        </p:nvSpPr>
        <p:spPr/>
        <p:txBody>
          <a:bodyPr/>
          <a:lstStyle>
            <a:lvl1pPr>
              <a:defRPr/>
            </a:lvl1pPr>
          </a:lstStyle>
          <a:p>
            <a:fld id="{F15A7F24-96DB-4CA8-AEE2-237995D4BEEF}" type="slidenum">
              <a:rPr lang="en-US"/>
              <a:pPr/>
              <a:t>‹#›</a:t>
            </a:fld>
            <a:endParaRPr lang="en-US" dirty="0"/>
          </a:p>
        </p:txBody>
      </p:sp>
    </p:spTree>
    <p:extLst>
      <p:ext uri="{BB962C8B-B14F-4D97-AF65-F5344CB8AC3E}">
        <p14:creationId xmlns:p14="http://schemas.microsoft.com/office/powerpoint/2010/main" val="285359537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Footer Placeholder 4"/>
          <p:cNvSpPr>
            <a:spLocks noGrp="1"/>
          </p:cNvSpPr>
          <p:nvPr>
            <p:ph type="ftr" sz="quarter" idx="10"/>
          </p:nvPr>
        </p:nvSpPr>
        <p:spPr/>
        <p:txBody>
          <a:bodyPr/>
          <a:lstStyle>
            <a:lvl1pPr>
              <a:defRPr/>
            </a:lvl1pPr>
          </a:lstStyle>
          <a:p>
            <a:endParaRPr lang="en-US" dirty="0"/>
          </a:p>
        </p:txBody>
      </p:sp>
      <p:sp>
        <p:nvSpPr>
          <p:cNvPr id="6" name="Slide Number Placeholder 5"/>
          <p:cNvSpPr>
            <a:spLocks noGrp="1"/>
          </p:cNvSpPr>
          <p:nvPr>
            <p:ph type="sldNum" sz="quarter" idx="11"/>
          </p:nvPr>
        </p:nvSpPr>
        <p:spPr/>
        <p:txBody>
          <a:bodyPr/>
          <a:lstStyle>
            <a:lvl1pPr>
              <a:defRPr/>
            </a:lvl1pPr>
          </a:lstStyle>
          <a:p>
            <a:fld id="{19ADDBFE-1959-4E2C-B6DF-1ED6DE79D025}" type="slidenum">
              <a:rPr lang="en-US"/>
              <a:pPr/>
              <a:t>‹#›</a:t>
            </a:fld>
            <a:endParaRPr lang="en-US" dirty="0"/>
          </a:p>
        </p:txBody>
      </p:sp>
    </p:spTree>
    <p:extLst>
      <p:ext uri="{BB962C8B-B14F-4D97-AF65-F5344CB8AC3E}">
        <p14:creationId xmlns:p14="http://schemas.microsoft.com/office/powerpoint/2010/main" val="249938708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Footer Placeholder 4"/>
          <p:cNvSpPr>
            <a:spLocks noGrp="1"/>
          </p:cNvSpPr>
          <p:nvPr>
            <p:ph type="ftr" sz="quarter" idx="10"/>
          </p:nvPr>
        </p:nvSpPr>
        <p:spPr/>
        <p:txBody>
          <a:bodyPr/>
          <a:lstStyle>
            <a:lvl1pPr>
              <a:defRPr/>
            </a:lvl1pPr>
          </a:lstStyle>
          <a:p>
            <a:endParaRPr lang="en-US" dirty="0"/>
          </a:p>
        </p:txBody>
      </p:sp>
      <p:sp>
        <p:nvSpPr>
          <p:cNvPr id="6" name="Slide Number Placeholder 5"/>
          <p:cNvSpPr>
            <a:spLocks noGrp="1"/>
          </p:cNvSpPr>
          <p:nvPr>
            <p:ph type="sldNum" sz="quarter" idx="11"/>
          </p:nvPr>
        </p:nvSpPr>
        <p:spPr/>
        <p:txBody>
          <a:bodyPr/>
          <a:lstStyle>
            <a:lvl1pPr>
              <a:defRPr/>
            </a:lvl1pPr>
          </a:lstStyle>
          <a:p>
            <a:fld id="{6F1F6203-4C20-4BE3-9386-8F6BC6A2B9B9}" type="slidenum">
              <a:rPr lang="en-US"/>
              <a:pPr/>
              <a:t>‹#›</a:t>
            </a:fld>
            <a:endParaRPr lang="en-US" dirty="0"/>
          </a:p>
        </p:txBody>
      </p:sp>
    </p:spTree>
    <p:extLst>
      <p:ext uri="{BB962C8B-B14F-4D97-AF65-F5344CB8AC3E}">
        <p14:creationId xmlns:p14="http://schemas.microsoft.com/office/powerpoint/2010/main" val="269750137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3"/>
          <p:cNvSpPr>
            <a:spLocks noGrp="1"/>
          </p:cNvSpPr>
          <p:nvPr>
            <p:ph type="ftr" sz="quarter" idx="10"/>
          </p:nvPr>
        </p:nvSpPr>
        <p:spPr/>
        <p:txBody>
          <a:bodyPr/>
          <a:lstStyle>
            <a:lvl1pPr>
              <a:defRPr/>
            </a:lvl1pPr>
          </a:lstStyle>
          <a:p>
            <a:endParaRPr lang="en-US" dirty="0"/>
          </a:p>
        </p:txBody>
      </p:sp>
      <p:sp>
        <p:nvSpPr>
          <p:cNvPr id="5" name="Slide Number Placeholder 4"/>
          <p:cNvSpPr>
            <a:spLocks noGrp="1"/>
          </p:cNvSpPr>
          <p:nvPr>
            <p:ph type="sldNum" sz="quarter" idx="11"/>
          </p:nvPr>
        </p:nvSpPr>
        <p:spPr/>
        <p:txBody>
          <a:bodyPr/>
          <a:lstStyle>
            <a:lvl1pPr>
              <a:defRPr/>
            </a:lvl1pPr>
          </a:lstStyle>
          <a:p>
            <a:fld id="{5B580C2F-C0AE-47D5-9455-48ACF761E276}" type="slidenum">
              <a:rPr lang="en-US"/>
              <a:pPr/>
              <a:t>‹#›</a:t>
            </a:fld>
            <a:endParaRPr lang="en-US" dirty="0"/>
          </a:p>
        </p:txBody>
      </p:sp>
    </p:spTree>
    <p:extLst>
      <p:ext uri="{BB962C8B-B14F-4D97-AF65-F5344CB8AC3E}">
        <p14:creationId xmlns:p14="http://schemas.microsoft.com/office/powerpoint/2010/main" val="20314174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12768" y="0"/>
            <a:ext cx="2935817" cy="64770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03201" y="0"/>
            <a:ext cx="8606367" cy="64770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3"/>
          <p:cNvSpPr>
            <a:spLocks noGrp="1"/>
          </p:cNvSpPr>
          <p:nvPr>
            <p:ph type="ftr" sz="quarter" idx="10"/>
          </p:nvPr>
        </p:nvSpPr>
        <p:spPr/>
        <p:txBody>
          <a:bodyPr/>
          <a:lstStyle>
            <a:lvl1pPr>
              <a:defRPr/>
            </a:lvl1pPr>
          </a:lstStyle>
          <a:p>
            <a:endParaRPr lang="en-US" dirty="0"/>
          </a:p>
        </p:txBody>
      </p:sp>
      <p:sp>
        <p:nvSpPr>
          <p:cNvPr id="5" name="Slide Number Placeholder 4"/>
          <p:cNvSpPr>
            <a:spLocks noGrp="1"/>
          </p:cNvSpPr>
          <p:nvPr>
            <p:ph type="sldNum" sz="quarter" idx="11"/>
          </p:nvPr>
        </p:nvSpPr>
        <p:spPr/>
        <p:txBody>
          <a:bodyPr/>
          <a:lstStyle>
            <a:lvl1pPr>
              <a:defRPr/>
            </a:lvl1pPr>
          </a:lstStyle>
          <a:p>
            <a:fld id="{AC77FE9B-12DF-4AC0-927A-8BB27E5B4174}" type="slidenum">
              <a:rPr lang="en-US"/>
              <a:pPr/>
              <a:t>‹#›</a:t>
            </a:fld>
            <a:endParaRPr lang="en-US" dirty="0"/>
          </a:p>
        </p:txBody>
      </p:sp>
    </p:spTree>
    <p:extLst>
      <p:ext uri="{BB962C8B-B14F-4D97-AF65-F5344CB8AC3E}">
        <p14:creationId xmlns:p14="http://schemas.microsoft.com/office/powerpoint/2010/main" val="297703321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203200" y="0"/>
            <a:ext cx="11745384" cy="1143000"/>
          </a:xfrm>
        </p:spPr>
        <p:txBody>
          <a:bodyPr/>
          <a:lstStyle/>
          <a:p>
            <a:r>
              <a:rPr lang="en-US"/>
              <a:t>Click to edit Master title style</a:t>
            </a:r>
          </a:p>
        </p:txBody>
      </p:sp>
      <p:sp>
        <p:nvSpPr>
          <p:cNvPr id="3" name="Content Placeholder 2"/>
          <p:cNvSpPr>
            <a:spLocks noGrp="1"/>
          </p:cNvSpPr>
          <p:nvPr>
            <p:ph sz="half" idx="1"/>
          </p:nvPr>
        </p:nvSpPr>
        <p:spPr>
          <a:xfrm>
            <a:off x="203201" y="1600200"/>
            <a:ext cx="5770033" cy="4876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76434" y="1600200"/>
            <a:ext cx="5772151" cy="2362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76434" y="4114800"/>
            <a:ext cx="5772151" cy="2362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10"/>
          </p:nvPr>
        </p:nvSpPr>
        <p:spPr>
          <a:xfrm>
            <a:off x="4368800" y="6553200"/>
            <a:ext cx="6705600" cy="304800"/>
          </a:xfrm>
        </p:spPr>
        <p:txBody>
          <a:bodyPr/>
          <a:lstStyle>
            <a:lvl1pPr>
              <a:defRPr/>
            </a:lvl1pPr>
          </a:lstStyle>
          <a:p>
            <a:endParaRPr lang="en-US" dirty="0"/>
          </a:p>
        </p:txBody>
      </p:sp>
      <p:sp>
        <p:nvSpPr>
          <p:cNvPr id="7" name="Slide Number Placeholder 6"/>
          <p:cNvSpPr>
            <a:spLocks noGrp="1"/>
          </p:cNvSpPr>
          <p:nvPr>
            <p:ph type="sldNum" sz="quarter" idx="11"/>
          </p:nvPr>
        </p:nvSpPr>
        <p:spPr>
          <a:xfrm>
            <a:off x="11074400" y="6553200"/>
            <a:ext cx="1117600" cy="304800"/>
          </a:xfrm>
        </p:spPr>
        <p:txBody>
          <a:bodyPr/>
          <a:lstStyle>
            <a:lvl1pPr>
              <a:defRPr/>
            </a:lvl1pPr>
          </a:lstStyle>
          <a:p>
            <a:fld id="{8916ED65-52DF-4649-A281-4E4C3BD0755D}" type="slidenum">
              <a:rPr lang="en-US"/>
              <a:pPr/>
              <a:t>‹#›</a:t>
            </a:fld>
            <a:endParaRPr lang="en-US" dirty="0"/>
          </a:p>
        </p:txBody>
      </p:sp>
    </p:spTree>
    <p:extLst>
      <p:ext uri="{BB962C8B-B14F-4D97-AF65-F5344CB8AC3E}">
        <p14:creationId xmlns:p14="http://schemas.microsoft.com/office/powerpoint/2010/main" val="163591329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203200" y="0"/>
            <a:ext cx="11745384" cy="1143000"/>
          </a:xfrm>
        </p:spPr>
        <p:txBody>
          <a:bodyPr/>
          <a:lstStyle/>
          <a:p>
            <a:r>
              <a:rPr lang="en-US"/>
              <a:t>Click to edit Master title style</a:t>
            </a:r>
          </a:p>
        </p:txBody>
      </p:sp>
      <p:sp>
        <p:nvSpPr>
          <p:cNvPr id="3" name="Content Placeholder 2"/>
          <p:cNvSpPr>
            <a:spLocks noGrp="1"/>
          </p:cNvSpPr>
          <p:nvPr>
            <p:ph sz="quarter" idx="1"/>
          </p:nvPr>
        </p:nvSpPr>
        <p:spPr>
          <a:xfrm>
            <a:off x="203201" y="1600200"/>
            <a:ext cx="5770033" cy="2362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76434" y="1600200"/>
            <a:ext cx="5772151" cy="2362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203201" y="4114800"/>
            <a:ext cx="5770033" cy="2362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6176434" y="4114800"/>
            <a:ext cx="5772151" cy="2362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Footer Placeholder 6"/>
          <p:cNvSpPr>
            <a:spLocks noGrp="1"/>
          </p:cNvSpPr>
          <p:nvPr>
            <p:ph type="ftr" sz="quarter" idx="10"/>
          </p:nvPr>
        </p:nvSpPr>
        <p:spPr>
          <a:xfrm>
            <a:off x="4368800" y="6553200"/>
            <a:ext cx="6705600" cy="304800"/>
          </a:xfrm>
        </p:spPr>
        <p:txBody>
          <a:bodyPr/>
          <a:lstStyle>
            <a:lvl1pPr>
              <a:defRPr/>
            </a:lvl1pPr>
          </a:lstStyle>
          <a:p>
            <a:endParaRPr lang="en-US" dirty="0"/>
          </a:p>
        </p:txBody>
      </p:sp>
      <p:sp>
        <p:nvSpPr>
          <p:cNvPr id="8" name="Slide Number Placeholder 7"/>
          <p:cNvSpPr>
            <a:spLocks noGrp="1"/>
          </p:cNvSpPr>
          <p:nvPr>
            <p:ph type="sldNum" sz="quarter" idx="11"/>
          </p:nvPr>
        </p:nvSpPr>
        <p:spPr>
          <a:xfrm>
            <a:off x="11074400" y="6553200"/>
            <a:ext cx="1117600" cy="304800"/>
          </a:xfrm>
        </p:spPr>
        <p:txBody>
          <a:bodyPr/>
          <a:lstStyle>
            <a:lvl1pPr>
              <a:defRPr/>
            </a:lvl1pPr>
          </a:lstStyle>
          <a:p>
            <a:fld id="{E86ECF13-1766-4371-830C-F6F5C6F2A97B}" type="slidenum">
              <a:rPr lang="en-US"/>
              <a:pPr/>
              <a:t>‹#›</a:t>
            </a:fld>
            <a:endParaRPr lang="en-US" dirty="0"/>
          </a:p>
        </p:txBody>
      </p:sp>
    </p:spTree>
    <p:extLst>
      <p:ext uri="{BB962C8B-B14F-4D97-AF65-F5344CB8AC3E}">
        <p14:creationId xmlns:p14="http://schemas.microsoft.com/office/powerpoint/2010/main" val="259883286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chartAndTx">
  <p:cSld name="Title, Ch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203200" y="0"/>
            <a:ext cx="11745384" cy="1143000"/>
          </a:xfrm>
        </p:spPr>
        <p:txBody>
          <a:bodyPr/>
          <a:lstStyle/>
          <a:p>
            <a:r>
              <a:rPr lang="en-US"/>
              <a:t>Click to edit Master title style</a:t>
            </a:r>
          </a:p>
        </p:txBody>
      </p:sp>
      <p:sp>
        <p:nvSpPr>
          <p:cNvPr id="3" name="Chart Placeholder 2"/>
          <p:cNvSpPr>
            <a:spLocks noGrp="1"/>
          </p:cNvSpPr>
          <p:nvPr>
            <p:ph type="chart" sz="half" idx="1"/>
          </p:nvPr>
        </p:nvSpPr>
        <p:spPr>
          <a:xfrm>
            <a:off x="203201" y="1600200"/>
            <a:ext cx="5770033" cy="4876800"/>
          </a:xfrm>
        </p:spPr>
        <p:txBody>
          <a:bodyPr/>
          <a:lstStyle/>
          <a:p>
            <a:pPr lvl="0"/>
            <a:endParaRPr lang="en-US" noProof="0" dirty="0"/>
          </a:p>
        </p:txBody>
      </p:sp>
      <p:sp>
        <p:nvSpPr>
          <p:cNvPr id="4" name="Text Placeholder 3"/>
          <p:cNvSpPr>
            <a:spLocks noGrp="1"/>
          </p:cNvSpPr>
          <p:nvPr>
            <p:ph type="body" sz="half" idx="2"/>
          </p:nvPr>
        </p:nvSpPr>
        <p:spPr>
          <a:xfrm>
            <a:off x="6176434" y="1600200"/>
            <a:ext cx="5772151" cy="4876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ftr" sz="quarter" idx="10"/>
          </p:nvPr>
        </p:nvSpPr>
        <p:spPr>
          <a:ln/>
        </p:spPr>
        <p:txBody>
          <a:bodyPr/>
          <a:lstStyle>
            <a:lvl1pPr>
              <a:defRPr/>
            </a:lvl1pPr>
          </a:lstStyle>
          <a:p>
            <a:pPr>
              <a:defRPr/>
            </a:pPr>
            <a:endParaRPr lang="en-US" dirty="0"/>
          </a:p>
        </p:txBody>
      </p:sp>
      <p:sp>
        <p:nvSpPr>
          <p:cNvPr id="6" name="Rectangle 5"/>
          <p:cNvSpPr>
            <a:spLocks noGrp="1" noChangeArrowheads="1"/>
          </p:cNvSpPr>
          <p:nvPr>
            <p:ph type="sldNum" sz="quarter" idx="11"/>
          </p:nvPr>
        </p:nvSpPr>
        <p:spPr>
          <a:ln/>
        </p:spPr>
        <p:txBody>
          <a:bodyPr/>
          <a:lstStyle>
            <a:lvl1pPr>
              <a:defRPr/>
            </a:lvl1pPr>
          </a:lstStyle>
          <a:p>
            <a:pPr>
              <a:defRPr/>
            </a:pPr>
            <a:fld id="{DD9502DE-0213-4D20-83D1-B54E160E64D9}" type="slidenum">
              <a:rPr lang="en-US"/>
              <a:pPr>
                <a:defRPr/>
              </a:pPr>
              <a:t>‹#›</a:t>
            </a:fld>
            <a:endParaRPr lang="en-US" dirty="0"/>
          </a:p>
        </p:txBody>
      </p:sp>
    </p:spTree>
    <p:extLst>
      <p:ext uri="{BB962C8B-B14F-4D97-AF65-F5344CB8AC3E}">
        <p14:creationId xmlns:p14="http://schemas.microsoft.com/office/powerpoint/2010/main" val="26827574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theme" Target="../theme/theme2.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7C20F9-5665-4EFD-B8C4-EEF05A6B3EB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E907E96-1C0A-468E-A14A-A679545487A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6EF5CF7-B760-467C-BEF0-4A82F109C6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8816EC-D83D-4074-84CE-F01230B3FFA1}" type="datetime1">
              <a:rPr lang="en-US" smtClean="0"/>
              <a:t>6/16/2026</a:t>
            </a:fld>
            <a:endParaRPr lang="en-US" dirty="0"/>
          </a:p>
        </p:txBody>
      </p:sp>
      <p:sp>
        <p:nvSpPr>
          <p:cNvPr id="5" name="Footer Placeholder 4">
            <a:extLst>
              <a:ext uri="{FF2B5EF4-FFF2-40B4-BE49-F238E27FC236}">
                <a16:creationId xmlns:a16="http://schemas.microsoft.com/office/drawing/2014/main" id="{7D9F1EC3-CCC9-4F53-8E99-585AD9CE778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F04D04D9-96B2-4B16-8D0D-8ED1326C6BC5}"/>
              </a:ext>
            </a:extLst>
          </p:cNvPr>
          <p:cNvSpPr>
            <a:spLocks noGrp="1"/>
          </p:cNvSpPr>
          <p:nvPr>
            <p:ph type="sldNum" sz="quarter" idx="4"/>
          </p:nvPr>
        </p:nvSpPr>
        <p:spPr>
          <a:xfrm>
            <a:off x="9257137" y="6356350"/>
            <a:ext cx="2743200" cy="365125"/>
          </a:xfrm>
          <a:prstGeom prst="rect">
            <a:avLst/>
          </a:prstGeom>
        </p:spPr>
        <p:txBody>
          <a:bodyPr vert="horz" lIns="91440" tIns="45720" rIns="91440" bIns="45720" rtlCol="0" anchor="ctr"/>
          <a:lstStyle>
            <a:lvl1pPr algn="r">
              <a:defRPr sz="1800">
                <a:solidFill>
                  <a:schemeClr val="tx1">
                    <a:tint val="75000"/>
                  </a:schemeClr>
                </a:solidFill>
                <a:latin typeface="Times New Roman" panose="02020603050405020304" pitchFamily="18" charset="0"/>
                <a:cs typeface="Times New Roman" panose="02020603050405020304" pitchFamily="18" charset="0"/>
              </a:defRPr>
            </a:lvl1pPr>
          </a:lstStyle>
          <a:p>
            <a:fld id="{D5FA8D63-E8D8-424F-9BC2-D1EEE7294CD0}" type="slidenum">
              <a:rPr lang="en-US" smtClean="0"/>
              <a:pPr/>
              <a:t>‹#›</a:t>
            </a:fld>
            <a:endParaRPr lang="en-US" dirty="0"/>
          </a:p>
        </p:txBody>
      </p:sp>
    </p:spTree>
    <p:extLst>
      <p:ext uri="{BB962C8B-B14F-4D97-AF65-F5344CB8AC3E}">
        <p14:creationId xmlns:p14="http://schemas.microsoft.com/office/powerpoint/2010/main" val="325094369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000000"/>
        </a:solidFill>
        <a:effectLst/>
      </p:bgPr>
    </p:bg>
    <p:spTree>
      <p:nvGrpSpPr>
        <p:cNvPr id="1" name=""/>
        <p:cNvGrpSpPr/>
        <p:nvPr/>
      </p:nvGrpSpPr>
      <p:grpSpPr>
        <a:xfrm>
          <a:off x="0" y="0"/>
          <a:ext cx="0" cy="0"/>
          <a:chOff x="0" y="0"/>
          <a:chExt cx="0" cy="0"/>
        </a:xfrm>
      </p:grpSpPr>
      <p:sp>
        <p:nvSpPr>
          <p:cNvPr id="4098" name="Rectangle 2"/>
          <p:cNvSpPr>
            <a:spLocks noChangeArrowheads="1"/>
          </p:cNvSpPr>
          <p:nvPr/>
        </p:nvSpPr>
        <p:spPr bwMode="auto">
          <a:xfrm>
            <a:off x="0" y="6553200"/>
            <a:ext cx="12192000" cy="304800"/>
          </a:xfrm>
          <a:prstGeom prst="rect">
            <a:avLst/>
          </a:prstGeom>
          <a:solidFill>
            <a:srgbClr val="00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n-US" sz="1800" dirty="0">
              <a:solidFill>
                <a:srgbClr val="FFFFFF"/>
              </a:solidFill>
            </a:endParaRPr>
          </a:p>
        </p:txBody>
      </p:sp>
      <p:sp>
        <p:nvSpPr>
          <p:cNvPr id="4099" name="Rectangle 3"/>
          <p:cNvSpPr>
            <a:spLocks noGrp="1" noChangeArrowheads="1"/>
          </p:cNvSpPr>
          <p:nvPr>
            <p:ph type="title"/>
          </p:nvPr>
        </p:nvSpPr>
        <p:spPr bwMode="auto">
          <a:xfrm>
            <a:off x="203200" y="0"/>
            <a:ext cx="11745384"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4100" name="Rectangle 4"/>
          <p:cNvSpPr>
            <a:spLocks noGrp="1" noChangeArrowheads="1"/>
          </p:cNvSpPr>
          <p:nvPr>
            <p:ph type="ftr" sz="quarter" idx="3"/>
          </p:nvPr>
        </p:nvSpPr>
        <p:spPr bwMode="auto">
          <a:xfrm>
            <a:off x="4368800" y="6553200"/>
            <a:ext cx="67056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600">
                <a:solidFill>
                  <a:srgbClr val="33CCFF"/>
                </a:solidFill>
              </a:defRPr>
            </a:lvl1pPr>
          </a:lstStyle>
          <a:p>
            <a:pPr fontAlgn="base">
              <a:spcBef>
                <a:spcPct val="0"/>
              </a:spcBef>
              <a:spcAft>
                <a:spcPct val="0"/>
              </a:spcAft>
            </a:pPr>
            <a:endParaRPr lang="en-US" dirty="0"/>
          </a:p>
        </p:txBody>
      </p:sp>
      <p:sp>
        <p:nvSpPr>
          <p:cNvPr id="4101" name="Rectangle 5"/>
          <p:cNvSpPr>
            <a:spLocks noGrp="1" noChangeArrowheads="1"/>
          </p:cNvSpPr>
          <p:nvPr>
            <p:ph type="sldNum" sz="quarter" idx="4"/>
          </p:nvPr>
        </p:nvSpPr>
        <p:spPr bwMode="auto">
          <a:xfrm>
            <a:off x="11074400" y="6553200"/>
            <a:ext cx="11176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600">
                <a:solidFill>
                  <a:srgbClr val="33CCFF"/>
                </a:solidFill>
              </a:defRPr>
            </a:lvl1pPr>
          </a:lstStyle>
          <a:p>
            <a:pPr fontAlgn="base">
              <a:spcBef>
                <a:spcPct val="0"/>
              </a:spcBef>
              <a:spcAft>
                <a:spcPct val="0"/>
              </a:spcAft>
            </a:pPr>
            <a:fld id="{47A4C002-ADEC-4CA0-B522-524B65BA6F9F}" type="slidenum">
              <a:rPr lang="en-US"/>
              <a:pPr fontAlgn="base">
                <a:spcBef>
                  <a:spcPct val="0"/>
                </a:spcBef>
                <a:spcAft>
                  <a:spcPct val="0"/>
                </a:spcAft>
              </a:pPr>
              <a:t>‹#›</a:t>
            </a:fld>
            <a:endParaRPr lang="en-US" dirty="0"/>
          </a:p>
        </p:txBody>
      </p:sp>
      <p:sp>
        <p:nvSpPr>
          <p:cNvPr id="4103" name="Rectangle 7"/>
          <p:cNvSpPr>
            <a:spLocks noGrp="1" noChangeArrowheads="1"/>
          </p:cNvSpPr>
          <p:nvPr>
            <p:ph type="body" idx="1"/>
          </p:nvPr>
        </p:nvSpPr>
        <p:spPr bwMode="auto">
          <a:xfrm>
            <a:off x="203200" y="1600200"/>
            <a:ext cx="11745384" cy="487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22619680"/>
      </p:ext>
    </p:extLst>
  </p:cSld>
  <p:clrMap bg1="dk2" tx1="lt1" bg2="dk1"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Lst>
  <p:hf sldNum="0" hdr="0" ftr="0" dt="0"/>
  <p:txStyles>
    <p:titleStyle>
      <a:lvl1pPr algn="ctr" rtl="0" fontAlgn="base">
        <a:spcBef>
          <a:spcPct val="0"/>
        </a:spcBef>
        <a:spcAft>
          <a:spcPct val="0"/>
        </a:spcAft>
        <a:defRPr sz="4400">
          <a:solidFill>
            <a:srgbClr val="FFCC00"/>
          </a:solidFill>
          <a:latin typeface="+mj-lt"/>
          <a:ea typeface="+mj-ea"/>
          <a:cs typeface="+mj-cs"/>
        </a:defRPr>
      </a:lvl1pPr>
      <a:lvl2pPr algn="ctr" rtl="0" fontAlgn="base">
        <a:spcBef>
          <a:spcPct val="0"/>
        </a:spcBef>
        <a:spcAft>
          <a:spcPct val="0"/>
        </a:spcAft>
        <a:defRPr sz="4400">
          <a:solidFill>
            <a:srgbClr val="FFCC00"/>
          </a:solidFill>
          <a:latin typeface="Arial" charset="0"/>
        </a:defRPr>
      </a:lvl2pPr>
      <a:lvl3pPr algn="ctr" rtl="0" fontAlgn="base">
        <a:spcBef>
          <a:spcPct val="0"/>
        </a:spcBef>
        <a:spcAft>
          <a:spcPct val="0"/>
        </a:spcAft>
        <a:defRPr sz="4400">
          <a:solidFill>
            <a:srgbClr val="FFCC00"/>
          </a:solidFill>
          <a:latin typeface="Arial" charset="0"/>
        </a:defRPr>
      </a:lvl3pPr>
      <a:lvl4pPr algn="ctr" rtl="0" fontAlgn="base">
        <a:spcBef>
          <a:spcPct val="0"/>
        </a:spcBef>
        <a:spcAft>
          <a:spcPct val="0"/>
        </a:spcAft>
        <a:defRPr sz="4400">
          <a:solidFill>
            <a:srgbClr val="FFCC00"/>
          </a:solidFill>
          <a:latin typeface="Arial" charset="0"/>
        </a:defRPr>
      </a:lvl4pPr>
      <a:lvl5pPr algn="ctr" rtl="0" fontAlgn="base">
        <a:spcBef>
          <a:spcPct val="0"/>
        </a:spcBef>
        <a:spcAft>
          <a:spcPct val="0"/>
        </a:spcAft>
        <a:defRPr sz="4400">
          <a:solidFill>
            <a:srgbClr val="FFCC00"/>
          </a:solidFill>
          <a:latin typeface="Arial" charset="0"/>
        </a:defRPr>
      </a:lvl5pPr>
      <a:lvl6pPr marL="457200" algn="ctr" rtl="0" fontAlgn="base">
        <a:spcBef>
          <a:spcPct val="0"/>
        </a:spcBef>
        <a:spcAft>
          <a:spcPct val="0"/>
        </a:spcAft>
        <a:defRPr sz="4400">
          <a:solidFill>
            <a:srgbClr val="FFCC00"/>
          </a:solidFill>
          <a:latin typeface="Arial" charset="0"/>
        </a:defRPr>
      </a:lvl6pPr>
      <a:lvl7pPr marL="914400" algn="ctr" rtl="0" fontAlgn="base">
        <a:spcBef>
          <a:spcPct val="0"/>
        </a:spcBef>
        <a:spcAft>
          <a:spcPct val="0"/>
        </a:spcAft>
        <a:defRPr sz="4400">
          <a:solidFill>
            <a:srgbClr val="FFCC00"/>
          </a:solidFill>
          <a:latin typeface="Arial" charset="0"/>
        </a:defRPr>
      </a:lvl7pPr>
      <a:lvl8pPr marL="1371600" algn="ctr" rtl="0" fontAlgn="base">
        <a:spcBef>
          <a:spcPct val="0"/>
        </a:spcBef>
        <a:spcAft>
          <a:spcPct val="0"/>
        </a:spcAft>
        <a:defRPr sz="4400">
          <a:solidFill>
            <a:srgbClr val="FFCC00"/>
          </a:solidFill>
          <a:latin typeface="Arial" charset="0"/>
        </a:defRPr>
      </a:lvl8pPr>
      <a:lvl9pPr marL="1828800" algn="ctr" rtl="0" fontAlgn="base">
        <a:spcBef>
          <a:spcPct val="0"/>
        </a:spcBef>
        <a:spcAft>
          <a:spcPct val="0"/>
        </a:spcAft>
        <a:defRPr sz="4400">
          <a:solidFill>
            <a:srgbClr val="FFCC00"/>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9.png"/><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13.xml"/><Relationship Id="rId5" Type="http://schemas.openxmlformats.org/officeDocument/2006/relationships/image" Target="../media/image3.png"/><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2">
            <a:lumMod val="40000"/>
            <a:lumOff val="60000"/>
          </a:schemeClr>
        </a:solidFill>
        <a:effectLst/>
      </p:bgPr>
    </p:bg>
    <p:spTree>
      <p:nvGrpSpPr>
        <p:cNvPr id="1" name=""/>
        <p:cNvGrpSpPr/>
        <p:nvPr/>
      </p:nvGrpSpPr>
      <p:grpSpPr>
        <a:xfrm>
          <a:off x="0" y="0"/>
          <a:ext cx="0" cy="0"/>
          <a:chOff x="0" y="0"/>
          <a:chExt cx="0" cy="0"/>
        </a:xfrm>
      </p:grpSpPr>
      <p:sp useBgFill="1">
        <p:nvSpPr>
          <p:cNvPr id="30" name="Rectangle 22">
            <a:extLst>
              <a:ext uri="{FF2B5EF4-FFF2-40B4-BE49-F238E27FC236}">
                <a16:creationId xmlns:a16="http://schemas.microsoft.com/office/drawing/2014/main" id="{19D32F93-50AC-4C46-A5DB-291C60DDB7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5" name="Picture 14" descr="Logo&#10;&#10;Description automatically generated with low confidence">
            <a:extLst>
              <a:ext uri="{FF2B5EF4-FFF2-40B4-BE49-F238E27FC236}">
                <a16:creationId xmlns:a16="http://schemas.microsoft.com/office/drawing/2014/main" id="{C09C928E-9457-4062-805E-F9911B7DD6D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1240" y="2752561"/>
            <a:ext cx="3169286" cy="1109249"/>
          </a:xfrm>
          <a:prstGeom prst="rect">
            <a:avLst/>
          </a:prstGeom>
        </p:spPr>
      </p:pic>
      <p:sp>
        <p:nvSpPr>
          <p:cNvPr id="31" name="Freeform: Shape 24">
            <a:extLst>
              <a:ext uri="{FF2B5EF4-FFF2-40B4-BE49-F238E27FC236}">
                <a16:creationId xmlns:a16="http://schemas.microsoft.com/office/drawing/2014/main" id="{B9A1D9BC-1455-4308-9ABD-A3F8EDB67A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6068" y="320442"/>
            <a:ext cx="6572492" cy="6212748"/>
          </a:xfrm>
          <a:custGeom>
            <a:avLst/>
            <a:gdLst>
              <a:gd name="connsiteX0" fmla="*/ 0 w 6572492"/>
              <a:gd name="connsiteY0" fmla="*/ 0 h 6212748"/>
              <a:gd name="connsiteX1" fmla="*/ 2248593 w 6572492"/>
              <a:gd name="connsiteY1" fmla="*/ 0 h 6212748"/>
              <a:gd name="connsiteX2" fmla="*/ 2694770 w 6572492"/>
              <a:gd name="connsiteY2" fmla="*/ 0 h 6212748"/>
              <a:gd name="connsiteX3" fmla="*/ 2991094 w 6572492"/>
              <a:gd name="connsiteY3" fmla="*/ 0 h 6212748"/>
              <a:gd name="connsiteX4" fmla="*/ 6572492 w 6572492"/>
              <a:gd name="connsiteY4" fmla="*/ 0 h 6212748"/>
              <a:gd name="connsiteX5" fmla="*/ 6572492 w 6572492"/>
              <a:gd name="connsiteY5" fmla="*/ 2864954 h 6212748"/>
              <a:gd name="connsiteX6" fmla="*/ 3129047 w 6572492"/>
              <a:gd name="connsiteY6" fmla="*/ 6212748 h 6212748"/>
              <a:gd name="connsiteX7" fmla="*/ 2694770 w 6572492"/>
              <a:gd name="connsiteY7" fmla="*/ 6212748 h 6212748"/>
              <a:gd name="connsiteX8" fmla="*/ 2248593 w 6572492"/>
              <a:gd name="connsiteY8" fmla="*/ 6212748 h 6212748"/>
              <a:gd name="connsiteX9" fmla="*/ 0 w 6572492"/>
              <a:gd name="connsiteY9" fmla="*/ 6212748 h 6212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2492" h="6212748">
                <a:moveTo>
                  <a:pt x="0" y="0"/>
                </a:moveTo>
                <a:lnTo>
                  <a:pt x="2248593" y="0"/>
                </a:lnTo>
                <a:lnTo>
                  <a:pt x="2694770" y="0"/>
                </a:lnTo>
                <a:lnTo>
                  <a:pt x="2991094" y="0"/>
                </a:lnTo>
                <a:lnTo>
                  <a:pt x="6572492" y="0"/>
                </a:lnTo>
                <a:lnTo>
                  <a:pt x="6572492" y="2864954"/>
                </a:lnTo>
                <a:lnTo>
                  <a:pt x="3129047" y="6212748"/>
                </a:lnTo>
                <a:lnTo>
                  <a:pt x="2694770" y="6212748"/>
                </a:lnTo>
                <a:lnTo>
                  <a:pt x="2248593" y="6212748"/>
                </a:lnTo>
                <a:lnTo>
                  <a:pt x="0" y="6212748"/>
                </a:lnTo>
                <a:close/>
              </a:path>
            </a:pathLst>
          </a:cu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2" name="Right Triangle 26">
            <a:extLst>
              <a:ext uri="{FF2B5EF4-FFF2-40B4-BE49-F238E27FC236}">
                <a16:creationId xmlns:a16="http://schemas.microsoft.com/office/drawing/2014/main" id="{827DC2C4-B485-428A-BF4A-472D2967F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Rectangle 28">
            <a:extLst>
              <a:ext uri="{FF2B5EF4-FFF2-40B4-BE49-F238E27FC236}">
                <a16:creationId xmlns:a16="http://schemas.microsoft.com/office/drawing/2014/main" id="{4A62647B-1222-407C-8740-5A497612B1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3448112-71B5-4395-99D6-8EA8B8FA224D}"/>
              </a:ext>
            </a:extLst>
          </p:cNvPr>
          <p:cNvSpPr>
            <a:spLocks noGrp="1"/>
          </p:cNvSpPr>
          <p:nvPr>
            <p:ph type="ctrTitle"/>
          </p:nvPr>
        </p:nvSpPr>
        <p:spPr>
          <a:xfrm>
            <a:off x="5402637" y="936962"/>
            <a:ext cx="6145196" cy="3133930"/>
          </a:xfrm>
        </p:spPr>
        <p:txBody>
          <a:bodyPr anchor="b">
            <a:normAutofit/>
          </a:bodyPr>
          <a:lstStyle/>
          <a:p>
            <a:pPr algn="l"/>
            <a:r>
              <a:rPr lang="en-US" sz="5000" b="1" dirty="0"/>
              <a:t>Trinity River Watershed Restoration Project</a:t>
            </a:r>
            <a:br>
              <a:rPr lang="en-US" sz="5000" dirty="0"/>
            </a:br>
            <a:r>
              <a:rPr lang="en-US" sz="4000" dirty="0"/>
              <a:t>Environmental Compliance</a:t>
            </a:r>
            <a:br>
              <a:rPr lang="en-US" sz="5000" dirty="0"/>
            </a:br>
            <a:endParaRPr lang="en-US" sz="5000" i="1" dirty="0"/>
          </a:p>
        </p:txBody>
      </p:sp>
      <p:sp>
        <p:nvSpPr>
          <p:cNvPr id="3" name="Subtitle 2">
            <a:extLst>
              <a:ext uri="{FF2B5EF4-FFF2-40B4-BE49-F238E27FC236}">
                <a16:creationId xmlns:a16="http://schemas.microsoft.com/office/drawing/2014/main" id="{28A5D199-3837-4A91-BFD3-D929C9AE7955}"/>
              </a:ext>
            </a:extLst>
          </p:cNvPr>
          <p:cNvSpPr>
            <a:spLocks noGrp="1"/>
          </p:cNvSpPr>
          <p:nvPr>
            <p:ph type="subTitle" idx="1"/>
          </p:nvPr>
        </p:nvSpPr>
        <p:spPr>
          <a:xfrm>
            <a:off x="5528592" y="4502180"/>
            <a:ext cx="6096256" cy="2074095"/>
          </a:xfrm>
        </p:spPr>
        <p:txBody>
          <a:bodyPr anchor="t">
            <a:normAutofit/>
          </a:bodyPr>
          <a:lstStyle/>
          <a:p>
            <a:pPr marL="0" marR="0" algn="l">
              <a:spcBef>
                <a:spcPts val="1200"/>
              </a:spcBef>
              <a:spcAft>
                <a:spcPts val="600"/>
              </a:spcAft>
            </a:pPr>
            <a:endParaRPr lang="en-US" sz="800" i="1"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l">
              <a:spcBef>
                <a:spcPts val="0"/>
              </a:spcBef>
              <a:spcAft>
                <a:spcPts val="0"/>
              </a:spcAft>
            </a:pPr>
            <a:r>
              <a:rPr lang="en-US" sz="1900" b="1" dirty="0">
                <a:effectLst/>
                <a:latin typeface="Arial" panose="020B0604020202020204" pitchFamily="34" charset="0"/>
                <a:ea typeface="Times New Roman" panose="02020603050405020304" pitchFamily="18" charset="0"/>
              </a:rPr>
              <a:t>Trinity River Restoration Program</a:t>
            </a:r>
          </a:p>
          <a:p>
            <a:pPr marL="0" marR="0" algn="l">
              <a:spcBef>
                <a:spcPts val="0"/>
              </a:spcBef>
              <a:spcAft>
                <a:spcPts val="0"/>
              </a:spcAft>
            </a:pPr>
            <a:r>
              <a:rPr lang="en-US" sz="1600" b="1" dirty="0">
                <a:latin typeface="Arial" panose="020B0604020202020204" pitchFamily="34" charset="0"/>
                <a:ea typeface="Times New Roman" panose="02020603050405020304" pitchFamily="18" charset="0"/>
              </a:rPr>
              <a:t>Bureau of Reclamation</a:t>
            </a:r>
            <a:r>
              <a:rPr lang="en-US" sz="1600" b="1" dirty="0">
                <a:effectLst/>
                <a:latin typeface="Arial" panose="020B0604020202020204" pitchFamily="34" charset="0"/>
                <a:ea typeface="Times New Roman" panose="02020603050405020304" pitchFamily="18" charset="0"/>
              </a:rPr>
              <a:t> </a:t>
            </a:r>
          </a:p>
          <a:p>
            <a:pPr marL="0" marR="0" algn="l">
              <a:spcBef>
                <a:spcPts val="0"/>
              </a:spcBef>
              <a:spcAft>
                <a:spcPts val="0"/>
              </a:spcAft>
            </a:pPr>
            <a:endParaRPr lang="en-US" sz="1600" b="1" dirty="0">
              <a:latin typeface="Arial" panose="020B0604020202020204" pitchFamily="34" charset="0"/>
              <a:ea typeface="Times New Roman" panose="02020603050405020304" pitchFamily="18" charset="0"/>
            </a:endParaRPr>
          </a:p>
          <a:p>
            <a:pPr marL="0" marR="0" algn="l">
              <a:spcBef>
                <a:spcPts val="0"/>
              </a:spcBef>
              <a:spcAft>
                <a:spcPts val="0"/>
              </a:spcAft>
            </a:pPr>
            <a:endParaRPr lang="en-US" sz="1600" b="1" dirty="0">
              <a:latin typeface="Arial" panose="020B0604020202020204" pitchFamily="34" charset="0"/>
              <a:ea typeface="Times New Roman" panose="02020603050405020304" pitchFamily="18" charset="0"/>
            </a:endParaRPr>
          </a:p>
          <a:p>
            <a:pPr marL="0" marR="0" algn="l">
              <a:spcBef>
                <a:spcPts val="0"/>
              </a:spcBef>
              <a:spcAft>
                <a:spcPts val="0"/>
              </a:spcAft>
            </a:pPr>
            <a:r>
              <a:rPr lang="en-US" sz="1600" b="1" dirty="0">
                <a:latin typeface="Arial" panose="020B0604020202020204" pitchFamily="34" charset="0"/>
                <a:ea typeface="Times New Roman" panose="02020603050405020304" pitchFamily="18" charset="0"/>
              </a:rPr>
              <a:t>Presented by:</a:t>
            </a:r>
          </a:p>
          <a:p>
            <a:pPr marL="0" marR="0" algn="l">
              <a:spcBef>
                <a:spcPts val="0"/>
              </a:spcBef>
              <a:spcAft>
                <a:spcPts val="0"/>
              </a:spcAft>
            </a:pPr>
            <a:r>
              <a:rPr lang="en-US" sz="1600" dirty="0">
                <a:effectLst/>
                <a:latin typeface="Arial" panose="020B0604020202020204" pitchFamily="34" charset="0"/>
                <a:ea typeface="Times New Roman" panose="02020603050405020304" pitchFamily="18" charset="0"/>
              </a:rPr>
              <a:t>Elisabeth Bowers, </a:t>
            </a:r>
            <a:r>
              <a:rPr lang="en-US" sz="1600" i="1" dirty="0">
                <a:latin typeface="Arial" panose="020B0604020202020204" pitchFamily="34" charset="0"/>
                <a:ea typeface="Times New Roman" panose="02020603050405020304" pitchFamily="18" charset="0"/>
              </a:rPr>
              <a:t>Spheros Environmental Project Manager</a:t>
            </a:r>
          </a:p>
          <a:p>
            <a:pPr marL="0" marR="0" algn="l">
              <a:spcBef>
                <a:spcPts val="0"/>
              </a:spcBef>
              <a:spcAft>
                <a:spcPts val="0"/>
              </a:spcAft>
            </a:pPr>
            <a:endParaRPr lang="en-US" sz="800" dirty="0">
              <a:effectLst/>
              <a:latin typeface="Arial" panose="020B0604020202020204" pitchFamily="34" charset="0"/>
              <a:ea typeface="Times New Roman" panose="02020603050405020304" pitchFamily="18" charset="0"/>
            </a:endParaRPr>
          </a:p>
          <a:p>
            <a:pPr marL="0" marR="0" algn="l">
              <a:spcBef>
                <a:spcPts val="0"/>
              </a:spcBef>
              <a:spcAft>
                <a:spcPts val="0"/>
              </a:spcAft>
            </a:pPr>
            <a:endParaRPr lang="en-US" sz="800" dirty="0">
              <a:effectLst/>
              <a:latin typeface="Arial" panose="020B0604020202020204" pitchFamily="34" charset="0"/>
              <a:ea typeface="Times New Roman" panose="02020603050405020304" pitchFamily="18" charset="0"/>
            </a:endParaRPr>
          </a:p>
          <a:p>
            <a:pPr algn="l"/>
            <a:endParaRPr lang="en-US" sz="800" dirty="0"/>
          </a:p>
        </p:txBody>
      </p:sp>
    </p:spTree>
    <p:extLst>
      <p:ext uri="{BB962C8B-B14F-4D97-AF65-F5344CB8AC3E}">
        <p14:creationId xmlns:p14="http://schemas.microsoft.com/office/powerpoint/2010/main" val="10482510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8397B0"/>
        </a:solidFill>
        <a:effectLst/>
      </p:bgPr>
    </p:bg>
    <p:spTree>
      <p:nvGrpSpPr>
        <p:cNvPr id="1" name="">
          <a:extLst>
            <a:ext uri="{FF2B5EF4-FFF2-40B4-BE49-F238E27FC236}">
              <a16:creationId xmlns:a16="http://schemas.microsoft.com/office/drawing/2014/main" id="{705A2933-72D9-23FF-1686-C7206CC5539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DF068EE-F3AC-41BE-E462-336C18B4399C}"/>
              </a:ext>
            </a:extLst>
          </p:cNvPr>
          <p:cNvSpPr>
            <a:spLocks noGrp="1"/>
          </p:cNvSpPr>
          <p:nvPr>
            <p:ph type="title"/>
          </p:nvPr>
        </p:nvSpPr>
        <p:spPr/>
        <p:txBody>
          <a:bodyPr/>
          <a:lstStyle/>
          <a:p>
            <a:r>
              <a:rPr lang="en-US" dirty="0"/>
              <a:t>Presentation Components</a:t>
            </a:r>
          </a:p>
        </p:txBody>
      </p:sp>
      <p:sp>
        <p:nvSpPr>
          <p:cNvPr id="3" name="Content Placeholder 2">
            <a:extLst>
              <a:ext uri="{FF2B5EF4-FFF2-40B4-BE49-F238E27FC236}">
                <a16:creationId xmlns:a16="http://schemas.microsoft.com/office/drawing/2014/main" id="{C0EC4209-25FE-A64B-CD79-A81405CDE7A8}"/>
              </a:ext>
            </a:extLst>
          </p:cNvPr>
          <p:cNvSpPr>
            <a:spLocks noGrp="1"/>
          </p:cNvSpPr>
          <p:nvPr>
            <p:ph idx="1"/>
          </p:nvPr>
        </p:nvSpPr>
        <p:spPr>
          <a:xfrm>
            <a:off x="346940" y="1377797"/>
            <a:ext cx="11745384" cy="4814308"/>
          </a:xfrm>
        </p:spPr>
        <p:txBody>
          <a:bodyPr/>
          <a:lstStyle/>
          <a:p>
            <a:pPr>
              <a:buFont typeface="Arial" panose="020B0604020202020204" pitchFamily="34" charset="0"/>
              <a:buChar char="•"/>
            </a:pPr>
            <a:r>
              <a:rPr lang="en-US" sz="3600" dirty="0"/>
              <a:t>Project Overview</a:t>
            </a:r>
          </a:p>
          <a:p>
            <a:pPr>
              <a:buFont typeface="Arial" panose="020B0604020202020204" pitchFamily="34" charset="0"/>
              <a:buChar char="•"/>
            </a:pPr>
            <a:r>
              <a:rPr lang="en-US" sz="3600" dirty="0"/>
              <a:t>Project Activities </a:t>
            </a:r>
          </a:p>
          <a:p>
            <a:pPr>
              <a:buFont typeface="Arial" panose="020B0604020202020204" pitchFamily="34" charset="0"/>
              <a:buChar char="•"/>
            </a:pPr>
            <a:r>
              <a:rPr lang="en-US" sz="3600" dirty="0"/>
              <a:t>Implementation Plan and Resources Overview </a:t>
            </a:r>
          </a:p>
          <a:p>
            <a:pPr>
              <a:buFont typeface="Arial" panose="020B0604020202020204" pitchFamily="34" charset="0"/>
              <a:buChar char="•"/>
            </a:pPr>
            <a:r>
              <a:rPr lang="en-US" sz="3600" dirty="0"/>
              <a:t>Environmental Compliance Approach</a:t>
            </a:r>
          </a:p>
          <a:p>
            <a:pPr>
              <a:buFont typeface="Arial" panose="020B0604020202020204" pitchFamily="34" charset="0"/>
              <a:buChar char="•"/>
            </a:pPr>
            <a:r>
              <a:rPr lang="en-US" sz="3600" dirty="0"/>
              <a:t>Questions </a:t>
            </a:r>
          </a:p>
        </p:txBody>
      </p:sp>
      <p:pic>
        <p:nvPicPr>
          <p:cNvPr id="4" name="Picture 3" descr="Logo">
            <a:extLst>
              <a:ext uri="{FF2B5EF4-FFF2-40B4-BE49-F238E27FC236}">
                <a16:creationId xmlns:a16="http://schemas.microsoft.com/office/drawing/2014/main" id="{0D034029-3425-16F4-86AB-EC77543DC0F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676" y="5765604"/>
            <a:ext cx="1912004" cy="668863"/>
          </a:xfrm>
          <a:prstGeom prst="rect">
            <a:avLst/>
          </a:prstGeom>
        </p:spPr>
      </p:pic>
    </p:spTree>
    <p:extLst>
      <p:ext uri="{BB962C8B-B14F-4D97-AF65-F5344CB8AC3E}">
        <p14:creationId xmlns:p14="http://schemas.microsoft.com/office/powerpoint/2010/main" val="40217212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8397B0"/>
        </a:solidFill>
        <a:effectLst/>
      </p:bgPr>
    </p:bg>
    <p:spTree>
      <p:nvGrpSpPr>
        <p:cNvPr id="1" name="">
          <a:extLst>
            <a:ext uri="{FF2B5EF4-FFF2-40B4-BE49-F238E27FC236}">
              <a16:creationId xmlns:a16="http://schemas.microsoft.com/office/drawing/2014/main" id="{4FDC166E-7562-5CE2-C74F-8334F23751D7}"/>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9F79A1D-FE52-9136-652B-CD155227B3B0}"/>
              </a:ext>
            </a:extLst>
          </p:cNvPr>
          <p:cNvSpPr>
            <a:spLocks noGrp="1"/>
          </p:cNvSpPr>
          <p:nvPr>
            <p:ph idx="1"/>
          </p:nvPr>
        </p:nvSpPr>
        <p:spPr>
          <a:xfrm>
            <a:off x="203200" y="1600200"/>
            <a:ext cx="5412509" cy="1143000"/>
          </a:xfrm>
        </p:spPr>
        <p:txBody>
          <a:bodyPr/>
          <a:lstStyle/>
          <a:p>
            <a:pPr marL="0" indent="0">
              <a:buNone/>
            </a:pPr>
            <a:endParaRPr lang="en-US" b="1" i="1">
              <a:solidFill>
                <a:prstClr val="white"/>
              </a:solidFill>
              <a:latin typeface="Calibri" panose="020F0502020204030204"/>
            </a:endParaRPr>
          </a:p>
          <a:p>
            <a:endParaRPr lang="en-US" sz="3200" b="1">
              <a:solidFill>
                <a:prstClr val="white"/>
              </a:solidFill>
              <a:latin typeface="Calibri" panose="020F0502020204030204"/>
            </a:endParaRPr>
          </a:p>
          <a:p>
            <a:endParaRPr lang="en-US"/>
          </a:p>
        </p:txBody>
      </p:sp>
      <p:sp>
        <p:nvSpPr>
          <p:cNvPr id="8" name="Title 4">
            <a:extLst>
              <a:ext uri="{FF2B5EF4-FFF2-40B4-BE49-F238E27FC236}">
                <a16:creationId xmlns:a16="http://schemas.microsoft.com/office/drawing/2014/main" id="{2BCDB30B-22F6-9CAB-D24F-2EA260967553}"/>
              </a:ext>
            </a:extLst>
          </p:cNvPr>
          <p:cNvSpPr txBox="1">
            <a:spLocks/>
          </p:cNvSpPr>
          <p:nvPr/>
        </p:nvSpPr>
        <p:spPr bwMode="auto">
          <a:xfrm>
            <a:off x="1523999" y="1067083"/>
            <a:ext cx="9144000" cy="10014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a:solidFill>
                  <a:srgbClr val="FFCC00"/>
                </a:solidFill>
                <a:latin typeface="+mj-lt"/>
                <a:ea typeface="+mj-ea"/>
                <a:cs typeface="+mj-cs"/>
              </a:defRPr>
            </a:lvl1pPr>
            <a:lvl2pPr algn="ctr" rtl="0" fontAlgn="base">
              <a:spcBef>
                <a:spcPct val="0"/>
              </a:spcBef>
              <a:spcAft>
                <a:spcPct val="0"/>
              </a:spcAft>
              <a:defRPr sz="4400">
                <a:solidFill>
                  <a:srgbClr val="FFCC00"/>
                </a:solidFill>
                <a:latin typeface="Arial" charset="0"/>
              </a:defRPr>
            </a:lvl2pPr>
            <a:lvl3pPr algn="ctr" rtl="0" fontAlgn="base">
              <a:spcBef>
                <a:spcPct val="0"/>
              </a:spcBef>
              <a:spcAft>
                <a:spcPct val="0"/>
              </a:spcAft>
              <a:defRPr sz="4400">
                <a:solidFill>
                  <a:srgbClr val="FFCC00"/>
                </a:solidFill>
                <a:latin typeface="Arial" charset="0"/>
              </a:defRPr>
            </a:lvl3pPr>
            <a:lvl4pPr algn="ctr" rtl="0" fontAlgn="base">
              <a:spcBef>
                <a:spcPct val="0"/>
              </a:spcBef>
              <a:spcAft>
                <a:spcPct val="0"/>
              </a:spcAft>
              <a:defRPr sz="4400">
                <a:solidFill>
                  <a:srgbClr val="FFCC00"/>
                </a:solidFill>
                <a:latin typeface="Arial" charset="0"/>
              </a:defRPr>
            </a:lvl4pPr>
            <a:lvl5pPr algn="ctr" rtl="0" fontAlgn="base">
              <a:spcBef>
                <a:spcPct val="0"/>
              </a:spcBef>
              <a:spcAft>
                <a:spcPct val="0"/>
              </a:spcAft>
              <a:defRPr sz="4400">
                <a:solidFill>
                  <a:srgbClr val="FFCC00"/>
                </a:solidFill>
                <a:latin typeface="Arial" charset="0"/>
              </a:defRPr>
            </a:lvl5pPr>
            <a:lvl6pPr marL="457200" algn="ctr" rtl="0" fontAlgn="base">
              <a:spcBef>
                <a:spcPct val="0"/>
              </a:spcBef>
              <a:spcAft>
                <a:spcPct val="0"/>
              </a:spcAft>
              <a:defRPr sz="4400">
                <a:solidFill>
                  <a:srgbClr val="FFCC00"/>
                </a:solidFill>
                <a:latin typeface="Arial" charset="0"/>
              </a:defRPr>
            </a:lvl6pPr>
            <a:lvl7pPr marL="914400" algn="ctr" rtl="0" fontAlgn="base">
              <a:spcBef>
                <a:spcPct val="0"/>
              </a:spcBef>
              <a:spcAft>
                <a:spcPct val="0"/>
              </a:spcAft>
              <a:defRPr sz="4400">
                <a:solidFill>
                  <a:srgbClr val="FFCC00"/>
                </a:solidFill>
                <a:latin typeface="Arial" charset="0"/>
              </a:defRPr>
            </a:lvl7pPr>
            <a:lvl8pPr marL="1371600" algn="ctr" rtl="0" fontAlgn="base">
              <a:spcBef>
                <a:spcPct val="0"/>
              </a:spcBef>
              <a:spcAft>
                <a:spcPct val="0"/>
              </a:spcAft>
              <a:defRPr sz="4400">
                <a:solidFill>
                  <a:srgbClr val="FFCC00"/>
                </a:solidFill>
                <a:latin typeface="Arial" charset="0"/>
              </a:defRPr>
            </a:lvl8pPr>
            <a:lvl9pPr marL="1828800" algn="ctr" rtl="0" fontAlgn="base">
              <a:spcBef>
                <a:spcPct val="0"/>
              </a:spcBef>
              <a:spcAft>
                <a:spcPct val="0"/>
              </a:spcAft>
              <a:defRPr sz="4400">
                <a:solidFill>
                  <a:srgbClr val="FFCC00"/>
                </a:solidFill>
                <a:latin typeface="Arial" charset="0"/>
              </a:defRPr>
            </a:lvl9pPr>
          </a:lstStyle>
          <a:p>
            <a:r>
              <a:rPr lang="en-US" sz="4800" kern="0" dirty="0"/>
              <a:t>Trinity River Watershed </a:t>
            </a:r>
          </a:p>
          <a:p>
            <a:r>
              <a:rPr lang="en-US" sz="4800" kern="0" dirty="0"/>
              <a:t>Restoration Project EA: </a:t>
            </a:r>
          </a:p>
          <a:p>
            <a:br>
              <a:rPr lang="en-US" sz="4800" kern="0" dirty="0"/>
            </a:br>
            <a:r>
              <a:rPr lang="en-US" sz="3600" i="1" kern="0" dirty="0">
                <a:solidFill>
                  <a:schemeClr val="accent1">
                    <a:lumMod val="50000"/>
                    <a:lumOff val="50000"/>
                  </a:schemeClr>
                </a:solidFill>
              </a:rPr>
              <a:t>A Joint Federal Agency Effort</a:t>
            </a:r>
          </a:p>
        </p:txBody>
      </p:sp>
      <p:pic>
        <p:nvPicPr>
          <p:cNvPr id="4" name="Picture 3" descr="Logo&#10;&#10;Description automatically generated">
            <a:extLst>
              <a:ext uri="{FF2B5EF4-FFF2-40B4-BE49-F238E27FC236}">
                <a16:creationId xmlns:a16="http://schemas.microsoft.com/office/drawing/2014/main" id="{AB62A6EE-7AB2-58E4-5102-46DF7E183286}"/>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9257629" y="3238577"/>
            <a:ext cx="1658071" cy="1942757"/>
          </a:xfrm>
          <a:prstGeom prst="rect">
            <a:avLst/>
          </a:prstGeom>
        </p:spPr>
      </p:pic>
      <p:pic>
        <p:nvPicPr>
          <p:cNvPr id="5" name="Picture 4">
            <a:extLst>
              <a:ext uri="{FF2B5EF4-FFF2-40B4-BE49-F238E27FC236}">
                <a16:creationId xmlns:a16="http://schemas.microsoft.com/office/drawing/2014/main" id="{EE6B7A06-B9C3-C9D4-4146-BFC064B948A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429864" y="3303569"/>
            <a:ext cx="1825932" cy="1812769"/>
          </a:xfrm>
          <a:prstGeom prst="rect">
            <a:avLst/>
          </a:prstGeom>
        </p:spPr>
      </p:pic>
      <p:pic>
        <p:nvPicPr>
          <p:cNvPr id="6" name="Picture 5" descr="Logo&#10;&#10;Description automatically generated">
            <a:extLst>
              <a:ext uri="{FF2B5EF4-FFF2-40B4-BE49-F238E27FC236}">
                <a16:creationId xmlns:a16="http://schemas.microsoft.com/office/drawing/2014/main" id="{2E852CC8-89C8-2163-9791-B761EA7FC39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26726" y="3129695"/>
            <a:ext cx="1669644" cy="2160519"/>
          </a:xfrm>
          <a:prstGeom prst="rect">
            <a:avLst/>
          </a:prstGeom>
        </p:spPr>
      </p:pic>
      <p:pic>
        <p:nvPicPr>
          <p:cNvPr id="7" name="Picture 6" descr="Trinity Seal White Circle - Small">
            <a:extLst>
              <a:ext uri="{FF2B5EF4-FFF2-40B4-BE49-F238E27FC236}">
                <a16:creationId xmlns:a16="http://schemas.microsoft.com/office/drawing/2014/main" id="{367596F5-F930-80B7-7671-1BDD78886BD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9598" y="3238579"/>
            <a:ext cx="1828803" cy="1828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4">
            <a:extLst>
              <a:ext uri="{FF2B5EF4-FFF2-40B4-BE49-F238E27FC236}">
                <a16:creationId xmlns:a16="http://schemas.microsoft.com/office/drawing/2014/main" id="{FFC7F93E-F68C-7F03-90BA-BA50CB1A2149}"/>
              </a:ext>
            </a:extLst>
          </p:cNvPr>
          <p:cNvSpPr txBox="1">
            <a:spLocks/>
          </p:cNvSpPr>
          <p:nvPr/>
        </p:nvSpPr>
        <p:spPr bwMode="auto">
          <a:xfrm>
            <a:off x="1523999" y="5856595"/>
            <a:ext cx="9144000" cy="10014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a:solidFill>
                  <a:srgbClr val="FFCC00"/>
                </a:solidFill>
                <a:latin typeface="+mj-lt"/>
                <a:ea typeface="+mj-ea"/>
                <a:cs typeface="+mj-cs"/>
              </a:defRPr>
            </a:lvl1pPr>
            <a:lvl2pPr algn="ctr" rtl="0" fontAlgn="base">
              <a:spcBef>
                <a:spcPct val="0"/>
              </a:spcBef>
              <a:spcAft>
                <a:spcPct val="0"/>
              </a:spcAft>
              <a:defRPr sz="4400">
                <a:solidFill>
                  <a:srgbClr val="FFCC00"/>
                </a:solidFill>
                <a:latin typeface="Arial" charset="0"/>
              </a:defRPr>
            </a:lvl2pPr>
            <a:lvl3pPr algn="ctr" rtl="0" fontAlgn="base">
              <a:spcBef>
                <a:spcPct val="0"/>
              </a:spcBef>
              <a:spcAft>
                <a:spcPct val="0"/>
              </a:spcAft>
              <a:defRPr sz="4400">
                <a:solidFill>
                  <a:srgbClr val="FFCC00"/>
                </a:solidFill>
                <a:latin typeface="Arial" charset="0"/>
              </a:defRPr>
            </a:lvl3pPr>
            <a:lvl4pPr algn="ctr" rtl="0" fontAlgn="base">
              <a:spcBef>
                <a:spcPct val="0"/>
              </a:spcBef>
              <a:spcAft>
                <a:spcPct val="0"/>
              </a:spcAft>
              <a:defRPr sz="4400">
                <a:solidFill>
                  <a:srgbClr val="FFCC00"/>
                </a:solidFill>
                <a:latin typeface="Arial" charset="0"/>
              </a:defRPr>
            </a:lvl4pPr>
            <a:lvl5pPr algn="ctr" rtl="0" fontAlgn="base">
              <a:spcBef>
                <a:spcPct val="0"/>
              </a:spcBef>
              <a:spcAft>
                <a:spcPct val="0"/>
              </a:spcAft>
              <a:defRPr sz="4400">
                <a:solidFill>
                  <a:srgbClr val="FFCC00"/>
                </a:solidFill>
                <a:latin typeface="Arial" charset="0"/>
              </a:defRPr>
            </a:lvl5pPr>
            <a:lvl6pPr marL="457200" algn="ctr" rtl="0" fontAlgn="base">
              <a:spcBef>
                <a:spcPct val="0"/>
              </a:spcBef>
              <a:spcAft>
                <a:spcPct val="0"/>
              </a:spcAft>
              <a:defRPr sz="4400">
                <a:solidFill>
                  <a:srgbClr val="FFCC00"/>
                </a:solidFill>
                <a:latin typeface="Arial" charset="0"/>
              </a:defRPr>
            </a:lvl6pPr>
            <a:lvl7pPr marL="914400" algn="ctr" rtl="0" fontAlgn="base">
              <a:spcBef>
                <a:spcPct val="0"/>
              </a:spcBef>
              <a:spcAft>
                <a:spcPct val="0"/>
              </a:spcAft>
              <a:defRPr sz="4400">
                <a:solidFill>
                  <a:srgbClr val="FFCC00"/>
                </a:solidFill>
                <a:latin typeface="Arial" charset="0"/>
              </a:defRPr>
            </a:lvl7pPr>
            <a:lvl8pPr marL="1371600" algn="ctr" rtl="0" fontAlgn="base">
              <a:spcBef>
                <a:spcPct val="0"/>
              </a:spcBef>
              <a:spcAft>
                <a:spcPct val="0"/>
              </a:spcAft>
              <a:defRPr sz="4400">
                <a:solidFill>
                  <a:srgbClr val="FFCC00"/>
                </a:solidFill>
                <a:latin typeface="Arial" charset="0"/>
              </a:defRPr>
            </a:lvl8pPr>
            <a:lvl9pPr marL="1828800" algn="ctr" rtl="0" fontAlgn="base">
              <a:spcBef>
                <a:spcPct val="0"/>
              </a:spcBef>
              <a:spcAft>
                <a:spcPct val="0"/>
              </a:spcAft>
              <a:defRPr sz="4400">
                <a:solidFill>
                  <a:srgbClr val="FFCC00"/>
                </a:solidFill>
                <a:latin typeface="Arial" charset="0"/>
              </a:defRPr>
            </a:lvl9pPr>
          </a:lstStyle>
          <a:p>
            <a:r>
              <a:rPr lang="en-US" sz="4000" kern="0" dirty="0">
                <a:solidFill>
                  <a:schemeClr val="accent1">
                    <a:lumMod val="10000"/>
                    <a:lumOff val="90000"/>
                  </a:schemeClr>
                </a:solidFill>
              </a:rPr>
              <a:t>These are the federal action agencies </a:t>
            </a:r>
          </a:p>
          <a:p>
            <a:br>
              <a:rPr lang="en-US" kern="0" dirty="0"/>
            </a:br>
            <a:endParaRPr lang="en-US" i="1" kern="0" dirty="0"/>
          </a:p>
        </p:txBody>
      </p:sp>
    </p:spTree>
    <p:extLst>
      <p:ext uri="{BB962C8B-B14F-4D97-AF65-F5344CB8AC3E}">
        <p14:creationId xmlns:p14="http://schemas.microsoft.com/office/powerpoint/2010/main" val="2707373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8397B0"/>
        </a:solidFill>
        <a:effectLst/>
      </p:bgPr>
    </p:bg>
    <p:spTree>
      <p:nvGrpSpPr>
        <p:cNvPr id="1" name="">
          <a:extLst>
            <a:ext uri="{FF2B5EF4-FFF2-40B4-BE49-F238E27FC236}">
              <a16:creationId xmlns:a16="http://schemas.microsoft.com/office/drawing/2014/main" id="{9E5C21F4-F52D-7A3D-0A60-7304AF8FCD65}"/>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8506B25-B100-0141-305D-4D94240CB8E3}"/>
              </a:ext>
            </a:extLst>
          </p:cNvPr>
          <p:cNvSpPr>
            <a:spLocks noGrp="1"/>
          </p:cNvSpPr>
          <p:nvPr>
            <p:ph idx="1"/>
          </p:nvPr>
        </p:nvSpPr>
        <p:spPr>
          <a:xfrm>
            <a:off x="203200" y="1600200"/>
            <a:ext cx="5412509" cy="1143000"/>
          </a:xfrm>
        </p:spPr>
        <p:txBody>
          <a:bodyPr/>
          <a:lstStyle/>
          <a:p>
            <a:pPr marL="0" indent="0">
              <a:buNone/>
            </a:pPr>
            <a:endParaRPr lang="en-US" b="1" i="1" dirty="0">
              <a:solidFill>
                <a:prstClr val="white"/>
              </a:solidFill>
              <a:latin typeface="Calibri" panose="020F0502020204030204"/>
            </a:endParaRPr>
          </a:p>
          <a:p>
            <a:endParaRPr lang="en-US" sz="3200" b="1" dirty="0">
              <a:solidFill>
                <a:prstClr val="white"/>
              </a:solidFill>
              <a:latin typeface="Calibri" panose="020F0502020204030204"/>
            </a:endParaRPr>
          </a:p>
          <a:p>
            <a:endParaRPr lang="en-US" dirty="0"/>
          </a:p>
        </p:txBody>
      </p:sp>
      <p:sp>
        <p:nvSpPr>
          <p:cNvPr id="8" name="Title 4">
            <a:extLst>
              <a:ext uri="{FF2B5EF4-FFF2-40B4-BE49-F238E27FC236}">
                <a16:creationId xmlns:a16="http://schemas.microsoft.com/office/drawing/2014/main" id="{4EAFEBA3-826F-AB9B-9F3A-8434997F8869}"/>
              </a:ext>
            </a:extLst>
          </p:cNvPr>
          <p:cNvSpPr txBox="1">
            <a:spLocks/>
          </p:cNvSpPr>
          <p:nvPr/>
        </p:nvSpPr>
        <p:spPr bwMode="auto">
          <a:xfrm>
            <a:off x="1524000" y="157085"/>
            <a:ext cx="9144000" cy="10014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a:solidFill>
                  <a:srgbClr val="FFCC00"/>
                </a:solidFill>
                <a:latin typeface="+mj-lt"/>
                <a:ea typeface="+mj-ea"/>
                <a:cs typeface="+mj-cs"/>
              </a:defRPr>
            </a:lvl1pPr>
            <a:lvl2pPr algn="ctr" rtl="0" fontAlgn="base">
              <a:spcBef>
                <a:spcPct val="0"/>
              </a:spcBef>
              <a:spcAft>
                <a:spcPct val="0"/>
              </a:spcAft>
              <a:defRPr sz="4400">
                <a:solidFill>
                  <a:srgbClr val="FFCC00"/>
                </a:solidFill>
                <a:latin typeface="Arial" charset="0"/>
              </a:defRPr>
            </a:lvl2pPr>
            <a:lvl3pPr algn="ctr" rtl="0" fontAlgn="base">
              <a:spcBef>
                <a:spcPct val="0"/>
              </a:spcBef>
              <a:spcAft>
                <a:spcPct val="0"/>
              </a:spcAft>
              <a:defRPr sz="4400">
                <a:solidFill>
                  <a:srgbClr val="FFCC00"/>
                </a:solidFill>
                <a:latin typeface="Arial" charset="0"/>
              </a:defRPr>
            </a:lvl3pPr>
            <a:lvl4pPr algn="ctr" rtl="0" fontAlgn="base">
              <a:spcBef>
                <a:spcPct val="0"/>
              </a:spcBef>
              <a:spcAft>
                <a:spcPct val="0"/>
              </a:spcAft>
              <a:defRPr sz="4400">
                <a:solidFill>
                  <a:srgbClr val="FFCC00"/>
                </a:solidFill>
                <a:latin typeface="Arial" charset="0"/>
              </a:defRPr>
            </a:lvl4pPr>
            <a:lvl5pPr algn="ctr" rtl="0" fontAlgn="base">
              <a:spcBef>
                <a:spcPct val="0"/>
              </a:spcBef>
              <a:spcAft>
                <a:spcPct val="0"/>
              </a:spcAft>
              <a:defRPr sz="4400">
                <a:solidFill>
                  <a:srgbClr val="FFCC00"/>
                </a:solidFill>
                <a:latin typeface="Arial" charset="0"/>
              </a:defRPr>
            </a:lvl5pPr>
            <a:lvl6pPr marL="457200" algn="ctr" rtl="0" fontAlgn="base">
              <a:spcBef>
                <a:spcPct val="0"/>
              </a:spcBef>
              <a:spcAft>
                <a:spcPct val="0"/>
              </a:spcAft>
              <a:defRPr sz="4400">
                <a:solidFill>
                  <a:srgbClr val="FFCC00"/>
                </a:solidFill>
                <a:latin typeface="Arial" charset="0"/>
              </a:defRPr>
            </a:lvl6pPr>
            <a:lvl7pPr marL="914400" algn="ctr" rtl="0" fontAlgn="base">
              <a:spcBef>
                <a:spcPct val="0"/>
              </a:spcBef>
              <a:spcAft>
                <a:spcPct val="0"/>
              </a:spcAft>
              <a:defRPr sz="4400">
                <a:solidFill>
                  <a:srgbClr val="FFCC00"/>
                </a:solidFill>
                <a:latin typeface="Arial" charset="0"/>
              </a:defRPr>
            </a:lvl7pPr>
            <a:lvl8pPr marL="1371600" algn="ctr" rtl="0" fontAlgn="base">
              <a:spcBef>
                <a:spcPct val="0"/>
              </a:spcBef>
              <a:spcAft>
                <a:spcPct val="0"/>
              </a:spcAft>
              <a:defRPr sz="4400">
                <a:solidFill>
                  <a:srgbClr val="FFCC00"/>
                </a:solidFill>
                <a:latin typeface="Arial" charset="0"/>
              </a:defRPr>
            </a:lvl8pPr>
            <a:lvl9pPr marL="1828800" algn="ctr" rtl="0" fontAlgn="base">
              <a:spcBef>
                <a:spcPct val="0"/>
              </a:spcBef>
              <a:spcAft>
                <a:spcPct val="0"/>
              </a:spcAft>
              <a:defRPr sz="4400">
                <a:solidFill>
                  <a:srgbClr val="FFCC00"/>
                </a:solidFill>
                <a:latin typeface="Arial" charset="0"/>
              </a:defRPr>
            </a:lvl9pPr>
          </a:lstStyle>
          <a:p>
            <a:r>
              <a:rPr lang="en-US" kern="0" dirty="0"/>
              <a:t>Project Status</a:t>
            </a:r>
          </a:p>
        </p:txBody>
      </p:sp>
      <p:sp>
        <p:nvSpPr>
          <p:cNvPr id="9" name="Subtitle 6">
            <a:extLst>
              <a:ext uri="{FF2B5EF4-FFF2-40B4-BE49-F238E27FC236}">
                <a16:creationId xmlns:a16="http://schemas.microsoft.com/office/drawing/2014/main" id="{7B77C0D8-9F05-4C0C-F42B-7F1910E37318}"/>
              </a:ext>
            </a:extLst>
          </p:cNvPr>
          <p:cNvSpPr txBox="1">
            <a:spLocks/>
          </p:cNvSpPr>
          <p:nvPr/>
        </p:nvSpPr>
        <p:spPr bwMode="auto">
          <a:xfrm>
            <a:off x="0" y="1158490"/>
            <a:ext cx="12192000" cy="53988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noAutofit/>
          </a:bodyPr>
          <a:lst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lvl="1">
              <a:buFont typeface="Arial" panose="020B0604020202020204" pitchFamily="34" charset="0"/>
              <a:buChar char="•"/>
            </a:pPr>
            <a:r>
              <a:rPr lang="en-US" sz="3000" kern="0" dirty="0">
                <a:solidFill>
                  <a:schemeClr val="bg2">
                    <a:lumMod val="10000"/>
                    <a:lumOff val="90000"/>
                  </a:schemeClr>
                </a:solidFill>
              </a:rPr>
              <a:t>May 2022 – Agency scoping and coordination begins</a:t>
            </a:r>
            <a:endParaRPr lang="en-US" sz="3000" kern="0" dirty="0">
              <a:solidFill>
                <a:schemeClr val="bg2">
                  <a:lumMod val="10000"/>
                  <a:lumOff val="90000"/>
                </a:schemeClr>
              </a:solidFill>
              <a:cs typeface="Arial"/>
            </a:endParaRPr>
          </a:p>
          <a:p>
            <a:pPr lvl="1">
              <a:buFont typeface="Arial" panose="020B0604020202020204" pitchFamily="34" charset="0"/>
              <a:buChar char="•"/>
            </a:pPr>
            <a:r>
              <a:rPr lang="en-US" sz="3000" kern="0" dirty="0">
                <a:solidFill>
                  <a:schemeClr val="accent1"/>
                </a:solidFill>
              </a:rPr>
              <a:t>May 2022-2025 – Bi-weekly interagency meetings</a:t>
            </a:r>
            <a:endParaRPr lang="en-US" sz="3000" kern="0" dirty="0">
              <a:solidFill>
                <a:schemeClr val="accent1"/>
              </a:solidFill>
              <a:cs typeface="Arial"/>
            </a:endParaRPr>
          </a:p>
          <a:p>
            <a:pPr lvl="1">
              <a:buFont typeface="Arial" panose="020B0604020202020204" pitchFamily="34" charset="0"/>
              <a:buChar char="•"/>
            </a:pPr>
            <a:r>
              <a:rPr lang="en-US" sz="3000" kern="0" dirty="0">
                <a:solidFill>
                  <a:schemeClr val="bg2">
                    <a:lumMod val="50000"/>
                    <a:lumOff val="50000"/>
                  </a:schemeClr>
                </a:solidFill>
              </a:rPr>
              <a:t>2023 – Initiated coordination with NMFS and USFWS for ESA compliance</a:t>
            </a:r>
            <a:endParaRPr lang="en-US" sz="3000" kern="0" dirty="0">
              <a:solidFill>
                <a:schemeClr val="bg2">
                  <a:lumMod val="50000"/>
                  <a:lumOff val="50000"/>
                </a:schemeClr>
              </a:solidFill>
              <a:cs typeface="Arial"/>
            </a:endParaRPr>
          </a:p>
          <a:p>
            <a:pPr lvl="1">
              <a:buFont typeface="Arial" panose="020B0604020202020204" pitchFamily="34" charset="0"/>
              <a:buChar char="•"/>
            </a:pPr>
            <a:r>
              <a:rPr lang="en-US" sz="3000" kern="0" dirty="0">
                <a:solidFill>
                  <a:schemeClr val="bg2">
                    <a:lumMod val="25000"/>
                    <a:lumOff val="75000"/>
                  </a:schemeClr>
                </a:solidFill>
              </a:rPr>
              <a:t>December 10, 2024 –Admin Draft of the EA out for Agency Review</a:t>
            </a:r>
            <a:endParaRPr lang="en-US" sz="3000" kern="0" dirty="0">
              <a:solidFill>
                <a:schemeClr val="bg2">
                  <a:lumMod val="25000"/>
                  <a:lumOff val="75000"/>
                </a:schemeClr>
              </a:solidFill>
              <a:cs typeface="Arial"/>
            </a:endParaRPr>
          </a:p>
          <a:p>
            <a:pPr lvl="1">
              <a:buFont typeface="Arial" panose="020B0604020202020204" pitchFamily="34" charset="0"/>
              <a:buChar char="•"/>
            </a:pPr>
            <a:r>
              <a:rPr lang="en-US" sz="3000" kern="0" dirty="0">
                <a:solidFill>
                  <a:schemeClr val="bg2">
                    <a:lumMod val="10000"/>
                    <a:lumOff val="90000"/>
                  </a:schemeClr>
                </a:solidFill>
              </a:rPr>
              <a:t>January 2025 – Public Draft of the EA released</a:t>
            </a:r>
            <a:endParaRPr lang="en-US" sz="3000" kern="0" dirty="0">
              <a:solidFill>
                <a:schemeClr val="bg2">
                  <a:lumMod val="10000"/>
                  <a:lumOff val="90000"/>
                </a:schemeClr>
              </a:solidFill>
              <a:cs typeface="Arial"/>
            </a:endParaRPr>
          </a:p>
          <a:p>
            <a:pPr lvl="1">
              <a:buFont typeface="Arial" panose="020B0604020202020204" pitchFamily="34" charset="0"/>
              <a:buChar char="•"/>
            </a:pPr>
            <a:r>
              <a:rPr lang="en-US" sz="3000" kern="0" dirty="0">
                <a:solidFill>
                  <a:schemeClr val="accent1"/>
                </a:solidFill>
              </a:rPr>
              <a:t>March 2025 – Final EA and FONSI published</a:t>
            </a:r>
          </a:p>
          <a:p>
            <a:pPr lvl="1">
              <a:buFont typeface="Arial" panose="020B0604020202020204" pitchFamily="34" charset="0"/>
              <a:buChar char="•"/>
            </a:pPr>
            <a:r>
              <a:rPr lang="en-US" sz="3000" kern="0" dirty="0">
                <a:solidFill>
                  <a:schemeClr val="bg2">
                    <a:lumMod val="50000"/>
                    <a:lumOff val="50000"/>
                  </a:schemeClr>
                </a:solidFill>
              </a:rPr>
              <a:t>In process – Reinitiation of Section 7 Consultation of the TRRP Biological Opinion </a:t>
            </a:r>
            <a:endParaRPr lang="en-US" sz="3000" kern="0" dirty="0">
              <a:solidFill>
                <a:schemeClr val="bg2">
                  <a:lumMod val="50000"/>
                  <a:lumOff val="50000"/>
                </a:schemeClr>
              </a:solidFill>
              <a:cs typeface="Arial"/>
            </a:endParaRPr>
          </a:p>
          <a:p>
            <a:pPr>
              <a:buFont typeface="Arial" panose="020B0604020202020204" pitchFamily="34" charset="0"/>
              <a:buChar char="•"/>
            </a:pPr>
            <a:endParaRPr lang="en-US" sz="2400" kern="0" dirty="0"/>
          </a:p>
          <a:p>
            <a:pPr>
              <a:buFont typeface="Arial" panose="020B0604020202020204" pitchFamily="34" charset="0"/>
              <a:buChar char="•"/>
            </a:pPr>
            <a:endParaRPr lang="en-US" sz="2400" kern="0" dirty="0"/>
          </a:p>
          <a:p>
            <a:pPr>
              <a:buFont typeface="Arial" panose="020B0604020202020204" pitchFamily="34" charset="0"/>
              <a:buChar char="•"/>
            </a:pPr>
            <a:endParaRPr lang="en-US" sz="2400" kern="0" dirty="0"/>
          </a:p>
          <a:p>
            <a:pPr>
              <a:buFont typeface="Arial" panose="020B0604020202020204" pitchFamily="34" charset="0"/>
              <a:buChar char="•"/>
            </a:pPr>
            <a:endParaRPr lang="en-US" sz="2400" kern="0" dirty="0"/>
          </a:p>
          <a:p>
            <a:pPr>
              <a:buFont typeface="Arial" panose="020B0604020202020204" pitchFamily="34" charset="0"/>
              <a:buChar char="•"/>
            </a:pPr>
            <a:endParaRPr lang="en-US" sz="2400" kern="0" dirty="0"/>
          </a:p>
          <a:p>
            <a:pPr>
              <a:buFont typeface="Arial" panose="020B0604020202020204" pitchFamily="34" charset="0"/>
              <a:buChar char="•"/>
            </a:pPr>
            <a:endParaRPr lang="en-US" sz="2400" kern="0" dirty="0"/>
          </a:p>
          <a:p>
            <a:pPr>
              <a:buFont typeface="Arial" panose="020B0604020202020204" pitchFamily="34" charset="0"/>
              <a:buChar char="•"/>
            </a:pPr>
            <a:endParaRPr lang="en-US" sz="2400" kern="0" dirty="0"/>
          </a:p>
        </p:txBody>
      </p:sp>
    </p:spTree>
    <p:extLst>
      <p:ext uri="{BB962C8B-B14F-4D97-AF65-F5344CB8AC3E}">
        <p14:creationId xmlns:p14="http://schemas.microsoft.com/office/powerpoint/2010/main" val="3360093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anim calcmode="lin" valueType="num">
                                      <p:cBhvr additive="base">
                                        <p:cTn id="7"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2" end="2"/>
                                            </p:txEl>
                                          </p:spTgt>
                                        </p:tgtEl>
                                        <p:attrNameLst>
                                          <p:attrName>style.visibility</p:attrName>
                                        </p:attrNameLst>
                                      </p:cBhvr>
                                      <p:to>
                                        <p:strVal val="visible"/>
                                      </p:to>
                                    </p:set>
                                    <p:anim calcmode="lin" valueType="num">
                                      <p:cBhvr additive="base">
                                        <p:cTn id="13"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3" end="3"/>
                                            </p:txEl>
                                          </p:spTgt>
                                        </p:tgtEl>
                                        <p:attrNameLst>
                                          <p:attrName>style.visibility</p:attrName>
                                        </p:attrNameLst>
                                      </p:cBhvr>
                                      <p:to>
                                        <p:strVal val="visible"/>
                                      </p:to>
                                    </p:set>
                                    <p:anim calcmode="lin" valueType="num">
                                      <p:cBhvr additive="base">
                                        <p:cTn id="19"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
                                            <p:txEl>
                                              <p:pRg st="4" end="4"/>
                                            </p:txEl>
                                          </p:spTgt>
                                        </p:tgtEl>
                                        <p:attrNameLst>
                                          <p:attrName>style.visibility</p:attrName>
                                        </p:attrNameLst>
                                      </p:cBhvr>
                                      <p:to>
                                        <p:strVal val="visible"/>
                                      </p:to>
                                    </p:set>
                                    <p:anim calcmode="lin" valueType="num">
                                      <p:cBhvr additive="base">
                                        <p:cTn id="25" dur="500" fill="hold"/>
                                        <p:tgtEl>
                                          <p:spTgt spid="9">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9">
                                            <p:txEl>
                                              <p:pRg st="5" end="5"/>
                                            </p:txEl>
                                          </p:spTgt>
                                        </p:tgtEl>
                                        <p:attrNameLst>
                                          <p:attrName>style.visibility</p:attrName>
                                        </p:attrNameLst>
                                      </p:cBhvr>
                                      <p:to>
                                        <p:strVal val="visible"/>
                                      </p:to>
                                    </p:set>
                                    <p:anim calcmode="lin" valueType="num">
                                      <p:cBhvr additive="base">
                                        <p:cTn id="31" dur="500" fill="hold"/>
                                        <p:tgtEl>
                                          <p:spTgt spid="9">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9">
                                            <p:txEl>
                                              <p:pRg st="6" end="6"/>
                                            </p:txEl>
                                          </p:spTgt>
                                        </p:tgtEl>
                                        <p:attrNameLst>
                                          <p:attrName>style.visibility</p:attrName>
                                        </p:attrNameLst>
                                      </p:cBhvr>
                                      <p:to>
                                        <p:strVal val="visible"/>
                                      </p:to>
                                    </p:set>
                                    <p:anim calcmode="lin" valueType="num">
                                      <p:cBhvr additive="base">
                                        <p:cTn id="37" dur="500" fill="hold"/>
                                        <p:tgtEl>
                                          <p:spTgt spid="9">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9">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8397B0"/>
        </a:solidFill>
        <a:effectLst/>
      </p:bgPr>
    </p:bg>
    <p:spTree>
      <p:nvGrpSpPr>
        <p:cNvPr id="1" name="">
          <a:extLst>
            <a:ext uri="{FF2B5EF4-FFF2-40B4-BE49-F238E27FC236}">
              <a16:creationId xmlns:a16="http://schemas.microsoft.com/office/drawing/2014/main" id="{301AF1A7-EC90-E1F9-F65A-040C1216193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495E43C-03B9-029A-3817-BEE86EE1DB59}"/>
              </a:ext>
            </a:extLst>
          </p:cNvPr>
          <p:cNvSpPr>
            <a:spLocks noGrp="1"/>
          </p:cNvSpPr>
          <p:nvPr>
            <p:ph type="title"/>
          </p:nvPr>
        </p:nvSpPr>
        <p:spPr/>
        <p:txBody>
          <a:bodyPr/>
          <a:lstStyle/>
          <a:p>
            <a:r>
              <a:rPr lang="en-US" dirty="0"/>
              <a:t>Project Overview</a:t>
            </a:r>
          </a:p>
        </p:txBody>
      </p:sp>
      <p:sp>
        <p:nvSpPr>
          <p:cNvPr id="3" name="Content Placeholder 2">
            <a:extLst>
              <a:ext uri="{FF2B5EF4-FFF2-40B4-BE49-F238E27FC236}">
                <a16:creationId xmlns:a16="http://schemas.microsoft.com/office/drawing/2014/main" id="{01C63B6C-69D8-1DF6-ECF5-7E9431F4E227}"/>
              </a:ext>
            </a:extLst>
          </p:cNvPr>
          <p:cNvSpPr>
            <a:spLocks noGrp="1"/>
          </p:cNvSpPr>
          <p:nvPr>
            <p:ph idx="1"/>
          </p:nvPr>
        </p:nvSpPr>
        <p:spPr>
          <a:xfrm>
            <a:off x="203200" y="1077238"/>
            <a:ext cx="11745384" cy="4679750"/>
          </a:xfrm>
        </p:spPr>
        <p:txBody>
          <a:bodyPr/>
          <a:lstStyle/>
          <a:p>
            <a:r>
              <a:rPr lang="en-US" dirty="0"/>
              <a:t>The purpose of the Project is to improve instream and riparian habitat within the Trinity River basin in order to accelerate the recovery of north coast salmonid populations (coho salmon, steelhead, and Chinook salmon) and other special status aquatic species.</a:t>
            </a:r>
          </a:p>
          <a:p>
            <a:endParaRPr lang="en-US" dirty="0"/>
          </a:p>
          <a:p>
            <a:r>
              <a:rPr lang="en-US" dirty="0"/>
              <a:t>The Project proposes 11 restoration activity categories to be implemented at a watershed-scale utilizing streamlined environmental compliance processes.</a:t>
            </a:r>
          </a:p>
        </p:txBody>
      </p:sp>
      <p:pic>
        <p:nvPicPr>
          <p:cNvPr id="4" name="Picture 3" descr="Logo">
            <a:extLst>
              <a:ext uri="{FF2B5EF4-FFF2-40B4-BE49-F238E27FC236}">
                <a16:creationId xmlns:a16="http://schemas.microsoft.com/office/drawing/2014/main" id="{9DD4A240-A27F-6998-943E-4984684A160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676" y="5765604"/>
            <a:ext cx="1912004" cy="668863"/>
          </a:xfrm>
          <a:prstGeom prst="rect">
            <a:avLst/>
          </a:prstGeom>
        </p:spPr>
      </p:pic>
    </p:spTree>
    <p:extLst>
      <p:ext uri="{BB962C8B-B14F-4D97-AF65-F5344CB8AC3E}">
        <p14:creationId xmlns:p14="http://schemas.microsoft.com/office/powerpoint/2010/main" val="5697992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8397B0"/>
        </a:solidFill>
        <a:effectLst/>
      </p:bgPr>
    </p:bg>
    <p:spTree>
      <p:nvGrpSpPr>
        <p:cNvPr id="1" name="">
          <a:extLst>
            <a:ext uri="{FF2B5EF4-FFF2-40B4-BE49-F238E27FC236}">
              <a16:creationId xmlns:a16="http://schemas.microsoft.com/office/drawing/2014/main" id="{AA86E46A-929B-65CD-B998-E8EE19646E9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19C8833-6A24-6B57-A9CE-2451F303191D}"/>
              </a:ext>
            </a:extLst>
          </p:cNvPr>
          <p:cNvSpPr>
            <a:spLocks noGrp="1"/>
          </p:cNvSpPr>
          <p:nvPr>
            <p:ph type="title"/>
          </p:nvPr>
        </p:nvSpPr>
        <p:spPr>
          <a:xfrm>
            <a:off x="0" y="75155"/>
            <a:ext cx="5148198" cy="962151"/>
          </a:xfrm>
        </p:spPr>
        <p:txBody>
          <a:bodyPr/>
          <a:lstStyle/>
          <a:p>
            <a:r>
              <a:rPr lang="en-US" sz="4000"/>
              <a:t>Project Activity Area</a:t>
            </a:r>
          </a:p>
        </p:txBody>
      </p:sp>
      <p:sp>
        <p:nvSpPr>
          <p:cNvPr id="3" name="Content Placeholder 2">
            <a:extLst>
              <a:ext uri="{FF2B5EF4-FFF2-40B4-BE49-F238E27FC236}">
                <a16:creationId xmlns:a16="http://schemas.microsoft.com/office/drawing/2014/main" id="{5C52D687-6FA4-2D42-99E8-879AFB281C9E}"/>
              </a:ext>
            </a:extLst>
          </p:cNvPr>
          <p:cNvSpPr>
            <a:spLocks noGrp="1"/>
          </p:cNvSpPr>
          <p:nvPr>
            <p:ph idx="1"/>
          </p:nvPr>
        </p:nvSpPr>
        <p:spPr>
          <a:xfrm>
            <a:off x="399262" y="1114817"/>
            <a:ext cx="5844700" cy="2098109"/>
          </a:xfrm>
        </p:spPr>
        <p:txBody>
          <a:bodyPr/>
          <a:lstStyle/>
          <a:p>
            <a:pPr marL="0" indent="0">
              <a:buNone/>
            </a:pPr>
            <a:r>
              <a:rPr lang="en-US" dirty="0"/>
              <a:t>Areas Excluded:</a:t>
            </a:r>
          </a:p>
          <a:p>
            <a:r>
              <a:rPr lang="en-US" i="1" dirty="0"/>
              <a:t>Hoopa Valley Reservation</a:t>
            </a:r>
          </a:p>
          <a:p>
            <a:r>
              <a:rPr lang="en-US" i="1" dirty="0"/>
              <a:t>Six Rivers National Forest</a:t>
            </a:r>
          </a:p>
          <a:p>
            <a:endParaRPr lang="en-US" i="1" dirty="0"/>
          </a:p>
          <a:p>
            <a:endParaRPr lang="en-US" i="1" dirty="0"/>
          </a:p>
        </p:txBody>
      </p:sp>
      <p:pic>
        <p:nvPicPr>
          <p:cNvPr id="4" name="Picture 3" descr="Logo">
            <a:extLst>
              <a:ext uri="{FF2B5EF4-FFF2-40B4-BE49-F238E27FC236}">
                <a16:creationId xmlns:a16="http://schemas.microsoft.com/office/drawing/2014/main" id="{AC13F7F0-5581-B790-0A1A-AA4770F516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676" y="5765604"/>
            <a:ext cx="1912004" cy="668863"/>
          </a:xfrm>
          <a:prstGeom prst="rect">
            <a:avLst/>
          </a:prstGeom>
        </p:spPr>
      </p:pic>
      <p:pic>
        <p:nvPicPr>
          <p:cNvPr id="6" name="Picture 5">
            <a:extLst>
              <a:ext uri="{FF2B5EF4-FFF2-40B4-BE49-F238E27FC236}">
                <a16:creationId xmlns:a16="http://schemas.microsoft.com/office/drawing/2014/main" id="{8F4DB514-6054-F5D1-7DD3-DE0195DB324F}"/>
              </a:ext>
            </a:extLst>
          </p:cNvPr>
          <p:cNvPicPr>
            <a:picLocks noChangeAspect="1"/>
          </p:cNvPicPr>
          <p:nvPr/>
        </p:nvPicPr>
        <p:blipFill>
          <a:blip r:embed="rId4"/>
          <a:stretch>
            <a:fillRect/>
          </a:stretch>
        </p:blipFill>
        <p:spPr>
          <a:xfrm>
            <a:off x="6347300" y="0"/>
            <a:ext cx="5844700" cy="6552128"/>
          </a:xfrm>
          <a:prstGeom prst="rect">
            <a:avLst/>
          </a:prstGeom>
        </p:spPr>
      </p:pic>
      <p:sp>
        <p:nvSpPr>
          <p:cNvPr id="5" name="Content Placeholder 2">
            <a:extLst>
              <a:ext uri="{FF2B5EF4-FFF2-40B4-BE49-F238E27FC236}">
                <a16:creationId xmlns:a16="http://schemas.microsoft.com/office/drawing/2014/main" id="{EC76297D-8522-EBA1-E078-AF6939BBB36A}"/>
              </a:ext>
            </a:extLst>
          </p:cNvPr>
          <p:cNvSpPr txBox="1">
            <a:spLocks/>
          </p:cNvSpPr>
          <p:nvPr/>
        </p:nvSpPr>
        <p:spPr bwMode="auto">
          <a:xfrm>
            <a:off x="295923" y="3128378"/>
            <a:ext cx="5844700" cy="20981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pPr>
            <a:r>
              <a:rPr lang="en-US" kern="0" dirty="0">
                <a:solidFill>
                  <a:schemeClr val="accent1">
                    <a:lumMod val="50000"/>
                    <a:lumOff val="50000"/>
                  </a:schemeClr>
                </a:solidFill>
              </a:rPr>
              <a:t>Watersheds Excluded:</a:t>
            </a:r>
          </a:p>
          <a:p>
            <a:r>
              <a:rPr lang="en-US" sz="2000" dirty="0">
                <a:solidFill>
                  <a:schemeClr val="accent1">
                    <a:lumMod val="50000"/>
                    <a:lumOff val="50000"/>
                  </a:schemeClr>
                </a:solidFill>
              </a:rPr>
              <a:t>A portion of Big French Creek (Sharber Creek HUC 12 </a:t>
            </a:r>
            <a:r>
              <a:rPr lang="en-US" sz="2000" dirty="0" err="1">
                <a:solidFill>
                  <a:schemeClr val="accent1">
                    <a:lumMod val="50000"/>
                    <a:lumOff val="50000"/>
                  </a:schemeClr>
                </a:solidFill>
              </a:rPr>
              <a:t>subwatershed</a:t>
            </a:r>
            <a:r>
              <a:rPr lang="en-US" sz="2000" dirty="0">
                <a:solidFill>
                  <a:schemeClr val="accent1">
                    <a:lumMod val="50000"/>
                    <a:lumOff val="50000"/>
                  </a:schemeClr>
                </a:solidFill>
              </a:rPr>
              <a:t>)</a:t>
            </a:r>
          </a:p>
          <a:p>
            <a:r>
              <a:rPr lang="en-US" sz="2000" dirty="0">
                <a:solidFill>
                  <a:schemeClr val="accent1">
                    <a:lumMod val="50000"/>
                    <a:lumOff val="50000"/>
                  </a:schemeClr>
                </a:solidFill>
              </a:rPr>
              <a:t>Horse Linto Creek HUC 10 </a:t>
            </a:r>
            <a:r>
              <a:rPr lang="en-US" sz="2000" dirty="0" err="1">
                <a:solidFill>
                  <a:schemeClr val="accent1">
                    <a:lumMod val="50000"/>
                    <a:lumOff val="50000"/>
                  </a:schemeClr>
                </a:solidFill>
              </a:rPr>
              <a:t>subwatershed</a:t>
            </a:r>
            <a:endParaRPr lang="en-US" sz="2000" dirty="0">
              <a:solidFill>
                <a:schemeClr val="accent1">
                  <a:lumMod val="50000"/>
                  <a:lumOff val="50000"/>
                </a:schemeClr>
              </a:solidFill>
            </a:endParaRPr>
          </a:p>
          <a:p>
            <a:r>
              <a:rPr lang="en-US" sz="2000" dirty="0">
                <a:solidFill>
                  <a:schemeClr val="accent1">
                    <a:lumMod val="50000"/>
                    <a:lumOff val="50000"/>
                  </a:schemeClr>
                </a:solidFill>
              </a:rPr>
              <a:t>A portion of Lower South Fork Trinity River (Grouse, Mingo, and Old Campbell creek HUC 12 </a:t>
            </a:r>
            <a:r>
              <a:rPr lang="en-US" sz="2000" dirty="0" err="1">
                <a:solidFill>
                  <a:schemeClr val="accent1">
                    <a:lumMod val="50000"/>
                    <a:lumOff val="50000"/>
                  </a:schemeClr>
                </a:solidFill>
              </a:rPr>
              <a:t>subwatersheds</a:t>
            </a:r>
            <a:endParaRPr lang="en-US" sz="2000" dirty="0">
              <a:solidFill>
                <a:schemeClr val="accent1">
                  <a:lumMod val="50000"/>
                  <a:lumOff val="50000"/>
                </a:schemeClr>
              </a:solidFill>
            </a:endParaRPr>
          </a:p>
          <a:p>
            <a:endParaRPr lang="en-US" sz="1100" i="1" kern="0" dirty="0"/>
          </a:p>
          <a:p>
            <a:endParaRPr lang="en-US" i="1" kern="0" dirty="0"/>
          </a:p>
        </p:txBody>
      </p:sp>
    </p:spTree>
    <p:extLst>
      <p:ext uri="{BB962C8B-B14F-4D97-AF65-F5344CB8AC3E}">
        <p14:creationId xmlns:p14="http://schemas.microsoft.com/office/powerpoint/2010/main" val="1792726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 calcmode="lin" valueType="num">
                                      <p:cBhvr additive="base">
                                        <p:cTn id="11"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5">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 calcmode="lin" valueType="num">
                                      <p:cBhvr additive="base">
                                        <p:cTn id="15"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5">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anim calcmode="lin" valueType="num">
                                      <p:cBhvr additive="base">
                                        <p:cTn id="19"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8397B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98E4CA-11DF-1721-0856-BEFE1DE48FCE}"/>
              </a:ext>
            </a:extLst>
          </p:cNvPr>
          <p:cNvSpPr>
            <a:spLocks noGrp="1"/>
          </p:cNvSpPr>
          <p:nvPr>
            <p:ph type="title"/>
          </p:nvPr>
        </p:nvSpPr>
        <p:spPr/>
        <p:txBody>
          <a:bodyPr/>
          <a:lstStyle/>
          <a:p>
            <a:r>
              <a:rPr lang="en-US" dirty="0"/>
              <a:t>Project Activities</a:t>
            </a:r>
          </a:p>
        </p:txBody>
      </p:sp>
      <p:sp>
        <p:nvSpPr>
          <p:cNvPr id="3" name="Content Placeholder 2">
            <a:extLst>
              <a:ext uri="{FF2B5EF4-FFF2-40B4-BE49-F238E27FC236}">
                <a16:creationId xmlns:a16="http://schemas.microsoft.com/office/drawing/2014/main" id="{58ED6458-46F4-3D77-1C7B-CB50F84A3A72}"/>
              </a:ext>
            </a:extLst>
          </p:cNvPr>
          <p:cNvSpPr>
            <a:spLocks noGrp="1"/>
          </p:cNvSpPr>
          <p:nvPr>
            <p:ph idx="1"/>
          </p:nvPr>
        </p:nvSpPr>
        <p:spPr>
          <a:xfrm>
            <a:off x="203200" y="895545"/>
            <a:ext cx="11745384" cy="4814308"/>
          </a:xfrm>
        </p:spPr>
        <p:txBody>
          <a:bodyPr/>
          <a:lstStyle/>
          <a:p>
            <a:pPr marL="0" indent="0" algn="l">
              <a:buNone/>
            </a:pPr>
            <a:r>
              <a:rPr lang="en-US" sz="1800" b="1" i="0" u="none" strike="noStrike" baseline="0" dirty="0">
                <a:solidFill>
                  <a:schemeClr val="bg2"/>
                </a:solidFill>
                <a:latin typeface="Calibri" panose="020F0502020204030204" pitchFamily="34" charset="0"/>
              </a:rPr>
              <a:t>Instream Habitat Restoration:</a:t>
            </a:r>
          </a:p>
          <a:p>
            <a:pPr marL="0" indent="0" algn="l">
              <a:buNone/>
            </a:pPr>
            <a:r>
              <a:rPr lang="en-US" sz="1800" b="0" i="0" u="none" strike="noStrike" baseline="0" dirty="0">
                <a:latin typeface="Calibri" panose="020F0502020204030204" pitchFamily="34" charset="0"/>
              </a:rPr>
              <a:t>1. Restoration and Enhancement of In-Channel Habitat</a:t>
            </a:r>
          </a:p>
          <a:p>
            <a:pPr marL="0" indent="0" algn="l">
              <a:buNone/>
            </a:pPr>
            <a:r>
              <a:rPr lang="en-US" sz="1800" b="0" i="0" u="none" strike="noStrike" baseline="0" dirty="0">
                <a:latin typeface="Calibri" panose="020F0502020204030204" pitchFamily="34" charset="0"/>
              </a:rPr>
              <a:t>2. Floodplain Restoration</a:t>
            </a:r>
          </a:p>
          <a:p>
            <a:pPr marL="0" indent="0" algn="l">
              <a:buNone/>
            </a:pPr>
            <a:r>
              <a:rPr lang="en-US" sz="1800" b="0" i="0" u="none" strike="noStrike" baseline="0" dirty="0">
                <a:latin typeface="Calibri" panose="020F0502020204030204" pitchFamily="34" charset="0"/>
              </a:rPr>
              <a:t>3. Removal or Retrofitting of Fish Passage Barriers, Small Dams, Flood Gates, Pilings and Other In-water Structures</a:t>
            </a:r>
          </a:p>
          <a:p>
            <a:pPr marL="0" indent="0" algn="l">
              <a:buNone/>
            </a:pPr>
            <a:r>
              <a:rPr lang="en-US" sz="1800" b="0" i="0" u="none" strike="noStrike" baseline="0" dirty="0">
                <a:latin typeface="Calibri" panose="020F0502020204030204" pitchFamily="34" charset="0"/>
              </a:rPr>
              <a:t>4. Water Conservation Projects</a:t>
            </a:r>
          </a:p>
          <a:p>
            <a:pPr marL="0" indent="0" algn="l">
              <a:buNone/>
            </a:pPr>
            <a:r>
              <a:rPr lang="en-US" sz="1800" b="0" i="0" u="none" strike="noStrike" baseline="0" dirty="0">
                <a:latin typeface="Calibri" panose="020F0502020204030204" pitchFamily="34" charset="0"/>
              </a:rPr>
              <a:t>5. Salmon Carcass Placement</a:t>
            </a:r>
          </a:p>
          <a:p>
            <a:pPr marL="0" indent="0" algn="l">
              <a:buNone/>
            </a:pPr>
            <a:r>
              <a:rPr lang="en-US" sz="1800" b="0" i="0" u="none" strike="noStrike" baseline="0" dirty="0">
                <a:latin typeface="Calibri" panose="020F0502020204030204" pitchFamily="34" charset="0"/>
              </a:rPr>
              <a:t>6. Remote Site Incubators</a:t>
            </a:r>
          </a:p>
          <a:p>
            <a:pPr marL="0" indent="0" algn="l">
              <a:buNone/>
            </a:pPr>
            <a:r>
              <a:rPr lang="en-US" sz="1800" b="1" i="0" u="none" strike="noStrike" baseline="0" dirty="0">
                <a:solidFill>
                  <a:schemeClr val="bg2"/>
                </a:solidFill>
                <a:latin typeface="Calibri" panose="020F0502020204030204" pitchFamily="34" charset="0"/>
              </a:rPr>
              <a:t>Upslope Habitat Restoration:</a:t>
            </a:r>
          </a:p>
          <a:p>
            <a:pPr marL="0" indent="0" algn="l">
              <a:buNone/>
            </a:pPr>
            <a:r>
              <a:rPr lang="en-US" sz="1800" b="0" i="0" u="none" strike="noStrike" baseline="0" dirty="0">
                <a:latin typeface="Calibri" panose="020F0502020204030204" pitchFamily="34" charset="0"/>
              </a:rPr>
              <a:t>7. Bioengineered Bank Stabilization</a:t>
            </a:r>
          </a:p>
          <a:p>
            <a:pPr marL="0" indent="0" algn="l">
              <a:buNone/>
            </a:pPr>
            <a:r>
              <a:rPr lang="en-US" sz="1800" b="0" i="0" u="none" strike="noStrike" baseline="0" dirty="0">
                <a:latin typeface="Calibri" panose="020F0502020204030204" pitchFamily="34" charset="0"/>
              </a:rPr>
              <a:t>8. Aquatic, Wetland, Riparian, and Upslope Habitat Enhancement</a:t>
            </a:r>
          </a:p>
          <a:p>
            <a:pPr marL="0" indent="0" algn="l">
              <a:buNone/>
            </a:pPr>
            <a:r>
              <a:rPr lang="en-US" sz="1800" b="1" i="0" u="none" strike="noStrike" baseline="0" dirty="0">
                <a:solidFill>
                  <a:schemeClr val="accent1"/>
                </a:solidFill>
                <a:latin typeface="Calibri" panose="020F0502020204030204" pitchFamily="34" charset="0"/>
              </a:rPr>
              <a:t>Road Maintenance, Rehabilitation, and Decommissioning Activities:</a:t>
            </a:r>
          </a:p>
          <a:p>
            <a:pPr marL="0" indent="0" algn="l">
              <a:buNone/>
            </a:pPr>
            <a:r>
              <a:rPr lang="en-US" sz="1800" b="0" i="0" u="none" strike="noStrike" baseline="0" dirty="0">
                <a:latin typeface="Calibri" panose="020F0502020204030204" pitchFamily="34" charset="0"/>
              </a:rPr>
              <a:t>9. Road Maintenance</a:t>
            </a:r>
          </a:p>
          <a:p>
            <a:pPr marL="0" indent="0" algn="l">
              <a:buNone/>
            </a:pPr>
            <a:r>
              <a:rPr lang="en-US" sz="1800" b="0" i="0" u="none" strike="noStrike" baseline="0" dirty="0">
                <a:latin typeface="Calibri" panose="020F0502020204030204" pitchFamily="34" charset="0"/>
              </a:rPr>
              <a:t>10. Road Rehabilitation</a:t>
            </a:r>
          </a:p>
          <a:p>
            <a:pPr marL="0" indent="0" algn="l">
              <a:buNone/>
            </a:pPr>
            <a:r>
              <a:rPr lang="en-US" sz="1800" b="0" i="0" u="none" strike="noStrike" baseline="0" dirty="0">
                <a:latin typeface="Calibri" panose="020F0502020204030204" pitchFamily="34" charset="0"/>
              </a:rPr>
              <a:t>11. Road Decommissioning</a:t>
            </a:r>
            <a:endParaRPr lang="en-US" dirty="0"/>
          </a:p>
        </p:txBody>
      </p:sp>
      <p:pic>
        <p:nvPicPr>
          <p:cNvPr id="4" name="Picture 3" descr="Logo">
            <a:extLst>
              <a:ext uri="{FF2B5EF4-FFF2-40B4-BE49-F238E27FC236}">
                <a16:creationId xmlns:a16="http://schemas.microsoft.com/office/drawing/2014/main" id="{C0686D2B-E267-EA42-CC04-6D937E758C9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676" y="5765604"/>
            <a:ext cx="1912004" cy="668863"/>
          </a:xfrm>
          <a:prstGeom prst="rect">
            <a:avLst/>
          </a:prstGeom>
        </p:spPr>
      </p:pic>
    </p:spTree>
    <p:extLst>
      <p:ext uri="{BB962C8B-B14F-4D97-AF65-F5344CB8AC3E}">
        <p14:creationId xmlns:p14="http://schemas.microsoft.com/office/powerpoint/2010/main" val="36869505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8397B0"/>
        </a:solidFill>
        <a:effectLst/>
      </p:bgPr>
    </p:bg>
    <p:spTree>
      <p:nvGrpSpPr>
        <p:cNvPr id="1" name="">
          <a:extLst>
            <a:ext uri="{FF2B5EF4-FFF2-40B4-BE49-F238E27FC236}">
              <a16:creationId xmlns:a16="http://schemas.microsoft.com/office/drawing/2014/main" id="{F2EA7078-5C3C-4096-4BE2-3F58C5A9385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B2CFF17-677C-9968-935A-C396CC0CCBCB}"/>
              </a:ext>
            </a:extLst>
          </p:cNvPr>
          <p:cNvSpPr>
            <a:spLocks noGrp="1"/>
          </p:cNvSpPr>
          <p:nvPr>
            <p:ph type="title"/>
          </p:nvPr>
        </p:nvSpPr>
        <p:spPr/>
        <p:txBody>
          <a:bodyPr/>
          <a:lstStyle/>
          <a:p>
            <a:r>
              <a:rPr lang="en-US" dirty="0"/>
              <a:t>Activities Not Covered</a:t>
            </a:r>
          </a:p>
        </p:txBody>
      </p:sp>
      <p:sp>
        <p:nvSpPr>
          <p:cNvPr id="3" name="Content Placeholder 2">
            <a:extLst>
              <a:ext uri="{FF2B5EF4-FFF2-40B4-BE49-F238E27FC236}">
                <a16:creationId xmlns:a16="http://schemas.microsoft.com/office/drawing/2014/main" id="{75AB368E-7548-6982-F0BD-C69F45BF6798}"/>
              </a:ext>
            </a:extLst>
          </p:cNvPr>
          <p:cNvSpPr>
            <a:spLocks noGrp="1"/>
          </p:cNvSpPr>
          <p:nvPr>
            <p:ph idx="1"/>
          </p:nvPr>
        </p:nvSpPr>
        <p:spPr>
          <a:xfrm>
            <a:off x="203200" y="895544"/>
            <a:ext cx="11745384" cy="5273523"/>
          </a:xfrm>
        </p:spPr>
        <p:txBody>
          <a:bodyPr/>
          <a:lstStyle/>
          <a:p>
            <a:r>
              <a:rPr lang="en-US" sz="3000" i="0" u="none" strike="noStrike" baseline="0" dirty="0">
                <a:solidFill>
                  <a:schemeClr val="bg2">
                    <a:lumMod val="10000"/>
                    <a:lumOff val="90000"/>
                  </a:schemeClr>
                </a:solidFill>
                <a:latin typeface="Calibri" panose="020F0502020204030204" pitchFamily="34" charset="0"/>
              </a:rPr>
              <a:t>Road-related activities that are not primarily for the purpose of watershed restoration (e.g., instream sediment reduction, restoring floodplain processes, etc.)</a:t>
            </a:r>
          </a:p>
          <a:p>
            <a:r>
              <a:rPr lang="en-US" sz="3000" i="0" u="none" strike="noStrike" baseline="0" dirty="0">
                <a:solidFill>
                  <a:schemeClr val="bg2">
                    <a:lumMod val="10000"/>
                    <a:lumOff val="90000"/>
                  </a:schemeClr>
                </a:solidFill>
                <a:latin typeface="Calibri" panose="020F0502020204030204" pitchFamily="34" charset="0"/>
              </a:rPr>
              <a:t>Non-native invasive plant species control via herbicide application</a:t>
            </a:r>
          </a:p>
          <a:p>
            <a:r>
              <a:rPr lang="en-US" sz="3000" i="0" u="none" strike="noStrike" baseline="0" dirty="0">
                <a:solidFill>
                  <a:schemeClr val="bg2">
                    <a:lumMod val="10000"/>
                    <a:lumOff val="90000"/>
                  </a:schemeClr>
                </a:solidFill>
                <a:latin typeface="Calibri" panose="020F0502020204030204" pitchFamily="34" charset="0"/>
              </a:rPr>
              <a:t>Fuels reduction projects including understory burning</a:t>
            </a:r>
          </a:p>
          <a:p>
            <a:r>
              <a:rPr lang="en-US" sz="3000" i="0" u="none" strike="noStrike" baseline="0" dirty="0">
                <a:solidFill>
                  <a:schemeClr val="bg2">
                    <a:lumMod val="10000"/>
                    <a:lumOff val="90000"/>
                  </a:schemeClr>
                </a:solidFill>
                <a:latin typeface="Calibri" panose="020F0502020204030204" pitchFamily="34" charset="0"/>
              </a:rPr>
              <a:t>Silvicultural activities (e.g., timber harvest/management)</a:t>
            </a:r>
          </a:p>
          <a:p>
            <a:r>
              <a:rPr lang="en-US" sz="3000" i="0" u="none" strike="noStrike" baseline="0" dirty="0">
                <a:solidFill>
                  <a:schemeClr val="bg2">
                    <a:lumMod val="10000"/>
                    <a:lumOff val="90000"/>
                  </a:schemeClr>
                </a:solidFill>
                <a:latin typeface="Calibri" panose="020F0502020204030204" pitchFamily="34" charset="0"/>
              </a:rPr>
              <a:t>Grazing management activities with the exception of: prescribed grazing for non-native invasive plant control; and installation of livestock exclusion fencing intended to prevent impacts to stream channels and/or floodplains</a:t>
            </a:r>
          </a:p>
          <a:p>
            <a:pPr marL="0" indent="0" algn="l">
              <a:buNone/>
            </a:pPr>
            <a:endParaRPr lang="en-US" sz="1800" b="1" i="0" u="none" strike="noStrike" baseline="0" dirty="0">
              <a:solidFill>
                <a:schemeClr val="bg2"/>
              </a:solidFill>
              <a:latin typeface="Calibri" panose="020F0502020204030204" pitchFamily="34" charset="0"/>
            </a:endParaRPr>
          </a:p>
        </p:txBody>
      </p:sp>
      <p:pic>
        <p:nvPicPr>
          <p:cNvPr id="4" name="Picture 3" descr="Logo">
            <a:extLst>
              <a:ext uri="{FF2B5EF4-FFF2-40B4-BE49-F238E27FC236}">
                <a16:creationId xmlns:a16="http://schemas.microsoft.com/office/drawing/2014/main" id="{A06795B6-F88D-DEAB-6BA9-37AE988ADC6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676" y="5765604"/>
            <a:ext cx="1912004" cy="668863"/>
          </a:xfrm>
          <a:prstGeom prst="rect">
            <a:avLst/>
          </a:prstGeom>
        </p:spPr>
      </p:pic>
    </p:spTree>
    <p:extLst>
      <p:ext uri="{BB962C8B-B14F-4D97-AF65-F5344CB8AC3E}">
        <p14:creationId xmlns:p14="http://schemas.microsoft.com/office/powerpoint/2010/main" val="14302703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8397B0"/>
        </a:solidFill>
        <a:effectLst/>
      </p:bgPr>
    </p:bg>
    <p:spTree>
      <p:nvGrpSpPr>
        <p:cNvPr id="1" name="">
          <a:extLst>
            <a:ext uri="{FF2B5EF4-FFF2-40B4-BE49-F238E27FC236}">
              <a16:creationId xmlns:a16="http://schemas.microsoft.com/office/drawing/2014/main" id="{D6D198A2-752B-862B-FF29-50ADB513AE7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C157146-F094-E644-0061-CB10276893EA}"/>
              </a:ext>
            </a:extLst>
          </p:cNvPr>
          <p:cNvSpPr>
            <a:spLocks noGrp="1"/>
          </p:cNvSpPr>
          <p:nvPr>
            <p:ph type="title"/>
          </p:nvPr>
        </p:nvSpPr>
        <p:spPr/>
        <p:txBody>
          <a:bodyPr/>
          <a:lstStyle/>
          <a:p>
            <a:r>
              <a:rPr lang="en-US" dirty="0"/>
              <a:t> Watershed EA - Appendices</a:t>
            </a:r>
          </a:p>
        </p:txBody>
      </p:sp>
      <p:sp>
        <p:nvSpPr>
          <p:cNvPr id="3" name="Content Placeholder 2">
            <a:extLst>
              <a:ext uri="{FF2B5EF4-FFF2-40B4-BE49-F238E27FC236}">
                <a16:creationId xmlns:a16="http://schemas.microsoft.com/office/drawing/2014/main" id="{022D147A-4C7D-78FF-701A-B8ED5895238E}"/>
              </a:ext>
            </a:extLst>
          </p:cNvPr>
          <p:cNvSpPr>
            <a:spLocks noGrp="1"/>
          </p:cNvSpPr>
          <p:nvPr>
            <p:ph idx="1"/>
          </p:nvPr>
        </p:nvSpPr>
        <p:spPr>
          <a:xfrm>
            <a:off x="834796" y="1047148"/>
            <a:ext cx="11745384" cy="4814308"/>
          </a:xfrm>
        </p:spPr>
        <p:txBody>
          <a:bodyPr/>
          <a:lstStyle/>
          <a:p>
            <a:pPr marL="0" indent="0">
              <a:buNone/>
            </a:pPr>
            <a:r>
              <a:rPr lang="en-US" sz="2000" dirty="0"/>
              <a:t>Appendix A: Implementation Plan </a:t>
            </a:r>
          </a:p>
          <a:p>
            <a:pPr marL="0" indent="0">
              <a:buNone/>
            </a:pPr>
            <a:r>
              <a:rPr lang="en-US" sz="2000" dirty="0"/>
              <a:t>Appendix B: Environmental Commitments </a:t>
            </a:r>
            <a:endParaRPr lang="en-US" sz="2000" dirty="0">
              <a:cs typeface="Arial"/>
            </a:endParaRPr>
          </a:p>
          <a:p>
            <a:pPr marL="0" indent="0">
              <a:buNone/>
            </a:pPr>
            <a:r>
              <a:rPr lang="en-US" sz="2000" dirty="0"/>
              <a:t>Appendix C: Aquatic Conservation Strategy Consistency Evaluation </a:t>
            </a:r>
            <a:endParaRPr lang="en-US" sz="2000" dirty="0">
              <a:cs typeface="Arial"/>
            </a:endParaRPr>
          </a:p>
          <a:p>
            <a:pPr marL="0" indent="0">
              <a:buNone/>
            </a:pPr>
            <a:r>
              <a:rPr lang="en-US" sz="2000" dirty="0"/>
              <a:t>Appendix D: Principal Laws and Regulations </a:t>
            </a:r>
            <a:endParaRPr lang="en-US" sz="2000" dirty="0">
              <a:cs typeface="Arial"/>
            </a:endParaRPr>
          </a:p>
          <a:p>
            <a:pPr marL="0" indent="0">
              <a:buNone/>
            </a:pPr>
            <a:r>
              <a:rPr lang="en-US" sz="2000" dirty="0"/>
              <a:t>Appendix E: Compliance with Standards and Guidelines for Survey and Manage Species</a:t>
            </a:r>
            <a:endParaRPr lang="en-US" sz="2000" dirty="0">
              <a:cs typeface="Arial"/>
            </a:endParaRPr>
          </a:p>
          <a:p>
            <a:pPr marL="0" indent="0">
              <a:buNone/>
            </a:pPr>
            <a:r>
              <a:rPr lang="en-US" sz="2000" dirty="0"/>
              <a:t>Appendix F: Wild and Scenic River Section 7 Analysis and Determination </a:t>
            </a:r>
            <a:endParaRPr lang="en-US" sz="2000" dirty="0">
              <a:cs typeface="Arial"/>
            </a:endParaRPr>
          </a:p>
          <a:p>
            <a:pPr marL="0" indent="0">
              <a:buNone/>
            </a:pPr>
            <a:r>
              <a:rPr lang="en-US" sz="2000" dirty="0"/>
              <a:t>Appendix G: Public Scoping Materials</a:t>
            </a:r>
            <a:endParaRPr lang="en-US" sz="2000" dirty="0">
              <a:cs typeface="Arial"/>
            </a:endParaRPr>
          </a:p>
          <a:p>
            <a:pPr marL="0" indent="0">
              <a:buNone/>
            </a:pPr>
            <a:r>
              <a:rPr lang="en-US" sz="2000" dirty="0"/>
              <a:t>Appendix H: Activity Cards</a:t>
            </a:r>
            <a:endParaRPr lang="en-US" sz="2000" dirty="0">
              <a:cs typeface="Arial"/>
            </a:endParaRPr>
          </a:p>
          <a:p>
            <a:pPr marL="0" indent="0">
              <a:buNone/>
            </a:pPr>
            <a:r>
              <a:rPr lang="en-US" sz="2000" dirty="0"/>
              <a:t>Appendix I: Water Quality and Hydrology Technical Report</a:t>
            </a:r>
            <a:endParaRPr lang="en-US" sz="2000" dirty="0">
              <a:cs typeface="Arial"/>
            </a:endParaRPr>
          </a:p>
          <a:p>
            <a:pPr marL="0" indent="0">
              <a:buNone/>
            </a:pPr>
            <a:r>
              <a:rPr lang="en-US" sz="2000" dirty="0"/>
              <a:t>Appendix J: Vegetation and Wetland Resources Technical Report </a:t>
            </a:r>
            <a:endParaRPr lang="en-US" sz="2000" dirty="0">
              <a:cs typeface="Arial"/>
            </a:endParaRPr>
          </a:p>
          <a:p>
            <a:pPr marL="0" indent="0">
              <a:buNone/>
            </a:pPr>
            <a:r>
              <a:rPr lang="en-US" sz="2000" dirty="0"/>
              <a:t>Appendix K: Fisheries Technical Report</a:t>
            </a:r>
            <a:endParaRPr lang="en-US" sz="2000" dirty="0">
              <a:cs typeface="Arial"/>
            </a:endParaRPr>
          </a:p>
          <a:p>
            <a:pPr marL="0" indent="0">
              <a:buNone/>
            </a:pPr>
            <a:r>
              <a:rPr lang="en-US" sz="2000" dirty="0"/>
              <a:t>Appendix L: Wildlife Technical Report</a:t>
            </a:r>
            <a:endParaRPr lang="en-US" sz="2000" dirty="0">
              <a:cs typeface="Arial"/>
            </a:endParaRPr>
          </a:p>
          <a:p>
            <a:pPr marL="0" indent="0">
              <a:buNone/>
            </a:pPr>
            <a:r>
              <a:rPr lang="en-US" sz="2000" dirty="0"/>
              <a:t>Appendix M: Climate Technical Report</a:t>
            </a:r>
            <a:endParaRPr lang="en-US" sz="2000" dirty="0">
              <a:cs typeface="Arial"/>
            </a:endParaRPr>
          </a:p>
        </p:txBody>
      </p:sp>
      <p:pic>
        <p:nvPicPr>
          <p:cNvPr id="4" name="Picture 3" descr="Logo">
            <a:extLst>
              <a:ext uri="{FF2B5EF4-FFF2-40B4-BE49-F238E27FC236}">
                <a16:creationId xmlns:a16="http://schemas.microsoft.com/office/drawing/2014/main" id="{E415C9C5-8759-8E3A-2C70-935D1797B0B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676" y="5765604"/>
            <a:ext cx="1912004" cy="668863"/>
          </a:xfrm>
          <a:prstGeom prst="rect">
            <a:avLst/>
          </a:prstGeom>
        </p:spPr>
      </p:pic>
      <p:sp>
        <p:nvSpPr>
          <p:cNvPr id="5" name="Oval 4">
            <a:extLst>
              <a:ext uri="{FF2B5EF4-FFF2-40B4-BE49-F238E27FC236}">
                <a16:creationId xmlns:a16="http://schemas.microsoft.com/office/drawing/2014/main" id="{06F17F0E-2340-0C0A-00DA-EA29A81741C2}"/>
              </a:ext>
            </a:extLst>
          </p:cNvPr>
          <p:cNvSpPr/>
          <p:nvPr/>
        </p:nvSpPr>
        <p:spPr>
          <a:xfrm>
            <a:off x="487547" y="1047148"/>
            <a:ext cx="4522864" cy="425160"/>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a:extLst>
              <a:ext uri="{FF2B5EF4-FFF2-40B4-BE49-F238E27FC236}">
                <a16:creationId xmlns:a16="http://schemas.microsoft.com/office/drawing/2014/main" id="{27D43536-C835-F40D-F187-7959169F85A6}"/>
              </a:ext>
            </a:extLst>
          </p:cNvPr>
          <p:cNvSpPr/>
          <p:nvPr/>
        </p:nvSpPr>
        <p:spPr>
          <a:xfrm>
            <a:off x="502930" y="1421705"/>
            <a:ext cx="5572962" cy="382044"/>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a:extLst>
              <a:ext uri="{FF2B5EF4-FFF2-40B4-BE49-F238E27FC236}">
                <a16:creationId xmlns:a16="http://schemas.microsoft.com/office/drawing/2014/main" id="{298B2996-6EC3-4BA1-1DE2-1698D270DB8F}"/>
              </a:ext>
            </a:extLst>
          </p:cNvPr>
          <p:cNvSpPr/>
          <p:nvPr/>
        </p:nvSpPr>
        <p:spPr>
          <a:xfrm>
            <a:off x="502930" y="3594970"/>
            <a:ext cx="3869422" cy="425160"/>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55812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8397B0"/>
        </a:solidFill>
        <a:effectLst/>
      </p:bgPr>
    </p:bg>
    <p:spTree>
      <p:nvGrpSpPr>
        <p:cNvPr id="1" name="">
          <a:extLst>
            <a:ext uri="{FF2B5EF4-FFF2-40B4-BE49-F238E27FC236}">
              <a16:creationId xmlns:a16="http://schemas.microsoft.com/office/drawing/2014/main" id="{1BC5DC3F-59EE-BF69-C433-F24688175AF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0EF7405-CF20-7928-5D86-6A52980DF902}"/>
              </a:ext>
            </a:extLst>
          </p:cNvPr>
          <p:cNvSpPr>
            <a:spLocks noGrp="1"/>
          </p:cNvSpPr>
          <p:nvPr>
            <p:ph type="title"/>
          </p:nvPr>
        </p:nvSpPr>
        <p:spPr>
          <a:xfrm>
            <a:off x="203200" y="0"/>
            <a:ext cx="11745384" cy="1591584"/>
          </a:xfrm>
        </p:spPr>
        <p:txBody>
          <a:bodyPr/>
          <a:lstStyle/>
          <a:p>
            <a:r>
              <a:rPr lang="en-US" sz="4400" kern="0" dirty="0"/>
              <a:t>Implementation Plan Overview</a:t>
            </a:r>
            <a:endParaRPr lang="en-US" dirty="0"/>
          </a:p>
        </p:txBody>
      </p:sp>
      <p:sp>
        <p:nvSpPr>
          <p:cNvPr id="3" name="Content Placeholder 2">
            <a:extLst>
              <a:ext uri="{FF2B5EF4-FFF2-40B4-BE49-F238E27FC236}">
                <a16:creationId xmlns:a16="http://schemas.microsoft.com/office/drawing/2014/main" id="{0E0D6A41-5954-6291-87C5-08B9E96C1D01}"/>
              </a:ext>
            </a:extLst>
          </p:cNvPr>
          <p:cNvSpPr>
            <a:spLocks noGrp="1"/>
          </p:cNvSpPr>
          <p:nvPr>
            <p:ph idx="1"/>
          </p:nvPr>
        </p:nvSpPr>
        <p:spPr>
          <a:xfrm>
            <a:off x="806365" y="2018863"/>
            <a:ext cx="4949168" cy="2241491"/>
          </a:xfrm>
        </p:spPr>
        <p:txBody>
          <a:bodyPr/>
          <a:lstStyle/>
          <a:p>
            <a:r>
              <a:rPr lang="en-US" sz="2800" dirty="0"/>
              <a:t>Appendix A of EA</a:t>
            </a:r>
            <a:endParaRPr lang="en-US" sz="2800" dirty="0">
              <a:cs typeface="Arial"/>
            </a:endParaRPr>
          </a:p>
          <a:p>
            <a:r>
              <a:rPr lang="en-US" sz="2800" dirty="0"/>
              <a:t>NEPA compliance</a:t>
            </a:r>
            <a:endParaRPr lang="en-US" sz="2800" dirty="0">
              <a:cs typeface="Arial"/>
            </a:endParaRPr>
          </a:p>
          <a:p>
            <a:r>
              <a:rPr lang="en-US" sz="2800" dirty="0">
                <a:cs typeface="Arial"/>
              </a:rPr>
              <a:t>Section 106 / National Historic Preservation Act</a:t>
            </a:r>
          </a:p>
          <a:p>
            <a:r>
              <a:rPr lang="en-US" sz="2800" dirty="0">
                <a:cs typeface="Arial"/>
              </a:rPr>
              <a:t>Endangered Species Act (USFWS &amp; NMFS)</a:t>
            </a:r>
          </a:p>
          <a:p>
            <a:endParaRPr lang="en-US" sz="2800" dirty="0">
              <a:cs typeface="Arial"/>
            </a:endParaRPr>
          </a:p>
        </p:txBody>
      </p:sp>
      <p:pic>
        <p:nvPicPr>
          <p:cNvPr id="4" name="Picture 3" descr="Logo">
            <a:extLst>
              <a:ext uri="{FF2B5EF4-FFF2-40B4-BE49-F238E27FC236}">
                <a16:creationId xmlns:a16="http://schemas.microsoft.com/office/drawing/2014/main" id="{A847F61B-BAA0-F170-077A-0ED957EFF6E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676" y="5765604"/>
            <a:ext cx="1912004" cy="668863"/>
          </a:xfrm>
          <a:prstGeom prst="rect">
            <a:avLst/>
          </a:prstGeom>
        </p:spPr>
      </p:pic>
      <p:sp>
        <p:nvSpPr>
          <p:cNvPr id="7" name="Content Placeholder 2">
            <a:extLst>
              <a:ext uri="{FF2B5EF4-FFF2-40B4-BE49-F238E27FC236}">
                <a16:creationId xmlns:a16="http://schemas.microsoft.com/office/drawing/2014/main" id="{D3017956-F453-6D00-587D-BFEA50B1EBC3}"/>
              </a:ext>
            </a:extLst>
          </p:cNvPr>
          <p:cNvSpPr txBox="1">
            <a:spLocks/>
          </p:cNvSpPr>
          <p:nvPr/>
        </p:nvSpPr>
        <p:spPr bwMode="auto">
          <a:xfrm>
            <a:off x="6075892" y="2018863"/>
            <a:ext cx="4949168" cy="22414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r>
              <a:rPr lang="en-US" sz="2800" kern="0" dirty="0">
                <a:cs typeface="Arial"/>
              </a:rPr>
              <a:t>Activities not included</a:t>
            </a:r>
          </a:p>
          <a:p>
            <a:r>
              <a:rPr lang="en-US" sz="2800" kern="0" dirty="0">
                <a:cs typeface="Arial"/>
              </a:rPr>
              <a:t>FAQs</a:t>
            </a:r>
          </a:p>
          <a:p>
            <a:r>
              <a:rPr lang="en-US" sz="2800" kern="0" dirty="0">
                <a:cs typeface="Arial"/>
              </a:rPr>
              <a:t>Intended to be a living document</a:t>
            </a:r>
          </a:p>
          <a:p>
            <a:r>
              <a:rPr lang="en-US" sz="2800" kern="0" dirty="0">
                <a:solidFill>
                  <a:schemeClr val="bg2"/>
                </a:solidFill>
                <a:cs typeface="Arial"/>
              </a:rPr>
              <a:t>TRRP.net tracking the latest and greatest guidance for the project</a:t>
            </a:r>
          </a:p>
        </p:txBody>
      </p:sp>
    </p:spTree>
    <p:extLst>
      <p:ext uri="{BB962C8B-B14F-4D97-AF65-F5344CB8AC3E}">
        <p14:creationId xmlns:p14="http://schemas.microsoft.com/office/powerpoint/2010/main" val="267759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xEl>
                                              <p:pRg st="3" end="3"/>
                                            </p:txEl>
                                          </p:spTgt>
                                        </p:tgtEl>
                                        <p:attrNameLst>
                                          <p:attrName>style.visibility</p:attrName>
                                        </p:attrNameLst>
                                      </p:cBhvr>
                                      <p:to>
                                        <p:strVal val="visible"/>
                                      </p:to>
                                    </p:set>
                                    <p:animEffect transition="in" filter="fade">
                                      <p:cBhvr>
                                        <p:cTn id="7" dur="1000"/>
                                        <p:tgtEl>
                                          <p:spTgt spid="7">
                                            <p:txEl>
                                              <p:pRg st="3" end="3"/>
                                            </p:txEl>
                                          </p:spTgt>
                                        </p:tgtEl>
                                      </p:cBhvr>
                                    </p:animEffect>
                                    <p:anim calcmode="lin" valueType="num">
                                      <p:cBhvr>
                                        <p:cTn id="8" dur="1000" fill="hold"/>
                                        <p:tgtEl>
                                          <p:spTgt spid="7">
                                            <p:txEl>
                                              <p:pRg st="3" end="3"/>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8397B0"/>
        </a:solidFill>
        <a:effectLst/>
      </p:bgPr>
    </p:bg>
    <p:spTree>
      <p:nvGrpSpPr>
        <p:cNvPr id="1" name="">
          <a:extLst>
            <a:ext uri="{FF2B5EF4-FFF2-40B4-BE49-F238E27FC236}">
              <a16:creationId xmlns:a16="http://schemas.microsoft.com/office/drawing/2014/main" id="{7CC23B3D-7B9D-942E-48AC-0A470A23099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9EDFDF4-CEBB-B5D4-9BAC-14575561EC69}"/>
              </a:ext>
            </a:extLst>
          </p:cNvPr>
          <p:cNvSpPr>
            <a:spLocks noGrp="1"/>
          </p:cNvSpPr>
          <p:nvPr>
            <p:ph type="title"/>
          </p:nvPr>
        </p:nvSpPr>
        <p:spPr>
          <a:xfrm>
            <a:off x="203200" y="0"/>
            <a:ext cx="11745384" cy="1591584"/>
          </a:xfrm>
        </p:spPr>
        <p:txBody>
          <a:bodyPr/>
          <a:lstStyle/>
          <a:p>
            <a:endParaRPr lang="en-US" dirty="0"/>
          </a:p>
        </p:txBody>
      </p:sp>
      <p:sp>
        <p:nvSpPr>
          <p:cNvPr id="3" name="Content Placeholder 2">
            <a:extLst>
              <a:ext uri="{FF2B5EF4-FFF2-40B4-BE49-F238E27FC236}">
                <a16:creationId xmlns:a16="http://schemas.microsoft.com/office/drawing/2014/main" id="{AAE84BA0-3EC9-EB05-83F7-D8A1DDD91686}"/>
              </a:ext>
            </a:extLst>
          </p:cNvPr>
          <p:cNvSpPr>
            <a:spLocks noGrp="1"/>
          </p:cNvSpPr>
          <p:nvPr>
            <p:ph idx="1"/>
          </p:nvPr>
        </p:nvSpPr>
        <p:spPr>
          <a:xfrm>
            <a:off x="806365" y="2018863"/>
            <a:ext cx="10817788" cy="4068786"/>
          </a:xfrm>
        </p:spPr>
        <p:txBody>
          <a:bodyPr/>
          <a:lstStyle/>
          <a:p>
            <a:endParaRPr lang="en-US" sz="2800" dirty="0">
              <a:cs typeface="Arial"/>
            </a:endParaRPr>
          </a:p>
          <a:p>
            <a:endParaRPr lang="en-US" sz="2800" dirty="0">
              <a:cs typeface="Arial"/>
            </a:endParaRPr>
          </a:p>
        </p:txBody>
      </p:sp>
      <p:pic>
        <p:nvPicPr>
          <p:cNvPr id="8" name="Screen Recording 2026-06-11 172210">
            <a:hlinkClick r:id="" action="ppaction://media"/>
            <a:extLst>
              <a:ext uri="{FF2B5EF4-FFF2-40B4-BE49-F238E27FC236}">
                <a16:creationId xmlns:a16="http://schemas.microsoft.com/office/drawing/2014/main" id="{FF73D85E-D433-590F-2AC4-F84EDAF4D251}"/>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894292" y="0"/>
            <a:ext cx="10363200" cy="6858000"/>
          </a:xfrm>
          <a:prstGeom prst="rect">
            <a:avLst/>
          </a:prstGeom>
        </p:spPr>
      </p:pic>
    </p:spTree>
    <p:extLst>
      <p:ext uri="{BB962C8B-B14F-4D97-AF65-F5344CB8AC3E}">
        <p14:creationId xmlns:p14="http://schemas.microsoft.com/office/powerpoint/2010/main" val="15936347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4933"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8397B0"/>
        </a:solidFill>
        <a:effectLst/>
      </p:bgPr>
    </p:bg>
    <p:spTree>
      <p:nvGrpSpPr>
        <p:cNvPr id="1" name="">
          <a:extLst>
            <a:ext uri="{FF2B5EF4-FFF2-40B4-BE49-F238E27FC236}">
              <a16:creationId xmlns:a16="http://schemas.microsoft.com/office/drawing/2014/main" id="{F791EBF4-5DA7-C6FD-D381-68C93DBEC09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8384FFA-D8CD-0914-27E0-812479C9A46F}"/>
              </a:ext>
            </a:extLst>
          </p:cNvPr>
          <p:cNvSpPr>
            <a:spLocks noGrp="1"/>
          </p:cNvSpPr>
          <p:nvPr>
            <p:ph type="title"/>
          </p:nvPr>
        </p:nvSpPr>
        <p:spPr>
          <a:xfrm>
            <a:off x="203200" y="0"/>
            <a:ext cx="11745384" cy="1591584"/>
          </a:xfrm>
        </p:spPr>
        <p:txBody>
          <a:bodyPr/>
          <a:lstStyle/>
          <a:p>
            <a:r>
              <a:rPr lang="en-US" sz="4400" kern="0" dirty="0"/>
              <a:t>Environmental Compliance Workflow</a:t>
            </a:r>
            <a:endParaRPr lang="en-US" dirty="0"/>
          </a:p>
        </p:txBody>
      </p:sp>
      <p:sp>
        <p:nvSpPr>
          <p:cNvPr id="3" name="Content Placeholder 2">
            <a:extLst>
              <a:ext uri="{FF2B5EF4-FFF2-40B4-BE49-F238E27FC236}">
                <a16:creationId xmlns:a16="http://schemas.microsoft.com/office/drawing/2014/main" id="{C0F14C2B-0FC3-C565-C083-7774D1698CF0}"/>
              </a:ext>
            </a:extLst>
          </p:cNvPr>
          <p:cNvSpPr>
            <a:spLocks noGrp="1"/>
          </p:cNvSpPr>
          <p:nvPr>
            <p:ph idx="1"/>
          </p:nvPr>
        </p:nvSpPr>
        <p:spPr>
          <a:xfrm>
            <a:off x="695195" y="1377863"/>
            <a:ext cx="11799518" cy="4202482"/>
          </a:xfrm>
        </p:spPr>
        <p:txBody>
          <a:bodyPr/>
          <a:lstStyle/>
          <a:p>
            <a:pPr marL="514350" indent="-514350">
              <a:buFont typeface="+mj-lt"/>
              <a:buAutoNum type="arabicPeriod"/>
            </a:pPr>
            <a:r>
              <a:rPr lang="en-US" sz="2800" dirty="0"/>
              <a:t>Project proponent fills out “Project Info Form”</a:t>
            </a:r>
            <a:endParaRPr lang="en-US" sz="2800" dirty="0">
              <a:cs typeface="Arial"/>
            </a:endParaRPr>
          </a:p>
          <a:p>
            <a:pPr marL="514350" indent="-514350">
              <a:buFont typeface="+mj-lt"/>
              <a:buAutoNum type="arabicPeriod"/>
            </a:pPr>
            <a:r>
              <a:rPr lang="en-US" sz="2800" dirty="0"/>
              <a:t>Coordinates with lead federal agency to determine what NEPA documentation and Section 106 coverage is appropriate.</a:t>
            </a:r>
            <a:endParaRPr lang="en-US" sz="2800" dirty="0">
              <a:cs typeface="Arial"/>
            </a:endParaRPr>
          </a:p>
          <a:p>
            <a:pPr marL="514350" indent="-514350">
              <a:buFont typeface="+mj-lt"/>
              <a:buAutoNum type="arabicPeriod"/>
            </a:pPr>
            <a:r>
              <a:rPr lang="en-US" sz="2800" dirty="0">
                <a:cs typeface="Arial"/>
              </a:rPr>
              <a:t>For Endangered Species Act coverage the applicable USFWS &amp; NMFS programmatic </a:t>
            </a:r>
            <a:r>
              <a:rPr lang="en-US" sz="2800" dirty="0" err="1">
                <a:cs typeface="Arial"/>
              </a:rPr>
              <a:t>BiOps</a:t>
            </a:r>
            <a:r>
              <a:rPr lang="en-US" sz="2800" dirty="0">
                <a:cs typeface="Arial"/>
              </a:rPr>
              <a:t> would be used. </a:t>
            </a:r>
          </a:p>
          <a:p>
            <a:pPr marL="514350" indent="-514350">
              <a:buFont typeface="+mj-lt"/>
              <a:buAutoNum type="arabicPeriod"/>
            </a:pPr>
            <a:r>
              <a:rPr lang="en-US" sz="2800" dirty="0">
                <a:solidFill>
                  <a:schemeClr val="bg2"/>
                </a:solidFill>
                <a:cs typeface="Arial"/>
              </a:rPr>
              <a:t>Clean Water Act permits (404/401) are the </a:t>
            </a:r>
          </a:p>
          <a:p>
            <a:pPr marL="0" indent="0">
              <a:buNone/>
            </a:pPr>
            <a:r>
              <a:rPr lang="en-US" sz="2800" dirty="0">
                <a:solidFill>
                  <a:schemeClr val="bg2"/>
                </a:solidFill>
                <a:cs typeface="Arial"/>
              </a:rPr>
              <a:t>     responsibility of the project proponent.</a:t>
            </a:r>
          </a:p>
          <a:p>
            <a:endParaRPr lang="en-US" sz="2800" dirty="0">
              <a:cs typeface="Arial"/>
            </a:endParaRPr>
          </a:p>
        </p:txBody>
      </p:sp>
      <p:pic>
        <p:nvPicPr>
          <p:cNvPr id="4" name="Picture 3" descr="Logo">
            <a:extLst>
              <a:ext uri="{FF2B5EF4-FFF2-40B4-BE49-F238E27FC236}">
                <a16:creationId xmlns:a16="http://schemas.microsoft.com/office/drawing/2014/main" id="{9173B2FE-4F7A-1B17-E0D2-3F11DAC23C1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676" y="5765604"/>
            <a:ext cx="1912004" cy="668863"/>
          </a:xfrm>
          <a:prstGeom prst="rect">
            <a:avLst/>
          </a:prstGeom>
        </p:spPr>
      </p:pic>
      <p:pic>
        <p:nvPicPr>
          <p:cNvPr id="6" name="Picture 5">
            <a:extLst>
              <a:ext uri="{FF2B5EF4-FFF2-40B4-BE49-F238E27FC236}">
                <a16:creationId xmlns:a16="http://schemas.microsoft.com/office/drawing/2014/main" id="{190DF3AA-1E4E-3BE3-86D6-FDDA43808155}"/>
              </a:ext>
            </a:extLst>
          </p:cNvPr>
          <p:cNvPicPr>
            <a:picLocks noChangeAspect="1"/>
          </p:cNvPicPr>
          <p:nvPr/>
        </p:nvPicPr>
        <p:blipFill>
          <a:blip r:embed="rId4"/>
          <a:stretch>
            <a:fillRect/>
          </a:stretch>
        </p:blipFill>
        <p:spPr>
          <a:xfrm>
            <a:off x="9264492" y="3964488"/>
            <a:ext cx="2927507" cy="2579914"/>
          </a:xfrm>
          <a:prstGeom prst="rect">
            <a:avLst/>
          </a:prstGeom>
        </p:spPr>
      </p:pic>
    </p:spTree>
    <p:extLst>
      <p:ext uri="{BB962C8B-B14F-4D97-AF65-F5344CB8AC3E}">
        <p14:creationId xmlns:p14="http://schemas.microsoft.com/office/powerpoint/2010/main" val="26775046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additive="base">
                                        <p:cTn id="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3" end="3"/>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anim calcmode="lin" valueType="num">
                                      <p:cBhvr additive="base">
                                        <p:cTn id="1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8397B0"/>
        </a:solidFill>
        <a:effectLst/>
      </p:bgPr>
    </p:bg>
    <p:spTree>
      <p:nvGrpSpPr>
        <p:cNvPr id="1" name="">
          <a:extLst>
            <a:ext uri="{FF2B5EF4-FFF2-40B4-BE49-F238E27FC236}">
              <a16:creationId xmlns:a16="http://schemas.microsoft.com/office/drawing/2014/main" id="{9FA92C88-C946-339D-A3C2-8000B0A33F7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3822247-5187-95B8-210A-DCA33C83CD07}"/>
              </a:ext>
            </a:extLst>
          </p:cNvPr>
          <p:cNvSpPr>
            <a:spLocks noGrp="1"/>
          </p:cNvSpPr>
          <p:nvPr>
            <p:ph type="title"/>
          </p:nvPr>
        </p:nvSpPr>
        <p:spPr>
          <a:xfrm>
            <a:off x="203200" y="0"/>
            <a:ext cx="11745384" cy="1591584"/>
          </a:xfrm>
        </p:spPr>
        <p:txBody>
          <a:bodyPr/>
          <a:lstStyle/>
          <a:p>
            <a:r>
              <a:rPr lang="en-US" dirty="0"/>
              <a:t>National Environmental Policy Act (NEPA)</a:t>
            </a:r>
          </a:p>
        </p:txBody>
      </p:sp>
      <p:pic>
        <p:nvPicPr>
          <p:cNvPr id="4" name="Picture 3" descr="Logo">
            <a:extLst>
              <a:ext uri="{FF2B5EF4-FFF2-40B4-BE49-F238E27FC236}">
                <a16:creationId xmlns:a16="http://schemas.microsoft.com/office/drawing/2014/main" id="{218B1F91-7437-BCE1-C4ED-B6D641BBC6B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676" y="5765604"/>
            <a:ext cx="1912004" cy="668863"/>
          </a:xfrm>
          <a:prstGeom prst="rect">
            <a:avLst/>
          </a:prstGeom>
        </p:spPr>
      </p:pic>
      <p:sp>
        <p:nvSpPr>
          <p:cNvPr id="5" name="Content Placeholder 4">
            <a:extLst>
              <a:ext uri="{FF2B5EF4-FFF2-40B4-BE49-F238E27FC236}">
                <a16:creationId xmlns:a16="http://schemas.microsoft.com/office/drawing/2014/main" id="{604C10FB-3449-E35E-B6B7-51063AFF59FC}"/>
              </a:ext>
            </a:extLst>
          </p:cNvPr>
          <p:cNvSpPr>
            <a:spLocks noGrp="1"/>
          </p:cNvSpPr>
          <p:nvPr>
            <p:ph idx="1"/>
          </p:nvPr>
        </p:nvSpPr>
        <p:spPr>
          <a:xfrm>
            <a:off x="243416" y="1240194"/>
            <a:ext cx="11745384" cy="4876800"/>
          </a:xfrm>
        </p:spPr>
        <p:txBody>
          <a:bodyPr/>
          <a:lstStyle/>
          <a:p>
            <a:r>
              <a:rPr lang="en-US" sz="3000" dirty="0"/>
              <a:t>BLM: Determination of NEPA Adequacy (DNA)</a:t>
            </a:r>
          </a:p>
          <a:p>
            <a:endParaRPr lang="en-US" sz="3000" dirty="0"/>
          </a:p>
          <a:p>
            <a:r>
              <a:rPr lang="en-US" sz="3000" dirty="0"/>
              <a:t>TRRP (Reclamation): DNA (per July 2025 update)</a:t>
            </a:r>
          </a:p>
          <a:p>
            <a:endParaRPr lang="en-US" sz="3000" dirty="0"/>
          </a:p>
          <a:p>
            <a:r>
              <a:rPr lang="en-US" sz="3000" dirty="0"/>
              <a:t>USFS: Condition-Based Management (CBM) Checklist</a:t>
            </a:r>
          </a:p>
          <a:p>
            <a:endParaRPr lang="en-US" sz="3000" dirty="0"/>
          </a:p>
          <a:p>
            <a:r>
              <a:rPr lang="en-US" sz="3000" dirty="0">
                <a:solidFill>
                  <a:schemeClr val="bg2"/>
                </a:solidFill>
              </a:rPr>
              <a:t>Each federal agency to provide implementors with latest/greatest checklist</a:t>
            </a:r>
          </a:p>
        </p:txBody>
      </p:sp>
    </p:spTree>
    <p:extLst>
      <p:ext uri="{BB962C8B-B14F-4D97-AF65-F5344CB8AC3E}">
        <p14:creationId xmlns:p14="http://schemas.microsoft.com/office/powerpoint/2010/main" val="1169730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6" end="6"/>
                                            </p:txEl>
                                          </p:spTgt>
                                        </p:tgtEl>
                                        <p:attrNameLst>
                                          <p:attrName>style.visibility</p:attrName>
                                        </p:attrNameLst>
                                      </p:cBhvr>
                                      <p:to>
                                        <p:strVal val="visible"/>
                                      </p:to>
                                    </p:set>
                                    <p:anim calcmode="lin" valueType="num">
                                      <p:cBhvr additive="base">
                                        <p:cTn id="7" dur="50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8397B0"/>
        </a:solidFill>
        <a:effectLst/>
      </p:bgPr>
    </p:bg>
    <p:spTree>
      <p:nvGrpSpPr>
        <p:cNvPr id="1" name="">
          <a:extLst>
            <a:ext uri="{FF2B5EF4-FFF2-40B4-BE49-F238E27FC236}">
              <a16:creationId xmlns:a16="http://schemas.microsoft.com/office/drawing/2014/main" id="{3554A637-81F6-60CE-6BA5-349E5F273CE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E62B7CA-2AFA-020C-8938-223526F9BADB}"/>
              </a:ext>
            </a:extLst>
          </p:cNvPr>
          <p:cNvSpPr>
            <a:spLocks noGrp="1"/>
          </p:cNvSpPr>
          <p:nvPr>
            <p:ph type="title"/>
          </p:nvPr>
        </p:nvSpPr>
        <p:spPr>
          <a:xfrm>
            <a:off x="203200" y="0"/>
            <a:ext cx="11745384" cy="1591584"/>
          </a:xfrm>
        </p:spPr>
        <p:txBody>
          <a:bodyPr/>
          <a:lstStyle/>
          <a:p>
            <a:r>
              <a:rPr lang="en-US" dirty="0"/>
              <a:t>Endangered Species Act (ESA)</a:t>
            </a:r>
          </a:p>
        </p:txBody>
      </p:sp>
      <p:pic>
        <p:nvPicPr>
          <p:cNvPr id="4" name="Picture 3" descr="Logo">
            <a:extLst>
              <a:ext uri="{FF2B5EF4-FFF2-40B4-BE49-F238E27FC236}">
                <a16:creationId xmlns:a16="http://schemas.microsoft.com/office/drawing/2014/main" id="{0300CC32-2262-BAAB-394A-E4A9691D2C1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676" y="5765604"/>
            <a:ext cx="1912004" cy="668863"/>
          </a:xfrm>
          <a:prstGeom prst="rect">
            <a:avLst/>
          </a:prstGeom>
        </p:spPr>
      </p:pic>
      <p:sp>
        <p:nvSpPr>
          <p:cNvPr id="5" name="Content Placeholder 4">
            <a:extLst>
              <a:ext uri="{FF2B5EF4-FFF2-40B4-BE49-F238E27FC236}">
                <a16:creationId xmlns:a16="http://schemas.microsoft.com/office/drawing/2014/main" id="{03B67BF0-E22F-68E7-A553-16961DC3E2CA}"/>
              </a:ext>
            </a:extLst>
          </p:cNvPr>
          <p:cNvSpPr>
            <a:spLocks noGrp="1"/>
          </p:cNvSpPr>
          <p:nvPr>
            <p:ph idx="1"/>
          </p:nvPr>
        </p:nvSpPr>
        <p:spPr>
          <a:xfrm>
            <a:off x="243416" y="1240194"/>
            <a:ext cx="11745384" cy="4876800"/>
          </a:xfrm>
        </p:spPr>
        <p:txBody>
          <a:bodyPr/>
          <a:lstStyle/>
          <a:p>
            <a:r>
              <a:rPr lang="en-US" sz="3000" dirty="0"/>
              <a:t>NMFS: 2020 TRRP Biological Opinion (</a:t>
            </a:r>
            <a:r>
              <a:rPr lang="en-US" sz="3000" dirty="0" err="1"/>
              <a:t>BiOp</a:t>
            </a:r>
            <a:r>
              <a:rPr lang="en-US" sz="3000" dirty="0"/>
              <a:t>) provides coverage now but the Reinitiated TRRP </a:t>
            </a:r>
            <a:r>
              <a:rPr lang="en-US" sz="3000" dirty="0" err="1"/>
              <a:t>BiOp</a:t>
            </a:r>
            <a:r>
              <a:rPr lang="en-US" sz="3000" dirty="0"/>
              <a:t> would better align with the Watershed EA activity categories</a:t>
            </a:r>
          </a:p>
          <a:p>
            <a:r>
              <a:rPr lang="en-US" sz="3000" dirty="0">
                <a:solidFill>
                  <a:schemeClr val="bg2"/>
                </a:solidFill>
              </a:rPr>
              <a:t>No forms for implementors to fill out currently but NMFS to receive annual updates on what actions are using TRRP </a:t>
            </a:r>
            <a:r>
              <a:rPr lang="en-US" sz="3000" dirty="0" err="1">
                <a:solidFill>
                  <a:schemeClr val="bg2"/>
                </a:solidFill>
              </a:rPr>
              <a:t>BiOp</a:t>
            </a:r>
            <a:r>
              <a:rPr lang="en-US" sz="3000" dirty="0">
                <a:solidFill>
                  <a:schemeClr val="bg2"/>
                </a:solidFill>
              </a:rPr>
              <a:t> coverage </a:t>
            </a:r>
            <a:endParaRPr lang="en-US" sz="3000" dirty="0"/>
          </a:p>
          <a:p>
            <a:r>
              <a:rPr lang="en-US" sz="3000" dirty="0"/>
              <a:t>USFWS: 2025 USFWS Statewide Restoration Programmatic Biological Opinion (PBO)</a:t>
            </a:r>
          </a:p>
          <a:p>
            <a:r>
              <a:rPr lang="en-US" sz="3000" dirty="0">
                <a:solidFill>
                  <a:schemeClr val="bg2"/>
                </a:solidFill>
              </a:rPr>
              <a:t>Forms to be filled out as further described in the Implementation Plan</a:t>
            </a:r>
          </a:p>
          <a:p>
            <a:endParaRPr lang="en-US" dirty="0"/>
          </a:p>
        </p:txBody>
      </p:sp>
    </p:spTree>
    <p:extLst>
      <p:ext uri="{BB962C8B-B14F-4D97-AF65-F5344CB8AC3E}">
        <p14:creationId xmlns:p14="http://schemas.microsoft.com/office/powerpoint/2010/main" val="4265591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 calcmode="lin" valueType="num">
                                      <p:cBhvr additive="base">
                                        <p:cTn id="7"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3" end="3"/>
                                            </p:txEl>
                                          </p:spTgt>
                                        </p:tgtEl>
                                        <p:attrNameLst>
                                          <p:attrName>style.visibility</p:attrName>
                                        </p:attrNameLst>
                                      </p:cBhvr>
                                      <p:to>
                                        <p:strVal val="visible"/>
                                      </p:to>
                                    </p:set>
                                    <p:anim calcmode="lin" valueType="num">
                                      <p:cBhvr additive="base">
                                        <p:cTn id="13"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8397B0"/>
        </a:solidFill>
        <a:effectLst/>
      </p:bgPr>
    </p:bg>
    <p:spTree>
      <p:nvGrpSpPr>
        <p:cNvPr id="1" name="">
          <a:extLst>
            <a:ext uri="{FF2B5EF4-FFF2-40B4-BE49-F238E27FC236}">
              <a16:creationId xmlns:a16="http://schemas.microsoft.com/office/drawing/2014/main" id="{7E2AC9B5-D03F-5FBC-F045-18E14B870C6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CC4B579-C6AB-B143-9E94-29A8B19DDB4B}"/>
              </a:ext>
            </a:extLst>
          </p:cNvPr>
          <p:cNvSpPr>
            <a:spLocks noGrp="1"/>
          </p:cNvSpPr>
          <p:nvPr>
            <p:ph type="title"/>
          </p:nvPr>
        </p:nvSpPr>
        <p:spPr>
          <a:xfrm>
            <a:off x="203200" y="0"/>
            <a:ext cx="11745384" cy="1591584"/>
          </a:xfrm>
        </p:spPr>
        <p:txBody>
          <a:bodyPr/>
          <a:lstStyle/>
          <a:p>
            <a:r>
              <a:rPr lang="en-US" sz="4000" dirty="0"/>
              <a:t>National Historic Preservation Act (Section 106)</a:t>
            </a:r>
          </a:p>
        </p:txBody>
      </p:sp>
      <p:pic>
        <p:nvPicPr>
          <p:cNvPr id="4" name="Picture 3" descr="Logo">
            <a:extLst>
              <a:ext uri="{FF2B5EF4-FFF2-40B4-BE49-F238E27FC236}">
                <a16:creationId xmlns:a16="http://schemas.microsoft.com/office/drawing/2014/main" id="{A1699C53-449D-94D5-7894-67DA5D34B9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676" y="5765604"/>
            <a:ext cx="1912004" cy="668863"/>
          </a:xfrm>
          <a:prstGeom prst="rect">
            <a:avLst/>
          </a:prstGeom>
        </p:spPr>
      </p:pic>
      <p:sp>
        <p:nvSpPr>
          <p:cNvPr id="5" name="Content Placeholder 4">
            <a:extLst>
              <a:ext uri="{FF2B5EF4-FFF2-40B4-BE49-F238E27FC236}">
                <a16:creationId xmlns:a16="http://schemas.microsoft.com/office/drawing/2014/main" id="{D718FD4D-7397-E3B8-9352-19442F3C82F0}"/>
              </a:ext>
            </a:extLst>
          </p:cNvPr>
          <p:cNvSpPr>
            <a:spLocks noGrp="1"/>
          </p:cNvSpPr>
          <p:nvPr>
            <p:ph idx="1"/>
          </p:nvPr>
        </p:nvSpPr>
        <p:spPr>
          <a:xfrm>
            <a:off x="243416" y="1240194"/>
            <a:ext cx="11745384" cy="4876800"/>
          </a:xfrm>
        </p:spPr>
        <p:txBody>
          <a:bodyPr/>
          <a:lstStyle/>
          <a:p>
            <a:r>
              <a:rPr lang="en-US" sz="2800" dirty="0">
                <a:solidFill>
                  <a:schemeClr val="bg2"/>
                </a:solidFill>
              </a:rPr>
              <a:t>Project proponent works with federal action agency to determine location and extent of Area of Potential Effect (APE)</a:t>
            </a:r>
          </a:p>
          <a:p>
            <a:r>
              <a:rPr lang="en-US" sz="2800" dirty="0"/>
              <a:t>Federal agency initiates the Section 106 review processes, including Tribal Consultation.</a:t>
            </a:r>
          </a:p>
          <a:p>
            <a:r>
              <a:rPr lang="en-US" sz="2800" dirty="0">
                <a:solidFill>
                  <a:schemeClr val="accent1">
                    <a:lumMod val="50000"/>
                    <a:lumOff val="50000"/>
                  </a:schemeClr>
                </a:solidFill>
              </a:rPr>
              <a:t>The project proponent responsible for the cultural resource survey and report</a:t>
            </a:r>
          </a:p>
          <a:p>
            <a:r>
              <a:rPr lang="en-US" sz="2800" dirty="0">
                <a:solidFill>
                  <a:schemeClr val="bg2"/>
                </a:solidFill>
              </a:rPr>
              <a:t>The lead federal agency to complete the Section 106 review, including SHPO consultation if necessary </a:t>
            </a:r>
          </a:p>
          <a:p>
            <a:r>
              <a:rPr lang="en-US" sz="2800" dirty="0"/>
              <a:t>BLM and USFS may have applicable Programmatic Agreements (PAs) available</a:t>
            </a:r>
          </a:p>
          <a:p>
            <a:endParaRPr lang="en-US" sz="3000" dirty="0"/>
          </a:p>
          <a:p>
            <a:endParaRPr lang="en-US" dirty="0"/>
          </a:p>
        </p:txBody>
      </p:sp>
    </p:spTree>
    <p:extLst>
      <p:ext uri="{BB962C8B-B14F-4D97-AF65-F5344CB8AC3E}">
        <p14:creationId xmlns:p14="http://schemas.microsoft.com/office/powerpoint/2010/main" val="3421711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4" end="4"/>
                                            </p:txEl>
                                          </p:spTgt>
                                        </p:tgtEl>
                                        <p:attrNameLst>
                                          <p:attrName>style.visibility</p:attrName>
                                        </p:attrNameLst>
                                      </p:cBhvr>
                                      <p:to>
                                        <p:strVal val="visible"/>
                                      </p:to>
                                    </p:set>
                                    <p:anim calcmode="lin" valueType="num">
                                      <p:cBhvr additive="base">
                                        <p:cTn id="7"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8397B0"/>
        </a:solidFill>
        <a:effectLst/>
      </p:bgPr>
    </p:bg>
    <p:spTree>
      <p:nvGrpSpPr>
        <p:cNvPr id="1" name="">
          <a:extLst>
            <a:ext uri="{FF2B5EF4-FFF2-40B4-BE49-F238E27FC236}">
              <a16:creationId xmlns:a16="http://schemas.microsoft.com/office/drawing/2014/main" id="{F9C85FCC-8B1F-7CE1-AC60-009C8BC1CAC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AAE6E0E-08E7-035E-FF21-41A134F060B5}"/>
              </a:ext>
            </a:extLst>
          </p:cNvPr>
          <p:cNvSpPr>
            <a:spLocks noGrp="1"/>
          </p:cNvSpPr>
          <p:nvPr>
            <p:ph type="title"/>
          </p:nvPr>
        </p:nvSpPr>
        <p:spPr>
          <a:xfrm>
            <a:off x="203200" y="0"/>
            <a:ext cx="11745384" cy="1591584"/>
          </a:xfrm>
        </p:spPr>
        <p:txBody>
          <a:bodyPr/>
          <a:lstStyle/>
          <a:p>
            <a:r>
              <a:rPr lang="en-US" dirty="0"/>
              <a:t>“To be determined”</a:t>
            </a:r>
          </a:p>
        </p:txBody>
      </p:sp>
      <p:sp>
        <p:nvSpPr>
          <p:cNvPr id="3" name="Content Placeholder 2">
            <a:extLst>
              <a:ext uri="{FF2B5EF4-FFF2-40B4-BE49-F238E27FC236}">
                <a16:creationId xmlns:a16="http://schemas.microsoft.com/office/drawing/2014/main" id="{CB952D70-DD33-20D6-E7AA-A5F55CAD889B}"/>
              </a:ext>
            </a:extLst>
          </p:cNvPr>
          <p:cNvSpPr>
            <a:spLocks noGrp="1"/>
          </p:cNvSpPr>
          <p:nvPr>
            <p:ph idx="1"/>
          </p:nvPr>
        </p:nvSpPr>
        <p:spPr>
          <a:xfrm>
            <a:off x="806364" y="1352811"/>
            <a:ext cx="10485849" cy="4202482"/>
          </a:xfrm>
        </p:spPr>
        <p:txBody>
          <a:bodyPr/>
          <a:lstStyle/>
          <a:p>
            <a:r>
              <a:rPr lang="en-US" sz="2800" dirty="0">
                <a:solidFill>
                  <a:schemeClr val="bg2"/>
                </a:solidFill>
                <a:cs typeface="Arial"/>
              </a:rPr>
              <a:t>Public engagement processes per federal agency</a:t>
            </a:r>
          </a:p>
          <a:p>
            <a:r>
              <a:rPr lang="en-US" sz="2800" dirty="0">
                <a:cs typeface="Arial"/>
              </a:rPr>
              <a:t>System for tracking projects covered under the Watershed EA and associated compliance for each</a:t>
            </a:r>
          </a:p>
          <a:p>
            <a:r>
              <a:rPr lang="en-US" sz="2800" dirty="0">
                <a:solidFill>
                  <a:schemeClr val="accent1">
                    <a:lumMod val="50000"/>
                    <a:lumOff val="50000"/>
                  </a:schemeClr>
                </a:solidFill>
                <a:cs typeface="Arial"/>
              </a:rPr>
              <a:t>Additional environmental commitments or limitations that may come out of the Reinitiated TRRP Biological Opinion</a:t>
            </a:r>
          </a:p>
          <a:p>
            <a:r>
              <a:rPr lang="en-US" sz="2800" dirty="0">
                <a:solidFill>
                  <a:schemeClr val="bg2"/>
                </a:solidFill>
                <a:cs typeface="Arial"/>
              </a:rPr>
              <a:t>Programmatic environmental compliance does tend to be refined over time – so updates to particular implementor resources should be anticipated </a:t>
            </a:r>
          </a:p>
        </p:txBody>
      </p:sp>
      <p:pic>
        <p:nvPicPr>
          <p:cNvPr id="4" name="Picture 3" descr="Logo">
            <a:extLst>
              <a:ext uri="{FF2B5EF4-FFF2-40B4-BE49-F238E27FC236}">
                <a16:creationId xmlns:a16="http://schemas.microsoft.com/office/drawing/2014/main" id="{936752CB-B5D5-99B6-B92F-0CED1BA1E5F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676" y="5765604"/>
            <a:ext cx="1912004" cy="668863"/>
          </a:xfrm>
          <a:prstGeom prst="rect">
            <a:avLst/>
          </a:prstGeom>
        </p:spPr>
      </p:pic>
    </p:spTree>
    <p:extLst>
      <p:ext uri="{BB962C8B-B14F-4D97-AF65-F5344CB8AC3E}">
        <p14:creationId xmlns:p14="http://schemas.microsoft.com/office/powerpoint/2010/main" val="5147622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8397B0"/>
        </a:solidFill>
        <a:effectLst/>
      </p:bgPr>
    </p:bg>
    <p:spTree>
      <p:nvGrpSpPr>
        <p:cNvPr id="1" name="">
          <a:extLst>
            <a:ext uri="{FF2B5EF4-FFF2-40B4-BE49-F238E27FC236}">
              <a16:creationId xmlns:a16="http://schemas.microsoft.com/office/drawing/2014/main" id="{265B76B4-1D33-AC51-461F-BFF4BE40D669}"/>
            </a:ext>
          </a:extLst>
        </p:cNvPr>
        <p:cNvGrpSpPr/>
        <p:nvPr/>
      </p:nvGrpSpPr>
      <p:grpSpPr>
        <a:xfrm>
          <a:off x="0" y="0"/>
          <a:ext cx="0" cy="0"/>
          <a:chOff x="0" y="0"/>
          <a:chExt cx="0" cy="0"/>
        </a:xfrm>
      </p:grpSpPr>
      <p:pic>
        <p:nvPicPr>
          <p:cNvPr id="5" name="Picture 4" descr="Indian Creek Restoration Project  within the Trinity River Watershed Project area">
            <a:extLst>
              <a:ext uri="{FF2B5EF4-FFF2-40B4-BE49-F238E27FC236}">
                <a16:creationId xmlns:a16="http://schemas.microsoft.com/office/drawing/2014/main" id="{6318015F-CF89-084C-E041-28D2297345ED}"/>
              </a:ext>
            </a:extLst>
          </p:cNvPr>
          <p:cNvPicPr>
            <a:picLocks noChangeAspect="1"/>
          </p:cNvPicPr>
          <p:nvPr/>
        </p:nvPicPr>
        <p:blipFill>
          <a:blip r:embed="rId3" cstate="print">
            <a:extLst>
              <a:ext uri="{BEBA8EAE-BF5A-486C-A8C5-ECC9F3942E4B}">
                <a14:imgProps xmlns:a14="http://schemas.microsoft.com/office/drawing/2010/main">
                  <a14:imgLayer r:embed="rId4">
                    <a14:imgEffect>
                      <a14:brightnessContrast bright="10000"/>
                    </a14:imgEffect>
                  </a14:imgLayer>
                </a14:imgProps>
              </a:ext>
              <a:ext uri="{28A0092B-C50C-407E-A947-70E740481C1C}">
                <a14:useLocalDpi xmlns:a14="http://schemas.microsoft.com/office/drawing/2010/main" val="0"/>
              </a:ext>
            </a:extLst>
          </a:blip>
          <a:stretch>
            <a:fillRect/>
          </a:stretch>
        </p:blipFill>
        <p:spPr>
          <a:xfrm>
            <a:off x="1471274" y="0"/>
            <a:ext cx="9013009" cy="5983205"/>
          </a:xfrm>
          <a:prstGeom prst="rect">
            <a:avLst/>
          </a:prstGeom>
          <a:ln>
            <a:solidFill>
              <a:schemeClr val="accent1"/>
            </a:solidFill>
          </a:ln>
        </p:spPr>
      </p:pic>
      <p:sp>
        <p:nvSpPr>
          <p:cNvPr id="2" name="Title 1">
            <a:extLst>
              <a:ext uri="{FF2B5EF4-FFF2-40B4-BE49-F238E27FC236}">
                <a16:creationId xmlns:a16="http://schemas.microsoft.com/office/drawing/2014/main" id="{3E9D15BD-8273-942F-0177-CA63D06B4DDF}"/>
              </a:ext>
            </a:extLst>
          </p:cNvPr>
          <p:cNvSpPr>
            <a:spLocks noGrp="1"/>
          </p:cNvSpPr>
          <p:nvPr>
            <p:ph type="title"/>
          </p:nvPr>
        </p:nvSpPr>
        <p:spPr>
          <a:xfrm>
            <a:off x="4064567" y="324891"/>
            <a:ext cx="3826422" cy="823784"/>
          </a:xfrm>
        </p:spPr>
        <p:txBody>
          <a:bodyPr/>
          <a:lstStyle/>
          <a:p>
            <a:r>
              <a:rPr lang="en-US" sz="5400" kern="0" dirty="0"/>
              <a:t> </a:t>
            </a:r>
            <a:r>
              <a:rPr lang="en-US" sz="5400" dirty="0"/>
              <a:t>Questions?</a:t>
            </a:r>
            <a:r>
              <a:rPr lang="en-US" sz="5400" kern="0" dirty="0"/>
              <a:t> </a:t>
            </a:r>
          </a:p>
        </p:txBody>
      </p:sp>
      <p:pic>
        <p:nvPicPr>
          <p:cNvPr id="4" name="Picture 3" descr="Logo">
            <a:extLst>
              <a:ext uri="{FF2B5EF4-FFF2-40B4-BE49-F238E27FC236}">
                <a16:creationId xmlns:a16="http://schemas.microsoft.com/office/drawing/2014/main" id="{F7C7E81B-C0AF-C826-C150-3ABB9ECF0EB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9676" y="5765604"/>
            <a:ext cx="1912004" cy="668863"/>
          </a:xfrm>
          <a:prstGeom prst="rect">
            <a:avLst/>
          </a:prstGeom>
        </p:spPr>
      </p:pic>
    </p:spTree>
    <p:extLst>
      <p:ext uri="{BB962C8B-B14F-4D97-AF65-F5344CB8AC3E}">
        <p14:creationId xmlns:p14="http://schemas.microsoft.com/office/powerpoint/2010/main" val="4247221837"/>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4_TRRP powerpoint template">
  <a:themeElements>
    <a:clrScheme name="TRRP powerpoint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fontScheme name="TRRP powerpoint templa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RRP powerpoint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RRP powerpoint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RRP powerpoint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RRP powerpoint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RRP powerpoint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RRP powerpoint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RRP powerpoint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RRP powerpoint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RRP powerpoint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RRP powerpoint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RRP powerpoint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RRP powerpoint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07156c4-efe1-4372-bd4b-5eafa66a4a38">
      <Terms xmlns="http://schemas.microsoft.com/office/infopath/2007/PartnerControls"/>
    </lcf76f155ced4ddcb4097134ff3c332f>
    <TaxCatchAll xmlns="f05807b6-24e2-405c-9ef9-32597377b9d9"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910C3BF39FABC041AEB2CE5758DD0713" ma:contentTypeVersion="18" ma:contentTypeDescription="Create a new document." ma:contentTypeScope="" ma:versionID="565f2e96f706d334b57fc787e3b988a2">
  <xsd:schema xmlns:xsd="http://www.w3.org/2001/XMLSchema" xmlns:xs="http://www.w3.org/2001/XMLSchema" xmlns:p="http://schemas.microsoft.com/office/2006/metadata/properties" xmlns:ns2="a07156c4-efe1-4372-bd4b-5eafa66a4a38" xmlns:ns3="f05807b6-24e2-405c-9ef9-32597377b9d9" targetNamespace="http://schemas.microsoft.com/office/2006/metadata/properties" ma:root="true" ma:fieldsID="c6371a625c54403886707674fe389527" ns2:_="" ns3:_="">
    <xsd:import namespace="a07156c4-efe1-4372-bd4b-5eafa66a4a38"/>
    <xsd:import namespace="f05807b6-24e2-405c-9ef9-32597377b9d9"/>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GenerationTime" minOccurs="0"/>
                <xsd:element ref="ns2:MediaServiceEventHashCode" minOccurs="0"/>
                <xsd:element ref="ns2:MediaServiceLocation" minOccurs="0"/>
                <xsd:element ref="ns2:MediaServiceOCR" minOccurs="0"/>
                <xsd:element ref="ns2:MediaLengthInSeconds" minOccurs="0"/>
                <xsd:element ref="ns2:lcf76f155ced4ddcb4097134ff3c332f" minOccurs="0"/>
                <xsd:element ref="ns3:TaxCatchAll"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07156c4-efe1-4372-bd4b-5eafa66a4a38" elementFormDefault="qualified">
    <xsd:import namespace="http://schemas.microsoft.com/office/2006/documentManagement/types"/>
    <xsd:import namespace="http://schemas.microsoft.com/office/infopath/2007/PartnerControls"/>
    <xsd:element name="MediaServiceMetadata" ma:index="4" nillable="true" ma:displayName="MediaServiceMetadata" ma:hidden="true" ma:internalName="MediaServiceMetadata" ma:readOnly="true">
      <xsd:simpleType>
        <xsd:restriction base="dms:Note"/>
      </xsd:simpleType>
    </xsd:element>
    <xsd:element name="MediaServiceFastMetadata" ma:index="5" nillable="true" ma:displayName="MediaServiceFastMetadata" ma:hidden="true" ma:internalName="MediaServiceFastMetadata" ma:readOnly="true">
      <xsd:simpleType>
        <xsd:restriction base="dms:Note"/>
      </xsd:simpleType>
    </xsd:element>
    <xsd:element name="MediaServiceDateTaken" ma:index="6" nillable="true" ma:displayName="MediaServiceDateTaken" ma:description="" ma:hidden="true" ma:internalName="MediaServiceDateTaken" ma:readOnly="true">
      <xsd:simpleType>
        <xsd:restriction base="dms:Text"/>
      </xsd:simpleType>
    </xsd:element>
    <xsd:element name="MediaServiceGenerationTime" ma:index="7" nillable="true" ma:displayName="MediaServiceGenerationTime" ma:hidden="true" ma:internalName="MediaServiceGenerationTime" ma:readOnly="true">
      <xsd:simpleType>
        <xsd:restriction base="dms:Text"/>
      </xsd:simpleType>
    </xsd:element>
    <xsd:element name="MediaServiceEventHashCode" ma:index="8" nillable="true" ma:displayName="MediaServiceEventHashCode" ma:hidden="true" ma:internalName="MediaServiceEventHashCode" ma:readOnly="true">
      <xsd:simpleType>
        <xsd:restriction base="dms:Text"/>
      </xsd:simpleType>
    </xsd:element>
    <xsd:element name="MediaServiceLocation" ma:index="9" nillable="true" ma:displayName="Location" ma:description="" ma:internalName="MediaServiceLocation" ma:readOnly="true">
      <xsd:simpleType>
        <xsd:restriction base="dms:Text"/>
      </xsd:simpleType>
    </xsd:element>
    <xsd:element name="MediaServiceOCR" ma:index="10" nillable="true" ma:displayName="Extracted Text" ma:internalName="MediaServiceOCR" ma:readOnly="true">
      <xsd:simpleType>
        <xsd:restriction base="dms:Note">
          <xsd:maxLength value="255"/>
        </xsd:restriction>
      </xsd:simpleType>
    </xsd:element>
    <xsd:element name="MediaLengthInSeconds" ma:index="11" nillable="true" ma:displayName="MediaLengthInSeconds" ma:description="" ma:internalName="MediaLengthInSeconds" ma:readOnly="true">
      <xsd:simpleType>
        <xsd:restriction base="dms:Unknown"/>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cb6e2c87-bde3-412e-bcb3-22c095704bf3" ma:termSetId="09814cd3-568e-fe90-9814-8d621ff8fb84" ma:anchorId="fba54fb3-c3e1-fe81-a776-ca4b69148c4d" ma:open="true" ma:isKeyword="false">
      <xsd:complexType>
        <xsd:sequence>
          <xsd:element ref="pc:Terms" minOccurs="0" maxOccurs="1"/>
        </xsd:sequence>
      </xsd:complexType>
    </xsd:element>
    <xsd:element name="MediaServiceSearchProperties" ma:index="16"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05807b6-24e2-405c-9ef9-32597377b9d9"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1f524eb5-2efd-4ae6-b5c9-f44975a0cca1}" ma:internalName="TaxCatchAll" ma:showField="CatchAllData" ma:web="f05807b6-24e2-405c-9ef9-32597377b9d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17" ma:displayName="Content Type"/>
        <xsd:element ref="dc:title" minOccurs="0" maxOccurs="1" ma:index="3"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470CCC8-1932-4435-B18C-A25EAB9526B9}">
  <ds:schemaRefs>
    <ds:schemaRef ds:uri="http://purl.org/dc/terms/"/>
    <ds:schemaRef ds:uri="http://schemas.openxmlformats.org/package/2006/metadata/core-properties"/>
    <ds:schemaRef ds:uri="http://schemas.microsoft.com/office/2006/documentManagement/types"/>
    <ds:schemaRef ds:uri="http://schemas.microsoft.com/office/2006/metadata/properties"/>
    <ds:schemaRef ds:uri="53fcc500-eb47-4a32-8d64-ba8caebfb0c5"/>
    <ds:schemaRef ds:uri="http://schemas.microsoft.com/office/infopath/2007/PartnerControls"/>
    <ds:schemaRef ds:uri="http://www.w3.org/XML/1998/namespace"/>
    <ds:schemaRef ds:uri="http://purl.org/dc/elements/1.1/"/>
    <ds:schemaRef ds:uri="4302a8f7-44ba-4f07-96f9-5fc097b364d2"/>
    <ds:schemaRef ds:uri="http://purl.org/dc/dcmitype/"/>
    <ds:schemaRef ds:uri="a07156c4-efe1-4372-bd4b-5eafa66a4a38"/>
    <ds:schemaRef ds:uri="f05807b6-24e2-405c-9ef9-32597377b9d9"/>
  </ds:schemaRefs>
</ds:datastoreItem>
</file>

<file path=customXml/itemProps2.xml><?xml version="1.0" encoding="utf-8"?>
<ds:datastoreItem xmlns:ds="http://schemas.openxmlformats.org/officeDocument/2006/customXml" ds:itemID="{151233D0-20E9-41F6-9CE8-26B8EF36042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07156c4-efe1-4372-bd4b-5eafa66a4a38"/>
    <ds:schemaRef ds:uri="f05807b6-24e2-405c-9ef9-32597377b9d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D0A767C-0628-4093-8E86-8B39C3E7075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3601</TotalTime>
  <Words>2435</Words>
  <Application>Microsoft Office PowerPoint</Application>
  <PresentationFormat>Widescreen</PresentationFormat>
  <Paragraphs>155</Paragraphs>
  <Slides>17</Slides>
  <Notes>17</Notes>
  <HiddenSlides>0</HiddenSlides>
  <MMClips>1</MMClips>
  <ScaleCrop>false</ScaleCrop>
  <HeadingPairs>
    <vt:vector size="4" baseType="variant">
      <vt:variant>
        <vt:lpstr>Theme</vt:lpstr>
      </vt:variant>
      <vt:variant>
        <vt:i4>2</vt:i4>
      </vt:variant>
      <vt:variant>
        <vt:lpstr>Slide Titles</vt:lpstr>
      </vt:variant>
      <vt:variant>
        <vt:i4>17</vt:i4>
      </vt:variant>
    </vt:vector>
  </HeadingPairs>
  <TitlesOfParts>
    <vt:vector size="19" baseType="lpstr">
      <vt:lpstr>1_Office Theme</vt:lpstr>
      <vt:lpstr>4_TRRP powerpoint template</vt:lpstr>
      <vt:lpstr>Trinity River Watershed Restoration Project Environmental Compliance </vt:lpstr>
      <vt:lpstr>Presentation Components</vt:lpstr>
      <vt:lpstr>PowerPoint Presentation</vt:lpstr>
      <vt:lpstr>PowerPoint Presentation</vt:lpstr>
      <vt:lpstr>Project Overview</vt:lpstr>
      <vt:lpstr>Project Activity Area</vt:lpstr>
      <vt:lpstr>Project Activities</vt:lpstr>
      <vt:lpstr>Activities Not Covered</vt:lpstr>
      <vt:lpstr> Watershed EA - Appendices</vt:lpstr>
      <vt:lpstr>Implementation Plan Overview</vt:lpstr>
      <vt:lpstr>PowerPoint Presentation</vt:lpstr>
      <vt:lpstr>Environmental Compliance Workflow</vt:lpstr>
      <vt:lpstr>National Environmental Policy Act (NEPA)</vt:lpstr>
      <vt:lpstr>Endangered Species Act (ESA)</vt:lpstr>
      <vt:lpstr>National Historic Preservation Act (Section 106)</vt:lpstr>
      <vt:lpstr>“To be determined”</vt:lpstr>
      <vt:lpstr> Questions?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Trinity River Winter Flow Variability</dc:title>
  <dc:creator>Abel, Chad E</dc:creator>
  <cp:lastModifiedBy>Elisabeth Bowers</cp:lastModifiedBy>
  <cp:revision>8</cp:revision>
  <dcterms:created xsi:type="dcterms:W3CDTF">2022-07-22T17:40:48Z</dcterms:created>
  <dcterms:modified xsi:type="dcterms:W3CDTF">2026-06-16T14:24:43Z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0x010100910C3BF39FABC041AEB2CE5758DD0713</vt:lpwstr>
  </property>
  <property fmtid="{D5CDD505-2E9C-101B-9397-08002B2CF9AE}" pid="3" name="MediaServiceImageTags">
    <vt:lpwstr/>
  </property>
  <property fmtid="{D5CDD505-2E9C-101B-9397-08002B2CF9AE}" pid="4" name="_ExtendedDescription">
    <vt:lpwstr/>
  </property>
</Properties>
</file>