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96" r:id="rId4"/>
    <p:sldId id="257" r:id="rId5"/>
    <p:sldId id="265" r:id="rId6"/>
    <p:sldId id="283" r:id="rId7"/>
    <p:sldId id="284" r:id="rId8"/>
    <p:sldId id="288" r:id="rId9"/>
    <p:sldId id="285" r:id="rId10"/>
    <p:sldId id="291" r:id="rId11"/>
    <p:sldId id="286" r:id="rId12"/>
    <p:sldId id="290" r:id="rId13"/>
    <p:sldId id="293" r:id="rId14"/>
    <p:sldId id="294" r:id="rId15"/>
    <p:sldId id="295" r:id="rId16"/>
    <p:sldId id="292" r:id="rId17"/>
    <p:sldId id="297" r:id="rId18"/>
    <p:sldId id="259" r:id="rId19"/>
    <p:sldId id="260" r:id="rId20"/>
    <p:sldId id="261" r:id="rId21"/>
    <p:sldId id="264" r:id="rId22"/>
    <p:sldId id="262" r:id="rId23"/>
    <p:sldId id="26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5F5"/>
    <a:srgbClr val="EBED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BD6CCF-F0FE-416C-8C07-F5D44D611F3C}" v="2" dt="2026-06-16T19:30:33.396"/>
    <p1510:client id="{E75D6222-D070-49F7-B10F-AF2C37828D29}" v="17" dt="2026-06-16T00:01:11.1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son, Eric B" userId="66d2f1f3-5efa-41fb-adb3-9ceaf2706cd1" providerId="ADAL" clId="{D01E5DD1-4EBF-42A9-B356-790C2968679C}"/>
    <pc:docChg chg="undo custSel addSld delSld modSld">
      <pc:chgData name="Peterson, Eric B" userId="66d2f1f3-5efa-41fb-adb3-9ceaf2706cd1" providerId="ADAL" clId="{D01E5DD1-4EBF-42A9-B356-790C2968679C}" dt="2026-06-16T00:01:36.538" v="3913" actId="1076"/>
      <pc:docMkLst>
        <pc:docMk/>
      </pc:docMkLst>
      <pc:sldChg chg="modSp mod">
        <pc:chgData name="Peterson, Eric B" userId="66d2f1f3-5efa-41fb-adb3-9ceaf2706cd1" providerId="ADAL" clId="{D01E5DD1-4EBF-42A9-B356-790C2968679C}" dt="2026-06-15T23:26:15.274" v="3514" actId="6549"/>
        <pc:sldMkLst>
          <pc:docMk/>
          <pc:sldMk cId="3961891439" sldId="256"/>
        </pc:sldMkLst>
        <pc:spChg chg="mod">
          <ac:chgData name="Peterson, Eric B" userId="66d2f1f3-5efa-41fb-adb3-9ceaf2706cd1" providerId="ADAL" clId="{D01E5DD1-4EBF-42A9-B356-790C2968679C}" dt="2026-06-10T21:36:06.561" v="175" actId="20577"/>
          <ac:spMkLst>
            <pc:docMk/>
            <pc:sldMk cId="3961891439" sldId="256"/>
            <ac:spMk id="2" creationId="{4D81AF6C-FA89-7407-55F6-0079073BE62D}"/>
          </ac:spMkLst>
        </pc:spChg>
        <pc:spChg chg="mod">
          <ac:chgData name="Peterson, Eric B" userId="66d2f1f3-5efa-41fb-adb3-9ceaf2706cd1" providerId="ADAL" clId="{D01E5DD1-4EBF-42A9-B356-790C2968679C}" dt="2026-06-15T23:26:15.274" v="3514" actId="6549"/>
          <ac:spMkLst>
            <pc:docMk/>
            <pc:sldMk cId="3961891439" sldId="256"/>
            <ac:spMk id="3" creationId="{104BD50C-284F-AD7D-50EB-79231AD9D63A}"/>
          </ac:spMkLst>
        </pc:spChg>
      </pc:sldChg>
      <pc:sldChg chg="addSp modSp new mod">
        <pc:chgData name="Peterson, Eric B" userId="66d2f1f3-5efa-41fb-adb3-9ceaf2706cd1" providerId="ADAL" clId="{D01E5DD1-4EBF-42A9-B356-790C2968679C}" dt="2026-06-10T21:48:35.422" v="431" actId="113"/>
        <pc:sldMkLst>
          <pc:docMk/>
          <pc:sldMk cId="3091788866" sldId="257"/>
        </pc:sldMkLst>
        <pc:spChg chg="mod">
          <ac:chgData name="Peterson, Eric B" userId="66d2f1f3-5efa-41fb-adb3-9ceaf2706cd1" providerId="ADAL" clId="{D01E5DD1-4EBF-42A9-B356-790C2968679C}" dt="2026-06-10T21:38:01.115" v="247" actId="20577"/>
          <ac:spMkLst>
            <pc:docMk/>
            <pc:sldMk cId="3091788866" sldId="257"/>
            <ac:spMk id="2" creationId="{E8757961-B917-724F-3154-9A7CB54DCA33}"/>
          </ac:spMkLst>
        </pc:spChg>
        <pc:spChg chg="mod">
          <ac:chgData name="Peterson, Eric B" userId="66d2f1f3-5efa-41fb-adb3-9ceaf2706cd1" providerId="ADAL" clId="{D01E5DD1-4EBF-42A9-B356-790C2968679C}" dt="2026-06-10T21:48:35.422" v="431" actId="113"/>
          <ac:spMkLst>
            <pc:docMk/>
            <pc:sldMk cId="3091788866" sldId="257"/>
            <ac:spMk id="3" creationId="{F966891F-EE06-D45F-1661-8B128FD7DFE3}"/>
          </ac:spMkLst>
        </pc:spChg>
        <pc:picChg chg="add mod">
          <ac:chgData name="Peterson, Eric B" userId="66d2f1f3-5efa-41fb-adb3-9ceaf2706cd1" providerId="ADAL" clId="{D01E5DD1-4EBF-42A9-B356-790C2968679C}" dt="2026-06-10T21:42:01.966" v="273" actId="1076"/>
          <ac:picMkLst>
            <pc:docMk/>
            <pc:sldMk cId="3091788866" sldId="257"/>
            <ac:picMk id="4" creationId="{49306711-1399-2C5F-2B62-461C99BE8016}"/>
          </ac:picMkLst>
        </pc:picChg>
      </pc:sldChg>
      <pc:sldChg chg="modSp new del mod">
        <pc:chgData name="Peterson, Eric B" userId="66d2f1f3-5efa-41fb-adb3-9ceaf2706cd1" providerId="ADAL" clId="{D01E5DD1-4EBF-42A9-B356-790C2968679C}" dt="2026-06-15T23:24:18.641" v="3456" actId="47"/>
        <pc:sldMkLst>
          <pc:docMk/>
          <pc:sldMk cId="1512739420" sldId="258"/>
        </pc:sldMkLst>
      </pc:sldChg>
      <pc:sldChg chg="addSp modSp new mod">
        <pc:chgData name="Peterson, Eric B" userId="66d2f1f3-5efa-41fb-adb3-9ceaf2706cd1" providerId="ADAL" clId="{D01E5DD1-4EBF-42A9-B356-790C2968679C}" dt="2026-06-15T23:34:19.440" v="3792" actId="14100"/>
        <pc:sldMkLst>
          <pc:docMk/>
          <pc:sldMk cId="2292809368" sldId="259"/>
        </pc:sldMkLst>
        <pc:spChg chg="mod">
          <ac:chgData name="Peterson, Eric B" userId="66d2f1f3-5efa-41fb-adb3-9ceaf2706cd1" providerId="ADAL" clId="{D01E5DD1-4EBF-42A9-B356-790C2968679C}" dt="2026-06-10T21:50:18.369" v="470" actId="20577"/>
          <ac:spMkLst>
            <pc:docMk/>
            <pc:sldMk cId="2292809368" sldId="259"/>
            <ac:spMk id="2" creationId="{C878B8CE-3596-2557-6689-E2117D629F61}"/>
          </ac:spMkLst>
        </pc:spChg>
        <pc:spChg chg="mod">
          <ac:chgData name="Peterson, Eric B" userId="66d2f1f3-5efa-41fb-adb3-9ceaf2706cd1" providerId="ADAL" clId="{D01E5DD1-4EBF-42A9-B356-790C2968679C}" dt="2026-06-10T21:58:01.325" v="506" actId="1076"/>
          <ac:spMkLst>
            <pc:docMk/>
            <pc:sldMk cId="2292809368" sldId="259"/>
            <ac:spMk id="3" creationId="{CE15968A-16C8-668F-C3FD-7DD10C6D82D6}"/>
          </ac:spMkLst>
        </pc:spChg>
        <pc:spChg chg="add mod">
          <ac:chgData name="Peterson, Eric B" userId="66d2f1f3-5efa-41fb-adb3-9ceaf2706cd1" providerId="ADAL" clId="{D01E5DD1-4EBF-42A9-B356-790C2968679C}" dt="2026-06-15T23:34:19.440" v="3792" actId="14100"/>
          <ac:spMkLst>
            <pc:docMk/>
            <pc:sldMk cId="2292809368" sldId="259"/>
            <ac:spMk id="6" creationId="{B01A1F86-BDB7-7D7D-04BF-9411B7E45095}"/>
          </ac:spMkLst>
        </pc:spChg>
        <pc:picChg chg="add mod">
          <ac:chgData name="Peterson, Eric B" userId="66d2f1f3-5efa-41fb-adb3-9ceaf2706cd1" providerId="ADAL" clId="{D01E5DD1-4EBF-42A9-B356-790C2968679C}" dt="2026-06-15T23:34:10.415" v="3789" actId="1076"/>
          <ac:picMkLst>
            <pc:docMk/>
            <pc:sldMk cId="2292809368" sldId="259"/>
            <ac:picMk id="5" creationId="{8C86FBC7-F969-48D7-8912-A8D6EC350119}"/>
          </ac:picMkLst>
        </pc:picChg>
      </pc:sldChg>
      <pc:sldChg chg="modSp new mod">
        <pc:chgData name="Peterson, Eric B" userId="66d2f1f3-5efa-41fb-adb3-9ceaf2706cd1" providerId="ADAL" clId="{D01E5DD1-4EBF-42A9-B356-790C2968679C}" dt="2026-06-15T23:33:43.397" v="3787" actId="20577"/>
        <pc:sldMkLst>
          <pc:docMk/>
          <pc:sldMk cId="4114047581" sldId="260"/>
        </pc:sldMkLst>
        <pc:spChg chg="mod">
          <ac:chgData name="Peterson, Eric B" userId="66d2f1f3-5efa-41fb-adb3-9ceaf2706cd1" providerId="ADAL" clId="{D01E5DD1-4EBF-42A9-B356-790C2968679C}" dt="2026-06-10T22:12:48.359" v="976" actId="20577"/>
          <ac:spMkLst>
            <pc:docMk/>
            <pc:sldMk cId="4114047581" sldId="260"/>
            <ac:spMk id="2" creationId="{2CF7ADA9-48CB-0FD1-103C-01BF8603BC05}"/>
          </ac:spMkLst>
        </pc:spChg>
        <pc:spChg chg="mod">
          <ac:chgData name="Peterson, Eric B" userId="66d2f1f3-5efa-41fb-adb3-9ceaf2706cd1" providerId="ADAL" clId="{D01E5DD1-4EBF-42A9-B356-790C2968679C}" dt="2026-06-15T23:33:43.397" v="3787" actId="20577"/>
          <ac:spMkLst>
            <pc:docMk/>
            <pc:sldMk cId="4114047581" sldId="260"/>
            <ac:spMk id="3" creationId="{797913C9-60EE-E419-BA23-58074D8B7532}"/>
          </ac:spMkLst>
        </pc:spChg>
      </pc:sldChg>
      <pc:sldChg chg="addSp modSp new mod modClrScheme modAnim chgLayout">
        <pc:chgData name="Peterson, Eric B" userId="66d2f1f3-5efa-41fb-adb3-9ceaf2706cd1" providerId="ADAL" clId="{D01E5DD1-4EBF-42A9-B356-790C2968679C}" dt="2026-06-15T23:48:56.643" v="3862" actId="1076"/>
        <pc:sldMkLst>
          <pc:docMk/>
          <pc:sldMk cId="1248366225" sldId="261"/>
        </pc:sldMkLst>
        <pc:spChg chg="mod ord">
          <ac:chgData name="Peterson, Eric B" userId="66d2f1f3-5efa-41fb-adb3-9ceaf2706cd1" providerId="ADAL" clId="{D01E5DD1-4EBF-42A9-B356-790C2968679C}" dt="2026-06-15T23:40:32.379" v="3839" actId="6549"/>
          <ac:spMkLst>
            <pc:docMk/>
            <pc:sldMk cId="1248366225" sldId="261"/>
            <ac:spMk id="2" creationId="{FB346215-138E-230D-0049-A43E8FF891DE}"/>
          </ac:spMkLst>
        </pc:spChg>
        <pc:spChg chg="mod ord">
          <ac:chgData name="Peterson, Eric B" userId="66d2f1f3-5efa-41fb-adb3-9ceaf2706cd1" providerId="ADAL" clId="{D01E5DD1-4EBF-42A9-B356-790C2968679C}" dt="2026-06-15T23:40:55.485" v="3854" actId="113"/>
          <ac:spMkLst>
            <pc:docMk/>
            <pc:sldMk cId="1248366225" sldId="261"/>
            <ac:spMk id="3" creationId="{659F0473-6182-1BB1-B95E-47317875D18D}"/>
          </ac:spMkLst>
        </pc:spChg>
        <pc:spChg chg="add mod ord">
          <ac:chgData name="Peterson, Eric B" userId="66d2f1f3-5efa-41fb-adb3-9ceaf2706cd1" providerId="ADAL" clId="{D01E5DD1-4EBF-42A9-B356-790C2968679C}" dt="2026-06-15T23:40:25.991" v="3837" actId="27636"/>
          <ac:spMkLst>
            <pc:docMk/>
            <pc:sldMk cId="1248366225" sldId="261"/>
            <ac:spMk id="4" creationId="{98EFBE8A-29FE-DBE4-8C53-6A9C63D64D72}"/>
          </ac:spMkLst>
        </pc:spChg>
        <pc:spChg chg="add mod">
          <ac:chgData name="Peterson, Eric B" userId="66d2f1f3-5efa-41fb-adb3-9ceaf2706cd1" providerId="ADAL" clId="{D01E5DD1-4EBF-42A9-B356-790C2968679C}" dt="2026-06-10T22:32:31.833" v="2029" actId="1038"/>
          <ac:spMkLst>
            <pc:docMk/>
            <pc:sldMk cId="1248366225" sldId="261"/>
            <ac:spMk id="5" creationId="{B4B34C50-42B9-4FCB-E2C6-BB22D0DE1C89}"/>
          </ac:spMkLst>
        </pc:spChg>
        <pc:spChg chg="add mod">
          <ac:chgData name="Peterson, Eric B" userId="66d2f1f3-5efa-41fb-adb3-9ceaf2706cd1" providerId="ADAL" clId="{D01E5DD1-4EBF-42A9-B356-790C2968679C}" dt="2026-06-10T22:24:20.940" v="1622" actId="14100"/>
          <ac:spMkLst>
            <pc:docMk/>
            <pc:sldMk cId="1248366225" sldId="261"/>
            <ac:spMk id="6" creationId="{2C14EF5E-DF8C-9D90-7917-0DA076DC3630}"/>
          </ac:spMkLst>
        </pc:spChg>
        <pc:spChg chg="add mod">
          <ac:chgData name="Peterson, Eric B" userId="66d2f1f3-5efa-41fb-adb3-9ceaf2706cd1" providerId="ADAL" clId="{D01E5DD1-4EBF-42A9-B356-790C2968679C}" dt="2026-06-10T23:53:00.136" v="2931" actId="14100"/>
          <ac:spMkLst>
            <pc:docMk/>
            <pc:sldMk cId="1248366225" sldId="261"/>
            <ac:spMk id="7" creationId="{446EAC76-5BA2-15B3-9B64-18F4B3D0EC8A}"/>
          </ac:spMkLst>
        </pc:spChg>
        <pc:spChg chg="add mod">
          <ac:chgData name="Peterson, Eric B" userId="66d2f1f3-5efa-41fb-adb3-9ceaf2706cd1" providerId="ADAL" clId="{D01E5DD1-4EBF-42A9-B356-790C2968679C}" dt="2026-06-15T23:48:56.643" v="3862" actId="1076"/>
          <ac:spMkLst>
            <pc:docMk/>
            <pc:sldMk cId="1248366225" sldId="261"/>
            <ac:spMk id="8" creationId="{E4D42550-5A5A-D2AA-0F85-8ACB92DBCC38}"/>
          </ac:spMkLst>
        </pc:spChg>
      </pc:sldChg>
      <pc:sldChg chg="addSp modSp new mod">
        <pc:chgData name="Peterson, Eric B" userId="66d2f1f3-5efa-41fb-adb3-9ceaf2706cd1" providerId="ADAL" clId="{D01E5DD1-4EBF-42A9-B356-790C2968679C}" dt="2026-06-15T23:54:36.877" v="3876" actId="166"/>
        <pc:sldMkLst>
          <pc:docMk/>
          <pc:sldMk cId="1502921928" sldId="262"/>
        </pc:sldMkLst>
        <pc:spChg chg="mod">
          <ac:chgData name="Peterson, Eric B" userId="66d2f1f3-5efa-41fb-adb3-9ceaf2706cd1" providerId="ADAL" clId="{D01E5DD1-4EBF-42A9-B356-790C2968679C}" dt="2026-06-10T22:27:31.316" v="1708" actId="5793"/>
          <ac:spMkLst>
            <pc:docMk/>
            <pc:sldMk cId="1502921928" sldId="262"/>
            <ac:spMk id="2" creationId="{F4EC3FA3-D15C-1589-95CF-9D291A9AD174}"/>
          </ac:spMkLst>
        </pc:spChg>
        <pc:spChg chg="mod">
          <ac:chgData name="Peterson, Eric B" userId="66d2f1f3-5efa-41fb-adb3-9ceaf2706cd1" providerId="ADAL" clId="{D01E5DD1-4EBF-42A9-B356-790C2968679C}" dt="2026-06-11T00:08:02.313" v="3064" actId="20577"/>
          <ac:spMkLst>
            <pc:docMk/>
            <pc:sldMk cId="1502921928" sldId="262"/>
            <ac:spMk id="3" creationId="{51E7E656-D77C-BB94-2847-131FDE2DAF25}"/>
          </ac:spMkLst>
        </pc:spChg>
        <pc:picChg chg="add mod ord">
          <ac:chgData name="Peterson, Eric B" userId="66d2f1f3-5efa-41fb-adb3-9ceaf2706cd1" providerId="ADAL" clId="{D01E5DD1-4EBF-42A9-B356-790C2968679C}" dt="2026-06-15T23:54:36.877" v="3876" actId="166"/>
          <ac:picMkLst>
            <pc:docMk/>
            <pc:sldMk cId="1502921928" sldId="262"/>
            <ac:picMk id="4" creationId="{4E3AAC17-9F92-6D22-B137-AC823378BCD8}"/>
          </ac:picMkLst>
        </pc:picChg>
        <pc:picChg chg="add mod">
          <ac:chgData name="Peterson, Eric B" userId="66d2f1f3-5efa-41fb-adb3-9ceaf2706cd1" providerId="ADAL" clId="{D01E5DD1-4EBF-42A9-B356-790C2968679C}" dt="2026-06-15T23:54:28.209" v="3872" actId="1076"/>
          <ac:picMkLst>
            <pc:docMk/>
            <pc:sldMk cId="1502921928" sldId="262"/>
            <ac:picMk id="5" creationId="{B1DEC392-3572-3CE0-C10D-C7101E1F6CC8}"/>
          </ac:picMkLst>
        </pc:picChg>
      </pc:sldChg>
      <pc:sldChg chg="addSp delSp modSp new mod">
        <pc:chgData name="Peterson, Eric B" userId="66d2f1f3-5efa-41fb-adb3-9ceaf2706cd1" providerId="ADAL" clId="{D01E5DD1-4EBF-42A9-B356-790C2968679C}" dt="2026-06-16T00:01:36.538" v="3913" actId="1076"/>
        <pc:sldMkLst>
          <pc:docMk/>
          <pc:sldMk cId="2011160816" sldId="263"/>
        </pc:sldMkLst>
        <pc:spChg chg="mod">
          <ac:chgData name="Peterson, Eric B" userId="66d2f1f3-5efa-41fb-adb3-9ceaf2706cd1" providerId="ADAL" clId="{D01E5DD1-4EBF-42A9-B356-790C2968679C}" dt="2026-06-10T22:30:26.844" v="1928" actId="20577"/>
          <ac:spMkLst>
            <pc:docMk/>
            <pc:sldMk cId="2011160816" sldId="263"/>
            <ac:spMk id="2" creationId="{24A7EBC0-9BAC-656F-D402-FFCF5DECFFC4}"/>
          </ac:spMkLst>
        </pc:spChg>
        <pc:spChg chg="add mod">
          <ac:chgData name="Peterson, Eric B" userId="66d2f1f3-5efa-41fb-adb3-9ceaf2706cd1" providerId="ADAL" clId="{D01E5DD1-4EBF-42A9-B356-790C2968679C}" dt="2026-06-15T23:55:20.903" v="3878" actId="20577"/>
          <ac:spMkLst>
            <pc:docMk/>
            <pc:sldMk cId="2011160816" sldId="263"/>
            <ac:spMk id="5" creationId="{A87A5B47-09F4-653B-6D99-BB30031425C1}"/>
          </ac:spMkLst>
        </pc:spChg>
        <pc:graphicFrameChg chg="add del mod modGraphic">
          <ac:chgData name="Peterson, Eric B" userId="66d2f1f3-5efa-41fb-adb3-9ceaf2706cd1" providerId="ADAL" clId="{D01E5DD1-4EBF-42A9-B356-790C2968679C}" dt="2026-06-16T00:01:36.538" v="3913" actId="1076"/>
          <ac:graphicFrameMkLst>
            <pc:docMk/>
            <pc:sldMk cId="2011160816" sldId="263"/>
            <ac:graphicFrameMk id="4" creationId="{1B208DC2-9A0A-DDA4-AC0B-A50FBA8AEE39}"/>
          </ac:graphicFrameMkLst>
        </pc:graphicFrameChg>
      </pc:sldChg>
      <pc:sldChg chg="addSp modSp new mod">
        <pc:chgData name="Peterson, Eric B" userId="66d2f1f3-5efa-41fb-adb3-9ceaf2706cd1" providerId="ADAL" clId="{D01E5DD1-4EBF-42A9-B356-790C2968679C}" dt="2026-06-15T23:53:25.792" v="3864" actId="27636"/>
        <pc:sldMkLst>
          <pc:docMk/>
          <pc:sldMk cId="214774942" sldId="264"/>
        </pc:sldMkLst>
        <pc:spChg chg="mod">
          <ac:chgData name="Peterson, Eric B" userId="66d2f1f3-5efa-41fb-adb3-9ceaf2706cd1" providerId="ADAL" clId="{D01E5DD1-4EBF-42A9-B356-790C2968679C}" dt="2026-06-10T23:29:23.447" v="2596" actId="1035"/>
          <ac:spMkLst>
            <pc:docMk/>
            <pc:sldMk cId="214774942" sldId="264"/>
            <ac:spMk id="2" creationId="{938FD9B7-8172-92EE-4980-497EA71ACEC1}"/>
          </ac:spMkLst>
        </pc:spChg>
        <pc:spChg chg="mod">
          <ac:chgData name="Peterson, Eric B" userId="66d2f1f3-5efa-41fb-adb3-9ceaf2706cd1" providerId="ADAL" clId="{D01E5DD1-4EBF-42A9-B356-790C2968679C}" dt="2026-06-15T23:53:25.792" v="3864" actId="27636"/>
          <ac:spMkLst>
            <pc:docMk/>
            <pc:sldMk cId="214774942" sldId="264"/>
            <ac:spMk id="3" creationId="{039E8497-9EFB-527A-B4F5-468CBBA76D02}"/>
          </ac:spMkLst>
        </pc:spChg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721193666" sldId="265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2145011384" sldId="283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1701474407" sldId="284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2120200013" sldId="285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2299338083" sldId="286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1423853492" sldId="288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3485396089" sldId="290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460699922" sldId="291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4150961873" sldId="292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3834865337" sldId="293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3183873290" sldId="294"/>
        </pc:sldMkLst>
      </pc:sldChg>
      <pc:sldChg chg="add del">
        <pc:chgData name="Peterson, Eric B" userId="66d2f1f3-5efa-41fb-adb3-9ceaf2706cd1" providerId="ADAL" clId="{D01E5DD1-4EBF-42A9-B356-790C2968679C}" dt="2026-06-15T23:02:16.521" v="3261"/>
        <pc:sldMkLst>
          <pc:docMk/>
          <pc:sldMk cId="983761806" sldId="295"/>
        </pc:sldMkLst>
      </pc:sldChg>
      <pc:sldChg chg="modSp new mod">
        <pc:chgData name="Peterson, Eric B" userId="66d2f1f3-5efa-41fb-adb3-9ceaf2706cd1" providerId="ADAL" clId="{D01E5DD1-4EBF-42A9-B356-790C2968679C}" dt="2026-06-15T23:24:43.058" v="3461" actId="20577"/>
        <pc:sldMkLst>
          <pc:docMk/>
          <pc:sldMk cId="1156179749" sldId="296"/>
        </pc:sldMkLst>
        <pc:spChg chg="mod">
          <ac:chgData name="Peterson, Eric B" userId="66d2f1f3-5efa-41fb-adb3-9ceaf2706cd1" providerId="ADAL" clId="{D01E5DD1-4EBF-42A9-B356-790C2968679C}" dt="2026-06-15T23:22:29.117" v="3326" actId="20577"/>
          <ac:spMkLst>
            <pc:docMk/>
            <pc:sldMk cId="1156179749" sldId="296"/>
            <ac:spMk id="2" creationId="{A1C46AFB-CB54-95A3-19FA-0F5E8F94C508}"/>
          </ac:spMkLst>
        </pc:spChg>
        <pc:spChg chg="mod">
          <ac:chgData name="Peterson, Eric B" userId="66d2f1f3-5efa-41fb-adb3-9ceaf2706cd1" providerId="ADAL" clId="{D01E5DD1-4EBF-42A9-B356-790C2968679C}" dt="2026-06-15T23:24:43.058" v="3461" actId="20577"/>
          <ac:spMkLst>
            <pc:docMk/>
            <pc:sldMk cId="1156179749" sldId="296"/>
            <ac:spMk id="3" creationId="{6BB1656E-434C-58BB-6980-0B0E50767409}"/>
          </ac:spMkLst>
        </pc:spChg>
      </pc:sldChg>
      <pc:sldChg chg="addSp delSp modSp new mod">
        <pc:chgData name="Peterson, Eric B" userId="66d2f1f3-5efa-41fb-adb3-9ceaf2706cd1" providerId="ADAL" clId="{D01E5DD1-4EBF-42A9-B356-790C2968679C}" dt="2026-06-15T23:30:09.014" v="3532" actId="1076"/>
        <pc:sldMkLst>
          <pc:docMk/>
          <pc:sldMk cId="1685323365" sldId="297"/>
        </pc:sldMkLst>
        <pc:spChg chg="mod">
          <ac:chgData name="Peterson, Eric B" userId="66d2f1f3-5efa-41fb-adb3-9ceaf2706cd1" providerId="ADAL" clId="{D01E5DD1-4EBF-42A9-B356-790C2968679C}" dt="2026-06-15T23:30:09.014" v="3532" actId="1076"/>
          <ac:spMkLst>
            <pc:docMk/>
            <pc:sldMk cId="1685323365" sldId="297"/>
            <ac:spMk id="2" creationId="{3B029E8A-CAFF-9816-EE57-9050A5DD45A8}"/>
          </ac:spMkLst>
        </pc:spChg>
        <pc:spChg chg="del">
          <ac:chgData name="Peterson, Eric B" userId="66d2f1f3-5efa-41fb-adb3-9ceaf2706cd1" providerId="ADAL" clId="{D01E5DD1-4EBF-42A9-B356-790C2968679C}" dt="2026-06-15T23:29:52.155" v="3525" actId="478"/>
          <ac:spMkLst>
            <pc:docMk/>
            <pc:sldMk cId="1685323365" sldId="297"/>
            <ac:spMk id="3" creationId="{2E5ACEB2-96A0-F402-7AF3-2268B8082840}"/>
          </ac:spMkLst>
        </pc:spChg>
        <pc:picChg chg="add mod">
          <ac:chgData name="Peterson, Eric B" userId="66d2f1f3-5efa-41fb-adb3-9ceaf2706cd1" providerId="ADAL" clId="{D01E5DD1-4EBF-42A9-B356-790C2968679C}" dt="2026-06-15T23:29:37.926" v="3524" actId="1076"/>
          <ac:picMkLst>
            <pc:docMk/>
            <pc:sldMk cId="1685323365" sldId="297"/>
            <ac:picMk id="1026" creationId="{E0AD314B-A4B2-B9F5-9D74-ED2BF3DA1759}"/>
          </ac:picMkLst>
        </pc:picChg>
      </pc:sldChg>
    </pc:docChg>
  </pc:docChgLst>
  <pc:docChgLst>
    <pc:chgData name="Lindke, Kenneth@Wildlife" userId="26298659-755c-47b4-955f-c18dc27d950e" providerId="ADAL" clId="{BF128665-7C33-47D8-8915-950B60478CEC}"/>
    <pc:docChg chg="modSld">
      <pc:chgData name="Lindke, Kenneth@Wildlife" userId="26298659-755c-47b4-955f-c18dc27d950e" providerId="ADAL" clId="{BF128665-7C33-47D8-8915-950B60478CEC}" dt="2026-06-16T19:31:53.924" v="86" actId="20577"/>
      <pc:docMkLst>
        <pc:docMk/>
      </pc:docMkLst>
      <pc:sldChg chg="modSp mod">
        <pc:chgData name="Lindke, Kenneth@Wildlife" userId="26298659-755c-47b4-955f-c18dc27d950e" providerId="ADAL" clId="{BF128665-7C33-47D8-8915-950B60478CEC}" dt="2026-06-16T19:31:53.924" v="86" actId="20577"/>
        <pc:sldMkLst>
          <pc:docMk/>
          <pc:sldMk cId="2299338083" sldId="286"/>
        </pc:sldMkLst>
        <pc:spChg chg="mod">
          <ac:chgData name="Lindke, Kenneth@Wildlife" userId="26298659-755c-47b4-955f-c18dc27d950e" providerId="ADAL" clId="{BF128665-7C33-47D8-8915-950B60478CEC}" dt="2026-06-16T19:31:53.924" v="86" actId="20577"/>
          <ac:spMkLst>
            <pc:docMk/>
            <pc:sldMk cId="2299338083" sldId="286"/>
            <ac:spMk id="2" creationId="{6A791A3D-D298-A77E-7F8F-CEA6425332D8}"/>
          </ac:spMkLst>
        </pc:spChg>
      </pc:sldChg>
      <pc:sldChg chg="modSp mod">
        <pc:chgData name="Lindke, Kenneth@Wildlife" userId="26298659-755c-47b4-955f-c18dc27d950e" providerId="ADAL" clId="{BF128665-7C33-47D8-8915-950B60478CEC}" dt="2026-06-16T19:31:27.337" v="84" actId="20577"/>
        <pc:sldMkLst>
          <pc:docMk/>
          <pc:sldMk cId="3485396089" sldId="290"/>
        </pc:sldMkLst>
        <pc:spChg chg="mod">
          <ac:chgData name="Lindke, Kenneth@Wildlife" userId="26298659-755c-47b4-955f-c18dc27d950e" providerId="ADAL" clId="{BF128665-7C33-47D8-8915-950B60478CEC}" dt="2026-06-16T19:31:27.337" v="84" actId="20577"/>
          <ac:spMkLst>
            <pc:docMk/>
            <pc:sldMk cId="3485396089" sldId="290"/>
            <ac:spMk id="2" creationId="{3F275577-D8D3-634C-F933-68BD1F663991}"/>
          </ac:spMkLst>
        </pc:spChg>
      </pc:sldChg>
      <pc:sldChg chg="modSp mod">
        <pc:chgData name="Lindke, Kenneth@Wildlife" userId="26298659-755c-47b4-955f-c18dc27d950e" providerId="ADAL" clId="{BF128665-7C33-47D8-8915-950B60478CEC}" dt="2026-06-16T19:31:05.039" v="78" actId="207"/>
        <pc:sldMkLst>
          <pc:docMk/>
          <pc:sldMk cId="4150961873" sldId="292"/>
        </pc:sldMkLst>
        <pc:spChg chg="mod">
          <ac:chgData name="Lindke, Kenneth@Wildlife" userId="26298659-755c-47b4-955f-c18dc27d950e" providerId="ADAL" clId="{BF128665-7C33-47D8-8915-950B60478CEC}" dt="2026-06-16T19:31:05.039" v="78" actId="207"/>
          <ac:spMkLst>
            <pc:docMk/>
            <pc:sldMk cId="4150961873" sldId="292"/>
            <ac:spMk id="2" creationId="{CC17F844-4E3E-6E5D-64E9-19807681E4AE}"/>
          </ac:spMkLst>
        </pc:spChg>
      </pc:sldChg>
      <pc:sldChg chg="modSp mod">
        <pc:chgData name="Lindke, Kenneth@Wildlife" userId="26298659-755c-47b4-955f-c18dc27d950e" providerId="ADAL" clId="{BF128665-7C33-47D8-8915-950B60478CEC}" dt="2026-06-16T19:31:20.962" v="82" actId="20577"/>
        <pc:sldMkLst>
          <pc:docMk/>
          <pc:sldMk cId="3834865337" sldId="293"/>
        </pc:sldMkLst>
        <pc:spChg chg="mod">
          <ac:chgData name="Lindke, Kenneth@Wildlife" userId="26298659-755c-47b4-955f-c18dc27d950e" providerId="ADAL" clId="{BF128665-7C33-47D8-8915-950B60478CEC}" dt="2026-06-16T19:31:20.962" v="82" actId="20577"/>
          <ac:spMkLst>
            <pc:docMk/>
            <pc:sldMk cId="3834865337" sldId="293"/>
            <ac:spMk id="2" creationId="{633B8849-BB54-564D-0054-2B525B3ADB97}"/>
          </ac:spMkLst>
        </pc:spChg>
      </pc:sldChg>
      <pc:sldChg chg="modSp mod">
        <pc:chgData name="Lindke, Kenneth@Wildlife" userId="26298659-755c-47b4-955f-c18dc27d950e" providerId="ADAL" clId="{BF128665-7C33-47D8-8915-950B60478CEC}" dt="2026-06-16T19:31:14.937" v="80" actId="20577"/>
        <pc:sldMkLst>
          <pc:docMk/>
          <pc:sldMk cId="3183873290" sldId="294"/>
        </pc:sldMkLst>
        <pc:spChg chg="mod">
          <ac:chgData name="Lindke, Kenneth@Wildlife" userId="26298659-755c-47b4-955f-c18dc27d950e" providerId="ADAL" clId="{BF128665-7C33-47D8-8915-950B60478CEC}" dt="2026-06-16T19:31:14.937" v="80" actId="20577"/>
          <ac:spMkLst>
            <pc:docMk/>
            <pc:sldMk cId="3183873290" sldId="294"/>
            <ac:spMk id="2" creationId="{C1166A5C-8E20-C4CE-4B4C-9FAA91DD4F6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C7190-EBA2-437A-A49D-28C5230B427C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06785-ABCC-4E56-8348-D0FD3A5A46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688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73E19B-032F-4480-85C1-3F9CEF4C3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1645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 of co-authors</a:t>
            </a:r>
          </a:p>
          <a:p>
            <a:r>
              <a:rPr lang="en-US" dirty="0"/>
              <a:t>note all disciplines an all agencies except USFS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7471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A4AD63-89B6-6971-3E86-34977D0E3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2D7CA7-0585-396C-282D-97E998C67F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D2E0E9-A115-11E0-6764-E86990CB93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540E50-D46F-D769-191A-BA0BD149B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7753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81B2C5-09C1-26DB-8843-5E5656EAA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C9FF27-C378-B77F-5354-2D23FD592F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91038A-144A-DD9F-D7F1-50B358EC62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53E41B-64E8-3222-25D8-CE7BF05F6E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4201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C888F-E0B8-1288-81DA-2242B82E7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5D862B-A2A3-F153-D00A-F99CCF50E9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738FB8-EF3A-4DB2-EDB9-24AE7855D5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4872F7-1F82-D83C-71BB-0BD9F0B313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3669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F25D3-A935-B0EB-4A9B-BFD3280A9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36FD6E-0A5C-F378-61F9-08C6839CBC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B2F4C5-D65B-AFA7-BFE3-DC79C40209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6648E9-E5DD-5E9C-3F41-0D65710D2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2009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DA66E6-52C1-8023-AAB1-D3149B33E9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8C72EC-4149-668F-B1DF-FE40276C07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A59CBE-3EBC-2253-A94D-9EBDAC1183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247F55-1C16-B528-698D-E3C876F14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15084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22853-9642-6D15-D964-A06518781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C0859B-E671-22BF-EE44-E0E85937CF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B2DCC5-1627-ACD8-68E5-DA7418C631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D7065-E1B2-D68F-58F4-AB14ECBBDD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2103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BC562-3051-6A3F-5CCB-FDB7FE471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21A734-7761-FA37-2409-4BA38C09D7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C9823B-C056-960F-C4B6-2EFD395775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547853-0161-7C1F-5AEB-D34E650132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2216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7EE58-77D7-326C-1553-78BD613AC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8DF511-B8A3-02D7-2652-35426D1CC6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C72058-9F72-D122-CA2F-DE9D79468A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8B1BB7-D061-5299-A08A-D17A16EBA1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51821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3EC9D-412C-CF7E-DBEB-3823C8D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CC01BA-DD12-1B76-2FF4-B90E74C192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EB2D2B-8C9B-2ED8-6AD6-98CDD5E6B6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2DACB2-9C07-78A4-B383-603E60156E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49305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E92F8-4FEE-8E3B-477A-614F007A8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62E944-1FA0-2483-D897-82F03BB3CB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59D2D6-3A31-A7DA-E584-DE5885F1A5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852A9-EF4B-6410-8AFA-AC17C2A871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D494B5-8E19-4A1D-824E-4A3E870984B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4437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906785-ABCC-4E56-8348-D0FD3A5A46C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565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87D24-D434-2E0F-4F0C-AECE833A1C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2375AA-5755-0C50-53B5-7DC788A14A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4422EB-7C7F-0140-C315-76D8CE9FD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910C7-B490-A8D0-ADD2-26219652C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B35E5-B834-66B9-5C72-491DA0D29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020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83140-B341-0FE7-5918-A86853EF7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F4F30-276C-7822-FDDF-E4D159CC9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CA69A-FE91-D92A-00B9-A73C50666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60B69C-9E62-A313-9CB6-B5797AF24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0A369E-1EF2-A489-AEAA-21F86D27D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5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8437-0339-1168-50BB-517A8EA6B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ECC32-625D-755F-6D76-5B67D1FC7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24077-8CDD-91E5-942F-F55C49D6F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98DD7D-9523-1933-AC02-A21826EE2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FFFF3-AD6A-929C-9485-1AA59E1B3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47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99784-C5D9-260C-4B88-313F4219D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7270F-F779-A4F3-DFC9-5F8CA4BF66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012558-24C5-DD3F-7E5B-42365021E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1F249E-38CF-C968-08C3-4D35A944F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945BCA-0AE8-C922-19AC-1C69246C4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5D9E65-48DB-244A-83EA-7E187265F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050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C3118-C211-2BCC-78AC-BE7916739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6682A5-3AD6-4BAC-D999-4FFC9A561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EADDCF-4DA5-EF0B-291B-D7EB465C7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DA15AA-1532-7ACB-EFFC-9BCA1EFFC1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FFDD85-28CC-82F7-0B9C-C0C32DFA42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841A9B-8DE6-41BF-8514-AD2978E5C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4797E3-9FF0-41FB-D317-BED5DBF50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CBE4F3-5D39-A4B1-12B8-2741B8BD6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99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E4DBF-1A82-CD9A-E8A1-CC057EB62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0C0211-3879-652D-AA40-BD64180DD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FDA9BC-EE80-8271-DB53-97F90E686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5001C1-D20E-2D3D-D4D1-628EC8B9E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51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31237D-90D6-A62C-4830-F63042068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466D3A-5CDC-A216-727A-EC73F9016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A4D835-881B-A3A2-CEAE-3D6170DB0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678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F0F8C-8BAA-4288-F64D-429FC0B9E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CEA06-0234-D769-F943-D8FAFDEC27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2BB2BB-027B-2F0D-320E-606443E91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E50DCB-AB7E-1062-3674-2B3C6837D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C2D8B-19E1-8D5F-D695-1BEB8DD43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82AFC1-4C25-4909-2D07-7CDB97CC2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59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181C-9F1E-362F-28C4-BDC5C46BA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155256-C608-8B3B-3222-185FB61285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5B6A6-FF03-EDDC-84DC-F08A150C54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E5CA50-4E4A-4765-7973-C94BA7964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D68606-A73E-80B4-261D-76F6237EC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3513F0-5546-6CF6-C96E-7ADD56D37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85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84654-FD61-791E-9937-1399BD451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E38471-1A9E-778C-5120-A211497E5F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71AE5-0528-3730-1C42-DD2FD73DA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16A25-985B-DCF1-DC19-EB57A9B6E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FBA75-CDC6-544B-3AB8-34B554C52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69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ED7BC1-B626-DC11-2118-2B80A57979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9F00B-ABBB-4A96-4309-0C1B6234C0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12035-8B1B-A8C1-C383-66CD84FFA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1D9D9-5E23-5BE1-E332-D634AA04A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21D-B43F-1E4C-8400-1FD58D846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917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1B35C-9B85-D1A6-7C5F-C7407C7E11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2DF267-8B5C-6DF3-7AD9-8998EFA1C2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92A3F-A387-913A-7A90-048001C3A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C7932-4563-FC17-5DC6-8FDC28386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F92BF-C8B7-76CB-FFC8-CC52A29FF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464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2DC86-ECD3-7F1B-5110-442AB0395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14187-3CE3-AE74-8637-C39231255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03BB46-6100-019A-AB94-63D933866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9E15A-D5E8-8AEE-A104-950521E02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FCFA24-08B4-E0FD-F885-5299B27B2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930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21737-0C2C-CBA0-7369-804066C69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809A4-A4E1-FDFC-8623-ACA88D1FE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F627C-C183-D82D-B35D-13D7528AD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21271F-7E7E-9997-0CA2-A34EFE9D9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0190E8-74CB-23C4-6437-B2EB08531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5725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1288A-ED67-F288-2AE3-616444A0E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CE1125-7450-8410-0CD2-C15728D4BC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E27EC-76B4-99EE-30E2-A91E0EC2A9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0A4D4-DDDF-DA06-6BE1-090ED2BE3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6D3193-E200-9638-1C65-FDA6A5329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88A29B-F9A4-8644-8AA9-CA3B00F7B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733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4173D-7B67-9FF5-A601-5FE2B83A5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E1306F-216D-2186-AF07-A43517B68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5D379F-BEEB-E769-9941-15F74B0F98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9634B9-F690-498E-08BD-E5B4284035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9855F3-F577-F9B2-03B4-22FC3BB64A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196F02-B8FE-658E-379C-5B8D37AC6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32E03-4B36-A903-6054-ECECA3DC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988CAC-09FF-8836-FF7C-22FD3A986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969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9FCAA-0603-AB1C-EB6D-D5C87C00A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4D22BF-7722-CE80-1769-D703658C4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415726-5353-A331-0221-C9FD38D45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2C287E-F8DE-947D-1E4C-706ED7EFE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4680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526E6C-2140-F7B1-040A-DB823D47E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CEE2CB-745F-8C9F-043A-B8041C4E1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B326D-01A7-EFA1-5116-B6BEED222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2095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06F3C-043A-CADE-EEBA-1EBE1C749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BDA0E-17C0-E1D7-71EC-8C5012586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84805E-912A-DE7F-2A8D-0C9E0B3F6C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9C5046-8B5B-DE1C-E0FD-5656687CC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F39128-46C7-C1CB-144A-3F7C3D5D9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096BFB-A170-58D4-7D49-61175D73C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7427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0E8E3-A1BE-2695-974D-E0A500752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2DB533-5382-B1CE-3B17-E2FE756F64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FF766A-8523-5D2A-14AD-615F928565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1CBCE7-D9DD-6350-7077-497B1B1DF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200F82-48B7-3A52-1D60-A5DCD8952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8CB09D-C857-073E-E0DA-5D9D93626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4483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C481C-63E6-9F71-D93A-4F740B5BA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58C475-753E-66DA-5120-0AF582A211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A4FD8-F99E-65A3-2145-4282EC0FE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BF0E8-85F3-75E7-2312-837C5BE3B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1E7D0-EDBE-1007-7731-6D1E304A5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1008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0080E9-4B22-42A0-A9F2-E599557EF4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709C87-2900-2CD5-FD62-6548B0C4ED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D355A-33C1-B8B6-D930-1F9D79957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BA270-1286-BBC7-D461-1EA5FD12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E293A-02C7-0576-101F-9129F1EB8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498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E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300A47-D58D-B9F8-52DB-C7280A2AE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C2CFE-F05B-0EBC-6B3F-6CCAFF7F2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98965-F805-1E1F-46B5-7AE88C403F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DF80DA-FBBC-430C-9A9D-3D4C237B8566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752521-2E1F-10B6-6D45-09FA55AA2B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68EDB-2DA8-1A52-16A0-6FB1AB2F3F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8FF3F9-2ED4-DA4F-1335-54ECCD9580E2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186" y="136525"/>
            <a:ext cx="1550181" cy="160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80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61A2B2-0C8D-5841-FC90-65C2BDFF8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AF2786-0C32-3E99-D8B1-5CFB916BD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03F0F-639C-6251-4E73-2AF7DAA766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696C2-D3D9-4558-9380-B0EADFF298BD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ACBA30-EB6E-4D97-F74A-AD6A8D88AD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A690AF-9F7A-F5D4-E883-DBDF866928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4C008-F5AD-4FBE-A544-0811E9FD82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166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1AF6C-FA89-7407-55F6-0079073BE6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122363"/>
            <a:ext cx="1050146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Fiscal Year 2027 Science Proposal </a:t>
            </a:r>
            <a:br>
              <a:rPr lang="en-US" dirty="0"/>
            </a:br>
            <a:r>
              <a:rPr lang="en-US" dirty="0"/>
              <a:t>from the </a:t>
            </a:r>
            <a:br>
              <a:rPr lang="en-US" dirty="0"/>
            </a:br>
            <a:r>
              <a:rPr lang="en-US" dirty="0"/>
              <a:t>TRRP Interdisciplinary Team (IDT)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4BD50C-284F-AD7D-50EB-79231AD9D6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99697"/>
            <a:ext cx="9144000" cy="2312346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Eric Peterson, USBR/TRRP</a:t>
            </a:r>
          </a:p>
          <a:p>
            <a:pPr algn="l"/>
            <a:r>
              <a:rPr lang="en-US" dirty="0"/>
              <a:t>	Science Coordinator</a:t>
            </a:r>
          </a:p>
          <a:p>
            <a:pPr algn="l"/>
            <a:r>
              <a:rPr lang="en-US" dirty="0"/>
              <a:t>Ken Lindke, CDFW</a:t>
            </a:r>
          </a:p>
          <a:p>
            <a:pPr algn="l"/>
            <a:r>
              <a:rPr lang="en-US" dirty="0"/>
              <a:t>	IDT Environmental Flows Subcommittee Coordinator</a:t>
            </a:r>
          </a:p>
        </p:txBody>
      </p:sp>
    </p:spTree>
    <p:extLst>
      <p:ext uri="{BB962C8B-B14F-4D97-AF65-F5344CB8AC3E}">
        <p14:creationId xmlns:p14="http://schemas.microsoft.com/office/powerpoint/2010/main" val="3961891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46AFB-CB54-95A3-19FA-0F5E8F94C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Three Presentations for the Price of One!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1656E-434C-58BB-6980-0B0E507674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FY27 IDT Science Proposal, composed of: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Environmental Flow Study Projects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Monitoring and DSS Review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1156179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57961-B917-724F-3154-9A7CB54DC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IDT Planning for FY27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6891F-EE06-D45F-1661-8B128FD7DF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937125"/>
          </a:xfrm>
        </p:spPr>
        <p:txBody>
          <a:bodyPr>
            <a:normAutofit/>
          </a:bodyPr>
          <a:lstStyle/>
          <a:p>
            <a:r>
              <a:rPr lang="en-US" dirty="0"/>
              <a:t>TRRP Science Plan: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  <a:p>
            <a:r>
              <a:rPr lang="en-US" dirty="0"/>
              <a:t>IDT meeting July 2025: </a:t>
            </a:r>
          </a:p>
          <a:p>
            <a:pPr lvl="1"/>
            <a:r>
              <a:rPr lang="en-US" dirty="0"/>
              <a:t>Recognized that Environmental Flow Study and Monitoring/DSS Reviews would have plenty work to propose</a:t>
            </a:r>
          </a:p>
          <a:p>
            <a:pPr lvl="1"/>
            <a:r>
              <a:rPr lang="en-US" b="1" i="1" dirty="0"/>
              <a:t>Canceled RFP process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06711-1399-2C5F-2B62-461C99BE8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2950" y="1690688"/>
            <a:ext cx="5943600" cy="316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8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icture containing outdoor, mountain, plant">
            <a:extLst>
              <a:ext uri="{FF2B5EF4-FFF2-40B4-BE49-F238E27FC236}">
                <a16:creationId xmlns:a16="http://schemas.microsoft.com/office/drawing/2014/main" id="{1650899B-CB62-E06C-20DE-52D52625AB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63"/>
          <a:stretch/>
        </p:blipFill>
        <p:spPr>
          <a:xfrm>
            <a:off x="3699755" y="0"/>
            <a:ext cx="8492244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068767A-9D7E-D472-DB0A-97CD62569D63}"/>
              </a:ext>
            </a:extLst>
          </p:cNvPr>
          <p:cNvSpPr/>
          <p:nvPr/>
        </p:nvSpPr>
        <p:spPr>
          <a:xfrm>
            <a:off x="1" y="0"/>
            <a:ext cx="5401518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8B622-53B6-7F4A-6111-E9D61D1F04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808" y="3129407"/>
            <a:ext cx="4737904" cy="1938271"/>
          </a:xfrm>
        </p:spPr>
        <p:txBody>
          <a:bodyPr>
            <a:noAutofit/>
          </a:bodyPr>
          <a:lstStyle/>
          <a:p>
            <a:pPr algn="l"/>
            <a:r>
              <a:rPr lang="en-US" sz="4400" dirty="0">
                <a:solidFill>
                  <a:schemeClr val="bg1"/>
                </a:solidFill>
                <a:latin typeface="+mn-lt"/>
              </a:rPr>
              <a:t>Environmental Flow Management Study Plan development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B822F07-6CE2-F4F1-7029-E5D30BDE6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868" y="319607"/>
            <a:ext cx="2387601" cy="23876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BCD8D18-3CE6-1B5A-7EB2-14C5BEFE4D85}"/>
              </a:ext>
            </a:extLst>
          </p:cNvPr>
          <p:cNvSpPr txBox="1"/>
          <p:nvPr/>
        </p:nvSpPr>
        <p:spPr>
          <a:xfrm>
            <a:off x="686486" y="5489877"/>
            <a:ext cx="3854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Ken Lindke, CDFW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Eric Peterson, USBR/TRRP</a:t>
            </a:r>
          </a:p>
        </p:txBody>
      </p:sp>
    </p:spTree>
    <p:extLst>
      <p:ext uri="{BB962C8B-B14F-4D97-AF65-F5344CB8AC3E}">
        <p14:creationId xmlns:p14="http://schemas.microsoft.com/office/powerpoint/2010/main" val="721193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F0ADB5B-687B-D08F-1EE2-5ECD7019AB1E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8D3FCB83-0DB1-658C-1432-3B92878E0C1B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4A6B92-A54E-5B02-7BE9-4D10AC20DF74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Authorship and representation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DA736C-1DE0-F8B6-77AF-6D85F4F96FC9}"/>
              </a:ext>
            </a:extLst>
          </p:cNvPr>
          <p:cNvSpPr txBox="1"/>
          <p:nvPr/>
        </p:nvSpPr>
        <p:spPr>
          <a:xfrm>
            <a:off x="1558639" y="1207930"/>
            <a:ext cx="40108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Yurok Tribe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 Laskodi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Dave Gaeuman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Kyle De Juilio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Hoopa Valley Tribe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Justin Alvarez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USBR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James Lee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Eric Peterson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21269A-B928-41CE-6004-709F615DE836}"/>
              </a:ext>
            </a:extLst>
          </p:cNvPr>
          <p:cNvSpPr txBox="1"/>
          <p:nvPr/>
        </p:nvSpPr>
        <p:spPr>
          <a:xfrm>
            <a:off x="4998142" y="1207930"/>
            <a:ext cx="401089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USFWS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Taylor Daley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Brad Nissen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Trinity County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Patrick Flynn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NOAA Fisheries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Seth Naman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3243B8-2E6E-E399-1FB4-2DB68CDE0F16}"/>
              </a:ext>
            </a:extLst>
          </p:cNvPr>
          <p:cNvSpPr txBox="1"/>
          <p:nvPr/>
        </p:nvSpPr>
        <p:spPr>
          <a:xfrm>
            <a:off x="8302556" y="1207930"/>
            <a:ext cx="40108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Applied River Sciences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Scott McBain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John Bair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Smokey Pittman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CDFW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Ken Lindke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B5DE18-1382-A336-3C52-CD7BB2CBE926}"/>
              </a:ext>
            </a:extLst>
          </p:cNvPr>
          <p:cNvSpPr txBox="1"/>
          <p:nvPr/>
        </p:nvSpPr>
        <p:spPr>
          <a:xfrm>
            <a:off x="1007918" y="4750339"/>
            <a:ext cx="83750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Representation from all TRRP agencies/entities except USFS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Representation from every main scientific discipline of interest to the Program</a:t>
            </a:r>
          </a:p>
        </p:txBody>
      </p:sp>
    </p:spTree>
    <p:extLst>
      <p:ext uri="{BB962C8B-B14F-4D97-AF65-F5344CB8AC3E}">
        <p14:creationId xmlns:p14="http://schemas.microsoft.com/office/powerpoint/2010/main" val="2145011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F61BF7-35A8-1D0F-E6FE-D97AAC1B2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8295D76-80D0-3A54-9647-CCF58C8C987B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4EFAA628-2A65-6A69-4F63-F106F9552472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A5D41C-9D20-C1DF-AAF9-D3B5DD07CA1E}"/>
              </a:ext>
            </a:extLst>
          </p:cNvPr>
          <p:cNvSpPr txBox="1"/>
          <p:nvPr/>
        </p:nvSpPr>
        <p:spPr>
          <a:xfrm>
            <a:off x="918321" y="257223"/>
            <a:ext cx="107727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two phase structured decision-making process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B7B0F4-AF13-68D6-5516-DF9367B721B8}"/>
              </a:ext>
            </a:extLst>
          </p:cNvPr>
          <p:cNvSpPr txBox="1"/>
          <p:nvPr/>
        </p:nvSpPr>
        <p:spPr>
          <a:xfrm>
            <a:off x="1096240" y="2196004"/>
            <a:ext cx="641638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Phase I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Information and hypothesis gathering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 hypotheses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Refinement and distillation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Phase II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Scoring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Prioritization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Identification of funding needs for FY27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474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0F85A-C7C7-BEA1-6BAE-7D78D1A35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815C60F-0BDA-A333-DA47-0B8D01D06735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AF447041-AF62-1807-426D-6EC78B5876A7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CB105E-402C-5B85-251A-F8DDE7EFFEBE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Phase 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13F50E1-6E06-0215-25D7-DEE88C220243}"/>
              </a:ext>
            </a:extLst>
          </p:cNvPr>
          <p:cNvSpPr txBox="1"/>
          <p:nvPr/>
        </p:nvSpPr>
        <p:spPr>
          <a:xfrm>
            <a:off x="1096240" y="1404145"/>
            <a:ext cx="86088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Overview of process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Compiled hypotheses from foundational documents and brainstormed novel hypotheses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Organized by subject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Interrogated each hypotheses based on a series of questions to refine and distill to a smaller and relevant set to advance to scoring and prioritizing: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the hypothesis SMART or can it be refined to a SMART hypothesis?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it multiple hypotheses, if so, separate into specific testable hypotheses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 relevance to EFM?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Has the hypothesis already been adequately addressed with prior analyses?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Started with 91 hypotheses, expanded to 109, finished with 44</a:t>
            </a:r>
          </a:p>
        </p:txBody>
      </p:sp>
    </p:spTree>
    <p:extLst>
      <p:ext uri="{BB962C8B-B14F-4D97-AF65-F5344CB8AC3E}">
        <p14:creationId xmlns:p14="http://schemas.microsoft.com/office/powerpoint/2010/main" val="1423853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4EE1B-51C3-B76B-93B7-44267EABA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2FDB5E1-15BA-A13B-F911-4ADBEBBD7044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5147D1A6-14D9-3F14-EF7A-1133E1B5C312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E7364E-FF52-E048-A528-E1BF40C57600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Phase 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02CDDF-6AC7-8D70-7433-7C99B369BDB7}"/>
              </a:ext>
            </a:extLst>
          </p:cNvPr>
          <p:cNvSpPr txBox="1"/>
          <p:nvPr/>
        </p:nvSpPr>
        <p:spPr>
          <a:xfrm>
            <a:off x="1096240" y="1177695"/>
            <a:ext cx="860886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Subjects considered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Hydrology and geomorphology (11)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Water quality/temperature (9)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Reservoir management, lake levels, and hydropower (2)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Riparian plants (22)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Wildlife (18)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Fish (22)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Foodscape (5)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Periphyton and algae (6)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Human environment – angling and recreation (14)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Foundational Documents consulted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Flow study and ROD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Winter variable flow final report and EA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Integrated Assessment Plan (IAP)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Science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Objectives and Targets document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Conceptual models report (2009)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*Novel hypotheses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0200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1BA4A-BF1A-D61F-2F29-DAFD694FF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4ADF1E5-8650-81CD-46B5-682F397B18B0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9082C84C-F395-6BD6-2600-04E1CEA0DA9D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C28BE9-D821-72D1-CB94-78E4EA9392BD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Phase 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0AA46B-4EC5-41E1-69C2-06C6F5BA6211}"/>
              </a:ext>
            </a:extLst>
          </p:cNvPr>
          <p:cNvSpPr txBox="1"/>
          <p:nvPr/>
        </p:nvSpPr>
        <p:spPr>
          <a:xfrm>
            <a:off x="1096240" y="1177695"/>
            <a:ext cx="86088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Refinement phase started with 109 hypotheses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Hydrology and geomorphology (11)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Water quality/temperature (9)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Reservoir management, lake levels, and hydropower (2)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Riparian plants (22)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Wildlife (18)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Fish (22)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Foodscape (5)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Periphyton and algae (6)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Human environment – angling and recreation (14)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Finished with 44</a:t>
            </a:r>
          </a:p>
        </p:txBody>
      </p:sp>
    </p:spTree>
    <p:extLst>
      <p:ext uri="{BB962C8B-B14F-4D97-AF65-F5344CB8AC3E}">
        <p14:creationId xmlns:p14="http://schemas.microsoft.com/office/powerpoint/2010/main" val="460699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349295-1A7C-E26D-7BFF-042F93028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E03665A-19C7-1E67-ADEE-59B7071A7F83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6877F354-BF5C-B2D7-5C15-EDECD166D47D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97E29F8-5A09-81B0-B4AC-9BD2F370B578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Phase II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791A3D-D298-A77E-7F8F-CEA6425332D8}"/>
              </a:ext>
            </a:extLst>
          </p:cNvPr>
          <p:cNvSpPr txBox="1"/>
          <p:nvPr/>
        </p:nvSpPr>
        <p:spPr>
          <a:xfrm>
            <a:off x="1096240" y="1520595"/>
            <a:ext cx="97414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Scoring criteria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the expected response sensitive enough to the EFM experiment and sufficiently free from confounding factors to be measurable?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the hypothesized response be measured within the experimental timeframe (3 years)?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 we have existing data and/or analytical tools to evaluate the hypothesis?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Does the hypothesis address a significant programmatic uncertainty or disagreement, e.g., Science Plan key uncertainties, 2000 ROD objectives, etc.?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the hypothesis a core hypothesis of anticipated effects of the EFM to the Trinity River?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Scoring process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Scored by subject matter experts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Reviewed and discussed by entire group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hypotheses sorted by score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G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roup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discussion and professional judgement to agree upon final recommended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Identified new data collection efforts needed to address selected hypotheses</a:t>
            </a:r>
          </a:p>
        </p:txBody>
      </p:sp>
    </p:spTree>
    <p:extLst>
      <p:ext uri="{BB962C8B-B14F-4D97-AF65-F5344CB8AC3E}">
        <p14:creationId xmlns:p14="http://schemas.microsoft.com/office/powerpoint/2010/main" val="2299338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28E80-DDAD-D626-3F9D-69CF228AF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BE75649-5D6B-0739-DF55-06D16FAAD6FA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33BA4A00-8EFD-4FEF-C932-1518AF56F8CC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C62F1B-5570-7D0F-5BBB-0FAF816D8F02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Phase II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275577-D8D3-634C-F933-68BD1F663991}"/>
              </a:ext>
            </a:extLst>
          </p:cNvPr>
          <p:cNvSpPr txBox="1"/>
          <p:nvPr/>
        </p:nvSpPr>
        <p:spPr>
          <a:xfrm>
            <a:off x="1096240" y="1520595"/>
            <a:ext cx="974147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Hypotheses forwarded to scoring/prioritization (44)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Hydrology and geomorphology (9)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Water quality/temperature (2)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Reservoir management, lake levels, and hydropower (2)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Riparian plants (2)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Wildlife (5)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Fish (13)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Foodscape (2)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Periphyton and algae (2)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Human environment – angling and recreation (7)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Scoring process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Scored by subject matter experts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Reviewed and discussed by entire group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hypotheses sorted by score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 discussion and professional judgement to agree upon final recommended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Identified new data collection efforts needed to address selected hypotheses</a:t>
            </a:r>
          </a:p>
        </p:txBody>
      </p:sp>
    </p:spTree>
    <p:extLst>
      <p:ext uri="{BB962C8B-B14F-4D97-AF65-F5344CB8AC3E}">
        <p14:creationId xmlns:p14="http://schemas.microsoft.com/office/powerpoint/2010/main" val="3485396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E6946-ADB8-E447-D183-CE5ADBD61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C1CB2A1-30B5-CD97-425C-CBDC535EF932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7703B8F9-914E-6CE4-CF7A-5B905FB6AF5A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457D18-D201-2965-1776-20110461D387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finalizing hypotheses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3B8849-BB54-564D-0054-2B525B3ADB97}"/>
              </a:ext>
            </a:extLst>
          </p:cNvPr>
          <p:cNvSpPr txBox="1"/>
          <p:nvPr/>
        </p:nvSpPr>
        <p:spPr>
          <a:xfrm>
            <a:off x="1096240" y="1198472"/>
            <a:ext cx="860886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Memo describing process to date that includes hypotheses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SAB review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Programmatic review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solidFill>
                  <a:prstClr val="black"/>
                </a:solidFill>
                <a:latin typeface="Calibri" panose="020F0502020204030204"/>
              </a:rPr>
              <a:t>P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roposal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development for FY27</a:t>
            </a:r>
          </a:p>
        </p:txBody>
      </p:sp>
    </p:spTree>
    <p:extLst>
      <p:ext uri="{BB962C8B-B14F-4D97-AF65-F5344CB8AC3E}">
        <p14:creationId xmlns:p14="http://schemas.microsoft.com/office/powerpoint/2010/main" val="3834865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BEAB4-3CA3-303B-EAF8-C5C1ABB47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DC90BAA-A00F-9C39-B72E-2501E17FF778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D79E5FA7-7DDD-0118-4923-ACFE04703EAA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F92530-3E4A-59ED-D84B-309704EF632F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finalizing hypotheses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166A5C-8E20-C4CE-4B4C-9FAA91DD4F66}"/>
              </a:ext>
            </a:extLst>
          </p:cNvPr>
          <p:cNvSpPr txBox="1"/>
          <p:nvPr/>
        </p:nvSpPr>
        <p:spPr>
          <a:xfrm>
            <a:off x="1096240" y="1198472"/>
            <a:ext cx="86088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Among 44 hypotheses scored and prioritized, 30 are recommended by the EFM Study Plan subcommittee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Many hypotheses can be grouped into single efforts, likely ~12 efforts overall to address 30 hypotheses.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Most hypotheses can be addressed with existing long-term monitoring or modelling data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hypotheses require additional data collection in FY27 to be addressed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solidFill>
                  <a:prstClr val="black"/>
                </a:solidFill>
                <a:latin typeface="Calibri" panose="020F0502020204030204"/>
              </a:rPr>
              <a:t>P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roposal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development for FY27</a:t>
            </a:r>
          </a:p>
        </p:txBody>
      </p:sp>
    </p:spTree>
    <p:extLst>
      <p:ext uri="{BB962C8B-B14F-4D97-AF65-F5344CB8AC3E}">
        <p14:creationId xmlns:p14="http://schemas.microsoft.com/office/powerpoint/2010/main" val="3183873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5D627-77D0-B6E5-F69C-519C6E271A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8A255CC-210B-EE51-7F73-5E1A9FA8D747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6472B8F1-AF0C-6AFA-02CA-F9A3A33E6558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C685CE-D84D-B443-A871-D72E5BC21413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FY27 funding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761235-231D-1CFE-36E4-37BB0AA53BB5}"/>
              </a:ext>
            </a:extLst>
          </p:cNvPr>
          <p:cNvSpPr txBox="1"/>
          <p:nvPr/>
        </p:nvSpPr>
        <p:spPr>
          <a:xfrm>
            <a:off x="1096240" y="1198472"/>
            <a:ext cx="8608869" cy="4984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Funding requested for the following projects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Evaluating the timing of tributary peak flows relative to EFM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Evaluating EFM effectiveness for increasing sediment transport capacity above tributary junctions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Evaluating EFM effectiveness for mobilizing coarse fine sediment from the mainstem Trinity River near tributary junctions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Evaluating Changes to Late Spring and Summer Near-Channel Groundwater Dynamics in Response to EFM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Benthic Macroinvertebrate Monitoring - Streambed Disturbance and Seasonal Inundation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(addresses two hypotheses)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** Pilot study on shifts in Merganser predation due to EFM</a:t>
            </a:r>
          </a:p>
        </p:txBody>
      </p:sp>
    </p:spTree>
    <p:extLst>
      <p:ext uri="{BB962C8B-B14F-4D97-AF65-F5344CB8AC3E}">
        <p14:creationId xmlns:p14="http://schemas.microsoft.com/office/powerpoint/2010/main" val="983761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3971-D490-2C46-1DED-30E53B997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A3E7B93-BB83-DF63-B6E0-9443C90077A3}"/>
              </a:ext>
            </a:extLst>
          </p:cNvPr>
          <p:cNvSpPr/>
          <p:nvPr/>
        </p:nvSpPr>
        <p:spPr>
          <a:xfrm>
            <a:off x="0" y="0"/>
            <a:ext cx="544010" cy="6858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8C8DAF44-CDE9-4DEC-4B50-3D7718E94447}"/>
              </a:ext>
            </a:extLst>
          </p:cNvPr>
          <p:cNvPicPr/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83" y="4750339"/>
            <a:ext cx="1850926" cy="1850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8CFCE8-EE4F-A5A3-FD51-208FD3DCFB62}"/>
              </a:ext>
            </a:extLst>
          </p:cNvPr>
          <p:cNvSpPr txBox="1"/>
          <p:nvPr/>
        </p:nvSpPr>
        <p:spPr>
          <a:xfrm>
            <a:off x="918321" y="257223"/>
            <a:ext cx="1077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EFM Study Plan: next steps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17F844-4E3E-6E5D-64E9-19807681E4AE}"/>
              </a:ext>
            </a:extLst>
          </p:cNvPr>
          <p:cNvSpPr txBox="1"/>
          <p:nvPr/>
        </p:nvSpPr>
        <p:spPr>
          <a:xfrm>
            <a:off x="1096240" y="1198472"/>
            <a:ext cx="860886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Draft memo describing process and includes hypotheses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SAB review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Programmatic review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solidFill>
                  <a:prstClr val="black"/>
                </a:solidFill>
                <a:latin typeface="Calibri" panose="020F0502020204030204"/>
              </a:rPr>
              <a:t>P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roposal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development for FY27 -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Following SAB and Programmatic review, finalize list of hypotheses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Study plan development for selected hypotheses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draft report for SAB and Programmatic review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Response to comments, final report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0961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29E8A-CAFF-9816-EE57-9050A5DD4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8265" y="712270"/>
            <a:ext cx="9144000" cy="1017020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Monitoring and DSS Reviews</a:t>
            </a:r>
          </a:p>
        </p:txBody>
      </p:sp>
      <p:pic>
        <p:nvPicPr>
          <p:cNvPr id="1026" name="Picture 2" descr="Redd and salmon carcass surveys 2016. ">
            <a:extLst>
              <a:ext uri="{FF2B5EF4-FFF2-40B4-BE49-F238E27FC236}">
                <a16:creationId xmlns:a16="http://schemas.microsoft.com/office/drawing/2014/main" id="{E0AD314B-A4B2-B9F5-9D74-ED2BF3DA1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112" y="2316163"/>
            <a:ext cx="6337122" cy="420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323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8B8CE-3596-2557-6689-E2117D629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Monitoring and DSS Reviews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5968A-16C8-668F-C3FD-7DD10C6D82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TRRP Science Plan: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86FBC7-F969-48D7-8912-A8D6EC350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68" y="2338272"/>
            <a:ext cx="11037538" cy="4351338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01A1F86-BDB7-7D7D-04BF-9411B7E45095}"/>
              </a:ext>
            </a:extLst>
          </p:cNvPr>
          <p:cNvSpPr/>
          <p:nvPr/>
        </p:nvSpPr>
        <p:spPr>
          <a:xfrm>
            <a:off x="571315" y="5062581"/>
            <a:ext cx="3471296" cy="568198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093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ADA9-48CB-0FD1-103C-01BF8603B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IDT Monitoring and DSS Review </a:t>
            </a:r>
            <a:br>
              <a:rPr lang="en-US" dirty="0"/>
            </a:br>
            <a:r>
              <a:rPr lang="en-US" dirty="0"/>
              <a:t>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913C9-60EE-E419-BA23-58074D8B7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Start with internal review</a:t>
            </a:r>
          </a:p>
          <a:p>
            <a:pPr lvl="1"/>
            <a:r>
              <a:rPr lang="en-US" dirty="0"/>
              <a:t>option to identify need for contracting deeper review</a:t>
            </a:r>
            <a:br>
              <a:rPr lang="en-US" dirty="0"/>
            </a:br>
            <a:endParaRPr lang="en-US" dirty="0"/>
          </a:p>
          <a:p>
            <a:r>
              <a:rPr lang="en-US" dirty="0"/>
              <a:t>Added DSS due to concerns from Flow Workgroup</a:t>
            </a:r>
            <a:br>
              <a:rPr lang="en-US" dirty="0"/>
            </a:br>
            <a:endParaRPr lang="en-US" dirty="0"/>
          </a:p>
          <a:p>
            <a:r>
              <a:rPr lang="en-US" dirty="0"/>
              <a:t>IDT meeting, Sept. 2024</a:t>
            </a:r>
          </a:p>
          <a:p>
            <a:pPr lvl="1"/>
            <a:r>
              <a:rPr lang="en-US" dirty="0"/>
              <a:t>Identified ca. 30 review topics</a:t>
            </a:r>
          </a:p>
          <a:p>
            <a:pPr lvl="1"/>
            <a:r>
              <a:rPr lang="en-US" dirty="0"/>
              <a:t>Assigned topics to Workgroups</a:t>
            </a:r>
          </a:p>
          <a:p>
            <a:pPr lvl="2"/>
            <a:r>
              <a:rPr lang="en-US" dirty="0"/>
              <a:t>Option for workgroups to identify unmet needs</a:t>
            </a:r>
          </a:p>
          <a:p>
            <a:pPr lvl="2"/>
            <a:r>
              <a:rPr lang="en-US" dirty="0"/>
              <a:t>Workgroups generally used subcommittees</a:t>
            </a:r>
          </a:p>
          <a:p>
            <a:pPr lvl="2"/>
            <a:r>
              <a:rPr lang="en-US" dirty="0"/>
              <a:t>Reviewers could not be funded for the topic, but could reach out to topic participants</a:t>
            </a:r>
          </a:p>
          <a:p>
            <a:pPr lvl="1"/>
            <a:endParaRPr lang="en-US" dirty="0"/>
          </a:p>
          <a:p>
            <a:r>
              <a:rPr lang="en-US" dirty="0"/>
              <a:t>Completed reviews January 2026</a:t>
            </a:r>
          </a:p>
          <a:p>
            <a:r>
              <a:rPr lang="en-US" dirty="0"/>
              <a:t>Drafted memo with implementation plan 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0475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46215-138E-230D-0049-A43E8FF89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IDT Monitoring and DSS Review</a:t>
            </a:r>
            <a:br>
              <a:rPr lang="en-US" dirty="0"/>
            </a:br>
            <a:r>
              <a:rPr lang="en-US" dirty="0"/>
              <a:t>Implementation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9F0473-6182-1BB1-B95E-47317875D1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5263333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Spring 2026 draft summary:</a:t>
            </a:r>
          </a:p>
          <a:p>
            <a:pPr lvl="1"/>
            <a:r>
              <a:rPr lang="en-US" dirty="0"/>
              <a:t>Final set of 27 reviews </a:t>
            </a:r>
          </a:p>
          <a:p>
            <a:pPr lvl="1"/>
            <a:r>
              <a:rPr lang="en-US" dirty="0"/>
              <a:t>IDT’s Implementation Plan</a:t>
            </a:r>
            <a:br>
              <a:rPr lang="en-US" dirty="0"/>
            </a:br>
            <a:endParaRPr lang="en-US" dirty="0"/>
          </a:p>
          <a:p>
            <a:r>
              <a:rPr lang="en-US" dirty="0"/>
              <a:t>Reviewed by SAB</a:t>
            </a:r>
          </a:p>
          <a:p>
            <a:pPr lvl="1"/>
            <a:r>
              <a:rPr lang="en-US" sz="2200" dirty="0"/>
              <a:t>Final report pending</a:t>
            </a:r>
            <a:br>
              <a:rPr lang="en-US" sz="2200" dirty="0"/>
            </a:br>
            <a:endParaRPr lang="en-US" sz="2200" dirty="0"/>
          </a:p>
          <a:p>
            <a:r>
              <a:rPr lang="en-US" dirty="0"/>
              <a:t>Most common recommendation: </a:t>
            </a:r>
          </a:p>
          <a:p>
            <a:pPr lvl="1"/>
            <a:r>
              <a:rPr lang="en-US" sz="2200" dirty="0"/>
              <a:t>Catch up on report and data deliveries</a:t>
            </a:r>
            <a:br>
              <a:rPr lang="en-US" sz="2200" dirty="0"/>
            </a:br>
            <a:endParaRPr lang="en-US" sz="2200" dirty="0"/>
          </a:p>
          <a:p>
            <a:r>
              <a:rPr lang="en-US" dirty="0"/>
              <a:t>Many small changes not requiring funding adjustments</a:t>
            </a:r>
          </a:p>
          <a:p>
            <a:pPr lvl="1"/>
            <a:r>
              <a:rPr lang="en-US" sz="2200" dirty="0"/>
              <a:t>To be implemented through workgroups</a:t>
            </a:r>
            <a:br>
              <a:rPr lang="en-US" sz="2200" dirty="0"/>
            </a:br>
            <a:br>
              <a:rPr lang="en-US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FBE8A-29FE-DBE4-8C53-6A9C63D64D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3"/>
            <a:ext cx="5432197" cy="516906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Funding adjustments:</a:t>
            </a:r>
          </a:p>
          <a:p>
            <a:pPr lvl="1"/>
            <a:r>
              <a:rPr lang="en-US" dirty="0"/>
              <a:t>Test grain-size mapping with multibeam sonar</a:t>
            </a:r>
          </a:p>
          <a:p>
            <a:pPr lvl="1"/>
            <a:r>
              <a:rPr lang="en-US" dirty="0"/>
              <a:t>Add turbidity at 3 gages</a:t>
            </a:r>
          </a:p>
          <a:p>
            <a:pPr lvl="1"/>
            <a:r>
              <a:rPr lang="en-US" dirty="0"/>
              <a:t>Add temperature at 3 gages</a:t>
            </a:r>
          </a:p>
          <a:p>
            <a:pPr lvl="1"/>
            <a:r>
              <a:rPr lang="en-US" dirty="0"/>
              <a:t>Cut funding for Burnt Ranch gage</a:t>
            </a:r>
          </a:p>
          <a:p>
            <a:pPr lvl="1"/>
            <a:r>
              <a:rPr lang="en-US" dirty="0"/>
              <a:t>Contract assistance for Fish WG on outmigrant and run-size monitoring strategies</a:t>
            </a:r>
          </a:p>
          <a:p>
            <a:pPr lvl="1"/>
            <a:r>
              <a:rPr lang="en-US" dirty="0"/>
              <a:t>Budget for Physical WG on </a:t>
            </a:r>
            <a:br>
              <a:rPr lang="en-US" dirty="0"/>
            </a:br>
            <a:r>
              <a:rPr lang="en-US" dirty="0"/>
              <a:t>sed. </a:t>
            </a:r>
            <a:r>
              <a:rPr lang="en-US" dirty="0" err="1"/>
              <a:t>aug.</a:t>
            </a:r>
            <a:r>
              <a:rPr lang="en-US" dirty="0"/>
              <a:t> monitoring</a:t>
            </a:r>
          </a:p>
          <a:p>
            <a:pPr lvl="1"/>
            <a:r>
              <a:rPr lang="en-US" dirty="0"/>
              <a:t>Develop TARGETS documentation</a:t>
            </a:r>
          </a:p>
          <a:p>
            <a:pPr lvl="1"/>
            <a:r>
              <a:rPr lang="en-US" dirty="0"/>
              <a:t>Enhancements to S3 model</a:t>
            </a:r>
          </a:p>
          <a:p>
            <a:pPr lvl="1"/>
            <a:r>
              <a:rPr lang="en-US" dirty="0"/>
              <a:t>Assess need for Spawning Surveys from North Fork to Willow Creek Weir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B34C50-42B9-4FCB-E2C6-BB22D0DE1C89}"/>
              </a:ext>
            </a:extLst>
          </p:cNvPr>
          <p:cNvSpPr/>
          <p:nvPr/>
        </p:nvSpPr>
        <p:spPr>
          <a:xfrm>
            <a:off x="6609468" y="5611303"/>
            <a:ext cx="4019550" cy="371475"/>
          </a:xfrm>
          <a:prstGeom prst="rect">
            <a:avLst/>
          </a:prstGeom>
          <a:solidFill>
            <a:srgbClr val="C5E5F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14EF5E-DF8C-9D90-7917-0DA076DC3630}"/>
              </a:ext>
            </a:extLst>
          </p:cNvPr>
          <p:cNvSpPr/>
          <p:nvPr/>
        </p:nvSpPr>
        <p:spPr>
          <a:xfrm>
            <a:off x="6677025" y="2238081"/>
            <a:ext cx="4019550" cy="674801"/>
          </a:xfrm>
          <a:prstGeom prst="rect">
            <a:avLst/>
          </a:prstGeom>
          <a:solidFill>
            <a:srgbClr val="C5E5F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46EAC76-5BA2-15B3-9B64-18F4B3D0EC8A}"/>
              </a:ext>
            </a:extLst>
          </p:cNvPr>
          <p:cNvSpPr/>
          <p:nvPr/>
        </p:nvSpPr>
        <p:spPr>
          <a:xfrm>
            <a:off x="6677025" y="3808430"/>
            <a:ext cx="4842530" cy="867666"/>
          </a:xfrm>
          <a:prstGeom prst="rect">
            <a:avLst/>
          </a:prstGeom>
          <a:solidFill>
            <a:srgbClr val="C5E5F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4D42550-5A5A-D2AA-0F85-8ACB92DBCC38}"/>
              </a:ext>
            </a:extLst>
          </p:cNvPr>
          <p:cNvSpPr/>
          <p:nvPr/>
        </p:nvSpPr>
        <p:spPr>
          <a:xfrm>
            <a:off x="6677025" y="5830896"/>
            <a:ext cx="4842530" cy="867666"/>
          </a:xfrm>
          <a:prstGeom prst="rect">
            <a:avLst/>
          </a:prstGeom>
          <a:solidFill>
            <a:srgbClr val="C5E5F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36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FD9B7-8172-92EE-4980-497EA71AC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25"/>
            <a:ext cx="10515600" cy="1325563"/>
          </a:xfrm>
        </p:spPr>
        <p:txBody>
          <a:bodyPr/>
          <a:lstStyle/>
          <a:p>
            <a:r>
              <a:rPr lang="en-US" dirty="0"/>
              <a:t>Recommended Funding Adjustments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E8497-9EFB-527A-B4F5-468CBBA76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6800"/>
            <a:ext cx="10515600" cy="554355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Add turbidity at 3 gages ($139k)</a:t>
            </a:r>
          </a:p>
          <a:p>
            <a:pPr lvl="1"/>
            <a:r>
              <a:rPr lang="en-US" dirty="0"/>
              <a:t>Limekiln (</a:t>
            </a:r>
            <a:r>
              <a:rPr lang="en-US" dirty="0" err="1"/>
              <a:t>Steelbridge</a:t>
            </a:r>
            <a:r>
              <a:rPr lang="en-US" dirty="0"/>
              <a:t>), Junction City, Above North Fork</a:t>
            </a:r>
          </a:p>
          <a:p>
            <a:pPr lvl="1"/>
            <a:r>
              <a:rPr lang="en-US" dirty="0"/>
              <a:t>Realtime telemetry</a:t>
            </a:r>
          </a:p>
          <a:p>
            <a:pPr lvl="1"/>
            <a:r>
              <a:rPr lang="en-US" dirty="0"/>
              <a:t>Applied River Sciences</a:t>
            </a:r>
          </a:p>
          <a:p>
            <a:r>
              <a:rPr lang="en-US" b="1" dirty="0"/>
              <a:t>Add temperature at 3 gages ($39k)</a:t>
            </a:r>
          </a:p>
          <a:p>
            <a:pPr lvl="1"/>
            <a:r>
              <a:rPr lang="en-US" dirty="0"/>
              <a:t>Coffee Creek, Junction City, </a:t>
            </a:r>
            <a:r>
              <a:rPr lang="en-US" dirty="0" err="1"/>
              <a:t>Hyampom</a:t>
            </a:r>
            <a:endParaRPr lang="en-US" dirty="0"/>
          </a:p>
          <a:p>
            <a:pPr lvl="1"/>
            <a:r>
              <a:rPr lang="en-US" dirty="0"/>
              <a:t>Realtime telemetry</a:t>
            </a:r>
          </a:p>
          <a:p>
            <a:pPr lvl="1"/>
            <a:r>
              <a:rPr lang="en-US" dirty="0"/>
              <a:t>USGS</a:t>
            </a:r>
          </a:p>
          <a:p>
            <a:r>
              <a:rPr lang="en-US" b="1" dirty="0"/>
              <a:t>Cut funding for Burnt Ranch gage ($-35k)</a:t>
            </a:r>
          </a:p>
          <a:p>
            <a:pPr lvl="1"/>
            <a:r>
              <a:rPr lang="en-US" dirty="0"/>
              <a:t>Not used in any TRRP analyses</a:t>
            </a:r>
          </a:p>
          <a:p>
            <a:r>
              <a:rPr lang="en-US" b="1" dirty="0"/>
              <a:t>Budget for Physical WG on sed. </a:t>
            </a:r>
            <a:r>
              <a:rPr lang="en-US" b="1" dirty="0" err="1"/>
              <a:t>aug.</a:t>
            </a:r>
            <a:r>
              <a:rPr lang="en-US" b="1" dirty="0"/>
              <a:t> monitoring ($50k)</a:t>
            </a:r>
          </a:p>
          <a:p>
            <a:pPr lvl="1"/>
            <a:r>
              <a:rPr lang="en-US" dirty="0"/>
              <a:t>Topography, pebble counts, etc.</a:t>
            </a:r>
          </a:p>
          <a:p>
            <a:pPr lvl="1"/>
            <a:r>
              <a:rPr lang="en-US" dirty="0"/>
              <a:t>Annual application to be managed by WG</a:t>
            </a:r>
          </a:p>
          <a:p>
            <a:r>
              <a:rPr lang="en-US" b="1" dirty="0"/>
              <a:t>Develop TARGETS 1D documentation ($32k)</a:t>
            </a:r>
          </a:p>
          <a:p>
            <a:pPr lvl="1"/>
            <a:r>
              <a:rPr lang="en-US" dirty="0"/>
              <a:t>We have a manual, nothing on model mechanics</a:t>
            </a:r>
          </a:p>
          <a:p>
            <a:pPr lvl="1"/>
            <a:r>
              <a:rPr lang="en-US" dirty="0"/>
              <a:t>Proposal will include validation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749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C3FA3-D15C-1589-95CF-9D291A9AD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both topics together…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7E656-D77C-BB94-2847-131FDE2DAF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IDT met on May 4</a:t>
            </a:r>
            <a:r>
              <a:rPr lang="en-US" baseline="30000" dirty="0"/>
              <a:t>th</a:t>
            </a:r>
            <a:r>
              <a:rPr lang="en-US" dirty="0"/>
              <a:t> to prioritize the list across </a:t>
            </a:r>
          </a:p>
          <a:p>
            <a:pPr lvl="1"/>
            <a:r>
              <a:rPr lang="en-US" dirty="0"/>
              <a:t>Environmental Flow Study</a:t>
            </a:r>
          </a:p>
          <a:p>
            <a:pPr lvl="1"/>
            <a:r>
              <a:rPr lang="en-US" dirty="0"/>
              <a:t>Monitoring and DSS Recommendations</a:t>
            </a:r>
            <a:br>
              <a:rPr lang="en-US" dirty="0"/>
            </a:br>
            <a:endParaRPr lang="en-US" dirty="0"/>
          </a:p>
          <a:p>
            <a:pPr lvl="1"/>
            <a:r>
              <a:rPr lang="en-US" i="1" dirty="0"/>
              <a:t>Consensus prioritization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Affirmed at the IDT meeting June 3</a:t>
            </a:r>
            <a:r>
              <a:rPr lang="en-US" baseline="30000" dirty="0"/>
              <a:t>rd</a:t>
            </a:r>
            <a:endParaRPr lang="en-US" dirty="0"/>
          </a:p>
        </p:txBody>
      </p:sp>
      <p:pic>
        <p:nvPicPr>
          <p:cNvPr id="5" name="Picture 2" descr="Redd and salmon carcass surveys 2016. ">
            <a:extLst>
              <a:ext uri="{FF2B5EF4-FFF2-40B4-BE49-F238E27FC236}">
                <a16:creationId xmlns:a16="http://schemas.microsoft.com/office/drawing/2014/main" id="{B1DEC392-3572-3CE0-C10D-C7101E1F6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3975" y="4649464"/>
            <a:ext cx="3156083" cy="20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picture containing outdoor, mountain, plant">
            <a:extLst>
              <a:ext uri="{FF2B5EF4-FFF2-40B4-BE49-F238E27FC236}">
                <a16:creationId xmlns:a16="http://schemas.microsoft.com/office/drawing/2014/main" id="{4E3AAC17-9F92-6D22-B137-AC823378BC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63"/>
          <a:stretch/>
        </p:blipFill>
        <p:spPr>
          <a:xfrm>
            <a:off x="7044128" y="2200275"/>
            <a:ext cx="3799693" cy="306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9219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7EBC0-9BAC-656F-D402-FFCF5DECF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IDT FY27 Science Proposal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B208DC2-9A0A-DDA4-AC0B-A50FBA8AEE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196331"/>
              </p:ext>
            </p:extLst>
          </p:nvPr>
        </p:nvGraphicFramePr>
        <p:xfrm>
          <a:off x="356681" y="1808492"/>
          <a:ext cx="11478638" cy="35269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1096">
                  <a:extLst>
                    <a:ext uri="{9D8B030D-6E8A-4147-A177-3AD203B41FA5}">
                      <a16:colId xmlns:a16="http://schemas.microsoft.com/office/drawing/2014/main" val="3598176362"/>
                    </a:ext>
                  </a:extLst>
                </a:gridCol>
                <a:gridCol w="1168924">
                  <a:extLst>
                    <a:ext uri="{9D8B030D-6E8A-4147-A177-3AD203B41FA5}">
                      <a16:colId xmlns:a16="http://schemas.microsoft.com/office/drawing/2014/main" val="1634149216"/>
                    </a:ext>
                  </a:extLst>
                </a:gridCol>
                <a:gridCol w="4985126">
                  <a:extLst>
                    <a:ext uri="{9D8B030D-6E8A-4147-A177-3AD203B41FA5}">
                      <a16:colId xmlns:a16="http://schemas.microsoft.com/office/drawing/2014/main" val="2049627093"/>
                    </a:ext>
                  </a:extLst>
                </a:gridCol>
                <a:gridCol w="1469436">
                  <a:extLst>
                    <a:ext uri="{9D8B030D-6E8A-4147-A177-3AD203B41FA5}">
                      <a16:colId xmlns:a16="http://schemas.microsoft.com/office/drawing/2014/main" val="2863410624"/>
                    </a:ext>
                  </a:extLst>
                </a:gridCol>
                <a:gridCol w="1512028">
                  <a:extLst>
                    <a:ext uri="{9D8B030D-6E8A-4147-A177-3AD203B41FA5}">
                      <a16:colId xmlns:a16="http://schemas.microsoft.com/office/drawing/2014/main" val="4001119306"/>
                    </a:ext>
                  </a:extLst>
                </a:gridCol>
                <a:gridCol w="1512028">
                  <a:extLst>
                    <a:ext uri="{9D8B030D-6E8A-4147-A177-3AD203B41FA5}">
                      <a16:colId xmlns:a16="http://schemas.microsoft.com/office/drawing/2014/main" val="1704681122"/>
                    </a:ext>
                  </a:extLst>
                </a:gridCol>
              </a:tblGrid>
              <a:tr h="18313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1" u="none" strike="noStrike" dirty="0">
                          <a:effectLst/>
                        </a:rPr>
                        <a:t>Priority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1" u="none" strike="noStrike" dirty="0">
                          <a:effectLst/>
                        </a:rPr>
                        <a:t>Category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1" u="none" strike="noStrike" dirty="0">
                          <a:effectLst/>
                        </a:rPr>
                        <a:t>Item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1" u="none" strike="noStrike" dirty="0">
                          <a:effectLst/>
                        </a:rPr>
                        <a:t>Cost Est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1" u="none" strike="noStrike" dirty="0">
                          <a:effectLst/>
                        </a:rPr>
                        <a:t>Running Total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1" u="none" strike="noStrike" dirty="0">
                          <a:effectLst/>
                        </a:rPr>
                        <a:t>Recurrence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119338391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Mon&amp;DSS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fr-FR" sz="1600" u="none" strike="noStrike" dirty="0">
                          <a:effectLst/>
                        </a:rPr>
                        <a:t>Drop </a:t>
                      </a:r>
                      <a:r>
                        <a:rPr lang="fr-FR" sz="1600" u="none" strike="noStrike" dirty="0" err="1">
                          <a:effectLst/>
                        </a:rPr>
                        <a:t>Burnt</a:t>
                      </a:r>
                      <a:r>
                        <a:rPr lang="fr-FR" sz="1600" u="none" strike="noStrike" dirty="0">
                          <a:effectLst/>
                        </a:rPr>
                        <a:t> Ranch Gage (EST) USGS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</a:t>
                      </a:r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Aptos Narrow" panose="020B0004020202020204" pitchFamily="34" charset="0"/>
                        </a:rPr>
                        <a:t>$   -29,600.00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Aptos Narrow" panose="020B0004020202020204" pitchFamily="34" charset="0"/>
                        </a:rPr>
                        <a:t> $    -29,600.00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annual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2100212152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Mon&amp;DSS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fr-FR" sz="1600" u="none" strike="noStrike">
                          <a:effectLst/>
                        </a:rPr>
                        <a:t>Sediment Augmentation Monitoring WG Budget</a:t>
                      </a:r>
                      <a:endParaRPr lang="fr-FR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 20,400.00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annual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2435526605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EFS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Tributary Synchronization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14,558.00*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 34,958.00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 one time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2119053227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4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EFS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BMI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124,129.00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159,087.00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covers 2 years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2268626788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5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EFS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Sed Above Tribuary Junctions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34,315.00 *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193,402.00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one time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1930697969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6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EFS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Coarse Fine Sed at Deltas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28,851.00 *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222,253.00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 one time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4223223010"/>
                  </a:ext>
                </a:extLst>
              </a:tr>
              <a:tr h="33147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7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Mon&amp;DSS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Turbidity (Limekiln, JC, aboveNF) ARS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138,700.00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360,953.00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effectLst/>
                        </a:rPr>
                        <a:t> one time, </a:t>
                      </a:r>
                      <a:br>
                        <a:rPr lang="en-US" sz="1600" u="none" strike="noStrike" dirty="0">
                          <a:effectLst/>
                        </a:rPr>
                      </a:br>
                      <a:r>
                        <a:rPr lang="en-US" sz="1600" u="none" strike="noStrike" dirty="0">
                          <a:effectLst/>
                        </a:rPr>
                        <a:t>then ~12k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2577033916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Mon&amp;DSS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TARGETS 1D documentation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32,191.00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393,144.00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one time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3517265812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9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EFS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Groundwater Dynamics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121,256.00*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514,400.00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one time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3438270355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10</a:t>
                      </a: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EFS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Mergansers**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514,400.00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one time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1320804995"/>
                  </a:ext>
                </a:extLst>
              </a:tr>
              <a:tr h="18313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11</a:t>
                      </a:r>
                    </a:p>
                  </a:txBody>
                  <a:tcPr marL="9157" marR="9157" marT="9157" marB="0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>
                          <a:effectLst/>
                        </a:rPr>
                        <a:t>Mon&amp;DSS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Temp (</a:t>
                      </a:r>
                      <a:r>
                        <a:rPr lang="en-US" sz="1600" u="none" strike="noStrike" dirty="0" err="1">
                          <a:effectLst/>
                        </a:rPr>
                        <a:t>abCC</a:t>
                      </a:r>
                      <a:r>
                        <a:rPr lang="en-US" sz="1600" u="none" strike="noStrike" dirty="0">
                          <a:effectLst/>
                        </a:rPr>
                        <a:t>, JC, </a:t>
                      </a:r>
                      <a:r>
                        <a:rPr lang="en-US" sz="1600" u="none" strike="noStrike" dirty="0" err="1">
                          <a:effectLst/>
                        </a:rPr>
                        <a:t>Hyampom</a:t>
                      </a:r>
                      <a:r>
                        <a:rPr lang="en-US" sz="1600" u="none" strike="noStrike" dirty="0">
                          <a:effectLst/>
                        </a:rPr>
                        <a:t>) USGS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 39,000.00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 $    553,400.00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 one time, </a:t>
                      </a:r>
                      <a:br>
                        <a:rPr lang="en-US" sz="1600" u="none" strike="noStrike" dirty="0">
                          <a:effectLst/>
                        </a:rPr>
                      </a:br>
                      <a:r>
                        <a:rPr lang="en-US" sz="1600" u="none" strike="noStrike" dirty="0">
                          <a:effectLst/>
                        </a:rPr>
                        <a:t>then ~half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157" marR="9157" marT="9157" marB="0" anchor="b"/>
                </a:tc>
                <a:extLst>
                  <a:ext uri="{0D108BD9-81ED-4DB2-BD59-A6C34878D82A}">
                    <a16:rowId xmlns:a16="http://schemas.microsoft.com/office/drawing/2014/main" val="426490893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87A5B47-09F4-653B-6D99-BB30031425C1}"/>
              </a:ext>
            </a:extLst>
          </p:cNvPr>
          <p:cNvSpPr txBox="1"/>
          <p:nvPr/>
        </p:nvSpPr>
        <p:spPr>
          <a:xfrm>
            <a:off x="3922347" y="5453253"/>
            <a:ext cx="82696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Costs likely to change with SAB recommendations (&lt;10%, &lt;25%, &lt;20%, ca .-10%, respectively).  At maximums, that is +15,801 and -12,126.</a:t>
            </a:r>
            <a:br>
              <a:rPr lang="en-US" dirty="0"/>
            </a:br>
            <a:endParaRPr lang="en-US" dirty="0"/>
          </a:p>
          <a:p>
            <a:r>
              <a:rPr lang="en-US" dirty="0"/>
              <a:t>** Prioritized low, but with no funding requested, we will move forward anyway.</a:t>
            </a:r>
          </a:p>
        </p:txBody>
      </p:sp>
    </p:spTree>
    <p:extLst>
      <p:ext uri="{BB962C8B-B14F-4D97-AF65-F5344CB8AC3E}">
        <p14:creationId xmlns:p14="http://schemas.microsoft.com/office/powerpoint/2010/main" val="2011160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6dd02d64-b7f3-43f7-a145-cfd68d338edf}" enabled="1" method="Standard" siteId="{0693b5ba-4b18-4d7b-9341-f32f400a5494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5982</TotalTime>
  <Words>1613</Words>
  <Application>Microsoft Office PowerPoint</Application>
  <PresentationFormat>Widescreen</PresentationFormat>
  <Paragraphs>330</Paragraphs>
  <Slides>22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Aptos</vt:lpstr>
      <vt:lpstr>Aptos Display</vt:lpstr>
      <vt:lpstr>Aptos Narrow</vt:lpstr>
      <vt:lpstr>Arial</vt:lpstr>
      <vt:lpstr>Calibri</vt:lpstr>
      <vt:lpstr>Calibri Light</vt:lpstr>
      <vt:lpstr>Office Theme</vt:lpstr>
      <vt:lpstr>1_Office Theme</vt:lpstr>
      <vt:lpstr>Fiscal Year 2027 Science Proposal  from the  TRRP Interdisciplinary Team (IDT)</vt:lpstr>
      <vt:lpstr>Three Presentations for the Price of One!</vt:lpstr>
      <vt:lpstr>IDT Planning for FY27</vt:lpstr>
      <vt:lpstr>Environmental Flow Management Study Plan development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Monitoring and DSS Reviews</vt:lpstr>
      <vt:lpstr>Monitoring and DSS Reviews</vt:lpstr>
      <vt:lpstr>IDT Monitoring and DSS Review  Strategy</vt:lpstr>
      <vt:lpstr>IDT Monitoring and DSS Review Implementation Plan</vt:lpstr>
      <vt:lpstr>Recommended Funding Adjustments </vt:lpstr>
      <vt:lpstr>Putting both topics together…</vt:lpstr>
      <vt:lpstr>IDT FY27 Science Proposal</vt:lpstr>
    </vt:vector>
  </TitlesOfParts>
  <Company>Department of the Interior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Peterson, Eric B</dc:creator>
  <cp:lastModifiedBy>Lindke, Kenneth@Wildlife</cp:lastModifiedBy>
  <cp:revision>1</cp:revision>
  <dcterms:created xsi:type="dcterms:W3CDTF">2026-06-10T21:25:38Z</dcterms:created>
  <dcterms:modified xsi:type="dcterms:W3CDTF">2026-06-16T19:32:03Z</dcterms:modified>
</cp:coreProperties>
</file>