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3" r:id="rId2"/>
  </p:sldMasterIdLst>
  <p:notesMasterIdLst>
    <p:notesMasterId r:id="rId28"/>
  </p:notesMasterIdLst>
  <p:sldIdLst>
    <p:sldId id="256" r:id="rId3"/>
    <p:sldId id="261" r:id="rId4"/>
    <p:sldId id="275" r:id="rId5"/>
    <p:sldId id="258" r:id="rId6"/>
    <p:sldId id="272" r:id="rId7"/>
    <p:sldId id="280" r:id="rId8"/>
    <p:sldId id="288" r:id="rId9"/>
    <p:sldId id="278" r:id="rId10"/>
    <p:sldId id="259" r:id="rId11"/>
    <p:sldId id="292" r:id="rId12"/>
    <p:sldId id="268" r:id="rId13"/>
    <p:sldId id="264" r:id="rId14"/>
    <p:sldId id="273" r:id="rId15"/>
    <p:sldId id="265" r:id="rId16"/>
    <p:sldId id="291" r:id="rId17"/>
    <p:sldId id="286" r:id="rId18"/>
    <p:sldId id="262" r:id="rId19"/>
    <p:sldId id="269" r:id="rId20"/>
    <p:sldId id="290" r:id="rId21"/>
    <p:sldId id="270" r:id="rId22"/>
    <p:sldId id="289" r:id="rId23"/>
    <p:sldId id="263" r:id="rId24"/>
    <p:sldId id="285" r:id="rId25"/>
    <p:sldId id="279" r:id="rId26"/>
    <p:sldId id="267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2B7"/>
    <a:srgbClr val="7030A0"/>
    <a:srgbClr val="00344C"/>
    <a:srgbClr val="005E88"/>
    <a:srgbClr val="609A4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33" autoAdjust="0"/>
  </p:normalViewPr>
  <p:slideViewPr>
    <p:cSldViewPr snapToGrid="0">
      <p:cViewPr varScale="1">
        <p:scale>
          <a:sx n="105" d="100"/>
          <a:sy n="105" d="100"/>
        </p:scale>
        <p:origin x="18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teradactyl\serverfolders\Rex\Trinity%20River\Riparian%20Inventory\2024%20System-wide%20mapping\2024%20Riparian%20Shapefile\Final\Analysis\vegetation_area_analysis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teradactyl\serverfolders\Rex\Trinity%20River\Riparian%20Inventory\2024%20System-wide%20mapping\2024%20Riparian%20Shapefile\Final\Analysis\vegetation_area_analysis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'Area by reach'!$S$22</c:f>
              <c:strCache>
                <c:ptCount val="1"/>
                <c:pt idx="0">
                  <c:v>Combined Riparian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chemeClr val="tx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979</a:t>
                    </a:r>
                  </a:p>
                </c:rich>
              </c:tx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36C-4793-8375-C125FAB525C7}"/>
                </c:ext>
              </c:extLst>
            </c:dLbl>
            <c:dLbl>
              <c:idx val="1"/>
              <c:layout>
                <c:manualLayout>
                  <c:x val="-4.8833333333333333E-2"/>
                  <c:y val="5.555555555555555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955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B36C-4793-8375-C125FAB525C7}"/>
                </c:ext>
              </c:extLst>
            </c:dLbl>
            <c:dLbl>
              <c:idx val="2"/>
              <c:layout>
                <c:manualLayout>
                  <c:x val="-4.6055555555555558E-2"/>
                  <c:y val="-4.629629629629638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970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36C-4793-8375-C125FAB525C7}"/>
                </c:ext>
              </c:extLst>
            </c:dLbl>
            <c:dLbl>
              <c:idx val="3"/>
              <c:layout>
                <c:manualLayout>
                  <c:x val="-4.8833333333333437E-2"/>
                  <c:y val="5.092592592592592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946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B36C-4793-8375-C125FAB525C7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1030</a:t>
                    </a:r>
                  </a:p>
                </c:rich>
              </c:tx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B36C-4793-8375-C125FAB525C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'Area by reach'!$T$21:$X$21</c:f>
              <c:numCache>
                <c:formatCode>General</c:formatCode>
                <c:ptCount val="5"/>
                <c:pt idx="0">
                  <c:v>2003</c:v>
                </c:pt>
                <c:pt idx="1">
                  <c:v>2010</c:v>
                </c:pt>
                <c:pt idx="2">
                  <c:v>2014</c:v>
                </c:pt>
                <c:pt idx="3">
                  <c:v>2019</c:v>
                </c:pt>
                <c:pt idx="4">
                  <c:v>2024</c:v>
                </c:pt>
              </c:numCache>
            </c:numRef>
          </c:cat>
          <c:val>
            <c:numRef>
              <c:f>'Area by reach'!$T$22:$X$22</c:f>
              <c:numCache>
                <c:formatCode>0.0</c:formatCode>
                <c:ptCount val="5"/>
                <c:pt idx="0">
                  <c:v>979.27862490299992</c:v>
                </c:pt>
                <c:pt idx="1">
                  <c:v>955.30940294600009</c:v>
                </c:pt>
                <c:pt idx="2">
                  <c:v>969.888620425</c:v>
                </c:pt>
                <c:pt idx="3">
                  <c:v>946.41360922999991</c:v>
                </c:pt>
                <c:pt idx="4">
                  <c:v>1029.68052067706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36C-4793-8375-C125FAB525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79388655"/>
        <c:axId val="1379386735"/>
      </c:lineChart>
      <c:catAx>
        <c:axId val="137938865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79386735"/>
        <c:crosses val="autoZero"/>
        <c:auto val="1"/>
        <c:lblAlgn val="ctr"/>
        <c:lblOffset val="100"/>
        <c:noMultiLvlLbl val="0"/>
      </c:catAx>
      <c:valAx>
        <c:axId val="13793867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Area (acres)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793886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Native</a:t>
            </a:r>
            <a:r>
              <a:rPr lang="en-US" baseline="0"/>
              <a:t> Riparian Change</a:t>
            </a:r>
            <a:endParaRPr lang="en-US"/>
          </a:p>
        </c:rich>
      </c:tx>
      <c:layout>
        <c:manualLayout>
          <c:xMode val="edge"/>
          <c:yMode val="edge"/>
          <c:x val="0.35506933508311461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Area!$O$38</c:f>
              <c:strCache>
                <c:ptCount val="1"/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Area!$P$37:$T$37</c:f>
              <c:numCache>
                <c:formatCode>General</c:formatCode>
                <c:ptCount val="5"/>
                <c:pt idx="0">
                  <c:v>2003</c:v>
                </c:pt>
                <c:pt idx="1">
                  <c:v>2010</c:v>
                </c:pt>
                <c:pt idx="2">
                  <c:v>2014</c:v>
                </c:pt>
                <c:pt idx="3">
                  <c:v>2019</c:v>
                </c:pt>
                <c:pt idx="4">
                  <c:v>2024</c:v>
                </c:pt>
              </c:numCache>
            </c:numRef>
          </c:cat>
          <c:val>
            <c:numRef>
              <c:f>Area!$P$38:$T$38</c:f>
              <c:numCache>
                <c:formatCode>General</c:formatCode>
                <c:ptCount val="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24D-4E9D-ACF2-5C332E9BDE1A}"/>
            </c:ext>
          </c:extLst>
        </c:ser>
        <c:ser>
          <c:idx val="1"/>
          <c:order val="1"/>
          <c:tx>
            <c:strRef>
              <c:f>Area!$O$39</c:f>
              <c:strCache>
                <c:ptCount val="1"/>
                <c:pt idx="0">
                  <c:v>Riparian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chemeClr val="tx1"/>
              </a:solidFill>
              <a:ln w="19050">
                <a:solidFill>
                  <a:schemeClr val="tx1">
                    <a:alpha val="96000"/>
                  </a:schemeClr>
                </a:solidFill>
              </a:ln>
              <a:effectLst/>
            </c:spPr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932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24D-4E9D-ACF2-5C332E9BDE1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919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724D-4E9D-ACF2-5C332E9BDE1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872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724D-4E9D-ACF2-5C332E9BDE1A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854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724D-4E9D-ACF2-5C332E9BDE1A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900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724D-4E9D-ACF2-5C332E9BDE1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Area!$P$37:$T$37</c:f>
              <c:numCache>
                <c:formatCode>General</c:formatCode>
                <c:ptCount val="5"/>
                <c:pt idx="0">
                  <c:v>2003</c:v>
                </c:pt>
                <c:pt idx="1">
                  <c:v>2010</c:v>
                </c:pt>
                <c:pt idx="2">
                  <c:v>2014</c:v>
                </c:pt>
                <c:pt idx="3">
                  <c:v>2019</c:v>
                </c:pt>
                <c:pt idx="4">
                  <c:v>2024</c:v>
                </c:pt>
              </c:numCache>
            </c:numRef>
          </c:cat>
          <c:val>
            <c:numRef>
              <c:f>Area!$P$39:$T$39</c:f>
              <c:numCache>
                <c:formatCode>0.0</c:formatCode>
                <c:ptCount val="5"/>
                <c:pt idx="0">
                  <c:v>931.834391751</c:v>
                </c:pt>
                <c:pt idx="1">
                  <c:v>919.23201731999995</c:v>
                </c:pt>
                <c:pt idx="2">
                  <c:v>871.51987992708109</c:v>
                </c:pt>
                <c:pt idx="3">
                  <c:v>853.50198597399992</c:v>
                </c:pt>
                <c:pt idx="4">
                  <c:v>899.54804251711812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724D-4E9D-ACF2-5C332E9BDE1A}"/>
            </c:ext>
          </c:extLst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493645039"/>
        <c:axId val="1495001951"/>
      </c:lineChart>
      <c:catAx>
        <c:axId val="149364503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95001951"/>
        <c:crosses val="autoZero"/>
        <c:auto val="1"/>
        <c:lblAlgn val="ctr"/>
        <c:lblOffset val="100"/>
        <c:noMultiLvlLbl val="0"/>
      </c:catAx>
      <c:valAx>
        <c:axId val="14950019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Area (acres)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93645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A69088-B448-4DDF-8A86-182151BDC32E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ED87E5-3DD9-4EC1-B50E-14E067B0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4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~27 acres were burn in both fires, mainly within the Lime Point – North Fork Trinity River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D87E5-3DD9-4EC1-B50E-14E067B072C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128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+55.2 ac net increase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D87E5-3DD9-4EC1-B50E-14E067B072C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584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A047D3E-0E12-2941-EE0B-93606F8CBAF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7090" y="1479465"/>
            <a:ext cx="8989943" cy="3397335"/>
          </a:xfrm>
          <a:prstGeom prst="rect">
            <a:avLst/>
          </a:prstGeom>
          <a:noFill/>
        </p:spPr>
        <p:txBody>
          <a:bodyPr lIns="91440" tIns="91440" rIns="91440" bIns="91440">
            <a:normAutofit/>
          </a:bodyPr>
          <a:lstStyle>
            <a:lvl1pPr marL="0" indent="0">
              <a:buNone/>
              <a:defRPr baseline="0">
                <a:solidFill>
                  <a:srgbClr val="00344C"/>
                </a:solidFill>
              </a:defRPr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dirty="0"/>
              <a:t>Add photo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278317E-7B4F-D70E-737D-9330DF06F4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txBody>
          <a:bodyPr lIns="91440" tIns="91440" rIns="91440" bIns="91440" anchor="ctr" anchorCtr="0">
            <a:normAutofit/>
          </a:bodyPr>
          <a:lstStyle>
            <a:lvl1pPr algn="ctr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of Presentation 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CE345CFB-1C31-1399-13E9-D7F141B4AA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68680" y="5378535"/>
            <a:ext cx="7406640" cy="1097280"/>
          </a:xfrm>
          <a:prstGeom prst="rect">
            <a:avLst/>
          </a:prstGeom>
        </p:spPr>
        <p:txBody>
          <a:bodyPr tIns="91440" bIns="91440" anchor="ctr">
            <a:normAutofit/>
          </a:bodyPr>
          <a:lstStyle>
            <a:lvl1pPr marL="0" indent="0" algn="ctr">
              <a:buNone/>
              <a:defRPr sz="1500" b="1">
                <a:solidFill>
                  <a:srgbClr val="005E88"/>
                </a:solidFill>
              </a:defRPr>
            </a:lvl1pPr>
          </a:lstStyle>
          <a:p>
            <a:pPr lvl="0"/>
            <a:r>
              <a:rPr lang="en-US" dirty="0"/>
              <a:t>Author name(s)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8070AFF-51A4-1B35-45CC-36BA92C397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005E88"/>
          </a:solidFill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Date of Presentation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F492EE59-41D1-C37F-C52E-DD046D39CB3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090" y="4912869"/>
            <a:ext cx="8989943" cy="381000"/>
          </a:xfrm>
          <a:prstGeom prst="rect">
            <a:avLst/>
          </a:prstGeom>
        </p:spPr>
        <p:txBody>
          <a:bodyPr tIns="0" bIns="0" anchor="ctr">
            <a:normAutofit/>
          </a:bodyPr>
          <a:lstStyle>
            <a:lvl1pPr marL="0" indent="0" algn="ctr">
              <a:buNone/>
              <a:defRPr sz="15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Subtitle (if applicable)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657FD5-AB21-5BE6-2417-3232064BD1E9}"/>
              </a:ext>
            </a:extLst>
          </p:cNvPr>
          <p:cNvSpPr/>
          <p:nvPr userDrawn="1"/>
        </p:nvSpPr>
        <p:spPr>
          <a:xfrm>
            <a:off x="-1385" y="5302335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3EFF31-26E5-A153-6F6F-AB6338499335}"/>
              </a:ext>
            </a:extLst>
          </p:cNvPr>
          <p:cNvSpPr/>
          <p:nvPr userDrawn="1"/>
        </p:nvSpPr>
        <p:spPr>
          <a:xfrm>
            <a:off x="-1385" y="1371600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C920AB-0503-BAB3-93BD-9F0A047516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80440"/>
            <a:ext cx="819150" cy="102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S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A3EEE-0790-0007-21EA-C8B987D25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5" y="807146"/>
            <a:ext cx="9012307" cy="5593654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E45383E-85BC-726C-B125-B86E4841B8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2615" cy="731520"/>
          </a:xfrm>
          <a:prstGeom prst="rect">
            <a:avLst/>
          </a:prstGeom>
          <a:solidFill>
            <a:srgbClr val="005E88"/>
          </a:solidFill>
        </p:spPr>
        <p:txBody>
          <a:bodyPr tIns="91440" bIns="91440" anchor="ctr">
            <a:norm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01E4C-CC2E-6C7D-21C5-FCCC7D9735A1}"/>
              </a:ext>
            </a:extLst>
          </p:cNvPr>
          <p:cNvSpPr/>
          <p:nvPr userDrawn="1"/>
        </p:nvSpPr>
        <p:spPr>
          <a:xfrm>
            <a:off x="-1385" y="730946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9B2017-640F-D517-B863-C26BF316CB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175" y="6448604"/>
            <a:ext cx="1619250" cy="41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9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S Full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A3EEE-0790-0007-21EA-C8B987D25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385" y="0"/>
            <a:ext cx="9143999" cy="6334396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CE7565-5BD0-50C4-EDE9-A9CD4C8F5B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175" y="6448604"/>
            <a:ext cx="1619250" cy="41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46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S Content -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9BA93-A7D9-B699-21C6-C51CD30F6B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1"/>
            <a:ext cx="9142615" cy="722335"/>
          </a:xfrm>
          <a:prstGeom prst="rect">
            <a:avLst/>
          </a:prstGeom>
          <a:solidFill>
            <a:srgbClr val="005E88"/>
          </a:solidFill>
        </p:spPr>
        <p:txBody>
          <a:bodyPr tIns="91440" bIns="91440" anchor="ctr">
            <a:norm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A3EEE-0790-0007-21EA-C8B987D25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89" y="813519"/>
            <a:ext cx="4433247" cy="5520878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BA959D-F42F-67BA-3FA9-82E51B8C5DA7}"/>
              </a:ext>
            </a:extLst>
          </p:cNvPr>
          <p:cNvSpPr/>
          <p:nvPr userDrawn="1"/>
        </p:nvSpPr>
        <p:spPr>
          <a:xfrm>
            <a:off x="-1385" y="721421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C3E7514-F44D-9F14-7D33-9E620598E39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40894" y="813518"/>
            <a:ext cx="4433247" cy="5520879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66507D-6207-4957-C4A6-4048CE3C75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175" y="6448604"/>
            <a:ext cx="1619250" cy="411489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58BDAF-E94A-8A46-4E6D-B70D63FB0B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675" y="6448425"/>
            <a:ext cx="614363" cy="2714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6694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_AR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122D013-7282-C6B8-AB95-7057AEA8520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7090" y="1479465"/>
            <a:ext cx="8989943" cy="3397335"/>
          </a:xfrm>
          <a:prstGeom prst="rect">
            <a:avLst/>
          </a:prstGeom>
          <a:noFill/>
        </p:spPr>
        <p:txBody>
          <a:bodyPr lIns="91440" tIns="91440" rIns="91440" bIns="91440">
            <a:normAutofit/>
          </a:bodyPr>
          <a:lstStyle>
            <a:lvl1pPr marL="0" indent="0">
              <a:buNone/>
              <a:defRPr baseline="0">
                <a:solidFill>
                  <a:srgbClr val="00344C"/>
                </a:solidFill>
              </a:defRPr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dirty="0"/>
              <a:t>Add photo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46CC717-3F76-EFD6-FA56-5E55E4679A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txBody>
          <a:bodyPr lIns="91440" tIns="91440" rIns="91440" bIns="91440" anchor="ctr" anchorCtr="0">
            <a:normAutofit/>
          </a:bodyPr>
          <a:lstStyle>
            <a:lvl1pPr algn="ctr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of Presentation 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3E18DF88-9BA0-7C58-C4E6-11431177A79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68680" y="5378535"/>
            <a:ext cx="7406640" cy="1097280"/>
          </a:xfrm>
          <a:prstGeom prst="rect">
            <a:avLst/>
          </a:prstGeom>
        </p:spPr>
        <p:txBody>
          <a:bodyPr tIns="91440" bIns="91440" anchor="ctr">
            <a:normAutofit/>
          </a:bodyPr>
          <a:lstStyle>
            <a:lvl1pPr marL="0" indent="0" algn="ctr">
              <a:buNone/>
              <a:defRPr sz="1500" b="1">
                <a:solidFill>
                  <a:srgbClr val="005E88"/>
                </a:solidFill>
              </a:defRPr>
            </a:lvl1pPr>
          </a:lstStyle>
          <a:p>
            <a:pPr lvl="0"/>
            <a:r>
              <a:rPr lang="en-US" dirty="0"/>
              <a:t>Author name(s)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D14B0AF-ABAF-BAD4-8B0F-3ADE74AEED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005E88"/>
          </a:solidFill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Date of Presentation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22A033E2-96FC-F897-7E55-77F6E553BC3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090" y="4912869"/>
            <a:ext cx="8989943" cy="381000"/>
          </a:xfrm>
          <a:prstGeom prst="rect">
            <a:avLst/>
          </a:prstGeom>
        </p:spPr>
        <p:txBody>
          <a:bodyPr tIns="0" bIns="0" anchor="ctr">
            <a:normAutofit/>
          </a:bodyPr>
          <a:lstStyle>
            <a:lvl1pPr marL="0" indent="0" algn="ctr">
              <a:buNone/>
              <a:defRPr sz="15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Subtitle (if applicable)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9ACFDE-CA46-48C5-E2DE-10F1462AD657}"/>
              </a:ext>
            </a:extLst>
          </p:cNvPr>
          <p:cNvSpPr/>
          <p:nvPr userDrawn="1"/>
        </p:nvSpPr>
        <p:spPr>
          <a:xfrm>
            <a:off x="-1385" y="5302335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05DB77-A51A-9B04-E747-F56E07E5C634}"/>
              </a:ext>
            </a:extLst>
          </p:cNvPr>
          <p:cNvSpPr/>
          <p:nvPr userDrawn="1"/>
        </p:nvSpPr>
        <p:spPr>
          <a:xfrm>
            <a:off x="-1385" y="1371600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D4A976-61D8-9FCC-DDA0-FEF58970BD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80440"/>
            <a:ext cx="819150" cy="102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73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_ARS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3D4CB85-6FAD-9C9B-98E2-3C4E44702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5" y="807146"/>
            <a:ext cx="9012307" cy="5593654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D50B81A-261A-33CF-31A2-2E2FB0658B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2615" cy="731520"/>
          </a:xfrm>
          <a:prstGeom prst="rect">
            <a:avLst/>
          </a:prstGeom>
          <a:solidFill>
            <a:srgbClr val="005E88"/>
          </a:solidFill>
        </p:spPr>
        <p:txBody>
          <a:bodyPr tIns="91440" bIns="91440" anchor="ctr">
            <a:norm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773B6D-4D80-EA50-DDD1-3C36878A2653}"/>
              </a:ext>
            </a:extLst>
          </p:cNvPr>
          <p:cNvSpPr/>
          <p:nvPr userDrawn="1"/>
        </p:nvSpPr>
        <p:spPr>
          <a:xfrm>
            <a:off x="-1385" y="730946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CFC539-6474-E36C-F990-0C0A0711C1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175" y="6448604"/>
            <a:ext cx="1619250" cy="41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37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_ARS Full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0E9A4C3-4357-977C-2B07-2F0F1934F1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385" y="0"/>
            <a:ext cx="9143999" cy="6334396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B2CC0E-7C19-6BE2-D1B2-DF9EBE3F4A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175" y="6448604"/>
            <a:ext cx="1619250" cy="41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23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_ARS Content -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0DA1E83-E0A4-38D1-907E-8E5E3C7A66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1"/>
            <a:ext cx="9142615" cy="722335"/>
          </a:xfrm>
          <a:prstGeom prst="rect">
            <a:avLst/>
          </a:prstGeom>
          <a:solidFill>
            <a:srgbClr val="005E88"/>
          </a:solidFill>
        </p:spPr>
        <p:txBody>
          <a:bodyPr tIns="91440" bIns="91440" anchor="ctr">
            <a:norm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A2CAE19-7F94-5A26-593E-D9E386E7D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89" y="813519"/>
            <a:ext cx="4433247" cy="5520878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B78E003-8C97-1F16-1F20-7E3EABAB9BC3}"/>
              </a:ext>
            </a:extLst>
          </p:cNvPr>
          <p:cNvSpPr/>
          <p:nvPr userDrawn="1"/>
        </p:nvSpPr>
        <p:spPr>
          <a:xfrm>
            <a:off x="-1385" y="721421"/>
            <a:ext cx="9144000" cy="76200"/>
          </a:xfrm>
          <a:prstGeom prst="rect">
            <a:avLst/>
          </a:prstGeom>
          <a:solidFill>
            <a:srgbClr val="609A45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rgbClr val="609A45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8ED4E9E-540F-8FAE-C30D-7CA9BCD0C27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40894" y="813518"/>
            <a:ext cx="4433247" cy="5520879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>
              <a:defRPr>
                <a:solidFill>
                  <a:srgbClr val="00344C"/>
                </a:solidFill>
              </a:defRPr>
            </a:lvl1pPr>
            <a:lvl2pPr>
              <a:buSzPct val="75000"/>
              <a:buFont typeface="Courier New" panose="02070309020205020404" pitchFamily="49" charset="0"/>
              <a:buChar char="o"/>
              <a:defRPr>
                <a:solidFill>
                  <a:srgbClr val="00344C"/>
                </a:solidFill>
              </a:defRPr>
            </a:lvl2pPr>
            <a:lvl3pPr>
              <a:buFont typeface="Wingdings" panose="05000000000000000000" pitchFamily="2" charset="2"/>
              <a:buChar char="§"/>
              <a:defRPr>
                <a:solidFill>
                  <a:srgbClr val="00344C"/>
                </a:solidFill>
              </a:defRPr>
            </a:lvl3pPr>
            <a:lvl4pPr>
              <a:buFont typeface="Calibri" panose="020F0502020204030204" pitchFamily="34" charset="0"/>
              <a:buChar char="−"/>
              <a:defRPr>
                <a:solidFill>
                  <a:srgbClr val="00344C"/>
                </a:solidFill>
              </a:defRPr>
            </a:lvl4pPr>
            <a:lvl5pPr>
              <a:defRPr>
                <a:solidFill>
                  <a:srgbClr val="00344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42D925-6282-7CFC-53B7-E7C43BA37E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175" y="6448604"/>
            <a:ext cx="1619250" cy="41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8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3722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09A45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2939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D991F01-36D1-4CDF-5D29-5BCED7D7A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2024 Restoration Reach Vegetation Map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C20B98-EAF7-36FC-5A78-4F62A3E5C6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0314" y="5379720"/>
            <a:ext cx="6235356" cy="1097280"/>
          </a:xfrm>
        </p:spPr>
        <p:txBody>
          <a:bodyPr/>
          <a:lstStyle/>
          <a:p>
            <a:r>
              <a:rPr lang="en-US" dirty="0"/>
              <a:t>Applied River Sciences: F. Horobin</a:t>
            </a:r>
          </a:p>
          <a:p>
            <a:r>
              <a:rPr lang="en-US" dirty="0"/>
              <a:t>Hoopa Valley Tribe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75D511-E422-1EDE-39D3-A6835D67B2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May 4, 2026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24FEAF5-2EC7-895F-5006-43B75989F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964" y="1476040"/>
            <a:ext cx="5064072" cy="3798055"/>
          </a:xfrm>
          <a:prstGeom prst="rect">
            <a:avLst/>
          </a:prstGeom>
          <a:noFill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DF9D483-CE85-FD92-261A-B15169C6B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573" y="5379720"/>
            <a:ext cx="127042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7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99A7B51-9597-699B-C19A-435C0006F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13 Geomorphic reaches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8A4907-3233-D637-822C-DAA0D50618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542" y="860773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ADED71-6FF2-534B-EBA1-98C3B3844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5" y="807146"/>
            <a:ext cx="3525907" cy="554002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Based on tributary confluences, valley width, and slope changes in the longitudinal profile (Curtis et al., 2015  ; HVT &amp; MA, 2015). </a:t>
            </a:r>
          </a:p>
          <a:p>
            <a:pPr marL="0" indent="0">
              <a:buNone/>
            </a:pPr>
            <a:r>
              <a:rPr lang="en-US" b="1" dirty="0"/>
              <a:t>Expectations</a:t>
            </a:r>
            <a:endParaRPr lang="en-US" dirty="0"/>
          </a:p>
          <a:p>
            <a:r>
              <a:rPr lang="en-US" b="1" dirty="0"/>
              <a:t>Geomorphic control on vegetation patterns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Upstream–downstream variation driven by reach type </a:t>
            </a:r>
          </a:p>
          <a:p>
            <a:r>
              <a:rPr lang="en-US" b="1" dirty="0"/>
              <a:t>Constrained vs. unconfined reaches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Narrow/</a:t>
            </a:r>
            <a:r>
              <a:rPr lang="en-US" dirty="0" err="1"/>
              <a:t>geomorphically</a:t>
            </a:r>
            <a:r>
              <a:rPr lang="en-US" dirty="0"/>
              <a:t> restricted → ↓ riparian cover (scour, drought, urban pressure) </a:t>
            </a:r>
          </a:p>
          <a:p>
            <a:pPr lvl="1"/>
            <a:r>
              <a:rPr lang="en-US" dirty="0"/>
              <a:t>Wide alluvial valleys → ↑ potential for riparian expansion </a:t>
            </a:r>
          </a:p>
          <a:p>
            <a:pPr lvl="1"/>
            <a:r>
              <a:rPr lang="en-US" dirty="0"/>
              <a:t>Urban/upland boundaries → limit future colonization </a:t>
            </a:r>
          </a:p>
          <a:p>
            <a:r>
              <a:rPr lang="en-US" b="1" dirty="0"/>
              <a:t>Restoration trade-offs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Channel widening &amp; floodplain connectivity </a:t>
            </a:r>
          </a:p>
          <a:p>
            <a:pPr lvl="1"/>
            <a:r>
              <a:rPr lang="en-US" dirty="0"/>
              <a:t>↓ vegetation in some areas ↔ ↑ open water </a:t>
            </a:r>
          </a:p>
          <a:p>
            <a:r>
              <a:rPr lang="en-US" b="1" dirty="0"/>
              <a:t>Predicted trend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Largest gains expected in alluvial reaches (Dutch Creek → North Fork)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7EB61A-4775-6229-6BC0-B211BEFB0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CECA9B-AA4F-5EC0-E534-5AEA02FB4A6B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86780E2-D1D0-F846-1906-5B255C268D74}"/>
              </a:ext>
            </a:extLst>
          </p:cNvPr>
          <p:cNvSpPr txBox="1">
            <a:spLocks/>
          </p:cNvSpPr>
          <p:nvPr/>
        </p:nvSpPr>
        <p:spPr>
          <a:xfrm>
            <a:off x="138061" y="2294883"/>
            <a:ext cx="3447482" cy="2981206"/>
          </a:xfrm>
          <a:prstGeom prst="rect">
            <a:avLst/>
          </a:prstGeom>
        </p:spPr>
        <p:txBody>
          <a:bodyPr tIns="91440" bIns="91440"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75000"/>
              <a:buFont typeface="Courier New" panose="02070309020205020404" pitchFamily="49" charset="0"/>
              <a:buChar char="o"/>
              <a:defRPr sz="18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§"/>
              <a:defRPr sz="15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−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Vegetation mapping conducted every ~5 yrs since 2003 to track long-term response to restoration actions</a:t>
            </a:r>
          </a:p>
          <a:p>
            <a:r>
              <a:rPr lang="en-US" dirty="0"/>
              <a:t>Recent disturbances include the 2017 Helena Fire and 2021 Monument Fire, plus severe droughts in WY 2013-2015, 2018, and 2020-2022</a:t>
            </a:r>
          </a:p>
        </p:txBody>
      </p:sp>
    </p:spTree>
    <p:extLst>
      <p:ext uri="{BB962C8B-B14F-4D97-AF65-F5344CB8AC3E}">
        <p14:creationId xmlns:p14="http://schemas.microsoft.com/office/powerpoint/2010/main" val="363241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42E8450-F67E-C056-0954-A7336514BB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47" y="1538666"/>
            <a:ext cx="8913562" cy="419462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2024 Mapping Study Objectives</a:t>
            </a:r>
          </a:p>
          <a:p>
            <a:r>
              <a:rPr lang="en-US" dirty="0"/>
              <a:t>Map all vegetated and unvegetated areas in the </a:t>
            </a:r>
          </a:p>
          <a:p>
            <a:pPr marL="0" indent="0">
              <a:buNone/>
            </a:pPr>
            <a:r>
              <a:rPr lang="en-US" dirty="0"/>
              <a:t>   Restoration Reach using current aerial imagery</a:t>
            </a:r>
          </a:p>
          <a:p>
            <a:r>
              <a:rPr lang="en-US" dirty="0"/>
              <a:t>Quantify changes in riparian abundance, diversity, </a:t>
            </a:r>
          </a:p>
          <a:p>
            <a:pPr marL="0" indent="0">
              <a:buNone/>
            </a:pPr>
            <a:r>
              <a:rPr lang="en-US" dirty="0"/>
              <a:t>    and composition:</a:t>
            </a:r>
          </a:p>
          <a:p>
            <a:pPr lvl="1"/>
            <a:r>
              <a:rPr lang="en-US" dirty="0"/>
              <a:t>2003 - 2024</a:t>
            </a:r>
          </a:p>
          <a:p>
            <a:pPr lvl="1"/>
            <a:r>
              <a:rPr lang="en-US" dirty="0"/>
              <a:t>2014 -2024</a:t>
            </a:r>
          </a:p>
          <a:p>
            <a:r>
              <a:rPr lang="en-US" dirty="0"/>
              <a:t>Evaluate the success of core objectives: </a:t>
            </a:r>
          </a:p>
          <a:p>
            <a:pPr lvl="1"/>
            <a:r>
              <a:rPr lang="en-US" dirty="0"/>
              <a:t>1) Riparian vegetation will be more abundant following implementation of ROD management actions.</a:t>
            </a:r>
          </a:p>
          <a:p>
            <a:pPr lvl="1"/>
            <a:r>
              <a:rPr lang="en-US" dirty="0"/>
              <a:t>2) Riparian plantings on existing and constructed floodplains will maintain or increase established vegetation.</a:t>
            </a:r>
          </a:p>
          <a:p>
            <a:pPr lvl="1"/>
            <a:r>
              <a:rPr lang="en-US" dirty="0"/>
              <a:t>3) Native riparian vegetation will be more diverse following implementation of ROD management actions.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3F2116B-1340-D1C3-6A13-438531B5A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Objectives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C22846-864D-C997-7C6E-852682923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47A857-0AA5-445B-8FBE-6B13250D1D04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pic>
        <p:nvPicPr>
          <p:cNvPr id="5" name="Picture 4" descr="Oregon Ash • East Multnomah Soil and Water Conservation District">
            <a:extLst>
              <a:ext uri="{FF2B5EF4-FFF2-40B4-BE49-F238E27FC236}">
                <a16:creationId xmlns:a16="http://schemas.microsoft.com/office/drawing/2014/main" id="{20226890-B7A3-9522-C2B1-CD4996E7C9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7256" y="1215475"/>
            <a:ext cx="3191256" cy="255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518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38DD29A-F8D1-025A-8E34-A2F0DA360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2615" cy="722335"/>
          </a:xfrm>
        </p:spPr>
        <p:txBody>
          <a:bodyPr anchor="ctr">
            <a:normAutofit/>
          </a:bodyPr>
          <a:lstStyle/>
          <a:p>
            <a:r>
              <a:rPr lang="en-US" dirty="0"/>
              <a:t>Methods &amp; Classification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5365DED-9F5F-A8DC-0332-CA8138F8E9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7834" y="4118876"/>
            <a:ext cx="4433247" cy="80306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Cover types were mapped based on prior established cover rules</a:t>
            </a:r>
          </a:p>
          <a:p>
            <a:pPr lvl="1"/>
            <a:r>
              <a:rPr lang="en-US" dirty="0"/>
              <a:t>Dominant species or community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42BBBA-6CC8-B2EC-3C95-627A611528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115" b="15539"/>
          <a:stretch>
            <a:fillRect/>
          </a:stretch>
        </p:blipFill>
        <p:spPr>
          <a:xfrm>
            <a:off x="66295" y="1271254"/>
            <a:ext cx="4433247" cy="2751600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6D3336-59A8-5419-E3A6-2DDF847A5F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53A402-8F23-67B0-F624-48B6B595BE37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FB60F9-5713-EC77-41FC-F2AA1035BA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073" r="1" b="14794"/>
          <a:stretch>
            <a:fillRect/>
          </a:stretch>
        </p:blipFill>
        <p:spPr>
          <a:xfrm>
            <a:off x="4644458" y="1271254"/>
            <a:ext cx="4433247" cy="2751600"/>
          </a:xfrm>
          <a:prstGeom prst="rect">
            <a:avLst/>
          </a:prstGeom>
          <a:noFill/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AA06561-E811-8CF0-AD60-05393031A2DF}"/>
              </a:ext>
            </a:extLst>
          </p:cNvPr>
          <p:cNvSpPr txBox="1">
            <a:spLocks/>
          </p:cNvSpPr>
          <p:nvPr/>
        </p:nvSpPr>
        <p:spPr>
          <a:xfrm>
            <a:off x="2409904" y="4835566"/>
            <a:ext cx="5910043" cy="2022433"/>
          </a:xfrm>
          <a:prstGeom prst="rect">
            <a:avLst/>
          </a:prstGeom>
        </p:spPr>
        <p:txBody>
          <a:bodyPr tIns="91440" bIns="91440"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75000"/>
              <a:buFont typeface="Courier New" panose="02070309020205020404" pitchFamily="49" charset="0"/>
              <a:buChar char="o"/>
              <a:defRPr sz="18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§"/>
              <a:defRPr sz="15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−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Attributes were assigned to each cover type polygon: </a:t>
            </a:r>
          </a:p>
          <a:p>
            <a:pPr lvl="1"/>
            <a:r>
              <a:rPr lang="en-US" dirty="0"/>
              <a:t>Functional group (10), Upland, Riparian, Wetland, Invasive Riparian etc.)</a:t>
            </a:r>
          </a:p>
          <a:p>
            <a:pPr lvl="1"/>
            <a:r>
              <a:rPr lang="en-US" dirty="0"/>
              <a:t>Structure (Herb, Tree, Shrub)</a:t>
            </a:r>
          </a:p>
          <a:p>
            <a:pPr lvl="1"/>
            <a:r>
              <a:rPr lang="en-US" dirty="0"/>
              <a:t>Life-Origin (Native, Non-native, Invasive)</a:t>
            </a:r>
          </a:p>
          <a:p>
            <a:pPr lvl="1"/>
            <a:r>
              <a:rPr lang="en-US" dirty="0"/>
              <a:t>Sensitive Natural Community</a:t>
            </a:r>
          </a:p>
          <a:p>
            <a:pPr lvl="1"/>
            <a:r>
              <a:rPr lang="en-US" dirty="0"/>
              <a:t>Fish Habitat (at 2ft inundation)</a:t>
            </a:r>
          </a:p>
          <a:p>
            <a:pPr lvl="1"/>
            <a:r>
              <a:rPr lang="en-US" dirty="0"/>
              <a:t>___________?	</a:t>
            </a:r>
          </a:p>
          <a:p>
            <a:endParaRPr lang="en-US" dirty="0"/>
          </a:p>
        </p:txBody>
      </p:sp>
      <p:sp>
        <p:nvSpPr>
          <p:cNvPr id="9" name="Left Brace 8">
            <a:extLst>
              <a:ext uri="{FF2B5EF4-FFF2-40B4-BE49-F238E27FC236}">
                <a16:creationId xmlns:a16="http://schemas.microsoft.com/office/drawing/2014/main" id="{249DB288-C813-02F9-11D4-F8CB5700C185}"/>
              </a:ext>
            </a:extLst>
          </p:cNvPr>
          <p:cNvSpPr/>
          <p:nvPr/>
        </p:nvSpPr>
        <p:spPr>
          <a:xfrm>
            <a:off x="2461386" y="5617152"/>
            <a:ext cx="351942" cy="1101916"/>
          </a:xfrm>
          <a:prstGeom prst="leftBr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D82AAE-D5F1-279C-0EF1-12AFFF799AF6}"/>
              </a:ext>
            </a:extLst>
          </p:cNvPr>
          <p:cNvSpPr/>
          <p:nvPr/>
        </p:nvSpPr>
        <p:spPr>
          <a:xfrm>
            <a:off x="3003763" y="5151831"/>
            <a:ext cx="1892808" cy="201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66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2" grpId="0"/>
      <p:bldP spid="9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3E6C17D-A327-9FF4-CF01-0FEB0DD29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2615" cy="722335"/>
          </a:xfrm>
        </p:spPr>
        <p:txBody>
          <a:bodyPr anchor="ctr">
            <a:normAutofit/>
          </a:bodyPr>
          <a:lstStyle/>
          <a:p>
            <a:r>
              <a:rPr lang="en-US" dirty="0"/>
              <a:t>Mapping Boundaries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FBCCE3-7659-B09C-BABD-8282E61F4B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2341"/>
            <a:ext cx="6083699" cy="6083699"/>
          </a:xfrm>
          <a:prstGeom prst="rect">
            <a:avLst/>
          </a:prstGeom>
          <a:noFill/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BA686F3-9CB4-F03E-E9E6-939A2F7B1E8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11816" y="774300"/>
            <a:ext cx="3030799" cy="27490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2003 mapping boundary </a:t>
            </a:r>
            <a:r>
              <a:rPr lang="en-US" sz="1800" dirty="0">
                <a:solidFill>
                  <a:srgbClr val="FF0000"/>
                </a:solidFill>
              </a:rPr>
              <a:t>~4,806 ac</a:t>
            </a:r>
            <a:endParaRPr lang="en-US" dirty="0"/>
          </a:p>
          <a:p>
            <a:pPr lvl="1"/>
            <a:r>
              <a:rPr lang="en-US" dirty="0"/>
              <a:t>Used for functional group comparisons for every 5yr mapping event </a:t>
            </a:r>
          </a:p>
          <a:p>
            <a:pPr lvl="1"/>
            <a:r>
              <a:rPr lang="en-US" dirty="0"/>
              <a:t>500-m from channel centerline or</a:t>
            </a:r>
          </a:p>
          <a:p>
            <a:pPr lvl="1"/>
            <a:r>
              <a:rPr lang="en-US" dirty="0"/>
              <a:t>10-m above the centerline or</a:t>
            </a:r>
          </a:p>
          <a:p>
            <a:pPr lvl="1"/>
            <a:r>
              <a:rPr lang="en-US" dirty="0"/>
              <a:t>ESL extent in 2003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EFC9CAE-E20B-674E-9350-35D8DC4D3A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675" y="6448425"/>
            <a:ext cx="2521077" cy="2714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B50F20-5DEF-D7E8-A7F3-4FD0D53F07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968428-D7F1-E7D0-86B0-56866D9DA596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958C4DF-801D-F127-D2CB-5713E0E8ECB8}"/>
              </a:ext>
            </a:extLst>
          </p:cNvPr>
          <p:cNvSpPr txBox="1">
            <a:spLocks/>
          </p:cNvSpPr>
          <p:nvPr/>
        </p:nvSpPr>
        <p:spPr>
          <a:xfrm>
            <a:off x="6032759" y="3570982"/>
            <a:ext cx="3111241" cy="3287017"/>
          </a:xfrm>
          <a:prstGeom prst="rect">
            <a:avLst/>
          </a:prstGeom>
        </p:spPr>
        <p:txBody>
          <a:bodyPr tIns="91440" bIns="91440"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75000"/>
              <a:buFont typeface="Courier New" panose="02070309020205020404" pitchFamily="49" charset="0"/>
              <a:buChar char="o"/>
              <a:defRPr sz="18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§"/>
              <a:defRPr sz="15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−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2024 mapping extent </a:t>
            </a:r>
            <a:r>
              <a:rPr lang="en-US" sz="1800" dirty="0">
                <a:solidFill>
                  <a:srgbClr val="FF0000"/>
                </a:solidFill>
              </a:rPr>
              <a:t>~8,074 ac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Extended to edges of aerial photos </a:t>
            </a:r>
          </a:p>
          <a:p>
            <a:pPr lvl="1"/>
            <a:r>
              <a:rPr lang="en-US" sz="1700" dirty="0"/>
              <a:t>Mapped beyond current channel rehabilitation site Environmental Study Limits (ESLs)</a:t>
            </a:r>
          </a:p>
          <a:p>
            <a:pPr lvl="1"/>
            <a:r>
              <a:rPr lang="en-US" dirty="0"/>
              <a:t>Used for comparing 5 yr mapping events at channel rehabilitation sites</a:t>
            </a:r>
          </a:p>
        </p:txBody>
      </p:sp>
    </p:spTree>
    <p:extLst>
      <p:ext uri="{BB962C8B-B14F-4D97-AF65-F5344CB8AC3E}">
        <p14:creationId xmlns:p14="http://schemas.microsoft.com/office/powerpoint/2010/main" val="3126844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148F15C-37AA-46FF-CEC8-56B72DF90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308" y="2482521"/>
            <a:ext cx="9012307" cy="29693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2024 Mapping Study Objectives</a:t>
            </a:r>
            <a:endParaRPr lang="en-US" dirty="0"/>
          </a:p>
          <a:p>
            <a:r>
              <a:rPr lang="en-US" dirty="0"/>
              <a:t>Evaluate the success of core objectives: 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b="1" i="1" dirty="0"/>
              <a:t>1) </a:t>
            </a:r>
            <a:r>
              <a:rPr lang="en-US" b="1" i="1" u="sng" dirty="0"/>
              <a:t>Riparian Area</a:t>
            </a:r>
            <a:r>
              <a:rPr lang="en-US" b="1" i="1" dirty="0"/>
              <a:t>: Riparian vegetation will be more abundant following implementation of ROD management actions.</a:t>
            </a:r>
          </a:p>
          <a:p>
            <a:pPr lvl="1"/>
            <a:r>
              <a:rPr lang="en-US" dirty="0"/>
              <a:t>2) </a:t>
            </a:r>
            <a:r>
              <a:rPr lang="en-US" u="sng" dirty="0"/>
              <a:t>Riparian plantings </a:t>
            </a:r>
            <a:r>
              <a:rPr lang="en-US" dirty="0"/>
              <a:t>on existing and constructed floodplains will maintain or increase established vegetation.</a:t>
            </a:r>
          </a:p>
          <a:p>
            <a:pPr lvl="1"/>
            <a:r>
              <a:rPr lang="en-US" dirty="0"/>
              <a:t>3) </a:t>
            </a:r>
            <a:r>
              <a:rPr lang="en-US" u="sng" dirty="0"/>
              <a:t>Diversity</a:t>
            </a:r>
            <a:r>
              <a:rPr lang="en-US" dirty="0"/>
              <a:t>: Native riparian vegetation will be more diverse following implementation of ROD management actions.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48CE8A5-E3E7-9F42-C44B-731577576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92655F-51B0-97E7-CC83-C329AAC4D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D5645D-BAC7-FB35-4F55-62F910A07873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pic>
        <p:nvPicPr>
          <p:cNvPr id="7" name="Picture 6" descr="Native Plant Highlight: Oregon Ash - Backyard Habitats">
            <a:extLst>
              <a:ext uri="{FF2B5EF4-FFF2-40B4-BE49-F238E27FC236}">
                <a16:creationId xmlns:a16="http://schemas.microsoft.com/office/drawing/2014/main" id="{FC0B2E64-81F2-B3C8-1AF1-C474CBD02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952" y="1027345"/>
            <a:ext cx="3048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028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3C323-1F05-D584-522E-33D4E0860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F8A153A-6688-1064-C76F-9FB848C00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2615" cy="731520"/>
          </a:xfrm>
        </p:spPr>
        <p:txBody>
          <a:bodyPr anchor="ctr">
            <a:normAutofit/>
          </a:bodyPr>
          <a:lstStyle/>
          <a:p>
            <a:r>
              <a:rPr lang="en-US" dirty="0"/>
              <a:t>Total Riparian cover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E765CD-B7BF-9FE9-492D-5BBA17A69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22CD14-41E8-9DEA-CC08-437AF54A1AFC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F773E4-0DEB-12D6-3648-A98F1DF29948}"/>
              </a:ext>
            </a:extLst>
          </p:cNvPr>
          <p:cNvSpPr txBox="1"/>
          <p:nvPr/>
        </p:nvSpPr>
        <p:spPr>
          <a:xfrm>
            <a:off x="3107221" y="5800844"/>
            <a:ext cx="3256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Total riparian: </a:t>
            </a:r>
            <a:r>
              <a:rPr lang="en-US" b="1" dirty="0"/>
              <a:t>+50 ac since 2003</a:t>
            </a:r>
            <a:r>
              <a:rPr lang="en-US" dirty="0"/>
              <a:t> </a:t>
            </a:r>
          </a:p>
          <a:p>
            <a:r>
              <a:rPr lang="en-US" dirty="0"/>
              <a:t>Last decade: </a:t>
            </a:r>
            <a:r>
              <a:rPr lang="en-US" b="1" dirty="0"/>
              <a:t>+60 ac (2014-2024)</a:t>
            </a:r>
            <a:endParaRPr lang="en-US" dirty="0"/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5AADA42F-52CC-35E1-BB7B-40B43567E3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5961407"/>
              </p:ext>
            </p:extLst>
          </p:nvPr>
        </p:nvGraphicFramePr>
        <p:xfrm>
          <a:off x="1960580" y="989362"/>
          <a:ext cx="5221454" cy="3622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0A99BCD-114F-6A81-6636-D275313375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168263"/>
              </p:ext>
            </p:extLst>
          </p:nvPr>
        </p:nvGraphicFramePr>
        <p:xfrm>
          <a:off x="1687585" y="4612360"/>
          <a:ext cx="6095999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147092568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336669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94589100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60330589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712085131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663629691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8688354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Change since ‘03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85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Grand 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979.3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955.3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969.9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946.4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1029.7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50.4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20058186"/>
                  </a:ext>
                </a:extLst>
              </a:tr>
            </a:tbl>
          </a:graphicData>
        </a:graphic>
      </p:graphicFrame>
      <p:pic>
        <p:nvPicPr>
          <p:cNvPr id="10" name="Graphic 9" descr="Cake with solid fill">
            <a:extLst>
              <a:ext uri="{FF2B5EF4-FFF2-40B4-BE49-F238E27FC236}">
                <a16:creationId xmlns:a16="http://schemas.microsoft.com/office/drawing/2014/main" id="{20339D0D-7BC7-AFA9-581B-12823221A8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71657" y="3310914"/>
            <a:ext cx="914400" cy="914400"/>
          </a:xfrm>
          <a:prstGeom prst="rect">
            <a:avLst/>
          </a:prstGeom>
        </p:spPr>
      </p:pic>
      <p:pic>
        <p:nvPicPr>
          <p:cNvPr id="16" name="Graphic 15" descr="Bunting outline">
            <a:extLst>
              <a:ext uri="{FF2B5EF4-FFF2-40B4-BE49-F238E27FC236}">
                <a16:creationId xmlns:a16="http://schemas.microsoft.com/office/drawing/2014/main" id="{E095E04E-27C5-65EB-1204-95AFE90B59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7943" y="331091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81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D213A1-D7AA-4399-8EDE-556F586A4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0371" y="2451143"/>
            <a:ext cx="2843868" cy="286370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Results</a:t>
            </a:r>
            <a:endParaRPr lang="en-US" dirty="0"/>
          </a:p>
          <a:p>
            <a:r>
              <a:rPr lang="en-US" b="1" dirty="0" err="1"/>
              <a:t>Geomorphically</a:t>
            </a:r>
            <a:r>
              <a:rPr lang="en-US" b="1" dirty="0"/>
              <a:t> confined reaches (e.g., Dutton Creek–Dutch Creek)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Observed ↓ in riparian cover </a:t>
            </a:r>
          </a:p>
          <a:p>
            <a:pPr lvl="1"/>
            <a:r>
              <a:rPr lang="en-US" dirty="0"/>
              <a:t>Likely driven by scour + drought + urban influence </a:t>
            </a:r>
          </a:p>
          <a:p>
            <a:r>
              <a:rPr lang="en-US" dirty="0"/>
              <a:t>Total increase is spread out amongst other reaches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E74F72-B943-6901-766F-2C2F56654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 by Reach</a:t>
            </a:r>
          </a:p>
        </p:txBody>
      </p:sp>
      <p:graphicFrame>
        <p:nvGraphicFramePr>
          <p:cNvPr id="4" name="Content Placeholder 6">
            <a:extLst>
              <a:ext uri="{FF2B5EF4-FFF2-40B4-BE49-F238E27FC236}">
                <a16:creationId xmlns:a16="http://schemas.microsoft.com/office/drawing/2014/main" id="{C6302AC7-5FF3-A411-7842-786CC10B4F6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3060623"/>
              </p:ext>
            </p:extLst>
          </p:nvPr>
        </p:nvGraphicFramePr>
        <p:xfrm>
          <a:off x="79761" y="884523"/>
          <a:ext cx="5800921" cy="543890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939025">
                  <a:extLst>
                    <a:ext uri="{9D8B030D-6E8A-4147-A177-3AD203B41FA5}">
                      <a16:colId xmlns:a16="http://schemas.microsoft.com/office/drawing/2014/main" val="2089867383"/>
                    </a:ext>
                  </a:extLst>
                </a:gridCol>
                <a:gridCol w="484756">
                  <a:extLst>
                    <a:ext uri="{9D8B030D-6E8A-4147-A177-3AD203B41FA5}">
                      <a16:colId xmlns:a16="http://schemas.microsoft.com/office/drawing/2014/main" val="3942276638"/>
                    </a:ext>
                  </a:extLst>
                </a:gridCol>
                <a:gridCol w="481817">
                  <a:extLst>
                    <a:ext uri="{9D8B030D-6E8A-4147-A177-3AD203B41FA5}">
                      <a16:colId xmlns:a16="http://schemas.microsoft.com/office/drawing/2014/main" val="197422511"/>
                    </a:ext>
                  </a:extLst>
                </a:gridCol>
                <a:gridCol w="470067">
                  <a:extLst>
                    <a:ext uri="{9D8B030D-6E8A-4147-A177-3AD203B41FA5}">
                      <a16:colId xmlns:a16="http://schemas.microsoft.com/office/drawing/2014/main" val="3972984271"/>
                    </a:ext>
                  </a:extLst>
                </a:gridCol>
                <a:gridCol w="564079">
                  <a:extLst>
                    <a:ext uri="{9D8B030D-6E8A-4147-A177-3AD203B41FA5}">
                      <a16:colId xmlns:a16="http://schemas.microsoft.com/office/drawing/2014/main" val="1152040046"/>
                    </a:ext>
                  </a:extLst>
                </a:gridCol>
                <a:gridCol w="587583">
                  <a:extLst>
                    <a:ext uri="{9D8B030D-6E8A-4147-A177-3AD203B41FA5}">
                      <a16:colId xmlns:a16="http://schemas.microsoft.com/office/drawing/2014/main" val="3509006764"/>
                    </a:ext>
                  </a:extLst>
                </a:gridCol>
                <a:gridCol w="596937">
                  <a:extLst>
                    <a:ext uri="{9D8B030D-6E8A-4147-A177-3AD203B41FA5}">
                      <a16:colId xmlns:a16="http://schemas.microsoft.com/office/drawing/2014/main" val="1028103489"/>
                    </a:ext>
                  </a:extLst>
                </a:gridCol>
                <a:gridCol w="676657">
                  <a:extLst>
                    <a:ext uri="{9D8B030D-6E8A-4147-A177-3AD203B41FA5}">
                      <a16:colId xmlns:a16="http://schemas.microsoft.com/office/drawing/2014/main" val="3124961995"/>
                    </a:ext>
                  </a:extLst>
                </a:gridCol>
              </a:tblGrid>
              <a:tr h="339632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Reach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Total Riparian acres mapped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742232"/>
                  </a:ext>
                </a:extLst>
              </a:tr>
              <a:tr h="8808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2003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2010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2024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Area change since 2003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Area change since 2014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9982340"/>
                  </a:ext>
                </a:extLst>
              </a:tr>
              <a:tr h="24255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Lewiston–Deadwood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15.8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15.1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17.8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19.3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19.2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50860909"/>
                  </a:ext>
                </a:extLst>
              </a:tr>
              <a:tr h="22979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Deadwood–Rush Creek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93.7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85.3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83.5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89.0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95.4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87777111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Rush Creek–Trinity House Gulch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119.1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119.4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122.6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126.8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138.9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19.8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16.3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21681615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Trinity House Gulch–Limekiln Gulch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43.5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41.3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38.3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37.1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39.7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-3.8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8931121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Limekiln Gulch–Vitzthum Gulch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67.0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68.2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74.9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73.4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76.9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2.0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13688444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Vitzthum Gulch–Reading Creek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117.1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104.3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111.0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112.9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114.6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-2.5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8761775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Reading Creek–Dutton Creek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93.4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84.3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85.5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85.3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101.2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15.7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10865537"/>
                  </a:ext>
                </a:extLst>
              </a:tr>
              <a:tr h="22979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Dutton Creek–Dutch Creek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40.3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41.3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39.8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37.3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37.7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-2.6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-2.1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4362121"/>
                  </a:ext>
                </a:extLst>
              </a:tr>
              <a:tr h="22979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Dutch Creek–Oregon Gulch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185.1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190.0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198.7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186.3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187.8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-10.9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26326397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Oregon Gulch–Canyon Creek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53.4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54.6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50.7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47.0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55.1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0201761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Canyon Creek–McCartney's Pond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59.6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59.1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52.9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51.9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64.1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04527161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McCartney's Pond–Lime Point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56.1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58.6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61.0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47.2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55.3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-0.8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-5.8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88374815"/>
                  </a:ext>
                </a:extLst>
              </a:tr>
              <a:tr h="3396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Lime Point–North Fork Trinity River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35.3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34.1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33.4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33.1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43.9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10.5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08232408"/>
                  </a:ext>
                </a:extLst>
              </a:tr>
              <a:tr h="22979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Grand Total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979.3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955.3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969.9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946.4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1029.7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50.4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59.8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9779284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1EB8477-341C-A061-2169-443879742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EDE14C4-0FA9-3B56-C2CF-42C6F87D62FE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85A107-4FFE-D559-A4F0-23ABCEFC71ED}"/>
              </a:ext>
            </a:extLst>
          </p:cNvPr>
          <p:cNvSpPr/>
          <p:nvPr/>
        </p:nvSpPr>
        <p:spPr>
          <a:xfrm>
            <a:off x="5206793" y="6082018"/>
            <a:ext cx="673889" cy="2414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42D8D5-0F4E-858A-859F-7A5BD86D4A34}"/>
              </a:ext>
            </a:extLst>
          </p:cNvPr>
          <p:cNvSpPr/>
          <p:nvPr/>
        </p:nvSpPr>
        <p:spPr>
          <a:xfrm>
            <a:off x="79761" y="4274192"/>
            <a:ext cx="5800921" cy="2414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14F0A21-919D-3978-2F74-988E28406118}"/>
              </a:ext>
            </a:extLst>
          </p:cNvPr>
          <p:cNvSpPr/>
          <p:nvPr/>
        </p:nvSpPr>
        <p:spPr>
          <a:xfrm>
            <a:off x="5170761" y="4497163"/>
            <a:ext cx="745951" cy="24140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27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074EDB5-DAB1-3237-CDFF-804EEE68F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2615" cy="722335"/>
          </a:xfrm>
        </p:spPr>
        <p:txBody>
          <a:bodyPr anchor="ctr">
            <a:normAutofit/>
          </a:bodyPr>
          <a:lstStyle/>
          <a:p>
            <a:r>
              <a:rPr lang="en-US" dirty="0"/>
              <a:t>Systemwide Changes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A771B568-72B3-8A67-7569-FD9782163DA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34622" y="2275290"/>
            <a:ext cx="2884246" cy="302822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Vegetation shifts under: </a:t>
            </a:r>
          </a:p>
          <a:p>
            <a:pPr lvl="1"/>
            <a:r>
              <a:rPr lang="en-US" dirty="0"/>
              <a:t>Restoration flows, channel rehab, sediment management </a:t>
            </a:r>
          </a:p>
          <a:p>
            <a:pPr lvl="1"/>
            <a:r>
              <a:rPr lang="en-US" dirty="0"/>
              <a:t>Fire, drought, and urbanization</a:t>
            </a:r>
          </a:p>
          <a:p>
            <a:pPr marL="0" indent="0">
              <a:buNone/>
            </a:pPr>
            <a:r>
              <a:rPr lang="en-US" b="1" dirty="0"/>
              <a:t>Native vs. Total Riparian</a:t>
            </a:r>
          </a:p>
          <a:p>
            <a:r>
              <a:rPr lang="en-US" dirty="0"/>
              <a:t>“No net loss” includes:</a:t>
            </a:r>
          </a:p>
          <a:p>
            <a:pPr lvl="1"/>
            <a:r>
              <a:rPr lang="en-US" dirty="0"/>
              <a:t>riparian</a:t>
            </a:r>
          </a:p>
          <a:p>
            <a:pPr lvl="1"/>
            <a:r>
              <a:rPr lang="en-US" dirty="0"/>
              <a:t>invasive riparian</a:t>
            </a:r>
          </a:p>
          <a:p>
            <a:pPr lvl="1"/>
            <a:r>
              <a:rPr lang="en-US" dirty="0"/>
              <a:t>wetland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9F575F6-CAA4-1C8D-16E6-07C4CB520E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437089"/>
              </p:ext>
            </p:extLst>
          </p:nvPr>
        </p:nvGraphicFramePr>
        <p:xfrm>
          <a:off x="66675" y="905257"/>
          <a:ext cx="6068948" cy="5543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1610">
                  <a:extLst>
                    <a:ext uri="{9D8B030D-6E8A-4147-A177-3AD203B41FA5}">
                      <a16:colId xmlns:a16="http://schemas.microsoft.com/office/drawing/2014/main" val="1088067594"/>
                    </a:ext>
                  </a:extLst>
                </a:gridCol>
                <a:gridCol w="660071">
                  <a:extLst>
                    <a:ext uri="{9D8B030D-6E8A-4147-A177-3AD203B41FA5}">
                      <a16:colId xmlns:a16="http://schemas.microsoft.com/office/drawing/2014/main" val="137218033"/>
                    </a:ext>
                  </a:extLst>
                </a:gridCol>
                <a:gridCol w="660071">
                  <a:extLst>
                    <a:ext uri="{9D8B030D-6E8A-4147-A177-3AD203B41FA5}">
                      <a16:colId xmlns:a16="http://schemas.microsoft.com/office/drawing/2014/main" val="2679434721"/>
                    </a:ext>
                  </a:extLst>
                </a:gridCol>
                <a:gridCol w="660071">
                  <a:extLst>
                    <a:ext uri="{9D8B030D-6E8A-4147-A177-3AD203B41FA5}">
                      <a16:colId xmlns:a16="http://schemas.microsoft.com/office/drawing/2014/main" val="2986137252"/>
                    </a:ext>
                  </a:extLst>
                </a:gridCol>
                <a:gridCol w="660071">
                  <a:extLst>
                    <a:ext uri="{9D8B030D-6E8A-4147-A177-3AD203B41FA5}">
                      <a16:colId xmlns:a16="http://schemas.microsoft.com/office/drawing/2014/main" val="1952874710"/>
                    </a:ext>
                  </a:extLst>
                </a:gridCol>
                <a:gridCol w="660071">
                  <a:extLst>
                    <a:ext uri="{9D8B030D-6E8A-4147-A177-3AD203B41FA5}">
                      <a16:colId xmlns:a16="http://schemas.microsoft.com/office/drawing/2014/main" val="2331290684"/>
                    </a:ext>
                  </a:extLst>
                </a:gridCol>
                <a:gridCol w="818177">
                  <a:extLst>
                    <a:ext uri="{9D8B030D-6E8A-4147-A177-3AD203B41FA5}">
                      <a16:colId xmlns:a16="http://schemas.microsoft.com/office/drawing/2014/main" val="3782458824"/>
                    </a:ext>
                  </a:extLst>
                </a:gridCol>
                <a:gridCol w="928806">
                  <a:extLst>
                    <a:ext uri="{9D8B030D-6E8A-4147-A177-3AD203B41FA5}">
                      <a16:colId xmlns:a16="http://schemas.microsoft.com/office/drawing/2014/main" val="3101847267"/>
                    </a:ext>
                  </a:extLst>
                </a:gridCol>
              </a:tblGrid>
              <a:tr h="92677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Functional Group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2003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2010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2014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2019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2024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Change since 2003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Change since 2014 (ac)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7729308"/>
                  </a:ext>
                </a:extLst>
              </a:tr>
              <a:tr h="48961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Annual grassland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678.6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661.0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870.7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793.2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746.0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67.5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-124.7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52658016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Burned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103.3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6334286"/>
                  </a:ext>
                </a:extLst>
              </a:tr>
              <a:tr h="48961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Human disturbance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772.2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794.7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554.6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600.0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706.7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-65.5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152.1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93058393"/>
                  </a:ext>
                </a:extLst>
              </a:tr>
              <a:tr h="48961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Invasive riparian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28.4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20.5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88.5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83.3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111.7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83.3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23.2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27013917"/>
                  </a:ext>
                </a:extLst>
              </a:tr>
              <a:tr h="48961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Invasive upland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16.3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13.3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7.7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10.1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39.1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22.7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31.3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15181066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Open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348.9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322.7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336.1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350.4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304.4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-44.5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-31.8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39765181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Open water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418.8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457.4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456.3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483.1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489.4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70.6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33.1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59226691"/>
                  </a:ext>
                </a:extLst>
              </a:tr>
              <a:tr h="48961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Perennial grassland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2.0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21.5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13.6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18.1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18.1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-3.5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3843311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Riparian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931.8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919.2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871.5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853.5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899.5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-32.3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28.0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25382412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Unknown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97.4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88.2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5.4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-97.4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14480392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Upland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1594.5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1611.4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1688.7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1600.5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1572.6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-21.9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-116.0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71054680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Wetland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19.0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15.6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10.1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9.6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18.4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-0.6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8.3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82688649"/>
                  </a:ext>
                </a:extLst>
              </a:tr>
              <a:tr h="27103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Grand Total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4905.9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4905.9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4905.9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4905.9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4905.9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13723839"/>
                  </a:ext>
                </a:extLst>
              </a:tr>
            </a:tbl>
          </a:graphicData>
        </a:graphic>
      </p:graphicFrame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8A899EB-6745-796E-A2ED-2290343FED0A}"/>
              </a:ext>
            </a:extLst>
          </p:cNvPr>
          <p:cNvSpPr txBox="1">
            <a:spLocks/>
          </p:cNvSpPr>
          <p:nvPr/>
        </p:nvSpPr>
        <p:spPr>
          <a:xfrm>
            <a:off x="137160" y="5037947"/>
            <a:ext cx="4590288" cy="1568260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75000"/>
              <a:buFont typeface="Courier New" panose="02070309020205020404" pitchFamily="49" charset="0"/>
              <a:buChar char="o"/>
              <a:defRPr sz="18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§"/>
              <a:defRPr sz="15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−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657F1FB-9E82-FCBF-D756-380F7C8C0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12A838-4029-317F-C64A-50D2386BD5C0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510ED0-AD08-119F-4C82-D8263CA47427}"/>
              </a:ext>
            </a:extLst>
          </p:cNvPr>
          <p:cNvSpPr/>
          <p:nvPr/>
        </p:nvSpPr>
        <p:spPr>
          <a:xfrm>
            <a:off x="63491" y="5094995"/>
            <a:ext cx="6057578" cy="282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BEEBA9-ABBE-6AE6-B67D-2F0163C2FFF1}"/>
              </a:ext>
            </a:extLst>
          </p:cNvPr>
          <p:cNvSpPr/>
          <p:nvPr/>
        </p:nvSpPr>
        <p:spPr>
          <a:xfrm>
            <a:off x="72360" y="5897985"/>
            <a:ext cx="6057578" cy="282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229AA1-3426-3201-0810-607F115EE819}"/>
              </a:ext>
            </a:extLst>
          </p:cNvPr>
          <p:cNvSpPr/>
          <p:nvPr/>
        </p:nvSpPr>
        <p:spPr>
          <a:xfrm>
            <a:off x="63491" y="3122065"/>
            <a:ext cx="6057578" cy="4383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ED4F9F75-9EF5-0F77-5188-1D7730BBCA73}"/>
              </a:ext>
            </a:extLst>
          </p:cNvPr>
          <p:cNvSpPr/>
          <p:nvPr/>
        </p:nvSpPr>
        <p:spPr>
          <a:xfrm>
            <a:off x="4379293" y="2632361"/>
            <a:ext cx="1759514" cy="40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74C137E-6AE0-3721-8DB1-0481DE54D68A}"/>
              </a:ext>
            </a:extLst>
          </p:cNvPr>
          <p:cNvSpPr/>
          <p:nvPr/>
        </p:nvSpPr>
        <p:spPr>
          <a:xfrm>
            <a:off x="4379293" y="3996295"/>
            <a:ext cx="1759514" cy="6628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762B50E-B1DE-1BC3-D6AA-18E7625495AB}"/>
              </a:ext>
            </a:extLst>
          </p:cNvPr>
          <p:cNvSpPr/>
          <p:nvPr/>
        </p:nvSpPr>
        <p:spPr>
          <a:xfrm>
            <a:off x="4379293" y="5563767"/>
            <a:ext cx="1741776" cy="3963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F98E178-466E-AC52-F22E-8AE88E66C4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1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91616BE-BE3A-8699-2E8A-02A532611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Fire and Riparian Vegetation</a:t>
            </a:r>
          </a:p>
        </p:txBody>
      </p:sp>
      <p:pic>
        <p:nvPicPr>
          <p:cNvPr id="4" name="Picture 3" descr="Helena Fire in Trinity County grows to 6,812 acres">
            <a:extLst>
              <a:ext uri="{FF2B5EF4-FFF2-40B4-BE49-F238E27FC236}">
                <a16:creationId xmlns:a16="http://schemas.microsoft.com/office/drawing/2014/main" id="{F92BE589-2213-3E66-EE10-032391E7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9635" y="1137285"/>
            <a:ext cx="3883343" cy="517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59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C97B36-C892-BD45-9AE0-6927E870C1BE}"/>
              </a:ext>
            </a:extLst>
          </p:cNvPr>
          <p:cNvSpPr txBox="1"/>
          <p:nvPr/>
        </p:nvSpPr>
        <p:spPr>
          <a:xfrm>
            <a:off x="92133" y="3613608"/>
            <a:ext cx="27779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Native riparian</a:t>
            </a:r>
            <a:r>
              <a:rPr lang="en-US" dirty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Largest decrease: Oregon Gulch – Canyon Creek - </a:t>
            </a:r>
            <a:r>
              <a:rPr lang="en-US" b="1" dirty="0"/>
              <a:t>4.2 ac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Most likely due to Oregon Gulch CRS construction</a:t>
            </a:r>
          </a:p>
          <a:p>
            <a:r>
              <a:rPr lang="en-US" u="sng" dirty="0"/>
              <a:t>Overall Trend</a:t>
            </a:r>
            <a:r>
              <a:rPr lang="en-US" dirty="0"/>
              <a:t>: Native Riparian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-3.0 ac </a:t>
            </a:r>
            <a:r>
              <a:rPr lang="en-US" dirty="0"/>
              <a:t>after 3 yrs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31F29B6-4438-811E-2918-E9161056F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2017 Helena and 2021 Monument Fires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3DC833-3229-F137-7C11-B718068910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204714"/>
              </p:ext>
            </p:extLst>
          </p:nvPr>
        </p:nvGraphicFramePr>
        <p:xfrm>
          <a:off x="92133" y="1021969"/>
          <a:ext cx="3331446" cy="11470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8239">
                  <a:extLst>
                    <a:ext uri="{9D8B030D-6E8A-4147-A177-3AD203B41FA5}">
                      <a16:colId xmlns:a16="http://schemas.microsoft.com/office/drawing/2014/main" val="4102865588"/>
                    </a:ext>
                  </a:extLst>
                </a:gridCol>
                <a:gridCol w="1119268">
                  <a:extLst>
                    <a:ext uri="{9D8B030D-6E8A-4147-A177-3AD203B41FA5}">
                      <a16:colId xmlns:a16="http://schemas.microsoft.com/office/drawing/2014/main" val="444918324"/>
                    </a:ext>
                  </a:extLst>
                </a:gridCol>
                <a:gridCol w="1333939">
                  <a:extLst>
                    <a:ext uri="{9D8B030D-6E8A-4147-A177-3AD203B41FA5}">
                      <a16:colId xmlns:a16="http://schemas.microsoft.com/office/drawing/2014/main" val="3015235915"/>
                    </a:ext>
                  </a:extLst>
                </a:gridCol>
              </a:tblGrid>
              <a:tr h="2809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Fire</a:t>
                      </a:r>
                      <a:endParaRPr lang="en-US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Acres within Restoration Reach</a:t>
                      </a:r>
                      <a:endParaRPr lang="en-US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Total Acres Burned</a:t>
                      </a:r>
                      <a:endParaRPr lang="en-US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21435071"/>
                  </a:ext>
                </a:extLst>
              </a:tr>
              <a:tr h="2764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2017 Helena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542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21,846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1884854"/>
                  </a:ext>
                </a:extLst>
              </a:tr>
              <a:tr h="2809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2021 Monument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201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223,124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6399212"/>
                  </a:ext>
                </a:extLst>
              </a:tr>
              <a:tr h="26106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Both Fires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27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3,501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6213343"/>
                  </a:ext>
                </a:extLst>
              </a:tr>
            </a:tbl>
          </a:graphicData>
        </a:graphic>
      </p:graphicFrame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8CD53B2-49AB-B05B-DCB9-2B5DF3CA6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6" y="2295144"/>
            <a:ext cx="3505832" cy="4105656"/>
          </a:xfrm>
        </p:spPr>
        <p:txBody>
          <a:bodyPr/>
          <a:lstStyle/>
          <a:p>
            <a:r>
              <a:rPr lang="en-US" dirty="0"/>
              <a:t>Fire intensity varied within perimeters</a:t>
            </a:r>
          </a:p>
          <a:p>
            <a:pPr marL="0" indent="0">
              <a:buNone/>
            </a:pPr>
            <a:r>
              <a:rPr lang="en-US" b="1" dirty="0"/>
              <a:t>2017 Helena Fire : ~7 yrs of recovery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ABDBAB-F413-97F7-55E9-D563CAE51F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467" y="914400"/>
            <a:ext cx="5486400" cy="548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2253A48-7211-637E-23D5-AA7C0352A7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7B223A-0899-05F9-BF53-514A93DB2DB8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0441D2-C2B6-8CC0-CCFD-6CE56B5FDAE2}"/>
              </a:ext>
            </a:extLst>
          </p:cNvPr>
          <p:cNvSpPr txBox="1"/>
          <p:nvPr/>
        </p:nvSpPr>
        <p:spPr>
          <a:xfrm>
            <a:off x="92133" y="3604391"/>
            <a:ext cx="27779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Native riparian</a:t>
            </a:r>
            <a:r>
              <a:rPr lang="en-US" dirty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Largest decrease: McCartney’s Pond – Lime Point </a:t>
            </a:r>
            <a:r>
              <a:rPr lang="en-US" b="1" dirty="0"/>
              <a:t>-6.7 ac</a:t>
            </a:r>
          </a:p>
          <a:p>
            <a:r>
              <a:rPr lang="en-US" b="1" dirty="0"/>
              <a:t>      2019-2024</a:t>
            </a:r>
          </a:p>
          <a:p>
            <a:r>
              <a:rPr lang="en-US" u="sng" dirty="0"/>
              <a:t>Overall Trend</a:t>
            </a:r>
            <a:r>
              <a:rPr lang="en-US" dirty="0"/>
              <a:t>: Native riparian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+1.5 ac </a:t>
            </a:r>
            <a:r>
              <a:rPr lang="en-US" dirty="0"/>
              <a:t>after 2 yrs, -</a:t>
            </a:r>
            <a:r>
              <a:rPr lang="en-US" b="1" dirty="0"/>
              <a:t>1.6 ac</a:t>
            </a:r>
            <a:r>
              <a:rPr lang="en-US" dirty="0"/>
              <a:t> after 7 yrs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700B5D-BED7-B0D3-AEE0-72B4E27374FF}"/>
              </a:ext>
            </a:extLst>
          </p:cNvPr>
          <p:cNvSpPr txBox="1"/>
          <p:nvPr/>
        </p:nvSpPr>
        <p:spPr>
          <a:xfrm>
            <a:off x="151585" y="3011697"/>
            <a:ext cx="3234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2021 Monument Fire : ~ 3yrs of recovery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31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35113E7-FD0B-1899-43A6-96C8DA17F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2017 Helena Fire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1ABB7A3-84D8-7641-3B2F-388097A9D8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404569"/>
              </p:ext>
            </p:extLst>
          </p:nvPr>
        </p:nvGraphicFramePr>
        <p:xfrm>
          <a:off x="627956" y="1142081"/>
          <a:ext cx="7886701" cy="2286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881">
                  <a:extLst>
                    <a:ext uri="{9D8B030D-6E8A-4147-A177-3AD203B41FA5}">
                      <a16:colId xmlns:a16="http://schemas.microsoft.com/office/drawing/2014/main" val="881958853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81760285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1532747077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4109452955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1665139853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3129415330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236474736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2929320201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4257475128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2652713143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3479093608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2947417329"/>
                    </a:ext>
                  </a:extLst>
                </a:gridCol>
                <a:gridCol w="550235">
                  <a:extLst>
                    <a:ext uri="{9D8B030D-6E8A-4147-A177-3AD203B41FA5}">
                      <a16:colId xmlns:a16="http://schemas.microsoft.com/office/drawing/2014/main" val="138399856"/>
                    </a:ext>
                  </a:extLst>
                </a:gridCol>
              </a:tblGrid>
              <a:tr h="154754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Functional group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1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 dirty="0">
                          <a:effectLst/>
                        </a:rPr>
                        <a:t>2017 Helena Fire Perimeter Pre- and Post-burn Changes (acres)</a:t>
                      </a:r>
                      <a:endParaRPr lang="en-US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747811"/>
                  </a:ext>
                </a:extLst>
              </a:tr>
              <a:tr h="2751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Canyon Creek–McCartney’s Pond 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McCartney’s Pond–Lime Point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Lime Point–North Fork Trinity River 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Total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945909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Map Year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2014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2019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2024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2014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2019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2024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2014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2019</a:t>
                      </a:r>
                      <a:endParaRPr lang="en-US" sz="900" b="1" i="0" u="none" strike="noStrike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 kern="12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2024</a:t>
                      </a:r>
                      <a:endParaRPr lang="en-US" sz="900" b="1" i="0" u="none" strike="noStrike" kern="12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 dirty="0">
                          <a:effectLst/>
                        </a:rPr>
                        <a:t>2014</a:t>
                      </a:r>
                      <a:endParaRPr lang="en-US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2019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2024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10814790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Annual grassland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14.9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13.2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63.6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43.5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74.6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24.1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24.5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29.0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 dirty="0">
                          <a:effectLst/>
                        </a:rPr>
                        <a:t>102.6</a:t>
                      </a:r>
                      <a:endParaRPr lang="en-US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79.1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116.8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61755336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Perennial grassland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 dirty="0">
                          <a:effectLst/>
                        </a:rPr>
                        <a:t>0</a:t>
                      </a:r>
                      <a:endParaRPr lang="en-US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0.04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3089704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Human disturbance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8.6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43.0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80.6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71.1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13.2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62.7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102.9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95.3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82412767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Invasive riparian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10.7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8.5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10.5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3.9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3.9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7.5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14.9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12.9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20.0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28589399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Invasive upland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 dirty="0">
                          <a:effectLst/>
                        </a:rPr>
                        <a:t>4.8</a:t>
                      </a:r>
                      <a:endParaRPr lang="en-US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21.7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25.0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13457567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Open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8.9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10.8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9.0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33.1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22.9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33.6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47.1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39.0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48.4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41961486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Open water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29.0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28.9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27.7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13.1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13.7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13.9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47.9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48.5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47.4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10728247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Riparian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11.3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50.3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51.3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44.6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17.4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17.9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22.1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79.1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80.6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78.0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89747669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Upland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29.0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27.8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25.2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99.0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92.5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48.3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52.7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50.9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34.3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180.6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171.2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107.8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02835445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Wetland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0.02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0.03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0.02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0.13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0.1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0.02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u="none" strike="noStrike">
                          <a:effectLst/>
                        </a:rPr>
                        <a:t>0.4</a:t>
                      </a:r>
                      <a:endParaRPr lang="en-US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62057144"/>
                  </a:ext>
                </a:extLst>
              </a:tr>
              <a:tr h="15475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Total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79.3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79.3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79.3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334.5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334.5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334.5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127.7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127.7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127.7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541.5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>
                          <a:effectLst/>
                        </a:rPr>
                        <a:t>541.5</a:t>
                      </a:r>
                      <a:endParaRPr lang="en-US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1" u="none" strike="noStrike" dirty="0">
                          <a:effectLst/>
                        </a:rPr>
                        <a:t>541.5</a:t>
                      </a:r>
                      <a:endParaRPr lang="en-US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327535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E86FCB6-8BF5-4B3B-65A2-AA956EFD82E2}"/>
              </a:ext>
            </a:extLst>
          </p:cNvPr>
          <p:cNvSpPr txBox="1"/>
          <p:nvPr/>
        </p:nvSpPr>
        <p:spPr>
          <a:xfrm>
            <a:off x="627956" y="3675888"/>
            <a:ext cx="3944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~7 yrs of post-fire recover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16CCAE-2AD5-2A6E-55F9-56878C933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6E9727-4D11-B2FD-D72C-DE4324EFFD27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9A918A-680B-67F1-6DEB-20C7B8E16662}"/>
              </a:ext>
            </a:extLst>
          </p:cNvPr>
          <p:cNvSpPr/>
          <p:nvPr/>
        </p:nvSpPr>
        <p:spPr>
          <a:xfrm>
            <a:off x="627956" y="2810312"/>
            <a:ext cx="7886701" cy="142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F19C4A-2EFA-A281-DEE4-CDB12AACFAAC}"/>
              </a:ext>
            </a:extLst>
          </p:cNvPr>
          <p:cNvSpPr txBox="1"/>
          <p:nvPr/>
        </p:nvSpPr>
        <p:spPr>
          <a:xfrm>
            <a:off x="3711093" y="3767497"/>
            <a:ext cx="27779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Native riparian</a:t>
            </a:r>
            <a:r>
              <a:rPr lang="en-US" dirty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Largest decrease: McCartney’s Pond – Lime Point </a:t>
            </a:r>
            <a:r>
              <a:rPr lang="en-US" b="1" dirty="0"/>
              <a:t>-6.7 ac</a:t>
            </a:r>
          </a:p>
          <a:p>
            <a:r>
              <a:rPr lang="en-US" b="1" dirty="0"/>
              <a:t>      2019-2024</a:t>
            </a:r>
          </a:p>
          <a:p>
            <a:r>
              <a:rPr lang="en-US" u="sng" dirty="0"/>
              <a:t>Overall Trend</a:t>
            </a:r>
            <a:r>
              <a:rPr lang="en-US" dirty="0"/>
              <a:t>: Native riparian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+1.5 ac </a:t>
            </a:r>
            <a:r>
              <a:rPr lang="en-US" dirty="0"/>
              <a:t>after 2 yrs, -</a:t>
            </a:r>
            <a:r>
              <a:rPr lang="en-US" b="1" dirty="0"/>
              <a:t>1.6 ac</a:t>
            </a:r>
            <a:r>
              <a:rPr lang="en-US" dirty="0"/>
              <a:t> after 7 yrs</a:t>
            </a:r>
          </a:p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E03951-2A76-0B7C-5213-C88293EE74C5}"/>
              </a:ext>
            </a:extLst>
          </p:cNvPr>
          <p:cNvSpPr/>
          <p:nvPr/>
        </p:nvSpPr>
        <p:spPr>
          <a:xfrm>
            <a:off x="6887361" y="2189527"/>
            <a:ext cx="1627296" cy="142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4CE419-693A-4C1D-D7C7-25CDE4702885}"/>
              </a:ext>
            </a:extLst>
          </p:cNvPr>
          <p:cNvSpPr/>
          <p:nvPr/>
        </p:nvSpPr>
        <p:spPr>
          <a:xfrm>
            <a:off x="627956" y="2206305"/>
            <a:ext cx="1284734" cy="127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2F6260D-2288-75A2-668B-922293D1CD97}"/>
              </a:ext>
            </a:extLst>
          </p:cNvPr>
          <p:cNvSpPr/>
          <p:nvPr/>
        </p:nvSpPr>
        <p:spPr>
          <a:xfrm>
            <a:off x="6887361" y="2030136"/>
            <a:ext cx="1627296" cy="142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FFA71CA-4C75-B670-A71D-4F88880731CC}"/>
              </a:ext>
            </a:extLst>
          </p:cNvPr>
          <p:cNvSpPr/>
          <p:nvPr/>
        </p:nvSpPr>
        <p:spPr>
          <a:xfrm>
            <a:off x="627956" y="2030136"/>
            <a:ext cx="1284734" cy="142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961E9C1-B598-3E94-A650-CF8D55A4BFC9}"/>
              </a:ext>
            </a:extLst>
          </p:cNvPr>
          <p:cNvSpPr/>
          <p:nvPr/>
        </p:nvSpPr>
        <p:spPr>
          <a:xfrm>
            <a:off x="6887361" y="2332140"/>
            <a:ext cx="1627296" cy="1630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E0151A8-2243-7732-3F12-5E80A0A19CD6}"/>
              </a:ext>
            </a:extLst>
          </p:cNvPr>
          <p:cNvSpPr/>
          <p:nvPr/>
        </p:nvSpPr>
        <p:spPr>
          <a:xfrm>
            <a:off x="627956" y="2332141"/>
            <a:ext cx="1284734" cy="1557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Left 19">
            <a:extLst>
              <a:ext uri="{FF2B5EF4-FFF2-40B4-BE49-F238E27FC236}">
                <a16:creationId xmlns:a16="http://schemas.microsoft.com/office/drawing/2014/main" id="{08FD9562-C0DC-B8EE-D92D-F85AC95A2F23}"/>
              </a:ext>
            </a:extLst>
          </p:cNvPr>
          <p:cNvSpPr/>
          <p:nvPr/>
        </p:nvSpPr>
        <p:spPr>
          <a:xfrm>
            <a:off x="8581938" y="2952925"/>
            <a:ext cx="469783" cy="20133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9" grpId="0" animBg="1"/>
      <p:bldP spid="12" grpId="0" animBg="1"/>
      <p:bldP spid="13" grpId="0" animBg="1"/>
      <p:bldP spid="14" grpId="0" animBg="1"/>
      <p:bldP spid="16" grpId="0" animBg="1"/>
      <p:bldP spid="18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8B87CD-BB88-5C6A-7D79-5DA050E41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2021 Monument Fire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140782C-EF4B-26F4-2A16-17640C98EC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7246089"/>
              </p:ext>
            </p:extLst>
          </p:nvPr>
        </p:nvGraphicFramePr>
        <p:xfrm>
          <a:off x="704156" y="895350"/>
          <a:ext cx="7734301" cy="2533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2923">
                  <a:extLst>
                    <a:ext uri="{9D8B030D-6E8A-4147-A177-3AD203B41FA5}">
                      <a16:colId xmlns:a16="http://schemas.microsoft.com/office/drawing/2014/main" val="2674522488"/>
                    </a:ext>
                  </a:extLst>
                </a:gridCol>
                <a:gridCol w="523231">
                  <a:extLst>
                    <a:ext uri="{9D8B030D-6E8A-4147-A177-3AD203B41FA5}">
                      <a16:colId xmlns:a16="http://schemas.microsoft.com/office/drawing/2014/main" val="1260065988"/>
                    </a:ext>
                  </a:extLst>
                </a:gridCol>
                <a:gridCol w="520060">
                  <a:extLst>
                    <a:ext uri="{9D8B030D-6E8A-4147-A177-3AD203B41FA5}">
                      <a16:colId xmlns:a16="http://schemas.microsoft.com/office/drawing/2014/main" val="1868404387"/>
                    </a:ext>
                  </a:extLst>
                </a:gridCol>
                <a:gridCol w="507375">
                  <a:extLst>
                    <a:ext uri="{9D8B030D-6E8A-4147-A177-3AD203B41FA5}">
                      <a16:colId xmlns:a16="http://schemas.microsoft.com/office/drawing/2014/main" val="3167386594"/>
                    </a:ext>
                  </a:extLst>
                </a:gridCol>
                <a:gridCol w="532744">
                  <a:extLst>
                    <a:ext uri="{9D8B030D-6E8A-4147-A177-3AD203B41FA5}">
                      <a16:colId xmlns:a16="http://schemas.microsoft.com/office/drawing/2014/main" val="3397797350"/>
                    </a:ext>
                  </a:extLst>
                </a:gridCol>
                <a:gridCol w="608850">
                  <a:extLst>
                    <a:ext uri="{9D8B030D-6E8A-4147-A177-3AD203B41FA5}">
                      <a16:colId xmlns:a16="http://schemas.microsoft.com/office/drawing/2014/main" val="3109180465"/>
                    </a:ext>
                  </a:extLst>
                </a:gridCol>
                <a:gridCol w="634219">
                  <a:extLst>
                    <a:ext uri="{9D8B030D-6E8A-4147-A177-3AD203B41FA5}">
                      <a16:colId xmlns:a16="http://schemas.microsoft.com/office/drawing/2014/main" val="2411964039"/>
                    </a:ext>
                  </a:extLst>
                </a:gridCol>
                <a:gridCol w="637390">
                  <a:extLst>
                    <a:ext uri="{9D8B030D-6E8A-4147-A177-3AD203B41FA5}">
                      <a16:colId xmlns:a16="http://schemas.microsoft.com/office/drawing/2014/main" val="3346204116"/>
                    </a:ext>
                  </a:extLst>
                </a:gridCol>
                <a:gridCol w="697641">
                  <a:extLst>
                    <a:ext uri="{9D8B030D-6E8A-4147-A177-3AD203B41FA5}">
                      <a16:colId xmlns:a16="http://schemas.microsoft.com/office/drawing/2014/main" val="3801023243"/>
                    </a:ext>
                  </a:extLst>
                </a:gridCol>
                <a:gridCol w="979868">
                  <a:extLst>
                    <a:ext uri="{9D8B030D-6E8A-4147-A177-3AD203B41FA5}">
                      <a16:colId xmlns:a16="http://schemas.microsoft.com/office/drawing/2014/main" val="1529519090"/>
                    </a:ext>
                  </a:extLst>
                </a:gridCol>
              </a:tblGrid>
              <a:tr h="171450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Functional group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9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2021 Monument Fire Perimeter Pre- and Post-burn Changes (acres)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117508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Oregon Gulch - Canyon Creek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Canyon Creek - McCartney's Pond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Lime Point–North Fork Trinity River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Total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210768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Map Year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2024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2024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2024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2024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Total Change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1534882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Annual grassland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28.8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27.2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6.6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42.2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45.0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56150137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Perennial grassland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0.10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3842897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Human disturbance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24.8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26.5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28.6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28.8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56200617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Invasive riparian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11.3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6102156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Invasive upland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26029829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Open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17.5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20.8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9.1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28.8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31.6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73634562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Open water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11.8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12.6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15.2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16.0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30169717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Riparian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21.1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16.9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6.7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8.1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30.7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27.7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-3.0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70570823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Upland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23.5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16.0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5.5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21.7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14.4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37.4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-13.2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7680621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Wetland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60750476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Total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131.2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131.2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31.3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31.3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38.8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38.8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201.2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201.2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43516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99D4AFA-0CCE-E407-BA73-82F1B4455A5E}"/>
              </a:ext>
            </a:extLst>
          </p:cNvPr>
          <p:cNvSpPr txBox="1"/>
          <p:nvPr/>
        </p:nvSpPr>
        <p:spPr>
          <a:xfrm>
            <a:off x="704156" y="3721608"/>
            <a:ext cx="3931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~3 yrs of post-fire recovery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DD345C-10B8-F57D-D363-4ECEEEA17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0E513E-8CAD-EFC9-867C-EC2242967AB7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80C261-4347-4C8F-B933-4D08D77FE2A1}"/>
              </a:ext>
            </a:extLst>
          </p:cNvPr>
          <p:cNvSpPr/>
          <p:nvPr/>
        </p:nvSpPr>
        <p:spPr>
          <a:xfrm>
            <a:off x="704156" y="2734811"/>
            <a:ext cx="7734301" cy="1845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0475EC-F695-6C99-9068-592564DF95B2}"/>
              </a:ext>
            </a:extLst>
          </p:cNvPr>
          <p:cNvSpPr txBox="1"/>
          <p:nvPr/>
        </p:nvSpPr>
        <p:spPr>
          <a:xfrm>
            <a:off x="3919978" y="3613608"/>
            <a:ext cx="27779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Native riparian</a:t>
            </a:r>
            <a:r>
              <a:rPr lang="en-US" dirty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Largest decrease: Oregon Gulch – Canyon Creek - </a:t>
            </a:r>
            <a:r>
              <a:rPr lang="en-US" b="1" dirty="0"/>
              <a:t>4.2 ac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Most likely due to Oregon Gulch CRS construction</a:t>
            </a:r>
          </a:p>
          <a:p>
            <a:r>
              <a:rPr lang="en-US" u="sng" dirty="0"/>
              <a:t>Overall Trend</a:t>
            </a:r>
            <a:r>
              <a:rPr lang="en-US" dirty="0"/>
              <a:t>: Native Riparian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-3.0 ac </a:t>
            </a:r>
            <a:r>
              <a:rPr lang="en-US" dirty="0"/>
              <a:t>after 3 yrs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AAAE6B-3730-DB54-6142-1E3EFE38568D}"/>
              </a:ext>
            </a:extLst>
          </p:cNvPr>
          <p:cNvSpPr/>
          <p:nvPr/>
        </p:nvSpPr>
        <p:spPr>
          <a:xfrm>
            <a:off x="704156" y="2063692"/>
            <a:ext cx="2106156" cy="3187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CA8506-BA1A-D2F7-06FE-A63463A577B8}"/>
              </a:ext>
            </a:extLst>
          </p:cNvPr>
          <p:cNvSpPr/>
          <p:nvPr/>
        </p:nvSpPr>
        <p:spPr>
          <a:xfrm>
            <a:off x="6157519" y="2063692"/>
            <a:ext cx="2280938" cy="3187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60F6866D-F915-93B2-C882-5F4731B4AB02}"/>
              </a:ext>
            </a:extLst>
          </p:cNvPr>
          <p:cNvSpPr/>
          <p:nvPr/>
        </p:nvSpPr>
        <p:spPr>
          <a:xfrm>
            <a:off x="8531604" y="2919369"/>
            <a:ext cx="469783" cy="20133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558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17B7745-37D1-312A-3667-5EB96B63D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320" y="796740"/>
            <a:ext cx="5669973" cy="56699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CC7F176-2A63-F505-6EA2-B1F1EB873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Spatial Distribution of Combined Rip. Veg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207105C-081D-B193-FB11-B1FCE5823988}"/>
              </a:ext>
            </a:extLst>
          </p:cNvPr>
          <p:cNvCxnSpPr/>
          <p:nvPr/>
        </p:nvCxnSpPr>
        <p:spPr>
          <a:xfrm flipH="1" flipV="1">
            <a:off x="3877056" y="3097374"/>
            <a:ext cx="960120" cy="15544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347A2ED6-B3F3-ECBB-1A7D-FB7742AFE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8D6FE8-2D85-2372-49D0-A6E78620DE3C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83F5B5B-DA1B-7A1B-0262-F65A8CA66049}"/>
              </a:ext>
            </a:extLst>
          </p:cNvPr>
          <p:cNvSpPr/>
          <p:nvPr/>
        </p:nvSpPr>
        <p:spPr>
          <a:xfrm>
            <a:off x="3413760" y="5553456"/>
            <a:ext cx="762000" cy="325247"/>
          </a:xfrm>
          <a:prstGeom prst="rect">
            <a:avLst/>
          </a:prstGeom>
          <a:solidFill>
            <a:srgbClr val="F1E2B7">
              <a:alpha val="85098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C19C70-6119-A210-62D4-80CD57860D86}"/>
              </a:ext>
            </a:extLst>
          </p:cNvPr>
          <p:cNvSpPr/>
          <p:nvPr/>
        </p:nvSpPr>
        <p:spPr>
          <a:xfrm>
            <a:off x="3540252" y="5609804"/>
            <a:ext cx="208280" cy="10668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01E86B-C49B-F19E-D0E8-EBC1AF2130DC}"/>
              </a:ext>
            </a:extLst>
          </p:cNvPr>
          <p:cNvSpPr txBox="1"/>
          <p:nvPr/>
        </p:nvSpPr>
        <p:spPr>
          <a:xfrm>
            <a:off x="3425952" y="5678648"/>
            <a:ext cx="68072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No Change</a:t>
            </a:r>
          </a:p>
        </p:txBody>
      </p:sp>
    </p:spTree>
    <p:extLst>
      <p:ext uri="{BB962C8B-B14F-4D97-AF65-F5344CB8AC3E}">
        <p14:creationId xmlns:p14="http://schemas.microsoft.com/office/powerpoint/2010/main" val="1780593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D461B-C8CC-9C54-EDD8-FE2263456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918BAB-C8F1-F027-7C50-67634AB39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46" y="2169602"/>
            <a:ext cx="9012307" cy="29693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2024 Mapping Study Objectives</a:t>
            </a:r>
            <a:endParaRPr lang="en-US" dirty="0"/>
          </a:p>
          <a:p>
            <a:r>
              <a:rPr lang="en-US" dirty="0"/>
              <a:t>Evaluate the success of core objectives: 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1) </a:t>
            </a:r>
            <a:r>
              <a:rPr lang="en-US" u="sng" dirty="0"/>
              <a:t>Riparian Area</a:t>
            </a:r>
            <a:r>
              <a:rPr lang="en-US" dirty="0"/>
              <a:t>: Riparian vegetation will be more abundant following implementation of ROD management actions.</a:t>
            </a:r>
          </a:p>
          <a:p>
            <a:pPr lvl="1"/>
            <a:r>
              <a:rPr lang="en-US" b="1" i="1" dirty="0"/>
              <a:t>2) </a:t>
            </a:r>
            <a:r>
              <a:rPr lang="en-US" b="1" i="1" u="sng" dirty="0"/>
              <a:t>Riparian plantings </a:t>
            </a:r>
            <a:r>
              <a:rPr lang="en-US" b="1" i="1" dirty="0"/>
              <a:t>on existing and constructed floodplains will maintain or increase established vegetation.</a:t>
            </a:r>
          </a:p>
          <a:p>
            <a:pPr lvl="1"/>
            <a:r>
              <a:rPr lang="en-US" dirty="0"/>
              <a:t>3) </a:t>
            </a:r>
            <a:r>
              <a:rPr lang="en-US" u="sng" dirty="0"/>
              <a:t>Diversity</a:t>
            </a:r>
            <a:r>
              <a:rPr lang="en-US" dirty="0"/>
              <a:t>: Native riparian vegetation will be more diverse following implementation of ROD management actions.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CB8BFB-3F13-C20C-A485-C1E501DC8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2ED7A8-EC69-F8B9-877C-B98230C8A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F0CEF5-0088-2D57-06CA-0020E6DC405C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pic>
        <p:nvPicPr>
          <p:cNvPr id="8" name="Graphic 7" descr="Agriculture with solid fill">
            <a:extLst>
              <a:ext uri="{FF2B5EF4-FFF2-40B4-BE49-F238E27FC236}">
                <a16:creationId xmlns:a16="http://schemas.microsoft.com/office/drawing/2014/main" id="{DEBAC69B-A683-49C9-3808-A29561E653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10912" y="1281372"/>
            <a:ext cx="1882078" cy="1882078"/>
          </a:xfrm>
          <a:prstGeom prst="rect">
            <a:avLst/>
          </a:prstGeom>
        </p:spPr>
      </p:pic>
      <p:pic>
        <p:nvPicPr>
          <p:cNvPr id="10" name="Graphic 9" descr="Acorn with solid fill">
            <a:extLst>
              <a:ext uri="{FF2B5EF4-FFF2-40B4-BE49-F238E27FC236}">
                <a16:creationId xmlns:a16="http://schemas.microsoft.com/office/drawing/2014/main" id="{4CB22DA3-8366-51D5-247C-F6403D3756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92990" y="224905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94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73773-7CFE-7F7C-63C3-1F2A1A4BC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5378E7A-A77C-13A4-A406-BBF290A315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468352"/>
              </p:ext>
            </p:extLst>
          </p:nvPr>
        </p:nvGraphicFramePr>
        <p:xfrm>
          <a:off x="320040" y="897890"/>
          <a:ext cx="8586221" cy="5548628"/>
        </p:xfrm>
        <a:graphic>
          <a:graphicData uri="http://schemas.openxmlformats.org/drawingml/2006/table">
            <a:tbl>
              <a:tblPr/>
              <a:tblGrid>
                <a:gridCol w="1485361">
                  <a:extLst>
                    <a:ext uri="{9D8B030D-6E8A-4147-A177-3AD203B41FA5}">
                      <a16:colId xmlns:a16="http://schemas.microsoft.com/office/drawing/2014/main" val="3145488289"/>
                    </a:ext>
                  </a:extLst>
                </a:gridCol>
                <a:gridCol w="389023">
                  <a:extLst>
                    <a:ext uri="{9D8B030D-6E8A-4147-A177-3AD203B41FA5}">
                      <a16:colId xmlns:a16="http://schemas.microsoft.com/office/drawing/2014/main" val="4001564568"/>
                    </a:ext>
                  </a:extLst>
                </a:gridCol>
                <a:gridCol w="377235">
                  <a:extLst>
                    <a:ext uri="{9D8B030D-6E8A-4147-A177-3AD203B41FA5}">
                      <a16:colId xmlns:a16="http://schemas.microsoft.com/office/drawing/2014/main" val="2334436162"/>
                    </a:ext>
                  </a:extLst>
                </a:gridCol>
                <a:gridCol w="344816">
                  <a:extLst>
                    <a:ext uri="{9D8B030D-6E8A-4147-A177-3AD203B41FA5}">
                      <a16:colId xmlns:a16="http://schemas.microsoft.com/office/drawing/2014/main" val="3492266683"/>
                    </a:ext>
                  </a:extLst>
                </a:gridCol>
                <a:gridCol w="353658">
                  <a:extLst>
                    <a:ext uri="{9D8B030D-6E8A-4147-A177-3AD203B41FA5}">
                      <a16:colId xmlns:a16="http://schemas.microsoft.com/office/drawing/2014/main" val="672786115"/>
                    </a:ext>
                  </a:extLst>
                </a:gridCol>
                <a:gridCol w="309449">
                  <a:extLst>
                    <a:ext uri="{9D8B030D-6E8A-4147-A177-3AD203B41FA5}">
                      <a16:colId xmlns:a16="http://schemas.microsoft.com/office/drawing/2014/main" val="1167330851"/>
                    </a:ext>
                  </a:extLst>
                </a:gridCol>
                <a:gridCol w="353658">
                  <a:extLst>
                    <a:ext uri="{9D8B030D-6E8A-4147-A177-3AD203B41FA5}">
                      <a16:colId xmlns:a16="http://schemas.microsoft.com/office/drawing/2014/main" val="3481994065"/>
                    </a:ext>
                  </a:extLst>
                </a:gridCol>
                <a:gridCol w="353658">
                  <a:extLst>
                    <a:ext uri="{9D8B030D-6E8A-4147-A177-3AD203B41FA5}">
                      <a16:colId xmlns:a16="http://schemas.microsoft.com/office/drawing/2014/main" val="2621238110"/>
                    </a:ext>
                  </a:extLst>
                </a:gridCol>
                <a:gridCol w="353658">
                  <a:extLst>
                    <a:ext uri="{9D8B030D-6E8A-4147-A177-3AD203B41FA5}">
                      <a16:colId xmlns:a16="http://schemas.microsoft.com/office/drawing/2014/main" val="768875107"/>
                    </a:ext>
                  </a:extLst>
                </a:gridCol>
                <a:gridCol w="318292">
                  <a:extLst>
                    <a:ext uri="{9D8B030D-6E8A-4147-A177-3AD203B41FA5}">
                      <a16:colId xmlns:a16="http://schemas.microsoft.com/office/drawing/2014/main" val="2331875600"/>
                    </a:ext>
                  </a:extLst>
                </a:gridCol>
                <a:gridCol w="353658">
                  <a:extLst>
                    <a:ext uri="{9D8B030D-6E8A-4147-A177-3AD203B41FA5}">
                      <a16:colId xmlns:a16="http://schemas.microsoft.com/office/drawing/2014/main" val="608437463"/>
                    </a:ext>
                  </a:extLst>
                </a:gridCol>
                <a:gridCol w="377235">
                  <a:extLst>
                    <a:ext uri="{9D8B030D-6E8A-4147-A177-3AD203B41FA5}">
                      <a16:colId xmlns:a16="http://schemas.microsoft.com/office/drawing/2014/main" val="1216290545"/>
                    </a:ext>
                  </a:extLst>
                </a:gridCol>
                <a:gridCol w="353658">
                  <a:extLst>
                    <a:ext uri="{9D8B030D-6E8A-4147-A177-3AD203B41FA5}">
                      <a16:colId xmlns:a16="http://schemas.microsoft.com/office/drawing/2014/main" val="1608343653"/>
                    </a:ext>
                  </a:extLst>
                </a:gridCol>
                <a:gridCol w="400812">
                  <a:extLst>
                    <a:ext uri="{9D8B030D-6E8A-4147-A177-3AD203B41FA5}">
                      <a16:colId xmlns:a16="http://schemas.microsoft.com/office/drawing/2014/main" val="3993882851"/>
                    </a:ext>
                  </a:extLst>
                </a:gridCol>
                <a:gridCol w="344816">
                  <a:extLst>
                    <a:ext uri="{9D8B030D-6E8A-4147-A177-3AD203B41FA5}">
                      <a16:colId xmlns:a16="http://schemas.microsoft.com/office/drawing/2014/main" val="4111077406"/>
                    </a:ext>
                  </a:extLst>
                </a:gridCol>
                <a:gridCol w="377235">
                  <a:extLst>
                    <a:ext uri="{9D8B030D-6E8A-4147-A177-3AD203B41FA5}">
                      <a16:colId xmlns:a16="http://schemas.microsoft.com/office/drawing/2014/main" val="837761591"/>
                    </a:ext>
                  </a:extLst>
                </a:gridCol>
                <a:gridCol w="1739999">
                  <a:extLst>
                    <a:ext uri="{9D8B030D-6E8A-4147-A177-3AD203B41FA5}">
                      <a16:colId xmlns:a16="http://schemas.microsoft.com/office/drawing/2014/main" val="3671168460"/>
                    </a:ext>
                  </a:extLst>
                </a:gridCol>
              </a:tblGrid>
              <a:tr h="11578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1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Riparian + invasive riparian + wetland functional group areas (acres)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Construction Date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429186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2003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2007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2009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04453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Hatchery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14.8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582221"/>
                  </a:ext>
                </a:extLst>
              </a:tr>
              <a:tr h="128649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Lewiston Hatchery CSA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0.7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73348"/>
                  </a:ext>
                </a:extLst>
              </a:tr>
              <a:tr h="1157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791446"/>
                  </a:ext>
                </a:extLst>
              </a:tr>
              <a:tr h="14151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Lewiston Four</a:t>
                      </a:r>
                      <a:r>
                        <a:rPr lang="en-US" sz="700" b="0" i="0" u="none" strike="noStrike" baseline="30000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38.8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38.5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35.1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33.4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34.3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39.5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2614780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Sawmill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24.0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24.2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27.7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32.9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0805400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Upper Rush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23.5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330372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Lower Rush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417330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Dark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35.1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35.6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34.6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35.6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39.0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4220221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Bucktail 2016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18.3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21.5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22.2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25.7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330912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Lowden Meadows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35.8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53.1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52.1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48.7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53.1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54.4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54.6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56.8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59.6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66.2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7173255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Trinity House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11.4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11.9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13.1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844541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Tom Lang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1184545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Poker Bar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74110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Limekiln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14.3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14.3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16.3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17.8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49609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McIntyre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51043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Indian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83.8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68.7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70.4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69.4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74.6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77.8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78.6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79.1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78.8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EE0000"/>
                          </a:solidFill>
                          <a:effectLst/>
                          <a:latin typeface="Times New Roman" panose="02020603050405020304" pitchFamily="18" charset="0"/>
                        </a:rPr>
                        <a:t>82.5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2067844"/>
                  </a:ext>
                </a:extLst>
              </a:tr>
              <a:tr h="21613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Douglas City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27.4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44.0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Construction occurred several times in different parts of the ESL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4473195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Reading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35.3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26.9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41.0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32.4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34.1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3289310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Upper Steiner Flat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4.9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1991844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Middle Steiner Flat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756906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Lower Steiner Flat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22.5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23.0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23.2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23.0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22.5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25.2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063607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Lorenz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18.0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16.6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16.8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20.3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333689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Dutch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23.7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392568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Evans Bar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6253629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Soldier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227682"/>
                  </a:ext>
                </a:extLst>
              </a:tr>
              <a:tr h="33448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Chapman Ranch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38.3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38.5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43.2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Split into two construction phases during design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247037"/>
                  </a:ext>
                </a:extLst>
              </a:tr>
              <a:tr h="1093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Chapman Ranch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26.2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Construction-related impacts in 2019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9982341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Phase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094686"/>
                  </a:ext>
                </a:extLst>
              </a:tr>
              <a:tr h="1093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Chapman Ranch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11.9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Constructed in 2021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860619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Phase 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5762682"/>
                  </a:ext>
                </a:extLst>
              </a:tr>
              <a:tr h="1093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Deep Gulch &amp;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48.4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51.4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55.1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52.1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60.3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559327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Sheridan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107194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Oregon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45.2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396218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Sky Ranch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Not constructed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142496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Upper Junction City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10.1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10.1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10.4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10.1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11.4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031509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Lower Junction City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24.0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22.5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21.3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EE0000"/>
                          </a:solidFill>
                          <a:effectLst/>
                          <a:latin typeface="Times New Roman" panose="02020603050405020304" pitchFamily="18" charset="0"/>
                        </a:rPr>
                        <a:t>20.8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6770781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Hocker Flat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22.0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22.2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24.0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27.7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26.4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26.2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26.2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25.9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EE0000"/>
                          </a:solidFill>
                          <a:effectLst/>
                          <a:latin typeface="Times New Roman" panose="02020603050405020304" pitchFamily="18" charset="0"/>
                        </a:rPr>
                        <a:t>29.7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0274850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Upper Conner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9.4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31.9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2025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949799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Conner Creek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14.8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16.6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19.0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18.0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16.8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18.0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927322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Wheel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14.1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14.3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17.3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15.8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14.8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398530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Valdor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24.0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27.9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29.9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29.4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29.4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30.6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28.7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EE0000"/>
                          </a:solidFill>
                          <a:effectLst/>
                          <a:latin typeface="Times New Roman" panose="02020603050405020304" pitchFamily="18" charset="0"/>
                        </a:rPr>
                        <a:t>24.7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639699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Elk Horn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11.9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13.3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11.4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11.4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12.6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15.6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2006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8164013"/>
                  </a:ext>
                </a:extLst>
              </a:tr>
              <a:tr h="11578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Pear Tree Gulch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7.4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>
                          <a:effectLst/>
                          <a:latin typeface="Times New Roman" panose="02020603050405020304" pitchFamily="18" charset="0"/>
                        </a:rPr>
                        <a:t>6.4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1" i="0" u="none" strike="noStrike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</a:rPr>
                        <a:t>7.9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7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2887138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974D5913-F140-48CE-77DB-FEB786246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Riparian Vegetation Area Change within Each ESL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D69240-2FFA-3A8A-0AB5-DE2BDF18D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7B8BAB-F46E-E3C9-A222-A9B6B272F0B6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</p:spTree>
    <p:extLst>
      <p:ext uri="{BB962C8B-B14F-4D97-AF65-F5344CB8AC3E}">
        <p14:creationId xmlns:p14="http://schemas.microsoft.com/office/powerpoint/2010/main" val="1560172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153B7BC-DB27-5A0E-BC73-10338CDE7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Changes by ESL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133DB7-DC6C-4E20-34E7-D77231D3C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E48796-03C8-0A9B-4BA5-AD8524C37BBA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A961D2E-55DD-21EA-76B2-B64BD6220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5" y="807146"/>
            <a:ext cx="4512365" cy="5593654"/>
          </a:xfrm>
        </p:spPr>
        <p:txBody>
          <a:bodyPr/>
          <a:lstStyle/>
          <a:p>
            <a:r>
              <a:rPr lang="en-US" sz="2400" dirty="0"/>
              <a:t>35 channel rehabilitation sites (including 25 constructed and 10 planned sites) </a:t>
            </a:r>
          </a:p>
          <a:p>
            <a:pPr lvl="1"/>
            <a:r>
              <a:rPr lang="en-US" sz="2000" dirty="0"/>
              <a:t>17 sites recovered </a:t>
            </a:r>
          </a:p>
          <a:p>
            <a:pPr lvl="1"/>
            <a:r>
              <a:rPr lang="en-US" sz="2000" dirty="0"/>
              <a:t>4 Sites not recovered in 10 yrs</a:t>
            </a:r>
            <a:endParaRPr lang="en-US" sz="1600" dirty="0"/>
          </a:p>
          <a:p>
            <a:pPr lvl="2"/>
            <a:r>
              <a:rPr lang="en-US" sz="1600" dirty="0"/>
              <a:t>4 sites  </a:t>
            </a:r>
          </a:p>
          <a:p>
            <a:pPr lvl="3"/>
            <a:r>
              <a:rPr lang="en-US" sz="1400" dirty="0"/>
              <a:t>Indian Creek              </a:t>
            </a:r>
          </a:p>
          <a:p>
            <a:pPr lvl="3"/>
            <a:r>
              <a:rPr lang="en-US" sz="1400" dirty="0"/>
              <a:t>Lower Junction City</a:t>
            </a:r>
          </a:p>
          <a:p>
            <a:pPr lvl="3"/>
            <a:r>
              <a:rPr lang="en-US" sz="1400" dirty="0"/>
              <a:t>Hocker Flat </a:t>
            </a:r>
          </a:p>
          <a:p>
            <a:pPr lvl="3"/>
            <a:r>
              <a:rPr lang="en-US" sz="1400" dirty="0" err="1"/>
              <a:t>Valdor</a:t>
            </a:r>
            <a:r>
              <a:rPr lang="en-US" sz="1400" dirty="0"/>
              <a:t> Gulch</a:t>
            </a:r>
          </a:p>
          <a:p>
            <a:pPr lvl="1"/>
            <a:r>
              <a:rPr lang="en-US" sz="2000" dirty="0"/>
              <a:t>4 Sites older than 10 yrs not recovered</a:t>
            </a:r>
          </a:p>
          <a:p>
            <a:pPr lvl="2"/>
            <a:r>
              <a:rPr lang="en-US" sz="1600" dirty="0"/>
              <a:t>Dutch Creek(2020)</a:t>
            </a:r>
          </a:p>
          <a:p>
            <a:pPr lvl="2"/>
            <a:r>
              <a:rPr lang="en-US" sz="1600" dirty="0"/>
              <a:t>Chapman Phase A (2019)</a:t>
            </a:r>
          </a:p>
          <a:p>
            <a:pPr lvl="2"/>
            <a:r>
              <a:rPr lang="en-US" sz="1600" dirty="0"/>
              <a:t>Chapman Phase B (2021)</a:t>
            </a:r>
          </a:p>
          <a:p>
            <a:pPr lvl="2"/>
            <a:r>
              <a:rPr lang="en-US" sz="1600" dirty="0"/>
              <a:t>Oregon Gulch (2023)</a:t>
            </a:r>
          </a:p>
          <a:p>
            <a:pPr lvl="1"/>
            <a:r>
              <a:rPr lang="en-US" sz="1900" dirty="0"/>
              <a:t>Total Surplus/Deficit</a:t>
            </a:r>
          </a:p>
          <a:p>
            <a:pPr marL="685800" lvl="2" indent="0">
              <a:buNone/>
            </a:pPr>
            <a:r>
              <a:rPr lang="en-US" dirty="0">
                <a:solidFill>
                  <a:srgbClr val="FF0000"/>
                </a:solidFill>
              </a:rPr>
              <a:t>54.4 ac – 8.6 ac – 18.1 ac = </a:t>
            </a:r>
            <a:r>
              <a:rPr lang="en-US" b="1" dirty="0">
                <a:solidFill>
                  <a:srgbClr val="FF0000"/>
                </a:solidFill>
              </a:rPr>
              <a:t>+27.7 ac</a:t>
            </a:r>
          </a:p>
        </p:txBody>
      </p:sp>
      <p:pic>
        <p:nvPicPr>
          <p:cNvPr id="12" name="Graphic 11" descr="Checkmark with solid fill">
            <a:extLst>
              <a:ext uri="{FF2B5EF4-FFF2-40B4-BE49-F238E27FC236}">
                <a16:creationId xmlns:a16="http://schemas.microsoft.com/office/drawing/2014/main" id="{201A6A68-4EBD-0B9D-6328-5C210FA27B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72423" y="1937857"/>
            <a:ext cx="272642" cy="272642"/>
          </a:xfrm>
          <a:prstGeom prst="rect">
            <a:avLst/>
          </a:prstGeom>
        </p:spPr>
      </p:pic>
      <p:pic>
        <p:nvPicPr>
          <p:cNvPr id="14" name="Graphic 13" descr="Close with solid fill">
            <a:extLst>
              <a:ext uri="{FF2B5EF4-FFF2-40B4-BE49-F238E27FC236}">
                <a16:creationId xmlns:a16="http://schemas.microsoft.com/office/drawing/2014/main" id="{4A8ECF5A-BE40-CDCD-6A3E-1E132FB1BC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21841" y="2543542"/>
            <a:ext cx="283128" cy="28312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1605BA5-6852-91AA-C196-618F9B988504}"/>
              </a:ext>
            </a:extLst>
          </p:cNvPr>
          <p:cNvGrpSpPr/>
          <p:nvPr/>
        </p:nvGrpSpPr>
        <p:grpSpPr>
          <a:xfrm>
            <a:off x="3405498" y="2875684"/>
            <a:ext cx="1333849" cy="881263"/>
            <a:chOff x="2843868" y="2616946"/>
            <a:chExt cx="1333849" cy="881263"/>
          </a:xfrm>
        </p:grpSpPr>
        <p:sp>
          <p:nvSpPr>
            <p:cNvPr id="15" name="Right Brace 14">
              <a:extLst>
                <a:ext uri="{FF2B5EF4-FFF2-40B4-BE49-F238E27FC236}">
                  <a16:creationId xmlns:a16="http://schemas.microsoft.com/office/drawing/2014/main" id="{55448966-1813-9160-0135-6C48F8B6DE96}"/>
                </a:ext>
              </a:extLst>
            </p:cNvPr>
            <p:cNvSpPr/>
            <p:nvPr/>
          </p:nvSpPr>
          <p:spPr>
            <a:xfrm>
              <a:off x="2843868" y="2616946"/>
              <a:ext cx="218114" cy="881263"/>
            </a:xfrm>
            <a:prstGeom prst="rightBrac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C9CF42E-9639-83D3-208F-664AD9472ECD}"/>
                </a:ext>
              </a:extLst>
            </p:cNvPr>
            <p:cNvSpPr txBox="1"/>
            <p:nvPr/>
          </p:nvSpPr>
          <p:spPr>
            <a:xfrm>
              <a:off x="3061982" y="2868825"/>
              <a:ext cx="1115735" cy="3775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-8.6 ac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B88E2DC-5734-C1F2-EEEF-0E0C22AECE8C}"/>
              </a:ext>
            </a:extLst>
          </p:cNvPr>
          <p:cNvGrpSpPr/>
          <p:nvPr/>
        </p:nvGrpSpPr>
        <p:grpSpPr>
          <a:xfrm>
            <a:off x="2587752" y="1884211"/>
            <a:ext cx="1548367" cy="377504"/>
            <a:chOff x="2004969" y="2021747"/>
            <a:chExt cx="1777365" cy="377504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10B7F57F-2060-4842-B22F-C3D5011140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04969" y="2210499"/>
              <a:ext cx="734745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1DCB3DA-9247-8488-227D-07130B26F471}"/>
                </a:ext>
              </a:extLst>
            </p:cNvPr>
            <p:cNvSpPr txBox="1"/>
            <p:nvPr/>
          </p:nvSpPr>
          <p:spPr>
            <a:xfrm>
              <a:off x="2666598" y="2021747"/>
              <a:ext cx="1115736" cy="3775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+54.4 ac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CB83AC39-3B01-C6CA-4C4F-8E4965C0A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6597"/>
          <a:stretch>
            <a:fillRect/>
          </a:stretch>
        </p:blipFill>
        <p:spPr>
          <a:xfrm>
            <a:off x="4634056" y="864282"/>
            <a:ext cx="4433247" cy="5520878"/>
          </a:xfrm>
          <a:prstGeom prst="rect">
            <a:avLst/>
          </a:prstGeom>
          <a:noFill/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0F5EE13-B58A-B5A7-F912-5DDAB44E512A}"/>
              </a:ext>
            </a:extLst>
          </p:cNvPr>
          <p:cNvGrpSpPr/>
          <p:nvPr/>
        </p:nvGrpSpPr>
        <p:grpSpPr>
          <a:xfrm>
            <a:off x="3558188" y="4370917"/>
            <a:ext cx="1281586" cy="1078907"/>
            <a:chOff x="2835036" y="2668162"/>
            <a:chExt cx="1281586" cy="1078907"/>
          </a:xfrm>
        </p:grpSpPr>
        <p:sp>
          <p:nvSpPr>
            <p:cNvPr id="11" name="Right Brace 10">
              <a:extLst>
                <a:ext uri="{FF2B5EF4-FFF2-40B4-BE49-F238E27FC236}">
                  <a16:creationId xmlns:a16="http://schemas.microsoft.com/office/drawing/2014/main" id="{FB045389-C584-01FB-4508-A3E01532527C}"/>
                </a:ext>
              </a:extLst>
            </p:cNvPr>
            <p:cNvSpPr/>
            <p:nvPr/>
          </p:nvSpPr>
          <p:spPr>
            <a:xfrm>
              <a:off x="2835036" y="2668162"/>
              <a:ext cx="174683" cy="1078907"/>
            </a:xfrm>
            <a:prstGeom prst="rightBrac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AC43B39-6840-8904-99AA-2D7F28F8E0C7}"/>
                </a:ext>
              </a:extLst>
            </p:cNvPr>
            <p:cNvSpPr txBox="1"/>
            <p:nvPr/>
          </p:nvSpPr>
          <p:spPr>
            <a:xfrm>
              <a:off x="3000887" y="3018863"/>
              <a:ext cx="1115735" cy="3775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-18.1 ac</a:t>
              </a:r>
            </a:p>
          </p:txBody>
        </p:sp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35EBF2D0-F280-D6DE-E9E5-BE74F980C3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284996"/>
              </p:ext>
            </p:extLst>
          </p:nvPr>
        </p:nvGraphicFramePr>
        <p:xfrm>
          <a:off x="3129776" y="4370916"/>
          <a:ext cx="366356" cy="10789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6356">
                  <a:extLst>
                    <a:ext uri="{9D8B030D-6E8A-4147-A177-3AD203B41FA5}">
                      <a16:colId xmlns:a16="http://schemas.microsoft.com/office/drawing/2014/main" val="3116615209"/>
                    </a:ext>
                  </a:extLst>
                </a:gridCol>
              </a:tblGrid>
              <a:tr h="269727">
                <a:tc>
                  <a:txBody>
                    <a:bodyPr/>
                    <a:lstStyle/>
                    <a:p>
                      <a:r>
                        <a:rPr lang="en-US" sz="1100" dirty="0"/>
                        <a:t>2.0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0058953"/>
                  </a:ext>
                </a:extLst>
              </a:tr>
              <a:tr h="269727">
                <a:tc>
                  <a:txBody>
                    <a:bodyPr/>
                    <a:lstStyle/>
                    <a:p>
                      <a:r>
                        <a:rPr lang="en-US" sz="1100" dirty="0"/>
                        <a:t>2.0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625498"/>
                  </a:ext>
                </a:extLst>
              </a:tr>
              <a:tr h="269727">
                <a:tc>
                  <a:txBody>
                    <a:bodyPr/>
                    <a:lstStyle/>
                    <a:p>
                      <a:r>
                        <a:rPr lang="en-US" sz="1100" dirty="0"/>
                        <a:t>6.4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481207"/>
                  </a:ext>
                </a:extLst>
              </a:tr>
              <a:tr h="269727">
                <a:tc>
                  <a:txBody>
                    <a:bodyPr/>
                    <a:lstStyle/>
                    <a:p>
                      <a:r>
                        <a:rPr lang="en-US" sz="1100" dirty="0"/>
                        <a:t>7.7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363847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FBC47AAA-7E85-5EE7-60DF-19E9340A8E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05166"/>
              </p:ext>
            </p:extLst>
          </p:nvPr>
        </p:nvGraphicFramePr>
        <p:xfrm>
          <a:off x="2852333" y="2772218"/>
          <a:ext cx="366355" cy="10574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6355">
                  <a:extLst>
                    <a:ext uri="{9D8B030D-6E8A-4147-A177-3AD203B41FA5}">
                      <a16:colId xmlns:a16="http://schemas.microsoft.com/office/drawing/2014/main" val="3116615209"/>
                    </a:ext>
                  </a:extLst>
                </a:gridCol>
              </a:tblGrid>
              <a:tr h="264362">
                <a:tc>
                  <a:txBody>
                    <a:bodyPr/>
                    <a:lstStyle/>
                    <a:p>
                      <a:r>
                        <a:rPr lang="en-US" sz="1100" dirty="0"/>
                        <a:t>1.0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0058953"/>
                  </a:ext>
                </a:extLst>
              </a:tr>
              <a:tr h="264362">
                <a:tc>
                  <a:txBody>
                    <a:bodyPr/>
                    <a:lstStyle/>
                    <a:p>
                      <a:r>
                        <a:rPr lang="en-US" sz="1100" dirty="0"/>
                        <a:t>3.2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625498"/>
                  </a:ext>
                </a:extLst>
              </a:tr>
              <a:tr h="264362">
                <a:tc>
                  <a:txBody>
                    <a:bodyPr/>
                    <a:lstStyle/>
                    <a:p>
                      <a:r>
                        <a:rPr lang="en-US" sz="1100" dirty="0"/>
                        <a:t>0.7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481207"/>
                  </a:ext>
                </a:extLst>
              </a:tr>
              <a:tr h="264362">
                <a:tc>
                  <a:txBody>
                    <a:bodyPr/>
                    <a:lstStyle/>
                    <a:p>
                      <a:r>
                        <a:rPr lang="en-US" sz="1100" dirty="0"/>
                        <a:t>3.7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36384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023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B4C02EB-5D5A-5043-D9E2-0CD914221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Riparian Plantings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2FC2667-FF3E-1DA8-371E-E494DFDF3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48" y="988441"/>
            <a:ext cx="5486400" cy="5486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B8CC538-FA34-8EE3-889B-BF411059A8D7}"/>
              </a:ext>
            </a:extLst>
          </p:cNvPr>
          <p:cNvCxnSpPr>
            <a:cxnSpLocks/>
          </p:cNvCxnSpPr>
          <p:nvPr/>
        </p:nvCxnSpPr>
        <p:spPr>
          <a:xfrm flipV="1">
            <a:off x="1859280" y="1758696"/>
            <a:ext cx="173736" cy="81381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FD7DA973-E7D6-1BA3-F3C3-A7BDEC0A8F23}"/>
              </a:ext>
            </a:extLst>
          </p:cNvPr>
          <p:cNvSpPr txBox="1"/>
          <p:nvPr/>
        </p:nvSpPr>
        <p:spPr>
          <a:xfrm>
            <a:off x="5801154" y="1119529"/>
            <a:ext cx="32461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Riparian planting (treated as an open cover type in the analysis) –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As riparian plantings mature they are assigned a riparian cover type when they meet a given cover type’s assignment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Spatial distribution of riparian functional groups over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Potential cover-based analyses: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What are riparian plantings becoming (</a:t>
            </a:r>
            <a:r>
              <a:rPr lang="en-US" dirty="0" err="1"/>
              <a:t>i.e</a:t>
            </a:r>
            <a:r>
              <a:rPr lang="en-US" dirty="0"/>
              <a:t>, transition matrix)?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What is the terrestrial value of that habitat?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A78936-EBC8-F3C6-287E-FD36CBA3C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DB8AB3-3793-9A13-B7A5-B4E2EE926573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2F3461-C7DA-2B3A-887D-80FE411A2A45}"/>
              </a:ext>
            </a:extLst>
          </p:cNvPr>
          <p:cNvSpPr/>
          <p:nvPr/>
        </p:nvSpPr>
        <p:spPr>
          <a:xfrm>
            <a:off x="4930140" y="3865880"/>
            <a:ext cx="208280" cy="10668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16241-E5E0-B59E-7DB0-BFDB5B47EA80}"/>
              </a:ext>
            </a:extLst>
          </p:cNvPr>
          <p:cNvSpPr txBox="1"/>
          <p:nvPr/>
        </p:nvSpPr>
        <p:spPr>
          <a:xfrm>
            <a:off x="4815840" y="3934724"/>
            <a:ext cx="68072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No Change</a:t>
            </a:r>
          </a:p>
        </p:txBody>
      </p:sp>
    </p:spTree>
    <p:extLst>
      <p:ext uri="{BB962C8B-B14F-4D97-AF65-F5344CB8AC3E}">
        <p14:creationId xmlns:p14="http://schemas.microsoft.com/office/powerpoint/2010/main" val="2096979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C7047-6972-B97C-A6BD-E40E5D802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E70F89B-912F-1BF8-B1B2-67D8DF71E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46" y="2169602"/>
            <a:ext cx="9012307" cy="29693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2024 Mapping Study Objectives</a:t>
            </a:r>
            <a:endParaRPr lang="en-US" dirty="0"/>
          </a:p>
          <a:p>
            <a:r>
              <a:rPr lang="en-US" dirty="0"/>
              <a:t>Evaluate the success of core objectives: 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1) </a:t>
            </a:r>
            <a:r>
              <a:rPr lang="en-US" u="sng" dirty="0"/>
              <a:t>Riparian Area</a:t>
            </a:r>
            <a:r>
              <a:rPr lang="en-US" dirty="0"/>
              <a:t>: Riparian vegetation will be more abundant following implementation of ROD management actions.</a:t>
            </a:r>
          </a:p>
          <a:p>
            <a:pPr lvl="1"/>
            <a:r>
              <a:rPr lang="en-US" dirty="0"/>
              <a:t>2) </a:t>
            </a:r>
            <a:r>
              <a:rPr lang="en-US" u="sng" dirty="0"/>
              <a:t>Riparian plantings </a:t>
            </a:r>
            <a:r>
              <a:rPr lang="en-US" dirty="0"/>
              <a:t>on existing and constructed floodplains will maintain or increase established vegetation.</a:t>
            </a:r>
          </a:p>
          <a:p>
            <a:pPr lvl="1"/>
            <a:r>
              <a:rPr lang="en-US" b="1" i="1" dirty="0"/>
              <a:t>3) </a:t>
            </a:r>
            <a:r>
              <a:rPr lang="en-US" b="1" i="1" u="sng" dirty="0"/>
              <a:t>Diversity</a:t>
            </a:r>
            <a:r>
              <a:rPr lang="en-US" b="1" i="1" dirty="0"/>
              <a:t>: Native riparian vegetation will be more diverse following implementation of ROD management actions.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3D391F-C9EB-9855-D020-3D9BF0AD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3579EC-D61E-E192-3797-10799331F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E131F2-0B82-F488-3EE5-6EDCC9DEE2AA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</p:spTree>
    <p:extLst>
      <p:ext uri="{BB962C8B-B14F-4D97-AF65-F5344CB8AC3E}">
        <p14:creationId xmlns:p14="http://schemas.microsoft.com/office/powerpoint/2010/main" val="2006590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6E941EE-BDA2-0F88-590D-A312592B9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 to Riparian Hardwood Dominance</a:t>
            </a:r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17658831-3E7D-3D2E-6D38-8028D6963B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5546841"/>
              </p:ext>
            </p:extLst>
          </p:nvPr>
        </p:nvGraphicFramePr>
        <p:xfrm>
          <a:off x="193159" y="1637967"/>
          <a:ext cx="4933187" cy="39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395">
                  <a:extLst>
                    <a:ext uri="{9D8B030D-6E8A-4147-A177-3AD203B41FA5}">
                      <a16:colId xmlns:a16="http://schemas.microsoft.com/office/drawing/2014/main" val="876694045"/>
                    </a:ext>
                  </a:extLst>
                </a:gridCol>
                <a:gridCol w="803078">
                  <a:extLst>
                    <a:ext uri="{9D8B030D-6E8A-4147-A177-3AD203B41FA5}">
                      <a16:colId xmlns:a16="http://schemas.microsoft.com/office/drawing/2014/main" val="1932419127"/>
                    </a:ext>
                  </a:extLst>
                </a:gridCol>
                <a:gridCol w="500619">
                  <a:extLst>
                    <a:ext uri="{9D8B030D-6E8A-4147-A177-3AD203B41FA5}">
                      <a16:colId xmlns:a16="http://schemas.microsoft.com/office/drawing/2014/main" val="1599959664"/>
                    </a:ext>
                  </a:extLst>
                </a:gridCol>
                <a:gridCol w="500619">
                  <a:extLst>
                    <a:ext uri="{9D8B030D-6E8A-4147-A177-3AD203B41FA5}">
                      <a16:colId xmlns:a16="http://schemas.microsoft.com/office/drawing/2014/main" val="513811199"/>
                    </a:ext>
                  </a:extLst>
                </a:gridCol>
                <a:gridCol w="500619">
                  <a:extLst>
                    <a:ext uri="{9D8B030D-6E8A-4147-A177-3AD203B41FA5}">
                      <a16:colId xmlns:a16="http://schemas.microsoft.com/office/drawing/2014/main" val="2586042946"/>
                    </a:ext>
                  </a:extLst>
                </a:gridCol>
                <a:gridCol w="500619">
                  <a:extLst>
                    <a:ext uri="{9D8B030D-6E8A-4147-A177-3AD203B41FA5}">
                      <a16:colId xmlns:a16="http://schemas.microsoft.com/office/drawing/2014/main" val="3705100767"/>
                    </a:ext>
                  </a:extLst>
                </a:gridCol>
                <a:gridCol w="500619">
                  <a:extLst>
                    <a:ext uri="{9D8B030D-6E8A-4147-A177-3AD203B41FA5}">
                      <a16:colId xmlns:a16="http://schemas.microsoft.com/office/drawing/2014/main" val="1990811603"/>
                    </a:ext>
                  </a:extLst>
                </a:gridCol>
                <a:gridCol w="500619">
                  <a:extLst>
                    <a:ext uri="{9D8B030D-6E8A-4147-A177-3AD203B41FA5}">
                      <a16:colId xmlns:a16="http://schemas.microsoft.com/office/drawing/2014/main" val="658097749"/>
                    </a:ext>
                  </a:extLst>
                </a:gridCol>
              </a:tblGrid>
              <a:tr h="30791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Cover type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Patch metric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solidFill>
                            <a:srgbClr val="FF0000"/>
                          </a:solidFill>
                          <a:effectLst/>
                        </a:rPr>
                        <a:t>2003</a:t>
                      </a:r>
                      <a:endParaRPr lang="en-US" sz="10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2010</a:t>
                      </a:r>
                      <a:endParaRPr lang="en-US" sz="10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 dirty="0">
                          <a:effectLst/>
                        </a:rPr>
                        <a:t>2014</a:t>
                      </a:r>
                      <a:endParaRPr lang="en-US" sz="10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2019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Burned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1" u="none" strike="noStrike">
                          <a:effectLst/>
                        </a:rPr>
                        <a:t>2024</a:t>
                      </a:r>
                      <a:endParaRPr lang="en-US" sz="10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27412666"/>
                  </a:ext>
                </a:extLst>
              </a:tr>
              <a:tr h="338701"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Cottonwood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Area mapped (ac)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50.48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42.80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58.37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58.51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0.89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57.40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2842142"/>
                  </a:ext>
                </a:extLst>
              </a:tr>
              <a:tr h="2771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Polygon Number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178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228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509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438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722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7798693"/>
                  </a:ext>
                </a:extLst>
              </a:tr>
              <a:tr h="2771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Average size (ac)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0.30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0.20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0.12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0.12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0.54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781143"/>
                  </a:ext>
                </a:extLst>
              </a:tr>
              <a:tr h="246328"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Narrowleaf–dusky willow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Area mapped (ac)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205.42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192.05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313.38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298.55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9.49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268.51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68427473"/>
                  </a:ext>
                </a:extLst>
              </a:tr>
              <a:tr h="2873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Polygon Number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640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863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1,504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1,300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24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1672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61178335"/>
                  </a:ext>
                </a:extLst>
              </a:tr>
              <a:tr h="2258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Average size (ac)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0.32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0.22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0.99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73868226"/>
                  </a:ext>
                </a:extLst>
              </a:tr>
              <a:tr h="266855"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White alder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Area mapped (ac)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332.38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286.22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281.60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272.90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0.86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235.74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24451515"/>
                  </a:ext>
                </a:extLst>
              </a:tr>
              <a:tr h="2873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Polygon Number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699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782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1,113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1,066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1815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80657986"/>
                  </a:ext>
                </a:extLst>
              </a:tr>
              <a:tr h="18474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Average size (ac)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0.37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0.27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0.54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0.13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59018697"/>
                  </a:ext>
                </a:extLst>
              </a:tr>
              <a:tr h="256592"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Oregon Ash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Area mapped (ac)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8.77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21.15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46.25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44.16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0.53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74.04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4865413"/>
                  </a:ext>
                </a:extLst>
              </a:tr>
              <a:tr h="25659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Number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44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41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567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485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2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1386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62947141"/>
                  </a:ext>
                </a:extLst>
              </a:tr>
              <a:tr h="3079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Average size (ac)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solidFill>
                            <a:srgbClr val="FF0000"/>
                          </a:solidFill>
                          <a:effectLst/>
                        </a:rPr>
                        <a:t>0.20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0.52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0.08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0.09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>
                          <a:effectLst/>
                        </a:rPr>
                        <a:t>0.26</a:t>
                      </a:r>
                      <a:endParaRPr lang="en-US" sz="10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000" b="0" u="none" strike="noStrike" dirty="0">
                          <a:effectLst/>
                        </a:rPr>
                        <a:t>0.05</a:t>
                      </a:r>
                      <a:endParaRPr lang="en-US" sz="10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0499529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7D538F3-53F7-969A-EC54-467CF9C8D642}"/>
              </a:ext>
            </a:extLst>
          </p:cNvPr>
          <p:cNvSpPr txBox="1"/>
          <p:nvPr/>
        </p:nvSpPr>
        <p:spPr>
          <a:xfrm>
            <a:off x="5212080" y="1014984"/>
            <a:ext cx="38130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Riparian Hardwood Cover Change (2014–2024)</a:t>
            </a:r>
            <a:endParaRPr lang="en-US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/>
              <a:t>Cottonwood ~ stable (58.4 → 57.4 ac)</a:t>
            </a:r>
            <a:r>
              <a:rPr lang="en-US" sz="14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Recruitment ≈ mortality (limited expansion)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/>
              <a:t>Narrowleaf–dusky willow ↓ (313.4 → 268.5 ac)</a:t>
            </a:r>
            <a:r>
              <a:rPr lang="en-US" sz="14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Drivers: scour, channel rehab, fire (lower reaches)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Polygons ↑ (1,504 → 1,672)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1400" dirty="0"/>
              <a:t>Fragmentation of large stands → smaller patches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1400" dirty="0"/>
              <a:t>Indicates reduced riparian encroachment </a:t>
            </a:r>
            <a:endParaRPr lang="en-US" sz="1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/>
              <a:t>White alder ↓ (281.6 → 235.7 ac)</a:t>
            </a:r>
            <a:r>
              <a:rPr lang="en-US" sz="14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Likely drivers: senescence, scour (restoration flows), channel rehab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Average patch size ↓ (0.27 → 0.13 ac) with ↑ polygon count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/>
              <a:t>Oregon ash ↑ (46.3 → 74.0 ac)</a:t>
            </a:r>
            <a:r>
              <a:rPr lang="en-US" sz="14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Largest hardwood gain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Suggests strong alignment with restoration flow recruitment </a:t>
            </a:r>
          </a:p>
          <a:p>
            <a:r>
              <a:rPr lang="en-US" sz="1400" b="1" dirty="0"/>
              <a:t>Note on interpretation</a:t>
            </a:r>
            <a:r>
              <a:rPr lang="en-US" sz="14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dirty="0"/>
              <a:t>Higher mapping resolution influences observed fragmentation trends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7640E2-019D-2D80-F3D0-13048193E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B993D9-5B6F-7309-72BA-D7CAED1BFD45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7BF382-59B6-56FF-7005-A7591F03D1B4}"/>
              </a:ext>
            </a:extLst>
          </p:cNvPr>
          <p:cNvSpPr/>
          <p:nvPr/>
        </p:nvSpPr>
        <p:spPr>
          <a:xfrm>
            <a:off x="1323951" y="3813971"/>
            <a:ext cx="3796689" cy="8916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7BCEA6-3EFC-809F-AA61-FA7DAB4832AC}"/>
              </a:ext>
            </a:extLst>
          </p:cNvPr>
          <p:cNvSpPr/>
          <p:nvPr/>
        </p:nvSpPr>
        <p:spPr>
          <a:xfrm>
            <a:off x="1327213" y="4705583"/>
            <a:ext cx="3796689" cy="8808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244C451-15C0-1F95-9299-6CE66ECF34F8}"/>
              </a:ext>
            </a:extLst>
          </p:cNvPr>
          <p:cNvSpPr/>
          <p:nvPr/>
        </p:nvSpPr>
        <p:spPr>
          <a:xfrm>
            <a:off x="1327213" y="1938528"/>
            <a:ext cx="3796689" cy="9714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D5EAEEB-D09C-5A8B-AAC0-3B1212B1C5A3}"/>
              </a:ext>
            </a:extLst>
          </p:cNvPr>
          <p:cNvSpPr/>
          <p:nvPr/>
        </p:nvSpPr>
        <p:spPr>
          <a:xfrm>
            <a:off x="1323950" y="2907850"/>
            <a:ext cx="3796689" cy="9086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59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71F00-FACF-52D8-191F-B4B9472D0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6B38971-7DA7-978C-43A9-EB1CF74F2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2615" cy="722335"/>
          </a:xfrm>
        </p:spPr>
        <p:txBody>
          <a:bodyPr anchor="ctr">
            <a:normAutofit/>
          </a:bodyPr>
          <a:lstStyle/>
          <a:p>
            <a:r>
              <a:rPr lang="en-US" dirty="0"/>
              <a:t>Change to Riparian Cover Diversity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E86E92E-EA5F-A85D-3C34-57B9AB481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034" y="2013288"/>
            <a:ext cx="4433247" cy="4453425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Cover type richness (S)</a:t>
            </a:r>
          </a:p>
          <a:p>
            <a:pPr lvl="0"/>
            <a:r>
              <a:rPr lang="en-US" dirty="0"/>
              <a:t>Shannon diversity index (H’)</a:t>
            </a:r>
          </a:p>
          <a:p>
            <a:pPr lvl="1"/>
            <a:r>
              <a:rPr lang="en-US" dirty="0"/>
              <a:t>Takes richness, relative abundance and evenness in account</a:t>
            </a:r>
          </a:p>
          <a:p>
            <a:pPr lvl="1"/>
            <a:r>
              <a:rPr lang="en-US" dirty="0"/>
              <a:t>Higher value indicates higher </a:t>
            </a:r>
          </a:p>
          <a:p>
            <a:pPr lvl="0"/>
            <a:r>
              <a:rPr lang="en-US" dirty="0"/>
              <a:t>Maximum possible diversity (</a:t>
            </a:r>
            <a:r>
              <a:rPr lang="en-US" dirty="0" err="1"/>
              <a:t>H</a:t>
            </a:r>
            <a:r>
              <a:rPr lang="en-US" baseline="-25000" dirty="0" err="1"/>
              <a:t>max</a:t>
            </a:r>
            <a:r>
              <a:rPr lang="en-US" dirty="0"/>
              <a:t>) is based on cover type richness</a:t>
            </a:r>
          </a:p>
          <a:p>
            <a:pPr lvl="0"/>
            <a:r>
              <a:rPr lang="en-US" dirty="0" err="1"/>
              <a:t>Pielou’s</a:t>
            </a:r>
            <a:r>
              <a:rPr lang="en-US" dirty="0"/>
              <a:t> evenness index (J′)</a:t>
            </a:r>
          </a:p>
          <a:p>
            <a:pPr lvl="1"/>
            <a:r>
              <a:rPr lang="en-US" dirty="0"/>
              <a:t>Ranges from 0 to 1, </a:t>
            </a:r>
          </a:p>
          <a:p>
            <a:pPr lvl="2"/>
            <a:r>
              <a:rPr lang="en-US" dirty="0"/>
              <a:t>1 indicates that all cover types are represented equally </a:t>
            </a:r>
          </a:p>
          <a:p>
            <a:pPr lvl="2"/>
            <a:r>
              <a:rPr lang="en-US" dirty="0"/>
              <a:t>0 indicates strong dominance by one or few cover types.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DD0A16-B551-E38C-E73B-A2365369D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E7BEA2-BDFB-6F20-7030-E88FCF920FB1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8B90D3-EAF1-813F-C2C5-D2869B44D9BC}"/>
              </a:ext>
            </a:extLst>
          </p:cNvPr>
          <p:cNvSpPr txBox="1"/>
          <p:nvPr/>
        </p:nvSpPr>
        <p:spPr>
          <a:xfrm>
            <a:off x="6031739" y="349141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/>
              <a:t>H</a:t>
            </a:r>
            <a:r>
              <a:rPr lang="en-US" i="1" baseline="-25000"/>
              <a:t>max</a:t>
            </a:r>
            <a:r>
              <a:rPr lang="en-US" i="1"/>
              <a:t> = ln(S)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4DD514-4FEC-795F-DF37-25333A2BCCA1}"/>
              </a:ext>
            </a:extLst>
          </p:cNvPr>
          <p:cNvSpPr txBox="1"/>
          <p:nvPr/>
        </p:nvSpPr>
        <p:spPr>
          <a:xfrm>
            <a:off x="4046192" y="2567678"/>
            <a:ext cx="5303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Aft>
                <a:spcPts val="600"/>
              </a:spcAft>
              <a:buNone/>
            </a:pP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H′ = −Σ [p</a:t>
            </a:r>
            <a:r>
              <a:rPr lang="en-US" sz="1800" i="1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ln (p</a:t>
            </a:r>
            <a:r>
              <a:rPr lang="en-US" sz="1800" i="1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)]</a:t>
            </a:r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579B4D-484C-39E3-8C26-AE67D559BFE2}"/>
              </a:ext>
            </a:extLst>
          </p:cNvPr>
          <p:cNvSpPr txBox="1"/>
          <p:nvPr/>
        </p:nvSpPr>
        <p:spPr>
          <a:xfrm>
            <a:off x="4046192" y="4091721"/>
            <a:ext cx="5303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Aft>
                <a:spcPts val="600"/>
              </a:spcAft>
              <a:buNone/>
            </a:pP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J′ = H′ /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1800" i="1" baseline="-25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0515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B4A651E-FAEA-2481-6F53-8539AFE21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2615" cy="722335"/>
          </a:xfrm>
        </p:spPr>
        <p:txBody>
          <a:bodyPr anchor="ctr">
            <a:normAutofit/>
          </a:bodyPr>
          <a:lstStyle/>
          <a:p>
            <a:r>
              <a:rPr lang="en-US" dirty="0"/>
              <a:t>Change to Riparian Cover Diversity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29FA719-3BAF-061A-DBAF-AF3695D59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8" y="2025590"/>
            <a:ext cx="4433247" cy="309673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H′ declined in 2014 to 2019, then recovered in 2024. </a:t>
            </a:r>
          </a:p>
          <a:p>
            <a:pPr lvl="0"/>
            <a:r>
              <a:rPr lang="en-US" dirty="0"/>
              <a:t>Maximum possible diversity (</a:t>
            </a:r>
            <a:r>
              <a:rPr lang="en-US" dirty="0" err="1"/>
              <a:t>H</a:t>
            </a:r>
            <a:r>
              <a:rPr lang="en-US" baseline="-25000" dirty="0" err="1"/>
              <a:t>max</a:t>
            </a:r>
            <a:r>
              <a:rPr lang="en-US" dirty="0"/>
              <a:t>) increased progressively across all three years, reflecting the expansion of available cover types. </a:t>
            </a:r>
          </a:p>
          <a:p>
            <a:pPr lvl="0"/>
            <a:r>
              <a:rPr lang="en-US" dirty="0" err="1"/>
              <a:t>Pielou’s</a:t>
            </a:r>
            <a:r>
              <a:rPr lang="en-US" dirty="0"/>
              <a:t> evenness index (J′) demonstrated a consistent declining trend across the study period.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4880C1E-4646-9091-0112-D8BF2F81D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838465"/>
              </p:ext>
            </p:extLst>
          </p:nvPr>
        </p:nvGraphicFramePr>
        <p:xfrm>
          <a:off x="4481328" y="2521790"/>
          <a:ext cx="4433248" cy="23085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4733">
                  <a:extLst>
                    <a:ext uri="{9D8B030D-6E8A-4147-A177-3AD203B41FA5}">
                      <a16:colId xmlns:a16="http://schemas.microsoft.com/office/drawing/2014/main" val="3756254965"/>
                    </a:ext>
                  </a:extLst>
                </a:gridCol>
                <a:gridCol w="819505">
                  <a:extLst>
                    <a:ext uri="{9D8B030D-6E8A-4147-A177-3AD203B41FA5}">
                      <a16:colId xmlns:a16="http://schemas.microsoft.com/office/drawing/2014/main" val="2805020171"/>
                    </a:ext>
                  </a:extLst>
                </a:gridCol>
                <a:gridCol w="819505">
                  <a:extLst>
                    <a:ext uri="{9D8B030D-6E8A-4147-A177-3AD203B41FA5}">
                      <a16:colId xmlns:a16="http://schemas.microsoft.com/office/drawing/2014/main" val="3887226902"/>
                    </a:ext>
                  </a:extLst>
                </a:gridCol>
                <a:gridCol w="819505">
                  <a:extLst>
                    <a:ext uri="{9D8B030D-6E8A-4147-A177-3AD203B41FA5}">
                      <a16:colId xmlns:a16="http://schemas.microsoft.com/office/drawing/2014/main" val="2219915355"/>
                    </a:ext>
                  </a:extLst>
                </a:gridCol>
              </a:tblGrid>
              <a:tr h="2806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Metric</a:t>
                      </a:r>
                      <a:endParaRPr lang="en-US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2014</a:t>
                      </a:r>
                      <a:endParaRPr lang="en-US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2019</a:t>
                      </a:r>
                      <a:endParaRPr lang="en-US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2024</a:t>
                      </a:r>
                      <a:endParaRPr lang="en-US" sz="15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extLst>
                  <a:ext uri="{0D108BD9-81ED-4DB2-BD59-A6C34878D82A}">
                    <a16:rowId xmlns:a16="http://schemas.microsoft.com/office/drawing/2014/main" val="3366723426"/>
                  </a:ext>
                </a:extLst>
              </a:tr>
              <a:tr h="5069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 dirty="0">
                          <a:effectLst/>
                        </a:rPr>
                        <a:t>Riparian Cover type richness (S)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24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24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37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extLst>
                  <a:ext uri="{0D108BD9-81ED-4DB2-BD59-A6C34878D82A}">
                    <a16:rowId xmlns:a16="http://schemas.microsoft.com/office/drawing/2014/main" val="658078429"/>
                  </a:ext>
                </a:extLst>
              </a:tr>
              <a:tr h="5069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Shannon diversity index (H′)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2.13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2.00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2.23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extLst>
                  <a:ext uri="{0D108BD9-81ED-4DB2-BD59-A6C34878D82A}">
                    <a16:rowId xmlns:a16="http://schemas.microsoft.com/office/drawing/2014/main" val="1199053682"/>
                  </a:ext>
                </a:extLst>
              </a:tr>
              <a:tr h="5069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Maximum Shannon diversity (H</a:t>
                      </a:r>
                      <a:r>
                        <a:rPr lang="en-US" sz="1500" baseline="-25000">
                          <a:effectLst/>
                        </a:rPr>
                        <a:t>max</a:t>
                      </a:r>
                      <a:r>
                        <a:rPr lang="en-US" sz="1500">
                          <a:effectLst/>
                        </a:rPr>
                        <a:t>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3.18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3.22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3.61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extLst>
                  <a:ext uri="{0D108BD9-81ED-4DB2-BD59-A6C34878D82A}">
                    <a16:rowId xmlns:a16="http://schemas.microsoft.com/office/drawing/2014/main" val="2390278226"/>
                  </a:ext>
                </a:extLst>
              </a:tr>
              <a:tr h="5069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 dirty="0" err="1">
                          <a:effectLst/>
                        </a:rPr>
                        <a:t>Pielou’s</a:t>
                      </a:r>
                      <a:r>
                        <a:rPr lang="en-US" sz="1500" dirty="0">
                          <a:effectLst/>
                        </a:rPr>
                        <a:t> evenness index (J′)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 dirty="0">
                          <a:effectLst/>
                        </a:rPr>
                        <a:t>0.669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>
                          <a:effectLst/>
                        </a:rPr>
                        <a:t>0.622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500" dirty="0">
                          <a:effectLst/>
                        </a:rPr>
                        <a:t>0.616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1849" marR="101849" marT="0" marB="0" anchor="b"/>
                </a:tc>
                <a:extLst>
                  <a:ext uri="{0D108BD9-81ED-4DB2-BD59-A6C34878D82A}">
                    <a16:rowId xmlns:a16="http://schemas.microsoft.com/office/drawing/2014/main" val="3617918401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88A335EE-7B20-6E69-9898-9BB96C6A6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C2C14E-4DDF-1B93-1F5A-7FEC90C3813B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DF3C1D-C789-585C-2CFC-B90B02ED417B}"/>
              </a:ext>
            </a:extLst>
          </p:cNvPr>
          <p:cNvSpPr txBox="1"/>
          <p:nvPr/>
        </p:nvSpPr>
        <p:spPr>
          <a:xfrm>
            <a:off x="4513017" y="3429000"/>
            <a:ext cx="4433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Management recommendation:</a:t>
            </a:r>
          </a:p>
          <a:p>
            <a:r>
              <a:rPr lang="en-US" dirty="0"/>
              <a:t>-Track </a:t>
            </a:r>
            <a:r>
              <a:rPr lang="en-US" i="1" dirty="0"/>
              <a:t>species-level </a:t>
            </a:r>
            <a:r>
              <a:rPr lang="en-US" dirty="0"/>
              <a:t>diversity over time</a:t>
            </a:r>
          </a:p>
        </p:txBody>
      </p:sp>
    </p:spTree>
    <p:extLst>
      <p:ext uri="{BB962C8B-B14F-4D97-AF65-F5344CB8AC3E}">
        <p14:creationId xmlns:p14="http://schemas.microsoft.com/office/powerpoint/2010/main" val="306641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EF417-6B9C-2B76-E6DC-F79E34ADA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0DE11D1-0A6D-F8B4-BE58-FE2B33430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46" y="2169602"/>
            <a:ext cx="9012307" cy="29693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2024 Mapping Study Objectives</a:t>
            </a:r>
            <a:endParaRPr lang="en-US" dirty="0"/>
          </a:p>
          <a:p>
            <a:r>
              <a:rPr lang="en-US" dirty="0"/>
              <a:t>Evaluate the success of three core objectives: </a:t>
            </a:r>
          </a:p>
          <a:p>
            <a:pPr marL="0" indent="0">
              <a:buNone/>
            </a:pPr>
            <a:endParaRPr lang="en-US" dirty="0"/>
          </a:p>
          <a:p>
            <a:pPr lvl="1">
              <a:buFont typeface="Wingdings" panose="05000000000000000000" pitchFamily="2" charset="2"/>
              <a:buChar char="q"/>
            </a:pPr>
            <a:r>
              <a:rPr lang="en-US" dirty="0"/>
              <a:t>1) </a:t>
            </a:r>
            <a:r>
              <a:rPr lang="en-US" u="sng" dirty="0"/>
              <a:t>Riparian Area</a:t>
            </a:r>
            <a:r>
              <a:rPr lang="en-US" dirty="0"/>
              <a:t>: Riparian vegetation will be more abundant following implementation of ROD management actions.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dirty="0"/>
              <a:t>2) </a:t>
            </a:r>
            <a:r>
              <a:rPr lang="en-US" u="sng" dirty="0"/>
              <a:t>Riparian plantings </a:t>
            </a:r>
            <a:r>
              <a:rPr lang="en-US" dirty="0"/>
              <a:t>on existing and constructed floodplains will maintain or increase established vegetation.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dirty="0"/>
              <a:t>3) </a:t>
            </a:r>
            <a:r>
              <a:rPr lang="en-US" u="sng" dirty="0"/>
              <a:t>Diversity</a:t>
            </a:r>
            <a:r>
              <a:rPr lang="en-US" dirty="0"/>
              <a:t>: Native riparian vegetation will be more diverse following implementation of ROD management actions.</a:t>
            </a:r>
          </a:p>
          <a:p>
            <a:pPr marL="342900" lvl="1" indent="0">
              <a:buNone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E1541A3-AB91-1F6C-1DBE-D77990BD0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Objectives: Revisited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A49012-493C-14BA-5469-75476C745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F75FA2-470B-85C8-A26C-FE270CA5F764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pic>
        <p:nvPicPr>
          <p:cNvPr id="11" name="Graphic 10" descr="Checkmark with solid fill">
            <a:extLst>
              <a:ext uri="{FF2B5EF4-FFF2-40B4-BE49-F238E27FC236}">
                <a16:creationId xmlns:a16="http://schemas.microsoft.com/office/drawing/2014/main" id="{A8F94E92-1E4B-83E8-3BF1-D216655FFC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632" y="3352228"/>
            <a:ext cx="237744" cy="237744"/>
          </a:xfrm>
          <a:prstGeom prst="rect">
            <a:avLst/>
          </a:prstGeom>
        </p:spPr>
      </p:pic>
      <p:pic>
        <p:nvPicPr>
          <p:cNvPr id="12" name="Graphic 11" descr="Checkmark with solid fill">
            <a:extLst>
              <a:ext uri="{FF2B5EF4-FFF2-40B4-BE49-F238E27FC236}">
                <a16:creationId xmlns:a16="http://schemas.microsoft.com/office/drawing/2014/main" id="{07FDB19C-07C9-F154-6896-99DD2ACCE3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632" y="3888104"/>
            <a:ext cx="237744" cy="237744"/>
          </a:xfrm>
          <a:prstGeom prst="rect">
            <a:avLst/>
          </a:prstGeom>
        </p:spPr>
      </p:pic>
      <p:pic>
        <p:nvPicPr>
          <p:cNvPr id="13" name="Graphic 12" descr="Checkmark with solid fill">
            <a:extLst>
              <a:ext uri="{FF2B5EF4-FFF2-40B4-BE49-F238E27FC236}">
                <a16:creationId xmlns:a16="http://schemas.microsoft.com/office/drawing/2014/main" id="{D6083DEA-731B-B2A2-B2F8-B90CA685FBF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632" y="4448077"/>
            <a:ext cx="237744" cy="2377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E63792-8285-050B-5F58-5AAD487FC6E1}"/>
              </a:ext>
            </a:extLst>
          </p:cNvPr>
          <p:cNvSpPr txBox="1"/>
          <p:nvPr/>
        </p:nvSpPr>
        <p:spPr>
          <a:xfrm>
            <a:off x="869068" y="5470511"/>
            <a:ext cx="3256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Total riparian: </a:t>
            </a:r>
            <a:r>
              <a:rPr lang="en-US" b="1" dirty="0"/>
              <a:t>+50 ac since 2003</a:t>
            </a:r>
            <a:r>
              <a:rPr lang="en-US" dirty="0"/>
              <a:t> </a:t>
            </a:r>
          </a:p>
          <a:p>
            <a:r>
              <a:rPr lang="en-US" dirty="0"/>
              <a:t>Last decade: </a:t>
            </a:r>
            <a:r>
              <a:rPr lang="en-US" b="1" dirty="0"/>
              <a:t>+60 ac (2014-2024)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08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2239BCD-FF00-B76F-A7B4-6C0F09F4F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11" r="1" b="734"/>
          <a:stretch>
            <a:fillRect/>
          </a:stretch>
        </p:blipFill>
        <p:spPr>
          <a:xfrm>
            <a:off x="59635" y="807146"/>
            <a:ext cx="9012307" cy="5593654"/>
          </a:xfrm>
          <a:prstGeom prst="rect">
            <a:avLst/>
          </a:prstGeom>
          <a:noFill/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AABD8F8-E7A9-15CD-8439-9EE94B9E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2615" cy="7315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/>
              <a:t>Questions?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0E414A-874A-B7F2-44A1-98EDD2146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6E6192-5673-6140-E21B-AE1F8010CD72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</p:spTree>
    <p:extLst>
      <p:ext uri="{BB962C8B-B14F-4D97-AF65-F5344CB8AC3E}">
        <p14:creationId xmlns:p14="http://schemas.microsoft.com/office/powerpoint/2010/main" val="23631943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2768676-5900-652C-DE8E-2426BBA5E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2615" cy="731520"/>
          </a:xfrm>
        </p:spPr>
        <p:txBody>
          <a:bodyPr anchor="ctr">
            <a:normAutofit/>
          </a:bodyPr>
          <a:lstStyle/>
          <a:p>
            <a:r>
              <a:rPr lang="en-US" dirty="0"/>
              <a:t>Native Riparian Cover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6CBCEDC8-2DCE-4062-B40C-61BF60ADEC8F}"/>
              </a:ext>
            </a:extLst>
          </p:cNvPr>
          <p:cNvSpPr txBox="1">
            <a:spLocks/>
          </p:cNvSpPr>
          <p:nvPr/>
        </p:nvSpPr>
        <p:spPr>
          <a:xfrm>
            <a:off x="66675" y="6448425"/>
            <a:ext cx="2521077" cy="271463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13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7FCC5D-4E35-D917-7130-ACEE0897C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22" y="6466713"/>
            <a:ext cx="463330" cy="4001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19901D-D6DE-286B-F8CB-A7EDDA7E68C8}"/>
              </a:ext>
            </a:extLst>
          </p:cNvPr>
          <p:cNvSpPr txBox="1"/>
          <p:nvPr/>
        </p:nvSpPr>
        <p:spPr>
          <a:xfrm>
            <a:off x="6571235" y="6629819"/>
            <a:ext cx="1182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j-lt"/>
              </a:rPr>
              <a:t>Hoopa Valley Tribe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D3C3F5-1887-7036-380F-89BCC5E29D42}"/>
              </a:ext>
            </a:extLst>
          </p:cNvPr>
          <p:cNvSpPr txBox="1"/>
          <p:nvPr/>
        </p:nvSpPr>
        <p:spPr>
          <a:xfrm>
            <a:off x="3055930" y="3763845"/>
            <a:ext cx="34103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Native riparian: </a:t>
            </a:r>
            <a:r>
              <a:rPr lang="en-US" b="1" dirty="0"/>
              <a:t>−32 ac since 2003</a:t>
            </a:r>
            <a:r>
              <a:rPr lang="en-US" dirty="0"/>
              <a:t> </a:t>
            </a:r>
          </a:p>
          <a:p>
            <a:r>
              <a:rPr lang="en-US" dirty="0"/>
              <a:t>Last decade: </a:t>
            </a:r>
            <a:r>
              <a:rPr lang="en-US" b="1" dirty="0"/>
              <a:t>+28 ac (2014–2024)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A9E45836-EDF7-1F68-FD31-1DB1F1B651D6}"/>
              </a:ext>
            </a:extLst>
          </p:cNvPr>
          <p:cNvSpPr txBox="1">
            <a:spLocks/>
          </p:cNvSpPr>
          <p:nvPr/>
        </p:nvSpPr>
        <p:spPr>
          <a:xfrm>
            <a:off x="922547" y="4518162"/>
            <a:ext cx="3897427" cy="2135012"/>
          </a:xfrm>
          <a:prstGeom prst="rect">
            <a:avLst/>
          </a:prstGeom>
        </p:spPr>
        <p:txBody>
          <a:bodyPr tIns="91440" bIns="91440">
            <a:normAutofit fontScale="92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75000"/>
              <a:buFont typeface="Courier New" panose="02070309020205020404" pitchFamily="49" charset="0"/>
              <a:buChar char="o"/>
              <a:defRPr sz="18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§"/>
              <a:defRPr sz="15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−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Disturbance:</a:t>
            </a:r>
          </a:p>
          <a:p>
            <a:r>
              <a:rPr lang="en-US" dirty="0"/>
              <a:t>Scour</a:t>
            </a:r>
          </a:p>
          <a:p>
            <a:r>
              <a:rPr lang="en-US" dirty="0"/>
              <a:t>Development</a:t>
            </a:r>
          </a:p>
          <a:p>
            <a:r>
              <a:rPr lang="en-US" dirty="0"/>
              <a:t>CRS construction</a:t>
            </a:r>
          </a:p>
          <a:p>
            <a:r>
              <a:rPr lang="en-US" dirty="0"/>
              <a:t>Drought </a:t>
            </a:r>
          </a:p>
          <a:p>
            <a:r>
              <a:rPr lang="en-US" dirty="0"/>
              <a:t>Fire</a:t>
            </a: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9E774240-0BD0-E292-DA1F-AFBBABA7A5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8959773"/>
              </p:ext>
            </p:extLst>
          </p:nvPr>
        </p:nvGraphicFramePr>
        <p:xfrm>
          <a:off x="2125952" y="894626"/>
          <a:ext cx="4920800" cy="2988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2B7186AF-F591-73BE-C521-612E66EF3348}"/>
              </a:ext>
            </a:extLst>
          </p:cNvPr>
          <p:cNvSpPr txBox="1">
            <a:spLocks/>
          </p:cNvSpPr>
          <p:nvPr/>
        </p:nvSpPr>
        <p:spPr>
          <a:xfrm>
            <a:off x="4252977" y="4625023"/>
            <a:ext cx="4346693" cy="2135012"/>
          </a:xfrm>
          <a:prstGeom prst="rect">
            <a:avLst/>
          </a:prstGeom>
        </p:spPr>
        <p:txBody>
          <a:bodyPr tIns="91440" bIns="9144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75000"/>
              <a:buFont typeface="Courier New" panose="02070309020205020404" pitchFamily="49" charset="0"/>
              <a:buChar char="o"/>
              <a:defRPr sz="18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§"/>
              <a:defRPr sz="150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−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00344C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Increased restoration flows</a:t>
            </a:r>
            <a:endParaRPr lang="en-US" dirty="0"/>
          </a:p>
          <a:p>
            <a:r>
              <a:rPr lang="en-US" b="1" dirty="0"/>
              <a:t>Drought (WY 2013–15) dry or critically dry</a:t>
            </a:r>
            <a:endParaRPr lang="en-US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5C5BA01-196E-BAC0-9D2E-7A99E32DC95C}"/>
              </a:ext>
            </a:extLst>
          </p:cNvPr>
          <p:cNvCxnSpPr/>
          <p:nvPr/>
        </p:nvCxnSpPr>
        <p:spPr>
          <a:xfrm>
            <a:off x="1165000" y="6380596"/>
            <a:ext cx="5394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B8E6A861-617E-C61A-681B-A2C98C249F4B}"/>
              </a:ext>
            </a:extLst>
          </p:cNvPr>
          <p:cNvSpPr/>
          <p:nvPr/>
        </p:nvSpPr>
        <p:spPr>
          <a:xfrm>
            <a:off x="3924361" y="1632175"/>
            <a:ext cx="950640" cy="862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689C88-FDFC-612F-1548-B24DC82F7827}"/>
              </a:ext>
            </a:extLst>
          </p:cNvPr>
          <p:cNvSpPr txBox="1"/>
          <p:nvPr/>
        </p:nvSpPr>
        <p:spPr>
          <a:xfrm>
            <a:off x="4399681" y="5889305"/>
            <a:ext cx="3247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2014 methodological change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CC3D0C3-88F4-E731-0FAE-053287ECB06D}"/>
              </a:ext>
            </a:extLst>
          </p:cNvPr>
          <p:cNvCxnSpPr>
            <a:cxnSpLocks/>
          </p:cNvCxnSpPr>
          <p:nvPr/>
        </p:nvCxnSpPr>
        <p:spPr>
          <a:xfrm>
            <a:off x="3337560" y="6073971"/>
            <a:ext cx="91541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802DCB29-0052-9D21-B923-20FAD364B105}"/>
              </a:ext>
            </a:extLst>
          </p:cNvPr>
          <p:cNvSpPr/>
          <p:nvPr/>
        </p:nvSpPr>
        <p:spPr>
          <a:xfrm>
            <a:off x="922547" y="4518163"/>
            <a:ext cx="2133383" cy="20992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CC8FF5-9756-E6D2-F3EF-66668F3B0695}"/>
              </a:ext>
            </a:extLst>
          </p:cNvPr>
          <p:cNvSpPr/>
          <p:nvPr/>
        </p:nvSpPr>
        <p:spPr>
          <a:xfrm>
            <a:off x="4406256" y="5887453"/>
            <a:ext cx="2835792" cy="3711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47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6" grpId="0" animBg="1"/>
      <p:bldP spid="7" grpId="0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Applied River Sciences Master Slid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Jan 2026_ARS_Powerpoint_Template_standard.potx" id="{363939BE-853F-4104-9440-89896A5E129A}" vid="{08D8163B-5573-4F3F-9F75-72F31D3DE72D}"/>
    </a:ext>
  </a:extLst>
</a:theme>
</file>

<file path=ppt/theme/theme2.xml><?xml version="1.0" encoding="utf-8"?>
<a:theme xmlns:a="http://schemas.openxmlformats.org/drawingml/2006/main" name="color_Applied River Sciences Master Slid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Jan 2026_ARS_Powerpoint_Template_standard.potx" id="{363939BE-853F-4104-9440-89896A5E129A}" vid="{2FC4ECDC-4FF0-4B0C-AD48-D0D9220F2D1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Jan 2026_ARS_Powerpoint_Template_standard</Template>
  <TotalTime>18244</TotalTime>
  <Words>3304</Words>
  <Application>Microsoft Office PowerPoint</Application>
  <PresentationFormat>On-screen Show (4:3)</PresentationFormat>
  <Paragraphs>1605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Aptos</vt:lpstr>
      <vt:lpstr>Arial</vt:lpstr>
      <vt:lpstr>Calibri</vt:lpstr>
      <vt:lpstr>Courier New</vt:lpstr>
      <vt:lpstr>Palatino Linotype</vt:lpstr>
      <vt:lpstr>Times New Roman</vt:lpstr>
      <vt:lpstr>Wingdings</vt:lpstr>
      <vt:lpstr>Applied River Sciences Master Slide</vt:lpstr>
      <vt:lpstr>color_Applied River Sciences Master Slide</vt:lpstr>
      <vt:lpstr>2024 Restoration Reach Vegetation Map</vt:lpstr>
      <vt:lpstr>13 Geomorphic reaches</vt:lpstr>
      <vt:lpstr>Study Objectives</vt:lpstr>
      <vt:lpstr>Methods &amp; Classification</vt:lpstr>
      <vt:lpstr>Mapping Boundaries</vt:lpstr>
      <vt:lpstr>PowerPoint Presentation</vt:lpstr>
      <vt:lpstr>Total Riparian cover</vt:lpstr>
      <vt:lpstr>Change by Reach</vt:lpstr>
      <vt:lpstr>Systemwide Changes</vt:lpstr>
      <vt:lpstr>Fire and Riparian Vegetation</vt:lpstr>
      <vt:lpstr>2017 Helena and 2021 Monument Fires</vt:lpstr>
      <vt:lpstr>2017 Helena Fire</vt:lpstr>
      <vt:lpstr>2021 Monument Fire</vt:lpstr>
      <vt:lpstr>Spatial Distribution of Combined Rip. Veg</vt:lpstr>
      <vt:lpstr>PowerPoint Presentation</vt:lpstr>
      <vt:lpstr>Riparian Vegetation Area Change within Each ESL</vt:lpstr>
      <vt:lpstr>Summary of Changes by ESL</vt:lpstr>
      <vt:lpstr>Riparian Plantings</vt:lpstr>
      <vt:lpstr>PowerPoint Presentation</vt:lpstr>
      <vt:lpstr>Change to Riparian Hardwood Dominance</vt:lpstr>
      <vt:lpstr>Change to Riparian Cover Diversity</vt:lpstr>
      <vt:lpstr>Change to Riparian Cover Diversity</vt:lpstr>
      <vt:lpstr>Objectives: Revisited</vt:lpstr>
      <vt:lpstr>Questions?</vt:lpstr>
      <vt:lpstr>Native Riparian Cover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Forrest Horobin</dc:creator>
  <cp:lastModifiedBy>Forrest Horobin</cp:lastModifiedBy>
  <cp:revision>94</cp:revision>
  <dcterms:created xsi:type="dcterms:W3CDTF">2026-02-18T21:52:12Z</dcterms:created>
  <dcterms:modified xsi:type="dcterms:W3CDTF">2026-06-16T17:29:54Z</dcterms:modified>
</cp:coreProperties>
</file>