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1132" r:id="rId2"/>
    <p:sldId id="1354" r:id="rId3"/>
    <p:sldId id="1372" r:id="rId4"/>
    <p:sldId id="1375" r:id="rId5"/>
    <p:sldId id="1355" r:id="rId6"/>
    <p:sldId id="1356" r:id="rId7"/>
    <p:sldId id="1373" r:id="rId8"/>
    <p:sldId id="1371" r:id="rId9"/>
    <p:sldId id="1374" r:id="rId10"/>
  </p:sldIdLst>
  <p:sldSz cx="9144000" cy="6858000" type="screen4x3"/>
  <p:notesSz cx="7315200" cy="9601200"/>
  <p:defaultTextStyle>
    <a:defPPr>
      <a:defRPr lang="en-US"/>
    </a:defPPr>
    <a:lvl1pPr algn="l" rtl="0" fontAlgn="base">
      <a:spcBef>
        <a:spcPct val="0"/>
      </a:spcBef>
      <a:spcAft>
        <a:spcPct val="0"/>
      </a:spcAft>
      <a:defRPr sz="4000" kern="1200">
        <a:solidFill>
          <a:schemeClr val="tx1"/>
        </a:solidFill>
        <a:latin typeface="Arial" charset="0"/>
        <a:ea typeface="+mn-ea"/>
        <a:cs typeface="+mn-cs"/>
      </a:defRPr>
    </a:lvl1pPr>
    <a:lvl2pPr marL="457200" algn="l" rtl="0" fontAlgn="base">
      <a:spcBef>
        <a:spcPct val="0"/>
      </a:spcBef>
      <a:spcAft>
        <a:spcPct val="0"/>
      </a:spcAft>
      <a:defRPr sz="4000" kern="1200">
        <a:solidFill>
          <a:schemeClr val="tx1"/>
        </a:solidFill>
        <a:latin typeface="Arial" charset="0"/>
        <a:ea typeface="+mn-ea"/>
        <a:cs typeface="+mn-cs"/>
      </a:defRPr>
    </a:lvl2pPr>
    <a:lvl3pPr marL="914400" algn="l" rtl="0" fontAlgn="base">
      <a:spcBef>
        <a:spcPct val="0"/>
      </a:spcBef>
      <a:spcAft>
        <a:spcPct val="0"/>
      </a:spcAft>
      <a:defRPr sz="4000" kern="1200">
        <a:solidFill>
          <a:schemeClr val="tx1"/>
        </a:solidFill>
        <a:latin typeface="Arial" charset="0"/>
        <a:ea typeface="+mn-ea"/>
        <a:cs typeface="+mn-cs"/>
      </a:defRPr>
    </a:lvl3pPr>
    <a:lvl4pPr marL="1371600" algn="l" rtl="0" fontAlgn="base">
      <a:spcBef>
        <a:spcPct val="0"/>
      </a:spcBef>
      <a:spcAft>
        <a:spcPct val="0"/>
      </a:spcAft>
      <a:defRPr sz="4000" kern="1200">
        <a:solidFill>
          <a:schemeClr val="tx1"/>
        </a:solidFill>
        <a:latin typeface="Arial" charset="0"/>
        <a:ea typeface="+mn-ea"/>
        <a:cs typeface="+mn-cs"/>
      </a:defRPr>
    </a:lvl4pPr>
    <a:lvl5pPr marL="1828800" algn="l" rtl="0" fontAlgn="base">
      <a:spcBef>
        <a:spcPct val="0"/>
      </a:spcBef>
      <a:spcAft>
        <a:spcPct val="0"/>
      </a:spcAft>
      <a:defRPr sz="4000" kern="1200">
        <a:solidFill>
          <a:schemeClr val="tx1"/>
        </a:solidFill>
        <a:latin typeface="Arial" charset="0"/>
        <a:ea typeface="+mn-ea"/>
        <a:cs typeface="+mn-cs"/>
      </a:defRPr>
    </a:lvl5pPr>
    <a:lvl6pPr marL="2286000" algn="l" defTabSz="914400" rtl="0" eaLnBrk="1" latinLnBrk="0" hangingPunct="1">
      <a:defRPr sz="4000" kern="1200">
        <a:solidFill>
          <a:schemeClr val="tx1"/>
        </a:solidFill>
        <a:latin typeface="Arial" charset="0"/>
        <a:ea typeface="+mn-ea"/>
        <a:cs typeface="+mn-cs"/>
      </a:defRPr>
    </a:lvl6pPr>
    <a:lvl7pPr marL="2743200" algn="l" defTabSz="914400" rtl="0" eaLnBrk="1" latinLnBrk="0" hangingPunct="1">
      <a:defRPr sz="4000" kern="1200">
        <a:solidFill>
          <a:schemeClr val="tx1"/>
        </a:solidFill>
        <a:latin typeface="Arial" charset="0"/>
        <a:ea typeface="+mn-ea"/>
        <a:cs typeface="+mn-cs"/>
      </a:defRPr>
    </a:lvl7pPr>
    <a:lvl8pPr marL="3200400" algn="l" defTabSz="914400" rtl="0" eaLnBrk="1" latinLnBrk="0" hangingPunct="1">
      <a:defRPr sz="4000" kern="1200">
        <a:solidFill>
          <a:schemeClr val="tx1"/>
        </a:solidFill>
        <a:latin typeface="Arial" charset="0"/>
        <a:ea typeface="+mn-ea"/>
        <a:cs typeface="+mn-cs"/>
      </a:defRPr>
    </a:lvl8pPr>
    <a:lvl9pPr marL="3657600" algn="l" defTabSz="914400" rtl="0" eaLnBrk="1" latinLnBrk="0" hangingPunct="1">
      <a:defRPr sz="4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00CC"/>
    <a:srgbClr val="006600"/>
    <a:srgbClr val="820000"/>
    <a:srgbClr val="0033CC"/>
    <a:srgbClr val="0000FF"/>
    <a:srgbClr val="28180A"/>
    <a:srgbClr val="4C2D14"/>
    <a:srgbClr val="000000"/>
    <a:srgbClr val="0066CC"/>
    <a:srgbClr val="CC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958" autoAdjust="0"/>
    <p:restoredTop sz="71906" autoAdjust="0"/>
  </p:normalViewPr>
  <p:slideViewPr>
    <p:cSldViewPr>
      <p:cViewPr varScale="1">
        <p:scale>
          <a:sx n="49" d="100"/>
          <a:sy n="49" d="100"/>
        </p:scale>
        <p:origin x="1602" y="4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6738" name="Rectangle 2"/>
          <p:cNvSpPr>
            <a:spLocks noGrp="1" noChangeArrowheads="1"/>
          </p:cNvSpPr>
          <p:nvPr>
            <p:ph type="hdr" sz="quarter"/>
          </p:nvPr>
        </p:nvSpPr>
        <p:spPr bwMode="auto">
          <a:xfrm>
            <a:off x="6" y="0"/>
            <a:ext cx="3170583" cy="480388"/>
          </a:xfrm>
          <a:prstGeom prst="rect">
            <a:avLst/>
          </a:prstGeom>
          <a:noFill/>
          <a:ln w="9525">
            <a:noFill/>
            <a:miter lim="800000"/>
            <a:headEnd/>
            <a:tailEnd/>
          </a:ln>
          <a:effectLst/>
        </p:spPr>
        <p:txBody>
          <a:bodyPr vert="horz" wrap="square" lIns="96578" tIns="48289" rIns="96578" bIns="48289" numCol="1" anchor="t" anchorCtr="0" compatLnSpc="1">
            <a:prstTxWarp prst="textNoShape">
              <a:avLst/>
            </a:prstTxWarp>
          </a:bodyPr>
          <a:lstStyle>
            <a:lvl1pPr defTabSz="965882">
              <a:defRPr sz="1200"/>
            </a:lvl1pPr>
          </a:lstStyle>
          <a:p>
            <a:pPr>
              <a:defRPr/>
            </a:pPr>
            <a:endParaRPr lang="en-US"/>
          </a:p>
        </p:txBody>
      </p:sp>
      <p:sp>
        <p:nvSpPr>
          <p:cNvPr id="116739" name="Rectangle 3"/>
          <p:cNvSpPr>
            <a:spLocks noGrp="1" noChangeArrowheads="1"/>
          </p:cNvSpPr>
          <p:nvPr>
            <p:ph type="dt" sz="quarter" idx="1"/>
          </p:nvPr>
        </p:nvSpPr>
        <p:spPr bwMode="auto">
          <a:xfrm>
            <a:off x="4142967" y="0"/>
            <a:ext cx="3170583" cy="480388"/>
          </a:xfrm>
          <a:prstGeom prst="rect">
            <a:avLst/>
          </a:prstGeom>
          <a:noFill/>
          <a:ln w="9525">
            <a:noFill/>
            <a:miter lim="800000"/>
            <a:headEnd/>
            <a:tailEnd/>
          </a:ln>
          <a:effectLst/>
        </p:spPr>
        <p:txBody>
          <a:bodyPr vert="horz" wrap="square" lIns="96578" tIns="48289" rIns="96578" bIns="48289" numCol="1" anchor="t" anchorCtr="0" compatLnSpc="1">
            <a:prstTxWarp prst="textNoShape">
              <a:avLst/>
            </a:prstTxWarp>
          </a:bodyPr>
          <a:lstStyle>
            <a:lvl1pPr algn="r" defTabSz="965882">
              <a:defRPr sz="1200"/>
            </a:lvl1pPr>
          </a:lstStyle>
          <a:p>
            <a:pPr>
              <a:defRPr/>
            </a:pPr>
            <a:endParaRPr lang="en-US"/>
          </a:p>
        </p:txBody>
      </p:sp>
      <p:sp>
        <p:nvSpPr>
          <p:cNvPr id="116740" name="Rectangle 4"/>
          <p:cNvSpPr>
            <a:spLocks noGrp="1" noChangeArrowheads="1"/>
          </p:cNvSpPr>
          <p:nvPr>
            <p:ph type="ftr" sz="quarter" idx="2"/>
          </p:nvPr>
        </p:nvSpPr>
        <p:spPr bwMode="auto">
          <a:xfrm>
            <a:off x="6" y="9119173"/>
            <a:ext cx="3170583" cy="480388"/>
          </a:xfrm>
          <a:prstGeom prst="rect">
            <a:avLst/>
          </a:prstGeom>
          <a:noFill/>
          <a:ln w="9525">
            <a:noFill/>
            <a:miter lim="800000"/>
            <a:headEnd/>
            <a:tailEnd/>
          </a:ln>
          <a:effectLst/>
        </p:spPr>
        <p:txBody>
          <a:bodyPr vert="horz" wrap="square" lIns="96578" tIns="48289" rIns="96578" bIns="48289" numCol="1" anchor="b" anchorCtr="0" compatLnSpc="1">
            <a:prstTxWarp prst="textNoShape">
              <a:avLst/>
            </a:prstTxWarp>
          </a:bodyPr>
          <a:lstStyle>
            <a:lvl1pPr defTabSz="965882">
              <a:defRPr sz="1200"/>
            </a:lvl1pPr>
          </a:lstStyle>
          <a:p>
            <a:pPr>
              <a:defRPr/>
            </a:pPr>
            <a:endParaRPr lang="en-US"/>
          </a:p>
        </p:txBody>
      </p:sp>
      <p:sp>
        <p:nvSpPr>
          <p:cNvPr id="116741" name="Rectangle 5"/>
          <p:cNvSpPr>
            <a:spLocks noGrp="1" noChangeArrowheads="1"/>
          </p:cNvSpPr>
          <p:nvPr>
            <p:ph type="sldNum" sz="quarter" idx="3"/>
          </p:nvPr>
        </p:nvSpPr>
        <p:spPr bwMode="auto">
          <a:xfrm>
            <a:off x="4142967" y="9119173"/>
            <a:ext cx="3170583" cy="480388"/>
          </a:xfrm>
          <a:prstGeom prst="rect">
            <a:avLst/>
          </a:prstGeom>
          <a:noFill/>
          <a:ln w="9525">
            <a:noFill/>
            <a:miter lim="800000"/>
            <a:headEnd/>
            <a:tailEnd/>
          </a:ln>
          <a:effectLst/>
        </p:spPr>
        <p:txBody>
          <a:bodyPr vert="horz" wrap="square" lIns="96578" tIns="48289" rIns="96578" bIns="48289" numCol="1" anchor="b" anchorCtr="0" compatLnSpc="1">
            <a:prstTxWarp prst="textNoShape">
              <a:avLst/>
            </a:prstTxWarp>
          </a:bodyPr>
          <a:lstStyle>
            <a:lvl1pPr algn="r" defTabSz="965882">
              <a:defRPr sz="1200"/>
            </a:lvl1pPr>
          </a:lstStyle>
          <a:p>
            <a:pPr>
              <a:defRPr/>
            </a:pPr>
            <a:fld id="{54A4B116-F975-4F23-852F-F4A7B955CDDC}" type="slidenum">
              <a:rPr lang="en-US"/>
              <a:pPr>
                <a:defRPr/>
              </a:pPr>
              <a:t>‹#›</a:t>
            </a:fld>
            <a:endParaRPr lang="en-US"/>
          </a:p>
        </p:txBody>
      </p:sp>
    </p:spTree>
    <p:extLst>
      <p:ext uri="{BB962C8B-B14F-4D97-AF65-F5344CB8AC3E}">
        <p14:creationId xmlns:p14="http://schemas.microsoft.com/office/powerpoint/2010/main" val="228547283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4" name="Rectangle 2"/>
          <p:cNvSpPr>
            <a:spLocks noGrp="1" noChangeArrowheads="1"/>
          </p:cNvSpPr>
          <p:nvPr>
            <p:ph type="hdr" sz="quarter"/>
          </p:nvPr>
        </p:nvSpPr>
        <p:spPr bwMode="auto">
          <a:xfrm>
            <a:off x="6" y="0"/>
            <a:ext cx="3170583" cy="480388"/>
          </a:xfrm>
          <a:prstGeom prst="rect">
            <a:avLst/>
          </a:prstGeom>
          <a:noFill/>
          <a:ln w="9525">
            <a:noFill/>
            <a:miter lim="800000"/>
            <a:headEnd/>
            <a:tailEnd/>
          </a:ln>
          <a:effectLst/>
        </p:spPr>
        <p:txBody>
          <a:bodyPr vert="horz" wrap="square" lIns="96578" tIns="48289" rIns="96578" bIns="48289" numCol="1" anchor="t" anchorCtr="0" compatLnSpc="1">
            <a:prstTxWarp prst="textNoShape">
              <a:avLst/>
            </a:prstTxWarp>
          </a:bodyPr>
          <a:lstStyle>
            <a:lvl1pPr defTabSz="965882">
              <a:defRPr sz="1200"/>
            </a:lvl1pPr>
          </a:lstStyle>
          <a:p>
            <a:pPr>
              <a:defRPr/>
            </a:pPr>
            <a:endParaRPr lang="en-US"/>
          </a:p>
        </p:txBody>
      </p:sp>
      <p:sp>
        <p:nvSpPr>
          <p:cNvPr id="23555" name="Rectangle 3"/>
          <p:cNvSpPr>
            <a:spLocks noGrp="1" noChangeArrowheads="1"/>
          </p:cNvSpPr>
          <p:nvPr>
            <p:ph type="dt" idx="1"/>
          </p:nvPr>
        </p:nvSpPr>
        <p:spPr bwMode="auto">
          <a:xfrm>
            <a:off x="4142967" y="0"/>
            <a:ext cx="3170583" cy="480388"/>
          </a:xfrm>
          <a:prstGeom prst="rect">
            <a:avLst/>
          </a:prstGeom>
          <a:noFill/>
          <a:ln w="9525">
            <a:noFill/>
            <a:miter lim="800000"/>
            <a:headEnd/>
            <a:tailEnd/>
          </a:ln>
          <a:effectLst/>
        </p:spPr>
        <p:txBody>
          <a:bodyPr vert="horz" wrap="square" lIns="96578" tIns="48289" rIns="96578" bIns="48289" numCol="1" anchor="t" anchorCtr="0" compatLnSpc="1">
            <a:prstTxWarp prst="textNoShape">
              <a:avLst/>
            </a:prstTxWarp>
          </a:bodyPr>
          <a:lstStyle>
            <a:lvl1pPr algn="r" defTabSz="965882">
              <a:defRPr sz="1200"/>
            </a:lvl1pPr>
          </a:lstStyle>
          <a:p>
            <a:pPr>
              <a:defRPr/>
            </a:pPr>
            <a:endParaRPr lang="en-US"/>
          </a:p>
        </p:txBody>
      </p:sp>
      <p:sp>
        <p:nvSpPr>
          <p:cNvPr id="70660" name="Rectangle 4"/>
          <p:cNvSpPr>
            <a:spLocks noGrp="1" noRot="1" noChangeAspect="1" noChangeArrowheads="1" noTextEdit="1"/>
          </p:cNvSpPr>
          <p:nvPr>
            <p:ph type="sldImg" idx="2"/>
          </p:nvPr>
        </p:nvSpPr>
        <p:spPr bwMode="auto">
          <a:xfrm>
            <a:off x="1258888" y="720725"/>
            <a:ext cx="4797425" cy="3598863"/>
          </a:xfrm>
          <a:prstGeom prst="rect">
            <a:avLst/>
          </a:prstGeom>
          <a:noFill/>
          <a:ln w="9525">
            <a:solidFill>
              <a:srgbClr val="000000"/>
            </a:solidFill>
            <a:miter lim="800000"/>
            <a:headEnd/>
            <a:tailEnd/>
          </a:ln>
        </p:spPr>
      </p:sp>
      <p:sp>
        <p:nvSpPr>
          <p:cNvPr id="23557" name="Rectangle 5"/>
          <p:cNvSpPr>
            <a:spLocks noGrp="1" noChangeArrowheads="1"/>
          </p:cNvSpPr>
          <p:nvPr>
            <p:ph type="body" sz="quarter" idx="3"/>
          </p:nvPr>
        </p:nvSpPr>
        <p:spPr bwMode="auto">
          <a:xfrm>
            <a:off x="732188" y="4561226"/>
            <a:ext cx="5850835" cy="4320212"/>
          </a:xfrm>
          <a:prstGeom prst="rect">
            <a:avLst/>
          </a:prstGeom>
          <a:noFill/>
          <a:ln w="9525">
            <a:noFill/>
            <a:miter lim="800000"/>
            <a:headEnd/>
            <a:tailEnd/>
          </a:ln>
          <a:effectLst/>
        </p:spPr>
        <p:txBody>
          <a:bodyPr vert="horz" wrap="square" lIns="96578" tIns="48289" rIns="96578" bIns="48289"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3558" name="Rectangle 6"/>
          <p:cNvSpPr>
            <a:spLocks noGrp="1" noChangeArrowheads="1"/>
          </p:cNvSpPr>
          <p:nvPr>
            <p:ph type="ftr" sz="quarter" idx="4"/>
          </p:nvPr>
        </p:nvSpPr>
        <p:spPr bwMode="auto">
          <a:xfrm>
            <a:off x="6" y="9119173"/>
            <a:ext cx="3170583" cy="480388"/>
          </a:xfrm>
          <a:prstGeom prst="rect">
            <a:avLst/>
          </a:prstGeom>
          <a:noFill/>
          <a:ln w="9525">
            <a:noFill/>
            <a:miter lim="800000"/>
            <a:headEnd/>
            <a:tailEnd/>
          </a:ln>
          <a:effectLst/>
        </p:spPr>
        <p:txBody>
          <a:bodyPr vert="horz" wrap="square" lIns="96578" tIns="48289" rIns="96578" bIns="48289" numCol="1" anchor="b" anchorCtr="0" compatLnSpc="1">
            <a:prstTxWarp prst="textNoShape">
              <a:avLst/>
            </a:prstTxWarp>
          </a:bodyPr>
          <a:lstStyle>
            <a:lvl1pPr defTabSz="965882">
              <a:defRPr sz="1200"/>
            </a:lvl1pPr>
          </a:lstStyle>
          <a:p>
            <a:pPr>
              <a:defRPr/>
            </a:pPr>
            <a:endParaRPr lang="en-US"/>
          </a:p>
        </p:txBody>
      </p:sp>
      <p:sp>
        <p:nvSpPr>
          <p:cNvPr id="23559" name="Rectangle 7"/>
          <p:cNvSpPr>
            <a:spLocks noGrp="1" noChangeArrowheads="1"/>
          </p:cNvSpPr>
          <p:nvPr>
            <p:ph type="sldNum" sz="quarter" idx="5"/>
          </p:nvPr>
        </p:nvSpPr>
        <p:spPr bwMode="auto">
          <a:xfrm>
            <a:off x="4142967" y="9119173"/>
            <a:ext cx="3170583" cy="480388"/>
          </a:xfrm>
          <a:prstGeom prst="rect">
            <a:avLst/>
          </a:prstGeom>
          <a:noFill/>
          <a:ln w="9525">
            <a:noFill/>
            <a:miter lim="800000"/>
            <a:headEnd/>
            <a:tailEnd/>
          </a:ln>
          <a:effectLst/>
        </p:spPr>
        <p:txBody>
          <a:bodyPr vert="horz" wrap="square" lIns="96578" tIns="48289" rIns="96578" bIns="48289" numCol="1" anchor="b" anchorCtr="0" compatLnSpc="1">
            <a:prstTxWarp prst="textNoShape">
              <a:avLst/>
            </a:prstTxWarp>
          </a:bodyPr>
          <a:lstStyle>
            <a:lvl1pPr algn="r" defTabSz="965882">
              <a:defRPr sz="1200"/>
            </a:lvl1pPr>
          </a:lstStyle>
          <a:p>
            <a:pPr>
              <a:defRPr/>
            </a:pPr>
            <a:fld id="{F991A39F-8AA3-4376-92F1-0603083E9C10}" type="slidenum">
              <a:rPr lang="en-US"/>
              <a:pPr>
                <a:defRPr/>
              </a:pPr>
              <a:t>‹#›</a:t>
            </a:fld>
            <a:endParaRPr lang="en-US"/>
          </a:p>
        </p:txBody>
      </p:sp>
    </p:spTree>
    <p:extLst>
      <p:ext uri="{BB962C8B-B14F-4D97-AF65-F5344CB8AC3E}">
        <p14:creationId xmlns:p14="http://schemas.microsoft.com/office/powerpoint/2010/main" val="9996936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7"/>
          <p:cNvSpPr>
            <a:spLocks noGrp="1" noChangeArrowheads="1"/>
          </p:cNvSpPr>
          <p:nvPr>
            <p:ph type="sldNum" sz="quarter" idx="5"/>
          </p:nvPr>
        </p:nvSpPr>
        <p:spPr>
          <a:noFill/>
        </p:spPr>
        <p:txBody>
          <a:bodyPr/>
          <a:lstStyle/>
          <a:p>
            <a:fld id="{35D9FFF4-9FE8-4D93-8BE9-7B059BB5E748}" type="slidenum">
              <a:rPr lang="en-US" smtClean="0">
                <a:solidFill>
                  <a:srgbClr val="000000"/>
                </a:solidFill>
              </a:rPr>
              <a:pPr/>
              <a:t>1</a:t>
            </a:fld>
            <a:endParaRPr lang="en-US">
              <a:solidFill>
                <a:srgbClr val="000000"/>
              </a:solidFill>
            </a:endParaRPr>
          </a:p>
        </p:txBody>
      </p:sp>
      <p:sp>
        <p:nvSpPr>
          <p:cNvPr id="104451" name="Rectangle 2"/>
          <p:cNvSpPr>
            <a:spLocks noGrp="1" noRot="1" noChangeAspect="1" noChangeArrowheads="1" noTextEdit="1"/>
          </p:cNvSpPr>
          <p:nvPr>
            <p:ph type="sldImg"/>
          </p:nvPr>
        </p:nvSpPr>
        <p:spPr>
          <a:ln/>
        </p:spPr>
      </p:sp>
      <p:sp>
        <p:nvSpPr>
          <p:cNvPr id="104452"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2721685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A7177E97-9749-4FD7-802F-7227CF2B68DA}" type="slidenum">
              <a:rPr lang="en-US" smtClean="0"/>
              <a:pPr/>
              <a:t>2</a:t>
            </a:fld>
            <a:endParaRPr lang="en-US"/>
          </a:p>
        </p:txBody>
      </p:sp>
      <p:sp>
        <p:nvSpPr>
          <p:cNvPr id="106499" name="Rectangle 7"/>
          <p:cNvSpPr txBox="1">
            <a:spLocks noGrp="1" noChangeArrowheads="1"/>
          </p:cNvSpPr>
          <p:nvPr/>
        </p:nvSpPr>
        <p:spPr bwMode="auto">
          <a:xfrm>
            <a:off x="4142967" y="9119173"/>
            <a:ext cx="3170583" cy="480388"/>
          </a:xfrm>
          <a:prstGeom prst="rect">
            <a:avLst/>
          </a:prstGeom>
          <a:noFill/>
          <a:ln w="9525">
            <a:noFill/>
            <a:miter lim="800000"/>
            <a:headEnd/>
            <a:tailEnd/>
          </a:ln>
        </p:spPr>
        <p:txBody>
          <a:bodyPr lIns="96578" tIns="48289" rIns="96578" bIns="48289" anchor="b"/>
          <a:lstStyle/>
          <a:p>
            <a:pPr algn="r" defTabSz="965882"/>
            <a:fld id="{3095E107-18F8-4A1C-8C3E-A128334F99FE}" type="slidenum">
              <a:rPr lang="en-US" sz="1200"/>
              <a:pPr algn="r" defTabSz="965882"/>
              <a:t>2</a:t>
            </a:fld>
            <a:endParaRPr lang="en-US" sz="1200"/>
          </a:p>
        </p:txBody>
      </p:sp>
      <p:sp>
        <p:nvSpPr>
          <p:cNvPr id="106500" name="Rectangle 2"/>
          <p:cNvSpPr>
            <a:spLocks noGrp="1" noRot="1" noChangeAspect="1" noChangeArrowheads="1" noTextEdit="1"/>
          </p:cNvSpPr>
          <p:nvPr>
            <p:ph type="sldImg"/>
          </p:nvPr>
        </p:nvSpPr>
        <p:spPr>
          <a:ln/>
        </p:spPr>
      </p:sp>
      <p:sp>
        <p:nvSpPr>
          <p:cNvPr id="106501" name="Rectangle 3"/>
          <p:cNvSpPr>
            <a:spLocks noGrp="1" noChangeArrowheads="1"/>
          </p:cNvSpPr>
          <p:nvPr>
            <p:ph type="body" idx="1"/>
          </p:nvPr>
        </p:nvSpPr>
        <p:spPr>
          <a:noFill/>
          <a:ln/>
        </p:spPr>
        <p:txBody>
          <a:bodyPr/>
          <a:lstStyle/>
          <a:p>
            <a:pPr eaLnBrk="1" hangingPunct="1"/>
            <a:r>
              <a:rPr lang="en-US" dirty="0"/>
              <a:t>It’s been a dry year</a:t>
            </a:r>
            <a:r>
              <a:rPr lang="en-US" baseline="0" dirty="0"/>
              <a:t>, with snow water equivalent peaking at 59% of the historical average in March. Currently, the Basin is 78% of the average water year-to-date precipitation.  Drier conditions have persisted in the lower elevations southern portions of Klamath County. </a:t>
            </a:r>
          </a:p>
          <a:p>
            <a:pPr eaLnBrk="1" hangingPunct="1"/>
            <a:endParaRPr lang="en-US" baseline="0" dirty="0"/>
          </a:p>
          <a:p>
            <a:pPr eaLnBrk="1" hangingPunct="1"/>
            <a:endParaRPr lang="en-US" baseline="0" dirty="0"/>
          </a:p>
        </p:txBody>
      </p:sp>
    </p:spTree>
    <p:extLst>
      <p:ext uri="{BB962C8B-B14F-4D97-AF65-F5344CB8AC3E}">
        <p14:creationId xmlns:p14="http://schemas.microsoft.com/office/powerpoint/2010/main" val="35501060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lack of precipitation has resulted in cumulative</a:t>
            </a:r>
            <a:r>
              <a:rPr lang="en-US" baseline="0" dirty="0"/>
              <a:t> inflows, since October 1, 2017, consistently between the 80 and 90 percent exceedance curves. </a:t>
            </a:r>
            <a:endParaRPr lang="en-US" dirty="0"/>
          </a:p>
        </p:txBody>
      </p:sp>
      <p:sp>
        <p:nvSpPr>
          <p:cNvPr id="4" name="Slide Number Placeholder 3"/>
          <p:cNvSpPr>
            <a:spLocks noGrp="1"/>
          </p:cNvSpPr>
          <p:nvPr>
            <p:ph type="sldNum" sz="quarter" idx="10"/>
          </p:nvPr>
        </p:nvSpPr>
        <p:spPr/>
        <p:txBody>
          <a:bodyPr/>
          <a:lstStyle/>
          <a:p>
            <a:pPr>
              <a:defRPr/>
            </a:pPr>
            <a:fld id="{F991A39F-8AA3-4376-92F1-0603083E9C10}" type="slidenum">
              <a:rPr lang="en-US" smtClean="0"/>
              <a:pPr>
                <a:defRPr/>
              </a:pPr>
              <a:t>3</a:t>
            </a:fld>
            <a:endParaRPr lang="en-US"/>
          </a:p>
        </p:txBody>
      </p:sp>
    </p:spTree>
    <p:extLst>
      <p:ext uri="{BB962C8B-B14F-4D97-AF65-F5344CB8AC3E}">
        <p14:creationId xmlns:p14="http://schemas.microsoft.com/office/powerpoint/2010/main" val="3641245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Shape 180"/>
          <p:cNvSpPr>
            <a:spLocks noGrp="1" noRot="1" noChangeAspect="1"/>
          </p:cNvSpPr>
          <p:nvPr>
            <p:ph type="sldImg" idx="2"/>
          </p:nvPr>
        </p:nvSpPr>
        <p:spPr>
          <a:xfrm>
            <a:off x="1155700" y="704850"/>
            <a:ext cx="4699000" cy="352425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Shape 181"/>
          <p:cNvSpPr txBox="1">
            <a:spLocks noGrp="1"/>
          </p:cNvSpPr>
          <p:nvPr>
            <p:ph type="body" idx="1"/>
          </p:nvPr>
        </p:nvSpPr>
        <p:spPr>
          <a:xfrm>
            <a:off x="701041" y="4463297"/>
            <a:ext cx="5608263" cy="4228445"/>
          </a:xfrm>
          <a:prstGeom prst="rect">
            <a:avLst/>
          </a:prstGeom>
          <a:noFill/>
          <a:ln>
            <a:noFill/>
          </a:ln>
        </p:spPr>
        <p:txBody>
          <a:bodyPr spcFirstLastPara="1" wrap="square" lIns="93700" tIns="46825" rIns="93700" bIns="46825" anchor="t" anchorCtr="0">
            <a:noAutofit/>
          </a:bodyPr>
          <a:lstStyle/>
          <a:p>
            <a:pPr marL="152400" marR="0" lvl="0" indent="0" algn="l" rtl="0">
              <a:lnSpc>
                <a:spcPct val="100000"/>
              </a:lnSpc>
              <a:spcBef>
                <a:spcPts val="0"/>
              </a:spcBef>
              <a:spcAft>
                <a:spcPts val="0"/>
              </a:spcAft>
              <a:buSzPts val="1200"/>
              <a:buNone/>
            </a:pPr>
            <a:r>
              <a:rPr lang="en-US" dirty="0"/>
              <a:t>In addition to the dry hydrologic conditions, there were</a:t>
            </a:r>
            <a:r>
              <a:rPr lang="en-US" baseline="0" dirty="0"/>
              <a:t> also additional constraints placed on this water from a Court injunction that was imposed in 2017. </a:t>
            </a:r>
            <a:endParaRPr lang="en-US" dirty="0"/>
          </a:p>
          <a:p>
            <a:pPr marL="457200" marR="0" lvl="0" indent="-304800" algn="l" rtl="0">
              <a:lnSpc>
                <a:spcPct val="100000"/>
              </a:lnSpc>
              <a:spcBef>
                <a:spcPts val="0"/>
              </a:spcBef>
              <a:spcAft>
                <a:spcPts val="0"/>
              </a:spcAft>
              <a:buSzPts val="1200"/>
              <a:buChar char="●"/>
            </a:pPr>
            <a:endParaRPr lang="en-US" dirty="0"/>
          </a:p>
          <a:p>
            <a:pPr marL="457200" marR="0" lvl="0" indent="-304800" algn="l" rtl="0">
              <a:lnSpc>
                <a:spcPct val="100000"/>
              </a:lnSpc>
              <a:spcBef>
                <a:spcPts val="0"/>
              </a:spcBef>
              <a:spcAft>
                <a:spcPts val="0"/>
              </a:spcAft>
              <a:buSzPts val="1200"/>
              <a:buChar char="●"/>
            </a:pPr>
            <a:r>
              <a:rPr lang="en-US" dirty="0"/>
              <a:t>In 2016, the Yurok and Hoopa Valley Tribes and environmental groups filed Federal lawsuits alleging violation of the ESA, seeking injunctive relief.  In March </a:t>
            </a:r>
            <a:r>
              <a:rPr lang="en-US" sz="1200" b="0" i="0" u="none" strike="noStrike" cap="none" dirty="0">
                <a:solidFill>
                  <a:schemeClr val="dk1"/>
                </a:solidFill>
                <a:latin typeface="Calibri"/>
                <a:ea typeface="Calibri"/>
                <a:cs typeface="Calibri"/>
                <a:sym typeface="Calibri"/>
              </a:rPr>
              <a:t>2017</a:t>
            </a:r>
            <a:r>
              <a:rPr lang="en-US" dirty="0"/>
              <a:t>, the Federal District Court for Northern California issued an Injunction requiring Reclamation to </a:t>
            </a:r>
            <a:r>
              <a:rPr lang="en-US" sz="1200" b="0" i="0" u="none" strike="noStrike" cap="none" dirty="0">
                <a:solidFill>
                  <a:schemeClr val="dk1"/>
                </a:solidFill>
                <a:latin typeface="Calibri"/>
                <a:ea typeface="Calibri"/>
                <a:cs typeface="Calibri"/>
                <a:sym typeface="Calibri"/>
              </a:rPr>
              <a:t>implement three </a:t>
            </a:r>
            <a:r>
              <a:rPr lang="en-US" dirty="0"/>
              <a:t>kinds of augmented flows to the Klamath River to combat fish disease in endangered Coho salmon, until a </a:t>
            </a:r>
            <a:r>
              <a:rPr lang="en-US" dirty="0" err="1"/>
              <a:t>reinitiation</a:t>
            </a:r>
            <a:r>
              <a:rPr lang="en-US" dirty="0"/>
              <a:t> of formal consultation on Klamath Project operations is complete.  </a:t>
            </a:r>
            <a:endParaRPr dirty="0"/>
          </a:p>
          <a:p>
            <a:pPr marL="0" marR="0" lvl="0" indent="0" algn="l" rtl="0">
              <a:lnSpc>
                <a:spcPct val="100000"/>
              </a:lnSpc>
              <a:spcBef>
                <a:spcPts val="0"/>
              </a:spcBef>
              <a:spcAft>
                <a:spcPts val="0"/>
              </a:spcAft>
              <a:buNone/>
            </a:pPr>
            <a:endParaRPr dirty="0"/>
          </a:p>
          <a:p>
            <a:pPr marL="457200" marR="0" lvl="0" indent="-304800" algn="l" rtl="0">
              <a:lnSpc>
                <a:spcPct val="100000"/>
              </a:lnSpc>
              <a:spcBef>
                <a:spcPts val="0"/>
              </a:spcBef>
              <a:spcAft>
                <a:spcPts val="0"/>
              </a:spcAft>
              <a:buSzPts val="1200"/>
              <a:buChar char="●"/>
            </a:pPr>
            <a:r>
              <a:rPr lang="en-US" dirty="0"/>
              <a:t>The three types of required flows under the injunction are:</a:t>
            </a:r>
            <a:r>
              <a:rPr lang="en-US" sz="1200" b="0" i="0" u="none" strike="noStrike" cap="none" dirty="0">
                <a:solidFill>
                  <a:schemeClr val="dk1"/>
                </a:solidFill>
                <a:latin typeface="Calibri"/>
                <a:ea typeface="Calibri"/>
                <a:cs typeface="Calibri"/>
                <a:sym typeface="Calibri"/>
              </a:rPr>
              <a:t> </a:t>
            </a:r>
            <a:r>
              <a:rPr lang="en-US" dirty="0"/>
              <a:t>Surface Flushing, Deep Flushing, Emergency flows.  Deep Flushing Flows (are required every other year and were implemented in 2017 thus are not required in 2018). </a:t>
            </a: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None/>
            </a:pPr>
            <a:endParaRPr dirty="0"/>
          </a:p>
          <a:p>
            <a:pPr marL="457200" lvl="0" indent="-304800" rtl="0">
              <a:spcBef>
                <a:spcPts val="0"/>
              </a:spcBef>
              <a:spcAft>
                <a:spcPts val="0"/>
              </a:spcAft>
              <a:buSzPts val="1200"/>
              <a:buChar char="●"/>
            </a:pPr>
            <a:r>
              <a:rPr lang="en-US" dirty="0"/>
              <a:t>The Injunction is clear that in all other respects the 2013 Biological Opinion on Klamath Project operations and incidental take statement remain in effect pending completion of the reinitiated formal consultation --currently scheduled for February 2020. </a:t>
            </a:r>
            <a:endParaRPr dirty="0"/>
          </a:p>
          <a:p>
            <a:pPr marL="0" lvl="0" indent="0" rtl="0">
              <a:spcBef>
                <a:spcPts val="0"/>
              </a:spcBef>
              <a:spcAft>
                <a:spcPts val="0"/>
              </a:spcAft>
              <a:buClr>
                <a:srgbClr val="000000"/>
              </a:buClr>
              <a:buSzPts val="1100"/>
              <a:buFont typeface="Arial"/>
              <a:buNone/>
            </a:pPr>
            <a:endParaRPr dirty="0"/>
          </a:p>
          <a:p>
            <a:pPr marL="457200" lvl="0" indent="-304800" rtl="0">
              <a:spcBef>
                <a:spcPts val="0"/>
              </a:spcBef>
              <a:spcAft>
                <a:spcPts val="0"/>
              </a:spcAft>
              <a:buSzPts val="1200"/>
              <a:buChar char="●"/>
            </a:pPr>
            <a:r>
              <a:rPr lang="en-US" dirty="0"/>
              <a:t>Additionally, the Court stated that: </a:t>
            </a:r>
            <a:endParaRPr dirty="0"/>
          </a:p>
          <a:p>
            <a:pPr marL="914400" lvl="1" indent="-304800" rtl="0">
              <a:spcBef>
                <a:spcPts val="0"/>
              </a:spcBef>
              <a:spcAft>
                <a:spcPts val="0"/>
              </a:spcAft>
              <a:buSzPts val="1200"/>
              <a:buChar char="○"/>
            </a:pPr>
            <a:r>
              <a:rPr lang="en-US" dirty="0"/>
              <a:t>A) in no event shall the prescribed flows interfere with the conditions necessary to protect endangered suckers and </a:t>
            </a:r>
            <a:endParaRPr dirty="0"/>
          </a:p>
          <a:p>
            <a:pPr marL="914400" lvl="1" indent="-304800" rtl="0">
              <a:spcBef>
                <a:spcPts val="0"/>
              </a:spcBef>
              <a:spcAft>
                <a:spcPts val="0"/>
              </a:spcAft>
              <a:buSzPts val="1200"/>
              <a:buChar char="○"/>
            </a:pPr>
            <a:r>
              <a:rPr lang="en-US" dirty="0"/>
              <a:t>B) Reclamation will manage the Klamath Project in a manner that will not will not:</a:t>
            </a:r>
            <a:endParaRPr dirty="0"/>
          </a:p>
          <a:p>
            <a:pPr marL="1371600" lvl="2" indent="-304800" rtl="0">
              <a:spcBef>
                <a:spcPts val="0"/>
              </a:spcBef>
              <a:spcAft>
                <a:spcPts val="0"/>
              </a:spcAft>
              <a:buSzPts val="1200"/>
              <a:buChar char="■"/>
            </a:pPr>
            <a:r>
              <a:rPr lang="en-US" dirty="0"/>
              <a:t> 1) preclude the ability to provide Reserve Water to implement up to 50 TAF of emergency dilution flows and/or </a:t>
            </a:r>
            <a:endParaRPr dirty="0"/>
          </a:p>
          <a:p>
            <a:pPr marL="1371600" lvl="2" indent="-304800" rtl="0">
              <a:spcBef>
                <a:spcPts val="0"/>
              </a:spcBef>
              <a:spcAft>
                <a:spcPts val="0"/>
              </a:spcAft>
              <a:buSzPts val="1200"/>
              <a:buChar char="■"/>
            </a:pPr>
            <a:r>
              <a:rPr lang="en-US" dirty="0"/>
              <a:t>2)  interfere with its ability to meet its obligations under the ESA with regard to endangered suckers and/or their critical habitat.</a:t>
            </a:r>
            <a:br>
              <a:rPr lang="en-US" dirty="0"/>
            </a:br>
            <a:endParaRPr b="1" dirty="0"/>
          </a:p>
          <a:p>
            <a:pPr marL="0" lvl="0" indent="0" rtl="0">
              <a:spcBef>
                <a:spcPts val="0"/>
              </a:spcBef>
              <a:spcAft>
                <a:spcPts val="0"/>
              </a:spcAft>
              <a:buNone/>
            </a:pPr>
            <a:endParaRPr dirty="0"/>
          </a:p>
          <a:p>
            <a:pPr marL="0" marR="0" lvl="0" indent="0" algn="l" rtl="0">
              <a:lnSpc>
                <a:spcPct val="100000"/>
              </a:lnSpc>
              <a:spcBef>
                <a:spcPts val="0"/>
              </a:spcBef>
              <a:spcAft>
                <a:spcPts val="0"/>
              </a:spcAft>
              <a:buNone/>
            </a:pPr>
            <a:endParaRPr sz="1200" b="0" i="0" u="none" strike="noStrike" cap="none" dirty="0">
              <a:solidFill>
                <a:srgbClr val="000000"/>
              </a:solidFill>
              <a:latin typeface="Calibri"/>
              <a:ea typeface="Calibri"/>
              <a:cs typeface="Calibri"/>
              <a:sym typeface="Calibri"/>
            </a:endParaRPr>
          </a:p>
        </p:txBody>
      </p:sp>
      <p:sp>
        <p:nvSpPr>
          <p:cNvPr id="182" name="Shape 182"/>
          <p:cNvSpPr txBox="1">
            <a:spLocks noGrp="1"/>
          </p:cNvSpPr>
          <p:nvPr>
            <p:ph type="sldNum" idx="12"/>
          </p:nvPr>
        </p:nvSpPr>
        <p:spPr>
          <a:xfrm>
            <a:off x="3970940" y="8924961"/>
            <a:ext cx="3037725" cy="469762"/>
          </a:xfrm>
          <a:prstGeom prst="rect">
            <a:avLst/>
          </a:prstGeom>
          <a:noFill/>
          <a:ln>
            <a:noFill/>
          </a:ln>
        </p:spPr>
        <p:txBody>
          <a:bodyPr spcFirstLastPara="1" wrap="square" lIns="93700" tIns="46825" rIns="93700" bIns="46825"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65597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a:t>
            </a:r>
            <a:r>
              <a:rPr lang="en-US" baseline="0" dirty="0"/>
              <a:t> surface flushing flow occurred in early April, which coincided with a storm event. Still, the flow required approximately 40 TAF from stored water in UKL. </a:t>
            </a:r>
          </a:p>
          <a:p>
            <a:endParaRPr lang="en-US" baseline="0" dirty="0"/>
          </a:p>
          <a:p>
            <a:r>
              <a:rPr lang="en-US" baseline="0" dirty="0"/>
              <a:t>The emergency dilution flows were triggered in early May and required 50 TAF of water from UKL for disease mitigation. </a:t>
            </a:r>
          </a:p>
          <a:p>
            <a:endParaRPr lang="en-US" baseline="0" dirty="0"/>
          </a:p>
          <a:p>
            <a:r>
              <a:rPr lang="en-US" baseline="0" dirty="0"/>
              <a:t>Both the emergency dilution flows and surface flushing flows were ultimately removed from potential project supply. </a:t>
            </a:r>
            <a:endParaRPr lang="en-US" dirty="0"/>
          </a:p>
        </p:txBody>
      </p:sp>
      <p:sp>
        <p:nvSpPr>
          <p:cNvPr id="4" name="Slide Number Placeholder 3"/>
          <p:cNvSpPr>
            <a:spLocks noGrp="1"/>
          </p:cNvSpPr>
          <p:nvPr>
            <p:ph type="sldNum" sz="quarter" idx="10"/>
          </p:nvPr>
        </p:nvSpPr>
        <p:spPr/>
        <p:txBody>
          <a:bodyPr/>
          <a:lstStyle/>
          <a:p>
            <a:pPr>
              <a:defRPr/>
            </a:pPr>
            <a:fld id="{F991A39F-8AA3-4376-92F1-0603083E9C10}" type="slidenum">
              <a:rPr lang="en-US" smtClean="0"/>
              <a:pPr>
                <a:defRPr/>
              </a:pPr>
              <a:t>5</a:t>
            </a:fld>
            <a:endParaRPr lang="en-US"/>
          </a:p>
        </p:txBody>
      </p:sp>
    </p:spTree>
    <p:extLst>
      <p:ext uri="{BB962C8B-B14F-4D97-AF65-F5344CB8AC3E}">
        <p14:creationId xmlns:p14="http://schemas.microsoft.com/office/powerpoint/2010/main" val="34738207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Despite</a:t>
            </a:r>
            <a:r>
              <a:rPr lang="en-US" baseline="0" dirty="0"/>
              <a:t> both of those required flows, we have exceeded all of the end of month thresholds in UKL and are projected to exceed the absolute minimum elevation of 4,137.72 feet by approximately 0.75 feet. </a:t>
            </a:r>
            <a:endParaRPr lang="en-US" dirty="0"/>
          </a:p>
        </p:txBody>
      </p:sp>
      <p:sp>
        <p:nvSpPr>
          <p:cNvPr id="4" name="Slide Number Placeholder 3"/>
          <p:cNvSpPr>
            <a:spLocks noGrp="1"/>
          </p:cNvSpPr>
          <p:nvPr>
            <p:ph type="sldNum" sz="quarter" idx="10"/>
          </p:nvPr>
        </p:nvSpPr>
        <p:spPr/>
        <p:txBody>
          <a:bodyPr/>
          <a:lstStyle/>
          <a:p>
            <a:pPr>
              <a:defRPr/>
            </a:pPr>
            <a:fld id="{F991A39F-8AA3-4376-92F1-0603083E9C10}" type="slidenum">
              <a:rPr lang="en-US" smtClean="0"/>
              <a:pPr>
                <a:defRPr/>
              </a:pPr>
              <a:t>6</a:t>
            </a:fld>
            <a:endParaRPr lang="en-US"/>
          </a:p>
        </p:txBody>
      </p:sp>
    </p:spTree>
    <p:extLst>
      <p:ext uri="{BB962C8B-B14F-4D97-AF65-F5344CB8AC3E}">
        <p14:creationId xmlns:p14="http://schemas.microsoft.com/office/powerpoint/2010/main" val="14798694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Project</a:t>
            </a:r>
            <a:r>
              <a:rPr lang="en-US" baseline="0" dirty="0"/>
              <a:t> supply of 234 TAF in 2018. Given the recent uptick in demand in August, the project only has 33 TAF for the remainder of 2018 (67% of the historic average demand of 48.5 TAF). </a:t>
            </a:r>
          </a:p>
          <a:p>
            <a:endParaRPr lang="en-US" baseline="0" dirty="0"/>
          </a:p>
          <a:p>
            <a:r>
              <a:rPr lang="en-US" baseline="0" dirty="0"/>
              <a:t>Again, the project supply was impacted by implementation of the flushing and emergency dilution. </a:t>
            </a:r>
            <a:endParaRPr lang="en-US" dirty="0"/>
          </a:p>
        </p:txBody>
      </p:sp>
      <p:sp>
        <p:nvSpPr>
          <p:cNvPr id="4" name="Slide Number Placeholder 3"/>
          <p:cNvSpPr>
            <a:spLocks noGrp="1"/>
          </p:cNvSpPr>
          <p:nvPr>
            <p:ph type="sldNum" sz="quarter" idx="10"/>
          </p:nvPr>
        </p:nvSpPr>
        <p:spPr/>
        <p:txBody>
          <a:bodyPr/>
          <a:lstStyle/>
          <a:p>
            <a:pPr>
              <a:defRPr/>
            </a:pPr>
            <a:fld id="{F991A39F-8AA3-4376-92F1-0603083E9C10}" type="slidenum">
              <a:rPr lang="en-US" smtClean="0"/>
              <a:pPr>
                <a:defRPr/>
              </a:pPr>
              <a:t>7</a:t>
            </a:fld>
            <a:endParaRPr lang="en-US"/>
          </a:p>
        </p:txBody>
      </p:sp>
    </p:spTree>
    <p:extLst>
      <p:ext uri="{BB962C8B-B14F-4D97-AF65-F5344CB8AC3E}">
        <p14:creationId xmlns:p14="http://schemas.microsoft.com/office/powerpoint/2010/main" val="6678196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7"/>
          <p:cNvSpPr>
            <a:spLocks noGrp="1" noChangeArrowheads="1"/>
          </p:cNvSpPr>
          <p:nvPr>
            <p:ph type="sldNum" sz="quarter" idx="5"/>
          </p:nvPr>
        </p:nvSpPr>
        <p:spPr>
          <a:noFill/>
        </p:spPr>
        <p:txBody>
          <a:bodyPr/>
          <a:lstStyle/>
          <a:p>
            <a:fld id="{A7177E97-9749-4FD7-802F-7227CF2B68DA}" type="slidenum">
              <a:rPr lang="en-US" smtClean="0"/>
              <a:pPr/>
              <a:t>8</a:t>
            </a:fld>
            <a:endParaRPr lang="en-US"/>
          </a:p>
        </p:txBody>
      </p:sp>
      <p:sp>
        <p:nvSpPr>
          <p:cNvPr id="106499" name="Rectangle 7"/>
          <p:cNvSpPr txBox="1">
            <a:spLocks noGrp="1" noChangeArrowheads="1"/>
          </p:cNvSpPr>
          <p:nvPr/>
        </p:nvSpPr>
        <p:spPr bwMode="auto">
          <a:xfrm>
            <a:off x="4142967" y="9119173"/>
            <a:ext cx="3170583" cy="480388"/>
          </a:xfrm>
          <a:prstGeom prst="rect">
            <a:avLst/>
          </a:prstGeom>
          <a:noFill/>
          <a:ln w="9525">
            <a:noFill/>
            <a:miter lim="800000"/>
            <a:headEnd/>
            <a:tailEnd/>
          </a:ln>
        </p:spPr>
        <p:txBody>
          <a:bodyPr lIns="96578" tIns="48289" rIns="96578" bIns="48289" anchor="b"/>
          <a:lstStyle/>
          <a:p>
            <a:pPr algn="r" defTabSz="965882"/>
            <a:fld id="{3095E107-18F8-4A1C-8C3E-A128334F99FE}" type="slidenum">
              <a:rPr lang="en-US" sz="1200"/>
              <a:pPr algn="r" defTabSz="965882"/>
              <a:t>8</a:t>
            </a:fld>
            <a:endParaRPr lang="en-US" sz="1200"/>
          </a:p>
        </p:txBody>
      </p:sp>
      <p:sp>
        <p:nvSpPr>
          <p:cNvPr id="106500" name="Rectangle 2"/>
          <p:cNvSpPr>
            <a:spLocks noGrp="1" noRot="1" noChangeAspect="1" noChangeArrowheads="1" noTextEdit="1"/>
          </p:cNvSpPr>
          <p:nvPr>
            <p:ph type="sldImg"/>
          </p:nvPr>
        </p:nvSpPr>
        <p:spPr>
          <a:ln/>
        </p:spPr>
      </p:sp>
      <p:sp>
        <p:nvSpPr>
          <p:cNvPr id="106501" name="Rectangle 3"/>
          <p:cNvSpPr>
            <a:spLocks noGrp="1" noChangeArrowheads="1"/>
          </p:cNvSpPr>
          <p:nvPr>
            <p:ph type="body" idx="1"/>
          </p:nvPr>
        </p:nvSpPr>
        <p:spPr>
          <a:noFill/>
          <a:ln/>
        </p:spPr>
        <p:txBody>
          <a:bodyPr/>
          <a:lstStyle/>
          <a:p>
            <a:pPr eaLnBrk="1" hangingPunct="1"/>
            <a:r>
              <a:rPr lang="en-US" dirty="0"/>
              <a:t>Ocean</a:t>
            </a:r>
            <a:r>
              <a:rPr lang="en-US" baseline="0" dirty="0"/>
              <a:t> conditions are shaping up for El-Nino conditions: over the next three months, September – November the National Weather Service is projecting above average temperatures and below average precipitation.  </a:t>
            </a:r>
            <a:endParaRPr lang="en-US" dirty="0"/>
          </a:p>
        </p:txBody>
      </p:sp>
    </p:spTree>
    <p:extLst>
      <p:ext uri="{BB962C8B-B14F-4D97-AF65-F5344CB8AC3E}">
        <p14:creationId xmlns:p14="http://schemas.microsoft.com/office/powerpoint/2010/main" val="11317895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Similar sideboards for</a:t>
            </a:r>
            <a:r>
              <a:rPr lang="en-US" baseline="0" dirty="0"/>
              <a:t> the 2019 Water year:</a:t>
            </a:r>
          </a:p>
          <a:p>
            <a:r>
              <a:rPr lang="en-US" baseline="0" dirty="0"/>
              <a:t>	1) We will have to implement a surface flushing flow of 6,030 </a:t>
            </a:r>
            <a:r>
              <a:rPr lang="en-US" baseline="0" dirty="0" err="1"/>
              <a:t>cfs</a:t>
            </a:r>
            <a:r>
              <a:rPr lang="en-US" baseline="0" dirty="0"/>
              <a:t> and a deep flushing flow of 11,250 </a:t>
            </a:r>
            <a:r>
              <a:rPr lang="en-US" baseline="0" dirty="0" err="1"/>
              <a:t>cfs</a:t>
            </a:r>
            <a:r>
              <a:rPr lang="en-US" baseline="0" dirty="0"/>
              <a:t>.  We will attempt to implement both flows in one event (as was the case in 2017), but the deep flushing flow will be highly dependent on large accretion events.</a:t>
            </a:r>
          </a:p>
          <a:p>
            <a:r>
              <a:rPr lang="en-US" baseline="0" dirty="0"/>
              <a:t>	</a:t>
            </a:r>
          </a:p>
          <a:p>
            <a:r>
              <a:rPr lang="en-US" baseline="0" dirty="0"/>
              <a:t>	2) Reclamation will convene a meeting with the litigants to try to identify flexibility and potential modifications for the emergency dilution flow triggers. That said, Reclamation will likely be required to operate the Project in a manner that doesn’t preclude our ability to make 50 TAF available for a dilution flow.</a:t>
            </a:r>
          </a:p>
          <a:p>
            <a:endParaRPr lang="en-US" baseline="0" dirty="0"/>
          </a:p>
          <a:p>
            <a:r>
              <a:rPr lang="en-US" baseline="0" dirty="0"/>
              <a:t>3) The Klamath Tribes hearing is scheduled for early March, with a decision from the Oregon Court no later than April 1, 2019. If the Klamath Tribes </a:t>
            </a:r>
            <a:r>
              <a:rPr lang="en-US" baseline="0" dirty="0" err="1"/>
              <a:t>persue</a:t>
            </a:r>
            <a:r>
              <a:rPr lang="en-US" baseline="0" dirty="0"/>
              <a:t> a preliminary injunction, and is successful, it would require Reclamation to hold UKL elevations higher, to their adjudicated claims. If successful, this would have a devastating impact to Project operations and our ability to meet required flows for </a:t>
            </a:r>
            <a:r>
              <a:rPr lang="en-US" baseline="0" dirty="0" err="1"/>
              <a:t>BiOp</a:t>
            </a:r>
            <a:r>
              <a:rPr lang="en-US" baseline="0" dirty="0"/>
              <a:t> and 2017 injunction implementation. </a:t>
            </a:r>
          </a:p>
          <a:p>
            <a:endParaRPr lang="en-US" baseline="0" dirty="0"/>
          </a:p>
          <a:p>
            <a:r>
              <a:rPr lang="en-US" baseline="0" dirty="0"/>
              <a:t> </a:t>
            </a:r>
            <a:endParaRPr lang="en-US" dirty="0"/>
          </a:p>
        </p:txBody>
      </p:sp>
      <p:sp>
        <p:nvSpPr>
          <p:cNvPr id="4" name="Slide Number Placeholder 3"/>
          <p:cNvSpPr>
            <a:spLocks noGrp="1"/>
          </p:cNvSpPr>
          <p:nvPr>
            <p:ph type="sldNum" sz="quarter" idx="10"/>
          </p:nvPr>
        </p:nvSpPr>
        <p:spPr/>
        <p:txBody>
          <a:bodyPr/>
          <a:lstStyle/>
          <a:p>
            <a:pPr>
              <a:defRPr/>
            </a:pPr>
            <a:fld id="{F991A39F-8AA3-4376-92F1-0603083E9C10}" type="slidenum">
              <a:rPr lang="en-US" smtClean="0"/>
              <a:pPr>
                <a:defRPr/>
              </a:pPr>
              <a:t>9</a:t>
            </a:fld>
            <a:endParaRPr lang="en-US"/>
          </a:p>
        </p:txBody>
      </p:sp>
    </p:spTree>
    <p:extLst>
      <p:ext uri="{BB962C8B-B14F-4D97-AF65-F5344CB8AC3E}">
        <p14:creationId xmlns:p14="http://schemas.microsoft.com/office/powerpoint/2010/main" val="3687067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6" name="Rectangle 6"/>
          <p:cNvSpPr>
            <a:spLocks noGrp="1" noChangeArrowheads="1"/>
          </p:cNvSpPr>
          <p:nvPr>
            <p:ph type="sldNum" sz="quarter" idx="12"/>
          </p:nvPr>
        </p:nvSpPr>
        <p:spPr>
          <a:xfrm>
            <a:off x="1143000" y="6324600"/>
            <a:ext cx="2133600" cy="476250"/>
          </a:xfrm>
        </p:spPr>
        <p:txBody>
          <a:bodyPr/>
          <a:lstStyle>
            <a:lvl1pPr>
              <a:defRPr sz="1800">
                <a:solidFill>
                  <a:srgbClr val="FFFF00"/>
                </a:solidFill>
              </a:defRPr>
            </a:lvl1pPr>
          </a:lstStyle>
          <a:p>
            <a:pPr>
              <a:defRPr/>
            </a:pPr>
            <a:fld id="{CDE62DA8-07B1-483E-8430-5212BB27471C}" type="slidenum">
              <a:rPr lang="en-US" smtClean="0"/>
              <a:pPr>
                <a:defRPr/>
              </a:pPr>
              <a:t>‹#›</a:t>
            </a:fld>
            <a:endParaRPr lang="en-US" dirty="0"/>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DE8DC2EF-A8EE-4CD2-AEB3-1A11C138C2FF}" type="slidenum">
              <a:rPr lang="en-US"/>
              <a:pPr>
                <a:defRPr/>
              </a:pPr>
              <a:t>‹#›</a:t>
            </a:fld>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4"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5" name="Rectangle 6"/>
          <p:cNvSpPr>
            <a:spLocks noGrp="1" noChangeArrowheads="1"/>
          </p:cNvSpPr>
          <p:nvPr>
            <p:ph type="sldNum" sz="quarter" idx="12"/>
          </p:nvPr>
        </p:nvSpPr>
        <p:spPr/>
        <p:txBody>
          <a:bodyPr/>
          <a:lstStyle>
            <a:lvl1pPr>
              <a:defRPr/>
            </a:lvl1pPr>
          </a:lstStyle>
          <a:p>
            <a:pPr>
              <a:defRPr/>
            </a:pPr>
            <a:fld id="{32437198-BEDA-42CE-A697-5E8BE4AA3A06}" type="slidenum">
              <a:rPr lang="en-US"/>
              <a:pPr>
                <a:defRPr/>
              </a:pPr>
              <a:t>‹#›</a:t>
            </a:fld>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3DB6B122-17A4-4799-B619-DB872B7048AD}" type="slidenum">
              <a:rPr lang="en-US"/>
              <a:pPr>
                <a:defRPr/>
              </a:pPr>
              <a:t>‹#›</a:t>
            </a:fld>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43B467D7-E6D7-4DCF-8A2B-7ABC4C919348}" type="slidenum">
              <a:rPr lang="en-US"/>
              <a:pPr>
                <a:defRPr/>
              </a:pPr>
              <a:t>‹#›</a:t>
            </a:fld>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7621D17D-E334-4D62-878E-5F4016F5C4B7}" type="slidenum">
              <a:rPr lang="en-US"/>
              <a:pPr>
                <a:defRPr/>
              </a:pPr>
              <a:t>‹#›</a:t>
            </a:fld>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8"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9" name="Rectangle 6"/>
          <p:cNvSpPr>
            <a:spLocks noGrp="1" noChangeArrowheads="1"/>
          </p:cNvSpPr>
          <p:nvPr>
            <p:ph type="sldNum" sz="quarter" idx="12"/>
          </p:nvPr>
        </p:nvSpPr>
        <p:spPr/>
        <p:txBody>
          <a:bodyPr/>
          <a:lstStyle>
            <a:lvl1pPr>
              <a:defRPr/>
            </a:lvl1pPr>
          </a:lstStyle>
          <a:p>
            <a:pPr>
              <a:defRPr/>
            </a:pPr>
            <a:fld id="{1D4EC42D-9B1C-485E-A592-DB8C40C8077A}" type="slidenum">
              <a:rPr lang="en-US"/>
              <a:pPr>
                <a:defRPr/>
              </a:pPr>
              <a:t>‹#›</a:t>
            </a:fld>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6"/>
          <p:cNvSpPr>
            <a:spLocks noGrp="1" noChangeArrowheads="1"/>
          </p:cNvSpPr>
          <p:nvPr>
            <p:ph type="sldNum" sz="quarter" idx="12"/>
          </p:nvPr>
        </p:nvSpPr>
        <p:spPr>
          <a:xfrm>
            <a:off x="304800" y="6324600"/>
            <a:ext cx="2133600" cy="476250"/>
          </a:xfrm>
        </p:spPr>
        <p:txBody>
          <a:bodyPr/>
          <a:lstStyle>
            <a:lvl1pPr algn="l">
              <a:defRPr sz="1800">
                <a:solidFill>
                  <a:srgbClr val="FFFF00"/>
                </a:solidFill>
              </a:defRPr>
            </a:lvl1pPr>
          </a:lstStyle>
          <a:p>
            <a:pPr>
              <a:defRPr/>
            </a:pPr>
            <a:fld id="{B518542D-9E0C-4FF0-B4DB-83176C53C42A}" type="slidenum">
              <a:rPr lang="en-US" smtClean="0"/>
              <a:pPr>
                <a:defRPr/>
              </a:pPr>
              <a:t>‹#›</a:t>
            </a:fld>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9ECF9AA8-960A-4CB9-8F94-FA913435CEBD}" type="slidenum">
              <a:rPr lang="en-US"/>
              <a:pPr>
                <a:defRPr/>
              </a:pPr>
              <a:t>‹#›</a:t>
            </a:fld>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6" name="Footer Placeholder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7" name="Rectangle 6"/>
          <p:cNvSpPr>
            <a:spLocks noGrp="1" noChangeArrowheads="1"/>
          </p:cNvSpPr>
          <p:nvPr>
            <p:ph type="sldNum" sz="quarter" idx="12"/>
          </p:nvPr>
        </p:nvSpPr>
        <p:spPr/>
        <p:txBody>
          <a:bodyPr/>
          <a:lstStyle>
            <a:lvl1pPr>
              <a:defRPr/>
            </a:lvl1pPr>
          </a:lstStyle>
          <a:p>
            <a:pPr>
              <a:defRPr/>
            </a:pPr>
            <a:fld id="{69CE3C34-08D6-4C42-882F-602FAFCC2F41}" type="slidenum">
              <a:rPr lang="en-US"/>
              <a:pPr>
                <a:defRPr/>
              </a:pPr>
              <a:t>‹#›</a:t>
            </a:fld>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xfrm>
            <a:off x="457200" y="6245225"/>
            <a:ext cx="2133600" cy="476250"/>
          </a:xfrm>
          <a:prstGeom prst="rect">
            <a:avLst/>
          </a:prstGeom>
        </p:spPr>
        <p:txBody>
          <a:bodyPr/>
          <a:lstStyle>
            <a:lvl1pPr>
              <a:defRPr/>
            </a:lvl1pPr>
          </a:lstStyle>
          <a:p>
            <a:pPr>
              <a:defRPr/>
            </a:pPr>
            <a:endParaRPr lang="en-US"/>
          </a:p>
        </p:txBody>
      </p:sp>
      <p:sp>
        <p:nvSpPr>
          <p:cNvPr id="5" name="Rectangle 5"/>
          <p:cNvSpPr>
            <a:spLocks noGrp="1" noChangeArrowheads="1"/>
          </p:cNvSpPr>
          <p:nvPr>
            <p:ph type="ftr" sz="quarter" idx="11"/>
          </p:nvPr>
        </p:nvSpPr>
        <p:spPr>
          <a:xfrm>
            <a:off x="3124200" y="6245225"/>
            <a:ext cx="2895600" cy="476250"/>
          </a:xfrm>
          <a:prstGeom prst="rect">
            <a:avLst/>
          </a:prstGeom>
        </p:spPr>
        <p:txBody>
          <a:bodyPr/>
          <a:lstStyle>
            <a:lvl1pPr>
              <a:defRPr/>
            </a:lvl1pPr>
          </a:lstStyle>
          <a:p>
            <a:pPr>
              <a:defRPr/>
            </a:pPr>
            <a:endParaRPr lang="en-US"/>
          </a:p>
        </p:txBody>
      </p:sp>
      <p:sp>
        <p:nvSpPr>
          <p:cNvPr id="6" name="Rectangle 6"/>
          <p:cNvSpPr>
            <a:spLocks noGrp="1" noChangeArrowheads="1"/>
          </p:cNvSpPr>
          <p:nvPr>
            <p:ph type="sldNum" sz="quarter" idx="12"/>
          </p:nvPr>
        </p:nvSpPr>
        <p:spPr/>
        <p:txBody>
          <a:bodyPr/>
          <a:lstStyle>
            <a:lvl1pPr>
              <a:defRPr/>
            </a:lvl1pPr>
          </a:lstStyle>
          <a:p>
            <a:pPr>
              <a:defRPr/>
            </a:pPr>
            <a:fld id="{15CCE13B-473B-42E4-88D2-E44EF603FD4A}" type="slidenum">
              <a:rPr lang="en-US"/>
              <a:pPr>
                <a:defRPr/>
              </a:pPr>
              <a:t>‹#›</a:t>
            </a:fld>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15" tIns="45708" rIns="91415" bIns="45708" numCol="1" anchor="ctr" anchorCtr="0" compatLnSpc="1">
            <a:prstTxWarp prst="textNoShape">
              <a:avLst/>
            </a:prstTxWarp>
          </a:bodyPr>
          <a:lstStyle/>
          <a:p>
            <a:pPr lvl="0"/>
            <a:r>
              <a:rPr lang="en-US"/>
              <a:t>Click to edit Master title style</a:t>
            </a:r>
          </a:p>
        </p:txBody>
      </p:sp>
      <p:sp>
        <p:nvSpPr>
          <p:cNvPr id="1638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15" tIns="45708" rIns="91415" bIns="45708"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0" name="Rectangle 6"/>
          <p:cNvSpPr>
            <a:spLocks noGrp="1" noChangeArrowheads="1"/>
          </p:cNvSpPr>
          <p:nvPr>
            <p:ph type="sldNum" sz="quarter" idx="4"/>
          </p:nvPr>
        </p:nvSpPr>
        <p:spPr bwMode="auto">
          <a:xfrm>
            <a:off x="2057400" y="6308725"/>
            <a:ext cx="2133600" cy="476250"/>
          </a:xfrm>
          <a:prstGeom prst="rect">
            <a:avLst/>
          </a:prstGeom>
          <a:noFill/>
          <a:ln w="9525">
            <a:noFill/>
            <a:miter lim="800000"/>
            <a:headEnd/>
            <a:tailEnd/>
          </a:ln>
          <a:effectLst/>
        </p:spPr>
        <p:txBody>
          <a:bodyPr vert="horz" wrap="square" lIns="91415" tIns="45708" rIns="91415" bIns="45708" numCol="1" anchor="t" anchorCtr="0" compatLnSpc="1">
            <a:prstTxWarp prst="textNoShape">
              <a:avLst/>
            </a:prstTxWarp>
          </a:bodyPr>
          <a:lstStyle>
            <a:lvl1pPr algn="r">
              <a:defRPr sz="1800">
                <a:solidFill>
                  <a:srgbClr val="FFFF00"/>
                </a:solidFill>
              </a:defRPr>
            </a:lvl1pPr>
          </a:lstStyle>
          <a:p>
            <a:pPr>
              <a:defRPr/>
            </a:pPr>
            <a:fld id="{51FBDB67-0164-47CE-A61D-AD5FD7D8F798}" type="slidenum">
              <a:rPr lang="en-US" smtClean="0"/>
              <a:pPr>
                <a:defRPr/>
              </a:pPr>
              <a:t>‹#›</a:t>
            </a:fld>
            <a:endParaRPr lang="en-US" dirty="0"/>
          </a:p>
        </p:txBody>
      </p:sp>
    </p:spTree>
  </p:cSld>
  <p:clrMap bg1="lt1" tx1="dk1" bg2="lt2" tx2="dk2" accent1="accent1" accent2="accent2" accent3="accent3" accent4="accent4" accent5="accent5" accent6="accent6" hlink="hlink" folHlink="folHlink"/>
  <p:sldLayoutIdLst>
    <p:sldLayoutId id="2147484090" r:id="rId1"/>
    <p:sldLayoutId id="2147484091" r:id="rId2"/>
    <p:sldLayoutId id="2147484092" r:id="rId3"/>
    <p:sldLayoutId id="2147484093" r:id="rId4"/>
    <p:sldLayoutId id="2147484094" r:id="rId5"/>
    <p:sldLayoutId id="2147484095" r:id="rId6"/>
    <p:sldLayoutId id="2147484096" r:id="rId7"/>
    <p:sldLayoutId id="2147484097" r:id="rId8"/>
    <p:sldLayoutId id="2147484098" r:id="rId9"/>
    <p:sldLayoutId id="2147484099" r:id="rId10"/>
    <p:sldLayoutId id="2147484100" r:id="rId11"/>
  </p:sldLayoutIdLst>
  <p:transition/>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7338"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31775"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s/_rels/slide8.xml.rels><?xml version="1.0" encoding="UTF-8" standalone="yes"?>
<Relationships xmlns="http://schemas.openxmlformats.org/package/2006/relationships"><Relationship Id="rId3" Type="http://schemas.openxmlformats.org/officeDocument/2006/relationships/image" Target="../media/image8.gif"/><Relationship Id="rId2" Type="http://schemas.openxmlformats.org/officeDocument/2006/relationships/notesSlide" Target="../notesSlides/notesSlide8.xml"/><Relationship Id="rId1" Type="http://schemas.openxmlformats.org/officeDocument/2006/relationships/slideLayout" Target="../slideLayouts/slideLayout6.xml"/><Relationship Id="rId4" Type="http://schemas.openxmlformats.org/officeDocument/2006/relationships/image" Target="../media/image9.gi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54274" name="Text Box 3"/>
          <p:cNvSpPr txBox="1">
            <a:spLocks noChangeArrowheads="1"/>
          </p:cNvSpPr>
          <p:nvPr/>
        </p:nvSpPr>
        <p:spPr bwMode="auto">
          <a:xfrm>
            <a:off x="457200" y="3124200"/>
            <a:ext cx="8229600" cy="1754302"/>
          </a:xfrm>
          <a:prstGeom prst="rect">
            <a:avLst/>
          </a:prstGeom>
          <a:noFill/>
          <a:ln w="9525">
            <a:noFill/>
            <a:miter lim="800000"/>
            <a:headEnd/>
            <a:tailEnd/>
          </a:ln>
        </p:spPr>
        <p:txBody>
          <a:bodyPr lIns="91415" tIns="45708" rIns="91415" bIns="45708">
            <a:spAutoFit/>
          </a:bodyPr>
          <a:lstStyle/>
          <a:p>
            <a:pPr algn="ctr"/>
            <a:r>
              <a:rPr lang="en-US" sz="3600" b="1" dirty="0">
                <a:solidFill>
                  <a:srgbClr val="FFFFFF"/>
                </a:solidFill>
              </a:rPr>
              <a:t>2018 Hydrologic Update </a:t>
            </a:r>
          </a:p>
          <a:p>
            <a:pPr algn="ctr"/>
            <a:r>
              <a:rPr lang="en-US" sz="3600" b="1" dirty="0">
                <a:solidFill>
                  <a:srgbClr val="FFFFFF"/>
                </a:solidFill>
              </a:rPr>
              <a:t>Projections for 2019 Water Year</a:t>
            </a:r>
          </a:p>
          <a:p>
            <a:pPr algn="ctr"/>
            <a:r>
              <a:rPr lang="en-US" sz="3600" b="1" dirty="0">
                <a:solidFill>
                  <a:srgbClr val="FFFFFF"/>
                </a:solidFill>
              </a:rPr>
              <a:t>September </a:t>
            </a:r>
            <a:r>
              <a:rPr lang="en-US" sz="3600" b="1" dirty="0" smtClean="0">
                <a:solidFill>
                  <a:srgbClr val="FFFFFF"/>
                </a:solidFill>
              </a:rPr>
              <a:t>5, </a:t>
            </a:r>
            <a:r>
              <a:rPr lang="en-US" sz="3600" b="1" dirty="0">
                <a:solidFill>
                  <a:srgbClr val="FFFFFF"/>
                </a:solidFill>
              </a:rPr>
              <a:t>2018</a:t>
            </a:r>
          </a:p>
        </p:txBody>
      </p:sp>
    </p:spTree>
    <p:extLst>
      <p:ext uri="{BB962C8B-B14F-4D97-AF65-F5344CB8AC3E}">
        <p14:creationId xmlns:p14="http://schemas.microsoft.com/office/powerpoint/2010/main" val="321570562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txBox="1">
            <a:spLocks noChangeArrowheads="1"/>
          </p:cNvSpPr>
          <p:nvPr/>
        </p:nvSpPr>
        <p:spPr bwMode="auto">
          <a:xfrm>
            <a:off x="76200" y="-152400"/>
            <a:ext cx="8991600" cy="9906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a:lstStyle>
          <a:p>
            <a:pPr eaLnBrk="1" hangingPunct="1"/>
            <a:r>
              <a:rPr lang="en-US" sz="2400" b="1" kern="0" dirty="0">
                <a:solidFill>
                  <a:schemeClr val="bg1"/>
                </a:solidFill>
              </a:rPr>
              <a:t>WY18: Upper Klamath Basin Precipitation</a:t>
            </a:r>
          </a:p>
        </p:txBody>
      </p:sp>
      <p:sp>
        <p:nvSpPr>
          <p:cNvPr id="7" name="Slide Number Placeholder 6"/>
          <p:cNvSpPr>
            <a:spLocks noGrp="1"/>
          </p:cNvSpPr>
          <p:nvPr>
            <p:ph type="sldNum" sz="quarter" idx="12"/>
          </p:nvPr>
        </p:nvSpPr>
        <p:spPr/>
        <p:txBody>
          <a:bodyPr/>
          <a:lstStyle/>
          <a:p>
            <a:pPr>
              <a:defRPr/>
            </a:pPr>
            <a:fld id="{B518542D-9E0C-4FF0-B4DB-83176C53C42A}" type="slidenum">
              <a:rPr lang="en-US" smtClean="0"/>
              <a:pPr>
                <a:defRPr/>
              </a:pPr>
              <a:t>2</a:t>
            </a:fld>
            <a:endParaRPr lang="en-US" dirty="0"/>
          </a:p>
        </p:txBody>
      </p:sp>
      <p:pic>
        <p:nvPicPr>
          <p:cNvPr id="6" name="Picture 5"/>
          <p:cNvPicPr/>
          <p:nvPr/>
        </p:nvPicPr>
        <p:blipFill>
          <a:blip r:embed="rId3"/>
          <a:stretch>
            <a:fillRect/>
          </a:stretch>
        </p:blipFill>
        <p:spPr>
          <a:xfrm>
            <a:off x="1809750" y="649287"/>
            <a:ext cx="5524500" cy="5559425"/>
          </a:xfrm>
          <a:prstGeom prst="rect">
            <a:avLst/>
          </a:prstGeom>
        </p:spPr>
      </p:pic>
    </p:spTree>
    <p:extLst>
      <p:ext uri="{BB962C8B-B14F-4D97-AF65-F5344CB8AC3E}">
        <p14:creationId xmlns:p14="http://schemas.microsoft.com/office/powerpoint/2010/main" val="49211904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18542D-9E0C-4FF0-B4DB-83176C53C42A}" type="slidenum">
              <a:rPr lang="en-US" smtClean="0"/>
              <a:pPr>
                <a:defRPr/>
              </a:pPr>
              <a:t>3</a:t>
            </a:fld>
            <a:endParaRPr lang="en-US" dirty="0"/>
          </a:p>
        </p:txBody>
      </p:sp>
      <p:pic>
        <p:nvPicPr>
          <p:cNvPr id="3" name="Picture 2">
            <a:extLst>
              <a:ext uri="{FF2B5EF4-FFF2-40B4-BE49-F238E27FC236}">
                <a16:creationId xmlns:a16="http://schemas.microsoft.com/office/drawing/2014/main" xmlns="" id="{E98729AD-43DA-45CC-B234-4DAD716A9537}"/>
              </a:ext>
            </a:extLst>
          </p:cNvPr>
          <p:cNvPicPr>
            <a:picLocks noChangeAspect="1"/>
          </p:cNvPicPr>
          <p:nvPr/>
        </p:nvPicPr>
        <p:blipFill>
          <a:blip r:embed="rId3"/>
          <a:stretch>
            <a:fillRect/>
          </a:stretch>
        </p:blipFill>
        <p:spPr>
          <a:xfrm>
            <a:off x="359299" y="770913"/>
            <a:ext cx="8425402" cy="5316173"/>
          </a:xfrm>
          <a:prstGeom prst="rect">
            <a:avLst/>
          </a:prstGeom>
        </p:spPr>
      </p:pic>
    </p:spTree>
    <p:extLst>
      <p:ext uri="{BB962C8B-B14F-4D97-AF65-F5344CB8AC3E}">
        <p14:creationId xmlns:p14="http://schemas.microsoft.com/office/powerpoint/2010/main" val="331844505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Shape 184"/>
          <p:cNvSpPr txBox="1">
            <a:spLocks noGrp="1"/>
          </p:cNvSpPr>
          <p:nvPr>
            <p:ph type="title"/>
          </p:nvPr>
        </p:nvSpPr>
        <p:spPr>
          <a:xfrm>
            <a:off x="457200" y="0"/>
            <a:ext cx="9355540" cy="1143000"/>
          </a:xfrm>
          <a:prstGeom prst="rect">
            <a:avLst/>
          </a:prstGeom>
          <a:no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lt1"/>
              </a:buClr>
              <a:buSzPts val="900"/>
              <a:buFont typeface="Arial"/>
              <a:buNone/>
            </a:pPr>
            <a:r>
              <a:rPr lang="en-US" sz="3600" b="1" i="0" u="none" strike="noStrike" cap="none" dirty="0">
                <a:solidFill>
                  <a:schemeClr val="lt1"/>
                </a:solidFill>
                <a:latin typeface="Arial"/>
                <a:ea typeface="Arial"/>
                <a:cs typeface="Arial"/>
                <a:sym typeface="Arial"/>
              </a:rPr>
              <a:t>2018 Water Operations </a:t>
            </a:r>
            <a:r>
              <a:rPr lang="en-US" sz="3600" b="1" dirty="0">
                <a:solidFill>
                  <a:schemeClr val="lt1"/>
                </a:solidFill>
                <a:latin typeface="Arial"/>
                <a:ea typeface="Arial"/>
                <a:cs typeface="Arial"/>
                <a:sym typeface="Arial"/>
              </a:rPr>
              <a:t>Constraints</a:t>
            </a:r>
            <a:endParaRPr sz="3600" b="1" i="0" u="none" strike="noStrike" cap="none" dirty="0">
              <a:solidFill>
                <a:schemeClr val="lt1"/>
              </a:solidFill>
              <a:latin typeface="Arial"/>
              <a:ea typeface="Arial"/>
              <a:cs typeface="Arial"/>
              <a:sym typeface="Arial"/>
            </a:endParaRPr>
          </a:p>
        </p:txBody>
      </p:sp>
      <p:sp>
        <p:nvSpPr>
          <p:cNvPr id="185" name="Shape 185"/>
          <p:cNvSpPr txBox="1"/>
          <p:nvPr/>
        </p:nvSpPr>
        <p:spPr>
          <a:xfrm>
            <a:off x="457200" y="966250"/>
            <a:ext cx="8560200" cy="6036600"/>
          </a:xfrm>
          <a:prstGeom prst="rect">
            <a:avLst/>
          </a:prstGeom>
          <a:noFill/>
          <a:ln>
            <a:noFill/>
          </a:ln>
        </p:spPr>
        <p:txBody>
          <a:bodyPr spcFirstLastPara="1" wrap="square" lIns="91425" tIns="45700" rIns="91425" bIns="45700" anchor="t" anchorCtr="0">
            <a:noAutofit/>
          </a:bodyPr>
          <a:lstStyle/>
          <a:p>
            <a:pPr marL="50800" marR="0" lvl="0" indent="0" algn="l" rtl="0">
              <a:lnSpc>
                <a:spcPct val="100000"/>
              </a:lnSpc>
              <a:spcBef>
                <a:spcPts val="1000"/>
              </a:spcBef>
              <a:spcAft>
                <a:spcPts val="0"/>
              </a:spcAft>
              <a:buClr>
                <a:srgbClr val="FFFFFF"/>
              </a:buClr>
              <a:buSzPts val="2800"/>
              <a:buFont typeface="Arial"/>
              <a:buNone/>
            </a:pPr>
            <a:r>
              <a:rPr lang="en-US" sz="2800" b="1" i="1" u="sng" strike="noStrike" cap="none" dirty="0">
                <a:solidFill>
                  <a:srgbClr val="FFFFFF"/>
                </a:solidFill>
                <a:latin typeface="Arial"/>
                <a:ea typeface="Arial"/>
                <a:cs typeface="Arial"/>
                <a:sym typeface="Arial"/>
              </a:rPr>
              <a:t>2017 Court Injunction</a:t>
            </a:r>
            <a:r>
              <a:rPr lang="en-US" sz="2800" b="1" i="1" u="none" strike="noStrike" cap="none" dirty="0">
                <a:solidFill>
                  <a:srgbClr val="FFFFFF"/>
                </a:solidFill>
                <a:latin typeface="Arial"/>
                <a:ea typeface="Arial"/>
                <a:cs typeface="Arial"/>
                <a:sym typeface="Arial"/>
              </a:rPr>
              <a:t> </a:t>
            </a:r>
            <a:endParaRPr sz="2800" b="1" i="1" u="none" strike="noStrike" cap="none" dirty="0">
              <a:solidFill>
                <a:srgbClr val="FFFFFF"/>
              </a:solidFill>
              <a:latin typeface="Arial"/>
              <a:ea typeface="Arial"/>
              <a:cs typeface="Arial"/>
              <a:sym typeface="Arial"/>
            </a:endParaRPr>
          </a:p>
          <a:p>
            <a:pPr marL="50800" marR="0" lvl="0" indent="0" algn="l" rtl="0">
              <a:lnSpc>
                <a:spcPct val="100000"/>
              </a:lnSpc>
              <a:spcBef>
                <a:spcPts val="1000"/>
              </a:spcBef>
              <a:spcAft>
                <a:spcPts val="0"/>
              </a:spcAft>
              <a:buClr>
                <a:srgbClr val="FFFFFF"/>
              </a:buClr>
              <a:buSzPts val="2800"/>
              <a:buFont typeface="Arial"/>
              <a:buNone/>
            </a:pPr>
            <a:endParaRPr sz="1400" b="0" i="0" u="none" strike="noStrike" cap="none" dirty="0">
              <a:solidFill>
                <a:srgbClr val="000000"/>
              </a:solidFill>
              <a:latin typeface="Arial"/>
              <a:ea typeface="Arial"/>
              <a:cs typeface="Arial"/>
              <a:sym typeface="Arial"/>
            </a:endParaRPr>
          </a:p>
          <a:p>
            <a:pPr marL="533400" marR="0" lvl="0" indent="-457200" algn="l" rtl="0">
              <a:lnSpc>
                <a:spcPct val="100000"/>
              </a:lnSpc>
              <a:spcBef>
                <a:spcPts val="480"/>
              </a:spcBef>
              <a:spcAft>
                <a:spcPts val="0"/>
              </a:spcAft>
              <a:buClr>
                <a:srgbClr val="FFFFFF"/>
              </a:buClr>
              <a:buSzPts val="2400"/>
              <a:buFont typeface="Arial"/>
              <a:buChar char="•"/>
            </a:pPr>
            <a:r>
              <a:rPr lang="en-US" sz="2400" dirty="0">
                <a:solidFill>
                  <a:srgbClr val="FFFFFF"/>
                </a:solidFill>
              </a:rPr>
              <a:t>1. </a:t>
            </a:r>
            <a:r>
              <a:rPr lang="en-US" sz="2400" b="0" i="0" u="sng" strike="noStrike" cap="none" dirty="0">
                <a:solidFill>
                  <a:srgbClr val="FFFFFF"/>
                </a:solidFill>
                <a:latin typeface="Arial"/>
                <a:ea typeface="Arial"/>
                <a:cs typeface="Arial"/>
                <a:sym typeface="Arial"/>
              </a:rPr>
              <a:t>Surface </a:t>
            </a:r>
            <a:r>
              <a:rPr lang="en-US" sz="2400" u="sng" dirty="0">
                <a:solidFill>
                  <a:srgbClr val="FFFFFF"/>
                </a:solidFill>
              </a:rPr>
              <a:t>F</a:t>
            </a:r>
            <a:r>
              <a:rPr lang="en-US" sz="2400" b="0" i="0" u="sng" strike="noStrike" cap="none" dirty="0">
                <a:solidFill>
                  <a:srgbClr val="FFFFFF"/>
                </a:solidFill>
                <a:latin typeface="Arial"/>
                <a:ea typeface="Arial"/>
                <a:cs typeface="Arial"/>
                <a:sym typeface="Arial"/>
              </a:rPr>
              <a:t>lushing </a:t>
            </a:r>
            <a:r>
              <a:rPr lang="en-US" sz="2400" u="sng" dirty="0">
                <a:solidFill>
                  <a:srgbClr val="FFFFFF"/>
                </a:solidFill>
              </a:rPr>
              <a:t>Fl</a:t>
            </a:r>
            <a:r>
              <a:rPr lang="en-US" sz="2400" b="0" i="0" u="sng" strike="noStrike" cap="none" dirty="0">
                <a:solidFill>
                  <a:srgbClr val="FFFFFF"/>
                </a:solidFill>
                <a:latin typeface="Arial"/>
                <a:ea typeface="Arial"/>
                <a:cs typeface="Arial"/>
                <a:sym typeface="Arial"/>
              </a:rPr>
              <a:t>ow</a:t>
            </a:r>
            <a:r>
              <a:rPr lang="en-US" sz="2400" dirty="0">
                <a:solidFill>
                  <a:srgbClr val="FFFFFF"/>
                </a:solidFill>
              </a:rPr>
              <a:t>: </a:t>
            </a:r>
            <a:r>
              <a:rPr lang="en-US" sz="2400" b="0" i="0" u="none" strike="noStrike" cap="none" dirty="0">
                <a:solidFill>
                  <a:srgbClr val="FFFFFF"/>
                </a:solidFill>
                <a:latin typeface="Arial"/>
                <a:ea typeface="Arial"/>
                <a:cs typeface="Arial"/>
                <a:sym typeface="Arial"/>
              </a:rPr>
              <a:t>6,030 </a:t>
            </a:r>
            <a:r>
              <a:rPr lang="en-US" sz="2400" dirty="0" err="1">
                <a:solidFill>
                  <a:srgbClr val="FFFFFF"/>
                </a:solidFill>
              </a:rPr>
              <a:t>cfs</a:t>
            </a:r>
            <a:r>
              <a:rPr lang="en-US" sz="2400" b="0" i="0" u="none" strike="noStrike" cap="none" dirty="0">
                <a:solidFill>
                  <a:srgbClr val="FFFFFF"/>
                </a:solidFill>
                <a:latin typeface="Arial"/>
                <a:ea typeface="Arial"/>
                <a:cs typeface="Arial"/>
                <a:sym typeface="Arial"/>
              </a:rPr>
              <a:t> for 72 hours </a:t>
            </a:r>
            <a:r>
              <a:rPr lang="en-US" sz="2400" b="0" i="1" u="none" strike="noStrike" cap="none" dirty="0">
                <a:solidFill>
                  <a:srgbClr val="FFFFFF"/>
                </a:solidFill>
                <a:latin typeface="Arial"/>
                <a:ea typeface="Arial"/>
                <a:cs typeface="Arial"/>
                <a:sym typeface="Arial"/>
              </a:rPr>
              <a:t>(November 1 – April 30</a:t>
            </a:r>
            <a:r>
              <a:rPr lang="en-US" sz="2400" b="0" i="0" u="none" strike="noStrike" cap="none" dirty="0">
                <a:solidFill>
                  <a:srgbClr val="FFFFFF"/>
                </a:solidFill>
                <a:latin typeface="Arial"/>
                <a:ea typeface="Arial"/>
                <a:cs typeface="Arial"/>
                <a:sym typeface="Arial"/>
              </a:rPr>
              <a:t>)</a:t>
            </a:r>
            <a:endParaRPr sz="2400" b="0" i="0" u="none" strike="noStrike" cap="none" dirty="0">
              <a:solidFill>
                <a:srgbClr val="FFFFFF"/>
              </a:solidFill>
              <a:latin typeface="Arial"/>
              <a:ea typeface="Arial"/>
              <a:cs typeface="Arial"/>
              <a:sym typeface="Arial"/>
            </a:endParaRPr>
          </a:p>
          <a:p>
            <a:pPr marL="0" marR="0" lvl="0" indent="0" algn="l" rtl="0">
              <a:lnSpc>
                <a:spcPct val="100000"/>
              </a:lnSpc>
              <a:spcBef>
                <a:spcPts val="480"/>
              </a:spcBef>
              <a:spcAft>
                <a:spcPts val="0"/>
              </a:spcAft>
              <a:buClr>
                <a:srgbClr val="000000"/>
              </a:buClr>
              <a:buSzPts val="1600"/>
              <a:buFont typeface="Arial"/>
              <a:buNone/>
            </a:pPr>
            <a:endParaRPr sz="2000" b="0" i="0" u="none" strike="noStrike" cap="none" dirty="0">
              <a:solidFill>
                <a:srgbClr val="FFFFFF"/>
              </a:solidFill>
              <a:latin typeface="Arial"/>
              <a:ea typeface="Arial"/>
              <a:cs typeface="Arial"/>
              <a:sym typeface="Arial"/>
            </a:endParaRPr>
          </a:p>
          <a:p>
            <a:pPr marL="533400" lvl="0" indent="-457200" rtl="0">
              <a:lnSpc>
                <a:spcPct val="107916"/>
              </a:lnSpc>
              <a:spcBef>
                <a:spcPts val="0"/>
              </a:spcBef>
              <a:spcAft>
                <a:spcPts val="0"/>
              </a:spcAft>
              <a:buClr>
                <a:srgbClr val="FFFFFF"/>
              </a:buClr>
              <a:buSzPts val="2400"/>
              <a:buFont typeface="Arial"/>
              <a:buChar char="•"/>
            </a:pPr>
            <a:r>
              <a:rPr lang="en-US" sz="2400" dirty="0">
                <a:solidFill>
                  <a:schemeClr val="lt1"/>
                </a:solidFill>
              </a:rPr>
              <a:t>2. </a:t>
            </a:r>
            <a:r>
              <a:rPr lang="en-US" sz="2400" u="sng" dirty="0">
                <a:solidFill>
                  <a:schemeClr val="lt1"/>
                </a:solidFill>
              </a:rPr>
              <a:t>Deep Flushing Flow</a:t>
            </a:r>
            <a:r>
              <a:rPr lang="en-US" sz="2400" dirty="0">
                <a:solidFill>
                  <a:schemeClr val="lt1"/>
                </a:solidFill>
              </a:rPr>
              <a:t>: 11,250 </a:t>
            </a:r>
            <a:r>
              <a:rPr lang="en-US" sz="2400" dirty="0" err="1">
                <a:solidFill>
                  <a:schemeClr val="lt1"/>
                </a:solidFill>
              </a:rPr>
              <a:t>cfs</a:t>
            </a:r>
            <a:r>
              <a:rPr lang="en-US" sz="2400" dirty="0">
                <a:solidFill>
                  <a:schemeClr val="lt1"/>
                </a:solidFill>
              </a:rPr>
              <a:t> for 24 hours from February 15 - May 31</a:t>
            </a:r>
            <a:r>
              <a:rPr lang="en-US" sz="2400" b="1" dirty="0">
                <a:solidFill>
                  <a:schemeClr val="lt1"/>
                </a:solidFill>
              </a:rPr>
              <a:t> </a:t>
            </a:r>
            <a:r>
              <a:rPr lang="en-US" sz="2400" b="1" i="1" dirty="0">
                <a:solidFill>
                  <a:schemeClr val="lt1"/>
                </a:solidFill>
              </a:rPr>
              <a:t>(Not required in 2018)</a:t>
            </a:r>
            <a:endParaRPr sz="2400" b="1" i="1" dirty="0">
              <a:solidFill>
                <a:schemeClr val="lt1"/>
              </a:solidFill>
            </a:endParaRPr>
          </a:p>
          <a:p>
            <a:pPr marL="0" lvl="0" indent="0" rtl="0">
              <a:lnSpc>
                <a:spcPct val="107916"/>
              </a:lnSpc>
              <a:spcBef>
                <a:spcPts val="0"/>
              </a:spcBef>
              <a:spcAft>
                <a:spcPts val="0"/>
              </a:spcAft>
              <a:buNone/>
            </a:pPr>
            <a:endParaRPr sz="2400" b="1" i="1" dirty="0">
              <a:solidFill>
                <a:schemeClr val="lt1"/>
              </a:solidFill>
            </a:endParaRPr>
          </a:p>
          <a:p>
            <a:pPr marL="533400" marR="0" lvl="0" indent="-457200" algn="l" rtl="0">
              <a:lnSpc>
                <a:spcPct val="100000"/>
              </a:lnSpc>
              <a:spcBef>
                <a:spcPts val="0"/>
              </a:spcBef>
              <a:spcAft>
                <a:spcPts val="0"/>
              </a:spcAft>
              <a:buClr>
                <a:srgbClr val="FFFFFF"/>
              </a:buClr>
              <a:buSzPts val="2400"/>
              <a:buFont typeface="Arial"/>
              <a:buChar char="•"/>
            </a:pPr>
            <a:r>
              <a:rPr lang="en-US" sz="2400" dirty="0">
                <a:solidFill>
                  <a:srgbClr val="FFFFFF"/>
                </a:solidFill>
              </a:rPr>
              <a:t>3. </a:t>
            </a:r>
            <a:r>
              <a:rPr lang="en-US" sz="2400" u="sng" dirty="0">
                <a:solidFill>
                  <a:srgbClr val="FFFFFF"/>
                </a:solidFill>
              </a:rPr>
              <a:t>Emergency Dilution Flow</a:t>
            </a:r>
            <a:r>
              <a:rPr lang="en-US" sz="2400" dirty="0">
                <a:solidFill>
                  <a:srgbClr val="FFFFFF"/>
                </a:solidFill>
              </a:rPr>
              <a:t>: Up to 5</a:t>
            </a:r>
            <a:r>
              <a:rPr lang="en-US" sz="2400" b="0" i="0" strike="noStrike" cap="none" dirty="0">
                <a:solidFill>
                  <a:srgbClr val="FFFFFF"/>
                </a:solidFill>
                <a:latin typeface="Arial"/>
                <a:ea typeface="Arial"/>
                <a:cs typeface="Arial"/>
                <a:sym typeface="Arial"/>
              </a:rPr>
              <a:t>0,000 AF,</a:t>
            </a:r>
            <a:r>
              <a:rPr lang="en-US" sz="2400" dirty="0">
                <a:solidFill>
                  <a:srgbClr val="FFFFFF"/>
                </a:solidFill>
              </a:rPr>
              <a:t> if disease conditions are observed from </a:t>
            </a:r>
            <a:r>
              <a:rPr lang="en-US" sz="2400" b="0" u="none" strike="noStrike" cap="none" dirty="0">
                <a:solidFill>
                  <a:srgbClr val="FFFFFF"/>
                </a:solidFill>
                <a:latin typeface="Arial"/>
                <a:ea typeface="Arial"/>
                <a:cs typeface="Arial"/>
                <a:sym typeface="Arial"/>
              </a:rPr>
              <a:t>April 1 - June 15, or 80% j</a:t>
            </a:r>
            <a:r>
              <a:rPr lang="en-US" sz="2400" dirty="0">
                <a:solidFill>
                  <a:srgbClr val="FFFFFF"/>
                </a:solidFill>
              </a:rPr>
              <a:t>uvenile salmon </a:t>
            </a:r>
            <a:r>
              <a:rPr lang="en-US" sz="2400" b="0" u="none" strike="noStrike" cap="none" dirty="0">
                <a:solidFill>
                  <a:srgbClr val="FFFFFF"/>
                </a:solidFill>
                <a:latin typeface="Arial"/>
                <a:ea typeface="Arial"/>
                <a:cs typeface="Arial"/>
                <a:sym typeface="Arial"/>
              </a:rPr>
              <a:t>outmigration, whichever occurs first</a:t>
            </a:r>
            <a:endParaRPr sz="2400" b="0" u="none" strike="noStrike" cap="none" dirty="0">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000" b="0" i="1" u="none" strike="noStrike" cap="none" dirty="0">
              <a:solidFill>
                <a:srgbClr val="FFFFFF"/>
              </a:solidFill>
              <a:latin typeface="Arial"/>
              <a:ea typeface="Arial"/>
              <a:cs typeface="Arial"/>
              <a:sym typeface="Arial"/>
            </a:endParaRPr>
          </a:p>
          <a:p>
            <a:pPr marL="0" marR="0" lvl="0" indent="0" algn="l" rtl="0">
              <a:lnSpc>
                <a:spcPct val="100000"/>
              </a:lnSpc>
              <a:spcBef>
                <a:spcPts val="480"/>
              </a:spcBef>
              <a:spcAft>
                <a:spcPts val="0"/>
              </a:spcAft>
              <a:buNone/>
            </a:pPr>
            <a:r>
              <a:rPr lang="en-US" sz="2400" dirty="0">
                <a:solidFill>
                  <a:srgbClr val="FFFFFF"/>
                </a:solidFill>
              </a:rPr>
              <a:t>**Injunctive flows are </a:t>
            </a:r>
            <a:r>
              <a:rPr lang="en-US" sz="2400" i="1" u="sng" dirty="0">
                <a:solidFill>
                  <a:srgbClr val="FFFFFF"/>
                </a:solidFill>
              </a:rPr>
              <a:t>additive</a:t>
            </a:r>
            <a:r>
              <a:rPr lang="en-US" sz="2400" dirty="0">
                <a:solidFill>
                  <a:srgbClr val="FFFFFF"/>
                </a:solidFill>
              </a:rPr>
              <a:t> to 2013 Biological Opinion required flows and lake levels</a:t>
            </a:r>
            <a:endParaRPr sz="2400" b="0" i="1" u="none" strike="noStrike" cap="none" dirty="0">
              <a:solidFill>
                <a:srgbClr val="FFFFFF"/>
              </a:solidFill>
              <a:latin typeface="Arial"/>
              <a:ea typeface="Arial"/>
              <a:cs typeface="Arial"/>
              <a:sym typeface="Arial"/>
            </a:endParaRPr>
          </a:p>
          <a:p>
            <a:pPr marL="533400" marR="0" lvl="0" indent="-304800" algn="l" rtl="0">
              <a:lnSpc>
                <a:spcPct val="100000"/>
              </a:lnSpc>
              <a:spcBef>
                <a:spcPts val="0"/>
              </a:spcBef>
              <a:spcAft>
                <a:spcPts val="0"/>
              </a:spcAft>
              <a:buClr>
                <a:schemeClr val="lt1"/>
              </a:buClr>
              <a:buSzPts val="2400"/>
              <a:buFont typeface="Arial"/>
              <a:buNone/>
            </a:pPr>
            <a:endParaRPr sz="2400" b="0" i="1" u="none" strike="noStrike" cap="none" dirty="0">
              <a:solidFill>
                <a:srgbClr val="FFFFFF"/>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dirty="0">
              <a:solidFill>
                <a:srgbClr val="000000"/>
              </a:solidFill>
              <a:latin typeface="Arial"/>
              <a:ea typeface="Arial"/>
              <a:cs typeface="Arial"/>
              <a:sym typeface="Arial"/>
            </a:endParaRPr>
          </a:p>
          <a:p>
            <a:pPr marL="457200" marR="0" lvl="0" indent="0" algn="l" rtl="0">
              <a:lnSpc>
                <a:spcPct val="100000"/>
              </a:lnSpc>
              <a:spcBef>
                <a:spcPts val="0"/>
              </a:spcBef>
              <a:spcAft>
                <a:spcPts val="0"/>
              </a:spcAft>
              <a:buClr>
                <a:schemeClr val="lt1"/>
              </a:buClr>
              <a:buSzPts val="2400"/>
              <a:buFont typeface="Arial"/>
              <a:buNone/>
            </a:pPr>
            <a:endParaRPr sz="1500" b="0" i="0" u="none" strike="noStrike" cap="none" dirty="0">
              <a:solidFill>
                <a:schemeClr val="lt1"/>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000"/>
              <a:buFont typeface="Arial"/>
              <a:buNone/>
            </a:pPr>
            <a:endParaRPr sz="2000" b="0" i="0" u="none" strike="noStrike" cap="none" dirty="0">
              <a:solidFill>
                <a:srgbClr val="FFFFFF"/>
              </a:solidFill>
              <a:latin typeface="Arial"/>
              <a:ea typeface="Arial"/>
              <a:cs typeface="Arial"/>
              <a:sym typeface="Arial"/>
            </a:endParaRPr>
          </a:p>
        </p:txBody>
      </p:sp>
    </p:spTree>
    <p:extLst>
      <p:ext uri="{BB962C8B-B14F-4D97-AF65-F5344CB8AC3E}">
        <p14:creationId xmlns:p14="http://schemas.microsoft.com/office/powerpoint/2010/main" val="267437349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18542D-9E0C-4FF0-B4DB-83176C53C42A}" type="slidenum">
              <a:rPr lang="en-US" smtClean="0"/>
              <a:pPr>
                <a:defRPr/>
              </a:pPr>
              <a:t>5</a:t>
            </a:fld>
            <a:endParaRPr lang="en-US" dirty="0"/>
          </a:p>
        </p:txBody>
      </p:sp>
      <p:pic>
        <p:nvPicPr>
          <p:cNvPr id="6" name="Picture 5"/>
          <p:cNvPicPr/>
          <p:nvPr/>
        </p:nvPicPr>
        <p:blipFill>
          <a:blip r:embed="rId3">
            <a:extLst>
              <a:ext uri="{28A0092B-C50C-407E-A947-70E740481C1C}">
                <a14:useLocalDpi xmlns:a14="http://schemas.microsoft.com/office/drawing/2010/main" val="0"/>
              </a:ext>
            </a:extLst>
          </a:blip>
          <a:srcRect/>
          <a:stretch>
            <a:fillRect/>
          </a:stretch>
        </p:blipFill>
        <p:spPr bwMode="auto">
          <a:xfrm>
            <a:off x="502920" y="533400"/>
            <a:ext cx="8138160" cy="5577840"/>
          </a:xfrm>
          <a:prstGeom prst="rect">
            <a:avLst/>
          </a:prstGeom>
          <a:noFill/>
        </p:spPr>
      </p:pic>
    </p:spTree>
    <p:extLst>
      <p:ext uri="{BB962C8B-B14F-4D97-AF65-F5344CB8AC3E}">
        <p14:creationId xmlns:p14="http://schemas.microsoft.com/office/powerpoint/2010/main" val="3993974246"/>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pPr>
              <a:defRPr/>
            </a:pPr>
            <a:fld id="{B518542D-9E0C-4FF0-B4DB-83176C53C42A}" type="slidenum">
              <a:rPr lang="en-US" smtClean="0"/>
              <a:pPr>
                <a:defRPr/>
              </a:pPr>
              <a:t>6</a:t>
            </a:fld>
            <a:endParaRPr lang="en-US" dirty="0"/>
          </a:p>
        </p:txBody>
      </p:sp>
      <p:pic>
        <p:nvPicPr>
          <p:cNvPr id="5" name="Picture 4"/>
          <p:cNvPicPr/>
          <p:nvPr/>
        </p:nvPicPr>
        <p:blipFill>
          <a:blip r:embed="rId3">
            <a:extLst>
              <a:ext uri="{28A0092B-C50C-407E-A947-70E740481C1C}">
                <a14:useLocalDpi xmlns:a14="http://schemas.microsoft.com/office/drawing/2010/main" val="0"/>
              </a:ext>
            </a:extLst>
          </a:blip>
          <a:srcRect/>
          <a:stretch>
            <a:fillRect/>
          </a:stretch>
        </p:blipFill>
        <p:spPr bwMode="auto">
          <a:xfrm>
            <a:off x="334010" y="609600"/>
            <a:ext cx="8475980" cy="5212080"/>
          </a:xfrm>
          <a:prstGeom prst="rect">
            <a:avLst/>
          </a:prstGeom>
          <a:noFill/>
        </p:spPr>
      </p:pic>
    </p:spTree>
    <p:extLst>
      <p:ext uri="{BB962C8B-B14F-4D97-AF65-F5344CB8AC3E}">
        <p14:creationId xmlns:p14="http://schemas.microsoft.com/office/powerpoint/2010/main" val="147336616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304799" y="6324600"/>
            <a:ext cx="2218971" cy="495306"/>
          </a:xfrm>
        </p:spPr>
        <p:txBody>
          <a:bodyPr/>
          <a:lstStyle/>
          <a:p>
            <a:pPr>
              <a:defRPr/>
            </a:pPr>
            <a:fld id="{B518542D-9E0C-4FF0-B4DB-83176C53C42A}" type="slidenum">
              <a:rPr lang="en-US" smtClean="0"/>
              <a:pPr>
                <a:defRPr/>
              </a:pPr>
              <a:t>7</a:t>
            </a:fld>
            <a:endParaRPr lang="en-US" dirty="0"/>
          </a:p>
        </p:txBody>
      </p:sp>
      <p:sp>
        <p:nvSpPr>
          <p:cNvPr id="7" name="TextBox 6">
            <a:extLst>
              <a:ext uri="{FF2B5EF4-FFF2-40B4-BE49-F238E27FC236}">
                <a16:creationId xmlns:a16="http://schemas.microsoft.com/office/drawing/2014/main" xmlns="" id="{2B2ED692-71B8-410B-83C3-448570900C35}"/>
              </a:ext>
            </a:extLst>
          </p:cNvPr>
          <p:cNvSpPr txBox="1"/>
          <p:nvPr/>
        </p:nvSpPr>
        <p:spPr>
          <a:xfrm>
            <a:off x="0" y="381000"/>
            <a:ext cx="9143998" cy="707886"/>
          </a:xfrm>
          <a:prstGeom prst="rect">
            <a:avLst/>
          </a:prstGeom>
          <a:noFill/>
        </p:spPr>
        <p:txBody>
          <a:bodyPr wrap="square" rtlCol="0">
            <a:spAutoFit/>
          </a:bodyPr>
          <a:lstStyle/>
          <a:p>
            <a:pPr algn="ctr"/>
            <a:r>
              <a:rPr lang="en-US" dirty="0">
                <a:solidFill>
                  <a:schemeClr val="bg1"/>
                </a:solidFill>
              </a:rPr>
              <a:t>Project Deliveries</a:t>
            </a:r>
          </a:p>
        </p:txBody>
      </p:sp>
      <p:sp>
        <p:nvSpPr>
          <p:cNvPr id="8" name="TextBox 7">
            <a:extLst>
              <a:ext uri="{FF2B5EF4-FFF2-40B4-BE49-F238E27FC236}">
                <a16:creationId xmlns:a16="http://schemas.microsoft.com/office/drawing/2014/main" xmlns="" id="{000EDF45-48CB-4414-BF81-168432241F08}"/>
              </a:ext>
            </a:extLst>
          </p:cNvPr>
          <p:cNvSpPr txBox="1"/>
          <p:nvPr/>
        </p:nvSpPr>
        <p:spPr>
          <a:xfrm>
            <a:off x="0" y="5029200"/>
            <a:ext cx="9144000" cy="400110"/>
          </a:xfrm>
          <a:prstGeom prst="rect">
            <a:avLst/>
          </a:prstGeom>
          <a:noFill/>
        </p:spPr>
        <p:txBody>
          <a:bodyPr wrap="square" rtlCol="0">
            <a:spAutoFit/>
          </a:bodyPr>
          <a:lstStyle/>
          <a:p>
            <a:pPr algn="ctr"/>
            <a:r>
              <a:rPr lang="en-US" sz="2000" dirty="0">
                <a:solidFill>
                  <a:schemeClr val="bg1"/>
                </a:solidFill>
              </a:rPr>
              <a:t>Available Project Supply = 234 TAF (60% of full supply of 390 TAF)</a:t>
            </a:r>
          </a:p>
        </p:txBody>
      </p:sp>
      <p:graphicFrame>
        <p:nvGraphicFramePr>
          <p:cNvPr id="14" name="Object 13">
            <a:extLst>
              <a:ext uri="{FF2B5EF4-FFF2-40B4-BE49-F238E27FC236}">
                <a16:creationId xmlns:a16="http://schemas.microsoft.com/office/drawing/2014/main" xmlns="" id="{C0505931-641A-4995-8CDB-E1BD12D78A41}"/>
              </a:ext>
            </a:extLst>
          </p:cNvPr>
          <p:cNvGraphicFramePr>
            <a:graphicFrameLocks noChangeAspect="1"/>
          </p:cNvGraphicFramePr>
          <p:nvPr>
            <p:extLst>
              <p:ext uri="{D42A27DB-BD31-4B8C-83A1-F6EECF244321}">
                <p14:modId xmlns:p14="http://schemas.microsoft.com/office/powerpoint/2010/main" val="960419693"/>
              </p:ext>
            </p:extLst>
          </p:nvPr>
        </p:nvGraphicFramePr>
        <p:xfrm>
          <a:off x="0" y="1984176"/>
          <a:ext cx="9143997" cy="2435424"/>
        </p:xfrm>
        <a:graphic>
          <a:graphicData uri="http://schemas.openxmlformats.org/presentationml/2006/ole">
            <mc:AlternateContent xmlns:mc="http://schemas.openxmlformats.org/markup-compatibility/2006">
              <mc:Choice xmlns:v="urn:schemas-microsoft-com:vml" Requires="v">
                <p:oleObj spid="_x0000_s33810" name="Worksheet" r:id="rId4" imgW="7543841" imgH="1485864" progId="Excel.Sheet.12">
                  <p:embed/>
                </p:oleObj>
              </mc:Choice>
              <mc:Fallback>
                <p:oleObj name="Worksheet" r:id="rId4" imgW="7543841" imgH="1485864" progId="Excel.Sheet.12">
                  <p:embed/>
                  <p:pic>
                    <p:nvPicPr>
                      <p:cNvPr id="0" name=""/>
                      <p:cNvPicPr/>
                      <p:nvPr/>
                    </p:nvPicPr>
                    <p:blipFill>
                      <a:blip r:embed="rId5"/>
                      <a:stretch>
                        <a:fillRect/>
                      </a:stretch>
                    </p:blipFill>
                    <p:spPr>
                      <a:xfrm>
                        <a:off x="0" y="1984176"/>
                        <a:ext cx="9143997" cy="2435424"/>
                      </a:xfrm>
                      <a:prstGeom prst="rect">
                        <a:avLst/>
                      </a:prstGeom>
                    </p:spPr>
                  </p:pic>
                </p:oleObj>
              </mc:Fallback>
            </mc:AlternateContent>
          </a:graphicData>
        </a:graphic>
      </p:graphicFrame>
    </p:spTree>
    <p:extLst>
      <p:ext uri="{BB962C8B-B14F-4D97-AF65-F5344CB8AC3E}">
        <p14:creationId xmlns:p14="http://schemas.microsoft.com/office/powerpoint/2010/main" val="130279059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533639" y="164757"/>
            <a:ext cx="4533613" cy="1077218"/>
          </a:xfrm>
          <a:prstGeom prst="rect">
            <a:avLst/>
          </a:prstGeom>
          <a:noFill/>
        </p:spPr>
        <p:txBody>
          <a:bodyPr wrap="none" rtlCol="0">
            <a:spAutoFit/>
          </a:bodyPr>
          <a:lstStyle/>
          <a:p>
            <a:pPr algn="ctr"/>
            <a:r>
              <a:rPr lang="en-US" sz="3200" dirty="0">
                <a:solidFill>
                  <a:schemeClr val="bg1"/>
                </a:solidFill>
              </a:rPr>
              <a:t>September – November</a:t>
            </a:r>
          </a:p>
          <a:p>
            <a:pPr algn="ctr"/>
            <a:r>
              <a:rPr lang="en-US" sz="3200" dirty="0">
                <a:solidFill>
                  <a:schemeClr val="bg1"/>
                </a:solidFill>
              </a:rPr>
              <a:t>Forecast</a:t>
            </a:r>
          </a:p>
        </p:txBody>
      </p:sp>
      <p:sp>
        <p:nvSpPr>
          <p:cNvPr id="4" name="Slide Number Placeholder 3"/>
          <p:cNvSpPr>
            <a:spLocks noGrp="1"/>
          </p:cNvSpPr>
          <p:nvPr>
            <p:ph type="sldNum" sz="quarter" idx="12"/>
          </p:nvPr>
        </p:nvSpPr>
        <p:spPr/>
        <p:txBody>
          <a:bodyPr/>
          <a:lstStyle/>
          <a:p>
            <a:pPr>
              <a:defRPr/>
            </a:pPr>
            <a:fld id="{B518542D-9E0C-4FF0-B4DB-83176C53C42A}" type="slidenum">
              <a:rPr lang="en-US" smtClean="0"/>
              <a:pPr>
                <a:defRPr/>
              </a:pPr>
              <a:t>8</a:t>
            </a:fld>
            <a:endParaRPr lang="en-US" dirty="0"/>
          </a:p>
        </p:txBody>
      </p:sp>
      <p:pic>
        <p:nvPicPr>
          <p:cNvPr id="40962" name="Picture 2" descr="http://www.cpc.ncep.noaa.gov/products/predictions/long_range/lead01/off01_temp.gif">
            <a:extLst>
              <a:ext uri="{FF2B5EF4-FFF2-40B4-BE49-F238E27FC236}">
                <a16:creationId xmlns:a16="http://schemas.microsoft.com/office/drawing/2014/main" xmlns="" id="{0202AAA2-6CD1-4C0E-8A24-FAD39FD595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67252" y="1981199"/>
            <a:ext cx="4370625" cy="4297680"/>
          </a:xfrm>
          <a:prstGeom prst="rect">
            <a:avLst/>
          </a:prstGeom>
          <a:noFill/>
          <a:extLst>
            <a:ext uri="{909E8E84-426E-40DD-AFC4-6F175D3DCCD1}">
              <a14:hiddenFill xmlns:a14="http://schemas.microsoft.com/office/drawing/2010/main">
                <a:solidFill>
                  <a:srgbClr val="FFFFFF"/>
                </a:solidFill>
              </a14:hiddenFill>
            </a:ext>
          </a:extLst>
        </p:spPr>
      </p:pic>
      <p:pic>
        <p:nvPicPr>
          <p:cNvPr id="40964" name="Picture 4" descr="http://www.cpc.ncep.noaa.gov/products/predictions/long_range/lead01/off01_prcp.gif">
            <a:extLst>
              <a:ext uri="{FF2B5EF4-FFF2-40B4-BE49-F238E27FC236}">
                <a16:creationId xmlns:a16="http://schemas.microsoft.com/office/drawing/2014/main" xmlns="" id="{8E824F96-F8FE-4414-922C-AE8BEDD89A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152400"/>
            <a:ext cx="4463617" cy="43891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33941108"/>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304799" y="6324600"/>
            <a:ext cx="2218971" cy="495306"/>
          </a:xfrm>
        </p:spPr>
        <p:txBody>
          <a:bodyPr/>
          <a:lstStyle/>
          <a:p>
            <a:pPr>
              <a:defRPr/>
            </a:pPr>
            <a:fld id="{B518542D-9E0C-4FF0-B4DB-83176C53C42A}" type="slidenum">
              <a:rPr lang="en-US" smtClean="0"/>
              <a:pPr>
                <a:defRPr/>
              </a:pPr>
              <a:t>9</a:t>
            </a:fld>
            <a:endParaRPr lang="en-US" dirty="0"/>
          </a:p>
        </p:txBody>
      </p:sp>
      <p:sp>
        <p:nvSpPr>
          <p:cNvPr id="7" name="TextBox 6">
            <a:extLst>
              <a:ext uri="{FF2B5EF4-FFF2-40B4-BE49-F238E27FC236}">
                <a16:creationId xmlns:a16="http://schemas.microsoft.com/office/drawing/2014/main" xmlns="" id="{2B2ED692-71B8-410B-83C3-448570900C35}"/>
              </a:ext>
            </a:extLst>
          </p:cNvPr>
          <p:cNvSpPr txBox="1"/>
          <p:nvPr/>
        </p:nvSpPr>
        <p:spPr>
          <a:xfrm>
            <a:off x="114301" y="380558"/>
            <a:ext cx="9143998" cy="707886"/>
          </a:xfrm>
          <a:prstGeom prst="rect">
            <a:avLst/>
          </a:prstGeom>
          <a:noFill/>
        </p:spPr>
        <p:txBody>
          <a:bodyPr wrap="square" rtlCol="0">
            <a:spAutoFit/>
          </a:bodyPr>
          <a:lstStyle/>
          <a:p>
            <a:pPr algn="ctr"/>
            <a:r>
              <a:rPr lang="en-US" dirty="0">
                <a:solidFill>
                  <a:schemeClr val="bg1"/>
                </a:solidFill>
              </a:rPr>
              <a:t>2019 Outlook</a:t>
            </a:r>
          </a:p>
        </p:txBody>
      </p:sp>
      <p:sp>
        <p:nvSpPr>
          <p:cNvPr id="5" name="Rectangle 4"/>
          <p:cNvSpPr/>
          <p:nvPr/>
        </p:nvSpPr>
        <p:spPr>
          <a:xfrm>
            <a:off x="533400" y="1088444"/>
            <a:ext cx="8305800" cy="6504345"/>
          </a:xfrm>
          <a:prstGeom prst="rect">
            <a:avLst/>
          </a:prstGeom>
        </p:spPr>
        <p:txBody>
          <a:bodyPr wrap="square">
            <a:spAutoFit/>
          </a:bodyPr>
          <a:lstStyle/>
          <a:p>
            <a:pPr marL="50800" lvl="0">
              <a:spcBef>
                <a:spcPts val="1000"/>
              </a:spcBef>
              <a:spcAft>
                <a:spcPts val="0"/>
              </a:spcAft>
              <a:buClr>
                <a:srgbClr val="FFFFFF"/>
              </a:buClr>
              <a:buSzPts val="2800"/>
            </a:pPr>
            <a:r>
              <a:rPr lang="en-US" sz="2800" b="1" i="1" u="sng" dirty="0">
                <a:solidFill>
                  <a:srgbClr val="FFFFFF"/>
                </a:solidFill>
                <a:latin typeface="Arial"/>
                <a:ea typeface="Arial"/>
                <a:cs typeface="Arial"/>
                <a:sym typeface="Arial"/>
              </a:rPr>
              <a:t>Potential Sideboards:</a:t>
            </a:r>
          </a:p>
          <a:p>
            <a:pPr marL="50800" lvl="0" algn="ctr">
              <a:spcBef>
                <a:spcPts val="1000"/>
              </a:spcBef>
              <a:spcAft>
                <a:spcPts val="0"/>
              </a:spcAft>
              <a:buClr>
                <a:srgbClr val="FFFFFF"/>
              </a:buClr>
              <a:buSzPts val="2800"/>
            </a:pPr>
            <a:r>
              <a:rPr lang="en-US" sz="2800" b="1" i="1" dirty="0">
                <a:solidFill>
                  <a:srgbClr val="FFFFFF"/>
                </a:solidFill>
                <a:latin typeface="Arial"/>
                <a:ea typeface="Arial"/>
                <a:cs typeface="Arial"/>
                <a:sym typeface="Arial"/>
              </a:rPr>
              <a:t>	2017 Injunction</a:t>
            </a:r>
          </a:p>
          <a:p>
            <a:pPr marL="965200" lvl="1" indent="-457200">
              <a:spcBef>
                <a:spcPts val="1000"/>
              </a:spcBef>
              <a:spcAft>
                <a:spcPts val="0"/>
              </a:spcAft>
              <a:buClr>
                <a:srgbClr val="FFFFFF"/>
              </a:buClr>
              <a:buSzPts val="2800"/>
              <a:buFont typeface="Arial" panose="020B0604020202020204" pitchFamily="34" charset="0"/>
              <a:buChar char="•"/>
            </a:pPr>
            <a:r>
              <a:rPr lang="en-US" sz="2800" b="1" dirty="0">
                <a:solidFill>
                  <a:srgbClr val="FFFFFF"/>
                </a:solidFill>
                <a:latin typeface="Arial"/>
                <a:ea typeface="Arial"/>
                <a:cs typeface="Arial"/>
                <a:sym typeface="Arial"/>
              </a:rPr>
              <a:t>Surface and deep flushing flow</a:t>
            </a:r>
          </a:p>
          <a:p>
            <a:pPr marL="965200" lvl="1" indent="-457200">
              <a:spcBef>
                <a:spcPts val="1000"/>
              </a:spcBef>
              <a:spcAft>
                <a:spcPts val="0"/>
              </a:spcAft>
              <a:buClr>
                <a:srgbClr val="FFFFFF"/>
              </a:buClr>
              <a:buSzPts val="2800"/>
              <a:buFont typeface="Arial" panose="020B0604020202020204" pitchFamily="34" charset="0"/>
              <a:buChar char="•"/>
            </a:pPr>
            <a:r>
              <a:rPr lang="en-US" sz="2800" b="1" dirty="0">
                <a:solidFill>
                  <a:srgbClr val="FFFFFF"/>
                </a:solidFill>
                <a:latin typeface="Arial"/>
                <a:ea typeface="Arial"/>
                <a:cs typeface="Arial"/>
                <a:sym typeface="Arial"/>
              </a:rPr>
              <a:t>Potentially emergency dilution flows (if triggers are eclipsed)</a:t>
            </a:r>
          </a:p>
          <a:p>
            <a:pPr marL="508000" lvl="1">
              <a:spcBef>
                <a:spcPts val="1000"/>
              </a:spcBef>
              <a:spcAft>
                <a:spcPts val="0"/>
              </a:spcAft>
              <a:buClr>
                <a:srgbClr val="FFFFFF"/>
              </a:buClr>
              <a:buSzPts val="2800"/>
            </a:pPr>
            <a:endParaRPr lang="en-US" sz="2800" b="1" i="1" dirty="0">
              <a:solidFill>
                <a:srgbClr val="FFFFFF"/>
              </a:solidFill>
              <a:latin typeface="Arial"/>
              <a:ea typeface="Arial"/>
              <a:cs typeface="Arial"/>
              <a:sym typeface="Arial"/>
            </a:endParaRPr>
          </a:p>
          <a:p>
            <a:pPr marL="508000" lvl="1" algn="ctr">
              <a:spcBef>
                <a:spcPts val="1000"/>
              </a:spcBef>
              <a:spcAft>
                <a:spcPts val="0"/>
              </a:spcAft>
              <a:buClr>
                <a:srgbClr val="FFFFFF"/>
              </a:buClr>
              <a:buSzPts val="2800"/>
            </a:pPr>
            <a:r>
              <a:rPr lang="en-US" sz="2800" b="1" i="1" dirty="0">
                <a:solidFill>
                  <a:srgbClr val="FFFFFF"/>
                </a:solidFill>
                <a:latin typeface="Arial"/>
                <a:ea typeface="Arial"/>
                <a:cs typeface="Arial"/>
                <a:sym typeface="Arial"/>
              </a:rPr>
              <a:t>Klamath Tribes Litigation</a:t>
            </a:r>
          </a:p>
          <a:p>
            <a:pPr marL="965200" lvl="1" indent="-457200">
              <a:spcBef>
                <a:spcPts val="1000"/>
              </a:spcBef>
              <a:spcAft>
                <a:spcPts val="0"/>
              </a:spcAft>
              <a:buClr>
                <a:srgbClr val="FFFFFF"/>
              </a:buClr>
              <a:buSzPts val="2800"/>
              <a:buFont typeface="Arial" panose="020B0604020202020204" pitchFamily="34" charset="0"/>
              <a:buChar char="•"/>
            </a:pPr>
            <a:r>
              <a:rPr lang="en-US" sz="2800" b="1" dirty="0">
                <a:solidFill>
                  <a:srgbClr val="FFFFFF"/>
                </a:solidFill>
                <a:latin typeface="Arial"/>
                <a:ea typeface="Arial"/>
                <a:cs typeface="Arial"/>
                <a:sym typeface="Arial"/>
              </a:rPr>
              <a:t>If Preliminary Injunction is pursued and successful, Reclamation would be required to maintain higher UKL elevations</a:t>
            </a:r>
          </a:p>
          <a:p>
            <a:pPr marL="508000" lvl="1">
              <a:spcBef>
                <a:spcPts val="1000"/>
              </a:spcBef>
              <a:spcAft>
                <a:spcPts val="0"/>
              </a:spcAft>
              <a:buClr>
                <a:srgbClr val="FFFFFF"/>
              </a:buClr>
              <a:buSzPts val="2800"/>
            </a:pPr>
            <a:r>
              <a:rPr lang="en-US" sz="2800" b="1" i="1" dirty="0">
                <a:solidFill>
                  <a:srgbClr val="FFFFFF"/>
                </a:solidFill>
                <a:latin typeface="Arial"/>
                <a:ea typeface="Arial"/>
                <a:cs typeface="Arial"/>
                <a:sym typeface="Arial"/>
              </a:rPr>
              <a:t> </a:t>
            </a:r>
          </a:p>
          <a:p>
            <a:pPr marL="50800" lvl="0">
              <a:spcBef>
                <a:spcPts val="1000"/>
              </a:spcBef>
              <a:spcAft>
                <a:spcPts val="0"/>
              </a:spcAft>
              <a:buClr>
                <a:srgbClr val="FFFFFF"/>
              </a:buClr>
              <a:buSzPts val="2800"/>
            </a:pPr>
            <a:endParaRPr lang="en-US" sz="1400"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033904616"/>
      </p:ext>
    </p:extLst>
  </p:cSld>
  <p:clrMapOvr>
    <a:masterClrMapping/>
  </p:clrMapOvr>
  <p:transition/>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61441</TotalTime>
  <Words>700</Words>
  <Application>Microsoft Office PowerPoint</Application>
  <PresentationFormat>On-screen Show (4:3)</PresentationFormat>
  <Paragraphs>80</Paragraphs>
  <Slides>9</Slides>
  <Notes>9</Notes>
  <HiddenSlides>0</HiddenSlides>
  <MMClips>0</MMClips>
  <ScaleCrop>false</ScaleCrop>
  <HeadingPairs>
    <vt:vector size="8" baseType="variant">
      <vt:variant>
        <vt:lpstr>Fonts Used</vt:lpstr>
      </vt:variant>
      <vt:variant>
        <vt:i4>2</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3" baseType="lpstr">
      <vt:lpstr>Arial</vt:lpstr>
      <vt:lpstr>Calibri</vt:lpstr>
      <vt:lpstr>Default Design</vt:lpstr>
      <vt:lpstr>Worksheet</vt:lpstr>
      <vt:lpstr>PowerPoint Presentation</vt:lpstr>
      <vt:lpstr>PowerPoint Presentation</vt:lpstr>
      <vt:lpstr>PowerPoint Presentation</vt:lpstr>
      <vt:lpstr>2018 Water Operations Constraints</vt:lpstr>
      <vt:lpstr>PowerPoint Presentation</vt:lpstr>
      <vt:lpstr>PowerPoint Presentation</vt:lpstr>
      <vt:lpstr>PowerPoint Presentation</vt:lpstr>
      <vt:lpstr>PowerPoint Presentation</vt:lpstr>
      <vt:lpstr>PowerPoint Presentation</vt:lpstr>
    </vt:vector>
  </TitlesOfParts>
  <Company>usbr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usbr</dc:creator>
  <cp:lastModifiedBy>Bottcher, Jared L.</cp:lastModifiedBy>
  <cp:revision>3175</cp:revision>
  <cp:lastPrinted>2018-04-12T16:29:12Z</cp:lastPrinted>
  <dcterms:created xsi:type="dcterms:W3CDTF">2004-03-19T17:04:19Z</dcterms:created>
  <dcterms:modified xsi:type="dcterms:W3CDTF">2018-09-05T15:36:11Z</dcterms:modified>
</cp:coreProperties>
</file>