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f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450" r:id="rId3"/>
    <p:sldId id="270" r:id="rId4"/>
    <p:sldId id="281" r:id="rId5"/>
    <p:sldId id="282" r:id="rId6"/>
    <p:sldId id="492" r:id="rId7"/>
    <p:sldId id="283" r:id="rId8"/>
    <p:sldId id="444" r:id="rId9"/>
    <p:sldId id="264" r:id="rId10"/>
    <p:sldId id="267" r:id="rId11"/>
    <p:sldId id="268" r:id="rId12"/>
    <p:sldId id="414" r:id="rId13"/>
    <p:sldId id="286" r:id="rId14"/>
    <p:sldId id="280" r:id="rId15"/>
    <p:sldId id="446" r:id="rId16"/>
    <p:sldId id="449" r:id="rId17"/>
    <p:sldId id="448" r:id="rId18"/>
    <p:sldId id="441" r:id="rId19"/>
    <p:sldId id="442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1950" autoAdjust="0"/>
  </p:normalViewPr>
  <p:slideViewPr>
    <p:cSldViewPr>
      <p:cViewPr varScale="1">
        <p:scale>
          <a:sx n="61" d="100"/>
          <a:sy n="61" d="100"/>
        </p:scale>
        <p:origin x="1440" y="5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411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4225-6389-4D10-8531-451ADE5E9336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EE7F9-42CE-42B3-9127-EBE6D149B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4225-6389-4D10-8531-451ADE5E9336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EE7F9-42CE-42B3-9127-EBE6D149B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4225-6389-4D10-8531-451ADE5E9336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EE7F9-42CE-42B3-9127-EBE6D149B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4225-6389-4D10-8531-451ADE5E9336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EE7F9-42CE-42B3-9127-EBE6D149B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4225-6389-4D10-8531-451ADE5E9336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EE7F9-42CE-42B3-9127-EBE6D149B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4225-6389-4D10-8531-451ADE5E9336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EE7F9-42CE-42B3-9127-EBE6D149B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4225-6389-4D10-8531-451ADE5E9336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EE7F9-42CE-42B3-9127-EBE6D149B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4225-6389-4D10-8531-451ADE5E9336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EE7F9-42CE-42B3-9127-EBE6D149B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4225-6389-4D10-8531-451ADE5E9336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EE7F9-42CE-42B3-9127-EBE6D149B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4225-6389-4D10-8531-451ADE5E9336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EE7F9-42CE-42B3-9127-EBE6D149B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4225-6389-4D10-8531-451ADE5E9336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EE7F9-42CE-42B3-9127-EBE6D149B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30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14225-6389-4D10-8531-451ADE5E9336}" type="datetimeFigureOut">
              <a:rPr lang="en-US" smtClean="0"/>
              <a:t>12/13/2020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DEE7F9-42CE-42B3-9127-EBE6D149BC21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8620B471-BE86-4AD9-9E1F-240CF60BE31B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554" y="87325"/>
            <a:ext cx="1914191" cy="403861"/>
          </a:xfrm>
          <a:prstGeom prst="rect">
            <a:avLst/>
          </a:prstGeom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David.welch@kintama.com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fisheries.noaa.gov/feature-story/string-marine-heatwaves-continues-dominate-northeast-pacific?utm_medium=email&amp;utm_source=govdelivery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dc.noaa.gov/paleo/study/6091" TargetMode="External"/><Relationship Id="rId2" Type="http://schemas.openxmlformats.org/officeDocument/2006/relationships/hyperlink" Target="http://www.ncdc.noaa.gov/paleo/study/608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17A5D-77EB-4CF9-9873-BBB7BC73B0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49155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sz="4000" b="1" i="0" u="none" strike="noStrike" baseline="0" dirty="0">
                <a:latin typeface="Lato-Bold"/>
              </a:rPr>
              <a:t>A Survey of the Coast-wide Decline in Survival of West Coast </a:t>
            </a:r>
            <a:r>
              <a:rPr lang="en-CA" sz="4000" b="1" i="0" u="none" strike="noStrike" baseline="0" dirty="0">
                <a:latin typeface="Lato-Bold"/>
              </a:rPr>
              <a:t>Chinook</a:t>
            </a:r>
            <a:br>
              <a:rPr lang="en-CA" sz="4000" b="1" i="0" u="none" strike="noStrike" baseline="0" dirty="0">
                <a:latin typeface="Lato-Bold"/>
              </a:rPr>
            </a:br>
            <a:r>
              <a:rPr lang="en-GB" sz="3100" i="1" dirty="0"/>
              <a:t>David Welch</a:t>
            </a:r>
            <a:br>
              <a:rPr lang="en-GB" sz="2700" i="1" dirty="0"/>
            </a:br>
            <a:r>
              <a:rPr lang="en-GB" sz="2700" i="1" dirty="0"/>
              <a:t>Kintama Research Services Ltd., Nanaimo, BC, Canada</a:t>
            </a:r>
            <a:br>
              <a:rPr lang="en-GB" sz="2700" i="1" dirty="0"/>
            </a:br>
            <a:r>
              <a:rPr lang="en-GB" sz="2700" i="1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david.welch@kintama.com</a:t>
            </a:r>
            <a:r>
              <a:rPr lang="en-GB" sz="2700" i="1" dirty="0"/>
              <a:t>  Tel: +1-250-739-9044</a:t>
            </a:r>
            <a:br>
              <a:rPr lang="en-US" sz="2200" dirty="0">
                <a:solidFill>
                  <a:srgbClr val="FFFF00"/>
                </a:solidFill>
              </a:rPr>
            </a:br>
            <a:endParaRPr lang="en-CA" sz="2200" dirty="0">
              <a:solidFill>
                <a:srgbClr val="FFFF00"/>
              </a:solidFill>
            </a:endParaRPr>
          </a:p>
        </p:txBody>
      </p:sp>
      <p:pic>
        <p:nvPicPr>
          <p:cNvPr id="11" name="Picture 2" descr="http://kintama.com/wp-content/uploads/2010/09/Erin-Rechisky.jpg">
            <a:extLst>
              <a:ext uri="{FF2B5EF4-FFF2-40B4-BE49-F238E27FC236}">
                <a16:creationId xmlns:a16="http://schemas.microsoft.com/office/drawing/2014/main" id="{808B1979-DFF7-43AB-85C8-5DD438D37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3276600"/>
            <a:ext cx="2362200" cy="3039364"/>
          </a:xfrm>
          <a:prstGeom prst="rect">
            <a:avLst/>
          </a:prstGeom>
          <a:noFill/>
        </p:spPr>
      </p:pic>
      <p:pic>
        <p:nvPicPr>
          <p:cNvPr id="12" name="Picture 4" descr="http://kintama.com/wp-content/uploads/2010/09/Aswea-Porter.jpg">
            <a:extLst>
              <a:ext uri="{FF2B5EF4-FFF2-40B4-BE49-F238E27FC236}">
                <a16:creationId xmlns:a16="http://schemas.microsoft.com/office/drawing/2014/main" id="{2A95ACDC-B136-4104-B08B-130E91770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600" y="3276600"/>
            <a:ext cx="2362200" cy="3039364"/>
          </a:xfrm>
          <a:prstGeom prst="rect">
            <a:avLst/>
          </a:prstGeom>
          <a:noFill/>
        </p:spPr>
      </p:pic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D09FDE1C-B01D-49B0-86F4-2E714590760B}"/>
              </a:ext>
            </a:extLst>
          </p:cNvPr>
          <p:cNvSpPr txBox="1">
            <a:spLocks/>
          </p:cNvSpPr>
          <p:nvPr/>
        </p:nvSpPr>
        <p:spPr>
          <a:xfrm>
            <a:off x="155575" y="6422325"/>
            <a:ext cx="8531225" cy="114300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CA" sz="2400"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Candara" pitchFamily="34" charset="0"/>
              </a:rPr>
              <a:t>	David Welch		Erin Rechisky		Aswea Porter</a:t>
            </a:r>
          </a:p>
          <a:p>
            <a:endParaRPr lang="en-CA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DA236D7-4CAF-4C64-B6B8-922BFD7090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44" y="3291477"/>
            <a:ext cx="2530655" cy="302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564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801B173-8DB7-492F-890D-42A9BBEF9B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32" t="14445" r="39167" b="5556"/>
          <a:stretch/>
        </p:blipFill>
        <p:spPr>
          <a:xfrm>
            <a:off x="15766" y="1417638"/>
            <a:ext cx="5013434" cy="392355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6BD0C1E-020F-4CE0-A8AA-3A26305BC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Two papers: </a:t>
            </a:r>
            <a:r>
              <a:rPr lang="en-US" dirty="0" err="1"/>
              <a:t>BioRXiv</a:t>
            </a:r>
            <a:r>
              <a:rPr lang="en-US" dirty="0"/>
              <a:t> Preprint &amp; Fish &amp; Fisheries Peer-Reviewed Paper</a:t>
            </a:r>
            <a:endParaRPr lang="en-CA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C380CA1-AD1B-41CA-BB90-468BB35823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7383" t="18521" r="20642" b="5717"/>
          <a:stretch/>
        </p:blipFill>
        <p:spPr>
          <a:xfrm>
            <a:off x="3124200" y="3442138"/>
            <a:ext cx="57912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879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4A5B2-198C-46A1-AC05-8103180B7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87680"/>
            <a:ext cx="8991600" cy="960438"/>
          </a:xfrm>
        </p:spPr>
        <p:txBody>
          <a:bodyPr>
            <a:noAutofit/>
          </a:bodyPr>
          <a:lstStyle/>
          <a:p>
            <a:r>
              <a:rPr lang="en-US" sz="3600" dirty="0"/>
              <a:t>Differences between Old (</a:t>
            </a:r>
            <a:r>
              <a:rPr lang="en-CA" sz="3600" dirty="0" err="1"/>
              <a:t>BioRχive</a:t>
            </a:r>
            <a:r>
              <a:rPr lang="en-CA" sz="3600" dirty="0"/>
              <a:t>/</a:t>
            </a:r>
            <a:r>
              <a:rPr lang="en-US" sz="3600" dirty="0"/>
              <a:t>PLoS ONE) &amp; New (Fish &amp; Fisheries) Manuscripts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9EC16-7B9E-495A-854B-4DAB8EADC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538748"/>
            <a:ext cx="4724400" cy="49831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                </a:t>
            </a:r>
            <a:r>
              <a:rPr lang="en-US" b="1" u="sng" dirty="0"/>
              <a:t>OLD</a:t>
            </a:r>
          </a:p>
          <a:p>
            <a:r>
              <a:rPr lang="en-US" sz="3000" dirty="0"/>
              <a:t>Chinook &amp; Steelhead </a:t>
            </a:r>
          </a:p>
          <a:p>
            <a:r>
              <a:rPr lang="en-US" sz="3000" dirty="0"/>
              <a:t>Alaska to Oregon</a:t>
            </a:r>
          </a:p>
          <a:p>
            <a:r>
              <a:rPr lang="en-US" sz="3000" dirty="0"/>
              <a:t>Combined tagging methods (CWT &amp; PIT)</a:t>
            </a:r>
          </a:p>
          <a:p>
            <a:r>
              <a:rPr lang="en-US" sz="3000" dirty="0"/>
              <a:t>Combined H&amp;W </a:t>
            </a:r>
          </a:p>
          <a:p>
            <a:r>
              <a:rPr lang="en-US" sz="3000" dirty="0"/>
              <a:t>Conclusions: 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000" dirty="0"/>
              <a:t>SARs have fallen to “about” the same level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000" dirty="0"/>
              <a:t>No delayed mortality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CAC7F79-E446-4273-97E8-389968C70AB1}"/>
              </a:ext>
            </a:extLst>
          </p:cNvPr>
          <p:cNvSpPr txBox="1">
            <a:spLocks/>
          </p:cNvSpPr>
          <p:nvPr/>
        </p:nvSpPr>
        <p:spPr>
          <a:xfrm>
            <a:off x="4724400" y="1600200"/>
            <a:ext cx="4419600" cy="54102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3500" b="1" dirty="0"/>
              <a:t>           </a:t>
            </a:r>
            <a:r>
              <a:rPr lang="en-US" sz="3500" b="1" u="sng" dirty="0"/>
              <a:t>NEW</a:t>
            </a:r>
          </a:p>
          <a:p>
            <a:r>
              <a:rPr lang="en-US" dirty="0"/>
              <a:t>Chinook (Only)</a:t>
            </a:r>
          </a:p>
          <a:p>
            <a:r>
              <a:rPr lang="en-US" dirty="0"/>
              <a:t>Added California</a:t>
            </a:r>
          </a:p>
          <a:p>
            <a:r>
              <a:rPr lang="en-US" dirty="0"/>
              <a:t>Separated tagging methods</a:t>
            </a:r>
          </a:p>
          <a:p>
            <a:r>
              <a:rPr lang="en-US" dirty="0"/>
              <a:t>Separated H&amp;W </a:t>
            </a:r>
          </a:p>
          <a:p>
            <a:r>
              <a:rPr lang="en-US" dirty="0"/>
              <a:t>Conclusions: </a:t>
            </a:r>
          </a:p>
          <a:p>
            <a:pPr marL="514350" indent="-514350">
              <a:buFont typeface="+mj-lt"/>
              <a:buAutoNum type="arabicParenR"/>
            </a:pPr>
            <a:r>
              <a:rPr lang="en-US" i="1" dirty="0"/>
              <a:t>Same</a:t>
            </a:r>
          </a:p>
          <a:p>
            <a:pPr marL="514350" indent="-514350">
              <a:buFont typeface="+mj-lt"/>
              <a:buAutoNum type="arabicParenR"/>
            </a:pPr>
            <a:r>
              <a:rPr lang="en-US" i="1" dirty="0"/>
              <a:t>Same</a:t>
            </a:r>
          </a:p>
          <a:p>
            <a:pPr marL="514350" indent="-514350">
              <a:buFont typeface="+mj-lt"/>
              <a:buAutoNum type="arabicParenR"/>
            </a:pPr>
            <a:r>
              <a:rPr lang="en-US" i="1" dirty="0">
                <a:solidFill>
                  <a:srgbClr val="FFC000"/>
                </a:solidFill>
              </a:rPr>
              <a:t>PIT-based SARs deeply flawed</a:t>
            </a:r>
          </a:p>
        </p:txBody>
      </p:sp>
    </p:spTree>
    <p:extLst>
      <p:ext uri="{BB962C8B-B14F-4D97-AF65-F5344CB8AC3E}">
        <p14:creationId xmlns:p14="http://schemas.microsoft.com/office/powerpoint/2010/main" val="143521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97C21-2852-4E2B-980A-F82962208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Setting the Scene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BE3254-8EB2-44A4-BCE8-9731CB97A1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3840163"/>
          </a:xfrm>
        </p:spPr>
        <p:txBody>
          <a:bodyPr/>
          <a:lstStyle/>
          <a:p>
            <a:r>
              <a:rPr lang="en-US" dirty="0"/>
              <a:t>The climate is going to become ever more “warm and sunny”.</a:t>
            </a:r>
          </a:p>
          <a:p>
            <a:r>
              <a:rPr lang="en-US" dirty="0"/>
              <a:t>Unfortunately, salmon like it cool and shady.</a:t>
            </a:r>
          </a:p>
        </p:txBody>
      </p:sp>
    </p:spTree>
    <p:extLst>
      <p:ext uri="{BB962C8B-B14F-4D97-AF65-F5344CB8AC3E}">
        <p14:creationId xmlns:p14="http://schemas.microsoft.com/office/powerpoint/2010/main" val="2348276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5EBB2-FD3A-4F48-96D7-CDD9F4FFD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New Normal? 2014-2020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49107D-10D3-4E70-BF27-5FDAED628D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638800"/>
          </a:xfrm>
        </p:spPr>
        <p:txBody>
          <a:bodyPr>
            <a:normAutofit fontScale="92500" lnSpcReduction="20000"/>
          </a:bodyPr>
          <a:lstStyle/>
          <a:p>
            <a:r>
              <a:rPr lang="en-US" sz="2100" dirty="0"/>
              <a:t>“…in five of the last seven years, the California Current system has been dominated by large marine heatwaves, which are also the largest heatwaves on record for this area,” said Andrew </a:t>
            </a:r>
            <a:r>
              <a:rPr lang="en-US" sz="2100" dirty="0" err="1"/>
              <a:t>Leising</a:t>
            </a:r>
            <a:r>
              <a:rPr lang="en-US" sz="2100" dirty="0"/>
              <a:t> (NOAA SWFSC, La Jolla). </a:t>
            </a:r>
            <a:endParaRPr lang="en-CA" sz="38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CA" sz="18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CA" sz="18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CA" sz="18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CA" sz="18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CA" sz="18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CA" sz="18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CA" sz="18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CA" sz="18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CA" sz="18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CA" sz="18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CA" sz="18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CA" sz="18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CA" sz="18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CA" sz="18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CA" sz="18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CA" sz="18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CA" sz="18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www.fisheries.noaa.gov/feature-story/string-marine-heatwaves-continues-dominate-northeast-pacific?utm_medium=email&amp;utm_source=govdelivery</a:t>
            </a:r>
            <a:endParaRPr lang="en-CA" sz="1800" dirty="0"/>
          </a:p>
          <a:p>
            <a:endParaRPr lang="en-CA" sz="1800" dirty="0"/>
          </a:p>
        </p:txBody>
      </p:sp>
      <p:pic>
        <p:nvPicPr>
          <p:cNvPr id="5" name="Picture 4" descr="Map&#10;&#10;Description automatically generated">
            <a:extLst>
              <a:ext uri="{FF2B5EF4-FFF2-40B4-BE49-F238E27FC236}">
                <a16:creationId xmlns:a16="http://schemas.microsoft.com/office/drawing/2014/main" id="{2F50847A-8A4C-4EF3-AA3C-A817FA091B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311101"/>
            <a:ext cx="9144000" cy="363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138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90500" y="6069701"/>
            <a:ext cx="8763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Temperature change (light blue) and carbon dioxide change (dark blue) measured from the EPICA Dome C ice core in Antarctica (</a:t>
            </a:r>
            <a:r>
              <a:rPr lang="en-US" dirty="0" err="1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Jouzel</a:t>
            </a:r>
            <a:r>
              <a:rPr lang="en-US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et al. 2007</a:t>
            </a:r>
            <a:r>
              <a:rPr lang="en-US" dirty="0"/>
              <a:t>; </a:t>
            </a:r>
            <a:r>
              <a:rPr lang="en-US" dirty="0" err="1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Lüthi</a:t>
            </a:r>
            <a:r>
              <a:rPr lang="en-US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et al. 2008</a:t>
            </a:r>
            <a:r>
              <a:rPr lang="en-US" dirty="0"/>
              <a:t>).</a:t>
            </a:r>
          </a:p>
        </p:txBody>
      </p:sp>
      <p:pic>
        <p:nvPicPr>
          <p:cNvPr id="5" name="Picture 4" descr="Graph of temperature change and carbon dioxide change measured from the EPICA Dome C ice core in Antarctic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780" y="2413001"/>
            <a:ext cx="8869674" cy="3656699"/>
          </a:xfrm>
          <a:prstGeom prst="rect">
            <a:avLst/>
          </a:prstGeom>
          <a:noFill/>
        </p:spPr>
      </p:pic>
      <p:grpSp>
        <p:nvGrpSpPr>
          <p:cNvPr id="3" name="Group 10"/>
          <p:cNvGrpSpPr/>
          <p:nvPr/>
        </p:nvGrpSpPr>
        <p:grpSpPr>
          <a:xfrm>
            <a:off x="7772400" y="1295400"/>
            <a:ext cx="1600200" cy="1511300"/>
            <a:chOff x="7619999" y="777240"/>
            <a:chExt cx="1600200" cy="2346960"/>
          </a:xfrm>
        </p:grpSpPr>
        <p:cxnSp>
          <p:nvCxnSpPr>
            <p:cNvPr id="7" name="Straight Connector 6"/>
            <p:cNvCxnSpPr/>
            <p:nvPr/>
          </p:nvCxnSpPr>
          <p:spPr>
            <a:xfrm flipH="1" flipV="1">
              <a:off x="7619999" y="1051560"/>
              <a:ext cx="19052" cy="2072640"/>
            </a:xfrm>
            <a:prstGeom prst="line">
              <a:avLst/>
            </a:prstGeom>
            <a:ln w="41275">
              <a:solidFill>
                <a:srgbClr val="FF0000"/>
              </a:solidFill>
              <a:prstDash val="sysDot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7667624" y="777240"/>
              <a:ext cx="1552575" cy="7017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410 ppm CO</a:t>
              </a:r>
              <a:r>
                <a:rPr lang="en-US" sz="1200" b="1" dirty="0">
                  <a:solidFill>
                    <a:srgbClr val="FF0000"/>
                  </a:solidFill>
                </a:rPr>
                <a:t>2</a:t>
              </a:r>
            </a:p>
            <a:p>
              <a:r>
                <a:rPr lang="en-US" sz="1400" b="1" dirty="0">
                  <a:solidFill>
                    <a:srgbClr val="FF0000"/>
                  </a:solidFill>
                </a:rPr>
                <a:t>  (Current level!!)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35079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4507E-DD79-436D-8D0F-0FB2D1356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Near-Future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E0FB8D-66BD-42A5-864F-FFDAA7A7A7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6388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“</a:t>
            </a:r>
            <a:r>
              <a:rPr lang="en-US" dirty="0" err="1"/>
              <a:t>Fore”casting</a:t>
            </a:r>
            <a:r>
              <a:rPr lang="en-US" dirty="0"/>
              <a:t> sea temperature increases inevitably leads to the prediction of </a:t>
            </a:r>
            <a:r>
              <a:rPr lang="en-US" i="1" u="sng" dirty="0"/>
              <a:t>much</a:t>
            </a:r>
            <a:r>
              <a:rPr lang="en-US" dirty="0"/>
              <a:t> warmer temperatures in the next 5-10 years</a:t>
            </a:r>
          </a:p>
          <a:p>
            <a:r>
              <a:rPr lang="en-US" dirty="0"/>
              <a:t>Entirely sensible (&amp; inevitable) prediction because of the increasing concentrations of GHG in the atmosphere</a:t>
            </a:r>
          </a:p>
          <a:p>
            <a:r>
              <a:rPr lang="en-US" dirty="0"/>
              <a:t>This is really bad for salmon</a:t>
            </a:r>
          </a:p>
          <a:p>
            <a:r>
              <a:rPr lang="en-US" dirty="0"/>
              <a:t>My own view is that extensive work on salmon habitat improvements have not been successful </a:t>
            </a:r>
            <a:r>
              <a:rPr lang="en-US" b="1" i="1" u="sng" dirty="0"/>
              <a:t>in improving SARs.</a:t>
            </a:r>
          </a:p>
          <a:p>
            <a:r>
              <a:rPr lang="en-US" b="1" i="1" u="sng" dirty="0"/>
              <a:t>We need to be more self-critical.</a:t>
            </a:r>
            <a:endParaRPr lang="en-CA" b="1" i="1" u="sng" dirty="0"/>
          </a:p>
        </p:txBody>
      </p:sp>
    </p:spTree>
    <p:extLst>
      <p:ext uri="{BB962C8B-B14F-4D97-AF65-F5344CB8AC3E}">
        <p14:creationId xmlns:p14="http://schemas.microsoft.com/office/powerpoint/2010/main" val="1831168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6525"/>
            <a:ext cx="8991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Measuring Smolt-to-Adult Survival (SARs)</a:t>
            </a:r>
          </a:p>
        </p:txBody>
      </p:sp>
      <p:pic>
        <p:nvPicPr>
          <p:cNvPr id="5" name="Content Placeholder 4" descr="Salmon life cycle color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6009" t="5051" r="26008" b="32655"/>
          <a:stretch>
            <a:fillRect/>
          </a:stretch>
        </p:blipFill>
        <p:spPr>
          <a:xfrm>
            <a:off x="2209800" y="1600200"/>
            <a:ext cx="5181601" cy="5045243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56168-E524-40EC-B4E4-4B718DBBFA0A}" type="slidenum">
              <a:rPr lang="en-US" smtClean="0"/>
              <a:pPr/>
              <a:t>8</a:t>
            </a:fld>
            <a:endParaRPr lang="en-US"/>
          </a:p>
        </p:txBody>
      </p:sp>
      <p:grpSp>
        <p:nvGrpSpPr>
          <p:cNvPr id="22" name="Group 21"/>
          <p:cNvGrpSpPr/>
          <p:nvPr/>
        </p:nvGrpSpPr>
        <p:grpSpPr>
          <a:xfrm>
            <a:off x="5156027" y="1202977"/>
            <a:ext cx="2185079" cy="1373469"/>
            <a:chOff x="5156027" y="1202977"/>
            <a:chExt cx="2185079" cy="1373469"/>
          </a:xfrm>
        </p:grpSpPr>
        <p:sp>
          <p:nvSpPr>
            <p:cNvPr id="12" name="Notched Right Arrow 11"/>
            <p:cNvSpPr/>
            <p:nvPr/>
          </p:nvSpPr>
          <p:spPr>
            <a:xfrm rot="7099893">
              <a:off x="4870635" y="1910055"/>
              <a:ext cx="951783" cy="381000"/>
            </a:xfrm>
            <a:prstGeom prst="notchedRightArrow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588506" y="1202977"/>
              <a:ext cx="1752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err="1">
                  <a:solidFill>
                    <a:srgbClr val="FFC000"/>
                  </a:solidFill>
                </a:rPr>
                <a:t>Smoltification</a:t>
              </a:r>
              <a:endParaRPr lang="en-US" b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551214" y="4306669"/>
            <a:ext cx="2592786" cy="436642"/>
            <a:chOff x="6551214" y="4306669"/>
            <a:chExt cx="2592786" cy="436642"/>
          </a:xfrm>
        </p:grpSpPr>
        <p:sp>
          <p:nvSpPr>
            <p:cNvPr id="8" name="Notched Right Arrow 7"/>
            <p:cNvSpPr/>
            <p:nvPr/>
          </p:nvSpPr>
          <p:spPr>
            <a:xfrm rot="10345937">
              <a:off x="6551214" y="4362311"/>
              <a:ext cx="895196" cy="381000"/>
            </a:xfrm>
            <a:prstGeom prst="notchedRightArrow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391400" y="4306669"/>
              <a:ext cx="1752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C000"/>
                  </a:solidFill>
                </a:rPr>
                <a:t>Ocean Entry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5208112" y="5880365"/>
            <a:ext cx="3618992" cy="1025776"/>
            <a:chOff x="5208112" y="5880365"/>
            <a:chExt cx="3618992" cy="1025776"/>
          </a:xfrm>
        </p:grpSpPr>
        <p:sp>
          <p:nvSpPr>
            <p:cNvPr id="15" name="Notched Right Arrow 14"/>
            <p:cNvSpPr/>
            <p:nvPr/>
          </p:nvSpPr>
          <p:spPr>
            <a:xfrm rot="15260011">
              <a:off x="4951014" y="6137463"/>
              <a:ext cx="895196" cy="381000"/>
            </a:xfrm>
            <a:prstGeom prst="notchedRightArrow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702904" y="6536809"/>
              <a:ext cx="3124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C000"/>
                  </a:solidFill>
                  <a:highlight>
                    <a:srgbClr val="808080"/>
                  </a:highlight>
                </a:rPr>
                <a:t>1</a:t>
              </a:r>
              <a:r>
                <a:rPr lang="en-US" b="1" baseline="30000" dirty="0">
                  <a:solidFill>
                    <a:srgbClr val="FFC000"/>
                  </a:solidFill>
                  <a:highlight>
                    <a:srgbClr val="808080"/>
                  </a:highlight>
                </a:rPr>
                <a:t>st</a:t>
              </a:r>
              <a:r>
                <a:rPr lang="en-US" b="1" dirty="0">
                  <a:solidFill>
                    <a:srgbClr val="FFC000"/>
                  </a:solidFill>
                  <a:highlight>
                    <a:srgbClr val="808080"/>
                  </a:highlight>
                </a:rPr>
                <a:t> Winter in Ocean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28600" y="4297722"/>
            <a:ext cx="3124200" cy="579078"/>
            <a:chOff x="228600" y="4297722"/>
            <a:chExt cx="3124200" cy="579078"/>
          </a:xfrm>
        </p:grpSpPr>
        <p:sp>
          <p:nvSpPr>
            <p:cNvPr id="17" name="Notched Right Arrow 16"/>
            <p:cNvSpPr/>
            <p:nvPr/>
          </p:nvSpPr>
          <p:spPr>
            <a:xfrm rot="21361879">
              <a:off x="2221912" y="4297722"/>
              <a:ext cx="895196" cy="381000"/>
            </a:xfrm>
            <a:prstGeom prst="notchedRightArrow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28600" y="4507468"/>
              <a:ext cx="3124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C000"/>
                  </a:solidFill>
                </a:rPr>
                <a:t>2</a:t>
              </a:r>
              <a:r>
                <a:rPr lang="en-US" b="1" baseline="30000" dirty="0">
                  <a:solidFill>
                    <a:srgbClr val="FFC000"/>
                  </a:solidFill>
                </a:rPr>
                <a:t>nd</a:t>
              </a:r>
              <a:r>
                <a:rPr lang="en-US" b="1" dirty="0">
                  <a:solidFill>
                    <a:srgbClr val="FFC000"/>
                  </a:solidFill>
                </a:rPr>
                <a:t> Winter in Ocean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286000" y="1582342"/>
            <a:ext cx="2156131" cy="895196"/>
            <a:chOff x="1447800" y="4432264"/>
            <a:chExt cx="2156131" cy="895196"/>
          </a:xfrm>
        </p:grpSpPr>
        <p:sp>
          <p:nvSpPr>
            <p:cNvPr id="27" name="Notched Right Arrow 26"/>
            <p:cNvSpPr/>
            <p:nvPr/>
          </p:nvSpPr>
          <p:spPr>
            <a:xfrm rot="4311776">
              <a:off x="2965833" y="4689362"/>
              <a:ext cx="895196" cy="381000"/>
            </a:xfrm>
            <a:prstGeom prst="notchedRightArrow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447800" y="4507468"/>
              <a:ext cx="1905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accent3">
                      <a:lumMod val="50000"/>
                    </a:schemeClr>
                  </a:solidFill>
                </a:rPr>
                <a:t>Adults Return to River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6269292" y="1519016"/>
            <a:ext cx="2874708" cy="2770989"/>
            <a:chOff x="6269292" y="1519016"/>
            <a:chExt cx="2874708" cy="2770989"/>
          </a:xfrm>
        </p:grpSpPr>
        <p:sp>
          <p:nvSpPr>
            <p:cNvPr id="30" name="Circular Arrow 29"/>
            <p:cNvSpPr/>
            <p:nvPr/>
          </p:nvSpPr>
          <p:spPr>
            <a:xfrm rot="4021250">
              <a:off x="5675200" y="2113108"/>
              <a:ext cx="2770989" cy="1582805"/>
            </a:xfrm>
            <a:prstGeom prst="circularArrow">
              <a:avLst/>
            </a:prstGeom>
            <a:solidFill>
              <a:srgbClr val="FF0000">
                <a:alpha val="12000"/>
              </a:srgbClr>
            </a:solidFill>
            <a:ln cap="rnd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7467600" y="1828800"/>
              <a:ext cx="1676400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i="1" u="sng" dirty="0">
                  <a:solidFill>
                    <a:srgbClr val="FF0000"/>
                  </a:solidFill>
                </a:rPr>
                <a:t>Freshwater Survival  </a:t>
              </a:r>
            </a:p>
            <a:p>
              <a:r>
                <a:rPr lang="en-US" b="1" dirty="0">
                  <a:solidFill>
                    <a:srgbClr val="FF0000"/>
                  </a:solidFill>
                </a:rPr>
                <a:t>Smolts Migrate Downstream</a:t>
              </a:r>
            </a:p>
            <a:p>
              <a:r>
                <a:rPr lang="en-US" b="1" dirty="0">
                  <a:solidFill>
                    <a:srgbClr val="FF0000"/>
                  </a:solidFill>
                </a:rPr>
                <a:t>       (&lt;1 month)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40486" y="2682279"/>
            <a:ext cx="6430304" cy="3834052"/>
            <a:chOff x="140486" y="2682279"/>
            <a:chExt cx="6430304" cy="3834052"/>
          </a:xfrm>
        </p:grpSpPr>
        <p:sp>
          <p:nvSpPr>
            <p:cNvPr id="25" name="Curved Down Arrow 24"/>
            <p:cNvSpPr/>
            <p:nvPr/>
          </p:nvSpPr>
          <p:spPr>
            <a:xfrm rot="13374020">
              <a:off x="282831" y="2754162"/>
              <a:ext cx="6287959" cy="3762169"/>
            </a:xfrm>
            <a:prstGeom prst="curvedDownArrow">
              <a:avLst>
                <a:gd name="adj1" fmla="val 9614"/>
                <a:gd name="adj2" fmla="val 50000"/>
                <a:gd name="adj3" fmla="val 31782"/>
              </a:avLst>
            </a:prstGeom>
            <a:solidFill>
              <a:schemeClr val="accent1">
                <a:lumMod val="60000"/>
                <a:lumOff val="40000"/>
                <a:alpha val="17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40486" y="2682279"/>
              <a:ext cx="1676400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i="1" u="sng" dirty="0">
                  <a:solidFill>
                    <a:srgbClr val="FF0000"/>
                  </a:solidFill>
                </a:rPr>
                <a:t>Ocean Survival</a:t>
              </a:r>
            </a:p>
            <a:p>
              <a:r>
                <a:rPr lang="en-US" b="1" dirty="0">
                  <a:solidFill>
                    <a:srgbClr val="FF0000"/>
                  </a:solidFill>
                </a:rPr>
                <a:t>Juveniles &amp; Adults Migrate Through Ocean (2~3 yrs)</a:t>
              </a: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4051553" y="953869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Spawning &amp; Fry Rearing</a:t>
            </a:r>
            <a:endParaRPr lang="en-US" dirty="0">
              <a:solidFill>
                <a:srgbClr val="FFFF00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1185435" y="2257470"/>
            <a:ext cx="3124200" cy="866133"/>
            <a:chOff x="2359573" y="2580287"/>
            <a:chExt cx="3124200" cy="866133"/>
          </a:xfrm>
        </p:grpSpPr>
        <p:sp>
          <p:nvSpPr>
            <p:cNvPr id="34" name="Notched Right Arrow 33"/>
            <p:cNvSpPr/>
            <p:nvPr/>
          </p:nvSpPr>
          <p:spPr>
            <a:xfrm rot="2177232">
              <a:off x="3600614" y="3065420"/>
              <a:ext cx="895196" cy="381000"/>
            </a:xfrm>
            <a:prstGeom prst="notchedRightArrow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FFFF00"/>
                </a:solidFill>
                <a:highlight>
                  <a:srgbClr val="FFFF00"/>
                </a:highlight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359573" y="2580287"/>
              <a:ext cx="3124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C000"/>
                  </a:solidFill>
                </a:rPr>
                <a:t>3</a:t>
              </a:r>
              <a:r>
                <a:rPr lang="en-US" b="1" baseline="30000" dirty="0">
                  <a:solidFill>
                    <a:srgbClr val="FFC000"/>
                  </a:solidFill>
                </a:rPr>
                <a:t>rd</a:t>
              </a:r>
              <a:r>
                <a:rPr lang="en-US" b="1" dirty="0">
                  <a:solidFill>
                    <a:srgbClr val="FFC000"/>
                  </a:solidFill>
                </a:rPr>
                <a:t> Winter in Ocean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60B58-18F6-402A-B482-3EEF0134B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Study Area-Chinook</a:t>
            </a:r>
          </a:p>
        </p:txBody>
      </p:sp>
      <p:pic>
        <p:nvPicPr>
          <p:cNvPr id="5" name="Content Placeholder 4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394353BA-5A14-436E-A6EC-BF6713E71D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462030"/>
            <a:ext cx="7543800" cy="5356418"/>
          </a:xfrm>
        </p:spPr>
      </p:pic>
    </p:spTree>
    <p:extLst>
      <p:ext uri="{BB962C8B-B14F-4D97-AF65-F5344CB8AC3E}">
        <p14:creationId xmlns:p14="http://schemas.microsoft.com/office/powerpoint/2010/main" val="18374810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952639-0CFE-4E52-8136-2E2CE04E6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Chinook SAR Data Broken Out by 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2F3850-EDC7-4A1B-811D-77307923BC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942D159C-B4A9-4071-8F8E-4E0DCD7AF6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" y="2319414"/>
            <a:ext cx="9085265" cy="4157586"/>
          </a:xfrm>
          <a:prstGeom prst="rect">
            <a:avLst/>
          </a:prstGeom>
        </p:spPr>
      </p:pic>
      <p:sp>
        <p:nvSpPr>
          <p:cNvPr id="5" name="Arrow: Down 4">
            <a:extLst>
              <a:ext uri="{FF2B5EF4-FFF2-40B4-BE49-F238E27FC236}">
                <a16:creationId xmlns:a16="http://schemas.microsoft.com/office/drawing/2014/main" id="{35EC067F-ABC8-4003-B4F2-7525123207F0}"/>
              </a:ext>
            </a:extLst>
          </p:cNvPr>
          <p:cNvSpPr/>
          <p:nvPr/>
        </p:nvSpPr>
        <p:spPr>
          <a:xfrm rot="1554141">
            <a:off x="3848389" y="1776202"/>
            <a:ext cx="381000" cy="609600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E494721B-954F-4375-8993-8545E6D6ABBD}"/>
              </a:ext>
            </a:extLst>
          </p:cNvPr>
          <p:cNvSpPr/>
          <p:nvPr/>
        </p:nvSpPr>
        <p:spPr>
          <a:xfrm rot="1554141">
            <a:off x="5067010" y="1762759"/>
            <a:ext cx="381000" cy="609600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Down 8">
            <a:extLst>
              <a:ext uri="{FF2B5EF4-FFF2-40B4-BE49-F238E27FC236}">
                <a16:creationId xmlns:a16="http://schemas.microsoft.com/office/drawing/2014/main" id="{6BC4A60A-62FA-4397-B0FF-32DBEF2CB474}"/>
              </a:ext>
            </a:extLst>
          </p:cNvPr>
          <p:cNvSpPr/>
          <p:nvPr/>
        </p:nvSpPr>
        <p:spPr>
          <a:xfrm rot="1554141">
            <a:off x="7749539" y="1778001"/>
            <a:ext cx="381000" cy="609600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C22F45CE-8595-413D-9269-7CF60ADF39FB}"/>
              </a:ext>
            </a:extLst>
          </p:cNvPr>
          <p:cNvSpPr/>
          <p:nvPr/>
        </p:nvSpPr>
        <p:spPr>
          <a:xfrm rot="1554141">
            <a:off x="2552411" y="1750018"/>
            <a:ext cx="381000" cy="609600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A63938A6-4C3F-489F-BD46-8A9B62F72DA4}"/>
              </a:ext>
            </a:extLst>
          </p:cNvPr>
          <p:cNvSpPr/>
          <p:nvPr/>
        </p:nvSpPr>
        <p:spPr>
          <a:xfrm rot="1554141">
            <a:off x="6439189" y="1728998"/>
            <a:ext cx="381000" cy="609600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E8AD36-ABB6-43AB-8BCD-5889D3FACC55}"/>
              </a:ext>
            </a:extLst>
          </p:cNvPr>
          <p:cNvSpPr/>
          <p:nvPr/>
        </p:nvSpPr>
        <p:spPr>
          <a:xfrm>
            <a:off x="2133600" y="2667000"/>
            <a:ext cx="685800" cy="1676400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0509467-7162-4261-A044-6EC6BAFD3CBE}"/>
              </a:ext>
            </a:extLst>
          </p:cNvPr>
          <p:cNvSpPr/>
          <p:nvPr/>
        </p:nvSpPr>
        <p:spPr>
          <a:xfrm>
            <a:off x="2819400" y="2667000"/>
            <a:ext cx="685800" cy="1676400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1BC197F-2971-4335-A764-C0233B6CA8ED}"/>
              </a:ext>
            </a:extLst>
          </p:cNvPr>
          <p:cNvSpPr/>
          <p:nvPr/>
        </p:nvSpPr>
        <p:spPr>
          <a:xfrm>
            <a:off x="3505200" y="2667000"/>
            <a:ext cx="685800" cy="1676400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279665F-D67F-4FF9-A587-32D40D703671}"/>
              </a:ext>
            </a:extLst>
          </p:cNvPr>
          <p:cNvSpPr/>
          <p:nvPr/>
        </p:nvSpPr>
        <p:spPr>
          <a:xfrm>
            <a:off x="8208580" y="2667000"/>
            <a:ext cx="685800" cy="1676400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7718F7-84BF-434D-ADDF-ADC61056113E}"/>
              </a:ext>
            </a:extLst>
          </p:cNvPr>
          <p:cNvSpPr/>
          <p:nvPr/>
        </p:nvSpPr>
        <p:spPr>
          <a:xfrm>
            <a:off x="762000" y="4267200"/>
            <a:ext cx="685800" cy="1676400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07F19CD-AA2B-4F87-A5BD-0DEA0FB05E2B}"/>
              </a:ext>
            </a:extLst>
          </p:cNvPr>
          <p:cNvSpPr/>
          <p:nvPr/>
        </p:nvSpPr>
        <p:spPr>
          <a:xfrm>
            <a:off x="6248400" y="4267200"/>
            <a:ext cx="1387128" cy="1676400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50269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7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36672F-A6E9-4160-ADE0-A1498DD04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Bottom Line: SARs 2010-2014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8ED893-7C29-4FED-83DA-A748C10C13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95400"/>
            <a:ext cx="4343400" cy="556260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Used CWT-based SAR estimates </a:t>
            </a:r>
            <a:r>
              <a:rPr lang="en-US" b="1" i="1" u="sng" dirty="0"/>
              <a:t>only</a:t>
            </a:r>
          </a:p>
          <a:p>
            <a:r>
              <a:rPr lang="en-US" dirty="0"/>
              <a:t>Restricted comparison to most recent 5 years</a:t>
            </a:r>
          </a:p>
          <a:p>
            <a:r>
              <a:rPr lang="en-US" dirty="0"/>
              <a:t>Used a resampling scheme, normalizing against median Snake River SAR (see MS)</a:t>
            </a:r>
          </a:p>
          <a:p>
            <a:r>
              <a:rPr lang="en-US" dirty="0"/>
              <a:t>Most regional SARs are worse (subyearling) or indistinguishable (yearling) from Snake R.</a:t>
            </a:r>
          </a:p>
        </p:txBody>
      </p:sp>
      <p:pic>
        <p:nvPicPr>
          <p:cNvPr id="4" name="Picture 3" descr="A close up of a map&#10;&#10;Description automatically generated">
            <a:extLst>
              <a:ext uri="{FF2B5EF4-FFF2-40B4-BE49-F238E27FC236}">
                <a16:creationId xmlns:a16="http://schemas.microsoft.com/office/drawing/2014/main" id="{0C62E1E9-3D98-4043-B4A4-F7277B048E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1439761"/>
            <a:ext cx="5181599" cy="5181599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0B9282B1-CBD7-425D-B568-A304B187E15B}"/>
              </a:ext>
            </a:extLst>
          </p:cNvPr>
          <p:cNvGrpSpPr/>
          <p:nvPr/>
        </p:nvGrpSpPr>
        <p:grpSpPr>
          <a:xfrm>
            <a:off x="8686800" y="3048000"/>
            <a:ext cx="685800" cy="2514600"/>
            <a:chOff x="8686800" y="3048000"/>
            <a:chExt cx="685800" cy="2514600"/>
          </a:xfrm>
        </p:grpSpPr>
        <p:sp>
          <p:nvSpPr>
            <p:cNvPr id="5" name="Arrow: Down 4">
              <a:extLst>
                <a:ext uri="{FF2B5EF4-FFF2-40B4-BE49-F238E27FC236}">
                  <a16:creationId xmlns:a16="http://schemas.microsoft.com/office/drawing/2014/main" id="{FEB19182-166C-489A-8B3E-921DB05A23C8}"/>
                </a:ext>
              </a:extLst>
            </p:cNvPr>
            <p:cNvSpPr/>
            <p:nvPr/>
          </p:nvSpPr>
          <p:spPr>
            <a:xfrm rot="5400000">
              <a:off x="8801100" y="2933700"/>
              <a:ext cx="381000" cy="609600"/>
            </a:xfrm>
            <a:prstGeom prst="downArrow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Arrow: Down 5">
              <a:extLst>
                <a:ext uri="{FF2B5EF4-FFF2-40B4-BE49-F238E27FC236}">
                  <a16:creationId xmlns:a16="http://schemas.microsoft.com/office/drawing/2014/main" id="{6EDF3E6B-39C0-4D21-BACE-3CC2B52E38F0}"/>
                </a:ext>
              </a:extLst>
            </p:cNvPr>
            <p:cNvSpPr/>
            <p:nvPr/>
          </p:nvSpPr>
          <p:spPr>
            <a:xfrm rot="5400000">
              <a:off x="8877300" y="5067300"/>
              <a:ext cx="381000" cy="609600"/>
            </a:xfrm>
            <a:prstGeom prst="downArrow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Oval 6">
            <a:extLst>
              <a:ext uri="{FF2B5EF4-FFF2-40B4-BE49-F238E27FC236}">
                <a16:creationId xmlns:a16="http://schemas.microsoft.com/office/drawing/2014/main" id="{273C9CC4-AF13-48DE-AF9B-04C3C09DB925}"/>
              </a:ext>
            </a:extLst>
          </p:cNvPr>
          <p:cNvSpPr/>
          <p:nvPr/>
        </p:nvSpPr>
        <p:spPr>
          <a:xfrm>
            <a:off x="4876802" y="3124200"/>
            <a:ext cx="3962397" cy="487362"/>
          </a:xfrm>
          <a:prstGeom prst="ellipse">
            <a:avLst/>
          </a:prstGeom>
          <a:noFill/>
          <a:ln w="38100">
            <a:solidFill>
              <a:srgbClr val="C00000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BA696F9-ED25-4FAE-AE4C-1F9A38B5A3E3}"/>
              </a:ext>
            </a:extLst>
          </p:cNvPr>
          <p:cNvSpPr/>
          <p:nvPr/>
        </p:nvSpPr>
        <p:spPr>
          <a:xfrm>
            <a:off x="5714999" y="5151438"/>
            <a:ext cx="2514601" cy="487362"/>
          </a:xfrm>
          <a:prstGeom prst="ellipse">
            <a:avLst/>
          </a:prstGeom>
          <a:noFill/>
          <a:ln w="38100">
            <a:solidFill>
              <a:srgbClr val="C00000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65C818E-02F7-46D4-B5F5-77CC5C9300C6}"/>
              </a:ext>
            </a:extLst>
          </p:cNvPr>
          <p:cNvSpPr/>
          <p:nvPr/>
        </p:nvSpPr>
        <p:spPr>
          <a:xfrm>
            <a:off x="4800601" y="5303838"/>
            <a:ext cx="533400" cy="487362"/>
          </a:xfrm>
          <a:prstGeom prst="ellipse">
            <a:avLst/>
          </a:prstGeom>
          <a:solidFill>
            <a:schemeClr val="accent6">
              <a:alpha val="20000"/>
            </a:schemeClr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DFA118A-18F6-4183-B831-55D263117A73}"/>
              </a:ext>
            </a:extLst>
          </p:cNvPr>
          <p:cNvSpPr/>
          <p:nvPr/>
        </p:nvSpPr>
        <p:spPr>
          <a:xfrm>
            <a:off x="7772399" y="1905000"/>
            <a:ext cx="914401" cy="1371600"/>
          </a:xfrm>
          <a:prstGeom prst="ellipse">
            <a:avLst/>
          </a:prstGeom>
          <a:noFill/>
          <a:ln w="38100">
            <a:solidFill>
              <a:srgbClr val="C00000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5FD3ACF-5633-4873-8371-54480A670736}"/>
              </a:ext>
            </a:extLst>
          </p:cNvPr>
          <p:cNvSpPr/>
          <p:nvPr/>
        </p:nvSpPr>
        <p:spPr>
          <a:xfrm>
            <a:off x="4572001" y="4629099"/>
            <a:ext cx="1295400" cy="487362"/>
          </a:xfrm>
          <a:prstGeom prst="ellipse">
            <a:avLst/>
          </a:prstGeom>
          <a:noFill/>
          <a:ln w="38100">
            <a:solidFill>
              <a:srgbClr val="C00000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6F6C2DF-2BCC-4C1B-84B6-4A9AAEE402A1}"/>
              </a:ext>
            </a:extLst>
          </p:cNvPr>
          <p:cNvSpPr/>
          <p:nvPr/>
        </p:nvSpPr>
        <p:spPr>
          <a:xfrm>
            <a:off x="7924800" y="4846638"/>
            <a:ext cx="1295400" cy="487362"/>
          </a:xfrm>
          <a:prstGeom prst="ellipse">
            <a:avLst/>
          </a:prstGeom>
          <a:noFill/>
          <a:ln w="38100">
            <a:solidFill>
              <a:srgbClr val="C00000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147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8E0AD9-04EB-42EA-9D36-9D7E358D3E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21" name="Content Placeholder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7207894F-E382-4594-89AE-4360CEB72C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0" y="1524000"/>
            <a:ext cx="5334000" cy="5334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Chinook SARs Normalized by Snake River Median SARs (i.e., Relative Survival)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56168-E524-40EC-B4E4-4B718DBBFA0A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76200" y="1524000"/>
            <a:ext cx="3810000" cy="5334000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Compared SARs for the west coast of North America (excl. California)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SARs are scaled by dividing by annual Snake River values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SAR</a:t>
            </a:r>
            <a:r>
              <a:rPr kumimoji="0" lang="en-US" sz="3200" b="0" i="0" u="none" strike="noStrike" kern="120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SnakeRiver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=1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3200" baseline="0" dirty="0"/>
              <a:t>The major regional difference in SARs seen in earlier time periods no longer exists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Almost all regions now have SARs equivalent to the Snake River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3200" baseline="0" dirty="0"/>
              <a:t>Even </a:t>
            </a:r>
            <a:r>
              <a:rPr lang="en-US" sz="3200" dirty="0"/>
              <a:t>AK &amp; NCBC SAR difference now </a:t>
            </a:r>
            <a:r>
              <a:rPr lang="en-US" sz="3200" b="1" i="1" u="sng" dirty="0"/>
              <a:t>much</a:t>
            </a:r>
            <a:r>
              <a:rPr lang="en-US" sz="3200" dirty="0"/>
              <a:t> smaller…and almost the same in the most recent years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How can </a:t>
            </a:r>
            <a:r>
              <a:rPr lang="en-US" sz="3200" dirty="0">
                <a:solidFill>
                  <a:srgbClr val="FF0000"/>
                </a:solidFill>
              </a:rPr>
              <a:t>we recover salmon if Alaska &amp; N. BC can’t with near-pristine freshwater habitat??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4114016" y="6096000"/>
            <a:ext cx="2190946" cy="228600"/>
          </a:xfrm>
          <a:prstGeom prst="ellipse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7086600" y="6096000"/>
            <a:ext cx="1752600" cy="228600"/>
          </a:xfrm>
          <a:prstGeom prst="ellipse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6477000" y="1752600"/>
            <a:ext cx="5334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6477000" y="3657600"/>
            <a:ext cx="5334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6418052" y="3962400"/>
            <a:ext cx="5334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6443930" y="5517930"/>
            <a:ext cx="5334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4267200" y="2971800"/>
            <a:ext cx="5334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4267200" y="4343400"/>
            <a:ext cx="5334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4317522" y="5638800"/>
            <a:ext cx="5334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1F91B4-B7D4-4C8A-BF10-C889ADFA4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5471" y="665922"/>
            <a:ext cx="67818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Steelhead Regional SARs by Regime Period Relative to Snake R</a:t>
            </a:r>
            <a:br>
              <a:rPr lang="en-US" dirty="0"/>
            </a:br>
            <a:endParaRPr lang="en-CA" dirty="0"/>
          </a:p>
        </p:txBody>
      </p:sp>
      <p:pic>
        <p:nvPicPr>
          <p:cNvPr id="4" name="Picture 3" descr="Diagram, schematic&#10;&#10;Description automatically generated">
            <a:extLst>
              <a:ext uri="{FF2B5EF4-FFF2-40B4-BE49-F238E27FC236}">
                <a16:creationId xmlns:a16="http://schemas.microsoft.com/office/drawing/2014/main" id="{7AC26582-9C7B-4BB0-B298-23DB4F9D40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510208"/>
            <a:ext cx="2895600" cy="6377609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9BAEF17F-A823-47AB-B8A9-193FDB90F51D}"/>
              </a:ext>
            </a:extLst>
          </p:cNvPr>
          <p:cNvSpPr/>
          <p:nvPr/>
        </p:nvSpPr>
        <p:spPr>
          <a:xfrm>
            <a:off x="6794940" y="609600"/>
            <a:ext cx="5334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B1FA75D-1763-40BC-A6A6-F8E3713010CF}"/>
              </a:ext>
            </a:extLst>
          </p:cNvPr>
          <p:cNvSpPr/>
          <p:nvPr/>
        </p:nvSpPr>
        <p:spPr>
          <a:xfrm>
            <a:off x="6781800" y="2057400"/>
            <a:ext cx="5334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64DF032-C4A5-44B9-965B-1D785AA370C9}"/>
              </a:ext>
            </a:extLst>
          </p:cNvPr>
          <p:cNvSpPr/>
          <p:nvPr/>
        </p:nvSpPr>
        <p:spPr>
          <a:xfrm>
            <a:off x="6781800" y="3505200"/>
            <a:ext cx="5334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2B0077E-6222-4E03-A5E1-DC5AA11015C0}"/>
              </a:ext>
            </a:extLst>
          </p:cNvPr>
          <p:cNvSpPr/>
          <p:nvPr/>
        </p:nvSpPr>
        <p:spPr>
          <a:xfrm>
            <a:off x="6781800" y="5257800"/>
            <a:ext cx="5334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276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624DA-09D2-4B53-8A26-CE628E05F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Why Are California (Sacramento R) Chinook SARs Greater than the Snake R?</a:t>
            </a:r>
            <a:endParaRPr lang="en-CA" dirty="0"/>
          </a:p>
        </p:txBody>
      </p:sp>
      <p:pic>
        <p:nvPicPr>
          <p:cNvPr id="5" name="Content Placeholder 4" descr="Chart&#10;&#10;Description automatically generated">
            <a:extLst>
              <a:ext uri="{FF2B5EF4-FFF2-40B4-BE49-F238E27FC236}">
                <a16:creationId xmlns:a16="http://schemas.microsoft.com/office/drawing/2014/main" id="{ABF985D5-1421-4258-8C19-A1951BE430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2" t="8418" r="17169" b="9085"/>
          <a:stretch/>
        </p:blipFill>
        <p:spPr>
          <a:xfrm>
            <a:off x="3124200" y="1513542"/>
            <a:ext cx="5562600" cy="5344458"/>
          </a:xfrm>
        </p:spPr>
      </p:pic>
      <p:sp>
        <p:nvSpPr>
          <p:cNvPr id="6" name="Arrow: Up 5">
            <a:extLst>
              <a:ext uri="{FF2B5EF4-FFF2-40B4-BE49-F238E27FC236}">
                <a16:creationId xmlns:a16="http://schemas.microsoft.com/office/drawing/2014/main" id="{F856A4C5-91EB-4FA2-A617-C1CB8E865206}"/>
              </a:ext>
            </a:extLst>
          </p:cNvPr>
          <p:cNvSpPr/>
          <p:nvPr/>
        </p:nvSpPr>
        <p:spPr>
          <a:xfrm>
            <a:off x="5867400" y="6400800"/>
            <a:ext cx="304800" cy="457200"/>
          </a:xfrm>
          <a:prstGeom prst="up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Arrow: Up 7">
            <a:extLst>
              <a:ext uri="{FF2B5EF4-FFF2-40B4-BE49-F238E27FC236}">
                <a16:creationId xmlns:a16="http://schemas.microsoft.com/office/drawing/2014/main" id="{A0EE1C0E-40A7-409A-A542-733A02A6415F}"/>
              </a:ext>
            </a:extLst>
          </p:cNvPr>
          <p:cNvSpPr/>
          <p:nvPr/>
        </p:nvSpPr>
        <p:spPr>
          <a:xfrm>
            <a:off x="4038600" y="6354762"/>
            <a:ext cx="304800" cy="457200"/>
          </a:xfrm>
          <a:prstGeom prst="upArrow">
            <a:avLst/>
          </a:prstGeom>
          <a:solidFill>
            <a:srgbClr val="FF0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Arrow: Up 8">
            <a:extLst>
              <a:ext uri="{FF2B5EF4-FFF2-40B4-BE49-F238E27FC236}">
                <a16:creationId xmlns:a16="http://schemas.microsoft.com/office/drawing/2014/main" id="{1C3524A2-DE8E-4EEC-BC4B-1DB7F122E342}"/>
              </a:ext>
            </a:extLst>
          </p:cNvPr>
          <p:cNvSpPr/>
          <p:nvPr/>
        </p:nvSpPr>
        <p:spPr>
          <a:xfrm rot="5400000">
            <a:off x="3276600" y="5867400"/>
            <a:ext cx="304800" cy="457200"/>
          </a:xfrm>
          <a:prstGeom prst="up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Arrow: Up 9">
            <a:extLst>
              <a:ext uri="{FF2B5EF4-FFF2-40B4-BE49-F238E27FC236}">
                <a16:creationId xmlns:a16="http://schemas.microsoft.com/office/drawing/2014/main" id="{3D345574-A3EC-4014-9244-F4E42161B99F}"/>
              </a:ext>
            </a:extLst>
          </p:cNvPr>
          <p:cNvSpPr/>
          <p:nvPr/>
        </p:nvSpPr>
        <p:spPr>
          <a:xfrm rot="5400000">
            <a:off x="3276600" y="5486400"/>
            <a:ext cx="304800" cy="457200"/>
          </a:xfrm>
          <a:prstGeom prst="upArrow">
            <a:avLst/>
          </a:prstGeom>
          <a:solidFill>
            <a:srgbClr val="FF0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13246D8-9956-421A-879B-2BBE4F1B194B}"/>
              </a:ext>
            </a:extLst>
          </p:cNvPr>
          <p:cNvSpPr txBox="1"/>
          <p:nvPr/>
        </p:nvSpPr>
        <p:spPr>
          <a:xfrm>
            <a:off x="152400" y="1828800"/>
            <a:ext cx="2667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Snake River (Columbia) freshwater survival is far better than the Sacramento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On the other hand, marine survival of Sacramento Chinook is far better than the Snake River Chinook.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As a result, </a:t>
            </a:r>
            <a:r>
              <a:rPr lang="en-US" sz="2200" dirty="0" err="1"/>
              <a:t>SAR</a:t>
            </a:r>
            <a:r>
              <a:rPr lang="en-US" sz="2200" baseline="-25000" dirty="0" err="1"/>
              <a:t>California</a:t>
            </a:r>
            <a:r>
              <a:rPr lang="en-US" sz="2200" dirty="0"/>
              <a:t>&gt;</a:t>
            </a:r>
            <a:r>
              <a:rPr lang="en-US" sz="2200" dirty="0" err="1"/>
              <a:t>SAR</a:t>
            </a:r>
            <a:r>
              <a:rPr lang="en-US" sz="2200" baseline="-25000" dirty="0" err="1"/>
              <a:t>Snake</a:t>
            </a:r>
            <a:endParaRPr lang="en-CA" sz="2200" baseline="-25000" dirty="0"/>
          </a:p>
        </p:txBody>
      </p:sp>
    </p:spTree>
    <p:extLst>
      <p:ext uri="{BB962C8B-B14F-4D97-AF65-F5344CB8AC3E}">
        <p14:creationId xmlns:p14="http://schemas.microsoft.com/office/powerpoint/2010/main" val="3457213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As SARs Drop, Monitoring Increases</a:t>
            </a:r>
          </a:p>
        </p:txBody>
      </p:sp>
      <p:pic>
        <p:nvPicPr>
          <p:cNvPr id="5" name="Content Placeholder 4" descr="Count_SARS_by_Year2.tif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47800" y="815182"/>
            <a:ext cx="6172200" cy="6172200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56168-E524-40EC-B4E4-4B718DBBFA0A}" type="slidenum">
              <a:rPr lang="en-US" smtClean="0"/>
              <a:pPr/>
              <a:t>15</a:t>
            </a:fld>
            <a:endParaRPr lang="en-US"/>
          </a:p>
        </p:txBody>
      </p:sp>
      <p:grpSp>
        <p:nvGrpSpPr>
          <p:cNvPr id="13" name="Group 12"/>
          <p:cNvGrpSpPr/>
          <p:nvPr/>
        </p:nvGrpSpPr>
        <p:grpSpPr>
          <a:xfrm>
            <a:off x="2277333" y="5096902"/>
            <a:ext cx="4990809" cy="196914"/>
            <a:chOff x="2277333" y="5096902"/>
            <a:chExt cx="4990809" cy="196914"/>
          </a:xfrm>
        </p:grpSpPr>
        <p:sp>
          <p:nvSpPr>
            <p:cNvPr id="10" name="Up Arrow 9"/>
            <p:cNvSpPr/>
            <p:nvPr/>
          </p:nvSpPr>
          <p:spPr>
            <a:xfrm rot="2767508">
              <a:off x="3268097" y="4113170"/>
              <a:ext cx="189882" cy="2171409"/>
            </a:xfrm>
            <a:prstGeom prst="upArrow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Up Arrow 10"/>
            <p:cNvSpPr/>
            <p:nvPr/>
          </p:nvSpPr>
          <p:spPr>
            <a:xfrm rot="2767508">
              <a:off x="6087497" y="4106138"/>
              <a:ext cx="189882" cy="2171409"/>
            </a:xfrm>
            <a:prstGeom prst="upArrow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8991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The Real Salmon Habitat Problem:</a:t>
            </a:r>
            <a:br>
              <a:rPr lang="en-US" dirty="0"/>
            </a:br>
            <a:r>
              <a:rPr lang="en-US" dirty="0"/>
              <a:t>There are Many Habitats!!</a:t>
            </a:r>
          </a:p>
        </p:txBody>
      </p:sp>
      <p:pic>
        <p:nvPicPr>
          <p:cNvPr id="5" name="Content Placeholder 4" descr="Salmon life cycle color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6009" t="5051" r="26008" b="32655"/>
          <a:stretch>
            <a:fillRect/>
          </a:stretch>
        </p:blipFill>
        <p:spPr>
          <a:xfrm>
            <a:off x="2209800" y="1600200"/>
            <a:ext cx="5181601" cy="5045243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56168-E524-40EC-B4E4-4B718DBBFA0A}" type="slidenum">
              <a:rPr lang="en-US" smtClean="0"/>
              <a:pPr/>
              <a:t>16</a:t>
            </a:fld>
            <a:endParaRPr lang="en-US"/>
          </a:p>
        </p:txBody>
      </p:sp>
      <p:grpSp>
        <p:nvGrpSpPr>
          <p:cNvPr id="3" name="Group 11"/>
          <p:cNvGrpSpPr/>
          <p:nvPr/>
        </p:nvGrpSpPr>
        <p:grpSpPr>
          <a:xfrm>
            <a:off x="152400" y="5410200"/>
            <a:ext cx="2579813" cy="914400"/>
            <a:chOff x="152400" y="5410200"/>
            <a:chExt cx="2579813" cy="914400"/>
          </a:xfrm>
        </p:grpSpPr>
        <p:sp>
          <p:nvSpPr>
            <p:cNvPr id="6" name="Notched Right Arrow 5"/>
            <p:cNvSpPr/>
            <p:nvPr/>
          </p:nvSpPr>
          <p:spPr>
            <a:xfrm rot="20118574">
              <a:off x="751013" y="5943600"/>
              <a:ext cx="1981200" cy="381000"/>
            </a:xfrm>
            <a:prstGeom prst="notchedRightArrow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52400" y="5410200"/>
              <a:ext cx="17526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If the Ocean is the problem…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361855" y="2731105"/>
            <a:ext cx="2782145" cy="2195820"/>
            <a:chOff x="6361855" y="2731105"/>
            <a:chExt cx="2782145" cy="2195820"/>
          </a:xfrm>
        </p:grpSpPr>
        <p:sp>
          <p:nvSpPr>
            <p:cNvPr id="8" name="Notched Right Arrow 7"/>
            <p:cNvSpPr/>
            <p:nvPr/>
          </p:nvSpPr>
          <p:spPr>
            <a:xfrm rot="9002180">
              <a:off x="6361855" y="2731105"/>
              <a:ext cx="1981200" cy="381000"/>
            </a:xfrm>
            <a:prstGeom prst="notchedRightArrow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391400" y="2895600"/>
              <a:ext cx="1752600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…can we make enough modification to freshwater to compensate?</a:t>
              </a:r>
            </a:p>
            <a:p>
              <a:r>
                <a:rPr lang="en-US" b="1" dirty="0"/>
                <a:t>… And how do we do so??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7391400" y="4999672"/>
            <a:ext cx="1752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>
                <a:solidFill>
                  <a:srgbClr val="FFC000"/>
                </a:solidFill>
              </a:rPr>
              <a:t>And are we even approaching the problem in the right way?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8640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en-US" dirty="0"/>
              <a:t>Almost all regions of the west coast show large drops in salmon SARs over time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This includes regions with essentially pristine freshwater habitats (</a:t>
            </a:r>
            <a:r>
              <a:rPr lang="en-US" dirty="0">
                <a:sym typeface="Wingdings" pitchFamily="2" charset="2"/>
              </a:rPr>
              <a:t></a:t>
            </a:r>
            <a:r>
              <a:rPr lang="en-US" dirty="0"/>
              <a:t>SE Alaska, N. BC)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We don’t know where in the life cycle survival is dropping but it is almost certainly marine.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It is roughly associated with regime periods.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Geographically widespread declines in SARs raise important questions about how effective recovery actions in freshwater can be.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56168-E524-40EC-B4E4-4B718DBBFA0A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b="1" cap="all" dirty="0" err="1">
                <a:latin typeface="Candara" pitchFamily="34" charset="0"/>
              </a:rPr>
              <a:t>ThankS</a:t>
            </a:r>
            <a:r>
              <a:rPr lang="en-CA" sz="3200" b="1" cap="all" dirty="0">
                <a:latin typeface="Candara" pitchFamily="34" charset="0"/>
              </a:rPr>
              <a:t> FOR YOUR INTEREST!</a:t>
            </a:r>
          </a:p>
        </p:txBody>
      </p:sp>
      <p:sp>
        <p:nvSpPr>
          <p:cNvPr id="1033" name="AutoShape 9" descr="Image result for oceantrackingnetwork logo"/>
          <p:cNvSpPr>
            <a:spLocks noChangeAspect="1" noChangeArrowheads="1"/>
          </p:cNvSpPr>
          <p:nvPr/>
        </p:nvSpPr>
        <p:spPr bwMode="auto">
          <a:xfrm>
            <a:off x="155575" y="-144457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1035" name="AutoShape 11" descr="Image result for oceantrackingnetwork logo"/>
          <p:cNvSpPr>
            <a:spLocks noChangeAspect="1" noChangeArrowheads="1"/>
          </p:cNvSpPr>
          <p:nvPr/>
        </p:nvSpPr>
        <p:spPr bwMode="auto">
          <a:xfrm>
            <a:off x="155575" y="-144457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pic>
        <p:nvPicPr>
          <p:cNvPr id="90114" name="Picture 2" descr="http://kintama.com/wp-content/uploads/2010/09/Erin-Rechisk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1400" y="1837436"/>
            <a:ext cx="2362200" cy="3039364"/>
          </a:xfrm>
          <a:prstGeom prst="rect">
            <a:avLst/>
          </a:prstGeom>
          <a:noFill/>
        </p:spPr>
      </p:pic>
      <p:pic>
        <p:nvPicPr>
          <p:cNvPr id="90116" name="Picture 4" descr="http://kintama.com/wp-content/uploads/2010/09/Aswea-Port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1837436"/>
            <a:ext cx="2362200" cy="3039364"/>
          </a:xfrm>
          <a:prstGeom prst="rect">
            <a:avLst/>
          </a:prstGeom>
          <a:noFill/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5F727D-1316-402D-A0F1-72EA6EB734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55575" y="4983161"/>
            <a:ext cx="8531225" cy="1143001"/>
          </a:xfrm>
        </p:spPr>
        <p:txBody>
          <a:bodyPr/>
          <a:lstStyle/>
          <a:p>
            <a:pPr marL="0" indent="0">
              <a:buNone/>
            </a:pPr>
            <a:r>
              <a:rPr lang="en-CA" sz="2400" dirty="0"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Candara" pitchFamily="34" charset="0"/>
              </a:rPr>
              <a:t>	David Welch		Erin Rechisky		Aswea Porter</a:t>
            </a:r>
          </a:p>
          <a:p>
            <a:endParaRPr lang="en-CA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0E407E-BF57-47F1-8986-AC3DA14F4F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852313"/>
            <a:ext cx="2590800" cy="3096369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F1427-0709-4D04-8482-FA08624FF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Some Questions to Start the Discussion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E46729-1F09-4BC9-B1F8-3437FE1A81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2400" y="1524000"/>
            <a:ext cx="8763000" cy="4800600"/>
          </a:xfrm>
        </p:spPr>
        <p:txBody>
          <a:bodyPr>
            <a:normAutofit/>
          </a:bodyPr>
          <a:lstStyle/>
          <a:p>
            <a:r>
              <a:rPr lang="en-US" dirty="0"/>
              <a:t>Is Trinity R smolt survival to the river mouth currently measured?</a:t>
            </a:r>
          </a:p>
          <a:p>
            <a:r>
              <a:rPr lang="en-US" dirty="0"/>
              <a:t>Is the SAR known (ideally, for the same years)?</a:t>
            </a:r>
          </a:p>
          <a:p>
            <a:r>
              <a:rPr lang="en-US" dirty="0"/>
              <a:t>If so, then ocean survival can be measured:</a:t>
            </a:r>
          </a:p>
          <a:p>
            <a:pPr marL="1371600" lvl="3" indent="0">
              <a:buNone/>
            </a:pPr>
            <a:r>
              <a:rPr lang="en-US" sz="3200" dirty="0" err="1"/>
              <a:t>S</a:t>
            </a:r>
            <a:r>
              <a:rPr lang="en-US" sz="3200" baseline="-25000" dirty="0" err="1"/>
              <a:t>ocean</a:t>
            </a:r>
            <a:r>
              <a:rPr lang="en-US" sz="3200" dirty="0"/>
              <a:t>=SAR/S</a:t>
            </a:r>
            <a:r>
              <a:rPr lang="en-US" sz="3200" baseline="-25000" dirty="0"/>
              <a:t>FW</a:t>
            </a:r>
          </a:p>
          <a:p>
            <a:r>
              <a:rPr lang="en-US" dirty="0"/>
              <a:t>This begins to define &amp; bound the problem.</a:t>
            </a:r>
          </a:p>
          <a:p>
            <a:r>
              <a:rPr lang="en-US" dirty="0"/>
              <a:t>A rational discussion can then begin about whether it is realistic for freshwater survival (habitat) to be sufficiently modified to compensate for marine phase problems.</a:t>
            </a:r>
          </a:p>
          <a:p>
            <a:r>
              <a:rPr lang="en-US" i="1" u="sng" dirty="0"/>
              <a:t>If not, we need to address marine survival problems directly.</a:t>
            </a:r>
          </a:p>
          <a:p>
            <a:r>
              <a:rPr lang="en-US" b="1" u="sng" dirty="0"/>
              <a:t>Spoiler Alert!</a:t>
            </a:r>
            <a:r>
              <a:rPr lang="en-US" dirty="0"/>
              <a:t>  Freshwater density-dependence may counteract freshwater habitat interventions!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673695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10722</TotalTime>
  <Words>888</Words>
  <Application>Microsoft Office PowerPoint</Application>
  <PresentationFormat>On-screen Show (4:3)</PresentationFormat>
  <Paragraphs>113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Candara</vt:lpstr>
      <vt:lpstr>Lato-Bold</vt:lpstr>
      <vt:lpstr>Times New Roman</vt:lpstr>
      <vt:lpstr>Office Theme</vt:lpstr>
      <vt:lpstr>A Survey of the Coast-wide Decline in Survival of West Coast Chinook David Welch Kintama Research Services Ltd., Nanaimo, BC, Canada david.welch@kintama.com  Tel: +1-250-739-9044 </vt:lpstr>
      <vt:lpstr>Two papers: BioRXiv Preprint &amp; Fish &amp; Fisheries Peer-Reviewed Paper</vt:lpstr>
      <vt:lpstr>Differences between Old (BioRχive/PLoS ONE) &amp; New (Fish &amp; Fisheries) Manuscripts</vt:lpstr>
      <vt:lpstr>Setting the Scene</vt:lpstr>
      <vt:lpstr>The New Normal? 2014-2020</vt:lpstr>
      <vt:lpstr>PowerPoint Presentation</vt:lpstr>
      <vt:lpstr>The Near-Future</vt:lpstr>
      <vt:lpstr>Measuring Smolt-to-Adult Survival (SARs)</vt:lpstr>
      <vt:lpstr>The Study Area-Chinook</vt:lpstr>
      <vt:lpstr>Chinook SAR Data Broken Out by Methodology</vt:lpstr>
      <vt:lpstr>The Bottom Line: SARs 2010-2014</vt:lpstr>
      <vt:lpstr>Chinook SARs Normalized by Snake River Median SARs (i.e., Relative Survival)</vt:lpstr>
      <vt:lpstr>Steelhead Regional SARs by Regime Period Relative to Snake R </vt:lpstr>
      <vt:lpstr>Why Are California (Sacramento R) Chinook SARs Greater than the Snake R?</vt:lpstr>
      <vt:lpstr>As SARs Drop, Monitoring Increases</vt:lpstr>
      <vt:lpstr>The Real Salmon Habitat Problem: There are Many Habitats!!</vt:lpstr>
      <vt:lpstr>Conclusions</vt:lpstr>
      <vt:lpstr>ThankS FOR YOUR INTEREST!</vt:lpstr>
      <vt:lpstr>Some Questions to Start the Discussion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PIT Tag-Based SARs are Misleading</dc:title>
  <dc:creator>David Welch</dc:creator>
  <cp:lastModifiedBy>David Welch</cp:lastModifiedBy>
  <cp:revision>136</cp:revision>
  <dcterms:created xsi:type="dcterms:W3CDTF">2020-05-22T16:16:15Z</dcterms:created>
  <dcterms:modified xsi:type="dcterms:W3CDTF">2020-12-16T06:34:29Z</dcterms:modified>
</cp:coreProperties>
</file>