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3" r:id="rId3"/>
    <p:sldId id="265" r:id="rId4"/>
    <p:sldId id="284" r:id="rId5"/>
    <p:sldId id="283" r:id="rId6"/>
    <p:sldId id="289" r:id="rId7"/>
    <p:sldId id="264" r:id="rId8"/>
    <p:sldId id="28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92" autoAdjust="0"/>
    <p:restoredTop sz="84251" autoAdjust="0"/>
  </p:normalViewPr>
  <p:slideViewPr>
    <p:cSldViewPr snapToGrid="0">
      <p:cViewPr varScale="1">
        <p:scale>
          <a:sx n="112" d="100"/>
          <a:sy n="112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8F4560-4867-488C-941A-F54E5809B0F5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F029B2-1096-4CC6-B78F-4D095743EC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8005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EA4081-F261-4A8F-8811-A86832A221FA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7C63A-7289-4DCD-801C-6842987F16C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206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674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147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baseline="0" dirty="0" smtClean="0"/>
              <a:t>Signature of the HVT on the FONSI for the Winter Flow EA established a new paradigm for flow planning for the TRRP</a:t>
            </a:r>
          </a:p>
          <a:p>
            <a:pPr marL="628650" lvl="1" indent="-171450">
              <a:buFontTx/>
              <a:buChar char="-"/>
            </a:pPr>
            <a:r>
              <a:rPr lang="en-US" baseline="0" dirty="0" smtClean="0"/>
              <a:t>We will need to plan for not only the April B120 forecast, but also the February and March B120 forecasts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1500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767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06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Recap:</a:t>
            </a:r>
          </a:p>
          <a:p>
            <a:r>
              <a:rPr lang="en-US" dirty="0" smtClean="0"/>
              <a:t>Talked</a:t>
            </a:r>
            <a:r>
              <a:rPr lang="en-US" baseline="0" dirty="0" smtClean="0"/>
              <a:t> about how we got here</a:t>
            </a:r>
          </a:p>
          <a:p>
            <a:r>
              <a:rPr lang="en-US" baseline="0" dirty="0" smtClean="0"/>
              <a:t>Talked about the planning process and meetings we had</a:t>
            </a:r>
          </a:p>
          <a:p>
            <a:r>
              <a:rPr lang="en-US" baseline="0" dirty="0" smtClean="0"/>
              <a:t>Worked through DSS results</a:t>
            </a:r>
          </a:p>
          <a:p>
            <a:r>
              <a:rPr lang="en-US" baseline="0" dirty="0" smtClean="0"/>
              <a:t>Made a recommendation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Questions?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Recap:</a:t>
            </a:r>
          </a:p>
          <a:p>
            <a:r>
              <a:rPr lang="en-US" dirty="0" smtClean="0"/>
              <a:t>Talked</a:t>
            </a:r>
            <a:r>
              <a:rPr lang="en-US" baseline="0" dirty="0" smtClean="0"/>
              <a:t> about how we got here</a:t>
            </a:r>
          </a:p>
          <a:p>
            <a:r>
              <a:rPr lang="en-US" baseline="0" dirty="0" smtClean="0"/>
              <a:t>Talked about the planning process and meetings we had</a:t>
            </a:r>
          </a:p>
          <a:p>
            <a:r>
              <a:rPr lang="en-US" baseline="0" dirty="0" smtClean="0"/>
              <a:t>Worked through DSS results</a:t>
            </a:r>
          </a:p>
          <a:p>
            <a:r>
              <a:rPr lang="en-US" baseline="0" dirty="0" smtClean="0"/>
              <a:t>Made a recommendation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Questions?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B7C63A-7289-4DCD-801C-6842987F16C7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925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113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262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68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5591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184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707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664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145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547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37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391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59B92-A3CC-4DC3-BCF9-0A3CFC3D6530}" type="datetimeFigureOut">
              <a:rPr lang="en-US" smtClean="0"/>
              <a:t>9/15/2025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23EC2-0011-4557-8235-8A356D8EA9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682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pflynn@trinitycounty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0" y="1454111"/>
            <a:ext cx="9144000" cy="2387600"/>
          </a:xfrm>
        </p:spPr>
        <p:txBody>
          <a:bodyPr/>
          <a:lstStyle/>
          <a:p>
            <a:r>
              <a:rPr lang="en-US" dirty="0" smtClean="0"/>
              <a:t>Water Year 2026 Flow Recommendation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3933786"/>
            <a:ext cx="9144000" cy="1655762"/>
          </a:xfrm>
        </p:spPr>
        <p:txBody>
          <a:bodyPr/>
          <a:lstStyle/>
          <a:p>
            <a:r>
              <a:rPr lang="en-US" dirty="0" smtClean="0"/>
              <a:t>Trinity River Restoration Program Flow </a:t>
            </a:r>
            <a:r>
              <a:rPr lang="en-US" dirty="0" smtClean="0"/>
              <a:t>Workgroup</a:t>
            </a:r>
            <a:endParaRPr lang="en-US" dirty="0" smtClean="0"/>
          </a:p>
          <a:p>
            <a:r>
              <a:rPr lang="en-US" dirty="0" smtClean="0"/>
              <a:t>Patrick Flynn – Coordinator</a:t>
            </a:r>
          </a:p>
          <a:p>
            <a:r>
              <a:rPr lang="en-US" sz="1800" dirty="0" smtClean="0"/>
              <a:t>TMC </a:t>
            </a:r>
            <a:r>
              <a:rPr lang="en-US" sz="1800" dirty="0" smtClean="0"/>
              <a:t>09/17/2025</a:t>
            </a:r>
            <a:endParaRPr lang="en-US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3" y="271305"/>
            <a:ext cx="3166759" cy="316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31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03" y="421461"/>
            <a:ext cx="4979158" cy="1325563"/>
          </a:xfrm>
        </p:spPr>
        <p:txBody>
          <a:bodyPr/>
          <a:lstStyle/>
          <a:p>
            <a:r>
              <a:rPr lang="en-US" dirty="0" smtClean="0">
                <a:latin typeface="+mn-lt"/>
              </a:rPr>
              <a:t>Table of Contents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03" y="1540934"/>
            <a:ext cx="7919469" cy="491066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How we got here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Winter Flow project FONSI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What it requires of the Program and TMC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Flow Workgroup actions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Recommendation </a:t>
            </a:r>
            <a:r>
              <a:rPr lang="en-US" dirty="0" smtClean="0"/>
              <a:t>from Flow </a:t>
            </a:r>
            <a:r>
              <a:rPr lang="en-US" dirty="0" smtClean="0"/>
              <a:t>WG/IDT to TMC</a:t>
            </a:r>
            <a:endParaRPr lang="en-US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072" y="267629"/>
            <a:ext cx="2817299" cy="281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56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9523" y="313067"/>
            <a:ext cx="5633361" cy="1325563"/>
          </a:xfrm>
        </p:spPr>
        <p:txBody>
          <a:bodyPr/>
          <a:lstStyle/>
          <a:p>
            <a:pPr algn="ctr"/>
            <a:r>
              <a:rPr lang="en-US" dirty="0" smtClean="0">
                <a:latin typeface="+mn-lt"/>
              </a:rPr>
              <a:t>How we got here</a:t>
            </a:r>
            <a:endParaRPr lang="en-US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072" y="267629"/>
            <a:ext cx="2817299" cy="2817299"/>
          </a:xfrm>
          <a:prstGeom prst="rect">
            <a:avLst/>
          </a:prstGeom>
        </p:spPr>
      </p:pic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823219" y="1593192"/>
            <a:ext cx="7465743" cy="461151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September 2024</a:t>
            </a:r>
          </a:p>
          <a:p>
            <a:pPr lvl="1"/>
            <a:r>
              <a:rPr lang="en-US" dirty="0" smtClean="0"/>
              <a:t>TMC voted 7-1 to implement Winter Flow</a:t>
            </a:r>
          </a:p>
          <a:p>
            <a:pPr lvl="1"/>
            <a:endParaRPr lang="en-US" dirty="0"/>
          </a:p>
          <a:p>
            <a:r>
              <a:rPr lang="en-US" dirty="0" smtClean="0"/>
              <a:t>Decem</a:t>
            </a:r>
            <a:r>
              <a:rPr lang="en-US" dirty="0" smtClean="0"/>
              <a:t>ber 2024</a:t>
            </a:r>
          </a:p>
          <a:p>
            <a:pPr lvl="1"/>
            <a:r>
              <a:rPr lang="en-US" dirty="0" smtClean="0"/>
              <a:t>Finding of No Significant Impact (FONSI) for Winter Flow project was signed by Hoopa, Yurok, and Reclamation</a:t>
            </a:r>
          </a:p>
          <a:p>
            <a:pPr lvl="2"/>
            <a:r>
              <a:rPr lang="en-US" dirty="0" smtClean="0"/>
              <a:t>Hoopa’s signature included a request to implement Winter Flow as a three-year experiment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December 2024 – April 2025</a:t>
            </a:r>
          </a:p>
          <a:p>
            <a:pPr lvl="1"/>
            <a:r>
              <a:rPr lang="en-US" dirty="0" smtClean="0"/>
              <a:t>Winter Flow project was implemented in full for the first time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16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7975600" cy="1325563"/>
          </a:xfrm>
        </p:spPr>
        <p:txBody>
          <a:bodyPr/>
          <a:lstStyle/>
          <a:p>
            <a:pPr algn="ctr"/>
            <a:r>
              <a:rPr lang="en-US" dirty="0" smtClean="0">
                <a:latin typeface="+mn-lt"/>
              </a:rPr>
              <a:t>Finding of No Significant Impact (FONSI)</a:t>
            </a:r>
            <a:endParaRPr lang="en-US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802757" cy="435133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The FONSI includes a statement:</a:t>
            </a:r>
          </a:p>
          <a:p>
            <a:pPr marL="457200" lvl="1" indent="0">
              <a:buNone/>
            </a:pP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The proposed activities in the Variable Flow Project as described above and in Chapter 2 of the EA and as adopted by the TMC in September 2024 will take effect in December 2024 for water year 2025. </a:t>
            </a:r>
            <a:endParaRPr lang="en-US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</a:rPr>
              <a:t>Similar </a:t>
            </a:r>
            <a:r>
              <a:rPr lang="en-US" i="1" dirty="0">
                <a:solidFill>
                  <a:schemeClr val="accent2">
                    <a:lumMod val="75000"/>
                  </a:schemeClr>
                </a:solidFill>
              </a:rPr>
              <a:t>Winter Flow Variability projects with a Flow Synchronization Period and Elevated Baseflow Period may also be adopted in the next two consecutive water years consistent with this </a:t>
            </a:r>
            <a:r>
              <a:rPr lang="en-US" i="1" dirty="0" smtClean="0">
                <a:solidFill>
                  <a:schemeClr val="accent2">
                    <a:lumMod val="75000"/>
                  </a:schemeClr>
                </a:solidFill>
              </a:rPr>
              <a:t>EA;</a:t>
            </a:r>
          </a:p>
          <a:p>
            <a:pPr marL="457200" lvl="1" indent="0">
              <a:buNone/>
            </a:pP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subject 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to the ROD's adaptive management process and approval by the 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TMC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i="1" dirty="0" smtClean="0">
                <a:solidFill>
                  <a:schemeClr val="accent1">
                    <a:lumMod val="75000"/>
                  </a:schemeClr>
                </a:solidFill>
              </a:rPr>
              <a:t>[…]</a:t>
            </a:r>
            <a:endParaRPr lang="en-US" i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957" y="0"/>
            <a:ext cx="2461591" cy="246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0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7975600" cy="1325563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+mn-lt"/>
              </a:rPr>
              <a:t>How the Flow WG met this requirement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8177613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 smtClean="0"/>
              <a:t>Flow WG met in August to decide on WY2026 approach</a:t>
            </a:r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r>
              <a:rPr lang="en-US" dirty="0" smtClean="0"/>
              <a:t>Recommended implementation of winter flow to IDT during September 3 IDT meeting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smtClean="0"/>
              <a:t>Somewhat of a formality, but we still need to make a recommendation to the TMC for how to implement flows in WY2026</a:t>
            </a:r>
          </a:p>
          <a:p>
            <a:endParaRPr lang="en-US" sz="3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957" y="0"/>
            <a:ext cx="2461591" cy="246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1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7975600" cy="1325563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+mn-lt"/>
              </a:rPr>
              <a:t>Recommendation from Flow WG and IDT</a:t>
            </a:r>
            <a:endParaRPr lang="en-US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8177613" cy="43513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Implement the </a:t>
            </a:r>
            <a:r>
              <a:rPr lang="en-US" dirty="0"/>
              <a:t>full Winter Flow </a:t>
            </a:r>
            <a:r>
              <a:rPr lang="en-US" dirty="0" smtClean="0"/>
              <a:t>project </a:t>
            </a:r>
            <a:r>
              <a:rPr lang="en-US" dirty="0"/>
              <a:t>during </a:t>
            </a:r>
            <a:r>
              <a:rPr lang="en-US" dirty="0" smtClean="0"/>
              <a:t>WY2026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Implement spring restoration flows beginning April 15 with the remaining water volume after winter flows are implemented</a:t>
            </a:r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We also request Reclamation confer with the Program if Safety of Dams releases are necessary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957" y="0"/>
            <a:ext cx="2461591" cy="246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5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+mn-lt"/>
              </a:rPr>
              <a:t>Recap</a:t>
            </a:r>
            <a:endParaRPr lang="en-US" dirty="0">
              <a:latin typeface="+mn-lt"/>
            </a:endParaRPr>
          </a:p>
        </p:txBody>
      </p:sp>
      <p:pic>
        <p:nvPicPr>
          <p:cNvPr id="7170" name="Picture 2" descr="TRRP: WHO WE A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987" y="703166"/>
            <a:ext cx="4656082" cy="292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558025"/>
            <a:ext cx="7919469" cy="4910666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 smtClean="0"/>
              <a:t>How we got here</a:t>
            </a:r>
          </a:p>
          <a:p>
            <a:pPr>
              <a:lnSpc>
                <a:spcPct val="110000"/>
              </a:lnSpc>
            </a:pPr>
            <a:r>
              <a:rPr lang="en-US" dirty="0" smtClean="0"/>
              <a:t>Winter Flow project FONSI</a:t>
            </a:r>
          </a:p>
          <a:p>
            <a:pPr lvl="1">
              <a:lnSpc>
                <a:spcPct val="110000"/>
              </a:lnSpc>
            </a:pPr>
            <a:r>
              <a:rPr lang="en-US" dirty="0"/>
              <a:t>What it requires of the Program and </a:t>
            </a:r>
            <a:r>
              <a:rPr lang="en-US" dirty="0" smtClean="0"/>
              <a:t>TMC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Flow Workgroup actions</a:t>
            </a:r>
          </a:p>
          <a:p>
            <a:pPr>
              <a:lnSpc>
                <a:spcPct val="200000"/>
              </a:lnSpc>
            </a:pPr>
            <a:r>
              <a:rPr lang="en-US" dirty="0" smtClean="0"/>
              <a:t>Recommendation </a:t>
            </a:r>
            <a:r>
              <a:rPr lang="en-US" dirty="0" smtClean="0"/>
              <a:t>from Flow </a:t>
            </a:r>
            <a:r>
              <a:rPr lang="en-US" dirty="0" smtClean="0"/>
              <a:t>WG/IDT to TMC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5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6274" y="237525"/>
            <a:ext cx="10515600" cy="1325563"/>
          </a:xfrm>
        </p:spPr>
        <p:txBody>
          <a:bodyPr/>
          <a:lstStyle/>
          <a:p>
            <a:r>
              <a:rPr lang="en-US" dirty="0" smtClean="0">
                <a:latin typeface="+mn-lt"/>
              </a:rPr>
              <a:t>Questions?</a:t>
            </a:r>
            <a:endParaRPr lang="en-US" dirty="0">
              <a:latin typeface="+mn-lt"/>
            </a:endParaRPr>
          </a:p>
        </p:txBody>
      </p:sp>
      <p:pic>
        <p:nvPicPr>
          <p:cNvPr id="7170" name="Picture 2" descr="TRRP: WHO WE A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805" y="1966664"/>
            <a:ext cx="4656082" cy="2924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766274" y="126111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Trinity River Restoration Program Flow Workgroup</a:t>
            </a:r>
          </a:p>
          <a:p>
            <a:pPr marL="0" indent="0">
              <a:buNone/>
            </a:pPr>
            <a:r>
              <a:rPr lang="en-US" dirty="0" smtClean="0"/>
              <a:t>Patrick Flynn – Coordinator</a:t>
            </a:r>
          </a:p>
          <a:p>
            <a:pPr marL="0" indent="0">
              <a:buNone/>
            </a:pPr>
            <a:r>
              <a:rPr lang="en-US" sz="1800" dirty="0" smtClean="0">
                <a:hlinkClick r:id="rId4"/>
              </a:rPr>
              <a:t>pflynn@trinitycounty.org</a:t>
            </a:r>
            <a:endParaRPr lang="en-US" sz="1800" dirty="0" smtClean="0"/>
          </a:p>
          <a:p>
            <a:pPr marL="0" indent="0">
              <a:buNone/>
            </a:pPr>
            <a:r>
              <a:rPr lang="en-US" sz="1800" dirty="0" smtClean="0"/>
              <a:t>530-623-1351</a:t>
            </a:r>
            <a:endParaRPr lang="en-US" sz="1800" dirty="0"/>
          </a:p>
        </p:txBody>
      </p:sp>
      <p:sp>
        <p:nvSpPr>
          <p:cNvPr id="8" name="Rectangle 7"/>
          <p:cNvSpPr/>
          <p:nvPr/>
        </p:nvSpPr>
        <p:spPr>
          <a:xfrm>
            <a:off x="458624" y="3940469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Implement the full Winter Flow project during WY2026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Implement spring restoration flows beginning April 15 with the remaining water volume after winter flows are implemented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We also request Reclamation confer with the Program if Safety of Dams releases are necessary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8624" y="2916878"/>
            <a:ext cx="797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dirty="0" smtClean="0">
                <a:latin typeface="+mn-lt"/>
              </a:rPr>
              <a:t>Recommendation</a:t>
            </a:r>
            <a:endParaRPr lang="en-US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94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2869</TotalTime>
  <Words>486</Words>
  <Application>Microsoft Office PowerPoint</Application>
  <PresentationFormat>Widescreen</PresentationFormat>
  <Paragraphs>77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Water Year 2026 Flow Recommendation</vt:lpstr>
      <vt:lpstr>Table of Contents</vt:lpstr>
      <vt:lpstr>How we got here</vt:lpstr>
      <vt:lpstr>Finding of No Significant Impact (FONSI)</vt:lpstr>
      <vt:lpstr>How the Flow WG met this requirement</vt:lpstr>
      <vt:lpstr>Recommendation from Flow WG and IDT</vt:lpstr>
      <vt:lpstr>Recap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WY2025 Flow Strategy Recommendation</dc:title>
  <dc:creator>Patrick Flynn</dc:creator>
  <cp:lastModifiedBy>Patrick Flynn</cp:lastModifiedBy>
  <cp:revision>143</cp:revision>
  <dcterms:created xsi:type="dcterms:W3CDTF">2024-09-11T15:28:20Z</dcterms:created>
  <dcterms:modified xsi:type="dcterms:W3CDTF">2025-09-15T22:43:03Z</dcterms:modified>
</cp:coreProperties>
</file>