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614" r:id="rId2"/>
    <p:sldId id="256" r:id="rId3"/>
    <p:sldId id="615" r:id="rId4"/>
    <p:sldId id="616" r:id="rId5"/>
    <p:sldId id="617" r:id="rId6"/>
    <p:sldId id="618" r:id="rId7"/>
    <p:sldId id="619" r:id="rId8"/>
    <p:sldId id="620" r:id="rId9"/>
    <p:sldId id="622" r:id="rId10"/>
    <p:sldId id="621" r:id="rId11"/>
    <p:sldId id="623" r:id="rId12"/>
    <p:sldId id="624" r:id="rId13"/>
    <p:sldId id="628" r:id="rId14"/>
    <p:sldId id="627" r:id="rId15"/>
    <p:sldId id="62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3" autoAdjust="0"/>
    <p:restoredTop sz="94617" autoAdjust="0"/>
  </p:normalViewPr>
  <p:slideViewPr>
    <p:cSldViewPr snapToGrid="0">
      <p:cViewPr varScale="1">
        <p:scale>
          <a:sx n="102" d="100"/>
          <a:sy n="102" d="100"/>
        </p:scale>
        <p:origin x="2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663F8-BFD2-412B-B11C-4A72B5352A83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6FF61-E351-4F63-8B04-B7BFBBBC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44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061FC5-45F0-4A39-944F-802E87CF47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492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Remove berms, pick a floodplain elevation and build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01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Recognized need for some off-channel habitat and started incorporating large wood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82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Forcing features in channel to promote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511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Realigned channel with hardened forcing features with oversize material, combined with off channel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295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Rather than forcing a change, create the conditions for the river to build and maintain desired features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758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Massive floodplain lowering with great </a:t>
            </a:r>
            <a:r>
              <a:rPr lang="en-US" dirty="0" err="1"/>
              <a:t>reveg</a:t>
            </a:r>
            <a:r>
              <a:rPr lang="en-US" dirty="0"/>
              <a:t> success, less emphasis on oversized materials, immediate habitat gains but with room for the river to figure things out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81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Lower everything to near base flow, make an exaggerated and undersized channel, and let the river figure out its new alignment and floodplain elevation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527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6FF61-E351-4F63-8B04-B7BFBBBC3B6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994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37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300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0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51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584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1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831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60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56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27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6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64B76-359C-4DDA-AD3E-EA888B3ADEA6}" type="datetimeFigureOut">
              <a:rPr lang="en-US" smtClean="0"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B69A5-BD96-4CD3-BC77-2E3A8B15C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3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7311" y="3479028"/>
            <a:ext cx="7334745" cy="1168658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4">
                    <a:lumMod val="10000"/>
                  </a:schemeClr>
                </a:solidFill>
              </a:rPr>
              <a:t>Where are we floating to, anyway?</a:t>
            </a:r>
            <a:br>
              <a:rPr lang="en-US" b="1" dirty="0">
                <a:solidFill>
                  <a:schemeClr val="accent4">
                    <a:lumMod val="10000"/>
                  </a:schemeClr>
                </a:solidFill>
              </a:rPr>
            </a:br>
            <a:r>
              <a:rPr lang="en-US" sz="3100" b="1" dirty="0">
                <a:solidFill>
                  <a:schemeClr val="accent4">
                    <a:lumMod val="10000"/>
                  </a:schemeClr>
                </a:solidFill>
              </a:rPr>
              <a:t>Charting a course for future restoration work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7309" y="5421224"/>
            <a:ext cx="6858000" cy="1241822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2100" dirty="0">
                <a:solidFill>
                  <a:schemeClr val="accent4">
                    <a:lumMod val="10000"/>
                  </a:schemeClr>
                </a:solidFill>
              </a:rPr>
              <a:t>Mike Dixon, Ph.D.</a:t>
            </a:r>
          </a:p>
          <a:p>
            <a:pPr algn="l"/>
            <a:r>
              <a:rPr lang="en-US" sz="2100" dirty="0">
                <a:solidFill>
                  <a:schemeClr val="accent4">
                    <a:lumMod val="10000"/>
                  </a:schemeClr>
                </a:solidFill>
              </a:rPr>
              <a:t>Executive Director</a:t>
            </a:r>
          </a:p>
          <a:p>
            <a:pPr algn="l"/>
            <a:r>
              <a:rPr lang="en-US" sz="2100" dirty="0">
                <a:solidFill>
                  <a:schemeClr val="accent4">
                    <a:lumMod val="10000"/>
                  </a:schemeClr>
                </a:solidFill>
              </a:rPr>
              <a:t>16 September 2021</a:t>
            </a:r>
          </a:p>
        </p:txBody>
      </p:sp>
      <p:pic>
        <p:nvPicPr>
          <p:cNvPr id="5" name="Picture 4" descr="Revised Basic Seal - RGB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291" y="919676"/>
            <a:ext cx="1711434" cy="17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Water Line - RG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36" y="2117639"/>
            <a:ext cx="8295446" cy="9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2215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6478"/>
            <a:ext cx="7886700" cy="1325563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bg1">
                    <a:lumMod val="95000"/>
                  </a:schemeClr>
                </a:solidFill>
              </a:rPr>
              <a:t>Hocker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 Flat (2005)</a:t>
            </a:r>
          </a:p>
        </p:txBody>
      </p:sp>
    </p:spTree>
    <p:extLst>
      <p:ext uri="{BB962C8B-B14F-4D97-AF65-F5344CB8AC3E}">
        <p14:creationId xmlns:p14="http://schemas.microsoft.com/office/powerpoint/2010/main" val="2601800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7157"/>
            <a:ext cx="78867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Sawmill(2009)</a:t>
            </a:r>
          </a:p>
        </p:txBody>
      </p:sp>
    </p:spTree>
    <p:extLst>
      <p:ext uri="{BB962C8B-B14F-4D97-AF65-F5344CB8AC3E}">
        <p14:creationId xmlns:p14="http://schemas.microsoft.com/office/powerpoint/2010/main" val="1758483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7157"/>
            <a:ext cx="78867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Wheel Gulch (2011)</a:t>
            </a:r>
          </a:p>
        </p:txBody>
      </p:sp>
    </p:spTree>
    <p:extLst>
      <p:ext uri="{BB962C8B-B14F-4D97-AF65-F5344CB8AC3E}">
        <p14:creationId xmlns:p14="http://schemas.microsoft.com/office/powerpoint/2010/main" val="3128700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7157"/>
            <a:ext cx="78867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Upper Douglas City (2015)</a:t>
            </a:r>
          </a:p>
        </p:txBody>
      </p:sp>
    </p:spTree>
    <p:extLst>
      <p:ext uri="{BB962C8B-B14F-4D97-AF65-F5344CB8AC3E}">
        <p14:creationId xmlns:p14="http://schemas.microsoft.com/office/powerpoint/2010/main" val="3319293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7157"/>
            <a:ext cx="78867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Deep Gulch (2017)</a:t>
            </a:r>
          </a:p>
        </p:txBody>
      </p:sp>
    </p:spTree>
    <p:extLst>
      <p:ext uri="{BB962C8B-B14F-4D97-AF65-F5344CB8AC3E}">
        <p14:creationId xmlns:p14="http://schemas.microsoft.com/office/powerpoint/2010/main" val="2362216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93F0DA-CE2E-4332-BED5-1E3A168E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7157"/>
            <a:ext cx="7886700" cy="1325563"/>
          </a:xfrm>
        </p:spPr>
        <p:txBody>
          <a:bodyPr/>
          <a:lstStyle/>
          <a:p>
            <a:pPr algn="ctr"/>
            <a:r>
              <a:rPr lang="en-US" dirty="0"/>
              <a:t>Chapman Ranch </a:t>
            </a:r>
            <a:br>
              <a:rPr lang="en-US" dirty="0"/>
            </a:br>
            <a:r>
              <a:rPr lang="en-US" dirty="0"/>
              <a:t>(Phase A 2019; Phase B 2021)</a:t>
            </a:r>
          </a:p>
        </p:txBody>
      </p:sp>
    </p:spTree>
    <p:extLst>
      <p:ext uri="{BB962C8B-B14F-4D97-AF65-F5344CB8AC3E}">
        <p14:creationId xmlns:p14="http://schemas.microsoft.com/office/powerpoint/2010/main" val="1669082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5" descr="Map&#10;&#10;Description automatically generated">
            <a:extLst>
              <a:ext uri="{FF2B5EF4-FFF2-40B4-BE49-F238E27FC236}">
                <a16:creationId xmlns:a16="http://schemas.microsoft.com/office/drawing/2014/main" id="{33F98ED5-9E3B-4C64-B99E-33C551ACD1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3" b="4016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4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D18B6-67E6-4389-BAC9-FA17F11A3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 forward-looking review of Phase II channel rehabilitation sites?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C307F-8293-4335-BB2E-2BFB188BA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could hire a contractor to look at our objectives, our designs, and our effectiveness monitoring, and ask questions like:</a:t>
            </a:r>
          </a:p>
          <a:p>
            <a:r>
              <a:rPr lang="en-US" dirty="0"/>
              <a:t>What worked and what didn’t work?</a:t>
            </a:r>
          </a:p>
          <a:p>
            <a:r>
              <a:rPr lang="en-US" dirty="0"/>
              <a:t>What approach(es) would be most appropriate at our remaining sites?</a:t>
            </a:r>
          </a:p>
          <a:p>
            <a:r>
              <a:rPr lang="en-US" dirty="0"/>
              <a:t>When should we revisit old sites to maintain or improve them?</a:t>
            </a:r>
          </a:p>
        </p:txBody>
      </p:sp>
      <p:pic>
        <p:nvPicPr>
          <p:cNvPr id="4" name="Picture 3" descr="Water Line - RGB">
            <a:extLst>
              <a:ext uri="{FF2B5EF4-FFF2-40B4-BE49-F238E27FC236}">
                <a16:creationId xmlns:a16="http://schemas.microsoft.com/office/drawing/2014/main" id="{AC1FFFE8-62FB-440B-B686-1EDC6E891F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197"/>
            <a:ext cx="9144000" cy="10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6310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E20FA99-AAAC-4AF3-9FAE-70742032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77006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9573BE85-6043-4C3A-A7DD-483A0A5F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474" y="559407"/>
            <a:ext cx="275005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Map compass with solid fill">
            <a:extLst>
              <a:ext uri="{FF2B5EF4-FFF2-40B4-BE49-F238E27FC236}">
                <a16:creationId xmlns:a16="http://schemas.microsoft.com/office/drawing/2014/main" id="{1F83F4EF-017A-4B9F-B8E9-FBD58E33D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023" y="2261520"/>
            <a:ext cx="2334960" cy="2334960"/>
          </a:xfrm>
          <a:prstGeom prst="rect">
            <a:avLst/>
          </a:prstGeom>
          <a:effectLst/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CAD56A5-3369-4C8C-97DA-CF97789D9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0935" y="2438400"/>
            <a:ext cx="4817136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But should we pay someone to tell us how to get somewhere if we don’t know where we are going?</a:t>
            </a:r>
          </a:p>
        </p:txBody>
      </p:sp>
    </p:spTree>
    <p:extLst>
      <p:ext uri="{BB962C8B-B14F-4D97-AF65-F5344CB8AC3E}">
        <p14:creationId xmlns:p14="http://schemas.microsoft.com/office/powerpoint/2010/main" val="1184936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D0FF9-7297-4273-AE51-71BEC6842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it that we are trying to accomplish?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ABE68-A787-48F4-95AA-AD13A0095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Finishing the “47” sites?</a:t>
            </a:r>
          </a:p>
          <a:p>
            <a:r>
              <a:rPr lang="en-US" dirty="0"/>
              <a:t>Maximizing habitat capacity for juvenile salmon?</a:t>
            </a:r>
          </a:p>
          <a:p>
            <a:r>
              <a:rPr lang="en-US" dirty="0"/>
              <a:t>Restoring river processes?</a:t>
            </a:r>
          </a:p>
          <a:p>
            <a:r>
              <a:rPr lang="en-US" dirty="0"/>
              <a:t>Ensuring maximum bang-for-the buck?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Value judgements and gaming of any of these questions (or others) could result in specific design approaches being recommended.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Water Line - RGB">
            <a:extLst>
              <a:ext uri="{FF2B5EF4-FFF2-40B4-BE49-F238E27FC236}">
                <a16:creationId xmlns:a16="http://schemas.microsoft.com/office/drawing/2014/main" id="{C5456DE5-CA3B-426C-9DB2-1D88CF54E97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197"/>
            <a:ext cx="9144000" cy="10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851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93D8A-9D2D-4F04-99E8-8A4F8B1C1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83064"/>
            <a:ext cx="7886700" cy="1325563"/>
          </a:xfrm>
        </p:spPr>
        <p:txBody>
          <a:bodyPr/>
          <a:lstStyle/>
          <a:p>
            <a:r>
              <a:rPr lang="en-US" dirty="0"/>
              <a:t>What if we decided: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E44E660-B839-4926-B367-D43EE1C3D9AA}"/>
              </a:ext>
            </a:extLst>
          </p:cNvPr>
          <p:cNvSpPr txBox="1">
            <a:spLocks/>
          </p:cNvSpPr>
          <p:nvPr/>
        </p:nvSpPr>
        <p:spPr>
          <a:xfrm>
            <a:off x="476250" y="4290918"/>
            <a:ext cx="7886700" cy="2284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252B32A-B01F-4188-9084-54E9D8DA6A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Segment by segment, reach by reach, what should the Trinity River look like in the context of its current and potential geomorphic setting?</a:t>
            </a:r>
          </a:p>
          <a:p>
            <a:r>
              <a:rPr lang="en-US" dirty="0"/>
              <a:t>What tools should be applied to get it there?</a:t>
            </a:r>
          </a:p>
          <a:p>
            <a:r>
              <a:rPr lang="en-US" dirty="0"/>
              <a:t>What maintenance would be required (targeted sediment augmentation, wood loading, …)?</a:t>
            </a:r>
          </a:p>
          <a:p>
            <a:endParaRPr lang="en-US" dirty="0"/>
          </a:p>
        </p:txBody>
      </p:sp>
      <p:pic>
        <p:nvPicPr>
          <p:cNvPr id="8" name="Picture 7" descr="Water Line - RGB">
            <a:extLst>
              <a:ext uri="{FF2B5EF4-FFF2-40B4-BE49-F238E27FC236}">
                <a16:creationId xmlns:a16="http://schemas.microsoft.com/office/drawing/2014/main" id="{C50657D1-F6C9-46CB-AA5C-BA6B71A0C4C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197"/>
            <a:ext cx="9144000" cy="10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533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5B224-00BA-4C7B-B6C7-F190F87EB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Trinity River Corridor Management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2AC5A-C199-4FF7-AD70-B9B08CA2A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 science-informed common vision for a restored river corridor and a template for Phase III restoration</a:t>
            </a:r>
          </a:p>
          <a:p>
            <a:r>
              <a:rPr lang="en-US" dirty="0"/>
              <a:t>Include review of past work, </a:t>
            </a:r>
            <a:r>
              <a:rPr lang="en-US" i="1" dirty="0"/>
              <a:t>but focus on a future desired condition</a:t>
            </a:r>
          </a:p>
          <a:p>
            <a:r>
              <a:rPr lang="en-US" dirty="0"/>
              <a:t>Identification of opportunities and constraints</a:t>
            </a:r>
          </a:p>
          <a:p>
            <a:r>
              <a:rPr lang="en-US" dirty="0"/>
              <a:t>Develop a future vision with a strategy of physical channel manipulation to achieve that vision</a:t>
            </a:r>
          </a:p>
          <a:p>
            <a:r>
              <a:rPr lang="en-US" b="1" dirty="0"/>
              <a:t>Gain partner buy in </a:t>
            </a:r>
            <a:r>
              <a:rPr lang="en-US" dirty="0"/>
              <a:t>through interviews and review of products by partner staff, with incorporation and acknowledgement of partner feedback</a:t>
            </a:r>
          </a:p>
        </p:txBody>
      </p:sp>
      <p:pic>
        <p:nvPicPr>
          <p:cNvPr id="4" name="Picture 3" descr="Water Line - RGB">
            <a:extLst>
              <a:ext uri="{FF2B5EF4-FFF2-40B4-BE49-F238E27FC236}">
                <a16:creationId xmlns:a16="http://schemas.microsoft.com/office/drawing/2014/main" id="{186AC3B4-37A0-4083-B796-8820D29FCAD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197"/>
            <a:ext cx="9144000" cy="10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9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5326-4F2C-4C76-9A41-3025410C6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16EE0-E13D-450E-9211-25128080A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Status quo - keep doing the good work that we are doing</a:t>
            </a:r>
          </a:p>
          <a:p>
            <a:r>
              <a:rPr lang="en-US" dirty="0"/>
              <a:t>Proceed with SOW for contractor to provide retrospective assessment and recommendations for future rehabilitation sites</a:t>
            </a:r>
          </a:p>
          <a:p>
            <a:r>
              <a:rPr lang="en-US" dirty="0"/>
              <a:t>Develop a Trinity River Corridor Management Plan</a:t>
            </a:r>
          </a:p>
        </p:txBody>
      </p:sp>
      <p:pic>
        <p:nvPicPr>
          <p:cNvPr id="4" name="Picture 3" descr="Water Line - RGB">
            <a:extLst>
              <a:ext uri="{FF2B5EF4-FFF2-40B4-BE49-F238E27FC236}">
                <a16:creationId xmlns:a16="http://schemas.microsoft.com/office/drawing/2014/main" id="{170EA45C-A193-42E6-A7F5-0720B6309AE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197"/>
            <a:ext cx="9144000" cy="10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5913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lowchart: Document 12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631" y="0"/>
            <a:ext cx="2436019" cy="3400426"/>
          </a:xfrm>
          <a:prstGeom prst="flowChartDocument">
            <a:avLst/>
          </a:prstGeom>
          <a:solidFill>
            <a:srgbClr val="6E5D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A2EBA17E-F036-480F-98BF-311C2897B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162"/>
            <a:ext cx="2130136" cy="2371148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FFFF"/>
                </a:solidFill>
              </a:rPr>
              <a:t>Discussion</a:t>
            </a:r>
          </a:p>
        </p:txBody>
      </p:sp>
      <p:pic>
        <p:nvPicPr>
          <p:cNvPr id="5" name="Content Placeholder 4" descr="A picture containing outdoor, grass, laying, hay&#10;&#10;Description automatically generated">
            <a:extLst>
              <a:ext uri="{FF2B5EF4-FFF2-40B4-BE49-F238E27FC236}">
                <a16:creationId xmlns:a16="http://schemas.microsoft.com/office/drawing/2014/main" id="{49F2FF44-3617-41FE-A642-E0625311DC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" r="1584"/>
          <a:stretch/>
        </p:blipFill>
        <p:spPr>
          <a:xfrm>
            <a:off x="3181254" y="640080"/>
            <a:ext cx="5460042" cy="5578816"/>
          </a:xfrm>
          <a:prstGeom prst="rect">
            <a:avLst/>
          </a:prstGeom>
        </p:spPr>
      </p:pic>
      <p:pic>
        <p:nvPicPr>
          <p:cNvPr id="6" name="Picture 5" descr="Revised Basic Seal - RGB">
            <a:extLst>
              <a:ext uri="{FF2B5EF4-FFF2-40B4-BE49-F238E27FC236}">
                <a16:creationId xmlns:a16="http://schemas.microsoft.com/office/drawing/2014/main" id="{EA95C8DF-0BD6-4E72-9497-5F73AC0BCD6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704" y="4446341"/>
            <a:ext cx="1711434" cy="17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6230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</TotalTime>
  <Words>497</Words>
  <Application>Microsoft Office PowerPoint</Application>
  <PresentationFormat>On-screen Show (4:3)</PresentationFormat>
  <Paragraphs>54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Where are we floating to, anyway? Charting a course for future restoration work</vt:lpstr>
      <vt:lpstr>Hocker Flat (2005)</vt:lpstr>
      <vt:lpstr>Sawmill(2009)</vt:lpstr>
      <vt:lpstr>Wheel Gulch (2011)</vt:lpstr>
      <vt:lpstr>Upper Douglas City (2015)</vt:lpstr>
      <vt:lpstr>Deep Gulch (2017)</vt:lpstr>
      <vt:lpstr>Chapman Ranch  (Phase A 2019; Phase B 2021)</vt:lpstr>
      <vt:lpstr>PowerPoint Presentation</vt:lpstr>
      <vt:lpstr>A forward-looking review of Phase II channel rehabilitation sites?</vt:lpstr>
      <vt:lpstr>PowerPoint Presentation</vt:lpstr>
      <vt:lpstr>What is it that we are trying to accomplish?</vt:lpstr>
      <vt:lpstr>What if we decided:</vt:lpstr>
      <vt:lpstr>Trinity River Corridor Management Plan</vt:lpstr>
      <vt:lpstr>Alternatives</vt:lpstr>
      <vt:lpstr>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are we floating to, anyway? Charting a course for future restoration work</dc:title>
  <dc:creator>Dixon, Michael D</dc:creator>
  <cp:lastModifiedBy>Dixon, Michael D</cp:lastModifiedBy>
  <cp:revision>21</cp:revision>
  <dcterms:created xsi:type="dcterms:W3CDTF">2021-09-10T19:44:22Z</dcterms:created>
  <dcterms:modified xsi:type="dcterms:W3CDTF">2021-09-15T14:40:39Z</dcterms:modified>
</cp:coreProperties>
</file>