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70" r:id="rId2"/>
  </p:sldMasterIdLst>
  <p:notesMasterIdLst>
    <p:notesMasterId r:id="rId20"/>
  </p:notesMasterIdLst>
  <p:handoutMasterIdLst>
    <p:handoutMasterId r:id="rId21"/>
  </p:handoutMasterIdLst>
  <p:sldIdLst>
    <p:sldId id="448" r:id="rId3"/>
    <p:sldId id="476" r:id="rId4"/>
    <p:sldId id="449" r:id="rId5"/>
    <p:sldId id="465" r:id="rId6"/>
    <p:sldId id="479" r:id="rId7"/>
    <p:sldId id="477" r:id="rId8"/>
    <p:sldId id="472" r:id="rId9"/>
    <p:sldId id="478" r:id="rId10"/>
    <p:sldId id="482" r:id="rId11"/>
    <p:sldId id="480" r:id="rId12"/>
    <p:sldId id="474" r:id="rId13"/>
    <p:sldId id="475" r:id="rId14"/>
    <p:sldId id="375" r:id="rId15"/>
    <p:sldId id="471" r:id="rId16"/>
    <p:sldId id="452" r:id="rId17"/>
    <p:sldId id="454" r:id="rId18"/>
    <p:sldId id="419" r:id="rId19"/>
  </p:sldIdLst>
  <p:sldSz cx="9144000" cy="6858000" type="screen4x3"/>
  <p:notesSz cx="6881813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5pPr>
    <a:lvl6pPr marL="22860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6pPr>
    <a:lvl7pPr marL="27432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7pPr>
    <a:lvl8pPr marL="32004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8pPr>
    <a:lvl9pPr marL="3657600" algn="l" defTabSz="457200" rtl="0" eaLnBrk="1" latinLnBrk="0" hangingPunct="1">
      <a:defRPr sz="1000" kern="1200">
        <a:solidFill>
          <a:schemeClr val="bg2"/>
        </a:solidFill>
        <a:latin typeface="Garamond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CC"/>
    <a:srgbClr val="FFCCCC"/>
    <a:srgbClr val="0099FF"/>
    <a:srgbClr val="9999FF"/>
    <a:srgbClr val="3333CC"/>
    <a:srgbClr val="3399FF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01" autoAdjust="0"/>
    <p:restoredTop sz="88235" autoAdjust="0"/>
  </p:normalViewPr>
  <p:slideViewPr>
    <p:cSldViewPr snapToGrid="0" snapToObjects="1">
      <p:cViewPr>
        <p:scale>
          <a:sx n="76" d="100"/>
          <a:sy n="76" d="100"/>
        </p:scale>
        <p:origin x="-110" y="-259"/>
      </p:cViewPr>
      <p:guideLst>
        <p:guide orient="horz" pos="528"/>
        <p:guide pos="62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782" y="389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 smtClean="0"/>
              <a:t>Bucktail – LJC Public Meeting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29675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44D43B99-F3F9-3249-9BC4-BEB0E33706D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041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7313" y="0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20775" y="698500"/>
            <a:ext cx="4643438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416426"/>
            <a:ext cx="550545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29675"/>
            <a:ext cx="2982913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313" y="8829675"/>
            <a:ext cx="2982912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fld id="{3BD3F67C-CE64-9E44-A4DB-54440770F2F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1727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39614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E20C38-F7A9-C545-A455-97C22EB6DB29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7600" y="696913"/>
            <a:ext cx="4646613" cy="3486150"/>
          </a:xfrm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Proximity to seed sources,</a:t>
            </a:r>
            <a:r>
              <a:rPr lang="en-US" baseline="0" dirty="0" smtClean="0"/>
              <a:t> maintain veg. , promote veg that supports wildlife and fish,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Adjust hydrograph to keep floodplain wet when seed sources are available.</a:t>
            </a:r>
          </a:p>
          <a:p>
            <a:endParaRPr lang="en-US" baseline="0" dirty="0" smtClean="0"/>
          </a:p>
          <a:p>
            <a:pPr defTabSz="910468">
              <a:defRPr/>
            </a:pPr>
            <a:r>
              <a:rPr lang="en-US" dirty="0" smtClean="0"/>
              <a:t>Provides shade, organic matter, and instream cover for aquatic species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BA cover –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 other agencies reduce duplication of effort (BLM and USFS)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Most important is adaptive management with all the resource agencies – Will need coordination w/tech experts.  Will need </a:t>
            </a:r>
            <a:r>
              <a:rPr lang="en-US" sz="1200" kern="1200" baseline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Fisheries managers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data to calculate impacts to Coho. E.g.,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the current status of environmental and habitat conditions affecting the listed species within the action area, incorporating  the environmental responses to 12 years of Program implementation underway.</a:t>
            </a:r>
            <a:r>
              <a:rPr lang="en-US" dirty="0" smtClean="0">
                <a:effectLst/>
              </a:rPr>
              <a:t> 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+mn-cs"/>
              </a:rPr>
              <a:t>Status of other listed species and their designated Critical Habitat (CH) known to occur in the action area will also be updated through either this or a separate consultation process, as preferred by the consulting agencies. These species include Northern Spotted Owl (NSO) and Bald Eagle</a:t>
            </a:r>
            <a:r>
              <a:rPr lang="en-US" dirty="0" smtClean="0">
                <a:effectLst/>
              </a:rPr>
              <a:t> – Fisher and Yellow Billed Cuckoo</a:t>
            </a:r>
          </a:p>
          <a:p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29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Long-term plan includes – </a:t>
            </a:r>
          </a:p>
          <a:p>
            <a:endParaRPr lang="en-US" dirty="0" smtClean="0"/>
          </a:p>
          <a:p>
            <a:r>
              <a:rPr lang="en-US" dirty="0" smtClean="0"/>
              <a:t>REASONS: DEFECIT from Dam,</a:t>
            </a:r>
            <a:r>
              <a:rPr lang="en-US" baseline="0" dirty="0" smtClean="0"/>
              <a:t> Balance River transport, Ecological benefit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Rationale (general</a:t>
            </a:r>
            <a:r>
              <a:rPr lang="en-US" baseline="0" dirty="0" smtClean="0"/>
              <a:t> and site specific)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Locations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Volumes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Frequency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Grain size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Timing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Placement method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Cleaness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Source and haul routes (distances)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Need funding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78C706-F984-5B41-8088-48945CA6472C}" type="slidenum">
              <a:rPr lang="en-US"/>
              <a:pPr/>
              <a:t>15</a:t>
            </a:fld>
            <a:endParaRPr lang="en-US"/>
          </a:p>
        </p:txBody>
      </p:sp>
      <p:sp>
        <p:nvSpPr>
          <p:cNvPr id="194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4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/>
              <a:t>NEPA – Trinity River Mainstem Fishery EIS/EIR –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/>
              <a:t>CEQA – Master EIS (now site specific EA/IS) – if it fall within the scope of</a:t>
            </a:r>
            <a:r>
              <a:rPr lang="en-US" sz="1000" baseline="0" dirty="0" smtClean="0"/>
              <a:t> the Master it’s may us </a:t>
            </a:r>
            <a:r>
              <a:rPr lang="en-US" sz="1000" baseline="0" dirty="0" err="1" smtClean="0"/>
              <a:t>authroizations</a:t>
            </a:r>
            <a:r>
              <a:rPr lang="en-US" sz="1000" baseline="0" dirty="0" smtClean="0"/>
              <a:t> previous</a:t>
            </a:r>
          </a:p>
          <a:p>
            <a:r>
              <a:rPr lang="en-US" dirty="0" smtClean="0"/>
              <a:t>We worked with North State Resources to prepare this document too</a:t>
            </a:r>
          </a:p>
          <a:p>
            <a:endParaRPr lang="en-US" dirty="0" smtClean="0"/>
          </a:p>
          <a:p>
            <a:r>
              <a:rPr lang="en-US" sz="1000" dirty="0" smtClean="0"/>
              <a:t>CEQA requires no economic impacts or social impacts therefore no </a:t>
            </a:r>
            <a:r>
              <a:rPr lang="en-US" sz="1000" b="1" dirty="0" smtClean="0"/>
              <a:t>environmental justice</a:t>
            </a:r>
            <a:r>
              <a:rPr lang="en-US" sz="1000" dirty="0" smtClean="0"/>
              <a:t> (effects of action on minority and low-income populations). Or </a:t>
            </a:r>
            <a:r>
              <a:rPr lang="en-US" sz="1000" b="1" dirty="0" smtClean="0">
                <a:solidFill>
                  <a:schemeClr val="hlink"/>
                </a:solidFill>
              </a:rPr>
              <a:t>Socioeconomics, population, &amp; housing</a:t>
            </a:r>
            <a:r>
              <a:rPr lang="en-US" sz="1000" dirty="0" smtClean="0">
                <a:solidFill>
                  <a:schemeClr val="hlink"/>
                </a:solidFill>
              </a:rPr>
              <a:t> = NEPA only</a:t>
            </a:r>
          </a:p>
          <a:p>
            <a:endParaRPr lang="en-US" sz="1000" dirty="0" smtClean="0"/>
          </a:p>
          <a:p>
            <a:r>
              <a:rPr lang="en-US" sz="1000" u="sng" dirty="0" smtClean="0"/>
              <a:t>Water resources</a:t>
            </a:r>
            <a:r>
              <a:rPr lang="en-US" sz="1000" dirty="0" smtClean="0"/>
              <a:t>: surface water hydrology and groundwater </a:t>
            </a:r>
          </a:p>
          <a:p>
            <a:r>
              <a:rPr lang="en-US" sz="1000" u="sng" dirty="0" smtClean="0">
                <a:solidFill>
                  <a:srgbClr val="FF0000"/>
                </a:solidFill>
              </a:rPr>
              <a:t>Geology, fluvial geomorphology, &amp; soils: </a:t>
            </a:r>
            <a:r>
              <a:rPr lang="en-US" sz="1000" dirty="0" smtClean="0">
                <a:solidFill>
                  <a:srgbClr val="FF0000"/>
                </a:solidFill>
              </a:rPr>
              <a:t>supports attributes of alluvial river, channel bed composition</a:t>
            </a:r>
          </a:p>
          <a:p>
            <a:r>
              <a:rPr lang="en-US" sz="1000" u="sng" dirty="0" smtClean="0"/>
              <a:t>Fishery resources</a:t>
            </a:r>
            <a:r>
              <a:rPr lang="en-US" sz="1000" dirty="0" smtClean="0"/>
              <a:t> – fish populations, their habitats, and harvest of populations</a:t>
            </a:r>
          </a:p>
          <a:p>
            <a:r>
              <a:rPr lang="en-US" sz="1000" u="sng" dirty="0" smtClean="0"/>
              <a:t>Vegetation wildlife and wetlands</a:t>
            </a:r>
            <a:r>
              <a:rPr lang="en-US" sz="1000" dirty="0" smtClean="0"/>
              <a:t>: wetland review and ACOE protection</a:t>
            </a:r>
          </a:p>
          <a:p>
            <a:endParaRPr lang="en-US" sz="1000" dirty="0" smtClean="0"/>
          </a:p>
          <a:p>
            <a:r>
              <a:rPr lang="en-US" sz="1000" u="sng" dirty="0" smtClean="0"/>
              <a:t>Recreation</a:t>
            </a:r>
            <a:r>
              <a:rPr lang="en-US" sz="1000" dirty="0" smtClean="0"/>
              <a:t> – Conformance with state and fed W&amp;S rivers &amp; local and policies</a:t>
            </a:r>
          </a:p>
          <a:p>
            <a:endParaRPr lang="en-US" sz="1000" dirty="0" smtClean="0"/>
          </a:p>
          <a:p>
            <a:r>
              <a:rPr lang="en-US" sz="1000" u="sng" dirty="0" smtClean="0"/>
              <a:t>tribal trust</a:t>
            </a:r>
            <a:r>
              <a:rPr lang="en-US" sz="1000" dirty="0" smtClean="0"/>
              <a:t>:  legal interests held in trust for tribes.  Anything that has values (land, minerals, hunting or fishing rights)</a:t>
            </a:r>
            <a:endParaRPr lang="en-US" sz="1000" dirty="0" smtClean="0">
              <a:solidFill>
                <a:srgbClr val="FF0000"/>
              </a:solidFill>
            </a:endParaRPr>
          </a:p>
          <a:p>
            <a:endParaRPr lang="en-US" sz="1000" dirty="0" smtClean="0"/>
          </a:p>
          <a:p>
            <a:r>
              <a:rPr lang="en-US" sz="1000" dirty="0" smtClean="0"/>
              <a:t>NEPA- Includes economic impacts.  Identifies mitigation but </a:t>
            </a:r>
            <a:r>
              <a:rPr lang="en-US" sz="1000" dirty="0" err="1" smtClean="0"/>
              <a:t>doesn</a:t>
            </a:r>
            <a:r>
              <a:rPr lang="ja-JP" altLang="en-US" sz="1000" dirty="0" smtClean="0">
                <a:latin typeface="Arial"/>
              </a:rPr>
              <a:t>’</a:t>
            </a:r>
            <a:r>
              <a:rPr lang="en-US" sz="1000" dirty="0" smtClean="0"/>
              <a:t>t require implementation. </a:t>
            </a:r>
          </a:p>
          <a:p>
            <a:pPr lvl="1"/>
            <a:endParaRPr lang="en-US" sz="1000" dirty="0" smtClean="0">
              <a:solidFill>
                <a:schemeClr val="hlink"/>
              </a:solidFill>
            </a:endParaRPr>
          </a:p>
          <a:p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000" dirty="0" smtClean="0"/>
          </a:p>
          <a:p>
            <a:endParaRPr lang="en-US" sz="10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5FCA8D-4B85-E542-943E-DE5DE7B9BBB4}" type="slidenum">
              <a:rPr lang="en-US"/>
              <a:pPr/>
              <a:t>16</a:t>
            </a:fld>
            <a:endParaRPr lang="en-US"/>
          </a:p>
        </p:txBody>
      </p:sp>
      <p:sp>
        <p:nvSpPr>
          <p:cNvPr id="196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6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CEQA- State agencies have jurisdiction by law over natural resources affected by a project that are held in trust for people of the state.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DIFFERENCE BETWEEN NEPA &amp; CEQA:</a:t>
            </a:r>
          </a:p>
          <a:p>
            <a:r>
              <a:rPr lang="en-US" dirty="0"/>
              <a:t>CEQA requires Mitigation Monitoring and Reporting Plans and to minimize effects with the </a:t>
            </a:r>
            <a:r>
              <a:rPr lang="ja-JP" altLang="en-US" dirty="0">
                <a:latin typeface="Arial"/>
              </a:rPr>
              <a:t>“</a:t>
            </a:r>
            <a:r>
              <a:rPr lang="en-US" dirty="0"/>
              <a:t>right</a:t>
            </a:r>
            <a:r>
              <a:rPr lang="ja-JP" altLang="en-US" dirty="0">
                <a:latin typeface="Arial"/>
              </a:rPr>
              <a:t>”</a:t>
            </a:r>
            <a:r>
              <a:rPr lang="en-US" dirty="0"/>
              <a:t> alternative.  </a:t>
            </a:r>
          </a:p>
          <a:p>
            <a:r>
              <a:rPr lang="en-US" dirty="0"/>
              <a:t>CEQA basis of comparison is the existing condition vs. NEPA = no Action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For permitting ADD Trinity</a:t>
            </a:r>
            <a:r>
              <a:rPr lang="en-US" baseline="0" dirty="0" smtClean="0"/>
              <a:t> County.  ALSO – TC DOT and Cal Trans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965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C84737-6681-644E-B62B-4F86A7F21416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Thank</a:t>
            </a:r>
            <a:r>
              <a:rPr lang="en-US" baseline="0" dirty="0" smtClean="0"/>
              <a:t> all the partners for their input on comment response. Especially USFWS. Thank </a:t>
            </a:r>
            <a:r>
              <a:rPr lang="en-US" baseline="0" dirty="0" err="1" smtClean="0"/>
              <a:t>parnter</a:t>
            </a:r>
            <a:r>
              <a:rPr lang="en-US" baseline="0" dirty="0" smtClean="0"/>
              <a:t> agencies for letters to WQCB</a:t>
            </a:r>
          </a:p>
          <a:p>
            <a:r>
              <a:rPr lang="en-US" baseline="0" dirty="0" smtClean="0"/>
              <a:t>Redundant/overlapping comments. </a:t>
            </a:r>
          </a:p>
          <a:p>
            <a:r>
              <a:rPr lang="en-US" baseline="0" dirty="0" smtClean="0"/>
              <a:t>Cite internal review SAB Draft report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C84737-6681-644E-B62B-4F86A7F21416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269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69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80" y="1629955"/>
            <a:ext cx="582430" cy="617944"/>
          </a:xfrm>
          <a:prstGeom prst="rect">
            <a:avLst/>
          </a:prstGeom>
        </p:spPr>
      </p:pic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FLAP Grant – due in January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17600" y="696913"/>
            <a:ext cx="4646613" cy="3486150"/>
          </a:xfrm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0468" eaLnBrk="1" hangingPunct="1">
              <a:defRPr/>
            </a:pPr>
            <a:r>
              <a:rPr lang="en-US" dirty="0" smtClean="0">
                <a:ea typeface="ＭＳ Ｐゴシック" pitchFamily="34" charset="-128"/>
              </a:rPr>
              <a:t>Our</a:t>
            </a:r>
            <a:r>
              <a:rPr lang="en-US" baseline="0" dirty="0" smtClean="0">
                <a:ea typeface="ＭＳ Ｐゴシック" pitchFamily="34" charset="-128"/>
              </a:rPr>
              <a:t> permit says : </a:t>
            </a:r>
            <a:r>
              <a:rPr lang="en-US" dirty="0" smtClean="0"/>
              <a:t>Place up to 67000 yds … we</a:t>
            </a:r>
            <a:r>
              <a:rPr lang="en-US" baseline="0" dirty="0" smtClean="0"/>
              <a:t> reserve opportunity to add </a:t>
            </a:r>
            <a:r>
              <a:rPr lang="en-US" dirty="0" smtClean="0">
                <a:solidFill>
                  <a:srgbClr val="FFFF00"/>
                </a:solidFill>
              </a:rPr>
              <a:t>10,000 tons of high-flow gravel </a:t>
            </a:r>
            <a:r>
              <a:rPr lang="en-US" dirty="0" smtClean="0"/>
              <a:t>annually. But expect to place on order of 3000 yds annually (Dave’s talk)</a:t>
            </a:r>
          </a:p>
          <a:p>
            <a:pPr defTabSz="910468" eaLnBrk="1" hangingPunct="1">
              <a:defRPr/>
            </a:pPr>
            <a:endParaRPr lang="en-US" dirty="0" smtClean="0"/>
          </a:p>
          <a:p>
            <a:pPr defTabSz="910468" eaLnBrk="1" hangingPunct="1">
              <a:defRPr/>
            </a:pPr>
            <a:r>
              <a:rPr lang="en-US" dirty="0" smtClean="0"/>
              <a:t>The 1</a:t>
            </a:r>
            <a:r>
              <a:rPr lang="en-US" baseline="30000" dirty="0" smtClean="0"/>
              <a:t>st</a:t>
            </a:r>
            <a:r>
              <a:rPr lang="en-US" dirty="0" smtClean="0"/>
              <a:t> years were</a:t>
            </a:r>
            <a:r>
              <a:rPr lang="en-US" baseline="0" dirty="0" smtClean="0"/>
              <a:t> concentrated no making up deficit post dam </a:t>
            </a:r>
            <a:endParaRPr lang="en-US" dirty="0" smtClean="0"/>
          </a:p>
          <a:p>
            <a:pPr eaLnBrk="1" hangingPunct="1"/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69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39755" indent="-284521" defTabSz="92469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38085" indent="-227617" defTabSz="92469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593319" indent="-227617" defTabSz="92469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48553" indent="-227617" defTabSz="92469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03787" indent="-227617" defTabSz="9246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59021" indent="-227617" defTabSz="9246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14255" indent="-227617" defTabSz="9246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69489" indent="-227617" defTabSz="92469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/>
            <a:fld id="{F42E747B-51C7-4445-AB9F-D5A466DED3AF}" type="slidenum">
              <a:rPr lang="en-US" sz="1200"/>
              <a:pPr eaLnBrk="1" hangingPunct="1"/>
              <a:t>5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Average is across all </a:t>
            </a:r>
            <a:r>
              <a:rPr lang="en-US" smtClean="0"/>
              <a:t>year types.</a:t>
            </a:r>
          </a:p>
          <a:p>
            <a:r>
              <a:rPr lang="en-US" smtClean="0"/>
              <a:t>Long-term </a:t>
            </a:r>
            <a:r>
              <a:rPr lang="en-US" dirty="0" err="1" smtClean="0"/>
              <a:t>avg</a:t>
            </a:r>
            <a:r>
              <a:rPr lang="en-US" dirty="0" smtClean="0"/>
              <a:t> annual gravel augmentation target of 1910 </a:t>
            </a:r>
            <a:r>
              <a:rPr lang="en-US" dirty="0" err="1" smtClean="0"/>
              <a:t>yd</a:t>
            </a:r>
            <a:r>
              <a:rPr lang="en-US" dirty="0" smtClean="0"/>
              <a:t> +/- 440 </a:t>
            </a:r>
            <a:r>
              <a:rPr lang="en-US" dirty="0" err="1" smtClean="0"/>
              <a:t>yd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Gravel extreme wet = 5000 yd3, wet = 3000 </a:t>
            </a:r>
            <a:r>
              <a:rPr lang="en-US" dirty="0" err="1" smtClean="0"/>
              <a:t>yd</a:t>
            </a:r>
            <a:r>
              <a:rPr lang="en-US" dirty="0" smtClean="0"/>
              <a:t>, normal = 1670 </a:t>
            </a:r>
            <a:r>
              <a:rPr lang="en-US" dirty="0" err="1" smtClean="0"/>
              <a:t>yd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Long-term plan includes – </a:t>
            </a:r>
          </a:p>
          <a:p>
            <a:endParaRPr lang="en-US" dirty="0" smtClean="0"/>
          </a:p>
          <a:p>
            <a:r>
              <a:rPr lang="en-US" dirty="0" smtClean="0"/>
              <a:t>REASONS: DEFECIT from Dam,</a:t>
            </a:r>
            <a:r>
              <a:rPr lang="en-US" baseline="0" dirty="0" smtClean="0"/>
              <a:t> Balance River transport, Ecological benefit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Rationale (general</a:t>
            </a:r>
            <a:r>
              <a:rPr lang="en-US" baseline="0" dirty="0" smtClean="0"/>
              <a:t> and site specific)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Locations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Volumes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Frequency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Grain size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Timing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Placement method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Cleaness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Source and haul routes (distances)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Need funding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Long-term plan includes – </a:t>
            </a:r>
          </a:p>
          <a:p>
            <a:endParaRPr lang="en-US" dirty="0" smtClean="0"/>
          </a:p>
          <a:p>
            <a:r>
              <a:rPr lang="en-US" dirty="0" smtClean="0"/>
              <a:t>REASONS: DEFECIT from Dam,</a:t>
            </a:r>
            <a:r>
              <a:rPr lang="en-US" baseline="0" dirty="0" smtClean="0"/>
              <a:t> Balance River transport, Ecological benefit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Rationale (general</a:t>
            </a:r>
            <a:r>
              <a:rPr lang="en-US" baseline="0" dirty="0" smtClean="0"/>
              <a:t> and site specific)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Locations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Volumes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Frequency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Grain size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Timing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Placement method</a:t>
            </a:r>
          </a:p>
          <a:p>
            <a:pPr marL="171450" indent="-171450">
              <a:buFontTx/>
              <a:buChar char="-"/>
            </a:pPr>
            <a:r>
              <a:rPr lang="en-US" baseline="0" dirty="0" err="1" smtClean="0"/>
              <a:t>Cleaness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Source and haul routes (distances)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Need funding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3F67C-CE64-9E44-A4DB-54440770F2F0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086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E20C38-F7A9-C545-A455-97C22EB6DB29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17600" y="696913"/>
            <a:ext cx="4646613" cy="3486150"/>
          </a:xfrm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Proximity to seed sources,</a:t>
            </a:r>
            <a:r>
              <a:rPr lang="en-US" baseline="0" dirty="0" smtClean="0"/>
              <a:t> maintain veg. , promote veg that supports wildlife and fish, </a:t>
            </a:r>
          </a:p>
          <a:p>
            <a:endParaRPr lang="en-US" dirty="0"/>
          </a:p>
          <a:p>
            <a:r>
              <a:rPr lang="en-US" dirty="0" smtClean="0"/>
              <a:t>Living document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EA3A2-F740-E04A-ACE2-BD0201FF380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5682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864BEA-31D6-C540-8CDA-6A361807D3C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37268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641B33-0F6A-8243-8D73-B071F78DE61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59123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charset="0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2256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2256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3CF201C-7806-5841-A708-6F5F887B81F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9CB97F-51BC-8440-B29D-AA1073282A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393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8A06B-E661-C54D-B699-218D996FFDC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32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1F08A9-1BD0-F44D-B308-BF7EAA42D45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945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126CA1-6982-1140-9282-0FCD0C257E90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93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6012C-0966-A843-825B-0C0488417B1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089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CD4404-8CA7-B44B-A89C-99E28D3B56EF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0282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63EC57-12A6-B14F-BA4F-E0F861B0787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699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39463D-92D4-5C42-91CF-A7642BC3E4D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51277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56C5B-F1EE-124B-9AAF-37E02B0E838E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269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FFD252-251B-8A43-B1AC-237995FAF9A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825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88AAC-59E9-1540-8E17-39B7422E51EA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9327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69BEC7A-72A4-E342-9DBF-275941FEE94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3889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89F303F-B630-2347-94C0-C98EE566F802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52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06069-FC22-184D-8E5E-E7CC0B8CE388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57193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290B89-FB7F-AF4C-87FF-B85F2575FAF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55398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63316-A33C-A344-80A2-1D2CC050845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58757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B6727-8013-A249-B275-021CEDF74B5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50366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8E872-B639-BB44-ACDE-3E5791224FD7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99459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389965-2126-074C-9C53-0A2A1D6FF9B3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06681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A42AC-D391-4D4D-BC07-8C865C400DEC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13924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3312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3124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33125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33126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90E38AFD-031C-3147-9011-9B09CB93DCF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21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1ABBFFD2-5249-8D4B-816E-346B5D69690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hyperlink" Target="mailto:bgutermuth@usbr.go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9.png"/><Relationship Id="rId7" Type="http://schemas.openxmlformats.org/officeDocument/2006/relationships/image" Target="../media/image9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0.jpeg"/><Relationship Id="rId4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8382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Compliance Update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5425" y="1143000"/>
            <a:ext cx="8604250" cy="4800600"/>
          </a:xfrm>
        </p:spPr>
        <p:txBody>
          <a:bodyPr/>
          <a:lstStyle/>
          <a:p>
            <a:pPr marL="0" indent="0">
              <a:buClr>
                <a:srgbClr val="FFFF00"/>
              </a:buClr>
              <a:buNone/>
            </a:pPr>
            <a:endParaRPr lang="en-US" sz="2800" dirty="0" smtClean="0">
              <a:solidFill>
                <a:srgbClr val="FFC000"/>
              </a:solidFill>
            </a:endParaRPr>
          </a:p>
          <a:p>
            <a:pPr marL="1371600" lvl="3" indent="0">
              <a:buClr>
                <a:srgbClr val="FFFF00"/>
              </a:buClr>
              <a:buNone/>
            </a:pPr>
            <a:endParaRPr lang="en-US" sz="1600" dirty="0" smtClean="0">
              <a:solidFill>
                <a:srgbClr val="FFC000"/>
              </a:solidFill>
            </a:endParaRPr>
          </a:p>
          <a:p>
            <a:pPr marL="1371600" lvl="3" indent="0">
              <a:buClr>
                <a:srgbClr val="FFFF00"/>
              </a:buClr>
              <a:buNone/>
            </a:pPr>
            <a:endParaRPr lang="en-US" sz="1600" dirty="0" smtClean="0">
              <a:solidFill>
                <a:srgbClr val="FFC000"/>
              </a:solidFill>
            </a:endParaRPr>
          </a:p>
          <a:p>
            <a:pPr marL="0" indent="0">
              <a:buClr>
                <a:srgbClr val="FFFF00"/>
              </a:buClr>
              <a:buNone/>
            </a:pPr>
            <a:r>
              <a:rPr lang="en-US" sz="2800" dirty="0">
                <a:solidFill>
                  <a:srgbClr val="FFC000"/>
                </a:solidFill>
              </a:rPr>
              <a:t>	</a:t>
            </a:r>
            <a:r>
              <a:rPr lang="en-US" sz="2800" dirty="0" smtClean="0">
                <a:solidFill>
                  <a:srgbClr val="FFC000"/>
                </a:solidFill>
              </a:rPr>
              <a:t>	 </a:t>
            </a:r>
            <a:endParaRPr lang="en-US" sz="2800" dirty="0">
              <a:solidFill>
                <a:srgbClr val="FFC000"/>
              </a:solidFill>
            </a:endParaRPr>
          </a:p>
          <a:p>
            <a:pPr marL="0" indent="0">
              <a:buClr>
                <a:srgbClr val="FFFF00"/>
              </a:buClr>
              <a:buNone/>
            </a:pPr>
            <a:endParaRPr lang="en-US" sz="2800" dirty="0" smtClean="0">
              <a:solidFill>
                <a:srgbClr val="FFC000"/>
              </a:solidFill>
            </a:endParaRPr>
          </a:p>
        </p:txBody>
      </p:sp>
      <p:pic>
        <p:nvPicPr>
          <p:cNvPr id="4" name="Picture 7" descr="Trinity Seal White Circle - 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99" y="937549"/>
            <a:ext cx="146685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604" y="3102015"/>
            <a:ext cx="3944396" cy="295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5519" y="4677680"/>
            <a:ext cx="4607561" cy="1329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2800" dirty="0" smtClean="0">
                <a:solidFill>
                  <a:srgbClr val="66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Trinity Management Council</a:t>
            </a:r>
            <a:endParaRPr lang="en-US" sz="2800" dirty="0">
              <a:solidFill>
                <a:srgbClr val="66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lnSpc>
                <a:spcPct val="90000"/>
              </a:lnSpc>
              <a:spcBef>
                <a:spcPct val="50000"/>
              </a:spcBef>
            </a:pPr>
            <a:r>
              <a:rPr lang="en-US" sz="2400" dirty="0" smtClean="0">
                <a:solidFill>
                  <a:srgbClr val="66FFFF"/>
                </a:solidFill>
                <a:latin typeface="+mj-lt"/>
              </a:rPr>
              <a:t>December 17, 2014   Weaverville – Trinity PUD</a:t>
            </a:r>
            <a:endParaRPr lang="en-US" sz="2400" dirty="0">
              <a:solidFill>
                <a:srgbClr val="66FFFF"/>
              </a:solidFill>
              <a:latin typeface="+mj-lt"/>
            </a:endParaRPr>
          </a:p>
        </p:txBody>
      </p:sp>
      <p:pic>
        <p:nvPicPr>
          <p:cNvPr id="8" name="Picture 4" descr="E:\WQCB\pics for brandt\_DSC654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18" y="1049834"/>
            <a:ext cx="5074085" cy="3370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8419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6935"/>
            <a:ext cx="7463514" cy="959026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chemeClr val="tx1"/>
                </a:solidFill>
                <a:effectLst/>
              </a:rPr>
              <a:t>No net loss of riparian &amp; wetlands </a:t>
            </a:r>
            <a:br>
              <a:rPr lang="en-US" sz="2800" dirty="0">
                <a:solidFill>
                  <a:schemeClr val="tx1"/>
                </a:solidFill>
                <a:effectLst/>
              </a:rPr>
            </a:br>
            <a:r>
              <a:rPr lang="en-US" sz="2800" dirty="0">
                <a:solidFill>
                  <a:schemeClr val="tx1"/>
                </a:solidFill>
                <a:effectLst/>
              </a:rPr>
              <a:t>(1: 1 areal replacement)</a:t>
            </a:r>
            <a:endParaRPr 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1059" y="160812"/>
            <a:ext cx="8425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66FFFF"/>
                </a:solidFill>
                <a:latin typeface="+mj-lt"/>
              </a:rPr>
              <a:t>Revegetation</a:t>
            </a:r>
            <a:endParaRPr lang="en-US" sz="3600" dirty="0">
              <a:solidFill>
                <a:srgbClr val="66FFFF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987" y="1766169"/>
            <a:ext cx="6191498" cy="4760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746559" y="1454104"/>
            <a:ext cx="23736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  <a:latin typeface="+mj-lt"/>
              </a:rPr>
              <a:t>Plant this winter/spring at </a:t>
            </a:r>
            <a:r>
              <a:rPr lang="en-US" sz="1800" dirty="0" err="1" smtClean="0">
                <a:solidFill>
                  <a:schemeClr val="tx1"/>
                </a:solidFill>
                <a:latin typeface="+mj-lt"/>
              </a:rPr>
              <a:t>Hocker</a:t>
            </a:r>
            <a:r>
              <a:rPr lang="en-US" sz="1800" dirty="0" smtClean="0">
                <a:solidFill>
                  <a:schemeClr val="tx1"/>
                </a:solidFill>
                <a:latin typeface="+mj-lt"/>
              </a:rPr>
              <a:t> Flat – Lower Junction City </a:t>
            </a:r>
            <a:endParaRPr lang="en-US" sz="1800" dirty="0">
              <a:latin typeface="+mj-lt"/>
            </a:endParaRPr>
          </a:p>
        </p:txBody>
      </p:sp>
      <p:cxnSp>
        <p:nvCxnSpPr>
          <p:cNvPr id="5" name="Straight Arrow Connector 4"/>
          <p:cNvCxnSpPr/>
          <p:nvPr/>
        </p:nvCxnSpPr>
        <p:spPr bwMode="auto">
          <a:xfrm flipH="1" flipV="1">
            <a:off x="4883499" y="2210637"/>
            <a:ext cx="2871405" cy="808136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" name="Straight Arrow Connector 11"/>
          <p:cNvCxnSpPr/>
          <p:nvPr/>
        </p:nvCxnSpPr>
        <p:spPr bwMode="auto">
          <a:xfrm flipH="1">
            <a:off x="5383286" y="3018773"/>
            <a:ext cx="2371618" cy="858357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308" y="4471791"/>
            <a:ext cx="2463596" cy="1847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V:\Implementation\Rehabilitation_Sites\_Phase2_Sites\Lower Junction City\Revegetation\LJC_LeftBankReveg\LJC_9_17_14_L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48" y="2054269"/>
            <a:ext cx="2514745" cy="162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Arrow Connector 12"/>
          <p:cNvCxnSpPr/>
          <p:nvPr/>
        </p:nvCxnSpPr>
        <p:spPr bwMode="auto">
          <a:xfrm flipH="1">
            <a:off x="5697415" y="3018773"/>
            <a:ext cx="2057489" cy="242772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4115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8" y="331553"/>
            <a:ext cx="8860421" cy="1371600"/>
          </a:xfrm>
        </p:spPr>
        <p:txBody>
          <a:bodyPr/>
          <a:lstStyle/>
          <a:p>
            <a:pPr algn="l"/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TRRP Biological Assessment -</a:t>
            </a:r>
            <a:br>
              <a:rPr lang="en-US" sz="3200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NMFS Biological Opinion Update: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-107462" y="1303525"/>
            <a:ext cx="88882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Programmatic Consultation BA – based on Quality Assurance via process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BA will cover associated activities of cooperating Federal agencies 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1371600" lvl="2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Admin draft available to increase utility by cooperating agencies</a:t>
            </a:r>
          </a:p>
          <a:p>
            <a:pPr marL="1371600" lvl="2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C000"/>
                </a:solidFill>
                <a:latin typeface="+mn-lt"/>
              </a:rPr>
              <a:t>Covers: Channel rehab, fine &amp; coarse sediment management, infrastructure for high flows &amp; restoration, a portion of </a:t>
            </a:r>
            <a:r>
              <a:rPr lang="en-US" sz="2400" smtClean="0">
                <a:solidFill>
                  <a:srgbClr val="FFC000"/>
                </a:solidFill>
                <a:latin typeface="+mn-lt"/>
              </a:rPr>
              <a:t>watershed activities</a:t>
            </a:r>
            <a:endParaRPr lang="en-US" sz="2400" dirty="0" smtClean="0">
              <a:solidFill>
                <a:srgbClr val="FFC000"/>
              </a:solidFill>
              <a:latin typeface="+mn-lt"/>
            </a:endParaRP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Existing BO remains in effect during development of new BO</a:t>
            </a:r>
            <a:endParaRPr lang="en-US" sz="2800" dirty="0">
              <a:solidFill>
                <a:srgbClr val="FFFF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670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431" y="675711"/>
            <a:ext cx="9144000" cy="1512970"/>
          </a:xfrm>
        </p:spPr>
        <p:txBody>
          <a:bodyPr/>
          <a:lstStyle/>
          <a:p>
            <a:pPr algn="l"/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TRRP Biological Assessment</a:t>
            </a:r>
            <a:b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  <a:t>USFWS Biological Opinion Update:</a:t>
            </a:r>
            <a:br>
              <a:rPr lang="en-US" sz="32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3200" dirty="0" smtClean="0">
                <a:solidFill>
                  <a:srgbClr val="FFC000"/>
                </a:solidFill>
              </a:rPr>
              <a:t>ESA analyses for cooperating agencies</a:t>
            </a:r>
            <a:r>
              <a:rPr lang="en-US" sz="4000" dirty="0">
                <a:solidFill>
                  <a:srgbClr val="FFC000"/>
                </a:solidFill>
              </a:rPr>
              <a:t/>
            </a:r>
            <a:br>
              <a:rPr lang="en-US" sz="4000" dirty="0">
                <a:solidFill>
                  <a:srgbClr val="FFC000"/>
                </a:solidFill>
              </a:rPr>
            </a:br>
            <a:endParaRPr lang="en-US" sz="4000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534067" y="2198726"/>
            <a:ext cx="972463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N. Spotted Owl: Change in Critical Habitat</a:t>
            </a:r>
          </a:p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Bald eagle: delisted</a:t>
            </a:r>
          </a:p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Western Yellow Billed Cuckoo: proposed</a:t>
            </a:r>
          </a:p>
          <a:p>
            <a:pPr marL="914400" lvl="1" indent="-231775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Fisher Proposed: proposed</a:t>
            </a:r>
          </a:p>
        </p:txBody>
      </p:sp>
    </p:spTree>
    <p:extLst>
      <p:ext uri="{BB962C8B-B14F-4D97-AF65-F5344CB8AC3E}">
        <p14:creationId xmlns:p14="http://schemas.microsoft.com/office/powerpoint/2010/main" val="326516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G_32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6433"/>
            <a:ext cx="9293422" cy="691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pPr algn="l"/>
            <a:r>
              <a:rPr lang="en-US" sz="4000" dirty="0" smtClean="0">
                <a:solidFill>
                  <a:srgbClr val="FFFF00"/>
                </a:solidFill>
              </a:rPr>
              <a:t>Questions?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2416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5298813"/>
            <a:ext cx="7750957" cy="1185266"/>
          </a:xfrm>
        </p:spPr>
        <p:txBody>
          <a:bodyPr/>
          <a:lstStyle/>
          <a:p>
            <a:pPr lvl="2"/>
            <a:r>
              <a:rPr lang="en-US" sz="2000" dirty="0" smtClean="0">
                <a:solidFill>
                  <a:srgbClr val="FFFF00"/>
                </a:solidFill>
              </a:rPr>
              <a:t>Brandt </a:t>
            </a:r>
            <a:r>
              <a:rPr lang="en-US" sz="2000" dirty="0">
                <a:solidFill>
                  <a:srgbClr val="FFFF00"/>
                </a:solidFill>
              </a:rPr>
              <a:t>Gutermuth, Environmental </a:t>
            </a:r>
            <a:r>
              <a:rPr lang="en-US" sz="2000" dirty="0" smtClean="0">
                <a:solidFill>
                  <a:srgbClr val="FFFF00"/>
                </a:solidFill>
              </a:rPr>
              <a:t>Scientist (</a:t>
            </a:r>
            <a:r>
              <a:rPr lang="en-US" sz="2000" dirty="0">
                <a:solidFill>
                  <a:srgbClr val="FFFF00"/>
                </a:solidFill>
              </a:rPr>
              <a:t>TRRP)</a:t>
            </a:r>
          </a:p>
          <a:p>
            <a:pPr lvl="3"/>
            <a:r>
              <a:rPr lang="en-US" sz="1800" dirty="0">
                <a:solidFill>
                  <a:srgbClr val="FFFF00"/>
                </a:solidFill>
              </a:rPr>
              <a:t>Phone: 530-623-1806</a:t>
            </a:r>
          </a:p>
          <a:p>
            <a:pPr lvl="3"/>
            <a:r>
              <a:rPr lang="en-US" sz="1800" dirty="0">
                <a:solidFill>
                  <a:srgbClr val="FFFF00"/>
                </a:solidFill>
              </a:rPr>
              <a:t>E-Mail: </a:t>
            </a:r>
            <a:r>
              <a:rPr lang="en-US" sz="1800" dirty="0" smtClean="0">
                <a:hlinkClick r:id="rId4"/>
              </a:rPr>
              <a:t>bgutermuth@usbr.gov</a:t>
            </a:r>
            <a:endParaRPr lang="en-US" sz="1800" dirty="0" smtClean="0"/>
          </a:p>
          <a:p>
            <a:pPr lvl="2"/>
            <a:endParaRPr 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9" y="305046"/>
            <a:ext cx="8229600" cy="13716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Coarse Sediment Management:</a:t>
            </a:r>
            <a:br>
              <a:rPr lang="en-US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rgbClr val="FF6600"/>
                </a:solidFill>
              </a:rPr>
              <a:t>PROCESS</a:t>
            </a:r>
            <a:br>
              <a:rPr lang="en-US" dirty="0" smtClean="0">
                <a:solidFill>
                  <a:srgbClr val="FF6600"/>
                </a:solidFill>
              </a:rPr>
            </a:br>
            <a:endParaRPr lang="en-US" dirty="0">
              <a:solidFill>
                <a:srgbClr val="FF66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0" y="1509531"/>
            <a:ext cx="7995200" cy="517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43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Environmental Compliance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r>
              <a:rPr lang="en-US" sz="2800" dirty="0"/>
              <a:t>National Environmental Policy Act (NEPA)</a:t>
            </a:r>
          </a:p>
          <a:p>
            <a:pPr lvl="1"/>
            <a:r>
              <a:rPr lang="en-US" sz="2400" dirty="0"/>
              <a:t>Requires analysis and disclosure </a:t>
            </a:r>
            <a:br>
              <a:rPr lang="en-US" sz="2400" dirty="0"/>
            </a:br>
            <a:r>
              <a:rPr lang="en-US" sz="2400" dirty="0"/>
              <a:t>of environmental </a:t>
            </a:r>
            <a:r>
              <a:rPr lang="en-US" sz="2400" dirty="0" smtClean="0"/>
              <a:t>&amp; human effects </a:t>
            </a:r>
            <a:endParaRPr lang="en-US" sz="2400" dirty="0"/>
          </a:p>
          <a:p>
            <a:r>
              <a:rPr lang="en-US" sz="2800" dirty="0"/>
              <a:t>California Environmental Quality Act (CEQA)</a:t>
            </a:r>
          </a:p>
          <a:p>
            <a:pPr lvl="1"/>
            <a:r>
              <a:rPr lang="en-US" sz="2400" dirty="0"/>
              <a:t>State equivalent to NEPA</a:t>
            </a:r>
          </a:p>
          <a:p>
            <a:pPr lvl="1"/>
            <a:r>
              <a:rPr lang="en-US" sz="2400" dirty="0"/>
              <a:t>Requires reducing environmental effects</a:t>
            </a:r>
          </a:p>
          <a:p>
            <a:pPr lvl="1" algn="ctr">
              <a:buFont typeface="Wingdings" charset="0"/>
              <a:buNone/>
            </a:pPr>
            <a:r>
              <a:rPr lang="en-US" sz="3200" b="1" dirty="0">
                <a:solidFill>
                  <a:schemeClr val="hlink"/>
                </a:solidFill>
              </a:rPr>
              <a:t>Both minimize environmental effects via </a:t>
            </a:r>
            <a:r>
              <a:rPr lang="en-US" sz="3200" b="1" u="sng" dirty="0">
                <a:solidFill>
                  <a:schemeClr val="hlink"/>
                </a:solidFill>
              </a:rPr>
              <a:t>public participation and documentation</a:t>
            </a:r>
          </a:p>
          <a:p>
            <a:pPr lvl="1" algn="ctr">
              <a:buFont typeface="Wingdings" charset="0"/>
              <a:buNone/>
            </a:pPr>
            <a:endParaRPr lang="en-US" sz="2400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2426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304800"/>
            <a:ext cx="8610600" cy="5715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>
                <a:solidFill>
                  <a:schemeClr val="hlink"/>
                </a:solidFill>
              </a:rPr>
              <a:t>NEPA:</a:t>
            </a:r>
            <a:r>
              <a:rPr lang="en-US" sz="2800" dirty="0"/>
              <a:t> Federal</a:t>
            </a:r>
            <a:r>
              <a:rPr lang="en-US" sz="2000" dirty="0"/>
              <a:t> 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Lead </a:t>
            </a:r>
            <a:r>
              <a:rPr lang="en-US" sz="2000" dirty="0" smtClean="0"/>
              <a:t>&amp; Project Proponent =</a:t>
            </a:r>
            <a:endParaRPr lang="en-US" sz="2000" dirty="0"/>
          </a:p>
          <a:p>
            <a:pPr lvl="1">
              <a:lnSpc>
                <a:spcPct val="80000"/>
              </a:lnSpc>
              <a:buFont typeface="Wingdings" charset="0"/>
              <a:buNone/>
            </a:pPr>
            <a:r>
              <a:rPr lang="en-US" sz="2000" dirty="0">
                <a:solidFill>
                  <a:schemeClr val="hlink"/>
                </a:solidFill>
              </a:rPr>
              <a:t>			U.S. Bureau of Reclamation </a:t>
            </a:r>
            <a:br>
              <a:rPr lang="en-US" sz="2000" dirty="0">
                <a:solidFill>
                  <a:schemeClr val="hlink"/>
                </a:solidFill>
              </a:rPr>
            </a:br>
            <a:r>
              <a:rPr lang="en-US" sz="2000" dirty="0">
                <a:solidFill>
                  <a:schemeClr val="hlink"/>
                </a:solidFill>
              </a:rPr>
              <a:t>		(Trinity River Restoration Program)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/>
              <a:t>Co-Lead = </a:t>
            </a:r>
            <a:endParaRPr lang="en-US" sz="2000" dirty="0"/>
          </a:p>
          <a:p>
            <a:pPr lvl="1">
              <a:lnSpc>
                <a:spcPct val="80000"/>
              </a:lnSpc>
              <a:buFont typeface="Wingdings" charset="0"/>
              <a:buNone/>
            </a:pPr>
            <a:r>
              <a:rPr lang="en-US" sz="2000" dirty="0">
                <a:solidFill>
                  <a:schemeClr val="hlink"/>
                </a:solidFill>
              </a:rPr>
              <a:t>		U.S. Bureau of Land Management</a:t>
            </a:r>
          </a:p>
          <a:p>
            <a:pPr lvl="1">
              <a:lnSpc>
                <a:spcPct val="80000"/>
              </a:lnSpc>
              <a:buFont typeface="Wingdings" charset="0"/>
              <a:buNone/>
            </a:pPr>
            <a:endParaRPr lang="en-US" dirty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</a:pPr>
            <a:r>
              <a:rPr lang="en-US" sz="2800" dirty="0">
                <a:solidFill>
                  <a:schemeClr val="hlink"/>
                </a:solidFill>
              </a:rPr>
              <a:t>CEQA:</a:t>
            </a:r>
            <a:r>
              <a:rPr lang="en-US" sz="2800" dirty="0"/>
              <a:t> State</a:t>
            </a:r>
            <a:r>
              <a:rPr lang="en-US" sz="2000" dirty="0"/>
              <a:t> 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Lead = State Agency with primary project responsibility </a:t>
            </a:r>
          </a:p>
          <a:p>
            <a:pPr lvl="1">
              <a:lnSpc>
                <a:spcPct val="80000"/>
              </a:lnSpc>
              <a:buFont typeface="Wingdings" charset="0"/>
              <a:buNone/>
            </a:pPr>
            <a:r>
              <a:rPr lang="en-US" sz="2000" dirty="0">
                <a:solidFill>
                  <a:schemeClr val="hlink"/>
                </a:solidFill>
              </a:rPr>
              <a:t>			North Coast Regional Water Quality Control Board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Responsible Agencies 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Trustee Agencies</a:t>
            </a:r>
            <a:r>
              <a:rPr lang="en-US" sz="1800" dirty="0">
                <a:solidFill>
                  <a:schemeClr val="hlink"/>
                </a:solidFill>
              </a:rPr>
              <a:t> </a:t>
            </a:r>
          </a:p>
          <a:p>
            <a:pPr lvl="1">
              <a:lnSpc>
                <a:spcPct val="80000"/>
              </a:lnSpc>
              <a:buFont typeface="Wingdings" charset="0"/>
              <a:buNone/>
            </a:pPr>
            <a:endParaRPr lang="en-US" sz="1800" dirty="0">
              <a:solidFill>
                <a:schemeClr val="hlink"/>
              </a:solidFill>
            </a:endParaRPr>
          </a:p>
          <a:p>
            <a:pPr lvl="1">
              <a:lnSpc>
                <a:spcPct val="80000"/>
              </a:lnSpc>
              <a:buFont typeface="Wingdings" charset="0"/>
              <a:buNone/>
            </a:pPr>
            <a:r>
              <a:rPr lang="en-US" sz="1800" dirty="0"/>
              <a:t> </a:t>
            </a:r>
          </a:p>
          <a:p>
            <a:pPr lvl="1">
              <a:lnSpc>
                <a:spcPct val="80000"/>
              </a:lnSpc>
              <a:buFont typeface="Wingdings" charset="0"/>
              <a:buNone/>
            </a:pPr>
            <a:r>
              <a:rPr lang="en-US" sz="1800" dirty="0"/>
              <a:t>	</a:t>
            </a:r>
            <a:endParaRPr lang="en-US" sz="2400" dirty="0">
              <a:solidFill>
                <a:schemeClr val="hlink"/>
              </a:solidFill>
            </a:endParaRPr>
          </a:p>
          <a:p>
            <a:pPr lvl="1" algn="ctr">
              <a:lnSpc>
                <a:spcPct val="80000"/>
              </a:lnSpc>
              <a:buFont typeface="Wingdings" charset="0"/>
              <a:buNone/>
            </a:pPr>
            <a:endParaRPr lang="en-US" sz="1800" dirty="0">
              <a:solidFill>
                <a:schemeClr val="hlink"/>
              </a:solidFill>
            </a:endParaRPr>
          </a:p>
        </p:txBody>
      </p:sp>
      <p:pic>
        <p:nvPicPr>
          <p:cNvPr id="195587" name="Picture 3" descr="Logo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417" y="5122863"/>
            <a:ext cx="1295400" cy="12652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95588" name="Picture 4" descr="BLM_log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76351" y="1383516"/>
            <a:ext cx="1371600" cy="1217612"/>
          </a:xfrm>
          <a:solidFill>
            <a:schemeClr val="bg1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19559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0" t="-1106" r="-1070" b="-1106"/>
          <a:stretch>
            <a:fillRect/>
          </a:stretch>
        </p:blipFill>
        <p:spPr bwMode="auto">
          <a:xfrm>
            <a:off x="2787931" y="4930775"/>
            <a:ext cx="1095375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597" name="Picture 13" descr="NCRwaterboard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725" y="3717764"/>
            <a:ext cx="1365250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Documents and Settings\jfahnestock\Local Settings\Temporary Internet Files\Content.Outlook\NWRUWYNQ\USBR.tif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0254" y="304800"/>
            <a:ext cx="1431897" cy="8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Trinity County Seal Color copy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2315" y="5122863"/>
            <a:ext cx="1517635" cy="114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2432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14272" y="682907"/>
            <a:ext cx="9158272" cy="5312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73620" y="461468"/>
            <a:ext cx="58799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indent="0">
              <a:buClr>
                <a:srgbClr val="FFFF00"/>
              </a:buClr>
              <a:buNone/>
            </a:pP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Channel Rehabilitation: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373742"/>
            <a:ext cx="9144000" cy="515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Douglas </a:t>
            </a:r>
            <a:r>
              <a:rPr lang="en-US" sz="3200" dirty="0">
                <a:solidFill>
                  <a:srgbClr val="FFC000"/>
                </a:solidFill>
                <a:latin typeface="+mj-lt"/>
              </a:rPr>
              <a:t>City (Upper </a:t>
            </a: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DC: Permitted</a:t>
            </a:r>
            <a:r>
              <a:rPr lang="en-US" sz="3200" dirty="0">
                <a:solidFill>
                  <a:srgbClr val="FFC000"/>
                </a:solidFill>
                <a:latin typeface="+mj-lt"/>
              </a:rPr>
              <a:t>)</a:t>
            </a:r>
          </a:p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Limekiln Gulch EA/IS January 2015</a:t>
            </a:r>
          </a:p>
          <a:p>
            <a:pPr marL="1028700" lvl="1" indent="-571500">
              <a:spcAft>
                <a:spcPts val="600"/>
              </a:spcAft>
              <a:buClr>
                <a:srgbClr val="FFFF00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Both Projects: construct summer 2015</a:t>
            </a:r>
          </a:p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err="1" smtClean="0">
                <a:solidFill>
                  <a:srgbClr val="FFC000"/>
                </a:solidFill>
                <a:latin typeface="+mj-lt"/>
              </a:rPr>
              <a:t>Bucktail</a:t>
            </a: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 – </a:t>
            </a:r>
            <a:br>
              <a:rPr lang="en-US" sz="3200" dirty="0" smtClean="0">
                <a:solidFill>
                  <a:srgbClr val="FFC000"/>
                </a:solidFill>
                <a:latin typeface="+mj-lt"/>
              </a:rPr>
            </a:b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EA Amendment: winter/spring 2015 </a:t>
            </a:r>
            <a:br>
              <a:rPr lang="en-US" sz="3200" dirty="0" smtClean="0">
                <a:solidFill>
                  <a:srgbClr val="FFC000"/>
                </a:solidFill>
                <a:latin typeface="+mj-lt"/>
              </a:rPr>
            </a:b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Upstream </a:t>
            </a:r>
            <a:r>
              <a:rPr lang="en-US" sz="3200" dirty="0">
                <a:solidFill>
                  <a:srgbClr val="FFC000"/>
                </a:solidFill>
                <a:latin typeface="+mj-lt"/>
              </a:rPr>
              <a:t>features </a:t>
            </a:r>
            <a:r>
              <a:rPr lang="en-US" sz="3200" dirty="0" err="1" smtClean="0">
                <a:solidFill>
                  <a:srgbClr val="FFC000"/>
                </a:solidFill>
                <a:latin typeface="+mj-lt"/>
              </a:rPr>
              <a:t>hydrologically</a:t>
            </a: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 </a:t>
            </a:r>
            <a:br>
              <a:rPr lang="en-US" sz="3200" dirty="0" smtClean="0">
                <a:solidFill>
                  <a:srgbClr val="FFC000"/>
                </a:solidFill>
                <a:latin typeface="+mj-lt"/>
              </a:rPr>
            </a:b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disconnected from bridge), downstream </a:t>
            </a:r>
            <a:br>
              <a:rPr lang="en-US" sz="3200" dirty="0" smtClean="0">
                <a:solidFill>
                  <a:srgbClr val="FFC000"/>
                </a:solidFill>
                <a:latin typeface="+mj-lt"/>
              </a:rPr>
            </a:b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features support bridge</a:t>
            </a:r>
          </a:p>
          <a:p>
            <a:pPr marL="1028700" lvl="1" indent="-571500">
              <a:buClr>
                <a:srgbClr val="FFFF00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Construct with Bridge or 2015/2016</a:t>
            </a:r>
          </a:p>
          <a:p>
            <a:pPr>
              <a:buClr>
                <a:srgbClr val="FFFF00"/>
              </a:buClr>
            </a:pPr>
            <a:endParaRPr lang="en-US" sz="3600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11" name="Picture 10" descr="C:\Documents and Settings\jfahnestock\Local Settings\Temporary Internet Files\Content.Outlook\NWRUWYNQ\NCRwaterboards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0870" y="257079"/>
            <a:ext cx="1237477" cy="11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73883" y="257079"/>
            <a:ext cx="1231498" cy="10454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31685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173621" y="658605"/>
            <a:ext cx="587993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indent="0">
              <a:buClr>
                <a:srgbClr val="FFFF00"/>
              </a:buClr>
              <a:buNone/>
            </a:pPr>
            <a:r>
              <a:rPr lang="en-US" sz="4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Channel Rehabilitation:</a:t>
            </a:r>
          </a:p>
        </p:txBody>
      </p:sp>
      <p:sp>
        <p:nvSpPr>
          <p:cNvPr id="7" name="Rectangle 6"/>
          <p:cNvSpPr/>
          <p:nvPr/>
        </p:nvSpPr>
        <p:spPr>
          <a:xfrm>
            <a:off x="317471" y="1726448"/>
            <a:ext cx="842141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Clr>
                <a:srgbClr val="FFFF00"/>
              </a:buClr>
              <a:buFont typeface="Arial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n-lt"/>
              </a:rPr>
              <a:t>Dutch Creek EA/IS Summer 2015</a:t>
            </a:r>
          </a:p>
          <a:p>
            <a:pPr marL="1028700" lvl="1" indent="-571500">
              <a:buClr>
                <a:srgbClr val="FFFF00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Design refinement - ongoing</a:t>
            </a:r>
          </a:p>
          <a:p>
            <a:pPr marL="1028700" lvl="1" indent="-571500">
              <a:buClr>
                <a:srgbClr val="FFFF00"/>
              </a:buClr>
              <a:buFont typeface="Wingdings" charset="2"/>
              <a:buChar char="²"/>
            </a:pP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Agency coordination – ongoing</a:t>
            </a:r>
            <a:br>
              <a:rPr lang="en-US" sz="3200" dirty="0" smtClean="0">
                <a:solidFill>
                  <a:srgbClr val="FFFF00"/>
                </a:solidFill>
                <a:latin typeface="+mn-lt"/>
              </a:rPr>
            </a:br>
            <a:r>
              <a:rPr lang="en-US" sz="3200" dirty="0" smtClean="0">
                <a:solidFill>
                  <a:srgbClr val="FFFF00"/>
                </a:solidFill>
                <a:latin typeface="+mn-lt"/>
              </a:rPr>
              <a:t>Permit and Construct summer 2016</a:t>
            </a:r>
          </a:p>
        </p:txBody>
      </p:sp>
      <p:pic>
        <p:nvPicPr>
          <p:cNvPr id="11" name="Picture 10" descr="C:\Documents and Settings\jfahnestock\Local Settings\Temporary Internet Files\Content.Outlook\NWRUWYNQ\NCRwaterboards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5610" y="554245"/>
            <a:ext cx="1237477" cy="111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6825" y="579148"/>
            <a:ext cx="1135182" cy="104546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533160" y="4158116"/>
            <a:ext cx="79900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TRRP has requested renewal of WQCB </a:t>
            </a:r>
            <a:r>
              <a:rPr lang="en-US" sz="3200" dirty="0">
                <a:solidFill>
                  <a:srgbClr val="FFC000"/>
                </a:solidFill>
                <a:latin typeface="+mj-lt"/>
              </a:rPr>
              <a:t>General Certification for </a:t>
            </a:r>
            <a:r>
              <a:rPr lang="en-US" sz="3200" dirty="0" smtClean="0">
                <a:solidFill>
                  <a:srgbClr val="FFC000"/>
                </a:solidFill>
                <a:latin typeface="+mj-lt"/>
              </a:rPr>
              <a:t>Channel Rehabilitation by June 2015</a:t>
            </a:r>
            <a:endParaRPr lang="en-US" sz="3200" dirty="0">
              <a:solidFill>
                <a:srgbClr val="FFC000"/>
              </a:solidFill>
              <a:latin typeface="+mj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825" y="1818967"/>
            <a:ext cx="1063239" cy="112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05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Infrastructure: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17217" y="1441767"/>
            <a:ext cx="8605135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Bucktail Bridge EA/</a:t>
            </a:r>
            <a:r>
              <a:rPr lang="en-US" sz="4000" dirty="0" err="1" smtClean="0">
                <a:solidFill>
                  <a:srgbClr val="FFC000"/>
                </a:solidFill>
                <a:latin typeface="+mn-lt"/>
              </a:rPr>
              <a:t>Neg</a:t>
            </a: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 Dec </a:t>
            </a:r>
          </a:p>
          <a:p>
            <a:pPr lvl="1">
              <a:buClr>
                <a:srgbClr val="FFFF00"/>
              </a:buClr>
            </a:pP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Proceeding with Trinity County as the CEQA lead. Integrating with </a:t>
            </a:r>
            <a:r>
              <a:rPr lang="en-US" sz="3600" dirty="0" err="1" smtClean="0">
                <a:solidFill>
                  <a:srgbClr val="FFFF00"/>
                </a:solidFill>
                <a:latin typeface="+mn-lt"/>
              </a:rPr>
              <a:t>Bucktail</a:t>
            </a:r>
            <a:r>
              <a:rPr lang="en-US" sz="3600" dirty="0" smtClean="0">
                <a:solidFill>
                  <a:srgbClr val="FFFF00"/>
                </a:solidFill>
                <a:latin typeface="+mn-lt"/>
              </a:rPr>
              <a:t> Project &amp; Searching for funding.</a:t>
            </a:r>
            <a:br>
              <a:rPr lang="en-US" sz="3600" dirty="0" smtClean="0">
                <a:solidFill>
                  <a:srgbClr val="FFFF00"/>
                </a:solidFill>
                <a:latin typeface="+mn-lt"/>
              </a:rPr>
            </a:br>
            <a:endParaRPr lang="en-US" sz="3600" dirty="0" smtClean="0">
              <a:solidFill>
                <a:srgbClr val="FFFF00"/>
              </a:solidFill>
              <a:latin typeface="+mn-lt"/>
            </a:endParaRPr>
          </a:p>
          <a:p>
            <a:pPr marL="571500" indent="-571500">
              <a:lnSpc>
                <a:spcPct val="110000"/>
              </a:lnSpc>
              <a:buClr>
                <a:srgbClr val="FFFF00"/>
              </a:buClr>
              <a:buFont typeface="Arial" pitchFamily="34" charset="0"/>
              <a:buChar char="•"/>
            </a:pP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Complete </a:t>
            </a:r>
            <a:r>
              <a:rPr lang="en-US" sz="4000" dirty="0">
                <a:solidFill>
                  <a:srgbClr val="FFC000"/>
                </a:solidFill>
                <a:latin typeface="+mn-lt"/>
              </a:rPr>
              <a:t>NEPA/CEQA </a:t>
            </a: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en-US" sz="4000" dirty="0" smtClean="0">
                <a:solidFill>
                  <a:srgbClr val="FFC000"/>
                </a:solidFill>
                <a:latin typeface="+mn-lt"/>
              </a:rPr>
            </a:b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by </a:t>
            </a:r>
            <a:r>
              <a:rPr lang="en-US" sz="4000" dirty="0" smtClean="0">
                <a:solidFill>
                  <a:srgbClr val="FFC000"/>
                </a:solidFill>
                <a:latin typeface="+mn-lt"/>
              </a:rPr>
              <a:t>winter/spring 2015</a:t>
            </a:r>
            <a:endParaRPr lang="en-US" sz="4000" dirty="0" smtClean="0">
              <a:solidFill>
                <a:srgbClr val="FFC000"/>
              </a:solidFill>
              <a:latin typeface="+mn-lt"/>
            </a:endParaRPr>
          </a:p>
          <a:p>
            <a:pPr marL="571500" indent="-571500">
              <a:lnSpc>
                <a:spcPct val="110000"/>
              </a:lnSpc>
              <a:buClr>
                <a:srgbClr val="FFFF00"/>
              </a:buClr>
              <a:buFont typeface="Arial" pitchFamily="34" charset="0"/>
              <a:buChar char="•"/>
            </a:pPr>
            <a:endParaRPr lang="en-US" sz="40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r>
              <a:rPr lang="en-US" sz="3000" dirty="0">
                <a:solidFill>
                  <a:srgbClr val="FFC000"/>
                </a:solidFill>
                <a:latin typeface="+mn-lt"/>
              </a:rPr>
              <a:t>	</a:t>
            </a:r>
            <a:endParaRPr lang="en-US" sz="32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endParaRPr lang="en-US" sz="30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endParaRPr lang="en-US" sz="3600" dirty="0" smtClean="0">
              <a:solidFill>
                <a:srgbClr val="FFC000"/>
              </a:solidFill>
              <a:latin typeface="+mn-lt"/>
            </a:endParaRPr>
          </a:p>
          <a:p>
            <a:pPr lvl="1">
              <a:buClr>
                <a:srgbClr val="FFFF00"/>
              </a:buClr>
            </a:pPr>
            <a:endParaRPr lang="en-US" sz="3600" dirty="0" smtClean="0">
              <a:solidFill>
                <a:srgbClr val="FFC000"/>
              </a:solidFill>
              <a:latin typeface="+mn-lt"/>
            </a:endParaRPr>
          </a:p>
          <a:p>
            <a:pPr marL="1028700" lvl="1" indent="-571500">
              <a:buClr>
                <a:srgbClr val="FFFF00"/>
              </a:buClr>
              <a:buFont typeface="Arial" pitchFamily="34" charset="0"/>
              <a:buChar char="•"/>
            </a:pPr>
            <a:endParaRPr lang="en-US" sz="3600" dirty="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3883" y="381000"/>
            <a:ext cx="1231498" cy="1045460"/>
          </a:xfrm>
          <a:prstGeom prst="rect">
            <a:avLst/>
          </a:prstGeom>
          <a:noFill/>
        </p:spPr>
      </p:pic>
      <p:pic>
        <p:nvPicPr>
          <p:cNvPr id="5" name="Picture 4" descr="C:\Documents and Settings\jfahnestock\Local Settings\Temporary Internet Files\Content.Outlook\NWRUWYNQ\USBR.t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6894" y="4826696"/>
            <a:ext cx="1678488" cy="8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Trinity County Seal Color copy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2201" y="430306"/>
            <a:ext cx="1321212" cy="99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48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/>
          <p:cNvSpPr>
            <a:spLocks noGrp="1" noChangeArrowheads="1"/>
          </p:cNvSpPr>
          <p:nvPr>
            <p:ph type="title"/>
          </p:nvPr>
        </p:nvSpPr>
        <p:spPr>
          <a:xfrm>
            <a:off x="367216" y="113256"/>
            <a:ext cx="8123129" cy="100103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66FFFF"/>
                </a:solidFill>
                <a:ea typeface="ＭＳ Ｐゴシック" pitchFamily="34" charset="-128"/>
              </a:rPr>
              <a:t>Coarse Sediment Management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6041" y="938930"/>
            <a:ext cx="8405479" cy="5285372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US" sz="4000" dirty="0" smtClean="0">
                <a:solidFill>
                  <a:srgbClr val="FFC000"/>
                </a:solidFill>
                <a:ea typeface="+mn-ea"/>
                <a:cs typeface="+mn-cs"/>
              </a:rPr>
              <a:t>Goals</a:t>
            </a:r>
            <a:r>
              <a:rPr lang="en-US" dirty="0" smtClean="0">
                <a:solidFill>
                  <a:srgbClr val="FFC000"/>
                </a:solidFill>
                <a:ea typeface="+mn-ea"/>
                <a:cs typeface="+mn-cs"/>
              </a:rPr>
              <a:t>:</a:t>
            </a:r>
            <a:r>
              <a:rPr lang="en-US" dirty="0" smtClean="0">
                <a:ea typeface="+mn-ea"/>
                <a:cs typeface="+mn-cs"/>
              </a:rPr>
              <a:t> </a:t>
            </a:r>
          </a:p>
          <a:p>
            <a:pPr eaLnBrk="1" hangingPunct="1">
              <a:defRPr/>
            </a:pPr>
            <a:r>
              <a:rPr lang="en-US" sz="2800" dirty="0" smtClean="0">
                <a:ea typeface="+mn-ea"/>
                <a:cs typeface="+mn-cs"/>
              </a:rPr>
              <a:t>To support geomorphic processes that maintain channel complexity, substrate quality, and physical/biological habitat integrity</a:t>
            </a:r>
          </a:p>
          <a:p>
            <a:pPr eaLnBrk="1" hangingPunct="1">
              <a:defRPr/>
            </a:pPr>
            <a:r>
              <a:rPr lang="en-US" sz="2800" dirty="0"/>
              <a:t>Achieve equilibrium between gravel additions and  gravel transported out of the upper river</a:t>
            </a:r>
          </a:p>
          <a:p>
            <a:pPr marL="0" indent="0" eaLnBrk="1" hangingPunct="1">
              <a:buNone/>
              <a:defRPr/>
            </a:pPr>
            <a:endParaRPr lang="en-US" sz="2800" dirty="0">
              <a:ea typeface="+mn-ea"/>
              <a:cs typeface="+mn-cs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809" y="4030854"/>
            <a:ext cx="3830711" cy="254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874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30" y="280792"/>
            <a:ext cx="8686800" cy="1371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Coarse Sediment Management: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60426" y="1026088"/>
            <a:ext cx="8686803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spcAft>
                <a:spcPts val="6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TRRP requested renewal of 5 year WQCB Water Quality Certification for Sediment Management </a:t>
            </a:r>
          </a:p>
          <a:p>
            <a:pPr marL="571500" indent="-571500">
              <a:spcAft>
                <a:spcPts val="6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>
                <a:solidFill>
                  <a:srgbClr val="FFC000"/>
                </a:solidFill>
                <a:latin typeface="+mj-lt"/>
              </a:rPr>
              <a:t>WQCB 21 day public notice of permit renewal: now</a:t>
            </a: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HIGH </a:t>
            </a:r>
            <a:r>
              <a:rPr lang="en-US" sz="2800" dirty="0">
                <a:solidFill>
                  <a:srgbClr val="FFC000"/>
                </a:solidFill>
                <a:latin typeface="+mj-lt"/>
              </a:rPr>
              <a:t>FLOW </a:t>
            </a: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2015: Gravel augmentation– based on Gaeuman Analyses &amp; Recs</a:t>
            </a:r>
            <a:endParaRPr lang="en-US" sz="2800" dirty="0">
              <a:solidFill>
                <a:srgbClr val="FFC000"/>
              </a:solidFill>
              <a:latin typeface="+mj-lt"/>
            </a:endParaRPr>
          </a:p>
          <a:p>
            <a:pPr lvl="1">
              <a:spcAft>
                <a:spcPts val="600"/>
              </a:spcAft>
              <a:buClr>
                <a:srgbClr val="FFFF00"/>
              </a:buClr>
            </a:pP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	Expect to place an average of 2,000 </a:t>
            </a:r>
            <a:r>
              <a:rPr lang="en-US" sz="2800" dirty="0" err="1" smtClean="0">
                <a:solidFill>
                  <a:srgbClr val="FFFF00"/>
                </a:solidFill>
                <a:latin typeface="+mj-lt"/>
              </a:rPr>
              <a:t>yd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/year</a:t>
            </a:r>
            <a:br>
              <a:rPr lang="en-US" sz="2800" dirty="0" smtClean="0">
                <a:solidFill>
                  <a:srgbClr val="FFFF00"/>
                </a:solidFill>
                <a:latin typeface="+mj-lt"/>
              </a:rPr>
            </a:b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	 at Diversion Pool and Lowden Ranch</a:t>
            </a:r>
            <a:endParaRPr lang="en-US" sz="2800" dirty="0" smtClean="0">
              <a:solidFill>
                <a:srgbClr val="FFC000"/>
              </a:solidFill>
              <a:latin typeface="+mj-lt"/>
            </a:endParaRP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TRRP public information meeting </a:t>
            </a:r>
            <a:br>
              <a:rPr lang="en-US" sz="2800" dirty="0" smtClean="0">
                <a:solidFill>
                  <a:srgbClr val="FFC000"/>
                </a:solidFill>
                <a:latin typeface="+mj-lt"/>
              </a:rPr>
            </a:br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winter/spring 2015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746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9" y="137931"/>
            <a:ext cx="8229600" cy="1371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Coarse Sediment Management: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83579" y="1255347"/>
            <a:ext cx="859285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</a:pPr>
            <a:r>
              <a:rPr lang="en-US" sz="3600" dirty="0" smtClean="0">
                <a:solidFill>
                  <a:srgbClr val="FFC000"/>
                </a:solidFill>
                <a:latin typeface="+mj-lt"/>
              </a:rPr>
              <a:t>Long-term Plan in development: </a:t>
            </a:r>
            <a:endParaRPr lang="en-US" sz="3600" dirty="0">
              <a:solidFill>
                <a:srgbClr val="FFC000"/>
              </a:solidFill>
              <a:latin typeface="+mj-lt"/>
            </a:endParaRPr>
          </a:p>
          <a:p>
            <a:pPr>
              <a:spcAft>
                <a:spcPts val="1200"/>
              </a:spcAft>
              <a:buClr>
                <a:srgbClr val="FFFF00"/>
              </a:buClr>
            </a:pPr>
            <a:r>
              <a:rPr lang="en-US" sz="3600" dirty="0" smtClean="0">
                <a:solidFill>
                  <a:srgbClr val="FFC000"/>
                </a:solidFill>
                <a:latin typeface="+mj-lt"/>
              </a:rPr>
              <a:t> 5 year renewable w/annual cycles 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First 5 years: Master EIR sites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Long-term sites: Require rationale </a:t>
            </a:r>
            <a:r>
              <a:rPr lang="en-US" sz="3200" dirty="0">
                <a:solidFill>
                  <a:srgbClr val="FFFF00"/>
                </a:solidFill>
                <a:latin typeface="+mj-lt"/>
              </a:rPr>
              <a:t>(general &amp; specific), locations, volumes, frequency, grain size, timing, placement methods, etc.</a:t>
            </a:r>
          </a:p>
          <a:p>
            <a:pPr marL="914400" lvl="1" indent="-4572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endParaRPr lang="en-US" sz="3600" dirty="0" smtClean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909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579" y="137931"/>
            <a:ext cx="8229600" cy="1371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Fine Sediment Management: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tx2">
                    <a:lumMod val="75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017353"/>
            <a:ext cx="8796759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spcAft>
                <a:spcPts val="1200"/>
              </a:spcAft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>
                <a:solidFill>
                  <a:srgbClr val="FFC000"/>
                </a:solidFill>
                <a:latin typeface="+mj-lt"/>
              </a:rPr>
              <a:t>TRRP requested renewal of 5 year WQCB Water Quality Certification for </a:t>
            </a:r>
            <a:r>
              <a:rPr lang="en-US" sz="3600" dirty="0" smtClean="0">
                <a:solidFill>
                  <a:srgbClr val="FFC000"/>
                </a:solidFill>
                <a:latin typeface="+mj-lt"/>
              </a:rPr>
              <a:t>Fine Sediment </a:t>
            </a:r>
            <a:r>
              <a:rPr lang="en-US" sz="3600" dirty="0">
                <a:solidFill>
                  <a:srgbClr val="FFC000"/>
                </a:solidFill>
                <a:latin typeface="+mj-lt"/>
              </a:rPr>
              <a:t>Management </a:t>
            </a:r>
            <a:endParaRPr lang="en-US" sz="3600" dirty="0" smtClean="0">
              <a:solidFill>
                <a:srgbClr val="FFC000"/>
              </a:solidFill>
              <a:latin typeface="+mj-lt"/>
            </a:endParaRP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j-lt"/>
              </a:rPr>
              <a:t>Options, need, and methods to dredge Hamilton Ponds are under evaluation</a:t>
            </a: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endParaRPr lang="en-US" sz="2400" dirty="0">
              <a:solidFill>
                <a:srgbClr val="FFC000"/>
              </a:solidFill>
              <a:latin typeface="+mj-lt"/>
            </a:endParaRPr>
          </a:p>
          <a:p>
            <a:pPr marL="571500" indent="-571500">
              <a:buClr>
                <a:srgbClr val="FFFF00"/>
              </a:buClr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FFC000"/>
                </a:solidFill>
                <a:latin typeface="+mj-lt"/>
              </a:rPr>
              <a:t>WQCB 21 </a:t>
            </a:r>
            <a:r>
              <a:rPr lang="en-US" sz="3600" dirty="0">
                <a:solidFill>
                  <a:srgbClr val="FFC000"/>
                </a:solidFill>
                <a:latin typeface="+mj-lt"/>
              </a:rPr>
              <a:t>day public notice: now</a:t>
            </a:r>
            <a:endParaRPr lang="en-US" sz="3000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544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95559" y="16911"/>
            <a:ext cx="98961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solidFill>
                  <a:srgbClr val="66FFFF"/>
                </a:solidFill>
                <a:latin typeface="+mj-lt"/>
              </a:rPr>
              <a:t>Revegetation</a:t>
            </a:r>
            <a:endParaRPr lang="en-US" sz="3600" dirty="0">
              <a:solidFill>
                <a:srgbClr val="66FFFF"/>
              </a:solidFill>
              <a:latin typeface="+mj-lt"/>
            </a:endParaRP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963" y="481154"/>
            <a:ext cx="2865660" cy="5078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91961" y="6196912"/>
            <a:ext cx="3172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Natural Revegetation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92338" y="561538"/>
            <a:ext cx="559962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C000"/>
                </a:solidFill>
                <a:latin typeface="+mj-lt"/>
              </a:rPr>
              <a:t>Enhances </a:t>
            </a:r>
            <a:r>
              <a:rPr lang="en-US" sz="2800" dirty="0">
                <a:solidFill>
                  <a:srgbClr val="FFC000"/>
                </a:solidFill>
                <a:latin typeface="+mj-lt"/>
              </a:rPr>
              <a:t>long-term conditions</a:t>
            </a:r>
          </a:p>
          <a:p>
            <a:pPr marL="457200" indent="-457200">
              <a:buClr>
                <a:schemeClr val="tx1"/>
              </a:buClr>
              <a:buFont typeface="Wingdings" pitchFamily="2" charset="2"/>
              <a:buChar char="Ø"/>
            </a:pPr>
            <a:r>
              <a:rPr lang="en-US" sz="2800" dirty="0" smtClean="0">
                <a:solidFill>
                  <a:srgbClr val="66FFFF"/>
                </a:solidFill>
              </a:rPr>
              <a:t>	</a:t>
            </a:r>
            <a:r>
              <a:rPr lang="en-US" sz="2400" dirty="0" smtClean="0">
                <a:solidFill>
                  <a:schemeClr val="tx1"/>
                </a:solidFill>
                <a:latin typeface="+mj-lt"/>
              </a:rPr>
              <a:t>Shade</a:t>
            </a:r>
            <a:endParaRPr lang="en-US" sz="2400" dirty="0">
              <a:solidFill>
                <a:schemeClr val="tx1"/>
              </a:solidFill>
              <a:latin typeface="+mj-lt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	Organic material (leaf litter)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en-US" sz="2400" dirty="0">
                <a:solidFill>
                  <a:schemeClr val="tx1"/>
                </a:solidFill>
                <a:latin typeface="+mj-lt"/>
              </a:rPr>
              <a:t>	Cover (in and out of stream</a:t>
            </a:r>
            <a:r>
              <a:rPr lang="en-US" sz="2800" dirty="0">
                <a:solidFill>
                  <a:srgbClr val="66FFFF"/>
                </a:solidFill>
              </a:rPr>
              <a:t>)</a:t>
            </a:r>
          </a:p>
          <a:p>
            <a:r>
              <a:rPr lang="en-US" sz="2400" dirty="0" smtClean="0">
                <a:solidFill>
                  <a:srgbClr val="66FFFF"/>
                </a:solidFill>
                <a:latin typeface="+mj-lt"/>
              </a:rPr>
              <a:t>Updated </a:t>
            </a:r>
            <a:r>
              <a:rPr lang="en-US" sz="2400" dirty="0" err="1" smtClean="0">
                <a:solidFill>
                  <a:srgbClr val="66FFFF"/>
                </a:solidFill>
                <a:latin typeface="+mj-lt"/>
              </a:rPr>
              <a:t>Reveg</a:t>
            </a:r>
            <a:r>
              <a:rPr lang="en-US" sz="2400" dirty="0" smtClean="0">
                <a:solidFill>
                  <a:srgbClr val="66FFFF"/>
                </a:solidFill>
                <a:latin typeface="+mj-lt"/>
              </a:rPr>
              <a:t> Management Plan - </a:t>
            </a:r>
            <a:endParaRPr lang="en-US" sz="2400" dirty="0">
              <a:solidFill>
                <a:srgbClr val="66FFFF"/>
              </a:solidFill>
              <a:latin typeface="+mj-lt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66FFFF"/>
                </a:solidFill>
                <a:latin typeface="+mj-lt"/>
              </a:rPr>
              <a:t>Natural </a:t>
            </a:r>
            <a:r>
              <a:rPr lang="en-US" sz="2400" dirty="0">
                <a:solidFill>
                  <a:srgbClr val="66FFFF"/>
                </a:solidFill>
                <a:latin typeface="+mj-lt"/>
              </a:rPr>
              <a:t>+ Planted = </a:t>
            </a:r>
            <a:br>
              <a:rPr lang="en-US" sz="2400" dirty="0">
                <a:solidFill>
                  <a:srgbClr val="66FFFF"/>
                </a:solidFill>
                <a:latin typeface="+mj-lt"/>
              </a:rPr>
            </a:br>
            <a:r>
              <a:rPr lang="en-US" sz="2400" dirty="0">
                <a:solidFill>
                  <a:srgbClr val="66FFFF"/>
                </a:solidFill>
                <a:latin typeface="+mj-lt"/>
              </a:rPr>
              <a:t>Potential Recovery Area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>
                <a:solidFill>
                  <a:srgbClr val="66FFFF"/>
                </a:solidFill>
                <a:latin typeface="+mj-lt"/>
              </a:rPr>
              <a:t>Observed Recovery </a:t>
            </a:r>
            <a:br>
              <a:rPr lang="en-US" sz="2400" dirty="0">
                <a:solidFill>
                  <a:srgbClr val="66FFFF"/>
                </a:solidFill>
                <a:latin typeface="+mj-lt"/>
              </a:rPr>
            </a:br>
            <a:r>
              <a:rPr lang="en-US" sz="2400" dirty="0">
                <a:solidFill>
                  <a:srgbClr val="66FFFF"/>
                </a:solidFill>
                <a:latin typeface="+mj-lt"/>
              </a:rPr>
              <a:t>(200 stems/acre) = Recovered Veg</a:t>
            </a:r>
          </a:p>
        </p:txBody>
      </p:sp>
      <p:sp>
        <p:nvSpPr>
          <p:cNvPr id="5" name="Rectangle 4"/>
          <p:cNvSpPr/>
          <p:nvPr/>
        </p:nvSpPr>
        <p:spPr>
          <a:xfrm>
            <a:off x="5243655" y="5707922"/>
            <a:ext cx="3632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j-lt"/>
              </a:rPr>
              <a:t>Emphasize floodplain function </a:t>
            </a:r>
            <a:r>
              <a:rPr lang="en-US" sz="2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+mj-lt"/>
              </a:rPr>
            </a:br>
            <a:r>
              <a:rPr lang="en-US" sz="2000" dirty="0" smtClean="0">
                <a:solidFill>
                  <a:schemeClr val="tx1"/>
                </a:solidFill>
                <a:latin typeface="+mj-lt"/>
              </a:rPr>
              <a:t>for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natural plant regeneration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2992149" y="4644926"/>
            <a:ext cx="2644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+mj-lt"/>
              </a:rPr>
              <a:t>Planting increases </a:t>
            </a:r>
            <a:r>
              <a:rPr lang="en-US" sz="200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+mj-lt"/>
              </a:rPr>
            </a:br>
            <a:r>
              <a:rPr lang="en-US" sz="2000" dirty="0" smtClean="0">
                <a:solidFill>
                  <a:schemeClr val="tx1"/>
                </a:solidFill>
                <a:latin typeface="+mj-lt"/>
              </a:rPr>
              <a:t>native </a:t>
            </a:r>
            <a:r>
              <a:rPr lang="en-US" sz="2000" dirty="0">
                <a:solidFill>
                  <a:schemeClr val="tx1"/>
                </a:solidFill>
                <a:latin typeface="+mj-lt"/>
              </a:rPr>
              <a:t>plant diversity </a:t>
            </a:r>
          </a:p>
          <a:p>
            <a:r>
              <a:rPr lang="en-US" sz="2400" dirty="0">
                <a:solidFill>
                  <a:srgbClr val="66FFFF"/>
                </a:solidFill>
                <a:latin typeface="+mj-lt"/>
              </a:rPr>
              <a:t>	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139" y="4586146"/>
            <a:ext cx="2818626" cy="211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0" tIns="0" rIns="0" bIns="0" numCol="1" anchor="ctr" anchorCtr="1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>
            <a:ln>
              <a:noFill/>
            </a:ln>
            <a:solidFill>
              <a:schemeClr val="bg2"/>
            </a:solidFill>
            <a:effectLst/>
            <a:latin typeface="Garamond" charset="0"/>
            <a:ea typeface="ＭＳ Ｐゴシック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8691</TotalTime>
  <Words>1114</Words>
  <Application>Microsoft Office PowerPoint</Application>
  <PresentationFormat>On-screen Show (4:3)</PresentationFormat>
  <Paragraphs>217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Custom Design</vt:lpstr>
      <vt:lpstr>Textured</vt:lpstr>
      <vt:lpstr>Compliance Update</vt:lpstr>
      <vt:lpstr>PowerPoint Presentation</vt:lpstr>
      <vt:lpstr>PowerPoint Presentation</vt:lpstr>
      <vt:lpstr>Infrastructure: </vt:lpstr>
      <vt:lpstr>Coarse Sediment Management</vt:lpstr>
      <vt:lpstr>Coarse Sediment Management: </vt:lpstr>
      <vt:lpstr>Coarse Sediment Management: </vt:lpstr>
      <vt:lpstr>Fine Sediment Management: </vt:lpstr>
      <vt:lpstr>PowerPoint Presentation</vt:lpstr>
      <vt:lpstr>No net loss of riparian &amp; wetlands  (1: 1 areal replacement)</vt:lpstr>
      <vt:lpstr>TRRP Biological Assessment - NMFS Biological Opinion Update: </vt:lpstr>
      <vt:lpstr>TRRP Biological Assessment USFWS Biological Opinion Update: ESA analyses for cooperating agencies </vt:lpstr>
      <vt:lpstr>Questions?</vt:lpstr>
      <vt:lpstr>Coarse Sediment Management: PROCESS </vt:lpstr>
      <vt:lpstr>Environmental Compliance</vt:lpstr>
      <vt:lpstr>PowerPoint Presentation</vt:lpstr>
      <vt:lpstr>PowerPoint Presentation</vt:lpstr>
    </vt:vector>
  </TitlesOfParts>
  <Company>USFWS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Gutermuth, F. Brandt</dc:creator>
  <cp:lastModifiedBy>Brandt Gutermuth</cp:lastModifiedBy>
  <cp:revision>367</cp:revision>
  <cp:lastPrinted>2014-03-25T16:05:27Z</cp:lastPrinted>
  <dcterms:created xsi:type="dcterms:W3CDTF">2004-05-03T18:39:40Z</dcterms:created>
  <dcterms:modified xsi:type="dcterms:W3CDTF">2014-12-17T21:00:03Z</dcterms:modified>
</cp:coreProperties>
</file>