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60" r:id="rId4"/>
    <p:sldId id="258" r:id="rId5"/>
    <p:sldId id="269" r:id="rId6"/>
    <p:sldId id="259" r:id="rId7"/>
    <p:sldId id="261" r:id="rId8"/>
    <p:sldId id="263" r:id="rId9"/>
    <p:sldId id="264" r:id="rId10"/>
    <p:sldId id="262" r:id="rId11"/>
    <p:sldId id="265" r:id="rId12"/>
    <p:sldId id="266" r:id="rId13"/>
    <p:sldId id="267" r:id="rId14"/>
    <p:sldId id="270" r:id="rId15"/>
    <p:sldId id="26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4660"/>
  </p:normalViewPr>
  <p:slideViewPr>
    <p:cSldViewPr snapToGrid="0">
      <p:cViewPr varScale="1">
        <p:scale>
          <a:sx n="57" d="100"/>
          <a:sy n="57" d="100"/>
        </p:scale>
        <p:origin x="72" y="4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BC86F4-B830-4DEB-93A5-9843445CFBAE}" type="datetimeFigureOut">
              <a:rPr lang="en-US" smtClean="0"/>
              <a:t>9/19/2016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6C6A51-AA26-4783-9F20-44F823EB427A}" type="slidenum">
              <a:rPr lang="en-US" smtClean="0"/>
              <a:t>‹#›</a:t>
            </a:fld>
            <a:endParaRPr lang="en-US"/>
          </a:p>
        </p:txBody>
      </p:sp>
    </p:spTree>
    <p:extLst>
      <p:ext uri="{BB962C8B-B14F-4D97-AF65-F5344CB8AC3E}">
        <p14:creationId xmlns:p14="http://schemas.microsoft.com/office/powerpoint/2010/main" val="1943913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MM 4.5-1b; 4.5-2b;</a:t>
            </a:r>
            <a:r>
              <a:rPr lang="en-US" baseline="0" dirty="0" smtClean="0"/>
              <a:t> 4.6-2a</a:t>
            </a:r>
            <a:endParaRPr lang="en-US" dirty="0"/>
          </a:p>
        </p:txBody>
      </p:sp>
      <p:sp>
        <p:nvSpPr>
          <p:cNvPr id="4" name="Slide Number Placeholder 3"/>
          <p:cNvSpPr>
            <a:spLocks noGrp="1"/>
          </p:cNvSpPr>
          <p:nvPr>
            <p:ph type="sldNum" sz="quarter" idx="10"/>
          </p:nvPr>
        </p:nvSpPr>
        <p:spPr/>
        <p:txBody>
          <a:bodyPr/>
          <a:lstStyle/>
          <a:p>
            <a:fld id="{166C6A51-AA26-4783-9F20-44F823EB427A}" type="slidenum">
              <a:rPr lang="en-US" smtClean="0"/>
              <a:t>6</a:t>
            </a:fld>
            <a:endParaRPr lang="en-US"/>
          </a:p>
        </p:txBody>
      </p:sp>
    </p:spTree>
    <p:extLst>
      <p:ext uri="{BB962C8B-B14F-4D97-AF65-F5344CB8AC3E}">
        <p14:creationId xmlns:p14="http://schemas.microsoft.com/office/powerpoint/2010/main" val="3413648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4.6-4f</a:t>
            </a:r>
            <a:endParaRPr lang="en-US" dirty="0"/>
          </a:p>
        </p:txBody>
      </p:sp>
      <p:sp>
        <p:nvSpPr>
          <p:cNvPr id="4" name="Slide Number Placeholder 3"/>
          <p:cNvSpPr>
            <a:spLocks noGrp="1"/>
          </p:cNvSpPr>
          <p:nvPr>
            <p:ph type="sldNum" sz="quarter" idx="10"/>
          </p:nvPr>
        </p:nvSpPr>
        <p:spPr/>
        <p:txBody>
          <a:bodyPr/>
          <a:lstStyle/>
          <a:p>
            <a:fld id="{166C6A51-AA26-4783-9F20-44F823EB427A}" type="slidenum">
              <a:rPr lang="en-US" smtClean="0"/>
              <a:t>7</a:t>
            </a:fld>
            <a:endParaRPr lang="en-US"/>
          </a:p>
        </p:txBody>
      </p:sp>
    </p:spTree>
    <p:extLst>
      <p:ext uri="{BB962C8B-B14F-4D97-AF65-F5344CB8AC3E}">
        <p14:creationId xmlns:p14="http://schemas.microsoft.com/office/powerpoint/2010/main" val="1461571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4.7-1a; 4.6-5a</a:t>
            </a:r>
            <a:endParaRPr lang="en-US" dirty="0"/>
          </a:p>
        </p:txBody>
      </p:sp>
      <p:sp>
        <p:nvSpPr>
          <p:cNvPr id="4" name="Slide Number Placeholder 3"/>
          <p:cNvSpPr>
            <a:spLocks noGrp="1"/>
          </p:cNvSpPr>
          <p:nvPr>
            <p:ph type="sldNum" sz="quarter" idx="10"/>
          </p:nvPr>
        </p:nvSpPr>
        <p:spPr/>
        <p:txBody>
          <a:bodyPr/>
          <a:lstStyle/>
          <a:p>
            <a:fld id="{166C6A51-AA26-4783-9F20-44F823EB427A}" type="slidenum">
              <a:rPr lang="en-US" smtClean="0"/>
              <a:t>8</a:t>
            </a:fld>
            <a:endParaRPr lang="en-US"/>
          </a:p>
        </p:txBody>
      </p:sp>
    </p:spTree>
    <p:extLst>
      <p:ext uri="{BB962C8B-B14F-4D97-AF65-F5344CB8AC3E}">
        <p14:creationId xmlns:p14="http://schemas.microsoft.com/office/powerpoint/2010/main" val="10197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4.7-1c; </a:t>
            </a:r>
          </a:p>
          <a:p>
            <a:r>
              <a:rPr lang="en-US" dirty="0" err="1" smtClean="0"/>
              <a:t>McBain</a:t>
            </a:r>
            <a:r>
              <a:rPr lang="en-US" dirty="0" smtClean="0"/>
              <a:t> Associates</a:t>
            </a:r>
            <a:r>
              <a:rPr lang="en-US" baseline="0" dirty="0" smtClean="0"/>
              <a:t> and HVT 2016 study</a:t>
            </a:r>
            <a:endParaRPr lang="en-US" dirty="0"/>
          </a:p>
        </p:txBody>
      </p:sp>
      <p:sp>
        <p:nvSpPr>
          <p:cNvPr id="4" name="Slide Number Placeholder 3"/>
          <p:cNvSpPr>
            <a:spLocks noGrp="1"/>
          </p:cNvSpPr>
          <p:nvPr>
            <p:ph type="sldNum" sz="quarter" idx="10"/>
          </p:nvPr>
        </p:nvSpPr>
        <p:spPr/>
        <p:txBody>
          <a:bodyPr/>
          <a:lstStyle/>
          <a:p>
            <a:fld id="{166C6A51-AA26-4783-9F20-44F823EB427A}" type="slidenum">
              <a:rPr lang="en-US" smtClean="0"/>
              <a:t>9</a:t>
            </a:fld>
            <a:endParaRPr lang="en-US"/>
          </a:p>
        </p:txBody>
      </p:sp>
    </p:spTree>
    <p:extLst>
      <p:ext uri="{BB962C8B-B14F-4D97-AF65-F5344CB8AC3E}">
        <p14:creationId xmlns:p14="http://schemas.microsoft.com/office/powerpoint/2010/main" val="1025466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4.7-1b; 4.6-5b</a:t>
            </a:r>
            <a:endParaRPr lang="en-US" dirty="0"/>
          </a:p>
        </p:txBody>
      </p:sp>
      <p:sp>
        <p:nvSpPr>
          <p:cNvPr id="4" name="Slide Number Placeholder 3"/>
          <p:cNvSpPr>
            <a:spLocks noGrp="1"/>
          </p:cNvSpPr>
          <p:nvPr>
            <p:ph type="sldNum" sz="quarter" idx="10"/>
          </p:nvPr>
        </p:nvSpPr>
        <p:spPr/>
        <p:txBody>
          <a:bodyPr/>
          <a:lstStyle/>
          <a:p>
            <a:fld id="{166C6A51-AA26-4783-9F20-44F823EB427A}" type="slidenum">
              <a:rPr lang="en-US" smtClean="0"/>
              <a:t>10</a:t>
            </a:fld>
            <a:endParaRPr lang="en-US"/>
          </a:p>
        </p:txBody>
      </p:sp>
    </p:spTree>
    <p:extLst>
      <p:ext uri="{BB962C8B-B14F-4D97-AF65-F5344CB8AC3E}">
        <p14:creationId xmlns:p14="http://schemas.microsoft.com/office/powerpoint/2010/main" val="118105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D5260BF-AEEE-4095-920E-152E9F622AC1}"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4187480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5260BF-AEEE-4095-920E-152E9F622AC1}"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2417533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5260BF-AEEE-4095-920E-152E9F622AC1}"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4081852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5260BF-AEEE-4095-920E-152E9F622AC1}"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3223445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5260BF-AEEE-4095-920E-152E9F622AC1}" type="datetimeFigureOut">
              <a:rPr lang="en-US" smtClean="0"/>
              <a:t>9/19/2016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509887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D5260BF-AEEE-4095-920E-152E9F622AC1}"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3672632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D5260BF-AEEE-4095-920E-152E9F622AC1}" type="datetimeFigureOut">
              <a:rPr lang="en-US" smtClean="0"/>
              <a:t>9/19/2016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2558497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5260BF-AEEE-4095-920E-152E9F622AC1}" type="datetimeFigureOut">
              <a:rPr lang="en-US" smtClean="0"/>
              <a:t>9/19/2016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27590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5260BF-AEEE-4095-920E-152E9F622AC1}" type="datetimeFigureOut">
              <a:rPr lang="en-US" smtClean="0"/>
              <a:t>9/19/2016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940543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5260BF-AEEE-4095-920E-152E9F622AC1}"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2741671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5260BF-AEEE-4095-920E-152E9F622AC1}" type="datetimeFigureOut">
              <a:rPr lang="en-US" smtClean="0"/>
              <a:t>9/19/2016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44E64-5E4B-470C-8D63-09A7DD14882E}" type="slidenum">
              <a:rPr lang="en-US" smtClean="0"/>
              <a:t>‹#›</a:t>
            </a:fld>
            <a:endParaRPr lang="en-US"/>
          </a:p>
        </p:txBody>
      </p:sp>
    </p:spTree>
    <p:extLst>
      <p:ext uri="{BB962C8B-B14F-4D97-AF65-F5344CB8AC3E}">
        <p14:creationId xmlns:p14="http://schemas.microsoft.com/office/powerpoint/2010/main" val="3704786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5260BF-AEEE-4095-920E-152E9F622AC1}" type="datetimeFigureOut">
              <a:rPr lang="en-US" smtClean="0"/>
              <a:t>9/19/2016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944E64-5E4B-470C-8D63-09A7DD14882E}" type="slidenum">
              <a:rPr lang="en-US" smtClean="0"/>
              <a:t>‹#›</a:t>
            </a:fld>
            <a:endParaRPr lang="en-US"/>
          </a:p>
        </p:txBody>
      </p:sp>
    </p:spTree>
    <p:extLst>
      <p:ext uri="{BB962C8B-B14F-4D97-AF65-F5344CB8AC3E}">
        <p14:creationId xmlns:p14="http://schemas.microsoft.com/office/powerpoint/2010/main" val="4117197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509262"/>
            <a:ext cx="9144000" cy="2387600"/>
          </a:xfrm>
        </p:spPr>
        <p:txBody>
          <a:bodyPr/>
          <a:lstStyle/>
          <a:p>
            <a:r>
              <a:rPr lang="en-US" dirty="0" smtClean="0"/>
              <a:t>TRRP Compliance Monitoring</a:t>
            </a:r>
            <a:endParaRPr lang="en-US" dirty="0"/>
          </a:p>
        </p:txBody>
      </p:sp>
      <p:sp>
        <p:nvSpPr>
          <p:cNvPr id="3" name="Subtitle 2"/>
          <p:cNvSpPr>
            <a:spLocks noGrp="1"/>
          </p:cNvSpPr>
          <p:nvPr>
            <p:ph type="subTitle" idx="1"/>
          </p:nvPr>
        </p:nvSpPr>
        <p:spPr>
          <a:xfrm>
            <a:off x="1524000" y="3896862"/>
            <a:ext cx="9144000" cy="1655762"/>
          </a:xfrm>
          <a:solidFill>
            <a:schemeClr val="bg1"/>
          </a:solidFill>
        </p:spPr>
        <p:txBody>
          <a:bodyPr/>
          <a:lstStyle/>
          <a:p>
            <a:r>
              <a:rPr lang="en-US" dirty="0" smtClean="0"/>
              <a:t>September 2016 Update</a:t>
            </a:r>
          </a:p>
          <a:p>
            <a:r>
              <a:rPr lang="en-US" dirty="0" smtClean="0"/>
              <a:t>Dr. Mike Dixon, Implementation Branch Chief</a:t>
            </a:r>
            <a:endParaRPr lang="en-US" dirty="0"/>
          </a:p>
        </p:txBody>
      </p:sp>
      <p:pic>
        <p:nvPicPr>
          <p:cNvPr id="5" name="Picture 4" descr="Revised Basic Seal - RGB"/>
          <p:cNvPicPr>
            <a:picLocks noChangeAspect="1"/>
          </p:cNvPicPr>
          <p:nvPr/>
        </p:nvPicPr>
        <p:blipFill>
          <a:blip r:embed="rId2" cstate="print"/>
          <a:srcRect/>
          <a:stretch>
            <a:fillRect/>
          </a:stretch>
        </p:blipFill>
        <p:spPr bwMode="auto">
          <a:xfrm>
            <a:off x="175055" y="83232"/>
            <a:ext cx="2281912" cy="2363406"/>
          </a:xfrm>
          <a:prstGeom prst="rect">
            <a:avLst/>
          </a:prstGeom>
          <a:noFill/>
          <a:ln w="9525">
            <a:noFill/>
            <a:miter lim="800000"/>
            <a:headEnd/>
            <a:tailEnd/>
          </a:ln>
        </p:spPr>
      </p:pic>
      <p:pic>
        <p:nvPicPr>
          <p:cNvPr id="6" name="Picture 5" descr="Water Line - RGB"/>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9248" y="1680518"/>
            <a:ext cx="11060594" cy="123568"/>
          </a:xfrm>
          <a:prstGeom prst="rect">
            <a:avLst/>
          </a:prstGeom>
          <a:noFill/>
          <a:ln w="9525">
            <a:noFill/>
            <a:miter lim="800000"/>
            <a:headEnd/>
            <a:tailEnd/>
          </a:ln>
        </p:spPr>
      </p:pic>
    </p:spTree>
    <p:extLst>
      <p:ext uri="{BB962C8B-B14F-4D97-AF65-F5344CB8AC3E}">
        <p14:creationId xmlns:p14="http://schemas.microsoft.com/office/powerpoint/2010/main" val="2905452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Riparian Revegetation and Monitoring Plan</a:t>
            </a:r>
            <a:endParaRPr lang="en-US" dirty="0"/>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286500" y="2058194"/>
            <a:ext cx="5181600" cy="3886200"/>
          </a:xfrm>
        </p:spPr>
      </p:pic>
      <p:sp>
        <p:nvSpPr>
          <p:cNvPr id="4" name="Content Placeholder 3"/>
          <p:cNvSpPr>
            <a:spLocks noGrp="1"/>
          </p:cNvSpPr>
          <p:nvPr>
            <p:ph sz="half" idx="2"/>
          </p:nvPr>
        </p:nvSpPr>
        <p:spPr>
          <a:xfrm>
            <a:off x="990600" y="1825625"/>
            <a:ext cx="5181600" cy="4351338"/>
          </a:xfrm>
        </p:spPr>
        <p:txBody>
          <a:bodyPr>
            <a:normAutofit fontScale="92500" lnSpcReduction="10000"/>
          </a:bodyPr>
          <a:lstStyle/>
          <a:p>
            <a:r>
              <a:rPr lang="en-US" dirty="0" smtClean="0"/>
              <a:t>Plan is to ensure attainment of goals to:</a:t>
            </a:r>
          </a:p>
          <a:p>
            <a:pPr lvl="1"/>
            <a:r>
              <a:rPr lang="en-US" dirty="0" smtClean="0"/>
              <a:t>Enhance and maintain riparian function</a:t>
            </a:r>
          </a:p>
          <a:p>
            <a:pPr lvl="1"/>
            <a:r>
              <a:rPr lang="en-US" dirty="0" smtClean="0"/>
              <a:t>Ensure no net loss of riparian or jurisdictional wetlands in channel rehab sites or general 40 mile reach</a:t>
            </a:r>
          </a:p>
          <a:p>
            <a:r>
              <a:rPr lang="en-US" dirty="0" smtClean="0"/>
              <a:t>“Will continue to implement…”</a:t>
            </a:r>
          </a:p>
          <a:p>
            <a:r>
              <a:rPr lang="en-US" dirty="0" smtClean="0"/>
              <a:t>Preliminary draft has received comments from relevant agencies; will be ready for TMC review by 31 OCT</a:t>
            </a:r>
            <a:endParaRPr lang="en-US" dirty="0"/>
          </a:p>
        </p:txBody>
      </p:sp>
    </p:spTree>
    <p:extLst>
      <p:ext uri="{BB962C8B-B14F-4D97-AF65-F5344CB8AC3E}">
        <p14:creationId xmlns:p14="http://schemas.microsoft.com/office/powerpoint/2010/main" val="16941728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Nesting birds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08900" y="1917700"/>
            <a:ext cx="5810900" cy="3759994"/>
          </a:xfrm>
        </p:spPr>
      </p:pic>
      <p:sp>
        <p:nvSpPr>
          <p:cNvPr id="4" name="Content Placeholder 3"/>
          <p:cNvSpPr>
            <a:spLocks noGrp="1"/>
          </p:cNvSpPr>
          <p:nvPr>
            <p:ph sz="half" idx="2"/>
          </p:nvPr>
        </p:nvSpPr>
        <p:spPr/>
        <p:txBody>
          <a:bodyPr>
            <a:normAutofit fontScale="92500" lnSpcReduction="20000"/>
          </a:bodyPr>
          <a:lstStyle/>
          <a:p>
            <a:r>
              <a:rPr lang="en-US" dirty="0" smtClean="0"/>
              <a:t>A qualified biologist will survey sites for nesting:</a:t>
            </a:r>
          </a:p>
          <a:p>
            <a:pPr lvl="1"/>
            <a:r>
              <a:rPr lang="en-US" dirty="0" smtClean="0"/>
              <a:t>Willow flycatchers</a:t>
            </a:r>
          </a:p>
          <a:p>
            <a:pPr lvl="1"/>
            <a:r>
              <a:rPr lang="en-US" dirty="0" smtClean="0"/>
              <a:t>Bald eagles</a:t>
            </a:r>
          </a:p>
          <a:p>
            <a:pPr lvl="1"/>
            <a:r>
              <a:rPr lang="en-US" dirty="0" smtClean="0"/>
              <a:t>Northern goshawks</a:t>
            </a:r>
          </a:p>
          <a:p>
            <a:pPr lvl="1"/>
            <a:r>
              <a:rPr lang="en-US" dirty="0" smtClean="0"/>
              <a:t>Vaux’s swift</a:t>
            </a:r>
          </a:p>
          <a:p>
            <a:pPr lvl="1"/>
            <a:r>
              <a:rPr lang="en-US" dirty="0" smtClean="0"/>
              <a:t>Yellow-breasted chat</a:t>
            </a:r>
          </a:p>
          <a:p>
            <a:pPr lvl="1"/>
            <a:r>
              <a:rPr lang="en-US" dirty="0" smtClean="0"/>
              <a:t>California yellow warbler</a:t>
            </a:r>
          </a:p>
          <a:p>
            <a:r>
              <a:rPr lang="en-US" dirty="0" smtClean="0"/>
              <a:t>Relevant spatial and temporal buffers will be implemented</a:t>
            </a:r>
          </a:p>
          <a:p>
            <a:pPr marL="0" indent="0">
              <a:buNone/>
            </a:pPr>
            <a:r>
              <a:rPr lang="en-US" i="1" dirty="0"/>
              <a:t>Do we do it?</a:t>
            </a:r>
          </a:p>
          <a:p>
            <a:pPr marL="0" indent="0">
              <a:buNone/>
            </a:pPr>
            <a:r>
              <a:rPr lang="en-US" b="1" i="1" dirty="0" smtClean="0"/>
              <a:t>Yes</a:t>
            </a:r>
            <a:endParaRPr lang="en-US" dirty="0" smtClean="0"/>
          </a:p>
          <a:p>
            <a:endParaRPr lang="en-US" dirty="0" smtClean="0"/>
          </a:p>
        </p:txBody>
      </p:sp>
    </p:spTree>
    <p:extLst>
      <p:ext uri="{BB962C8B-B14F-4D97-AF65-F5344CB8AC3E}">
        <p14:creationId xmlns:p14="http://schemas.microsoft.com/office/powerpoint/2010/main" val="1422348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5175"/>
          </a:xfrm>
        </p:spPr>
        <p:txBody>
          <a:bodyPr/>
          <a:lstStyle/>
          <a:p>
            <a:r>
              <a:rPr lang="en-US" dirty="0" smtClean="0"/>
              <a:t>Sensitive </a:t>
            </a:r>
            <a:r>
              <a:rPr lang="en-US" dirty="0" err="1" smtClean="0"/>
              <a:t>herpetofauna</a:t>
            </a:r>
            <a:endParaRPr lang="en-US" dirty="0"/>
          </a:p>
        </p:txBody>
      </p:sp>
      <p:sp>
        <p:nvSpPr>
          <p:cNvPr id="3" name="Content Placeholder 2"/>
          <p:cNvSpPr>
            <a:spLocks noGrp="1"/>
          </p:cNvSpPr>
          <p:nvPr>
            <p:ph sz="half" idx="1"/>
          </p:nvPr>
        </p:nvSpPr>
        <p:spPr>
          <a:xfrm>
            <a:off x="838200" y="1254124"/>
            <a:ext cx="5181600" cy="5197475"/>
          </a:xfrm>
        </p:spPr>
        <p:txBody>
          <a:bodyPr>
            <a:normAutofit fontScale="92500" lnSpcReduction="20000"/>
          </a:bodyPr>
          <a:lstStyle/>
          <a:p>
            <a:pPr marL="0" indent="0">
              <a:buNone/>
            </a:pPr>
            <a:r>
              <a:rPr lang="en-US" i="1" dirty="0" smtClean="0"/>
              <a:t>Foothill yellow-legged frog</a:t>
            </a:r>
          </a:p>
          <a:p>
            <a:pPr marL="457200" lvl="1" indent="0">
              <a:buNone/>
            </a:pPr>
            <a:r>
              <a:rPr lang="en-US" dirty="0" smtClean="0"/>
              <a:t>Prior to August 1, survey construction site for frog larvae or eggs, relocate if found</a:t>
            </a:r>
          </a:p>
          <a:p>
            <a:pPr marL="0" indent="0">
              <a:buNone/>
            </a:pPr>
            <a:r>
              <a:rPr lang="en-US" i="1" dirty="0" smtClean="0"/>
              <a:t>Western pond turtle</a:t>
            </a:r>
          </a:p>
          <a:p>
            <a:pPr marL="457200" lvl="1" indent="0">
              <a:buNone/>
            </a:pPr>
            <a:r>
              <a:rPr lang="en-US" dirty="0" smtClean="0"/>
              <a:t>During nesting season, survey, flag, and determine if nest can be avoided. If no, excavate and relocate.</a:t>
            </a:r>
          </a:p>
          <a:p>
            <a:pPr marL="0" indent="0">
              <a:buNone/>
            </a:pPr>
            <a:r>
              <a:rPr lang="en-US" dirty="0" smtClean="0"/>
              <a:t>If either species detected during construction, stop work and relocate.</a:t>
            </a:r>
          </a:p>
          <a:p>
            <a:pPr marL="0" indent="0">
              <a:buNone/>
            </a:pPr>
            <a:r>
              <a:rPr lang="en-US" i="1" dirty="0"/>
              <a:t>Do we do it?</a:t>
            </a:r>
          </a:p>
          <a:p>
            <a:pPr marL="0" indent="0">
              <a:buNone/>
            </a:pPr>
            <a:r>
              <a:rPr lang="en-US" b="1" i="1" dirty="0" smtClean="0"/>
              <a:t>Sort of? There is a long term status and trend monitoring protocol for both species, but we don’t specifically survey sites pre-construction.</a:t>
            </a:r>
            <a:endParaRPr lang="en-US" dirty="0"/>
          </a:p>
          <a:p>
            <a:pPr marL="0" indent="0">
              <a:buNone/>
            </a:pPr>
            <a:endParaRPr lang="en-US" dirty="0" smtClean="0"/>
          </a:p>
          <a:p>
            <a:pPr marL="0" indent="0">
              <a:buNone/>
            </a:pPr>
            <a:endParaRPr lang="en-US" dirty="0" smtClean="0"/>
          </a:p>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172200" y="1600994"/>
            <a:ext cx="5181600" cy="3886200"/>
          </a:xfrm>
        </p:spPr>
      </p:pic>
    </p:spTree>
    <p:extLst>
      <p:ext uri="{BB962C8B-B14F-4D97-AF65-F5344CB8AC3E}">
        <p14:creationId xmlns:p14="http://schemas.microsoft.com/office/powerpoint/2010/main" val="1779428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Bats and “cats”</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78367" y="1825625"/>
            <a:ext cx="5211233" cy="3908426"/>
          </a:xfrm>
        </p:spPr>
      </p:pic>
      <p:sp>
        <p:nvSpPr>
          <p:cNvPr id="4" name="Content Placeholder 3"/>
          <p:cNvSpPr>
            <a:spLocks noGrp="1"/>
          </p:cNvSpPr>
          <p:nvPr>
            <p:ph sz="half" idx="2"/>
          </p:nvPr>
        </p:nvSpPr>
        <p:spPr/>
        <p:txBody>
          <a:bodyPr>
            <a:normAutofit fontScale="92500" lnSpcReduction="10000"/>
          </a:bodyPr>
          <a:lstStyle/>
          <a:p>
            <a:r>
              <a:rPr lang="en-US" dirty="0" smtClean="0"/>
              <a:t>Pre-construction surveys for roosting bats and ring-tailed cats will be conducted. No work will be undertaken until surveys completed</a:t>
            </a:r>
          </a:p>
          <a:p>
            <a:r>
              <a:rPr lang="en-US" dirty="0" smtClean="0"/>
              <a:t>If maternity roosts or ring-tailed cat dens are found, project will be redesigned around them or no disturbance will take place until post-rearing or breeding</a:t>
            </a:r>
          </a:p>
          <a:p>
            <a:pPr marL="0" indent="0">
              <a:buNone/>
            </a:pPr>
            <a:r>
              <a:rPr lang="en-US" i="1" dirty="0"/>
              <a:t>Do we do it?</a:t>
            </a:r>
          </a:p>
          <a:p>
            <a:pPr marL="0" indent="0">
              <a:buNone/>
            </a:pPr>
            <a:r>
              <a:rPr lang="en-US" b="1" i="1" dirty="0" smtClean="0">
                <a:solidFill>
                  <a:srgbClr val="FF0000"/>
                </a:solidFill>
              </a:rPr>
              <a:t>NO</a:t>
            </a:r>
            <a:endParaRPr lang="en-US" dirty="0">
              <a:solidFill>
                <a:srgbClr val="FF0000"/>
              </a:solidFill>
            </a:endParaRPr>
          </a:p>
          <a:p>
            <a:endParaRPr lang="en-US" dirty="0" smtClean="0"/>
          </a:p>
          <a:p>
            <a:endParaRPr lang="en-US" dirty="0" smtClean="0"/>
          </a:p>
        </p:txBody>
      </p:sp>
    </p:spTree>
    <p:extLst>
      <p:ext uri="{BB962C8B-B14F-4D97-AF65-F5344CB8AC3E}">
        <p14:creationId xmlns:p14="http://schemas.microsoft.com/office/powerpoint/2010/main" val="101743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Trickier requirements…</a:t>
            </a:r>
            <a:endParaRPr lang="en-US" dirty="0"/>
          </a:p>
        </p:txBody>
      </p:sp>
      <p:sp>
        <p:nvSpPr>
          <p:cNvPr id="3" name="Content Placeholder 2"/>
          <p:cNvSpPr>
            <a:spLocks noGrp="1"/>
          </p:cNvSpPr>
          <p:nvPr>
            <p:ph sz="half" idx="1"/>
          </p:nvPr>
        </p:nvSpPr>
        <p:spPr>
          <a:xfrm>
            <a:off x="838200" y="1825625"/>
            <a:ext cx="10515600" cy="4351338"/>
          </a:xfrm>
        </p:spPr>
        <p:txBody>
          <a:bodyPr>
            <a:normAutofit fontScale="85000" lnSpcReduction="10000"/>
          </a:bodyPr>
          <a:lstStyle/>
          <a:p>
            <a:r>
              <a:rPr lang="en-US" dirty="0" smtClean="0"/>
              <a:t>1984 Trinity River Basin Fish &amp; Wildlife Management Act (as amended in 1995)</a:t>
            </a:r>
          </a:p>
          <a:p>
            <a:pPr lvl="1"/>
            <a:r>
              <a:rPr lang="en-US" dirty="0" smtClean="0"/>
              <a:t>“</a:t>
            </a:r>
            <a:r>
              <a:rPr lang="en-US" dirty="0"/>
              <a:t>monitor, evaluate, and maintain program investments and fish and wildlife populations in the Trinity River Basin for the purpose of achieving long-term fish and </a:t>
            </a:r>
            <a:r>
              <a:rPr lang="en-US" i="1" dirty="0"/>
              <a:t>wildlife</a:t>
            </a:r>
            <a:r>
              <a:rPr lang="en-US" dirty="0"/>
              <a:t> goals</a:t>
            </a:r>
            <a:r>
              <a:rPr lang="en-US" dirty="0" smtClean="0"/>
              <a:t>.”</a:t>
            </a:r>
          </a:p>
          <a:p>
            <a:r>
              <a:rPr lang="en-US" dirty="0" smtClean="0"/>
              <a:t>EIS/ROD, described in pers. comm. with DOI SOL:</a:t>
            </a:r>
          </a:p>
          <a:p>
            <a:pPr lvl="1"/>
            <a:r>
              <a:rPr lang="en-US" dirty="0" smtClean="0"/>
              <a:t>“enhancement </a:t>
            </a:r>
            <a:r>
              <a:rPr lang="en-US" dirty="0"/>
              <a:t>of riparian </a:t>
            </a:r>
            <a:r>
              <a:rPr lang="en-US" dirty="0" smtClean="0"/>
              <a:t>species…would </a:t>
            </a:r>
            <a:r>
              <a:rPr lang="en-US" dirty="0"/>
              <a:t>be expected to occur with the implementation of the preferred alternative and the few references in the ROD to wildlife restoration would be understood to be pointing at that language in the </a:t>
            </a:r>
            <a:r>
              <a:rPr lang="en-US" dirty="0" smtClean="0"/>
              <a:t>EIS. As </a:t>
            </a:r>
            <a:r>
              <a:rPr lang="en-US" dirty="0"/>
              <a:t>these would be expected outcomes from implementation of the TRRP, there </a:t>
            </a:r>
            <a:r>
              <a:rPr lang="en-US" b="1" dirty="0"/>
              <a:t>should be some obligation to monitor for </a:t>
            </a:r>
            <a:r>
              <a:rPr lang="en-US" b="1" dirty="0" smtClean="0"/>
              <a:t>those </a:t>
            </a:r>
            <a:r>
              <a:rPr lang="en-US" dirty="0" smtClean="0"/>
              <a:t>[my emphasis].</a:t>
            </a:r>
            <a:r>
              <a:rPr lang="en-US" dirty="0"/>
              <a:t>  However, the timing and intensity of the monitoring effort would seem to be left to the discretion of the agency</a:t>
            </a:r>
            <a:r>
              <a:rPr lang="en-US" dirty="0" smtClean="0"/>
              <a:t>.”</a:t>
            </a:r>
          </a:p>
          <a:p>
            <a:pPr lvl="1"/>
            <a:r>
              <a:rPr lang="en-US" dirty="0" smtClean="0"/>
              <a:t>Presumably obligation for sediment transport modeling would follow from similar implementation requirement to perform that work</a:t>
            </a:r>
          </a:p>
          <a:p>
            <a:r>
              <a:rPr lang="en-US" dirty="0" smtClean="0"/>
              <a:t>Master EIR and IS’ (CEQA)</a:t>
            </a:r>
          </a:p>
          <a:p>
            <a:pPr lvl="1"/>
            <a:r>
              <a:rPr lang="en-US" dirty="0" smtClean="0"/>
              <a:t>Assumes a maintained or positive trend in </a:t>
            </a:r>
            <a:r>
              <a:rPr lang="en-US" smtClean="0"/>
              <a:t>riparian species.</a:t>
            </a:r>
            <a:endParaRPr lang="en-US" dirty="0"/>
          </a:p>
        </p:txBody>
      </p:sp>
    </p:spTree>
    <p:extLst>
      <p:ext uri="{BB962C8B-B14F-4D97-AF65-F5344CB8AC3E}">
        <p14:creationId xmlns:p14="http://schemas.microsoft.com/office/powerpoint/2010/main" val="1797171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7630885" y="185511"/>
            <a:ext cx="10515600" cy="1325563"/>
          </a:xfrm>
        </p:spPr>
        <p:txBody>
          <a:bodyPr/>
          <a:lstStyle/>
          <a:p>
            <a:r>
              <a:rPr lang="en-US" sz="7200" b="1" dirty="0" smtClean="0">
                <a:solidFill>
                  <a:schemeClr val="bg1"/>
                </a:solidFill>
              </a:rPr>
              <a:t>Questions?</a:t>
            </a:r>
            <a:endParaRPr lang="en-US" b="1" dirty="0">
              <a:solidFill>
                <a:schemeClr val="bg1"/>
              </a:solidFill>
            </a:endParaRPr>
          </a:p>
        </p:txBody>
      </p:sp>
    </p:spTree>
    <p:extLst>
      <p:ext uri="{BB962C8B-B14F-4D97-AF65-F5344CB8AC3E}">
        <p14:creationId xmlns:p14="http://schemas.microsoft.com/office/powerpoint/2010/main" val="9804683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Review…Types of Monitoring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41020856"/>
              </p:ext>
            </p:extLst>
          </p:nvPr>
        </p:nvGraphicFramePr>
        <p:xfrm>
          <a:off x="838200" y="1825625"/>
          <a:ext cx="10752438" cy="3754120"/>
        </p:xfrm>
        <a:graphic>
          <a:graphicData uri="http://schemas.openxmlformats.org/drawingml/2006/table">
            <a:tbl>
              <a:tblPr firstRow="1" bandRow="1">
                <a:tableStyleId>{5C22544A-7EE6-4342-B048-85BDC9FD1C3A}</a:tableStyleId>
              </a:tblPr>
              <a:tblGrid>
                <a:gridCol w="1792073"/>
                <a:gridCol w="1792073"/>
                <a:gridCol w="1792073"/>
                <a:gridCol w="1792073"/>
                <a:gridCol w="1792073"/>
                <a:gridCol w="1792073"/>
              </a:tblGrid>
              <a:tr h="370840">
                <a:tc>
                  <a:txBody>
                    <a:bodyPr/>
                    <a:lstStyle/>
                    <a:p>
                      <a:endParaRPr lang="en-US" dirty="0"/>
                    </a:p>
                  </a:txBody>
                  <a:tcPr/>
                </a:tc>
                <a:tc>
                  <a:txBody>
                    <a:bodyPr/>
                    <a:lstStyle/>
                    <a:p>
                      <a:r>
                        <a:rPr lang="en-US" dirty="0" smtClean="0"/>
                        <a:t>Status and Trend</a:t>
                      </a:r>
                      <a:endParaRPr lang="en-US" dirty="0"/>
                    </a:p>
                  </a:txBody>
                  <a:tcPr/>
                </a:tc>
                <a:tc>
                  <a:txBody>
                    <a:bodyPr/>
                    <a:lstStyle/>
                    <a:p>
                      <a:r>
                        <a:rPr lang="en-US" dirty="0" smtClean="0"/>
                        <a:t>Effectiveness</a:t>
                      </a:r>
                      <a:endParaRPr lang="en-US" dirty="0"/>
                    </a:p>
                  </a:txBody>
                  <a:tcPr/>
                </a:tc>
                <a:tc>
                  <a:txBody>
                    <a:bodyPr/>
                    <a:lstStyle/>
                    <a:p>
                      <a:r>
                        <a:rPr lang="en-US" dirty="0" smtClean="0"/>
                        <a:t>Implementation</a:t>
                      </a:r>
                      <a:endParaRPr lang="en-US" dirty="0"/>
                    </a:p>
                  </a:txBody>
                  <a:tcPr/>
                </a:tc>
                <a:tc>
                  <a:txBody>
                    <a:bodyPr/>
                    <a:lstStyle/>
                    <a:p>
                      <a:r>
                        <a:rPr lang="en-US" dirty="0" smtClean="0"/>
                        <a:t>Compliance</a:t>
                      </a:r>
                      <a:endParaRPr lang="en-US" dirty="0"/>
                    </a:p>
                  </a:txBody>
                  <a:tcPr/>
                </a:tc>
                <a:tc>
                  <a:txBody>
                    <a:bodyPr/>
                    <a:lstStyle/>
                    <a:p>
                      <a:r>
                        <a:rPr lang="en-US" dirty="0" smtClean="0"/>
                        <a:t>Validation</a:t>
                      </a:r>
                      <a:endParaRPr lang="en-US" dirty="0"/>
                    </a:p>
                  </a:txBody>
                  <a:tcPr/>
                </a:tc>
              </a:tr>
              <a:tr h="370840">
                <a:tc>
                  <a:txBody>
                    <a:bodyPr/>
                    <a:lstStyle/>
                    <a:p>
                      <a:r>
                        <a:rPr lang="en-US" dirty="0" smtClean="0"/>
                        <a:t>Duration</a:t>
                      </a:r>
                    </a:p>
                  </a:txBody>
                  <a:tcPr/>
                </a:tc>
                <a:tc>
                  <a:txBody>
                    <a:bodyPr/>
                    <a:lstStyle/>
                    <a:p>
                      <a:r>
                        <a:rPr lang="en-US" dirty="0" smtClean="0"/>
                        <a:t>Long-term</a:t>
                      </a:r>
                      <a:endParaRPr lang="en-US" dirty="0"/>
                    </a:p>
                  </a:txBody>
                  <a:tcPr/>
                </a:tc>
                <a:tc>
                  <a:txBody>
                    <a:bodyPr/>
                    <a:lstStyle/>
                    <a:p>
                      <a:r>
                        <a:rPr lang="en-US" dirty="0" smtClean="0"/>
                        <a:t>Short- or long-term</a:t>
                      </a:r>
                      <a:endParaRPr lang="en-US" dirty="0"/>
                    </a:p>
                  </a:txBody>
                  <a:tcPr/>
                </a:tc>
                <a:tc>
                  <a:txBody>
                    <a:bodyPr/>
                    <a:lstStyle/>
                    <a:p>
                      <a:r>
                        <a:rPr lang="en-US" dirty="0" smtClean="0"/>
                        <a:t>Short-term if project specific</a:t>
                      </a:r>
                      <a:endParaRPr lang="en-US" dirty="0"/>
                    </a:p>
                  </a:txBody>
                  <a:tcPr/>
                </a:tc>
                <a:tc>
                  <a:txBody>
                    <a:bodyPr/>
                    <a:lstStyle/>
                    <a:p>
                      <a:r>
                        <a:rPr lang="en-US" dirty="0" smtClean="0"/>
                        <a:t>Short-to long-term</a:t>
                      </a:r>
                      <a:endParaRPr lang="en-US" dirty="0"/>
                    </a:p>
                  </a:txBody>
                  <a:tcPr/>
                </a:tc>
                <a:tc>
                  <a:txBody>
                    <a:bodyPr/>
                    <a:lstStyle/>
                    <a:p>
                      <a:r>
                        <a:rPr lang="en-US" dirty="0" smtClean="0"/>
                        <a:t>Short-term</a:t>
                      </a:r>
                      <a:endParaRPr lang="en-US" dirty="0"/>
                    </a:p>
                  </a:txBody>
                  <a:tcPr/>
                </a:tc>
              </a:tr>
              <a:tr h="370840">
                <a:tc>
                  <a:txBody>
                    <a:bodyPr/>
                    <a:lstStyle/>
                    <a:p>
                      <a:r>
                        <a:rPr lang="en-US" dirty="0" smtClean="0"/>
                        <a:t>Funding Commitment</a:t>
                      </a:r>
                      <a:endParaRPr lang="en-US" dirty="0"/>
                    </a:p>
                  </a:txBody>
                  <a:tcPr/>
                </a:tc>
                <a:tc>
                  <a:txBody>
                    <a:bodyPr/>
                    <a:lstStyle/>
                    <a:p>
                      <a:r>
                        <a:rPr lang="en-US" dirty="0" smtClean="0"/>
                        <a:t>5-10 </a:t>
                      </a:r>
                      <a:r>
                        <a:rPr lang="en-US" dirty="0" err="1" smtClean="0"/>
                        <a:t>yr</a:t>
                      </a:r>
                      <a:r>
                        <a:rPr lang="en-US" baseline="0" dirty="0" smtClean="0"/>
                        <a:t> cycles</a:t>
                      </a:r>
                      <a:endParaRPr lang="en-US" dirty="0"/>
                    </a:p>
                  </a:txBody>
                  <a:tcPr/>
                </a:tc>
                <a:tc>
                  <a:txBody>
                    <a:bodyPr/>
                    <a:lstStyle/>
                    <a:p>
                      <a:r>
                        <a:rPr lang="en-US" dirty="0" smtClean="0"/>
                        <a:t>Typically 3-5 </a:t>
                      </a:r>
                      <a:r>
                        <a:rPr lang="en-US" dirty="0" err="1" smtClean="0"/>
                        <a:t>yrs</a:t>
                      </a:r>
                      <a:endParaRPr lang="en-US" dirty="0"/>
                    </a:p>
                  </a:txBody>
                  <a:tcPr/>
                </a:tc>
                <a:tc>
                  <a:txBody>
                    <a:bodyPr/>
                    <a:lstStyle/>
                    <a:p>
                      <a:r>
                        <a:rPr lang="en-US" dirty="0" smtClean="0"/>
                        <a:t>Fully fund</a:t>
                      </a:r>
                      <a:r>
                        <a:rPr lang="en-US" baseline="0" dirty="0" smtClean="0"/>
                        <a:t> with project</a:t>
                      </a:r>
                      <a:endParaRPr lang="en-US" dirty="0"/>
                    </a:p>
                  </a:txBody>
                  <a:tcPr/>
                </a:tc>
                <a:tc>
                  <a:txBody>
                    <a:bodyPr/>
                    <a:lstStyle/>
                    <a:p>
                      <a:r>
                        <a:rPr lang="en-US" dirty="0" smtClean="0"/>
                        <a:t>5-10 </a:t>
                      </a:r>
                      <a:r>
                        <a:rPr lang="en-US" dirty="0" err="1" smtClean="0"/>
                        <a:t>yr</a:t>
                      </a:r>
                      <a:r>
                        <a:rPr lang="en-US" dirty="0" smtClean="0"/>
                        <a:t> cycles</a:t>
                      </a:r>
                      <a:endParaRPr lang="en-US" dirty="0"/>
                    </a:p>
                  </a:txBody>
                  <a:tcPr/>
                </a:tc>
                <a:tc>
                  <a:txBody>
                    <a:bodyPr/>
                    <a:lstStyle/>
                    <a:p>
                      <a:r>
                        <a:rPr lang="en-US" dirty="0" smtClean="0"/>
                        <a:t>Annually or fully fund with project</a:t>
                      </a:r>
                      <a:endParaRPr lang="en-US" dirty="0"/>
                    </a:p>
                  </a:txBody>
                  <a:tcPr/>
                </a:tc>
              </a:tr>
              <a:tr h="370840">
                <a:tc>
                  <a:txBody>
                    <a:bodyPr/>
                    <a:lstStyle/>
                    <a:p>
                      <a:r>
                        <a:rPr lang="en-US" dirty="0" smtClean="0"/>
                        <a:t>Annual Reporting</a:t>
                      </a:r>
                      <a:endParaRPr lang="en-US" dirty="0"/>
                    </a:p>
                  </a:txBody>
                  <a:tcPr/>
                </a:tc>
                <a:tc>
                  <a:txBody>
                    <a:bodyPr/>
                    <a:lstStyle/>
                    <a:p>
                      <a:r>
                        <a:rPr lang="en-US" dirty="0" smtClean="0"/>
                        <a:t>Accomplishments &amp; data</a:t>
                      </a:r>
                      <a:r>
                        <a:rPr lang="en-US" baseline="0" dirty="0" smtClean="0"/>
                        <a:t> summary</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Accomplishments &amp; data</a:t>
                      </a:r>
                      <a:r>
                        <a:rPr lang="en-US" baseline="0" dirty="0" smtClean="0"/>
                        <a:t> summary</a:t>
                      </a:r>
                      <a:endParaRPr lang="en-US" dirty="0"/>
                    </a:p>
                  </a:txBody>
                  <a:tcPr/>
                </a:tc>
                <a:tc>
                  <a:txBody>
                    <a:bodyPr/>
                    <a:lstStyle/>
                    <a:p>
                      <a:r>
                        <a:rPr lang="en-US" dirty="0" smtClean="0"/>
                        <a:t>Evaluates implementation</a:t>
                      </a:r>
                      <a:r>
                        <a:rPr lang="en-US" baseline="0" dirty="0" smtClean="0"/>
                        <a:t> as designed</a:t>
                      </a:r>
                      <a:endParaRPr lang="en-US" dirty="0"/>
                    </a:p>
                  </a:txBody>
                  <a:tcPr/>
                </a:tc>
                <a:tc>
                  <a:txBody>
                    <a:bodyPr/>
                    <a:lstStyle/>
                    <a:p>
                      <a:r>
                        <a:rPr lang="en-US" dirty="0" smtClean="0"/>
                        <a:t>Based on requirement</a:t>
                      </a:r>
                      <a:endParaRPr lang="en-US" dirty="0"/>
                    </a:p>
                  </a:txBody>
                  <a:tcPr/>
                </a:tc>
                <a:tc>
                  <a:txBody>
                    <a:bodyPr/>
                    <a:lstStyle/>
                    <a:p>
                      <a:r>
                        <a:rPr lang="en-US" dirty="0" smtClean="0"/>
                        <a:t>Accomplishments – or final if duration is one year</a:t>
                      </a:r>
                      <a:endParaRPr lang="en-US" dirty="0"/>
                    </a:p>
                  </a:txBody>
                  <a:tcPr/>
                </a:tc>
              </a:tr>
              <a:tr h="370840">
                <a:tc>
                  <a:txBody>
                    <a:bodyPr/>
                    <a:lstStyle/>
                    <a:p>
                      <a:r>
                        <a:rPr lang="en-US" dirty="0" smtClean="0"/>
                        <a:t>Multi-Year Reporting</a:t>
                      </a:r>
                      <a:endParaRPr lang="en-US" dirty="0"/>
                    </a:p>
                  </a:txBody>
                  <a:tcPr/>
                </a:tc>
                <a:tc>
                  <a:txBody>
                    <a:bodyPr/>
                    <a:lstStyle/>
                    <a:p>
                      <a:r>
                        <a:rPr lang="en-US" dirty="0" smtClean="0"/>
                        <a:t>Synthesis</a:t>
                      </a:r>
                      <a:endParaRPr lang="en-US" dirty="0"/>
                    </a:p>
                  </a:txBody>
                  <a:tcPr/>
                </a:tc>
                <a:tc>
                  <a:txBody>
                    <a:bodyPr/>
                    <a:lstStyle/>
                    <a:p>
                      <a:r>
                        <a:rPr lang="en-US" dirty="0" smtClean="0"/>
                        <a:t>Synthesis</a:t>
                      </a:r>
                      <a:endParaRPr lang="en-US" dirty="0"/>
                    </a:p>
                  </a:txBody>
                  <a:tcPr/>
                </a:tc>
                <a:tc>
                  <a:txBody>
                    <a:bodyPr/>
                    <a:lstStyle/>
                    <a:p>
                      <a:r>
                        <a:rPr lang="en-US" dirty="0" smtClean="0"/>
                        <a:t>Final evaluation at project completion</a:t>
                      </a:r>
                      <a:endParaRPr lang="en-US" dirty="0"/>
                    </a:p>
                  </a:txBody>
                  <a:tcPr/>
                </a:tc>
                <a:tc>
                  <a:txBody>
                    <a:bodyPr/>
                    <a:lstStyle/>
                    <a:p>
                      <a:r>
                        <a:rPr lang="en-US" dirty="0" smtClean="0"/>
                        <a:t>If multi-year design</a:t>
                      </a:r>
                      <a:endParaRPr lang="en-US" dirty="0"/>
                    </a:p>
                  </a:txBody>
                  <a:tcPr/>
                </a:tc>
                <a:tc>
                  <a:txBody>
                    <a:bodyPr/>
                    <a:lstStyle/>
                    <a:p>
                      <a:r>
                        <a:rPr lang="en-US" dirty="0" smtClean="0"/>
                        <a:t>If</a:t>
                      </a:r>
                      <a:r>
                        <a:rPr lang="en-US" baseline="0" dirty="0" smtClean="0"/>
                        <a:t> multi-year project</a:t>
                      </a:r>
                      <a:endParaRPr lang="en-US" dirty="0"/>
                    </a:p>
                  </a:txBody>
                  <a:tcPr/>
                </a:tc>
              </a:tr>
            </a:tbl>
          </a:graphicData>
        </a:graphic>
      </p:graphicFrame>
    </p:spTree>
    <p:extLst>
      <p:ext uri="{BB962C8B-B14F-4D97-AF65-F5344CB8AC3E}">
        <p14:creationId xmlns:p14="http://schemas.microsoft.com/office/powerpoint/2010/main" val="29114686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Review…Types of Monitoring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86889295"/>
              </p:ext>
            </p:extLst>
          </p:nvPr>
        </p:nvGraphicFramePr>
        <p:xfrm>
          <a:off x="838200" y="1825625"/>
          <a:ext cx="10752438" cy="3754120"/>
        </p:xfrm>
        <a:graphic>
          <a:graphicData uri="http://schemas.openxmlformats.org/drawingml/2006/table">
            <a:tbl>
              <a:tblPr firstRow="1" bandRow="1">
                <a:tableStyleId>{5C22544A-7EE6-4342-B048-85BDC9FD1C3A}</a:tableStyleId>
              </a:tblPr>
              <a:tblGrid>
                <a:gridCol w="1792073"/>
                <a:gridCol w="1792073"/>
                <a:gridCol w="1792073"/>
                <a:gridCol w="1792073"/>
                <a:gridCol w="1792073"/>
                <a:gridCol w="1792073"/>
              </a:tblGrid>
              <a:tr h="370840">
                <a:tc>
                  <a:txBody>
                    <a:bodyPr/>
                    <a:lstStyle/>
                    <a:p>
                      <a:endParaRPr lang="en-US" dirty="0"/>
                    </a:p>
                  </a:txBody>
                  <a:tcPr/>
                </a:tc>
                <a:tc>
                  <a:txBody>
                    <a:bodyPr/>
                    <a:lstStyle/>
                    <a:p>
                      <a:r>
                        <a:rPr lang="en-US" dirty="0" smtClean="0"/>
                        <a:t>Status and Trend</a:t>
                      </a:r>
                      <a:endParaRPr lang="en-US" dirty="0"/>
                    </a:p>
                  </a:txBody>
                  <a:tcPr/>
                </a:tc>
                <a:tc>
                  <a:txBody>
                    <a:bodyPr/>
                    <a:lstStyle/>
                    <a:p>
                      <a:r>
                        <a:rPr lang="en-US" dirty="0" smtClean="0"/>
                        <a:t>Effectiveness</a:t>
                      </a:r>
                      <a:endParaRPr lang="en-US" dirty="0"/>
                    </a:p>
                  </a:txBody>
                  <a:tcPr/>
                </a:tc>
                <a:tc>
                  <a:txBody>
                    <a:bodyPr/>
                    <a:lstStyle/>
                    <a:p>
                      <a:r>
                        <a:rPr lang="en-US" dirty="0" smtClean="0"/>
                        <a:t>Implementation</a:t>
                      </a:r>
                      <a:endParaRPr lang="en-US" dirty="0"/>
                    </a:p>
                  </a:txBody>
                  <a:tcPr/>
                </a:tc>
                <a:tc>
                  <a:txBody>
                    <a:bodyPr/>
                    <a:lstStyle/>
                    <a:p>
                      <a:r>
                        <a:rPr lang="en-US" dirty="0" smtClean="0">
                          <a:solidFill>
                            <a:srgbClr val="FF0000"/>
                          </a:solidFill>
                        </a:rPr>
                        <a:t>Compliance</a:t>
                      </a:r>
                      <a:endParaRPr lang="en-US" dirty="0">
                        <a:solidFill>
                          <a:srgbClr val="FF0000"/>
                        </a:solidFill>
                      </a:endParaRPr>
                    </a:p>
                  </a:txBody>
                  <a:tcPr/>
                </a:tc>
                <a:tc>
                  <a:txBody>
                    <a:bodyPr/>
                    <a:lstStyle/>
                    <a:p>
                      <a:r>
                        <a:rPr lang="en-US" dirty="0" smtClean="0"/>
                        <a:t>Validation</a:t>
                      </a:r>
                      <a:endParaRPr lang="en-US" dirty="0"/>
                    </a:p>
                  </a:txBody>
                  <a:tcPr/>
                </a:tc>
              </a:tr>
              <a:tr h="370840">
                <a:tc>
                  <a:txBody>
                    <a:bodyPr/>
                    <a:lstStyle/>
                    <a:p>
                      <a:r>
                        <a:rPr lang="en-US" dirty="0" smtClean="0"/>
                        <a:t>Duration</a:t>
                      </a:r>
                    </a:p>
                  </a:txBody>
                  <a:tcPr/>
                </a:tc>
                <a:tc>
                  <a:txBody>
                    <a:bodyPr/>
                    <a:lstStyle/>
                    <a:p>
                      <a:r>
                        <a:rPr lang="en-US" dirty="0" smtClean="0"/>
                        <a:t>Long-term</a:t>
                      </a:r>
                      <a:endParaRPr lang="en-US" dirty="0"/>
                    </a:p>
                  </a:txBody>
                  <a:tcPr/>
                </a:tc>
                <a:tc>
                  <a:txBody>
                    <a:bodyPr/>
                    <a:lstStyle/>
                    <a:p>
                      <a:r>
                        <a:rPr lang="en-US" dirty="0" smtClean="0"/>
                        <a:t>Short- or long-term</a:t>
                      </a:r>
                      <a:endParaRPr lang="en-US" dirty="0"/>
                    </a:p>
                  </a:txBody>
                  <a:tcPr/>
                </a:tc>
                <a:tc>
                  <a:txBody>
                    <a:bodyPr/>
                    <a:lstStyle/>
                    <a:p>
                      <a:r>
                        <a:rPr lang="en-US" dirty="0" smtClean="0"/>
                        <a:t>Short-term if project specific</a:t>
                      </a:r>
                      <a:endParaRPr lang="en-US" dirty="0"/>
                    </a:p>
                  </a:txBody>
                  <a:tcPr/>
                </a:tc>
                <a:tc>
                  <a:txBody>
                    <a:bodyPr/>
                    <a:lstStyle/>
                    <a:p>
                      <a:r>
                        <a:rPr lang="en-US" dirty="0" smtClean="0">
                          <a:solidFill>
                            <a:srgbClr val="FF0000"/>
                          </a:solidFill>
                        </a:rPr>
                        <a:t>Short-to long-term</a:t>
                      </a:r>
                      <a:endParaRPr lang="en-US" dirty="0">
                        <a:solidFill>
                          <a:srgbClr val="FF0000"/>
                        </a:solidFill>
                      </a:endParaRPr>
                    </a:p>
                  </a:txBody>
                  <a:tcPr/>
                </a:tc>
                <a:tc>
                  <a:txBody>
                    <a:bodyPr/>
                    <a:lstStyle/>
                    <a:p>
                      <a:r>
                        <a:rPr lang="en-US" dirty="0" smtClean="0"/>
                        <a:t>Short-term</a:t>
                      </a:r>
                      <a:endParaRPr lang="en-US" dirty="0"/>
                    </a:p>
                  </a:txBody>
                  <a:tcPr/>
                </a:tc>
              </a:tr>
              <a:tr h="370840">
                <a:tc>
                  <a:txBody>
                    <a:bodyPr/>
                    <a:lstStyle/>
                    <a:p>
                      <a:r>
                        <a:rPr lang="en-US" dirty="0" smtClean="0"/>
                        <a:t>Funding Commitment</a:t>
                      </a:r>
                      <a:endParaRPr lang="en-US" dirty="0"/>
                    </a:p>
                  </a:txBody>
                  <a:tcPr/>
                </a:tc>
                <a:tc>
                  <a:txBody>
                    <a:bodyPr/>
                    <a:lstStyle/>
                    <a:p>
                      <a:r>
                        <a:rPr lang="en-US" dirty="0" smtClean="0"/>
                        <a:t>5-10 </a:t>
                      </a:r>
                      <a:r>
                        <a:rPr lang="en-US" dirty="0" err="1" smtClean="0"/>
                        <a:t>yr</a:t>
                      </a:r>
                      <a:r>
                        <a:rPr lang="en-US" baseline="0" dirty="0" smtClean="0"/>
                        <a:t> cycles</a:t>
                      </a:r>
                      <a:endParaRPr lang="en-US" dirty="0"/>
                    </a:p>
                  </a:txBody>
                  <a:tcPr/>
                </a:tc>
                <a:tc>
                  <a:txBody>
                    <a:bodyPr/>
                    <a:lstStyle/>
                    <a:p>
                      <a:r>
                        <a:rPr lang="en-US" dirty="0" smtClean="0"/>
                        <a:t>Typically 3-5 </a:t>
                      </a:r>
                      <a:r>
                        <a:rPr lang="en-US" dirty="0" err="1" smtClean="0"/>
                        <a:t>yrs</a:t>
                      </a:r>
                      <a:endParaRPr lang="en-US" dirty="0"/>
                    </a:p>
                  </a:txBody>
                  <a:tcPr/>
                </a:tc>
                <a:tc>
                  <a:txBody>
                    <a:bodyPr/>
                    <a:lstStyle/>
                    <a:p>
                      <a:r>
                        <a:rPr lang="en-US" dirty="0" smtClean="0"/>
                        <a:t>Fully fund</a:t>
                      </a:r>
                      <a:r>
                        <a:rPr lang="en-US" baseline="0" dirty="0" smtClean="0"/>
                        <a:t> with project</a:t>
                      </a:r>
                      <a:endParaRPr lang="en-US" dirty="0"/>
                    </a:p>
                  </a:txBody>
                  <a:tcPr/>
                </a:tc>
                <a:tc>
                  <a:txBody>
                    <a:bodyPr/>
                    <a:lstStyle/>
                    <a:p>
                      <a:r>
                        <a:rPr lang="en-US" dirty="0" smtClean="0">
                          <a:solidFill>
                            <a:srgbClr val="FF0000"/>
                          </a:solidFill>
                        </a:rPr>
                        <a:t>1-10 </a:t>
                      </a:r>
                      <a:r>
                        <a:rPr lang="en-US" dirty="0" err="1" smtClean="0">
                          <a:solidFill>
                            <a:srgbClr val="FF0000"/>
                          </a:solidFill>
                        </a:rPr>
                        <a:t>yr</a:t>
                      </a:r>
                      <a:r>
                        <a:rPr lang="en-US" dirty="0" smtClean="0">
                          <a:solidFill>
                            <a:srgbClr val="FF0000"/>
                          </a:solidFill>
                        </a:rPr>
                        <a:t> cycles</a:t>
                      </a:r>
                      <a:endParaRPr lang="en-US" dirty="0">
                        <a:solidFill>
                          <a:srgbClr val="FF0000"/>
                        </a:solidFill>
                      </a:endParaRPr>
                    </a:p>
                  </a:txBody>
                  <a:tcPr/>
                </a:tc>
                <a:tc>
                  <a:txBody>
                    <a:bodyPr/>
                    <a:lstStyle/>
                    <a:p>
                      <a:r>
                        <a:rPr lang="en-US" dirty="0" smtClean="0"/>
                        <a:t>Annually or fully fund with project</a:t>
                      </a:r>
                      <a:endParaRPr lang="en-US" dirty="0"/>
                    </a:p>
                  </a:txBody>
                  <a:tcPr/>
                </a:tc>
              </a:tr>
              <a:tr h="370840">
                <a:tc>
                  <a:txBody>
                    <a:bodyPr/>
                    <a:lstStyle/>
                    <a:p>
                      <a:r>
                        <a:rPr lang="en-US" dirty="0" smtClean="0"/>
                        <a:t>Annual Reporting</a:t>
                      </a:r>
                      <a:endParaRPr lang="en-US" dirty="0"/>
                    </a:p>
                  </a:txBody>
                  <a:tcPr/>
                </a:tc>
                <a:tc>
                  <a:txBody>
                    <a:bodyPr/>
                    <a:lstStyle/>
                    <a:p>
                      <a:r>
                        <a:rPr lang="en-US" dirty="0" smtClean="0"/>
                        <a:t>Accomplishments &amp; data</a:t>
                      </a:r>
                      <a:r>
                        <a:rPr lang="en-US" baseline="0" dirty="0" smtClean="0"/>
                        <a:t> summary</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Accomplishments &amp; data</a:t>
                      </a:r>
                      <a:r>
                        <a:rPr lang="en-US" baseline="0" dirty="0" smtClean="0"/>
                        <a:t> summary</a:t>
                      </a:r>
                      <a:endParaRPr lang="en-US" dirty="0"/>
                    </a:p>
                  </a:txBody>
                  <a:tcPr/>
                </a:tc>
                <a:tc>
                  <a:txBody>
                    <a:bodyPr/>
                    <a:lstStyle/>
                    <a:p>
                      <a:r>
                        <a:rPr lang="en-US" dirty="0" smtClean="0"/>
                        <a:t>Evaluates implementation</a:t>
                      </a:r>
                      <a:r>
                        <a:rPr lang="en-US" baseline="0" dirty="0" smtClean="0"/>
                        <a:t> as designed</a:t>
                      </a:r>
                      <a:endParaRPr lang="en-US" dirty="0"/>
                    </a:p>
                  </a:txBody>
                  <a:tcPr/>
                </a:tc>
                <a:tc>
                  <a:txBody>
                    <a:bodyPr/>
                    <a:lstStyle/>
                    <a:p>
                      <a:r>
                        <a:rPr lang="en-US" dirty="0" smtClean="0">
                          <a:solidFill>
                            <a:srgbClr val="FF0000"/>
                          </a:solidFill>
                        </a:rPr>
                        <a:t>Based on requirement</a:t>
                      </a:r>
                      <a:endParaRPr lang="en-US" dirty="0">
                        <a:solidFill>
                          <a:srgbClr val="FF0000"/>
                        </a:solidFill>
                      </a:endParaRPr>
                    </a:p>
                  </a:txBody>
                  <a:tcPr/>
                </a:tc>
                <a:tc>
                  <a:txBody>
                    <a:bodyPr/>
                    <a:lstStyle/>
                    <a:p>
                      <a:r>
                        <a:rPr lang="en-US" dirty="0" smtClean="0"/>
                        <a:t>Accomplishments – or final if duration is one year</a:t>
                      </a:r>
                      <a:endParaRPr lang="en-US" dirty="0"/>
                    </a:p>
                  </a:txBody>
                  <a:tcPr/>
                </a:tc>
              </a:tr>
              <a:tr h="370840">
                <a:tc>
                  <a:txBody>
                    <a:bodyPr/>
                    <a:lstStyle/>
                    <a:p>
                      <a:r>
                        <a:rPr lang="en-US" dirty="0" smtClean="0"/>
                        <a:t>Multi-Year Reporting</a:t>
                      </a:r>
                      <a:endParaRPr lang="en-US" dirty="0"/>
                    </a:p>
                  </a:txBody>
                  <a:tcPr/>
                </a:tc>
                <a:tc>
                  <a:txBody>
                    <a:bodyPr/>
                    <a:lstStyle/>
                    <a:p>
                      <a:r>
                        <a:rPr lang="en-US" dirty="0" smtClean="0"/>
                        <a:t>Synthesis</a:t>
                      </a:r>
                      <a:endParaRPr lang="en-US" dirty="0"/>
                    </a:p>
                  </a:txBody>
                  <a:tcPr/>
                </a:tc>
                <a:tc>
                  <a:txBody>
                    <a:bodyPr/>
                    <a:lstStyle/>
                    <a:p>
                      <a:r>
                        <a:rPr lang="en-US" dirty="0" smtClean="0"/>
                        <a:t>Synthesis</a:t>
                      </a:r>
                      <a:endParaRPr lang="en-US" dirty="0"/>
                    </a:p>
                  </a:txBody>
                  <a:tcPr/>
                </a:tc>
                <a:tc>
                  <a:txBody>
                    <a:bodyPr/>
                    <a:lstStyle/>
                    <a:p>
                      <a:r>
                        <a:rPr lang="en-US" dirty="0" smtClean="0"/>
                        <a:t>Final evaluation at project completion</a:t>
                      </a:r>
                      <a:endParaRPr lang="en-US" dirty="0"/>
                    </a:p>
                  </a:txBody>
                  <a:tcPr/>
                </a:tc>
                <a:tc>
                  <a:txBody>
                    <a:bodyPr/>
                    <a:lstStyle/>
                    <a:p>
                      <a:r>
                        <a:rPr lang="en-US" dirty="0" smtClean="0">
                          <a:solidFill>
                            <a:srgbClr val="FF0000"/>
                          </a:solidFill>
                        </a:rPr>
                        <a:t>If multi-year design or revegetation</a:t>
                      </a:r>
                      <a:endParaRPr lang="en-US" dirty="0">
                        <a:solidFill>
                          <a:srgbClr val="FF0000"/>
                        </a:solidFill>
                      </a:endParaRPr>
                    </a:p>
                  </a:txBody>
                  <a:tcPr/>
                </a:tc>
                <a:tc>
                  <a:txBody>
                    <a:bodyPr/>
                    <a:lstStyle/>
                    <a:p>
                      <a:r>
                        <a:rPr lang="en-US" dirty="0" smtClean="0"/>
                        <a:t>If</a:t>
                      </a:r>
                      <a:r>
                        <a:rPr lang="en-US" baseline="0" dirty="0" smtClean="0"/>
                        <a:t> multi-year project</a:t>
                      </a:r>
                      <a:endParaRPr lang="en-US" dirty="0"/>
                    </a:p>
                  </a:txBody>
                  <a:tcPr/>
                </a:tc>
              </a:tr>
            </a:tbl>
          </a:graphicData>
        </a:graphic>
      </p:graphicFrame>
      <p:sp>
        <p:nvSpPr>
          <p:cNvPr id="3" name="TextBox 2"/>
          <p:cNvSpPr txBox="1"/>
          <p:nvPr/>
        </p:nvSpPr>
        <p:spPr>
          <a:xfrm>
            <a:off x="838200" y="5714682"/>
            <a:ext cx="10752438" cy="954107"/>
          </a:xfrm>
          <a:prstGeom prst="rect">
            <a:avLst/>
          </a:prstGeom>
          <a:noFill/>
        </p:spPr>
        <p:txBody>
          <a:bodyPr wrap="square" rtlCol="0">
            <a:spAutoFit/>
          </a:bodyPr>
          <a:lstStyle/>
          <a:p>
            <a:r>
              <a:rPr lang="en-US" sz="2800" dirty="0"/>
              <a:t>Evaluates how closely environmental regulations have been followed, or how well mitigation measures have been met</a:t>
            </a:r>
          </a:p>
        </p:txBody>
      </p:sp>
    </p:spTree>
    <p:extLst>
      <p:ext uri="{BB962C8B-B14F-4D97-AF65-F5344CB8AC3E}">
        <p14:creationId xmlns:p14="http://schemas.microsoft.com/office/powerpoint/2010/main" val="13956983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 requirements for compliance monitoring</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CEQA</a:t>
            </a:r>
          </a:p>
          <a:p>
            <a:r>
              <a:rPr lang="en-US" dirty="0" smtClean="0"/>
              <a:t>Trinity Basin Fish &amp; Wildlife Restoration Act of 1984 (as reauthorized)</a:t>
            </a:r>
          </a:p>
          <a:p>
            <a:r>
              <a:rPr lang="en-US" dirty="0" smtClean="0"/>
              <a:t>2000 Record of Decision</a:t>
            </a:r>
            <a:endParaRPr lang="en-US" dirty="0" smtClean="0"/>
          </a:p>
          <a:p>
            <a:r>
              <a:rPr lang="en-US" dirty="0" smtClean="0"/>
              <a:t>CA 401 permit</a:t>
            </a:r>
          </a:p>
          <a:p>
            <a:r>
              <a:rPr lang="en-US" dirty="0" smtClean="0"/>
              <a:t>USACE 404 permit</a:t>
            </a:r>
          </a:p>
          <a:p>
            <a:r>
              <a:rPr lang="en-US" dirty="0" smtClean="0"/>
              <a:t>US Endangered Species Act</a:t>
            </a:r>
          </a:p>
          <a:p>
            <a:r>
              <a:rPr lang="en-US" dirty="0" smtClean="0"/>
              <a:t>Migratory Bird Treaty Act</a:t>
            </a:r>
          </a:p>
          <a:p>
            <a:r>
              <a:rPr lang="en-US" dirty="0" smtClean="0"/>
              <a:t>FEMA floodplain modification/County floodplain development permit</a:t>
            </a:r>
          </a:p>
          <a:p>
            <a:endParaRPr lang="en-US" dirty="0"/>
          </a:p>
          <a:p>
            <a:pPr marL="0" indent="0">
              <a:buNone/>
            </a:pPr>
            <a:r>
              <a:rPr lang="en-US" dirty="0" smtClean="0"/>
              <a:t>Minimum monitoring summarized </a:t>
            </a:r>
            <a:r>
              <a:rPr lang="en-US" dirty="0"/>
              <a:t>in “Mitigation Monitoring and Reporting Program and Project Design Elements” (MMRP), an appendix of the CEQA documents</a:t>
            </a:r>
          </a:p>
          <a:p>
            <a:pPr marL="0" indent="0">
              <a:buNone/>
            </a:pPr>
            <a:endParaRPr lang="en-US" dirty="0" smtClean="0"/>
          </a:p>
        </p:txBody>
      </p:sp>
    </p:spTree>
    <p:extLst>
      <p:ext uri="{BB962C8B-B14F-4D97-AF65-F5344CB8AC3E}">
        <p14:creationId xmlns:p14="http://schemas.microsoft.com/office/powerpoint/2010/main" val="2151806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 requirements for compliance monitoring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CEQA</a:t>
            </a:r>
          </a:p>
          <a:p>
            <a:r>
              <a:rPr lang="en-US" dirty="0" smtClean="0"/>
              <a:t>Trinity Basin Fish &amp; Wildlife Restoration Act of 1984 (as reauthorized)</a:t>
            </a:r>
            <a:endParaRPr lang="en-US" dirty="0" smtClean="0"/>
          </a:p>
          <a:p>
            <a:r>
              <a:rPr lang="en-US" dirty="0" smtClean="0"/>
              <a:t>CA 401 permit</a:t>
            </a:r>
          </a:p>
          <a:p>
            <a:r>
              <a:rPr lang="en-US" dirty="0" smtClean="0"/>
              <a:t>USACE 404 permit</a:t>
            </a:r>
          </a:p>
          <a:p>
            <a:r>
              <a:rPr lang="en-US" dirty="0" smtClean="0"/>
              <a:t>US Endangered Species Act</a:t>
            </a:r>
          </a:p>
          <a:p>
            <a:r>
              <a:rPr lang="en-US" dirty="0" smtClean="0"/>
              <a:t>Migratory Bird Treaty Act</a:t>
            </a:r>
          </a:p>
          <a:p>
            <a:r>
              <a:rPr lang="en-US" dirty="0" smtClean="0"/>
              <a:t>FEMA floodplain modification/County floodplain development permit</a:t>
            </a:r>
          </a:p>
          <a:p>
            <a:endParaRPr lang="en-US" dirty="0"/>
          </a:p>
          <a:p>
            <a:pPr marL="0" indent="0">
              <a:buNone/>
            </a:pPr>
            <a:r>
              <a:rPr lang="en-US" b="1" i="1" dirty="0" smtClean="0"/>
              <a:t>Minimum monitoring summarized </a:t>
            </a:r>
            <a:r>
              <a:rPr lang="en-US" b="1" i="1" dirty="0"/>
              <a:t>in “Mitigation Monitoring and Reporting Program and Project Design Elements” (MMRP), an appendix of the CEQA documents</a:t>
            </a:r>
          </a:p>
          <a:p>
            <a:pPr marL="0" indent="0">
              <a:buNone/>
            </a:pPr>
            <a:endParaRPr lang="en-US" dirty="0" smtClean="0"/>
          </a:p>
        </p:txBody>
      </p:sp>
    </p:spTree>
    <p:extLst>
      <p:ext uri="{BB962C8B-B14F-4D97-AF65-F5344CB8AC3E}">
        <p14:creationId xmlns:p14="http://schemas.microsoft.com/office/powerpoint/2010/main" val="648478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Turbidity monitoring</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Construction is allowed to temporarily increase turbidity up to 20 NTUs total, or up to 20% above background if turbidity already exceeds 20 NTUs</a:t>
            </a:r>
          </a:p>
          <a:p>
            <a:r>
              <a:rPr lang="en-US" dirty="0" smtClean="0"/>
              <a:t>Monitor 50’ upstream and 500’ downstream of disturbance</a:t>
            </a:r>
          </a:p>
          <a:p>
            <a:endParaRPr lang="en-US" dirty="0"/>
          </a:p>
          <a:p>
            <a:pPr marL="0" indent="0">
              <a:buNone/>
            </a:pPr>
            <a:r>
              <a:rPr lang="en-US" i="1" dirty="0" smtClean="0"/>
              <a:t>Do we do it?</a:t>
            </a:r>
          </a:p>
          <a:p>
            <a:pPr marL="0" indent="0">
              <a:buNone/>
            </a:pPr>
            <a:r>
              <a:rPr lang="en-US" b="1" i="1" dirty="0" smtClean="0"/>
              <a:t>Yes</a:t>
            </a:r>
            <a:r>
              <a:rPr lang="en-US" dirty="0" smtClean="0"/>
              <a:t> </a:t>
            </a:r>
            <a:endParaRPr lang="en-US" dirty="0"/>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58194"/>
            <a:ext cx="5181600" cy="3886200"/>
          </a:xfrm>
        </p:spPr>
      </p:pic>
    </p:spTree>
    <p:extLst>
      <p:ext uri="{BB962C8B-B14F-4D97-AF65-F5344CB8AC3E}">
        <p14:creationId xmlns:p14="http://schemas.microsoft.com/office/powerpoint/2010/main" val="114584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Juvenile salmon fry stranding</a:t>
            </a:r>
            <a:endParaRPr lang="en-US" dirty="0"/>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38200" y="2058194"/>
            <a:ext cx="5181600" cy="3886200"/>
          </a:xfrm>
        </p:spPr>
      </p:pic>
      <p:sp>
        <p:nvSpPr>
          <p:cNvPr id="4" name="Content Placeholder 3"/>
          <p:cNvSpPr>
            <a:spLocks noGrp="1"/>
          </p:cNvSpPr>
          <p:nvPr>
            <p:ph sz="half" idx="2"/>
          </p:nvPr>
        </p:nvSpPr>
        <p:spPr/>
        <p:txBody>
          <a:bodyPr>
            <a:normAutofit lnSpcReduction="10000"/>
          </a:bodyPr>
          <a:lstStyle/>
          <a:p>
            <a:r>
              <a:rPr lang="en-US" dirty="0" smtClean="0"/>
              <a:t>For 3 years, a qualified fisheries biologist will survey constructed inundation surfaces immediately after a 1.5 </a:t>
            </a:r>
            <a:r>
              <a:rPr lang="en-US" dirty="0" err="1" smtClean="0"/>
              <a:t>yr</a:t>
            </a:r>
            <a:r>
              <a:rPr lang="en-US" dirty="0" smtClean="0"/>
              <a:t> (6k </a:t>
            </a:r>
            <a:r>
              <a:rPr lang="en-US" dirty="0" err="1" smtClean="0"/>
              <a:t>cfs</a:t>
            </a:r>
            <a:r>
              <a:rPr lang="en-US" dirty="0" smtClean="0"/>
              <a:t>) or less flood event.</a:t>
            </a:r>
          </a:p>
          <a:p>
            <a:r>
              <a:rPr lang="en-US" dirty="0" smtClean="0"/>
              <a:t>Stranded fry will be relocated and surfaces will be modified before next modified flow release.</a:t>
            </a:r>
          </a:p>
          <a:p>
            <a:pPr marL="0" indent="0">
              <a:buNone/>
            </a:pPr>
            <a:r>
              <a:rPr lang="en-US" i="1" dirty="0"/>
              <a:t>Do we do it?</a:t>
            </a:r>
          </a:p>
          <a:p>
            <a:pPr marL="0" indent="0">
              <a:buNone/>
            </a:pPr>
            <a:r>
              <a:rPr lang="en-US" b="1" i="1" dirty="0" smtClean="0"/>
              <a:t>Sort of.</a:t>
            </a:r>
            <a:endParaRPr lang="en-US" dirty="0"/>
          </a:p>
          <a:p>
            <a:pPr marL="0" indent="0">
              <a:buNone/>
            </a:pPr>
            <a:endParaRPr lang="en-US" dirty="0"/>
          </a:p>
        </p:txBody>
      </p:sp>
    </p:spTree>
    <p:extLst>
      <p:ext uri="{BB962C8B-B14F-4D97-AF65-F5344CB8AC3E}">
        <p14:creationId xmlns:p14="http://schemas.microsoft.com/office/powerpoint/2010/main" val="1762984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Pre-construction sensitive area survey</a:t>
            </a:r>
            <a:endParaRPr lang="en-US" dirty="0"/>
          </a:p>
        </p:txBody>
      </p:sp>
      <p:sp>
        <p:nvSpPr>
          <p:cNvPr id="3" name="Content Placeholder 2"/>
          <p:cNvSpPr>
            <a:spLocks noGrp="1"/>
          </p:cNvSpPr>
          <p:nvPr>
            <p:ph sz="half" idx="1"/>
          </p:nvPr>
        </p:nvSpPr>
        <p:spPr/>
        <p:txBody>
          <a:bodyPr/>
          <a:lstStyle/>
          <a:p>
            <a:r>
              <a:rPr lang="en-US" dirty="0" smtClean="0"/>
              <a:t>A qualified biologist will identify access routes to avoid sensitive features and minimize impacts to wetland/riparian areas</a:t>
            </a:r>
          </a:p>
          <a:p>
            <a:r>
              <a:rPr lang="en-US" dirty="0" smtClean="0"/>
              <a:t>Reclamation will inspect/maintain flagged areas throughout construction</a:t>
            </a:r>
          </a:p>
          <a:p>
            <a:pPr marL="0" indent="0">
              <a:buNone/>
            </a:pPr>
            <a:r>
              <a:rPr lang="en-US" i="1" dirty="0"/>
              <a:t>Do we do it?</a:t>
            </a:r>
          </a:p>
          <a:p>
            <a:pPr marL="0" indent="0">
              <a:buNone/>
            </a:pPr>
            <a:r>
              <a:rPr lang="en-US" b="1" i="1" dirty="0"/>
              <a:t>Yes</a:t>
            </a:r>
            <a:r>
              <a:rPr lang="en-US" dirty="0"/>
              <a:t> </a:t>
            </a:r>
          </a:p>
          <a:p>
            <a:pPr marL="0" indent="0">
              <a:buNone/>
            </a:pPr>
            <a:endParaRPr lang="en-US" dirty="0"/>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058194"/>
            <a:ext cx="5181600" cy="3886200"/>
          </a:xfrm>
        </p:spPr>
      </p:pic>
    </p:spTree>
    <p:extLst>
      <p:ext uri="{BB962C8B-B14F-4D97-AF65-F5344CB8AC3E}">
        <p14:creationId xmlns:p14="http://schemas.microsoft.com/office/powerpoint/2010/main" val="201900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10-year riparian mitigation monitoring</a:t>
            </a:r>
            <a:endParaRPr lang="en-US" dirty="0"/>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38200" y="2058194"/>
            <a:ext cx="5181600" cy="3886200"/>
          </a:xfrm>
        </p:spPr>
      </p:pic>
      <p:sp>
        <p:nvSpPr>
          <p:cNvPr id="4" name="Content Placeholder 3"/>
          <p:cNvSpPr>
            <a:spLocks noGrp="1"/>
          </p:cNvSpPr>
          <p:nvPr>
            <p:ph sz="half" idx="2"/>
          </p:nvPr>
        </p:nvSpPr>
        <p:spPr/>
        <p:txBody>
          <a:bodyPr>
            <a:normAutofit lnSpcReduction="10000"/>
          </a:bodyPr>
          <a:lstStyle/>
          <a:p>
            <a:r>
              <a:rPr lang="en-US" dirty="0" smtClean="0"/>
              <a:t>After five years, riparian vegetation at channel rehab sites will be surveyed and wetlands re-delineated to ensure no net loss at 10 years.</a:t>
            </a:r>
          </a:p>
          <a:p>
            <a:r>
              <a:rPr lang="en-US" dirty="0" smtClean="0"/>
              <a:t>Transitioning from survival to aerial cover monitoring.</a:t>
            </a:r>
          </a:p>
          <a:p>
            <a:pPr marL="0" indent="0">
              <a:buNone/>
            </a:pPr>
            <a:r>
              <a:rPr lang="en-US" i="1" dirty="0"/>
              <a:t>Do we do it?</a:t>
            </a:r>
          </a:p>
          <a:p>
            <a:pPr marL="0" indent="0">
              <a:buNone/>
            </a:pPr>
            <a:r>
              <a:rPr lang="en-US" b="1" i="1" dirty="0" smtClean="0"/>
              <a:t>Yes, but partially as part of a larger long-term status and trends study</a:t>
            </a:r>
            <a:r>
              <a:rPr lang="en-US" dirty="0" smtClean="0"/>
              <a:t> </a:t>
            </a:r>
            <a:endParaRPr lang="en-US" dirty="0"/>
          </a:p>
          <a:p>
            <a:pPr marL="0" indent="0">
              <a:buNone/>
            </a:pPr>
            <a:endParaRPr lang="en-US" dirty="0"/>
          </a:p>
        </p:txBody>
      </p:sp>
    </p:spTree>
    <p:extLst>
      <p:ext uri="{BB962C8B-B14F-4D97-AF65-F5344CB8AC3E}">
        <p14:creationId xmlns:p14="http://schemas.microsoft.com/office/powerpoint/2010/main" val="110824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8277</TotalTime>
  <Words>918</Words>
  <Application>Microsoft Office PowerPoint</Application>
  <PresentationFormat>Widescreen</PresentationFormat>
  <Paragraphs>157</Paragraphs>
  <Slides>15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TRRP Compliance Monitoring</vt:lpstr>
      <vt:lpstr>Review…Types of Monitoring</vt:lpstr>
      <vt:lpstr>Review…Types of Monitoring</vt:lpstr>
      <vt:lpstr>Legal requirements for compliance monitoring</vt:lpstr>
      <vt:lpstr>Legal requirements for compliance monitoring</vt:lpstr>
      <vt:lpstr>Turbidity monitoring</vt:lpstr>
      <vt:lpstr>Juvenile salmon fry stranding</vt:lpstr>
      <vt:lpstr>Pre-construction sensitive area survey</vt:lpstr>
      <vt:lpstr>10-year riparian mitigation monitoring</vt:lpstr>
      <vt:lpstr>Riparian Revegetation and Monitoring Plan</vt:lpstr>
      <vt:lpstr>Nesting birds</vt:lpstr>
      <vt:lpstr>Sensitive herpetofauna</vt:lpstr>
      <vt:lpstr>Bats and “cats”</vt:lpstr>
      <vt:lpstr>Trickier requirements…</vt:lpstr>
      <vt:lpstr>Questions?</vt:lpstr>
    </vt:vector>
  </TitlesOfParts>
  <Company>US DOI USBR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TRRP Compliance Monitoring</dc:title>
  <dc:creator>Dixon, Michael D</dc:creator>
  <cp:lastModifiedBy>Dixon, Michael D</cp:lastModifiedBy>
  <cp:revision>37</cp:revision>
  <dcterms:created xsi:type="dcterms:W3CDTF">2016-09-13T17:07:35Z</dcterms:created>
  <dcterms:modified xsi:type="dcterms:W3CDTF">2016-09-22T23:03:13Z</dcterms:modified>
</cp:coreProperties>
</file>