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57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A02B59-6096-47AD-A621-2A989648498E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97A753-0072-492E-A518-2F6456D91E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4028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F86C27-2A90-433E-8E0D-AD30E13A53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736DF09-3703-417B-8710-07CC009D6C7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F20FB06-A698-49F0-86EE-ACCA862AF3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644FA0-4A32-4149-AFEB-8C2B0CFA8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FF1E203-9C36-4C05-8E51-87046D11BB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9804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C6F99F-4C75-4811-8F4C-47D1EE9030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FA52925-EF5F-4A08-BD73-32ED1E164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5DF44F-CCFC-40C5-9F5F-67371C338C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FF8EAED-64C4-4496-B234-890AABC5A7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A549FB-66CD-4C45-BF4F-E819D92C2A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3846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C72131-447E-41AD-8FD8-2418F404D06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1E4E747-EA0A-47F4-BD16-2AAF15C416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A03152-047D-47D2-9D48-E74B902423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BF50D7-9B0B-453B-B410-F5F912D74D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3FCCEF-6224-44E2-AF29-A02725924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602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3929F5-9E5D-4747-9ACB-47589783CA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AD04C0-64DD-476D-8BBF-1C54C83A60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B8D5B2-4445-43A7-86E4-F92FC940F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AA4313-53CC-4BA8-A6B0-1C8D0A85B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AE8351-11DC-4F45-817D-A78CE0EE4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2041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A510B-DA48-4BFB-847A-4F6861728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C7A9F3-26D2-4378-B314-3CCDE8D74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93DADD-2C58-4CDD-A402-DA9BED350F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55CE31-1CC5-43F9-A696-B6124645EC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86EA92-4D4A-4B45-BC7C-E00799D511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87437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F5CC-4EB5-4363-8A6E-DBE055A83F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3B0EA8E-7D98-4BCA-AFF2-E2BDB327DC3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68A7433-E855-43BA-97DE-9606C52A3C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3249797-B91E-4653-915E-EE8D0A380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F8EACC-85EC-48B1-891E-EE77FDE220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A748FA-4485-4C3D-9452-3111A47A98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8867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09A4F2-8EB9-444D-A268-A396BE6969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BA8EAC-C179-4B1C-B1D1-CFEDF32A5D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80230E2-720A-42BB-AB08-B1568BE4D26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762C31-462A-4A53-8CC5-ECFA3A0D857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E1D9315-006F-434B-931C-71747D37BD0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881BD5F-BFA2-4DA7-BD6B-01E05A4758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0FA2EF7-445D-4184-87A3-BE26CF5DC4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D71BAB4-4293-4864-AF88-C32F1C842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79141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F52A96-3951-4841-9E78-303C48F809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41814EF-636E-4C04-9F58-BC96F2332E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95D46F-878F-4C51-A32D-3887C3F26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767145-9482-47B6-9FC0-82737FD70B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3172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90FD6B-4A72-48BF-9DA9-D56640B94A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BDF5DA2-9321-4016-871A-B3FDDBA77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DBE1D5-7C7E-4DFC-8B99-3C440350E4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562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C4319-39A6-40D7-9F27-08A60A41DE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405737-9CE0-4013-90BE-C5699708C2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3761B1-0FE9-4944-9D9B-9C87FDC06B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8AE16D-D955-40D0-ADE7-9146B60C4A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58DCE7-5F36-49D5-A947-7C8796E8B3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C271E5-FF16-43BD-91E6-6328980F8F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49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23BAF-A04F-414B-89D3-BE2EB11D77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E1303B6-37AE-446C-87DB-5E3964085C1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5A6C68-251F-4851-A6EE-90AF7EC4784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D3BBF79-C6BA-44DF-A1D7-09766AB8C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B02E540-9091-4F1A-B835-04BE3B8198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2AFFB6-3A17-4AF7-9AE0-662A4F6495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942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D796D46-1858-490B-9E54-5E3449B1DC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BA9184-190B-4371-8654-CA6F24B8CD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51FB06F-508D-4AFB-92B8-BCAFB3DF674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0816BF-B7AC-474A-AECC-41B16F6F92D7}" type="datetimeFigureOut">
              <a:rPr lang="en-US" smtClean="0"/>
              <a:t>9/4/2018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6D990CB-6BB8-45B9-91FE-49F7AF8C5A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14E6E29-3BE9-4309-8ACC-C51792A65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B48BD0-4D9B-43D6-ABDA-BA8A0A500B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5132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B9806D6-0D99-4C7F-BF7C-96584CE5FDA1}"/>
              </a:ext>
            </a:extLst>
          </p:cNvPr>
          <p:cNvSpPr/>
          <p:nvPr/>
        </p:nvSpPr>
        <p:spPr>
          <a:xfrm>
            <a:off x="3048000" y="150025"/>
            <a:ext cx="6096000" cy="729430"/>
          </a:xfrm>
          <a:prstGeom prst="rect">
            <a:avLst/>
          </a:prstGeom>
        </p:spPr>
        <p:txBody>
          <a:bodyPr>
            <a:spAutoFit/>
          </a:bodyPr>
          <a:lstStyle/>
          <a:p>
            <a:pPr marR="73025">
              <a:lnSpc>
                <a:spcPct val="115000"/>
              </a:lnSpc>
            </a:pPr>
            <a:r>
              <a:rPr lang="en-US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Draft Final Hatchery and Genetics Management Plan for Trinity River Hatchery Coho Salmon </a:t>
            </a:r>
            <a:endParaRPr lang="en-US" sz="900" b="1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image1.jpeg">
            <a:extLst>
              <a:ext uri="{FF2B5EF4-FFF2-40B4-BE49-F238E27FC236}">
                <a16:creationId xmlns:a16="http://schemas.microsoft.com/office/drawing/2014/main" id="{77D45F6C-FD4B-430C-980D-E3D7A3879C8E}"/>
              </a:ext>
            </a:extLst>
          </p:cNvPr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364619" y="1044614"/>
            <a:ext cx="4631716" cy="199716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6990BD00-8135-42B0-94A5-CA814D61F311}"/>
              </a:ext>
            </a:extLst>
          </p:cNvPr>
          <p:cNvSpPr/>
          <p:nvPr/>
        </p:nvSpPr>
        <p:spPr>
          <a:xfrm>
            <a:off x="2898710" y="3206939"/>
            <a:ext cx="4756124" cy="21098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Prepared for:</a:t>
            </a:r>
            <a:endParaRPr lang="en-US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National Oceanic</a:t>
            </a:r>
            <a:r>
              <a:rPr lang="en-US" sz="1500" b="1" spc="5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 Atmospheric</a:t>
            </a:r>
            <a:r>
              <a:rPr lang="en-US" sz="1500" b="1" spc="15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Administration</a:t>
            </a:r>
            <a:endParaRPr lang="en-US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National Marine Fisheries Service</a:t>
            </a:r>
            <a:endParaRPr lang="en-US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Arcata, California</a:t>
            </a:r>
            <a:r>
              <a:rPr lang="en-US" sz="1500" b="1" spc="14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en-US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Prepared</a:t>
            </a:r>
            <a:r>
              <a:rPr lang="en-US" sz="1500" b="1" spc="5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</a:t>
            </a:r>
            <a:r>
              <a:rPr lang="en-US" sz="1500" b="1" spc="5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coordination</a:t>
            </a:r>
            <a:r>
              <a:rPr lang="en-US" sz="1500" b="1" spc="5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500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with:</a:t>
            </a:r>
            <a:endParaRPr lang="en-US" sz="15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 descr="C:\Users\pzedonis\AppData\Local\Microsoft\Windows\INetCache\Content.Word\rec_seal_660.png">
            <a:extLst>
              <a:ext uri="{FF2B5EF4-FFF2-40B4-BE49-F238E27FC236}">
                <a16:creationId xmlns:a16="http://schemas.microsoft.com/office/drawing/2014/main" id="{56C64E4D-1711-4C0B-8D27-FFC968356E96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005" y="5481906"/>
            <a:ext cx="1816100" cy="818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7A6BDFD-8AA4-4980-B87D-D6309D604F67}"/>
              </a:ext>
            </a:extLst>
          </p:cNvPr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369264"/>
            <a:ext cx="688340" cy="918210"/>
          </a:xfrm>
          <a:prstGeom prst="rect">
            <a:avLst/>
          </a:prstGeom>
          <a:gradFill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0"/>
          </a:gradFill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D37E7C41-BE41-45D4-8A97-2493A9EB4F0A}"/>
              </a:ext>
            </a:extLst>
          </p:cNvPr>
          <p:cNvSpPr/>
          <p:nvPr/>
        </p:nvSpPr>
        <p:spPr>
          <a:xfrm>
            <a:off x="8944214" y="5824075"/>
            <a:ext cx="1877437" cy="3903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lnSpc>
                <a:spcPct val="115000"/>
              </a:lnSpc>
            </a:pPr>
            <a:r>
              <a:rPr lang="en-US" b="1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December 2017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01651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C4C133-73F4-408F-B238-9B027B1F5189}"/>
              </a:ext>
            </a:extLst>
          </p:cNvPr>
          <p:cNvSpPr txBox="1"/>
          <p:nvPr/>
        </p:nvSpPr>
        <p:spPr>
          <a:xfrm>
            <a:off x="1073020" y="257340"/>
            <a:ext cx="87707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Monitoring and Associated Hatchery Operations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A65971-C47C-428F-8C0E-C1CA5754CE79}"/>
              </a:ext>
            </a:extLst>
          </p:cNvPr>
          <p:cNvSpPr txBox="1"/>
          <p:nvPr/>
        </p:nvSpPr>
        <p:spPr>
          <a:xfrm>
            <a:off x="346789" y="1153195"/>
            <a:ext cx="10927644" cy="71096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Monitor hatchery life history survival (adult to egg, egg to fry, fry to smolt, smolt to release)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Monitor population PNI, hatchery stray rates, emigration time, natural and hatchery population size and survival rates, natural area predation, competition and disease rates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Implement off-site collection area to obtain natural origin brood stock and to cull excess hatchery </a:t>
            </a:r>
            <a:r>
              <a:rPr lang="en-US" sz="2400" dirty="0" err="1"/>
              <a:t>coho</a:t>
            </a:r>
            <a:r>
              <a:rPr lang="en-US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Monitor lower Trinity River and South Fork Trinity River population units for </a:t>
            </a:r>
            <a:r>
              <a:rPr lang="en-US" sz="2400" dirty="0" err="1"/>
              <a:t>starying</a:t>
            </a:r>
            <a:r>
              <a:rPr lang="en-US" sz="2400" dirty="0"/>
              <a:t> of hatchery fish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Monitor genetic structure of hatchery and wild populations (implement genetic matrix at hatchery if necessary)  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7771120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325D83D4-E1D1-4280-B9E0-B48EF78BE669}"/>
              </a:ext>
            </a:extLst>
          </p:cNvPr>
          <p:cNvSpPr/>
          <p:nvPr/>
        </p:nvSpPr>
        <p:spPr>
          <a:xfrm>
            <a:off x="4219829" y="458402"/>
            <a:ext cx="243387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/>
              <a:t>Questions???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28128C1-39E1-4156-96DC-E50FB6EC0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5428" y="1043177"/>
            <a:ext cx="9818694" cy="5526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92539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1F8FE2C-5989-4913-B861-E806EC18AF1D}"/>
              </a:ext>
            </a:extLst>
          </p:cNvPr>
          <p:cNvSpPr txBox="1"/>
          <p:nvPr/>
        </p:nvSpPr>
        <p:spPr>
          <a:xfrm>
            <a:off x="4655975" y="242595"/>
            <a:ext cx="36109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accent1">
                    <a:lumMod val="20000"/>
                    <a:lumOff val="80000"/>
                  </a:schemeClr>
                </a:solidFill>
              </a:rPr>
              <a:t>Presentation Topics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1A31CA4-109B-4FC5-B83A-30101F385FD6}"/>
              </a:ext>
            </a:extLst>
          </p:cNvPr>
          <p:cNvSpPr txBox="1"/>
          <p:nvPr/>
        </p:nvSpPr>
        <p:spPr>
          <a:xfrm>
            <a:off x="1614197" y="849791"/>
            <a:ext cx="1016103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History and need for Trinity River Hatchery Coho Salmon HGMP Development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Trinity River Coho population Status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Purpose of the HGMP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Goals of the HGMP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Objectives of the HGMP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chemeClr val="accent3">
                    <a:lumMod val="20000"/>
                    <a:lumOff val="80000"/>
                  </a:schemeClr>
                </a:solidFill>
              </a:rPr>
              <a:t>Monitoring and associated hatchery operations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03742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C4C133-73F4-408F-B238-9B027B1F5189}"/>
              </a:ext>
            </a:extLst>
          </p:cNvPr>
          <p:cNvSpPr txBox="1"/>
          <p:nvPr/>
        </p:nvSpPr>
        <p:spPr>
          <a:xfrm>
            <a:off x="3228393" y="363894"/>
            <a:ext cx="57756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History and Need for the HGMP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E8D78E4-7D62-4072-8A26-47950C9F3850}"/>
              </a:ext>
            </a:extLst>
          </p:cNvPr>
          <p:cNvSpPr/>
          <p:nvPr/>
        </p:nvSpPr>
        <p:spPr>
          <a:xfrm>
            <a:off x="410547" y="1587034"/>
            <a:ext cx="11094097" cy="77375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Federal threatened listing of SONCC Coho salmon (NOAA, 1997)</a:t>
            </a: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State threatened listing of SONCC Coho salmon (CDFG, 2005)</a:t>
            </a: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Take authorization (4d permit) needed for hatchery operations</a:t>
            </a: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Initial effort by CDFG to write HGMP, followed by Yurok Tribe and BOR</a:t>
            </a: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EPIC law suit (2013) puts HGMP in the forefront, BOR hires consultant to develop HGMP in cooperation with state and tribes</a:t>
            </a: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Negotiated “consent decree” reduces </a:t>
            </a:r>
            <a:r>
              <a:rPr lang="en-US" sz="2400" dirty="0" err="1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coho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production from 500,000 to 300,00 yearling releases.  Steelhead production also reduced form 800,000 to 448,000 yearlings</a:t>
            </a: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Production limited to these amounts until such time an HGMP has been developed </a:t>
            </a: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n-US" sz="2400" dirty="0"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n-US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n-US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15000"/>
              </a:lnSpc>
              <a:buFont typeface="Arial" panose="020B0604020202020204" pitchFamily="34" charset="0"/>
              <a:buChar char="•"/>
            </a:pPr>
            <a:endParaRPr lang="en-US" sz="2400" dirty="0">
              <a:effectLst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</a:pP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87959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C4C133-73F4-408F-B238-9B027B1F5189}"/>
              </a:ext>
            </a:extLst>
          </p:cNvPr>
          <p:cNvSpPr txBox="1"/>
          <p:nvPr/>
        </p:nvSpPr>
        <p:spPr>
          <a:xfrm>
            <a:off x="2827176" y="363894"/>
            <a:ext cx="631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Trinity River Coho Population Status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8D557A-7620-40C4-8A0E-1EBAD44F0B71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9243" y="1126490"/>
            <a:ext cx="10521245" cy="5367616"/>
          </a:xfrm>
          <a:prstGeom prst="rect">
            <a:avLst/>
          </a:prstGeom>
          <a:noFill/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B8622EE-58EC-4148-9113-F002BDAC7E39}"/>
              </a:ext>
            </a:extLst>
          </p:cNvPr>
          <p:cNvSpPr txBox="1"/>
          <p:nvPr/>
        </p:nvSpPr>
        <p:spPr>
          <a:xfrm>
            <a:off x="5712178" y="2052180"/>
            <a:ext cx="2698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Range 655 – 38,933</a:t>
            </a:r>
          </a:p>
          <a:p>
            <a:r>
              <a:rPr lang="en-US" dirty="0"/>
              <a:t>Average 15,978</a:t>
            </a:r>
          </a:p>
        </p:txBody>
      </p:sp>
    </p:spTree>
    <p:extLst>
      <p:ext uri="{BB962C8B-B14F-4D97-AF65-F5344CB8AC3E}">
        <p14:creationId xmlns:p14="http://schemas.microsoft.com/office/powerpoint/2010/main" val="26172634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C4C133-73F4-408F-B238-9B027B1F5189}"/>
              </a:ext>
            </a:extLst>
          </p:cNvPr>
          <p:cNvSpPr txBox="1"/>
          <p:nvPr/>
        </p:nvSpPr>
        <p:spPr>
          <a:xfrm>
            <a:off x="2827176" y="363894"/>
            <a:ext cx="63168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Trinity River Coho Population Status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629931-CA5B-4535-A26F-AE68FC3B33F3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8221" y="1197928"/>
            <a:ext cx="9990668" cy="5296178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B95A5CF6-5DCA-452A-9E23-6F2D49020CA5}"/>
              </a:ext>
            </a:extLst>
          </p:cNvPr>
          <p:cNvSpPr txBox="1"/>
          <p:nvPr/>
        </p:nvSpPr>
        <p:spPr>
          <a:xfrm>
            <a:off x="5294489" y="2664178"/>
            <a:ext cx="35972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Average hatchery component is 86%</a:t>
            </a:r>
          </a:p>
          <a:p>
            <a:r>
              <a:rPr lang="en-US" dirty="0"/>
              <a:t>Of total run</a:t>
            </a:r>
          </a:p>
        </p:txBody>
      </p:sp>
    </p:spTree>
    <p:extLst>
      <p:ext uri="{BB962C8B-B14F-4D97-AF65-F5344CB8AC3E}">
        <p14:creationId xmlns:p14="http://schemas.microsoft.com/office/powerpoint/2010/main" val="15931577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C4C133-73F4-408F-B238-9B027B1F5189}"/>
              </a:ext>
            </a:extLst>
          </p:cNvPr>
          <p:cNvSpPr txBox="1"/>
          <p:nvPr/>
        </p:nvSpPr>
        <p:spPr>
          <a:xfrm>
            <a:off x="3522019" y="257340"/>
            <a:ext cx="3980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Purpose of the HGMP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A65971-C47C-428F-8C0E-C1CA5754CE79}"/>
              </a:ext>
            </a:extLst>
          </p:cNvPr>
          <p:cNvSpPr txBox="1"/>
          <p:nvPr/>
        </p:nvSpPr>
        <p:spPr>
          <a:xfrm>
            <a:off x="346789" y="1591734"/>
            <a:ext cx="10927644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operational document for 4d ESA take coverage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Add a conservation element to Trinity River Hatchery </a:t>
            </a:r>
            <a:r>
              <a:rPr lang="en-US" sz="2400" dirty="0" err="1"/>
              <a:t>coho</a:t>
            </a:r>
            <a:r>
              <a:rPr lang="en-US" sz="2400" dirty="0"/>
              <a:t> salmon operations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specific operational outline for raising </a:t>
            </a:r>
            <a:r>
              <a:rPr lang="en-US" sz="2400" dirty="0" err="1"/>
              <a:t>coho</a:t>
            </a:r>
            <a:r>
              <a:rPr lang="en-US" sz="2400" dirty="0"/>
              <a:t> at the hatchery (brood stock selection, mating protocols, release size and timing, </a:t>
            </a:r>
            <a:r>
              <a:rPr lang="en-US" sz="2400" dirty="0" err="1"/>
              <a:t>etc</a:t>
            </a:r>
            <a:r>
              <a:rPr lang="en-US" sz="2400" dirty="0"/>
              <a:t>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Provide quantitative metrics for evaluation of the </a:t>
            </a:r>
            <a:r>
              <a:rPr lang="en-US" sz="2400" dirty="0" err="1"/>
              <a:t>coho</a:t>
            </a:r>
            <a:r>
              <a:rPr lang="en-US" sz="2400" dirty="0"/>
              <a:t> program (life stage survival, smolt quality, return rates, PNI, </a:t>
            </a:r>
            <a:r>
              <a:rPr lang="en-US" sz="2400" dirty="0" err="1"/>
              <a:t>etc</a:t>
            </a:r>
            <a:r>
              <a:rPr lang="en-US" sz="24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Integrate hatchery with the “upper Trinity River </a:t>
            </a:r>
            <a:r>
              <a:rPr lang="en-US" sz="2400" dirty="0" err="1"/>
              <a:t>coho</a:t>
            </a:r>
            <a:r>
              <a:rPr lang="en-US" sz="2400" dirty="0"/>
              <a:t> population unit”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009717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C4C133-73F4-408F-B238-9B027B1F5189}"/>
              </a:ext>
            </a:extLst>
          </p:cNvPr>
          <p:cNvSpPr txBox="1"/>
          <p:nvPr/>
        </p:nvSpPr>
        <p:spPr>
          <a:xfrm>
            <a:off x="3522019" y="257340"/>
            <a:ext cx="39800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Goals of the HGMP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A65971-C47C-428F-8C0E-C1CA5754CE79}"/>
              </a:ext>
            </a:extLst>
          </p:cNvPr>
          <p:cNvSpPr txBox="1"/>
          <p:nvPr/>
        </p:nvSpPr>
        <p:spPr>
          <a:xfrm>
            <a:off x="346789" y="1591734"/>
            <a:ext cx="10927644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“ The primary goal of an HGMP is to devise biologically based hatchery management strategies that ensure the conservation and recovery of salmon and steelhead populations”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Increase Coho salmon natural population size, diversity and distribution in the Trinity River</a:t>
            </a:r>
          </a:p>
          <a:p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Provide harvest opportunity</a:t>
            </a:r>
          </a:p>
          <a:p>
            <a:r>
              <a:rPr lang="en-US" sz="2400" dirty="0"/>
              <a:t>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Delist SONCC Coho salmon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88587592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C4C133-73F4-408F-B238-9B027B1F5189}"/>
              </a:ext>
            </a:extLst>
          </p:cNvPr>
          <p:cNvSpPr txBox="1"/>
          <p:nvPr/>
        </p:nvSpPr>
        <p:spPr>
          <a:xfrm>
            <a:off x="3522019" y="257340"/>
            <a:ext cx="45116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Objectives of the HGMP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A65971-C47C-428F-8C0E-C1CA5754CE79}"/>
              </a:ext>
            </a:extLst>
          </p:cNvPr>
          <p:cNvSpPr txBox="1"/>
          <p:nvPr/>
        </p:nvSpPr>
        <p:spPr>
          <a:xfrm>
            <a:off x="346789" y="1591734"/>
            <a:ext cx="10927644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Fully integrate hatchery with upper Trinity </a:t>
            </a:r>
            <a:r>
              <a:rPr lang="en-US" sz="2400" dirty="0" err="1"/>
              <a:t>coho</a:t>
            </a:r>
            <a:r>
              <a:rPr lang="en-US" sz="2400" dirty="0"/>
              <a:t> population unit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Decrease hatchery vs wild competition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Decrease straying of hatchery </a:t>
            </a:r>
            <a:r>
              <a:rPr lang="en-US" sz="2400" dirty="0" err="1"/>
              <a:t>coho</a:t>
            </a:r>
            <a:r>
              <a:rPr lang="en-US" sz="2400" dirty="0"/>
              <a:t> salmon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Remove excess hatchery </a:t>
            </a:r>
            <a:r>
              <a:rPr lang="en-US" sz="2400" dirty="0" err="1"/>
              <a:t>coho</a:t>
            </a:r>
            <a:r>
              <a:rPr lang="en-US" sz="2400" dirty="0"/>
              <a:t> from natural spawning areas (harvest, removal weir, </a:t>
            </a:r>
            <a:r>
              <a:rPr lang="en-US" sz="2400" dirty="0" err="1"/>
              <a:t>etc</a:t>
            </a:r>
            <a:r>
              <a:rPr lang="en-US" sz="24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Strive for 1X1  100% wild </a:t>
            </a:r>
            <a:r>
              <a:rPr lang="en-US" sz="2400" dirty="0" err="1"/>
              <a:t>coho</a:t>
            </a:r>
            <a:r>
              <a:rPr lang="en-US" sz="2400" dirty="0"/>
              <a:t> </a:t>
            </a:r>
            <a:r>
              <a:rPr lang="en-US" sz="2400" dirty="0" err="1"/>
              <a:t>matings</a:t>
            </a:r>
            <a:r>
              <a:rPr lang="en-US" sz="2400" dirty="0"/>
              <a:t> at the hatchery 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/>
              <a:t>Manage hatchery population using “recovery phase approach” (HSRG report)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6515467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C4C133-73F4-408F-B238-9B027B1F5189}"/>
              </a:ext>
            </a:extLst>
          </p:cNvPr>
          <p:cNvSpPr txBox="1"/>
          <p:nvPr/>
        </p:nvSpPr>
        <p:spPr>
          <a:xfrm>
            <a:off x="2285401" y="327009"/>
            <a:ext cx="74159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Trinity River Coho Salmon Recovery Phases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8A65971-C47C-428F-8C0E-C1CA5754CE79}"/>
              </a:ext>
            </a:extLst>
          </p:cNvPr>
          <p:cNvSpPr txBox="1"/>
          <p:nvPr/>
        </p:nvSpPr>
        <p:spPr>
          <a:xfrm>
            <a:off x="346789" y="1591734"/>
            <a:ext cx="10927644" cy="7478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Preservation</a:t>
            </a:r>
            <a:r>
              <a:rPr lang="en-US" sz="2400" dirty="0"/>
              <a:t>- (0-365 natural adult </a:t>
            </a:r>
            <a:r>
              <a:rPr lang="en-US" sz="2400" dirty="0" err="1"/>
              <a:t>spawners</a:t>
            </a:r>
            <a:r>
              <a:rPr lang="en-US" sz="2400" dirty="0"/>
              <a:t>) Prevent extinction, increase genetic diversity, maintain or increase fitness, increase abundance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Re-colonization</a:t>
            </a:r>
            <a:r>
              <a:rPr lang="en-US" sz="2400" dirty="0"/>
              <a:t>- (266-1,460 natural adult </a:t>
            </a:r>
            <a:r>
              <a:rPr lang="en-US" sz="2400" dirty="0" err="1"/>
              <a:t>spawners</a:t>
            </a:r>
            <a:r>
              <a:rPr lang="en-US" sz="2400" dirty="0"/>
              <a:t>) Repopulate restored and under utilized habitat, increase temporal and spatial diversity, increase fitness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Local adaptation</a:t>
            </a:r>
            <a:r>
              <a:rPr lang="en-US" sz="2400" dirty="0"/>
              <a:t>- (1,461 -5,799 natural adult </a:t>
            </a:r>
            <a:r>
              <a:rPr lang="en-US" sz="2400" dirty="0" err="1"/>
              <a:t>spawners</a:t>
            </a:r>
            <a:r>
              <a:rPr lang="en-US" sz="2400" dirty="0"/>
              <a:t>) Meet and exceed minimum viable </a:t>
            </a:r>
            <a:r>
              <a:rPr lang="en-US" sz="2400" dirty="0" err="1"/>
              <a:t>spawner</a:t>
            </a:r>
            <a:r>
              <a:rPr lang="en-US" sz="2400" dirty="0"/>
              <a:t> abundance for natural origin </a:t>
            </a:r>
            <a:r>
              <a:rPr lang="en-US" sz="2400" dirty="0" err="1"/>
              <a:t>spawners</a:t>
            </a:r>
            <a:r>
              <a:rPr lang="en-US" sz="2400" dirty="0"/>
              <a:t>, Increase fitness, reproductive success and life history diversity through local adaptation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en-US" sz="24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b="1" dirty="0"/>
              <a:t>Full restoration</a:t>
            </a:r>
            <a:r>
              <a:rPr lang="en-US" sz="2400" dirty="0"/>
              <a:t>- (5,800+ natural adult </a:t>
            </a:r>
            <a:r>
              <a:rPr lang="en-US" sz="2400" dirty="0" err="1"/>
              <a:t>spawners</a:t>
            </a:r>
            <a:r>
              <a:rPr lang="en-US" sz="2400" dirty="0"/>
              <a:t>) Maintain a viable population, based on all viable salmonid population criteria attributes using</a:t>
            </a:r>
            <a:br>
              <a:rPr lang="en-US" sz="2400" dirty="0"/>
            </a:br>
            <a:r>
              <a:rPr lang="en-US" sz="2400" dirty="0"/>
              <a:t>long-term adaptive management. </a:t>
            </a:r>
            <a:br>
              <a:rPr lang="en-US" sz="2400" dirty="0"/>
            </a:br>
            <a:r>
              <a:rPr lang="en-US" sz="2400" dirty="0"/>
              <a:t> </a:t>
            </a:r>
            <a:br>
              <a:rPr lang="en-US" sz="2400" dirty="0"/>
            </a:br>
            <a:r>
              <a:rPr lang="en-US" sz="2400" dirty="0"/>
              <a:t> </a:t>
            </a:r>
            <a:br>
              <a:rPr lang="en-US" sz="2400" dirty="0"/>
            </a:br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6408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</TotalTime>
  <Words>604</Words>
  <Application>Microsoft Office PowerPoint</Application>
  <PresentationFormat>Widescreen</PresentationFormat>
  <Paragraphs>93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6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Sinnen, Wade@Wildlife</dc:creator>
  <cp:lastModifiedBy>Sinnen, Wade@Wildlife</cp:lastModifiedBy>
  <cp:revision>19</cp:revision>
  <dcterms:created xsi:type="dcterms:W3CDTF">2018-08-27T15:45:37Z</dcterms:created>
  <dcterms:modified xsi:type="dcterms:W3CDTF">2018-09-04T15:49:19Z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6e685f86-ed8d-482b-be3a-2b7af73f9b7f_Enabled">
    <vt:lpwstr>True</vt:lpwstr>
  </property>
  <property fmtid="{D5CDD505-2E9C-101B-9397-08002B2CF9AE}" pid="3" name="MSIP_Label_6e685f86-ed8d-482b-be3a-2b7af73f9b7f_SiteId">
    <vt:lpwstr>4b633c25-efbf-4006-9f15-07442ba7aa0b</vt:lpwstr>
  </property>
  <property fmtid="{D5CDD505-2E9C-101B-9397-08002B2CF9AE}" pid="4" name="MSIP_Label_6e685f86-ed8d-482b-be3a-2b7af73f9b7f_Owner">
    <vt:lpwstr>Wade.Sinnen@wildlife.ca.gov</vt:lpwstr>
  </property>
  <property fmtid="{D5CDD505-2E9C-101B-9397-08002B2CF9AE}" pid="5" name="MSIP_Label_6e685f86-ed8d-482b-be3a-2b7af73f9b7f_SetDate">
    <vt:lpwstr>2018-08-27T17:56:56.5069352Z</vt:lpwstr>
  </property>
  <property fmtid="{D5CDD505-2E9C-101B-9397-08002B2CF9AE}" pid="6" name="MSIP_Label_6e685f86-ed8d-482b-be3a-2b7af73f9b7f_Name">
    <vt:lpwstr>General</vt:lpwstr>
  </property>
  <property fmtid="{D5CDD505-2E9C-101B-9397-08002B2CF9AE}" pid="7" name="MSIP_Label_6e685f86-ed8d-482b-be3a-2b7af73f9b7f_Application">
    <vt:lpwstr>Microsoft Azure Information Protection</vt:lpwstr>
  </property>
  <property fmtid="{D5CDD505-2E9C-101B-9397-08002B2CF9AE}" pid="8" name="MSIP_Label_6e685f86-ed8d-482b-be3a-2b7af73f9b7f_Extended_MSFT_Method">
    <vt:lpwstr>Automatic</vt:lpwstr>
  </property>
  <property fmtid="{D5CDD505-2E9C-101B-9397-08002B2CF9AE}" pid="9" name="Sensitivity">
    <vt:lpwstr>General</vt:lpwstr>
  </property>
</Properties>
</file>