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2" r:id="rId1"/>
    <p:sldMasterId id="2147483684" r:id="rId2"/>
    <p:sldMasterId id="2147483696" r:id="rId3"/>
    <p:sldMasterId id="2147483711" r:id="rId4"/>
    <p:sldMasterId id="2147483725" r:id="rId5"/>
  </p:sldMasterIdLst>
  <p:notesMasterIdLst>
    <p:notesMasterId r:id="rId104"/>
  </p:notesMasterIdLst>
  <p:sldIdLst>
    <p:sldId id="263" r:id="rId6"/>
    <p:sldId id="999" r:id="rId7"/>
    <p:sldId id="998" r:id="rId8"/>
    <p:sldId id="1002" r:id="rId9"/>
    <p:sldId id="1003" r:id="rId10"/>
    <p:sldId id="1005" r:id="rId11"/>
    <p:sldId id="1006" r:id="rId12"/>
    <p:sldId id="1007" r:id="rId13"/>
    <p:sldId id="978" r:id="rId14"/>
    <p:sldId id="981" r:id="rId15"/>
    <p:sldId id="513" r:id="rId16"/>
    <p:sldId id="986" r:id="rId17"/>
    <p:sldId id="552" r:id="rId18"/>
    <p:sldId id="990" r:id="rId19"/>
    <p:sldId id="943" r:id="rId20"/>
    <p:sldId id="946" r:id="rId21"/>
    <p:sldId id="947" r:id="rId22"/>
    <p:sldId id="948" r:id="rId23"/>
    <p:sldId id="950" r:id="rId24"/>
    <p:sldId id="949" r:id="rId25"/>
    <p:sldId id="908" r:id="rId26"/>
    <p:sldId id="914" r:id="rId27"/>
    <p:sldId id="906" r:id="rId28"/>
    <p:sldId id="925" r:id="rId29"/>
    <p:sldId id="924" r:id="rId30"/>
    <p:sldId id="907" r:id="rId31"/>
    <p:sldId id="926" r:id="rId32"/>
    <p:sldId id="561" r:id="rId33"/>
    <p:sldId id="917" r:id="rId34"/>
    <p:sldId id="941" r:id="rId35"/>
    <p:sldId id="1008" r:id="rId36"/>
    <p:sldId id="930" r:id="rId37"/>
    <p:sldId id="928" r:id="rId38"/>
    <p:sldId id="993" r:id="rId39"/>
    <p:sldId id="929" r:id="rId40"/>
    <p:sldId id="995" r:id="rId41"/>
    <p:sldId id="997" r:id="rId42"/>
    <p:sldId id="859" r:id="rId43"/>
    <p:sldId id="860" r:id="rId44"/>
    <p:sldId id="942" r:id="rId45"/>
    <p:sldId id="910" r:id="rId46"/>
    <p:sldId id="991" r:id="rId47"/>
    <p:sldId id="888" r:id="rId48"/>
    <p:sldId id="988" r:id="rId49"/>
    <p:sldId id="992" r:id="rId50"/>
    <p:sldId id="288" r:id="rId51"/>
    <p:sldId id="1016" r:id="rId52"/>
    <p:sldId id="1018" r:id="rId53"/>
    <p:sldId id="1019" r:id="rId54"/>
    <p:sldId id="1017" r:id="rId55"/>
    <p:sldId id="1020" r:id="rId56"/>
    <p:sldId id="1021" r:id="rId57"/>
    <p:sldId id="1022" r:id="rId58"/>
    <p:sldId id="1023" r:id="rId59"/>
    <p:sldId id="1025" r:id="rId60"/>
    <p:sldId id="1024" r:id="rId61"/>
    <p:sldId id="1038" r:id="rId62"/>
    <p:sldId id="1028" r:id="rId63"/>
    <p:sldId id="1026" r:id="rId64"/>
    <p:sldId id="1027" r:id="rId65"/>
    <p:sldId id="307" r:id="rId66"/>
    <p:sldId id="311" r:id="rId67"/>
    <p:sldId id="1029" r:id="rId68"/>
    <p:sldId id="294" r:id="rId69"/>
    <p:sldId id="1035" r:id="rId70"/>
    <p:sldId id="1043" r:id="rId71"/>
    <p:sldId id="1046" r:id="rId72"/>
    <p:sldId id="1039" r:id="rId73"/>
    <p:sldId id="1040" r:id="rId74"/>
    <p:sldId id="1001" r:id="rId75"/>
    <p:sldId id="1045" r:id="rId76"/>
    <p:sldId id="257" r:id="rId77"/>
    <p:sldId id="258" r:id="rId78"/>
    <p:sldId id="316" r:id="rId79"/>
    <p:sldId id="259" r:id="rId80"/>
    <p:sldId id="1044" r:id="rId81"/>
    <p:sldId id="310" r:id="rId82"/>
    <p:sldId id="1033" r:id="rId83"/>
    <p:sldId id="1032" r:id="rId84"/>
    <p:sldId id="1030" r:id="rId85"/>
    <p:sldId id="1031" r:id="rId86"/>
    <p:sldId id="309" r:id="rId87"/>
    <p:sldId id="325" r:id="rId88"/>
    <p:sldId id="323" r:id="rId89"/>
    <p:sldId id="324" r:id="rId90"/>
    <p:sldId id="304" r:id="rId91"/>
    <p:sldId id="987" r:id="rId92"/>
    <p:sldId id="911" r:id="rId93"/>
    <p:sldId id="1034" r:id="rId94"/>
    <p:sldId id="280" r:id="rId95"/>
    <p:sldId id="281" r:id="rId96"/>
    <p:sldId id="282" r:id="rId97"/>
    <p:sldId id="289" r:id="rId98"/>
    <p:sldId id="1041" r:id="rId99"/>
    <p:sldId id="349" r:id="rId100"/>
    <p:sldId id="350" r:id="rId101"/>
    <p:sldId id="348" r:id="rId102"/>
    <p:sldId id="283" r:id="rId10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89EEE28-03E4-6FCD-55F9-C0D97D1DC4D1}" name="Eli Asarian" initials="EA" userId="fb6748c8ac367e47" providerId="Windows Live"/>
  <p188:author id="{18C22297-6A66-C195-1D11-2986BC77F8A8}" name="Kyle De Juilio" initials="KDJ" userId="S::kdejuilio@yuroktribe.nsn.us::7bae9b61-b059-4bfd-b2b7-3721c82cefb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66"/>
    <a:srgbClr val="4551A3"/>
    <a:srgbClr val="18A3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721" autoAdjust="0"/>
    <p:restoredTop sz="87288" autoAdjust="0"/>
  </p:normalViewPr>
  <p:slideViewPr>
    <p:cSldViewPr snapToGrid="0">
      <p:cViewPr>
        <p:scale>
          <a:sx n="125" d="100"/>
          <a:sy n="125" d="100"/>
        </p:scale>
        <p:origin x="1064" y="420"/>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88" d="100"/>
          <a:sy n="88" d="100"/>
        </p:scale>
        <p:origin x="3822" y="6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 /><Relationship Id="rId21" Type="http://schemas.openxmlformats.org/officeDocument/2006/relationships/slide" Target="slides/slide16.xml" /><Relationship Id="rId42" Type="http://schemas.openxmlformats.org/officeDocument/2006/relationships/slide" Target="slides/slide37.xml" /><Relationship Id="rId47" Type="http://schemas.openxmlformats.org/officeDocument/2006/relationships/slide" Target="slides/slide42.xml" /><Relationship Id="rId63" Type="http://schemas.openxmlformats.org/officeDocument/2006/relationships/slide" Target="slides/slide58.xml" /><Relationship Id="rId68" Type="http://schemas.openxmlformats.org/officeDocument/2006/relationships/slide" Target="slides/slide63.xml" /><Relationship Id="rId84" Type="http://schemas.openxmlformats.org/officeDocument/2006/relationships/slide" Target="slides/slide79.xml" /><Relationship Id="rId89" Type="http://schemas.openxmlformats.org/officeDocument/2006/relationships/slide" Target="slides/slide84.xml" /><Relationship Id="rId2" Type="http://schemas.openxmlformats.org/officeDocument/2006/relationships/slideMaster" Target="slideMasters/slideMaster2.xml" /><Relationship Id="rId16" Type="http://schemas.openxmlformats.org/officeDocument/2006/relationships/slide" Target="slides/slide11.xml" /><Relationship Id="rId29" Type="http://schemas.openxmlformats.org/officeDocument/2006/relationships/slide" Target="slides/slide24.xml" /><Relationship Id="rId107" Type="http://schemas.openxmlformats.org/officeDocument/2006/relationships/theme" Target="theme/theme1.xml" /><Relationship Id="rId11" Type="http://schemas.openxmlformats.org/officeDocument/2006/relationships/slide" Target="slides/slide6.xml" /><Relationship Id="rId24" Type="http://schemas.openxmlformats.org/officeDocument/2006/relationships/slide" Target="slides/slide19.xml" /><Relationship Id="rId32" Type="http://schemas.openxmlformats.org/officeDocument/2006/relationships/slide" Target="slides/slide27.xml" /><Relationship Id="rId37" Type="http://schemas.openxmlformats.org/officeDocument/2006/relationships/slide" Target="slides/slide32.xml" /><Relationship Id="rId40" Type="http://schemas.openxmlformats.org/officeDocument/2006/relationships/slide" Target="slides/slide35.xml" /><Relationship Id="rId45" Type="http://schemas.openxmlformats.org/officeDocument/2006/relationships/slide" Target="slides/slide40.xml" /><Relationship Id="rId53" Type="http://schemas.openxmlformats.org/officeDocument/2006/relationships/slide" Target="slides/slide48.xml" /><Relationship Id="rId58" Type="http://schemas.openxmlformats.org/officeDocument/2006/relationships/slide" Target="slides/slide53.xml" /><Relationship Id="rId66" Type="http://schemas.openxmlformats.org/officeDocument/2006/relationships/slide" Target="slides/slide61.xml" /><Relationship Id="rId74" Type="http://schemas.openxmlformats.org/officeDocument/2006/relationships/slide" Target="slides/slide69.xml" /><Relationship Id="rId79" Type="http://schemas.openxmlformats.org/officeDocument/2006/relationships/slide" Target="slides/slide74.xml" /><Relationship Id="rId87" Type="http://schemas.openxmlformats.org/officeDocument/2006/relationships/slide" Target="slides/slide82.xml" /><Relationship Id="rId102" Type="http://schemas.openxmlformats.org/officeDocument/2006/relationships/slide" Target="slides/slide97.xml" /><Relationship Id="rId5" Type="http://schemas.openxmlformats.org/officeDocument/2006/relationships/slideMaster" Target="slideMasters/slideMaster5.xml" /><Relationship Id="rId61" Type="http://schemas.openxmlformats.org/officeDocument/2006/relationships/slide" Target="slides/slide56.xml" /><Relationship Id="rId82" Type="http://schemas.openxmlformats.org/officeDocument/2006/relationships/slide" Target="slides/slide77.xml" /><Relationship Id="rId90" Type="http://schemas.openxmlformats.org/officeDocument/2006/relationships/slide" Target="slides/slide85.xml" /><Relationship Id="rId95" Type="http://schemas.openxmlformats.org/officeDocument/2006/relationships/slide" Target="slides/slide90.xml" /><Relationship Id="rId19" Type="http://schemas.openxmlformats.org/officeDocument/2006/relationships/slide" Target="slides/slide14.xml" /><Relationship Id="rId14" Type="http://schemas.openxmlformats.org/officeDocument/2006/relationships/slide" Target="slides/slide9.xml" /><Relationship Id="rId22" Type="http://schemas.openxmlformats.org/officeDocument/2006/relationships/slide" Target="slides/slide17.xml" /><Relationship Id="rId27" Type="http://schemas.openxmlformats.org/officeDocument/2006/relationships/slide" Target="slides/slide22.xml" /><Relationship Id="rId30" Type="http://schemas.openxmlformats.org/officeDocument/2006/relationships/slide" Target="slides/slide25.xml" /><Relationship Id="rId35" Type="http://schemas.openxmlformats.org/officeDocument/2006/relationships/slide" Target="slides/slide30.xml" /><Relationship Id="rId43" Type="http://schemas.openxmlformats.org/officeDocument/2006/relationships/slide" Target="slides/slide38.xml" /><Relationship Id="rId48" Type="http://schemas.openxmlformats.org/officeDocument/2006/relationships/slide" Target="slides/slide43.xml" /><Relationship Id="rId56" Type="http://schemas.openxmlformats.org/officeDocument/2006/relationships/slide" Target="slides/slide51.xml" /><Relationship Id="rId64" Type="http://schemas.openxmlformats.org/officeDocument/2006/relationships/slide" Target="slides/slide59.xml" /><Relationship Id="rId69" Type="http://schemas.openxmlformats.org/officeDocument/2006/relationships/slide" Target="slides/slide64.xml" /><Relationship Id="rId77" Type="http://schemas.openxmlformats.org/officeDocument/2006/relationships/slide" Target="slides/slide72.xml" /><Relationship Id="rId100" Type="http://schemas.openxmlformats.org/officeDocument/2006/relationships/slide" Target="slides/slide95.xml" /><Relationship Id="rId105" Type="http://schemas.openxmlformats.org/officeDocument/2006/relationships/presProps" Target="presProps.xml" /><Relationship Id="rId8" Type="http://schemas.openxmlformats.org/officeDocument/2006/relationships/slide" Target="slides/slide3.xml" /><Relationship Id="rId51" Type="http://schemas.openxmlformats.org/officeDocument/2006/relationships/slide" Target="slides/slide46.xml" /><Relationship Id="rId72" Type="http://schemas.openxmlformats.org/officeDocument/2006/relationships/slide" Target="slides/slide67.xml" /><Relationship Id="rId80" Type="http://schemas.openxmlformats.org/officeDocument/2006/relationships/slide" Target="slides/slide75.xml" /><Relationship Id="rId85" Type="http://schemas.openxmlformats.org/officeDocument/2006/relationships/slide" Target="slides/slide80.xml" /><Relationship Id="rId93" Type="http://schemas.openxmlformats.org/officeDocument/2006/relationships/slide" Target="slides/slide88.xml" /><Relationship Id="rId98" Type="http://schemas.openxmlformats.org/officeDocument/2006/relationships/slide" Target="slides/slide93.xml" /><Relationship Id="rId3" Type="http://schemas.openxmlformats.org/officeDocument/2006/relationships/slideMaster" Target="slideMasters/slideMaster3.xml" /><Relationship Id="rId12" Type="http://schemas.openxmlformats.org/officeDocument/2006/relationships/slide" Target="slides/slide7.xml" /><Relationship Id="rId17" Type="http://schemas.openxmlformats.org/officeDocument/2006/relationships/slide" Target="slides/slide12.xml" /><Relationship Id="rId25" Type="http://schemas.openxmlformats.org/officeDocument/2006/relationships/slide" Target="slides/slide20.xml" /><Relationship Id="rId33" Type="http://schemas.openxmlformats.org/officeDocument/2006/relationships/slide" Target="slides/slide28.xml" /><Relationship Id="rId38" Type="http://schemas.openxmlformats.org/officeDocument/2006/relationships/slide" Target="slides/slide33.xml" /><Relationship Id="rId46" Type="http://schemas.openxmlformats.org/officeDocument/2006/relationships/slide" Target="slides/slide41.xml" /><Relationship Id="rId59" Type="http://schemas.openxmlformats.org/officeDocument/2006/relationships/slide" Target="slides/slide54.xml" /><Relationship Id="rId67" Type="http://schemas.openxmlformats.org/officeDocument/2006/relationships/slide" Target="slides/slide62.xml" /><Relationship Id="rId103" Type="http://schemas.openxmlformats.org/officeDocument/2006/relationships/slide" Target="slides/slide98.xml" /><Relationship Id="rId108" Type="http://schemas.openxmlformats.org/officeDocument/2006/relationships/tableStyles" Target="tableStyles.xml" /><Relationship Id="rId20" Type="http://schemas.openxmlformats.org/officeDocument/2006/relationships/slide" Target="slides/slide15.xml" /><Relationship Id="rId41" Type="http://schemas.openxmlformats.org/officeDocument/2006/relationships/slide" Target="slides/slide36.xml" /><Relationship Id="rId54" Type="http://schemas.openxmlformats.org/officeDocument/2006/relationships/slide" Target="slides/slide49.xml" /><Relationship Id="rId62" Type="http://schemas.openxmlformats.org/officeDocument/2006/relationships/slide" Target="slides/slide57.xml" /><Relationship Id="rId70" Type="http://schemas.openxmlformats.org/officeDocument/2006/relationships/slide" Target="slides/slide65.xml" /><Relationship Id="rId75" Type="http://schemas.openxmlformats.org/officeDocument/2006/relationships/slide" Target="slides/slide70.xml" /><Relationship Id="rId83" Type="http://schemas.openxmlformats.org/officeDocument/2006/relationships/slide" Target="slides/slide78.xml" /><Relationship Id="rId88" Type="http://schemas.openxmlformats.org/officeDocument/2006/relationships/slide" Target="slides/slide83.xml" /><Relationship Id="rId91" Type="http://schemas.openxmlformats.org/officeDocument/2006/relationships/slide" Target="slides/slide86.xml" /><Relationship Id="rId96" Type="http://schemas.openxmlformats.org/officeDocument/2006/relationships/slide" Target="slides/slide91.xml" /><Relationship Id="rId1" Type="http://schemas.openxmlformats.org/officeDocument/2006/relationships/slideMaster" Target="slideMasters/slideMaster1.xml" /><Relationship Id="rId6" Type="http://schemas.openxmlformats.org/officeDocument/2006/relationships/slide" Target="slides/slide1.xml" /><Relationship Id="rId15" Type="http://schemas.openxmlformats.org/officeDocument/2006/relationships/slide" Target="slides/slide10.xml" /><Relationship Id="rId23" Type="http://schemas.openxmlformats.org/officeDocument/2006/relationships/slide" Target="slides/slide18.xml" /><Relationship Id="rId28" Type="http://schemas.openxmlformats.org/officeDocument/2006/relationships/slide" Target="slides/slide23.xml" /><Relationship Id="rId36" Type="http://schemas.openxmlformats.org/officeDocument/2006/relationships/slide" Target="slides/slide31.xml" /><Relationship Id="rId49" Type="http://schemas.openxmlformats.org/officeDocument/2006/relationships/slide" Target="slides/slide44.xml" /><Relationship Id="rId57" Type="http://schemas.openxmlformats.org/officeDocument/2006/relationships/slide" Target="slides/slide52.xml" /><Relationship Id="rId106" Type="http://schemas.openxmlformats.org/officeDocument/2006/relationships/viewProps" Target="viewProps.xml" /><Relationship Id="rId10" Type="http://schemas.openxmlformats.org/officeDocument/2006/relationships/slide" Target="slides/slide5.xml" /><Relationship Id="rId31" Type="http://schemas.openxmlformats.org/officeDocument/2006/relationships/slide" Target="slides/slide26.xml" /><Relationship Id="rId44" Type="http://schemas.openxmlformats.org/officeDocument/2006/relationships/slide" Target="slides/slide39.xml" /><Relationship Id="rId52" Type="http://schemas.openxmlformats.org/officeDocument/2006/relationships/slide" Target="slides/slide47.xml" /><Relationship Id="rId60" Type="http://schemas.openxmlformats.org/officeDocument/2006/relationships/slide" Target="slides/slide55.xml" /><Relationship Id="rId65" Type="http://schemas.openxmlformats.org/officeDocument/2006/relationships/slide" Target="slides/slide60.xml" /><Relationship Id="rId73" Type="http://schemas.openxmlformats.org/officeDocument/2006/relationships/slide" Target="slides/slide68.xml" /><Relationship Id="rId78" Type="http://schemas.openxmlformats.org/officeDocument/2006/relationships/slide" Target="slides/slide73.xml" /><Relationship Id="rId81" Type="http://schemas.openxmlformats.org/officeDocument/2006/relationships/slide" Target="slides/slide76.xml" /><Relationship Id="rId86" Type="http://schemas.openxmlformats.org/officeDocument/2006/relationships/slide" Target="slides/slide81.xml" /><Relationship Id="rId94" Type="http://schemas.openxmlformats.org/officeDocument/2006/relationships/slide" Target="slides/slide89.xml" /><Relationship Id="rId99" Type="http://schemas.openxmlformats.org/officeDocument/2006/relationships/slide" Target="slides/slide94.xml" /><Relationship Id="rId101" Type="http://schemas.openxmlformats.org/officeDocument/2006/relationships/slide" Target="slides/slide96.xml" /><Relationship Id="rId4" Type="http://schemas.openxmlformats.org/officeDocument/2006/relationships/slideMaster" Target="slideMasters/slideMaster4.xml" /><Relationship Id="rId9" Type="http://schemas.openxmlformats.org/officeDocument/2006/relationships/slide" Target="slides/slide4.xml" /><Relationship Id="rId13" Type="http://schemas.openxmlformats.org/officeDocument/2006/relationships/slide" Target="slides/slide8.xml" /><Relationship Id="rId18" Type="http://schemas.openxmlformats.org/officeDocument/2006/relationships/slide" Target="slides/slide13.xml" /><Relationship Id="rId39" Type="http://schemas.openxmlformats.org/officeDocument/2006/relationships/slide" Target="slides/slide34.xml" /><Relationship Id="rId109" Type="http://schemas.microsoft.com/office/2018/10/relationships/authors" Target="authors.xml" /><Relationship Id="rId34" Type="http://schemas.openxmlformats.org/officeDocument/2006/relationships/slide" Target="slides/slide29.xml" /><Relationship Id="rId50" Type="http://schemas.openxmlformats.org/officeDocument/2006/relationships/slide" Target="slides/slide45.xml" /><Relationship Id="rId55" Type="http://schemas.openxmlformats.org/officeDocument/2006/relationships/slide" Target="slides/slide50.xml" /><Relationship Id="rId76" Type="http://schemas.openxmlformats.org/officeDocument/2006/relationships/slide" Target="slides/slide71.xml" /><Relationship Id="rId97" Type="http://schemas.openxmlformats.org/officeDocument/2006/relationships/slide" Target="slides/slide92.xml" /><Relationship Id="rId104" Type="http://schemas.openxmlformats.org/officeDocument/2006/relationships/notesMaster" Target="notesMasters/notesMaster1.xml" /><Relationship Id="rId7" Type="http://schemas.openxmlformats.org/officeDocument/2006/relationships/slide" Target="slides/slide2.xml" /><Relationship Id="rId71" Type="http://schemas.openxmlformats.org/officeDocument/2006/relationships/slide" Target="slides/slide66.xml" /><Relationship Id="rId92" Type="http://schemas.openxmlformats.org/officeDocument/2006/relationships/slide" Target="slides/slide87.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1C68C1-D5A3-4AF2-9B8B-4259CDF9F033}" type="datetimeFigureOut">
              <a:rPr lang="en-US" smtClean="0"/>
              <a:t>4/30/2024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578371-8BE7-47BE-9003-BA988A6A6327}" type="slidenum">
              <a:rPr lang="en-US" smtClean="0"/>
              <a:t>‹#›</a:t>
            </a:fld>
            <a:endParaRPr lang="en-US"/>
          </a:p>
        </p:txBody>
      </p:sp>
    </p:spTree>
    <p:extLst>
      <p:ext uri="{BB962C8B-B14F-4D97-AF65-F5344CB8AC3E}">
        <p14:creationId xmlns:p14="http://schemas.microsoft.com/office/powerpoint/2010/main" val="1931213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 /><Relationship Id="rId1"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 /><Relationship Id="rId1" Type="http://schemas.openxmlformats.org/officeDocument/2006/relationships/notesMaster" Target="../notesMasters/notesMaster1.xml" /></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 /><Relationship Id="rId1" Type="http://schemas.openxmlformats.org/officeDocument/2006/relationships/notesMaster" Target="../notesMasters/notesMaster1.xml" /></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 /><Relationship Id="rId1" Type="http://schemas.openxmlformats.org/officeDocument/2006/relationships/notesMaster" Target="../notesMasters/notesMaster1.xml" /></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 /><Relationship Id="rId1" Type="http://schemas.openxmlformats.org/officeDocument/2006/relationships/notesMaster" Target="../notesMasters/notesMaster1.xml" /></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 /><Relationship Id="rId1" Type="http://schemas.openxmlformats.org/officeDocument/2006/relationships/notesMaster" Target="../notesMasters/notesMaster1.xml" /></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 /><Relationship Id="rId1" Type="http://schemas.openxmlformats.org/officeDocument/2006/relationships/notesMaster" Target="../notesMasters/notesMaster1.xml" /></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 /><Relationship Id="rId1" Type="http://schemas.openxmlformats.org/officeDocument/2006/relationships/notesMaster" Target="../notesMasters/notesMaster1.xml" /></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 /><Relationship Id="rId1" Type="http://schemas.openxmlformats.org/officeDocument/2006/relationships/notesMaster" Target="../notesMasters/notesMaster1.xml" /></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 /><Relationship Id="rId1" Type="http://schemas.openxmlformats.org/officeDocument/2006/relationships/notesMaster" Target="../notesMasters/notesMaster1.xml" /></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 /><Relationship Id="rId1" Type="http://schemas.openxmlformats.org/officeDocument/2006/relationships/notesMaster" Target="../notesMasters/notesMaster1.xml" /></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 /><Relationship Id="rId1" Type="http://schemas.openxmlformats.org/officeDocument/2006/relationships/notesMaster" Target="../notesMasters/notesMaster1.xml" /></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 /><Relationship Id="rId1" Type="http://schemas.openxmlformats.org/officeDocument/2006/relationships/notesMaster" Target="../notesMasters/notesMaster1.xml" /></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 /><Relationship Id="rId1" Type="http://schemas.openxmlformats.org/officeDocument/2006/relationships/notesMaster" Target="../notesMasters/notesMaster1.xml" /></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9.xml" /><Relationship Id="rId1" Type="http://schemas.openxmlformats.org/officeDocument/2006/relationships/notesMaster" Target="../notesMasters/notesMaster1.xml" /></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0.xml" /><Relationship Id="rId1" Type="http://schemas.openxmlformats.org/officeDocument/2006/relationships/notesMaster" Target="../notesMasters/notesMaster1.xml" /></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1.xml" /><Relationship Id="rId1" Type="http://schemas.openxmlformats.org/officeDocument/2006/relationships/notesMaster" Target="../notesMasters/notesMaster1.xml" /></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2.xml" /><Relationship Id="rId1" Type="http://schemas.openxmlformats.org/officeDocument/2006/relationships/notesMaster" Target="../notesMasters/notesMaster1.xml" /></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3.xml" /><Relationship Id="rId1" Type="http://schemas.openxmlformats.org/officeDocument/2006/relationships/notesMaster" Target="../notesMasters/notesMaster1.xml" /></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4.xml" /><Relationship Id="rId1" Type="http://schemas.openxmlformats.org/officeDocument/2006/relationships/notesMaster" Target="../notesMasters/notesMaster1.xml" /></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5.xml" /><Relationship Id="rId1" Type="http://schemas.openxmlformats.org/officeDocument/2006/relationships/notesMaster" Target="../notesMasters/notesMaster1.xml" /></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6.xml" /><Relationship Id="rId1" Type="http://schemas.openxmlformats.org/officeDocument/2006/relationships/notesMaster" Target="../notesMasters/notesMaster1.xml" /></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7.xml" /><Relationship Id="rId1" Type="http://schemas.openxmlformats.org/officeDocument/2006/relationships/notesMaster" Target="../notesMasters/notesMaster1.xml" /></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8.xml" /><Relationship Id="rId1" Type="http://schemas.openxmlformats.org/officeDocument/2006/relationships/notesMaster" Target="../notesMasters/notesMaster1.xml" /></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9.xml" /><Relationship Id="rId1" Type="http://schemas.openxmlformats.org/officeDocument/2006/relationships/notesMaster" Target="../notesMasters/notesMaster1.xml" /></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0.xml" /><Relationship Id="rId1" Type="http://schemas.openxmlformats.org/officeDocument/2006/relationships/notesMaster" Target="../notesMasters/notesMaster1.xml" /></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1.xml" /><Relationship Id="rId1" Type="http://schemas.openxmlformats.org/officeDocument/2006/relationships/notesMaster" Target="../notesMasters/notesMaster1.xml" /></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2.xml" /><Relationship Id="rId1" Type="http://schemas.openxmlformats.org/officeDocument/2006/relationships/notesMaster" Target="../notesMasters/notesMaster1.xml" /></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3.xml" /><Relationship Id="rId1" Type="http://schemas.openxmlformats.org/officeDocument/2006/relationships/notesMaster" Target="../notesMasters/notesMaster1.xml" /></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4.xml" /><Relationship Id="rId1" Type="http://schemas.openxmlformats.org/officeDocument/2006/relationships/notesMaster" Target="../notesMasters/notesMaster1.xml" /></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5.xml" /><Relationship Id="rId1" Type="http://schemas.openxmlformats.org/officeDocument/2006/relationships/notesMaster" Target="../notesMasters/notesMaster1.xml" /></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6.xml" /><Relationship Id="rId1" Type="http://schemas.openxmlformats.org/officeDocument/2006/relationships/notesMaster" Target="../notesMasters/notesMaster1.xml" /></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7.xml" /><Relationship Id="rId1" Type="http://schemas.openxmlformats.org/officeDocument/2006/relationships/notesMaster" Target="../notesMasters/notesMaster1.xml" /></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8.xml" /><Relationship Id="rId1" Type="http://schemas.openxmlformats.org/officeDocument/2006/relationships/notesMaster" Target="../notesMasters/notesMaster1.xml" /></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9.xml" /><Relationship Id="rId1" Type="http://schemas.openxmlformats.org/officeDocument/2006/relationships/notesMaster" Target="../notesMasters/notesMaster1.xml" /></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0.xml" /><Relationship Id="rId1" Type="http://schemas.openxmlformats.org/officeDocument/2006/relationships/notesMaster" Target="../notesMasters/notesMaster1.xml" /></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1.xml" /><Relationship Id="rId1" Type="http://schemas.openxmlformats.org/officeDocument/2006/relationships/notesMaster" Target="../notesMasters/notesMaster1.xml" /></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2.xml" /><Relationship Id="rId1" Type="http://schemas.openxmlformats.org/officeDocument/2006/relationships/notesMaster" Target="../notesMasters/notesMaster1.xml" /></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3.xml" /><Relationship Id="rId1" Type="http://schemas.openxmlformats.org/officeDocument/2006/relationships/notesMaster" Target="../notesMasters/notesMaster1.xml" /></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4.xml" /><Relationship Id="rId1" Type="http://schemas.openxmlformats.org/officeDocument/2006/relationships/notesMaster" Target="../notesMasters/notesMaster1.xml" /></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7.xml" /><Relationship Id="rId1" Type="http://schemas.openxmlformats.org/officeDocument/2006/relationships/notesMaster" Target="../notesMasters/notesMaster1.xml" /></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8.xml" /><Relationship Id="rId1" Type="http://schemas.openxmlformats.org/officeDocument/2006/relationships/notesMaster" Target="../notesMasters/notesMaster1.xml" /></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9.xml" /><Relationship Id="rId1" Type="http://schemas.openxmlformats.org/officeDocument/2006/relationships/notesMaster" Target="../notesMasters/notesMaster1.xml" /></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0.xml" /><Relationship Id="rId1" Type="http://schemas.openxmlformats.org/officeDocument/2006/relationships/notesMaster" Target="../notesMasters/notesMaster1.xml" /></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1.xml" /><Relationship Id="rId1" Type="http://schemas.openxmlformats.org/officeDocument/2006/relationships/notesMaster" Target="../notesMasters/notesMaster1.xml" /></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2.xml" /><Relationship Id="rId1" Type="http://schemas.openxmlformats.org/officeDocument/2006/relationships/notesMaster" Target="../notesMasters/notesMaster1.xml" /></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6.xml" /><Relationship Id="rId1" Type="http://schemas.openxmlformats.org/officeDocument/2006/relationships/notesMaster" Target="../notesMasters/notesMaster1.xml" /></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7.xml" /><Relationship Id="rId1" Type="http://schemas.openxmlformats.org/officeDocument/2006/relationships/notesMaster" Target="../notesMasters/notesMaster1.xml" /></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8.xml" /><Relationship Id="rId1" Type="http://schemas.openxmlformats.org/officeDocument/2006/relationships/notesMaster" Target="../notesMasters/notesMaster1.xml" /></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9.xml" /><Relationship Id="rId1" Type="http://schemas.openxmlformats.org/officeDocument/2006/relationships/notesMaster" Target="../notesMasters/notesMaster1.xml" /></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3.xml" /><Relationship Id="rId1" Type="http://schemas.openxmlformats.org/officeDocument/2006/relationships/notesMaster" Target="../notesMasters/notesMaster1.xml" /></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4.xml" /><Relationship Id="rId1" Type="http://schemas.openxmlformats.org/officeDocument/2006/relationships/notesMaster" Target="../notesMasters/notesMaster1.xml" /></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5.xml" /><Relationship Id="rId1" Type="http://schemas.openxmlformats.org/officeDocument/2006/relationships/notesMaster" Target="../notesMasters/notesMaster1.xml" /></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6.xml" /><Relationship Id="rId1" Type="http://schemas.openxmlformats.org/officeDocument/2006/relationships/notesMaster" Target="../notesMasters/notesMaster1.xml" /></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97.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578371-8BE7-47BE-9003-BA988A6A6327}" type="slidenum">
              <a:rPr lang="en-US" smtClean="0"/>
              <a:t>1</a:t>
            </a:fld>
            <a:endParaRPr lang="en-US"/>
          </a:p>
        </p:txBody>
      </p:sp>
    </p:spTree>
    <p:extLst>
      <p:ext uri="{BB962C8B-B14F-4D97-AF65-F5344CB8AC3E}">
        <p14:creationId xmlns:p14="http://schemas.microsoft.com/office/powerpoint/2010/main" val="1496097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578371-8BE7-47BE-9003-BA988A6A6327}" type="slidenum">
              <a:rPr lang="en-US" smtClean="0"/>
              <a:t>2</a:t>
            </a:fld>
            <a:endParaRPr lang="en-US"/>
          </a:p>
        </p:txBody>
      </p:sp>
    </p:spTree>
    <p:extLst>
      <p:ext uri="{BB962C8B-B14F-4D97-AF65-F5344CB8AC3E}">
        <p14:creationId xmlns:p14="http://schemas.microsoft.com/office/powerpoint/2010/main" val="10929856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578371-8BE7-47BE-9003-BA988A6A6327}" type="slidenum">
              <a:rPr lang="en-US" smtClean="0"/>
              <a:t>3</a:t>
            </a:fld>
            <a:endParaRPr lang="en-US"/>
          </a:p>
        </p:txBody>
      </p:sp>
    </p:spTree>
    <p:extLst>
      <p:ext uri="{BB962C8B-B14F-4D97-AF65-F5344CB8AC3E}">
        <p14:creationId xmlns:p14="http://schemas.microsoft.com/office/powerpoint/2010/main" val="15511277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578371-8BE7-47BE-9003-BA988A6A6327}" type="slidenum">
              <a:rPr lang="en-US" smtClean="0"/>
              <a:t>4</a:t>
            </a:fld>
            <a:endParaRPr lang="en-US"/>
          </a:p>
        </p:txBody>
      </p:sp>
    </p:spTree>
    <p:extLst>
      <p:ext uri="{BB962C8B-B14F-4D97-AF65-F5344CB8AC3E}">
        <p14:creationId xmlns:p14="http://schemas.microsoft.com/office/powerpoint/2010/main" val="16318581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578371-8BE7-47BE-9003-BA988A6A6327}" type="slidenum">
              <a:rPr lang="en-US" smtClean="0"/>
              <a:t>5</a:t>
            </a:fld>
            <a:endParaRPr lang="en-US"/>
          </a:p>
        </p:txBody>
      </p:sp>
    </p:spTree>
    <p:extLst>
      <p:ext uri="{BB962C8B-B14F-4D97-AF65-F5344CB8AC3E}">
        <p14:creationId xmlns:p14="http://schemas.microsoft.com/office/powerpoint/2010/main" val="15183375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578371-8BE7-47BE-9003-BA988A6A6327}" type="slidenum">
              <a:rPr lang="en-US" smtClean="0"/>
              <a:t>6</a:t>
            </a:fld>
            <a:endParaRPr lang="en-US"/>
          </a:p>
        </p:txBody>
      </p:sp>
    </p:spTree>
    <p:extLst>
      <p:ext uri="{BB962C8B-B14F-4D97-AF65-F5344CB8AC3E}">
        <p14:creationId xmlns:p14="http://schemas.microsoft.com/office/powerpoint/2010/main" val="18302155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578371-8BE7-47BE-9003-BA988A6A6327}" type="slidenum">
              <a:rPr lang="en-US" smtClean="0"/>
              <a:t>7</a:t>
            </a:fld>
            <a:endParaRPr lang="en-US"/>
          </a:p>
        </p:txBody>
      </p:sp>
    </p:spTree>
    <p:extLst>
      <p:ext uri="{BB962C8B-B14F-4D97-AF65-F5344CB8AC3E}">
        <p14:creationId xmlns:p14="http://schemas.microsoft.com/office/powerpoint/2010/main" val="803224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578371-8BE7-47BE-9003-BA988A6A6327}" type="slidenum">
              <a:rPr lang="en-US" smtClean="0"/>
              <a:t>8</a:t>
            </a:fld>
            <a:endParaRPr lang="en-US"/>
          </a:p>
        </p:txBody>
      </p:sp>
    </p:spTree>
    <p:extLst>
      <p:ext uri="{BB962C8B-B14F-4D97-AF65-F5344CB8AC3E}">
        <p14:creationId xmlns:p14="http://schemas.microsoft.com/office/powerpoint/2010/main" val="40042128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244276-7AC1-4368-B13E-5CE656C0EF69}"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5863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84978"/>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81B1DC-3E31-4819-B0D3-E0741BF6AA43}"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4306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Projects compile data from nearly all available sources.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244276-7AC1-4368-B13E-5CE656C0EF69}"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7316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84978"/>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81B1DC-3E31-4819-B0D3-E0741BF6AA43}"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29923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65FFDE-082A-4C75-A645-32733A6711D2}"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71452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65FFDE-082A-4C75-A645-32733A6711D2}"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42089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65FFDE-082A-4C75-A645-32733A6711D2}"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87610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65FFDE-082A-4C75-A645-32733A6711D2}"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74066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65FFDE-082A-4C75-A645-32733A6711D2}"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70030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t>
            </a:r>
            <a:r>
              <a:rPr lang="en-US" baseline="0" dirty="0"/>
              <a:t>ess solar radiation also means cooler air temps which also contributes to cooling the water.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4B7A882-2E1F-49A8-9E79-8761C3841EF8}"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321461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t>
            </a:r>
            <a:r>
              <a:rPr lang="en-US" baseline="0" dirty="0"/>
              <a:t>ess solar radiation also means cooler air temps which also contributes to cooling the water.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4B7A882-2E1F-49A8-9E79-8761C3841EF8}"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70390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244276-7AC1-4368-B13E-5CE656C0EF69}"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52597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244276-7AC1-4368-B13E-5CE656C0EF69}"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22720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244276-7AC1-4368-B13E-5CE656C0EF69}"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09901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244276-7AC1-4368-B13E-5CE656C0EF69}"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23576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244276-7AC1-4368-B13E-5CE656C0EF69}"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24904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244276-7AC1-4368-B13E-5CE656C0EF69}"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00098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244276-7AC1-4368-B13E-5CE656C0EF69}"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13723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endParaRPr lang="en-US" baseline="0" dirty="0"/>
          </a:p>
        </p:txBody>
      </p:sp>
      <p:sp>
        <p:nvSpPr>
          <p:cNvPr id="4" name="Slide Number Placeholder 3"/>
          <p:cNvSpPr>
            <a:spLocks noGrp="1"/>
          </p:cNvSpPr>
          <p:nvPr>
            <p:ph type="sldNum" sz="quarter" idx="10"/>
          </p:nvPr>
        </p:nvSpPr>
        <p:spPr/>
        <p:txBody>
          <a:bodyPr/>
          <a:lstStyle/>
          <a:p>
            <a:pPr marL="0" marR="0" lvl="0" indent="0" algn="r" defTabSz="966612" rtl="0" eaLnBrk="1" fontAlgn="auto" latinLnBrk="0" hangingPunct="1">
              <a:lnSpc>
                <a:spcPct val="100000"/>
              </a:lnSpc>
              <a:spcBef>
                <a:spcPts val="0"/>
              </a:spcBef>
              <a:spcAft>
                <a:spcPts val="0"/>
              </a:spcAft>
              <a:buClrTx/>
              <a:buSzTx/>
              <a:buFontTx/>
              <a:buNone/>
              <a:tabLst/>
              <a:defRPr/>
            </a:pPr>
            <a:fld id="{0965FFDE-082A-4C75-A645-32733A6711D2}" type="slidenum">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66612" rtl="0" eaLnBrk="1" fontAlgn="auto" latinLnBrk="0" hangingPunct="1">
                <a:lnSpc>
                  <a:spcPct val="100000"/>
                </a:lnSpc>
                <a:spcBef>
                  <a:spcPts val="0"/>
                </a:spcBef>
                <a:spcAft>
                  <a:spcPts val="0"/>
                </a:spcAft>
                <a:buClrTx/>
                <a:buSzTx/>
                <a:buFontTx/>
                <a:buNone/>
                <a:tabLst/>
                <a:defRPr/>
              </a:pPr>
              <a:t>38</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7178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endParaRPr lang="en-US" baseline="0" dirty="0"/>
          </a:p>
        </p:txBody>
      </p:sp>
      <p:sp>
        <p:nvSpPr>
          <p:cNvPr id="4" name="Slide Number Placeholder 3"/>
          <p:cNvSpPr>
            <a:spLocks noGrp="1"/>
          </p:cNvSpPr>
          <p:nvPr>
            <p:ph type="sldNum" sz="quarter" idx="10"/>
          </p:nvPr>
        </p:nvSpPr>
        <p:spPr/>
        <p:txBody>
          <a:bodyPr/>
          <a:lstStyle/>
          <a:p>
            <a:pPr marL="0" marR="0" lvl="0" indent="0" algn="r" defTabSz="966612" rtl="0" eaLnBrk="1" fontAlgn="auto" latinLnBrk="0" hangingPunct="1">
              <a:lnSpc>
                <a:spcPct val="100000"/>
              </a:lnSpc>
              <a:spcBef>
                <a:spcPts val="0"/>
              </a:spcBef>
              <a:spcAft>
                <a:spcPts val="0"/>
              </a:spcAft>
              <a:buClrTx/>
              <a:buSzTx/>
              <a:buFontTx/>
              <a:buNone/>
              <a:tabLst/>
              <a:defRPr/>
            </a:pPr>
            <a:fld id="{0965FFDE-082A-4C75-A645-32733A6711D2}" type="slidenum">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66612" rtl="0" eaLnBrk="1" fontAlgn="auto" latinLnBrk="0" hangingPunct="1">
                <a:lnSpc>
                  <a:spcPct val="100000"/>
                </a:lnSpc>
                <a:spcBef>
                  <a:spcPts val="0"/>
                </a:spcBef>
                <a:spcAft>
                  <a:spcPts val="0"/>
                </a:spcAft>
                <a:buClrTx/>
                <a:buSzTx/>
                <a:buFontTx/>
                <a:buNone/>
                <a:tabLst/>
                <a:defRPr/>
              </a:pPr>
              <a:t>39</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36496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endParaRPr lang="en-US" baseline="0" dirty="0"/>
          </a:p>
        </p:txBody>
      </p:sp>
      <p:sp>
        <p:nvSpPr>
          <p:cNvPr id="4" name="Slide Number Placeholder 3"/>
          <p:cNvSpPr>
            <a:spLocks noGrp="1"/>
          </p:cNvSpPr>
          <p:nvPr>
            <p:ph type="sldNum" sz="quarter" idx="10"/>
          </p:nvPr>
        </p:nvSpPr>
        <p:spPr/>
        <p:txBody>
          <a:bodyPr/>
          <a:lstStyle/>
          <a:p>
            <a:pPr marL="0" marR="0" lvl="0" indent="0" algn="r" defTabSz="966612" rtl="0" eaLnBrk="1" fontAlgn="auto" latinLnBrk="0" hangingPunct="1">
              <a:lnSpc>
                <a:spcPct val="100000"/>
              </a:lnSpc>
              <a:spcBef>
                <a:spcPts val="0"/>
              </a:spcBef>
              <a:spcAft>
                <a:spcPts val="0"/>
              </a:spcAft>
              <a:buClrTx/>
              <a:buSzTx/>
              <a:buFontTx/>
              <a:buNone/>
              <a:tabLst/>
              <a:defRPr/>
            </a:pPr>
            <a:fld id="{0965FFDE-082A-4C75-A645-32733A6711D2}" type="slidenum">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66612" rtl="0" eaLnBrk="1" fontAlgn="auto" latinLnBrk="0" hangingPunct="1">
                <a:lnSpc>
                  <a:spcPct val="100000"/>
                </a:lnSpc>
                <a:spcBef>
                  <a:spcPts val="0"/>
                </a:spcBef>
                <a:spcAft>
                  <a:spcPts val="0"/>
                </a:spcAft>
                <a:buClrTx/>
                <a:buSzTx/>
                <a:buFontTx/>
                <a:buNone/>
                <a:tabLst/>
                <a:defRPr/>
              </a:pPr>
              <a:t>40</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51978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84978"/>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81B1DC-3E31-4819-B0D3-E0741BF6AA43}"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87905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578371-8BE7-47BE-9003-BA988A6A6327}" type="slidenum">
              <a:rPr lang="en-US" smtClean="0"/>
              <a:t>45</a:t>
            </a:fld>
            <a:endParaRPr lang="en-US"/>
          </a:p>
        </p:txBody>
      </p:sp>
    </p:spTree>
    <p:extLst>
      <p:ext uri="{BB962C8B-B14F-4D97-AF65-F5344CB8AC3E}">
        <p14:creationId xmlns:p14="http://schemas.microsoft.com/office/powerpoint/2010/main" val="35462871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47</a:t>
            </a:fld>
            <a:endParaRPr lang="en-US"/>
          </a:p>
        </p:txBody>
      </p:sp>
    </p:spTree>
    <p:extLst>
      <p:ext uri="{BB962C8B-B14F-4D97-AF65-F5344CB8AC3E}">
        <p14:creationId xmlns:p14="http://schemas.microsoft.com/office/powerpoint/2010/main" val="8777918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48</a:t>
            </a:fld>
            <a:endParaRPr lang="en-US"/>
          </a:p>
        </p:txBody>
      </p:sp>
    </p:spTree>
    <p:extLst>
      <p:ext uri="{BB962C8B-B14F-4D97-AF65-F5344CB8AC3E}">
        <p14:creationId xmlns:p14="http://schemas.microsoft.com/office/powerpoint/2010/main" val="12194511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49</a:t>
            </a:fld>
            <a:endParaRPr lang="en-US"/>
          </a:p>
        </p:txBody>
      </p:sp>
    </p:spTree>
    <p:extLst>
      <p:ext uri="{BB962C8B-B14F-4D97-AF65-F5344CB8AC3E}">
        <p14:creationId xmlns:p14="http://schemas.microsoft.com/office/powerpoint/2010/main" val="40209384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50</a:t>
            </a:fld>
            <a:endParaRPr lang="en-US"/>
          </a:p>
        </p:txBody>
      </p:sp>
    </p:spTree>
    <p:extLst>
      <p:ext uri="{BB962C8B-B14F-4D97-AF65-F5344CB8AC3E}">
        <p14:creationId xmlns:p14="http://schemas.microsoft.com/office/powerpoint/2010/main" val="6226629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51</a:t>
            </a:fld>
            <a:endParaRPr lang="en-US"/>
          </a:p>
        </p:txBody>
      </p:sp>
    </p:spTree>
    <p:extLst>
      <p:ext uri="{BB962C8B-B14F-4D97-AF65-F5344CB8AC3E}">
        <p14:creationId xmlns:p14="http://schemas.microsoft.com/office/powerpoint/2010/main" val="2538817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52</a:t>
            </a:fld>
            <a:endParaRPr lang="en-US"/>
          </a:p>
        </p:txBody>
      </p:sp>
    </p:spTree>
    <p:extLst>
      <p:ext uri="{BB962C8B-B14F-4D97-AF65-F5344CB8AC3E}">
        <p14:creationId xmlns:p14="http://schemas.microsoft.com/office/powerpoint/2010/main" val="17925961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53</a:t>
            </a:fld>
            <a:endParaRPr lang="en-US"/>
          </a:p>
        </p:txBody>
      </p:sp>
    </p:spTree>
    <p:extLst>
      <p:ext uri="{BB962C8B-B14F-4D97-AF65-F5344CB8AC3E}">
        <p14:creationId xmlns:p14="http://schemas.microsoft.com/office/powerpoint/2010/main" val="129710768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54</a:t>
            </a:fld>
            <a:endParaRPr lang="en-US"/>
          </a:p>
        </p:txBody>
      </p:sp>
    </p:spTree>
    <p:extLst>
      <p:ext uri="{BB962C8B-B14F-4D97-AF65-F5344CB8AC3E}">
        <p14:creationId xmlns:p14="http://schemas.microsoft.com/office/powerpoint/2010/main" val="14738069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55</a:t>
            </a:fld>
            <a:endParaRPr lang="en-US"/>
          </a:p>
        </p:txBody>
      </p:sp>
    </p:spTree>
    <p:extLst>
      <p:ext uri="{BB962C8B-B14F-4D97-AF65-F5344CB8AC3E}">
        <p14:creationId xmlns:p14="http://schemas.microsoft.com/office/powerpoint/2010/main" val="207771319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56</a:t>
            </a:fld>
            <a:endParaRPr lang="en-US"/>
          </a:p>
        </p:txBody>
      </p:sp>
    </p:spTree>
    <p:extLst>
      <p:ext uri="{BB962C8B-B14F-4D97-AF65-F5344CB8AC3E}">
        <p14:creationId xmlns:p14="http://schemas.microsoft.com/office/powerpoint/2010/main" val="41018932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22. Comparison of measured and leave-one-year-out cross-validated predictions for daily mean water temperatures in the Trinity River at Lewiston for 1942–1946 and 1958–1961, prior to dam regulation. Model uses air temperature, flow, day of year, and autocorrelation. Data sources for observed water temperature: Moffett and Smith (1950), Murray (1960, 1961), and USGS (gage 11525500). </a:t>
            </a:r>
          </a:p>
          <a:p>
            <a:r>
              <a:rPr lang="en-US" sz="1200" kern="1200" dirty="0">
                <a:solidFill>
                  <a:schemeClr val="tx1"/>
                </a:solidFill>
                <a:effectLst/>
                <a:latin typeface="+mn-lt"/>
                <a:ea typeface="+mn-ea"/>
                <a:cs typeface="+mn-cs"/>
              </a:rPr>
              <a:t>RMSE = root mean squared error (a measure of prediction accuracy), R2 = coefficient of determination ranging from 1 (perfect correlation) to 0 (complete lack of relationship between the variables), and n = number of days with measured temperature data. Solid black line is linear regression prediction and dashed line is 1:1 line.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Figure 23. Daily time series of air temperature, water temperature, and flow for the Trinity River at Lewiston for 1942–1946 and 1958–1961, prior to dam regulation. Data sources: air temperature from gridded models (</a:t>
            </a:r>
            <a:r>
              <a:rPr lang="en-US" sz="1200" kern="1200" dirty="0" err="1">
                <a:solidFill>
                  <a:schemeClr val="tx1"/>
                </a:solidFill>
                <a:effectLst/>
                <a:latin typeface="+mn-lt"/>
                <a:ea typeface="+mn-ea"/>
                <a:cs typeface="+mn-cs"/>
              </a:rPr>
              <a:t>Livneh</a:t>
            </a:r>
            <a:r>
              <a:rPr lang="en-US" sz="1200" kern="1200" dirty="0">
                <a:solidFill>
                  <a:schemeClr val="tx1"/>
                </a:solidFill>
                <a:effectLst/>
                <a:latin typeface="+mn-lt"/>
                <a:ea typeface="+mn-ea"/>
                <a:cs typeface="+mn-cs"/>
              </a:rPr>
              <a:t> et al. 2013, Daly et al. 2008); measured water temperature from Moffett and Smith (1950), Murray (1960, 1961), and USGS (gage 11525500); modeled water temperature data from our analysis; and flow from USGS (gage 11525500). </a:t>
            </a:r>
          </a:p>
          <a:p>
            <a:r>
              <a:rPr lang="en-US" sz="1200" kern="1200" dirty="0">
                <a:solidFill>
                  <a:schemeClr val="tx1"/>
                </a:solidFill>
                <a:effectLst/>
                <a:latin typeface="+mn-lt"/>
                <a:ea typeface="+mn-ea"/>
                <a:cs typeface="+mn-cs"/>
              </a:rPr>
              <a:t>Dashed lines represent typical conditions, calculated as period-of-record (air temperature: 1915–2019, flow: 1911–1961 measured and 1963–2019 estimated unimpaired) median for each day of the year, smoothed with a 7-day average for legibility. Due to the short period of record, a typical conditions dashed line is not shown for water temperature.</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578371-8BE7-47BE-9003-BA988A6A6327}" type="slidenum">
              <a:rPr lang="en-US" smtClean="0"/>
              <a:t>57</a:t>
            </a:fld>
            <a:endParaRPr lang="en-US"/>
          </a:p>
        </p:txBody>
      </p:sp>
    </p:spTree>
    <p:extLst>
      <p:ext uri="{BB962C8B-B14F-4D97-AF65-F5344CB8AC3E}">
        <p14:creationId xmlns:p14="http://schemas.microsoft.com/office/powerpoint/2010/main" val="19478458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22. Comparison of measured and leave-one-year-out cross-validated predictions for daily mean water temperatures in the Trinity River at Lewiston for 1942–1946 and 1958–1961, prior to dam regulation. Model uses air temperature, flow, day of year, and autocorrelation. Data sources for observed water temperature: Moffett and Smith (1950), Murray (1960, 1961), and USGS (gage 11525500). </a:t>
            </a:r>
          </a:p>
          <a:p>
            <a:r>
              <a:rPr lang="en-US" sz="1200" kern="1200" dirty="0">
                <a:solidFill>
                  <a:schemeClr val="tx1"/>
                </a:solidFill>
                <a:effectLst/>
                <a:latin typeface="+mn-lt"/>
                <a:ea typeface="+mn-ea"/>
                <a:cs typeface="+mn-cs"/>
              </a:rPr>
              <a:t>RMSE = root mean squared error (a measure of prediction accuracy), R2 = coefficient of determination ranging from 1 (perfect correlation) to 0 (complete lack of relationship between the variables), and n = number of days with measured temperature data. Solid black line is linear regression prediction and dashed line is 1:1 line.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Figure 23. Daily time series of air temperature, water temperature, and flow for the Trinity River at Lewiston for 1942–1946 and 1958–1961, prior to dam regulation. Data sources: air temperature from gridded models (</a:t>
            </a:r>
            <a:r>
              <a:rPr lang="en-US" sz="1200" kern="1200" dirty="0" err="1">
                <a:solidFill>
                  <a:schemeClr val="tx1"/>
                </a:solidFill>
                <a:effectLst/>
                <a:latin typeface="+mn-lt"/>
                <a:ea typeface="+mn-ea"/>
                <a:cs typeface="+mn-cs"/>
              </a:rPr>
              <a:t>Livneh</a:t>
            </a:r>
            <a:r>
              <a:rPr lang="en-US" sz="1200" kern="1200" dirty="0">
                <a:solidFill>
                  <a:schemeClr val="tx1"/>
                </a:solidFill>
                <a:effectLst/>
                <a:latin typeface="+mn-lt"/>
                <a:ea typeface="+mn-ea"/>
                <a:cs typeface="+mn-cs"/>
              </a:rPr>
              <a:t> et al. 2013, Daly et al. 2008); measured water temperature from Moffett and Smith (1950), Murray (1960, 1961), and USGS (gage 11525500); modeled water temperature data from our analysis; and flow from USGS (gage 11525500). </a:t>
            </a:r>
          </a:p>
          <a:p>
            <a:r>
              <a:rPr lang="en-US" sz="1200" kern="1200" dirty="0">
                <a:solidFill>
                  <a:schemeClr val="tx1"/>
                </a:solidFill>
                <a:effectLst/>
                <a:latin typeface="+mn-lt"/>
                <a:ea typeface="+mn-ea"/>
                <a:cs typeface="+mn-cs"/>
              </a:rPr>
              <a:t>Dashed lines represent typical conditions, calculated as period-of-record (air temperature: 1915–2019, flow: 1911–1961 measured and 1963–2019 estimated unimpaired) median for each day of the year, smoothed with a 7-day average for legibility. Due to the short period of record, a typical conditions dashed line is not shown for water temperature.</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578371-8BE7-47BE-9003-BA988A6A6327}" type="slidenum">
              <a:rPr lang="en-US" smtClean="0"/>
              <a:t>58</a:t>
            </a:fld>
            <a:endParaRPr lang="en-US"/>
          </a:p>
        </p:txBody>
      </p:sp>
    </p:spTree>
    <p:extLst>
      <p:ext uri="{BB962C8B-B14F-4D97-AF65-F5344CB8AC3E}">
        <p14:creationId xmlns:p14="http://schemas.microsoft.com/office/powerpoint/2010/main" val="130741033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27. Daily mean water temperature time series for Trinity River at Lewiston 1963–2019, colored by water year type, showing (A) temperatures in a modeled no-dams unimpaired flow scenario, (B) measured with-dam temperatures, and (C) difference between the two. </a:t>
            </a:r>
          </a:p>
          <a:p>
            <a:r>
              <a:rPr lang="en-US" sz="1200" kern="1200" dirty="0">
                <a:solidFill>
                  <a:schemeClr val="tx1"/>
                </a:solidFill>
                <a:effectLst/>
                <a:latin typeface="+mn-lt"/>
                <a:ea typeface="+mn-ea"/>
                <a:cs typeface="+mn-cs"/>
              </a:rPr>
              <a:t>Thin lines are individual years while thick lines are LOESS (</a:t>
            </a:r>
            <a:r>
              <a:rPr lang="en-US" sz="1200" kern="1200" dirty="0" err="1">
                <a:solidFill>
                  <a:schemeClr val="tx1"/>
                </a:solidFill>
                <a:effectLst/>
                <a:latin typeface="+mn-lt"/>
                <a:ea typeface="+mn-ea"/>
                <a:cs typeface="+mn-cs"/>
              </a:rPr>
              <a:t>LOcally</a:t>
            </a:r>
            <a:r>
              <a:rPr lang="en-US" sz="1200" kern="1200" dirty="0">
                <a:solidFill>
                  <a:schemeClr val="tx1"/>
                </a:solidFill>
                <a:effectLst/>
                <a:latin typeface="+mn-lt"/>
                <a:ea typeface="+mn-ea"/>
                <a:cs typeface="+mn-cs"/>
              </a:rPr>
              <a:t> Estimated Scatterplot Smoothing) smoothers.</a:t>
            </a:r>
          </a:p>
        </p:txBody>
      </p:sp>
      <p:sp>
        <p:nvSpPr>
          <p:cNvPr id="4" name="Slide Number Placeholder 3"/>
          <p:cNvSpPr>
            <a:spLocks noGrp="1"/>
          </p:cNvSpPr>
          <p:nvPr>
            <p:ph type="sldNum" sz="quarter" idx="10"/>
          </p:nvPr>
        </p:nvSpPr>
        <p:spPr/>
        <p:txBody>
          <a:bodyPr/>
          <a:lstStyle/>
          <a:p>
            <a:fld id="{89578371-8BE7-47BE-9003-BA988A6A6327}" type="slidenum">
              <a:rPr lang="en-US" smtClean="0"/>
              <a:t>59</a:t>
            </a:fld>
            <a:endParaRPr lang="en-US"/>
          </a:p>
        </p:txBody>
      </p:sp>
    </p:spTree>
    <p:extLst>
      <p:ext uri="{BB962C8B-B14F-4D97-AF65-F5344CB8AC3E}">
        <p14:creationId xmlns:p14="http://schemas.microsoft.com/office/powerpoint/2010/main" val="34271495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9578371-8BE7-47BE-9003-BA988A6A6327}" type="slidenum">
              <a:rPr lang="en-US" smtClean="0"/>
              <a:t>60</a:t>
            </a:fld>
            <a:endParaRPr lang="en-US"/>
          </a:p>
        </p:txBody>
      </p:sp>
    </p:spTree>
    <p:extLst>
      <p:ext uri="{BB962C8B-B14F-4D97-AF65-F5344CB8AC3E}">
        <p14:creationId xmlns:p14="http://schemas.microsoft.com/office/powerpoint/2010/main" val="295829920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Figure 18. Comparison of monthly flow timing in the Trinity River at Lewiston (USGS gage 11525500) and the </a:t>
            </a:r>
            <a:r>
              <a:rPr lang="en-US" sz="1200" kern="1200" dirty="0" err="1">
                <a:solidFill>
                  <a:schemeClr val="tx1"/>
                </a:solidFill>
                <a:effectLst/>
                <a:latin typeface="+mn-lt"/>
                <a:ea typeface="+mn-ea"/>
                <a:cs typeface="+mn-cs"/>
              </a:rPr>
              <a:t>Carr</a:t>
            </a:r>
            <a:r>
              <a:rPr lang="en-US" sz="1200" kern="1200" dirty="0">
                <a:solidFill>
                  <a:schemeClr val="tx1"/>
                </a:solidFill>
                <a:effectLst/>
                <a:latin typeface="+mn-lt"/>
                <a:ea typeface="+mn-ea"/>
                <a:cs typeface="+mn-cs"/>
              </a:rPr>
              <a:t> Diversion (USGS gage 11525430) for three eras: pre-dam (1911– 1/20/1961), with-dam full diversion (10/31/1963–4/30/1978), with-dam transitional (5/1/1978–9/30/1999), and with-dam ROD (10/1/1999–2019). The sum of these two sites (i.e., total height of the stacked bars) is the total outflow of Lewiston Reservoir.</a:t>
            </a:r>
          </a:p>
          <a:p>
            <a:r>
              <a:rPr lang="en-US" sz="1200" kern="1200" dirty="0">
                <a:solidFill>
                  <a:schemeClr val="tx1"/>
                </a:solidFill>
                <a:effectLst/>
                <a:latin typeface="+mn-lt"/>
                <a:ea typeface="+mn-ea"/>
                <a:cs typeface="+mn-cs"/>
              </a:rPr>
              <a:t> Values were derived by calculating total flows within each time period and month at the two sites, and then dividing by the total flow (summing all months at both sites) within the time period. Partial hydrologic years (i.e., 1961, 1964, and 1978) were excluded from this graph.</a:t>
            </a:r>
          </a:p>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61</a:t>
            </a:fld>
            <a:endParaRPr lang="en-US"/>
          </a:p>
        </p:txBody>
      </p:sp>
    </p:spTree>
    <p:extLst>
      <p:ext uri="{BB962C8B-B14F-4D97-AF65-F5344CB8AC3E}">
        <p14:creationId xmlns:p14="http://schemas.microsoft.com/office/powerpoint/2010/main" val="408582925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41. Daily minimum, mean, and maximum water temperatures measured in the Trinity River at Lewiston for 1942–2019, comparing the pre-dam era (1942–1/20/1961), with-dam full diversion era (10/31/1963–4/30/1978), with-dam transitional era (5/1/1978–9/30/1999), and with-dam ROD era (10/1/1999–2019). </a:t>
            </a:r>
          </a:p>
          <a:p>
            <a:r>
              <a:rPr lang="en-US" sz="1200" kern="1200" dirty="0">
                <a:solidFill>
                  <a:schemeClr val="tx1"/>
                </a:solidFill>
                <a:effectLst/>
                <a:latin typeface="+mn-lt"/>
                <a:ea typeface="+mn-ea"/>
                <a:cs typeface="+mn-cs"/>
              </a:rPr>
              <a:t>Symbols (circles and triangles) are monthly means with April–July labeled, thin lines are daily time series, and thick lines are LOESS (</a:t>
            </a:r>
            <a:r>
              <a:rPr lang="en-US" sz="1200" kern="1200" dirty="0" err="1">
                <a:solidFill>
                  <a:schemeClr val="tx1"/>
                </a:solidFill>
                <a:effectLst/>
                <a:latin typeface="+mn-lt"/>
                <a:ea typeface="+mn-ea"/>
                <a:cs typeface="+mn-cs"/>
              </a:rPr>
              <a:t>LOcally</a:t>
            </a:r>
            <a:r>
              <a:rPr lang="en-US" sz="1200" kern="1200" dirty="0">
                <a:solidFill>
                  <a:schemeClr val="tx1"/>
                </a:solidFill>
                <a:effectLst/>
                <a:latin typeface="+mn-lt"/>
                <a:ea typeface="+mn-ea"/>
                <a:cs typeface="+mn-cs"/>
              </a:rPr>
              <a:t> Estimated Scatterplot Smoothing) smoothers. USGS Burnt Ranch temperatures for 1961–1983 are extremely variable from year to year, suggesting they may be unreliable. The 1/21/1961–10/30/1963 initial dam-filling period is not shown. </a:t>
            </a:r>
          </a:p>
        </p:txBody>
      </p:sp>
      <p:sp>
        <p:nvSpPr>
          <p:cNvPr id="4" name="Slide Number Placeholder 3"/>
          <p:cNvSpPr>
            <a:spLocks noGrp="1"/>
          </p:cNvSpPr>
          <p:nvPr>
            <p:ph type="sldNum" sz="quarter" idx="10"/>
          </p:nvPr>
        </p:nvSpPr>
        <p:spPr/>
        <p:txBody>
          <a:bodyPr/>
          <a:lstStyle/>
          <a:p>
            <a:fld id="{89578371-8BE7-47BE-9003-BA988A6A6327}" type="slidenum">
              <a:rPr lang="en-US" smtClean="0"/>
              <a:t>62</a:t>
            </a:fld>
            <a:endParaRPr lang="en-US"/>
          </a:p>
        </p:txBody>
      </p:sp>
    </p:spTree>
    <p:extLst>
      <p:ext uri="{BB962C8B-B14F-4D97-AF65-F5344CB8AC3E}">
        <p14:creationId xmlns:p14="http://schemas.microsoft.com/office/powerpoint/2010/main" val="64531259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41. Daily minimum, mean, and maximum water temperatures measured in the Trinity River at Lewiston for 1942–2019, comparing the pre-dam era (1942–1/20/1961), with-dam full diversion era (10/31/1963–4/30/1978), with-dam transitional era (5/1/1978–9/30/1999), and with-dam ROD era (10/1/1999–2019). </a:t>
            </a:r>
          </a:p>
          <a:p>
            <a:r>
              <a:rPr lang="en-US" sz="1200" kern="1200" dirty="0">
                <a:solidFill>
                  <a:schemeClr val="tx1"/>
                </a:solidFill>
                <a:effectLst/>
                <a:latin typeface="+mn-lt"/>
                <a:ea typeface="+mn-ea"/>
                <a:cs typeface="+mn-cs"/>
              </a:rPr>
              <a:t>Symbols (circles and triangles) are monthly means with April–July labeled, thin lines are daily time series, and thick lines are LOESS (</a:t>
            </a:r>
            <a:r>
              <a:rPr lang="en-US" sz="1200" kern="1200" dirty="0" err="1">
                <a:solidFill>
                  <a:schemeClr val="tx1"/>
                </a:solidFill>
                <a:effectLst/>
                <a:latin typeface="+mn-lt"/>
                <a:ea typeface="+mn-ea"/>
                <a:cs typeface="+mn-cs"/>
              </a:rPr>
              <a:t>LOcally</a:t>
            </a:r>
            <a:r>
              <a:rPr lang="en-US" sz="1200" kern="1200" dirty="0">
                <a:solidFill>
                  <a:schemeClr val="tx1"/>
                </a:solidFill>
                <a:effectLst/>
                <a:latin typeface="+mn-lt"/>
                <a:ea typeface="+mn-ea"/>
                <a:cs typeface="+mn-cs"/>
              </a:rPr>
              <a:t> Estimated Scatterplot Smoothing) smoothers. USGS Burnt Ranch temperatures for 1961–1983 are extremely variable from year to year, suggesting they may be unreliable. The 1/21/1961–10/30/1963 initial dam-filling period is not shown. </a:t>
            </a:r>
          </a:p>
        </p:txBody>
      </p:sp>
      <p:sp>
        <p:nvSpPr>
          <p:cNvPr id="4" name="Slide Number Placeholder 3"/>
          <p:cNvSpPr>
            <a:spLocks noGrp="1"/>
          </p:cNvSpPr>
          <p:nvPr>
            <p:ph type="sldNum" sz="quarter" idx="10"/>
          </p:nvPr>
        </p:nvSpPr>
        <p:spPr/>
        <p:txBody>
          <a:bodyPr/>
          <a:lstStyle/>
          <a:p>
            <a:fld id="{89578371-8BE7-47BE-9003-BA988A6A6327}" type="slidenum">
              <a:rPr lang="en-US" smtClean="0"/>
              <a:t>63</a:t>
            </a:fld>
            <a:endParaRPr lang="en-US"/>
          </a:p>
        </p:txBody>
      </p:sp>
    </p:spTree>
    <p:extLst>
      <p:ext uri="{BB962C8B-B14F-4D97-AF65-F5344CB8AC3E}">
        <p14:creationId xmlns:p14="http://schemas.microsoft.com/office/powerpoint/2010/main" val="428970964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60. Measured and modeled 7-day average daily average (7DADA) water temperatures and proposed juvenile salmonid growth targets (dashed horizontal lines at 13–16.5 °C) in the Trinity River Above North Fork where the target is proposed for April-July, arranged by actual water year type and era. Douglas City and </a:t>
            </a:r>
            <a:r>
              <a:rPr lang="en-US" sz="1200" kern="1200" dirty="0" err="1">
                <a:solidFill>
                  <a:schemeClr val="tx1"/>
                </a:solidFill>
                <a:effectLst/>
                <a:latin typeface="+mn-lt"/>
                <a:ea typeface="+mn-ea"/>
                <a:cs typeface="+mn-cs"/>
              </a:rPr>
              <a:t>Weitchpec</a:t>
            </a:r>
            <a:r>
              <a:rPr lang="en-US" sz="1200" kern="1200" dirty="0">
                <a:solidFill>
                  <a:schemeClr val="tx1"/>
                </a:solidFill>
                <a:effectLst/>
                <a:latin typeface="+mn-lt"/>
                <a:ea typeface="+mn-ea"/>
                <a:cs typeface="+mn-cs"/>
              </a:rPr>
              <a:t> are shown for comparison. </a:t>
            </a:r>
          </a:p>
          <a:p>
            <a:r>
              <a:rPr lang="en-US" sz="1200" kern="1200" dirty="0">
                <a:solidFill>
                  <a:schemeClr val="tx1"/>
                </a:solidFill>
                <a:effectLst/>
                <a:latin typeface="+mn-lt"/>
                <a:ea typeface="+mn-ea"/>
                <a:cs typeface="+mn-cs"/>
              </a:rPr>
              <a:t>Some measured temperatures are estimated by regression with adjacent stations (Section B.7 in Appendix B). For modeled unimpaired scenario, only days with Lewiston flows &gt;350 </a:t>
            </a:r>
            <a:r>
              <a:rPr lang="en-US" sz="1200" kern="1200" dirty="0" err="1">
                <a:solidFill>
                  <a:schemeClr val="tx1"/>
                </a:solidFill>
                <a:effectLst/>
                <a:latin typeface="+mn-lt"/>
                <a:ea typeface="+mn-ea"/>
                <a:cs typeface="+mn-cs"/>
              </a:rPr>
              <a:t>cfs</a:t>
            </a:r>
            <a:r>
              <a:rPr lang="en-US" sz="1200" kern="1200" dirty="0">
                <a:solidFill>
                  <a:schemeClr val="tx1"/>
                </a:solidFill>
                <a:effectLst/>
                <a:latin typeface="+mn-lt"/>
                <a:ea typeface="+mn-ea"/>
                <a:cs typeface="+mn-cs"/>
              </a:rPr>
              <a:t> are included.</a:t>
            </a:r>
          </a:p>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64</a:t>
            </a:fld>
            <a:endParaRPr lang="en-US"/>
          </a:p>
        </p:txBody>
      </p:sp>
    </p:spTree>
    <p:extLst>
      <p:ext uri="{BB962C8B-B14F-4D97-AF65-F5344CB8AC3E}">
        <p14:creationId xmlns:p14="http://schemas.microsoft.com/office/powerpoint/2010/main" val="142538253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60. Measured and modeled 7-day average daily average (7DADA) water temperatures and proposed juvenile salmonid growth targets (dashed horizontal lines at 13–16.5 °C) in the Trinity River Above North Fork where the target is proposed for April-July, arranged by actual water year type and era. Douglas City and </a:t>
            </a:r>
            <a:r>
              <a:rPr lang="en-US" sz="1200" kern="1200" dirty="0" err="1">
                <a:solidFill>
                  <a:schemeClr val="tx1"/>
                </a:solidFill>
                <a:effectLst/>
                <a:latin typeface="+mn-lt"/>
                <a:ea typeface="+mn-ea"/>
                <a:cs typeface="+mn-cs"/>
              </a:rPr>
              <a:t>Weitchpec</a:t>
            </a:r>
            <a:r>
              <a:rPr lang="en-US" sz="1200" kern="1200" dirty="0">
                <a:solidFill>
                  <a:schemeClr val="tx1"/>
                </a:solidFill>
                <a:effectLst/>
                <a:latin typeface="+mn-lt"/>
                <a:ea typeface="+mn-ea"/>
                <a:cs typeface="+mn-cs"/>
              </a:rPr>
              <a:t> are shown for comparison. </a:t>
            </a:r>
          </a:p>
          <a:p>
            <a:r>
              <a:rPr lang="en-US" sz="1200" kern="1200" dirty="0">
                <a:solidFill>
                  <a:schemeClr val="tx1"/>
                </a:solidFill>
                <a:effectLst/>
                <a:latin typeface="+mn-lt"/>
                <a:ea typeface="+mn-ea"/>
                <a:cs typeface="+mn-cs"/>
              </a:rPr>
              <a:t>Some measured temperatures are estimated by regression with adjacent stations (Section B.7 in Appendix B). For modeled unimpaired scenario, only days with Lewiston flows &gt;350 </a:t>
            </a:r>
            <a:r>
              <a:rPr lang="en-US" sz="1200" kern="1200" dirty="0" err="1">
                <a:solidFill>
                  <a:schemeClr val="tx1"/>
                </a:solidFill>
                <a:effectLst/>
                <a:latin typeface="+mn-lt"/>
                <a:ea typeface="+mn-ea"/>
                <a:cs typeface="+mn-cs"/>
              </a:rPr>
              <a:t>cfs</a:t>
            </a:r>
            <a:r>
              <a:rPr lang="en-US" sz="1200" kern="1200" dirty="0">
                <a:solidFill>
                  <a:schemeClr val="tx1"/>
                </a:solidFill>
                <a:effectLst/>
                <a:latin typeface="+mn-lt"/>
                <a:ea typeface="+mn-ea"/>
                <a:cs typeface="+mn-cs"/>
              </a:rPr>
              <a:t> are included.</a:t>
            </a:r>
          </a:p>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65</a:t>
            </a:fld>
            <a:endParaRPr lang="en-US"/>
          </a:p>
        </p:txBody>
      </p:sp>
    </p:spTree>
    <p:extLst>
      <p:ext uri="{BB962C8B-B14F-4D97-AF65-F5344CB8AC3E}">
        <p14:creationId xmlns:p14="http://schemas.microsoft.com/office/powerpoint/2010/main" val="339596179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Figure 62. Display of seasonal trend, from February-June, for five metrics for the unimpaired scenario used to evaluate longitudinal and seasonal dimensions of the thermal landscape of the Trinity River, for FYLF metamorphosis time (</a:t>
            </a:r>
            <a:r>
              <a:rPr lang="en-US" sz="1200" i="1" kern="1200" dirty="0">
                <a:solidFill>
                  <a:schemeClr val="tx1"/>
                </a:solidFill>
                <a:effectLst/>
                <a:latin typeface="+mn-lt"/>
                <a:ea typeface="+mn-ea"/>
                <a:cs typeface="+mn-cs"/>
              </a:rPr>
              <a:t>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Chironomidae</a:t>
            </a:r>
            <a:r>
              <a:rPr lang="en-US" sz="1200" kern="1200" dirty="0">
                <a:solidFill>
                  <a:schemeClr val="tx1"/>
                </a:solidFill>
                <a:effectLst/>
                <a:latin typeface="+mn-lt"/>
                <a:ea typeface="+mn-ea"/>
                <a:cs typeface="+mn-cs"/>
              </a:rPr>
              <a:t> generation time (</a:t>
            </a: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Baetidae</a:t>
            </a:r>
            <a:r>
              <a:rPr lang="en-US" sz="1200" kern="1200" dirty="0">
                <a:solidFill>
                  <a:schemeClr val="tx1"/>
                </a:solidFill>
                <a:effectLst/>
                <a:latin typeface="+mn-lt"/>
                <a:ea typeface="+mn-ea"/>
                <a:cs typeface="+mn-cs"/>
              </a:rPr>
              <a:t> generation time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Temperature (</a:t>
            </a:r>
            <a:r>
              <a:rPr lang="en-US" sz="1200" i="1" kern="1200" dirty="0">
                <a:solidFill>
                  <a:schemeClr val="tx1"/>
                </a:solidFill>
                <a:effectLst/>
                <a:latin typeface="+mn-lt"/>
                <a:ea typeface="+mn-ea"/>
                <a:cs typeface="+mn-cs"/>
              </a:rPr>
              <a:t>U</a:t>
            </a:r>
            <a:r>
              <a:rPr lang="en-US" sz="1200" kern="1200" dirty="0">
                <a:solidFill>
                  <a:schemeClr val="tx1"/>
                </a:solidFill>
                <a:effectLst/>
                <a:latin typeface="+mn-lt"/>
                <a:ea typeface="+mn-ea"/>
                <a:cs typeface="+mn-cs"/>
              </a:rPr>
              <a:t>), and salmonid growth (</a:t>
            </a:r>
            <a:r>
              <a:rPr lang="en-US" sz="1200" i="1" kern="1200" dirty="0">
                <a:solidFill>
                  <a:schemeClr val="tx1"/>
                </a:solidFill>
                <a:effectLst/>
                <a:latin typeface="+mn-lt"/>
                <a:ea typeface="+mn-ea"/>
                <a:cs typeface="+mn-cs"/>
              </a:rPr>
              <a:t>f</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9578371-8BE7-47BE-9003-BA988A6A632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42873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Figure 62. Display of seasonal trend, from February-June, for five metrics for the unimpaired scenario used to evaluate longitudinal and seasonal dimensions of the thermal landscape of the Trinity River, for FYLF metamorphosis time (</a:t>
            </a:r>
            <a:r>
              <a:rPr lang="en-US" sz="1200" i="1" kern="1200" dirty="0">
                <a:solidFill>
                  <a:schemeClr val="tx1"/>
                </a:solidFill>
                <a:effectLst/>
                <a:latin typeface="+mn-lt"/>
                <a:ea typeface="+mn-ea"/>
                <a:cs typeface="+mn-cs"/>
              </a:rPr>
              <a:t>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Chironomidae</a:t>
            </a:r>
            <a:r>
              <a:rPr lang="en-US" sz="1200" kern="1200" dirty="0">
                <a:solidFill>
                  <a:schemeClr val="tx1"/>
                </a:solidFill>
                <a:effectLst/>
                <a:latin typeface="+mn-lt"/>
                <a:ea typeface="+mn-ea"/>
                <a:cs typeface="+mn-cs"/>
              </a:rPr>
              <a:t> generation time (</a:t>
            </a: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Baetidae</a:t>
            </a:r>
            <a:r>
              <a:rPr lang="en-US" sz="1200" kern="1200" dirty="0">
                <a:solidFill>
                  <a:schemeClr val="tx1"/>
                </a:solidFill>
                <a:effectLst/>
                <a:latin typeface="+mn-lt"/>
                <a:ea typeface="+mn-ea"/>
                <a:cs typeface="+mn-cs"/>
              </a:rPr>
              <a:t> generation time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Temperature (</a:t>
            </a:r>
            <a:r>
              <a:rPr lang="en-US" sz="1200" i="1" kern="1200" dirty="0">
                <a:solidFill>
                  <a:schemeClr val="tx1"/>
                </a:solidFill>
                <a:effectLst/>
                <a:latin typeface="+mn-lt"/>
                <a:ea typeface="+mn-ea"/>
                <a:cs typeface="+mn-cs"/>
              </a:rPr>
              <a:t>U</a:t>
            </a:r>
            <a:r>
              <a:rPr lang="en-US" sz="1200" kern="1200" dirty="0">
                <a:solidFill>
                  <a:schemeClr val="tx1"/>
                </a:solidFill>
                <a:effectLst/>
                <a:latin typeface="+mn-lt"/>
                <a:ea typeface="+mn-ea"/>
                <a:cs typeface="+mn-cs"/>
              </a:rPr>
              <a:t>), and salmonid growth (</a:t>
            </a:r>
            <a:r>
              <a:rPr lang="en-US" sz="1200" i="1" kern="1200" dirty="0">
                <a:solidFill>
                  <a:schemeClr val="tx1"/>
                </a:solidFill>
                <a:effectLst/>
                <a:latin typeface="+mn-lt"/>
                <a:ea typeface="+mn-ea"/>
                <a:cs typeface="+mn-cs"/>
              </a:rPr>
              <a:t>f</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9578371-8BE7-47BE-9003-BA988A6A632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047911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60. Measured and modeled 7-day average daily average (7DADA) water temperatures and proposed juvenile salmonid growth targets (dashed horizontal lines at 13–16.5 °C) in the Trinity River Above North Fork where the target is proposed for April-July, arranged by actual water year type and era. Douglas City and </a:t>
            </a:r>
            <a:r>
              <a:rPr lang="en-US" sz="1200" kern="1200" dirty="0" err="1">
                <a:solidFill>
                  <a:schemeClr val="tx1"/>
                </a:solidFill>
                <a:effectLst/>
                <a:latin typeface="+mn-lt"/>
                <a:ea typeface="+mn-ea"/>
                <a:cs typeface="+mn-cs"/>
              </a:rPr>
              <a:t>Weitchpec</a:t>
            </a:r>
            <a:r>
              <a:rPr lang="en-US" sz="1200" kern="1200" dirty="0">
                <a:solidFill>
                  <a:schemeClr val="tx1"/>
                </a:solidFill>
                <a:effectLst/>
                <a:latin typeface="+mn-lt"/>
                <a:ea typeface="+mn-ea"/>
                <a:cs typeface="+mn-cs"/>
              </a:rPr>
              <a:t> are shown for comparison. </a:t>
            </a:r>
          </a:p>
          <a:p>
            <a:r>
              <a:rPr lang="en-US" sz="1200" kern="1200" dirty="0">
                <a:solidFill>
                  <a:schemeClr val="tx1"/>
                </a:solidFill>
                <a:effectLst/>
                <a:latin typeface="+mn-lt"/>
                <a:ea typeface="+mn-ea"/>
                <a:cs typeface="+mn-cs"/>
              </a:rPr>
              <a:t>Some measured temperatures are estimated by regression with adjacent stations (Section B.7 in Appendix B). For modeled unimpaired scenario, only days with Lewiston flows &gt;350 </a:t>
            </a:r>
            <a:r>
              <a:rPr lang="en-US" sz="1200" kern="1200" dirty="0" err="1">
                <a:solidFill>
                  <a:schemeClr val="tx1"/>
                </a:solidFill>
                <a:effectLst/>
                <a:latin typeface="+mn-lt"/>
                <a:ea typeface="+mn-ea"/>
                <a:cs typeface="+mn-cs"/>
              </a:rPr>
              <a:t>cfs</a:t>
            </a:r>
            <a:r>
              <a:rPr lang="en-US" sz="1200" kern="1200" dirty="0">
                <a:solidFill>
                  <a:schemeClr val="tx1"/>
                </a:solidFill>
                <a:effectLst/>
                <a:latin typeface="+mn-lt"/>
                <a:ea typeface="+mn-ea"/>
                <a:cs typeface="+mn-cs"/>
              </a:rPr>
              <a:t> are included.</a:t>
            </a:r>
          </a:p>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68</a:t>
            </a:fld>
            <a:endParaRPr lang="en-US"/>
          </a:p>
        </p:txBody>
      </p:sp>
    </p:spTree>
    <p:extLst>
      <p:ext uri="{BB962C8B-B14F-4D97-AF65-F5344CB8AC3E}">
        <p14:creationId xmlns:p14="http://schemas.microsoft.com/office/powerpoint/2010/main" val="26214876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60. Measured and modeled 7-day average daily average (7DADA) water temperatures and proposed juvenile salmonid growth targets (dashed horizontal lines at 13–16.5 °C) in the Trinity River Above North Fork where the target is proposed for April-July, arranged by actual water year type and era. Douglas City and </a:t>
            </a:r>
            <a:r>
              <a:rPr lang="en-US" sz="1200" kern="1200" dirty="0" err="1">
                <a:solidFill>
                  <a:schemeClr val="tx1"/>
                </a:solidFill>
                <a:effectLst/>
                <a:latin typeface="+mn-lt"/>
                <a:ea typeface="+mn-ea"/>
                <a:cs typeface="+mn-cs"/>
              </a:rPr>
              <a:t>Weitchpec</a:t>
            </a:r>
            <a:r>
              <a:rPr lang="en-US" sz="1200" kern="1200" dirty="0">
                <a:solidFill>
                  <a:schemeClr val="tx1"/>
                </a:solidFill>
                <a:effectLst/>
                <a:latin typeface="+mn-lt"/>
                <a:ea typeface="+mn-ea"/>
                <a:cs typeface="+mn-cs"/>
              </a:rPr>
              <a:t> are shown for comparison. </a:t>
            </a:r>
          </a:p>
          <a:p>
            <a:r>
              <a:rPr lang="en-US" sz="1200" kern="1200" dirty="0">
                <a:solidFill>
                  <a:schemeClr val="tx1"/>
                </a:solidFill>
                <a:effectLst/>
                <a:latin typeface="+mn-lt"/>
                <a:ea typeface="+mn-ea"/>
                <a:cs typeface="+mn-cs"/>
              </a:rPr>
              <a:t>Some measured temperatures are estimated by regression with adjacent stations (Section B.7 in Appendix B). For modeled unimpaired scenario, only days with Lewiston flows &gt;350 </a:t>
            </a:r>
            <a:r>
              <a:rPr lang="en-US" sz="1200" kern="1200" dirty="0" err="1">
                <a:solidFill>
                  <a:schemeClr val="tx1"/>
                </a:solidFill>
                <a:effectLst/>
                <a:latin typeface="+mn-lt"/>
                <a:ea typeface="+mn-ea"/>
                <a:cs typeface="+mn-cs"/>
              </a:rPr>
              <a:t>cfs</a:t>
            </a:r>
            <a:r>
              <a:rPr lang="en-US" sz="1200" kern="1200" dirty="0">
                <a:solidFill>
                  <a:schemeClr val="tx1"/>
                </a:solidFill>
                <a:effectLst/>
                <a:latin typeface="+mn-lt"/>
                <a:ea typeface="+mn-ea"/>
                <a:cs typeface="+mn-cs"/>
              </a:rPr>
              <a:t> are included.</a:t>
            </a:r>
          </a:p>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69</a:t>
            </a:fld>
            <a:endParaRPr lang="en-US"/>
          </a:p>
        </p:txBody>
      </p:sp>
    </p:spTree>
    <p:extLst>
      <p:ext uri="{BB962C8B-B14F-4D97-AF65-F5344CB8AC3E}">
        <p14:creationId xmlns:p14="http://schemas.microsoft.com/office/powerpoint/2010/main" val="252657215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Steel, E.A., T.J. Beechie, C.E. Torgersen, and A.H. Fullerton, 2017. Envisioning, Quantifying, and Managing Thermal Regimes on River Networks. BioScience 67:506–522. doi: 10.1093/biosci/bix047.</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E45CD5F-6009-4869-A585-3665AF6BAB81}"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7744826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Steel, E.A., T.J. Beechie, C.E. Torgersen, and A.H. Fullerton, 2017. Envisioning, Quantifying, and Managing Thermal Regimes on River Networks. BioScience 67:506–522. doi: 10.1093/biosci/bix047.</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E45CD5F-6009-4869-A585-3665AF6BAB81}"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71</a:t>
            </a:fld>
            <a:endPar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83949507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000" dirty="0"/>
              <a:t>Floodplains tend to have shallower depths and lower velocities, allowing the air temperature to act on the water more than in the turbulently mixed stream channel. Similar to the vertical dimension, this allows for a lot of thermal diversity over a relatively small geographic area at the same time. However, unlike in the vertical dimension, this happens during high flows, instead of low flows. </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99B30AD-D51C-4C8B-A7CE-9581AD86D54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29588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000" dirty="0"/>
              <a:t>Studies in the Sacramento river basin have found that the floodplains have a tremendous amount of food, due to several factors, but one is warmer temperatures.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99B30AD-D51C-4C8B-A7CE-9581AD86D54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1797228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71. Map of modeled temperature output for pre-project (left) and design (right) conditions in the Oregon Gulch reach computed with meteorology and hydrology inputs for extremely wet hydrology on July 25</a:t>
            </a:r>
            <a:r>
              <a:rPr lang="en-US" sz="1200" kern="1200" baseline="30000" dirty="0">
                <a:solidFill>
                  <a:schemeClr val="tx1"/>
                </a:solidFill>
                <a:effectLst/>
                <a:latin typeface="+mn-lt"/>
                <a:ea typeface="+mn-ea"/>
                <a:cs typeface="+mn-cs"/>
              </a:rPr>
              <a:t>th</a:t>
            </a:r>
            <a:r>
              <a:rPr lang="en-US" sz="1200" kern="1200" dirty="0">
                <a:solidFill>
                  <a:schemeClr val="tx1"/>
                </a:solidFill>
                <a:effectLst/>
                <a:latin typeface="+mn-lt"/>
                <a:ea typeface="+mn-ea"/>
                <a:cs typeface="+mn-cs"/>
              </a:rPr>
              <a:t>, 2019, and a modeled flow of 700 </a:t>
            </a:r>
            <a:r>
              <a:rPr lang="en-US" sz="1200" kern="1200" dirty="0" err="1">
                <a:solidFill>
                  <a:schemeClr val="tx1"/>
                </a:solidFill>
                <a:effectLst/>
                <a:latin typeface="+mn-lt"/>
                <a:ea typeface="+mn-ea"/>
                <a:cs typeface="+mn-cs"/>
              </a:rPr>
              <a:t>cfs</a:t>
            </a:r>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Flow direction is from the bottom of the image to the top. Temperature categories are based on thresholds for juvenile salmonid growth from Carter (2005), where growth ceases at &lt;5 °C, growth reduced by &gt;20% at 5-10 °C, growth reduced by 10–20% at 10–13.5 °C, growth reduced by &lt;10% at 13.5–16 °C, maximum growth range and increased prevalence of disease at 16–20 °C, growth reduced &lt;20% and high prevalence of disease at 20–24.5 °C, and &gt;24.5 °C is unsuitable for salmonids.</a:t>
            </a: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9578371-8BE7-47BE-9003-BA988A6A632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486084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15. Reservoir water storage in Trinity Reservoir from November 1960 to September 2019. Data from USGS site 11525400. Dashed line at 0.75 million acre-feet (MAF) indicates the carryover storage level below which may be potentially thermally problematic for cold water fish in the Trinity River (Bender 2012). </a:t>
            </a:r>
          </a:p>
          <a:p>
            <a:r>
              <a:rPr lang="en-US" sz="1200" kern="1200" dirty="0">
                <a:solidFill>
                  <a:schemeClr val="tx1"/>
                </a:solidFill>
                <a:effectLst/>
                <a:latin typeface="+mn-lt"/>
                <a:ea typeface="+mn-ea"/>
                <a:cs typeface="+mn-cs"/>
              </a:rPr>
              <a:t>Minimum storage less than 0.75 MAF are labeled.</a:t>
            </a:r>
          </a:p>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77</a:t>
            </a:fld>
            <a:endParaRPr lang="en-US"/>
          </a:p>
        </p:txBody>
      </p:sp>
    </p:spTree>
    <p:extLst>
      <p:ext uri="{BB962C8B-B14F-4D97-AF65-F5344CB8AC3E}">
        <p14:creationId xmlns:p14="http://schemas.microsoft.com/office/powerpoint/2010/main" val="30821399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15. Reservoir water storage in Trinity Reservoir from November 1960 to September 2019. Data from USGS site 11525400. Dashed line at 0.75 million acre-feet (MAF) indicates the carryover storage level below which may be potentially thermally problematic for cold water fish in the Trinity River (Bender 2012). </a:t>
            </a:r>
          </a:p>
          <a:p>
            <a:r>
              <a:rPr lang="en-US" sz="1200" kern="1200" dirty="0">
                <a:solidFill>
                  <a:schemeClr val="tx1"/>
                </a:solidFill>
                <a:effectLst/>
                <a:latin typeface="+mn-lt"/>
                <a:ea typeface="+mn-ea"/>
                <a:cs typeface="+mn-cs"/>
              </a:rPr>
              <a:t>Minimum storage less than 0.75 MAF are labeled.</a:t>
            </a:r>
          </a:p>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78</a:t>
            </a:fld>
            <a:endParaRPr lang="en-US"/>
          </a:p>
        </p:txBody>
      </p:sp>
    </p:spTree>
    <p:extLst>
      <p:ext uri="{BB962C8B-B14F-4D97-AF65-F5344CB8AC3E}">
        <p14:creationId xmlns:p14="http://schemas.microsoft.com/office/powerpoint/2010/main" val="35561245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15. Reservoir water storage in Trinity Reservoir from November 1960 to September 2019. Data from USGS site 11525400. Dashed line at 0.75 million acre-feet (MAF) indicates the carryover storage level below which may be potentially thermally problematic for cold water fish in the Trinity River (Bender 2012). </a:t>
            </a:r>
          </a:p>
          <a:p>
            <a:r>
              <a:rPr lang="en-US" sz="1200" kern="1200" dirty="0">
                <a:solidFill>
                  <a:schemeClr val="tx1"/>
                </a:solidFill>
                <a:effectLst/>
                <a:latin typeface="+mn-lt"/>
                <a:ea typeface="+mn-ea"/>
                <a:cs typeface="+mn-cs"/>
              </a:rPr>
              <a:t>Minimum storage less than 0.75 MAF are labeled.</a:t>
            </a:r>
          </a:p>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79</a:t>
            </a:fld>
            <a:endParaRPr lang="en-US"/>
          </a:p>
        </p:txBody>
      </p:sp>
    </p:spTree>
    <p:extLst>
      <p:ext uri="{BB962C8B-B14F-4D97-AF65-F5344CB8AC3E}">
        <p14:creationId xmlns:p14="http://schemas.microsoft.com/office/powerpoint/2010/main" val="87025889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Figure 13. Comparison of the 1972–1990 and 1998–2019 time periods for the relationship of Trinity Reservoir storage volume to water temperatures at elevations of main outlet (2114 </a:t>
            </a:r>
            <a:r>
              <a:rPr lang="en-US" dirty="0" err="1"/>
              <a:t>ft</a:t>
            </a:r>
            <a:r>
              <a:rPr lang="en-US" dirty="0"/>
              <a:t>) and auxiliary outlet (2000 </a:t>
            </a:r>
            <a:r>
              <a:rPr lang="en-US" dirty="0" err="1"/>
              <a:t>ft</a:t>
            </a:r>
            <a:r>
              <a:rPr lang="en-US" dirty="0"/>
              <a:t>) for all months (January–December) in 38 years from 1972–2019, excluding years without data. Data extracted from reservoir profiles measured by USBR (2020). At low reservoir storage, a few high temperature values cause the blue trend line for 1973–1990 be higher than red trend line for the 1998–2019, but this an artifact of particular conditions that occurred in 1977 and not representative of the overall period. </a:t>
            </a:r>
          </a:p>
          <a:p>
            <a:r>
              <a:rPr lang="en-US" dirty="0"/>
              <a:t>Lines are LOESS (</a:t>
            </a:r>
            <a:r>
              <a:rPr lang="en-US" dirty="0" err="1"/>
              <a:t>LOcally</a:t>
            </a:r>
            <a:r>
              <a:rPr lang="en-US" dirty="0"/>
              <a:t> Estimated Scatterplot Smoothing) smoothers. Concept for figure adapted from Barajas (2016).</a:t>
            </a:r>
          </a:p>
          <a:p>
            <a:r>
              <a:rPr lang="en-US" dirty="0"/>
              <a:t>In the 1973–1990 period, 1977 was the only year for which profiles are available when storage was below 1 million acre-feet. Due to extremely low inflow, in 1977 the reservoir never fully cooled down, so started the year warm and temperatures rose to high levels much earlier than in other years (Figure 12).</a:t>
            </a:r>
          </a:p>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80</a:t>
            </a:fld>
            <a:endParaRPr lang="en-US"/>
          </a:p>
        </p:txBody>
      </p:sp>
    </p:spTree>
    <p:extLst>
      <p:ext uri="{BB962C8B-B14F-4D97-AF65-F5344CB8AC3E}">
        <p14:creationId xmlns:p14="http://schemas.microsoft.com/office/powerpoint/2010/main" val="403540764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Figure 13. Comparison of the 1972–1990 and 1998–2019 time periods for the relationship of Trinity Reservoir storage volume to water temperatures at elevations of main outlet (2114 </a:t>
            </a:r>
            <a:r>
              <a:rPr lang="en-US" dirty="0" err="1"/>
              <a:t>ft</a:t>
            </a:r>
            <a:r>
              <a:rPr lang="en-US" dirty="0"/>
              <a:t>) and auxiliary outlet (2000 </a:t>
            </a:r>
            <a:r>
              <a:rPr lang="en-US" dirty="0" err="1"/>
              <a:t>ft</a:t>
            </a:r>
            <a:r>
              <a:rPr lang="en-US" dirty="0"/>
              <a:t>) for all months (January–December) in 38 years from 1972–2019, excluding years without data. Data extracted from reservoir profiles measured by USBR (2020). At low reservoir storage, a few high temperature values cause the blue trend line for 1973–1990 be higher than red trend line for the 1998–2019, but this an artifact of particular conditions that occurred in 1977 and not representative of the overall period. </a:t>
            </a:r>
          </a:p>
          <a:p>
            <a:r>
              <a:rPr lang="en-US" dirty="0"/>
              <a:t>Lines are LOESS (</a:t>
            </a:r>
            <a:r>
              <a:rPr lang="en-US" dirty="0" err="1"/>
              <a:t>LOcally</a:t>
            </a:r>
            <a:r>
              <a:rPr lang="en-US" dirty="0"/>
              <a:t> Estimated Scatterplot Smoothing) smoothers. Concept for figure adapted from Barajas (2016).</a:t>
            </a:r>
          </a:p>
          <a:p>
            <a:r>
              <a:rPr lang="en-US" dirty="0"/>
              <a:t>In the 1973–1990 period, 1977 was the only year for which profiles are available when storage was below 1 million acre-feet. Due to extremely low inflow, in 1977 the reservoir never fully cooled down, so started the year warm and temperatures rose to high levels much earlier than in other years (Figure 12).</a:t>
            </a:r>
          </a:p>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81</a:t>
            </a:fld>
            <a:endParaRPr lang="en-US"/>
          </a:p>
        </p:txBody>
      </p:sp>
    </p:spTree>
    <p:extLst>
      <p:ext uri="{BB962C8B-B14F-4D97-AF65-F5344CB8AC3E}">
        <p14:creationId xmlns:p14="http://schemas.microsoft.com/office/powerpoint/2010/main" val="216762791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14. Relationship of Trinity Reservoir storage volume to water temperatures at main outlet elevation (2114 </a:t>
            </a:r>
            <a:r>
              <a:rPr lang="en-US" sz="1200" kern="1200" dirty="0" err="1">
                <a:solidFill>
                  <a:schemeClr val="tx1"/>
                </a:solidFill>
                <a:effectLst/>
                <a:latin typeface="+mn-lt"/>
                <a:ea typeface="+mn-ea"/>
                <a:cs typeface="+mn-cs"/>
              </a:rPr>
              <a:t>ft</a:t>
            </a:r>
            <a:r>
              <a:rPr lang="en-US" sz="1200" kern="1200" dirty="0">
                <a:solidFill>
                  <a:schemeClr val="tx1"/>
                </a:solidFill>
                <a:effectLst/>
                <a:latin typeface="+mn-lt"/>
                <a:ea typeface="+mn-ea"/>
                <a:cs typeface="+mn-cs"/>
              </a:rPr>
              <a:t>) for all months (January–December) in 38 years from 1972–2019, excluding years without data. Data extracted from reservoir profiles measured by USBR (2020). Lines are LOESS (</a:t>
            </a:r>
            <a:r>
              <a:rPr lang="en-US" sz="1200" kern="1200" dirty="0" err="1">
                <a:solidFill>
                  <a:schemeClr val="tx1"/>
                </a:solidFill>
                <a:effectLst/>
                <a:latin typeface="+mn-lt"/>
                <a:ea typeface="+mn-ea"/>
                <a:cs typeface="+mn-cs"/>
              </a:rPr>
              <a:t>LOcally</a:t>
            </a:r>
            <a:r>
              <a:rPr lang="en-US" sz="1200" kern="1200" dirty="0">
                <a:solidFill>
                  <a:schemeClr val="tx1"/>
                </a:solidFill>
                <a:effectLst/>
                <a:latin typeface="+mn-lt"/>
                <a:ea typeface="+mn-ea"/>
                <a:cs typeface="+mn-cs"/>
              </a:rPr>
              <a:t> Estimated Scatterplot Smoothing) smoothers. Vertical dashed line at 1,250 thousand acre-feet (AF) indicates approximate slope break below which temperatures rise steeply as reservoir storage declines, in months when reservoir thermally stratification is stronger (April-November). </a:t>
            </a:r>
          </a:p>
          <a:p>
            <a:r>
              <a:rPr lang="en-US" sz="1200" kern="1200" dirty="0">
                <a:solidFill>
                  <a:schemeClr val="tx1"/>
                </a:solidFill>
                <a:effectLst/>
                <a:latin typeface="+mn-lt"/>
                <a:ea typeface="+mn-ea"/>
                <a:cs typeface="+mn-cs"/>
              </a:rPr>
              <a:t>Concept for figure adapted from Barajas (2016).</a:t>
            </a:r>
          </a:p>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82</a:t>
            </a:fld>
            <a:endParaRPr lang="en-US"/>
          </a:p>
        </p:txBody>
      </p:sp>
    </p:spTree>
    <p:extLst>
      <p:ext uri="{BB962C8B-B14F-4D97-AF65-F5344CB8AC3E}">
        <p14:creationId xmlns:p14="http://schemas.microsoft.com/office/powerpoint/2010/main" val="336561273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75. Projected monthly average inflow into Trinity Reservoir for 1922–2003 (labeled as 2010), 2025, and 2060 from the California Water Fix/Bay Delta Conservation Plan (CDWR and USBR 2016). </a:t>
            </a:r>
            <a:r>
              <a:rPr lang="en-US" sz="1200" kern="1200" dirty="0" err="1">
                <a:solidFill>
                  <a:schemeClr val="tx1"/>
                </a:solidFill>
                <a:effectLst/>
                <a:latin typeface="+mn-lt"/>
                <a:ea typeface="+mn-ea"/>
                <a:cs typeface="+mn-cs"/>
              </a:rPr>
              <a:t>taf</a:t>
            </a:r>
            <a:r>
              <a:rPr lang="en-US" sz="1200" kern="1200" dirty="0">
                <a:solidFill>
                  <a:schemeClr val="tx1"/>
                </a:solidFill>
                <a:effectLst/>
                <a:latin typeface="+mn-lt"/>
                <a:ea typeface="+mn-ea"/>
                <a:cs typeface="+mn-cs"/>
              </a:rPr>
              <a:t> =  thousand acre-feet.</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Figure 76. Historical Trinity Reservoir water storage for 1961–2010 compared with three projected scenarios: EBC2 is the 2010 timeframe, EBC2_ELT is the 2025 timeframe, EBC2_LLT is the 2060 timeframe (and the NEPA No Action Alternative). Figure adapted from the California Water Fix/Bay Delta Conservation Plan (CDWR and USBR 2016).</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86</a:t>
            </a:fld>
            <a:endParaRPr lang="en-US"/>
          </a:p>
        </p:txBody>
      </p:sp>
    </p:spTree>
    <p:extLst>
      <p:ext uri="{BB962C8B-B14F-4D97-AF65-F5344CB8AC3E}">
        <p14:creationId xmlns:p14="http://schemas.microsoft.com/office/powerpoint/2010/main" val="69220427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Climate-driven transition from snow to rain is well known.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244276-7AC1-4368-B13E-5CE656C0EF69}"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87</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573925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But most people underappreciate much this is going to impact reservoir management. For dam safety reasons, reservoirs are going need to maintain large flood control capacity, reducing effective storage. In reservoirs such as Trinity Lake, temperatures of dam releases are highly influenced by how much water is in the reservoir. Low storage during fall could cook salmon eggs and embryos in the river downstream.</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244276-7AC1-4368-B13E-5CE656C0EF69}"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88</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508790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Figure 75. Projected monthly average inflow into Trinity Reservoir for 1922–2003 (labeled as 2010), 2025, and 2060 from the California Water Fix/Bay Delta Conservation Plan (CDWR and USBR 2016). </a:t>
            </a:r>
            <a:r>
              <a:rPr lang="en-US" sz="1200" kern="1200" dirty="0" err="1">
                <a:solidFill>
                  <a:schemeClr val="tx1"/>
                </a:solidFill>
                <a:effectLst/>
                <a:latin typeface="+mn-lt"/>
                <a:ea typeface="+mn-ea"/>
                <a:cs typeface="+mn-cs"/>
              </a:rPr>
              <a:t>taf</a:t>
            </a:r>
            <a:r>
              <a:rPr lang="en-US" sz="1200" kern="1200" dirty="0">
                <a:solidFill>
                  <a:schemeClr val="tx1"/>
                </a:solidFill>
                <a:effectLst/>
                <a:latin typeface="+mn-lt"/>
                <a:ea typeface="+mn-ea"/>
                <a:cs typeface="+mn-cs"/>
              </a:rPr>
              <a:t> =  thousand acre-feet.</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Figure 76. Historical Trinity Reservoir water storage for 1961–2010 compared with three projected scenarios: EBC2 is the 2010 timeframe, EBC2_ELT is the 2025 timeframe, EBC2_LLT is the 2060 timeframe (and the NEPA No Action Alternative). Figure adapted from the California Water Fix/Bay Delta Conservation Plan (CDWR and USBR 2016).</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9578371-8BE7-47BE-9003-BA988A6A6327}" type="slidenum">
              <a:rPr lang="en-US" smtClean="0"/>
              <a:t>89</a:t>
            </a:fld>
            <a:endParaRPr lang="en-US"/>
          </a:p>
        </p:txBody>
      </p:sp>
    </p:spTree>
    <p:extLst>
      <p:ext uri="{BB962C8B-B14F-4D97-AF65-F5344CB8AC3E}">
        <p14:creationId xmlns:p14="http://schemas.microsoft.com/office/powerpoint/2010/main" val="350033532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2000 was the beginning of TRRP/restoration, and river allocation increased to around 50%</a:t>
            </a:r>
          </a:p>
        </p:txBody>
      </p:sp>
      <p:sp>
        <p:nvSpPr>
          <p:cNvPr id="4" name="Slide Number Placeholder 3"/>
          <p:cNvSpPr>
            <a:spLocks noGrp="1"/>
          </p:cNvSpPr>
          <p:nvPr>
            <p:ph type="sldNum" sz="quarter" idx="5"/>
          </p:nvPr>
        </p:nvSpPr>
        <p:spPr/>
        <p:txBody>
          <a:bodyPr/>
          <a:lstStyle/>
          <a:p>
            <a:fld id="{89578371-8BE7-47BE-9003-BA988A6A6327}" type="slidenum">
              <a:rPr lang="en-US" smtClean="0"/>
              <a:t>93</a:t>
            </a:fld>
            <a:endParaRPr lang="en-US"/>
          </a:p>
        </p:txBody>
      </p:sp>
    </p:spTree>
    <p:extLst>
      <p:ext uri="{BB962C8B-B14F-4D97-AF65-F5344CB8AC3E}">
        <p14:creationId xmlns:p14="http://schemas.microsoft.com/office/powerpoint/2010/main" val="218629557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2000 was the beginning of TRRP/restoration, and river allocation increased to around 50%</a:t>
            </a:r>
          </a:p>
        </p:txBody>
      </p:sp>
      <p:sp>
        <p:nvSpPr>
          <p:cNvPr id="4" name="Slide Number Placeholder 3"/>
          <p:cNvSpPr>
            <a:spLocks noGrp="1"/>
          </p:cNvSpPr>
          <p:nvPr>
            <p:ph type="sldNum" sz="quarter" idx="5"/>
          </p:nvPr>
        </p:nvSpPr>
        <p:spPr/>
        <p:txBody>
          <a:bodyPr/>
          <a:lstStyle/>
          <a:p>
            <a:fld id="{89578371-8BE7-47BE-9003-BA988A6A6327}" type="slidenum">
              <a:rPr lang="en-US" smtClean="0"/>
              <a:t>94</a:t>
            </a:fld>
            <a:endParaRPr lang="en-US"/>
          </a:p>
        </p:txBody>
      </p:sp>
    </p:spTree>
    <p:extLst>
      <p:ext uri="{BB962C8B-B14F-4D97-AF65-F5344CB8AC3E}">
        <p14:creationId xmlns:p14="http://schemas.microsoft.com/office/powerpoint/2010/main" val="185033727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Modeled with RBM10</a:t>
            </a:r>
          </a:p>
        </p:txBody>
      </p:sp>
      <p:sp>
        <p:nvSpPr>
          <p:cNvPr id="4" name="Slide Number Placeholder 3"/>
          <p:cNvSpPr>
            <a:spLocks noGrp="1"/>
          </p:cNvSpPr>
          <p:nvPr>
            <p:ph type="sldNum" sz="quarter" idx="5"/>
          </p:nvPr>
        </p:nvSpPr>
        <p:spPr/>
        <p:txBody>
          <a:bodyPr/>
          <a:lstStyle/>
          <a:p>
            <a:fld id="{89578371-8BE7-47BE-9003-BA988A6A6327}" type="slidenum">
              <a:rPr lang="en-US" smtClean="0"/>
              <a:t>95</a:t>
            </a:fld>
            <a:endParaRPr lang="en-US"/>
          </a:p>
        </p:txBody>
      </p:sp>
    </p:spTree>
    <p:extLst>
      <p:ext uri="{BB962C8B-B14F-4D97-AF65-F5344CB8AC3E}">
        <p14:creationId xmlns:p14="http://schemas.microsoft.com/office/powerpoint/2010/main" val="375550604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Modeled with RBM10</a:t>
            </a:r>
          </a:p>
          <a:p>
            <a:endParaRPr lang="en-US" dirty="0"/>
          </a:p>
        </p:txBody>
      </p:sp>
      <p:sp>
        <p:nvSpPr>
          <p:cNvPr id="4" name="Slide Number Placeholder 3"/>
          <p:cNvSpPr>
            <a:spLocks noGrp="1"/>
          </p:cNvSpPr>
          <p:nvPr>
            <p:ph type="sldNum" sz="quarter" idx="5"/>
          </p:nvPr>
        </p:nvSpPr>
        <p:spPr/>
        <p:txBody>
          <a:bodyPr/>
          <a:lstStyle/>
          <a:p>
            <a:fld id="{89578371-8BE7-47BE-9003-BA988A6A6327}" type="slidenum">
              <a:rPr lang="en-US" smtClean="0"/>
              <a:t>96</a:t>
            </a:fld>
            <a:endParaRPr lang="en-US"/>
          </a:p>
        </p:txBody>
      </p:sp>
    </p:spTree>
    <p:extLst>
      <p:ext uri="{BB962C8B-B14F-4D97-AF65-F5344CB8AC3E}">
        <p14:creationId xmlns:p14="http://schemas.microsoft.com/office/powerpoint/2010/main" val="43930244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rgbClr val="000000"/>
                </a:solidFill>
                <a:latin typeface="Times New Roman" panose="02020603050405020304" pitchFamily="18" charset="0"/>
              </a:rPr>
              <a:t>Relationship between Lewiston Reservoir releases above 450 </a:t>
            </a:r>
            <a:r>
              <a:rPr lang="en-US" dirty="0" err="1">
                <a:solidFill>
                  <a:srgbClr val="000000"/>
                </a:solidFill>
                <a:latin typeface="Times New Roman" panose="02020603050405020304" pitchFamily="18" charset="0"/>
              </a:rPr>
              <a:t>cfs</a:t>
            </a:r>
            <a:r>
              <a:rPr lang="en-US" dirty="0">
                <a:solidFill>
                  <a:srgbClr val="000000"/>
                </a:solidFill>
                <a:latin typeface="Times New Roman" panose="02020603050405020304" pitchFamily="18" charset="0"/>
              </a:rPr>
              <a:t> summer baseflows and RBM10 estimates of daily average temperature (°C) changes resulting from the additional flow releases. Each point represents a day in Mid-August through late September in 2003–2004, 2012–2016, and 2018 when releases were made from Lewiston Reservoir into the Trinity River intended to improve Lower Klamath River conditions. Temperature changes are computed as the temperature of augmentation release scenario minus temperature of summer baseflow scenario. </a:t>
            </a:r>
            <a:endParaRPr lang="en-US" dirty="0"/>
          </a:p>
          <a:p>
            <a:endParaRPr lang="en-US" dirty="0"/>
          </a:p>
        </p:txBody>
      </p:sp>
      <p:sp>
        <p:nvSpPr>
          <p:cNvPr id="4" name="Slide Number Placeholder 3"/>
          <p:cNvSpPr>
            <a:spLocks noGrp="1"/>
          </p:cNvSpPr>
          <p:nvPr>
            <p:ph type="sldNum" sz="quarter" idx="5"/>
          </p:nvPr>
        </p:nvSpPr>
        <p:spPr/>
        <p:txBody>
          <a:bodyPr/>
          <a:lstStyle/>
          <a:p>
            <a:fld id="{89578371-8BE7-47BE-9003-BA988A6A6327}" type="slidenum">
              <a:rPr lang="en-US" smtClean="0"/>
              <a:t>97</a:t>
            </a:fld>
            <a:endParaRPr lang="en-US"/>
          </a:p>
        </p:txBody>
      </p:sp>
    </p:spTree>
    <p:extLst>
      <p:ext uri="{BB962C8B-B14F-4D97-AF65-F5344CB8AC3E}">
        <p14:creationId xmlns:p14="http://schemas.microsoft.com/office/powerpoint/2010/main" val="1885632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image" Target="../media/image3.jpeg" /><Relationship Id="rId1" Type="http://schemas.openxmlformats.org/officeDocument/2006/relationships/slideMaster" Target="../slideMasters/slideMaster4.xml" /><Relationship Id="rId5" Type="http://schemas.openxmlformats.org/officeDocument/2006/relationships/image" Target="../media/image6.jpeg" /><Relationship Id="rId4" Type="http://schemas.openxmlformats.org/officeDocument/2006/relationships/image" Target="../media/image5.jpeg" /></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standalone="yes"?>
<Relationships xmlns="http://schemas.openxmlformats.org/package/2006/relationships"><Relationship Id="rId3" Type="http://schemas.microsoft.com/office/2007/relationships/hdphoto" Target="../media/hdphoto1.wdp" /><Relationship Id="rId2" Type="http://schemas.openxmlformats.org/officeDocument/2006/relationships/image" Target="../media/image7.png" /><Relationship Id="rId1" Type="http://schemas.openxmlformats.org/officeDocument/2006/relationships/slideMaster" Target="../slideMasters/slideMaster4.xml" /></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BEE9737-8CA7-4167-AAB0-9F1BF61751B2}"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489088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D0D1B4-CEB0-4087-A42D-10EC0E35581C}"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3134607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91795AA-B239-496A-A710-D87CE876B840}"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2468080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A6CB9E-3806-4B44-895E-26744B2592C7}" type="datetime1">
              <a:rPr lang="en-US" smtClean="0"/>
              <a:t>4/30/2024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10638363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7ECF61-8F51-41CD-9773-2BF3C7EAD0FC}" type="datetime1">
              <a:rPr lang="en-US" smtClean="0"/>
              <a:t>4/30/2024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6203140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B387DAE-6D0B-425A-81AE-0E381FCDCF6C}" type="datetime1">
              <a:rPr lang="en-US" smtClean="0"/>
              <a:t>4/30/2024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2607376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260685-B21E-40C3-B30D-901BB63BCDF6}" type="datetime1">
              <a:rPr lang="en-US" smtClean="0"/>
              <a:t>4/30/2024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1313213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EA8C766-15B4-48F8-8F20-5FFE700C6FC7}" type="datetime1">
              <a:rPr lang="en-US" smtClean="0"/>
              <a:t>4/30/2024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2242419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57C6D7C-2F63-43FA-8A0E-CAB72628DD88}" type="datetime1">
              <a:rPr lang="en-US" smtClean="0"/>
              <a:t>4/30/2024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3852665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5FA833-0C3D-4BA9-995F-78EA83C18300}"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3584579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279653-6950-417F-A836-7CA7AE56756A}"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1313713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C117FAC-5081-4732-AF00-9C3B4BE834E3}"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E80BC6-4763-4CF4-844D-4F10D2D02284}" type="slidenum">
              <a:rPr lang="en-US" smtClean="0"/>
              <a:t>‹#›</a:t>
            </a:fld>
            <a:endParaRPr lang="en-US"/>
          </a:p>
        </p:txBody>
      </p:sp>
    </p:spTree>
    <p:extLst>
      <p:ext uri="{BB962C8B-B14F-4D97-AF65-F5344CB8AC3E}">
        <p14:creationId xmlns:p14="http://schemas.microsoft.com/office/powerpoint/2010/main" val="31717478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C31D5B5-3D24-4C75-B390-C84CCFA54EA9}"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E80BC6-4763-4CF4-844D-4F10D2D02284}" type="slidenum">
              <a:rPr lang="en-US" smtClean="0"/>
              <a:t>‹#›</a:t>
            </a:fld>
            <a:endParaRPr lang="en-US"/>
          </a:p>
        </p:txBody>
      </p:sp>
    </p:spTree>
    <p:extLst>
      <p:ext uri="{BB962C8B-B14F-4D97-AF65-F5344CB8AC3E}">
        <p14:creationId xmlns:p14="http://schemas.microsoft.com/office/powerpoint/2010/main" val="4057083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703B26-AC67-4413-8415-FEE0274BDA89}"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E80BC6-4763-4CF4-844D-4F10D2D02284}" type="slidenum">
              <a:rPr lang="en-US" smtClean="0"/>
              <a:t>‹#›</a:t>
            </a:fld>
            <a:endParaRPr lang="en-US"/>
          </a:p>
        </p:txBody>
      </p:sp>
    </p:spTree>
    <p:extLst>
      <p:ext uri="{BB962C8B-B14F-4D97-AF65-F5344CB8AC3E}">
        <p14:creationId xmlns:p14="http://schemas.microsoft.com/office/powerpoint/2010/main" val="37079021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CC2AAED-BABA-440A-A236-159CA768646E}" type="datetime1">
              <a:rPr lang="en-US" smtClean="0"/>
              <a:t>4/30/2024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E80BC6-4763-4CF4-844D-4F10D2D02284}" type="slidenum">
              <a:rPr lang="en-US" smtClean="0"/>
              <a:t>‹#›</a:t>
            </a:fld>
            <a:endParaRPr lang="en-US"/>
          </a:p>
        </p:txBody>
      </p:sp>
    </p:spTree>
    <p:extLst>
      <p:ext uri="{BB962C8B-B14F-4D97-AF65-F5344CB8AC3E}">
        <p14:creationId xmlns:p14="http://schemas.microsoft.com/office/powerpoint/2010/main" val="39509625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99C5761-32A2-4D4C-B4EA-06DB73EB8ACE}" type="datetime1">
              <a:rPr lang="en-US" smtClean="0"/>
              <a:t>4/30/2024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E80BC6-4763-4CF4-844D-4F10D2D02284}" type="slidenum">
              <a:rPr lang="en-US" smtClean="0"/>
              <a:t>‹#›</a:t>
            </a:fld>
            <a:endParaRPr lang="en-US"/>
          </a:p>
        </p:txBody>
      </p:sp>
    </p:spTree>
    <p:extLst>
      <p:ext uri="{BB962C8B-B14F-4D97-AF65-F5344CB8AC3E}">
        <p14:creationId xmlns:p14="http://schemas.microsoft.com/office/powerpoint/2010/main" val="42257335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FFB7ECB-ECEC-4824-A892-3E1D13D2A980}" type="datetime1">
              <a:rPr lang="en-US" smtClean="0"/>
              <a:t>4/30/2024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E80BC6-4763-4CF4-844D-4F10D2D02284}" type="slidenum">
              <a:rPr lang="en-US" smtClean="0"/>
              <a:t>‹#›</a:t>
            </a:fld>
            <a:endParaRPr lang="en-US"/>
          </a:p>
        </p:txBody>
      </p:sp>
    </p:spTree>
    <p:extLst>
      <p:ext uri="{BB962C8B-B14F-4D97-AF65-F5344CB8AC3E}">
        <p14:creationId xmlns:p14="http://schemas.microsoft.com/office/powerpoint/2010/main" val="5771073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E6CCC0-9240-45EF-A8AB-21F57681B579}" type="datetime1">
              <a:rPr lang="en-US" smtClean="0"/>
              <a:t>4/30/2024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E80BC6-4763-4CF4-844D-4F10D2D02284}" type="slidenum">
              <a:rPr lang="en-US" smtClean="0"/>
              <a:t>‹#›</a:t>
            </a:fld>
            <a:endParaRPr lang="en-US"/>
          </a:p>
        </p:txBody>
      </p:sp>
    </p:spTree>
    <p:extLst>
      <p:ext uri="{BB962C8B-B14F-4D97-AF65-F5344CB8AC3E}">
        <p14:creationId xmlns:p14="http://schemas.microsoft.com/office/powerpoint/2010/main" val="16683521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FA2E26-4962-4391-B0D6-BB6A1BCB9407}" type="datetime1">
              <a:rPr lang="en-US" smtClean="0"/>
              <a:t>4/30/2024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E80BC6-4763-4CF4-844D-4F10D2D02284}" type="slidenum">
              <a:rPr lang="en-US" smtClean="0"/>
              <a:t>‹#›</a:t>
            </a:fld>
            <a:endParaRPr lang="en-US"/>
          </a:p>
        </p:txBody>
      </p:sp>
    </p:spTree>
    <p:extLst>
      <p:ext uri="{BB962C8B-B14F-4D97-AF65-F5344CB8AC3E}">
        <p14:creationId xmlns:p14="http://schemas.microsoft.com/office/powerpoint/2010/main" val="39467927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D4C543-37E6-4B4A-BB4F-F99DEC3084A8}" type="datetime1">
              <a:rPr lang="en-US" smtClean="0"/>
              <a:t>4/30/2024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E80BC6-4763-4CF4-844D-4F10D2D02284}" type="slidenum">
              <a:rPr lang="en-US" smtClean="0"/>
              <a:t>‹#›</a:t>
            </a:fld>
            <a:endParaRPr lang="en-US"/>
          </a:p>
        </p:txBody>
      </p:sp>
    </p:spTree>
    <p:extLst>
      <p:ext uri="{BB962C8B-B14F-4D97-AF65-F5344CB8AC3E}">
        <p14:creationId xmlns:p14="http://schemas.microsoft.com/office/powerpoint/2010/main" val="2354540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9936DDC-3D10-4EA4-85B0-9504D51DAAF7}"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E80BC6-4763-4CF4-844D-4F10D2D02284}" type="slidenum">
              <a:rPr lang="en-US" smtClean="0"/>
              <a:t>‹#›</a:t>
            </a:fld>
            <a:endParaRPr lang="en-US"/>
          </a:p>
        </p:txBody>
      </p:sp>
    </p:spTree>
    <p:extLst>
      <p:ext uri="{BB962C8B-B14F-4D97-AF65-F5344CB8AC3E}">
        <p14:creationId xmlns:p14="http://schemas.microsoft.com/office/powerpoint/2010/main" val="7116526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46B7081-261E-46BC-9594-1496BD262ACD}"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E80BC6-4763-4CF4-844D-4F10D2D02284}" type="slidenum">
              <a:rPr lang="en-US" smtClean="0"/>
              <a:t>‹#›</a:t>
            </a:fld>
            <a:endParaRPr lang="en-US"/>
          </a:p>
        </p:txBody>
      </p:sp>
    </p:spTree>
    <p:extLst>
      <p:ext uri="{BB962C8B-B14F-4D97-AF65-F5344CB8AC3E}">
        <p14:creationId xmlns:p14="http://schemas.microsoft.com/office/powerpoint/2010/main" val="22833443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C2258ED9-DE3C-4BA9-BF12-23DF9392B1FC}" type="datetime1">
              <a:rPr lang="en-US" smtClean="0"/>
              <a:t>4/30/2024</a:t>
            </a:fld>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3B514CF5-B75E-4684-A13E-9C9522798885}" type="slidenum">
              <a:rPr lang="en-US"/>
              <a:pPr>
                <a:defRPr/>
              </a:pPr>
              <a:t>‹#›</a:t>
            </a:fld>
            <a:endParaRPr lang="en-US" dirty="0"/>
          </a:p>
        </p:txBody>
      </p:sp>
    </p:spTree>
    <p:extLst>
      <p:ext uri="{BB962C8B-B14F-4D97-AF65-F5344CB8AC3E}">
        <p14:creationId xmlns:p14="http://schemas.microsoft.com/office/powerpoint/2010/main" val="28117488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AE7AEAAC-8AA1-4E01-AD15-684E637382EB}" type="datetime1">
              <a:rPr lang="en-US" smtClean="0"/>
              <a:t>4/30/2024</a:t>
            </a:fld>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0DABA2C0-A27A-4648-8461-F421387C6197}" type="slidenum">
              <a:rPr lang="en-US"/>
              <a:pPr>
                <a:defRPr/>
              </a:pPr>
              <a:t>‹#›</a:t>
            </a:fld>
            <a:endParaRPr lang="en-US" dirty="0"/>
          </a:p>
        </p:txBody>
      </p:sp>
    </p:spTree>
    <p:extLst>
      <p:ext uri="{BB962C8B-B14F-4D97-AF65-F5344CB8AC3E}">
        <p14:creationId xmlns:p14="http://schemas.microsoft.com/office/powerpoint/2010/main" val="315097357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207434D-5AE9-416A-BFA9-641209009F8B}" type="datetime1">
              <a:rPr lang="en-US" smtClean="0"/>
              <a:t>4/30/2024</a:t>
            </a:fld>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CB4A3797-270A-4824-8FC9-AA420D067238}" type="slidenum">
              <a:rPr lang="en-US"/>
              <a:pPr>
                <a:defRPr/>
              </a:pPr>
              <a:t>‹#›</a:t>
            </a:fld>
            <a:endParaRPr lang="en-US" dirty="0"/>
          </a:p>
        </p:txBody>
      </p:sp>
    </p:spTree>
    <p:extLst>
      <p:ext uri="{BB962C8B-B14F-4D97-AF65-F5344CB8AC3E}">
        <p14:creationId xmlns:p14="http://schemas.microsoft.com/office/powerpoint/2010/main" val="17711370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67B021E0-F669-46F7-AF19-68EF12D3B7F7}" type="datetime1">
              <a:rPr lang="en-US" smtClean="0"/>
              <a:t>4/30/2024</a:t>
            </a:fld>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0E14BAC9-1DBA-4CB5-AC47-33B2965B56A8}" type="slidenum">
              <a:rPr lang="en-US"/>
              <a:pPr>
                <a:defRPr/>
              </a:pPr>
              <a:t>‹#›</a:t>
            </a:fld>
            <a:endParaRPr lang="en-US" dirty="0"/>
          </a:p>
        </p:txBody>
      </p:sp>
    </p:spTree>
    <p:extLst>
      <p:ext uri="{BB962C8B-B14F-4D97-AF65-F5344CB8AC3E}">
        <p14:creationId xmlns:p14="http://schemas.microsoft.com/office/powerpoint/2010/main" val="269260935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437B9A1D-AB92-44D0-B8BD-E646A5291DE3}" type="datetime1">
              <a:rPr lang="en-US" smtClean="0"/>
              <a:t>4/30/2024</a:t>
            </a:fld>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80E769AB-4335-4482-97E0-731E040F755E}" type="slidenum">
              <a:rPr lang="en-US"/>
              <a:pPr>
                <a:defRPr/>
              </a:pPr>
              <a:t>‹#›</a:t>
            </a:fld>
            <a:endParaRPr lang="en-US" dirty="0"/>
          </a:p>
        </p:txBody>
      </p:sp>
    </p:spTree>
    <p:extLst>
      <p:ext uri="{BB962C8B-B14F-4D97-AF65-F5344CB8AC3E}">
        <p14:creationId xmlns:p14="http://schemas.microsoft.com/office/powerpoint/2010/main" val="15354186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BB7BFC8E-BF62-4456-A067-44E9DA35508C}" type="datetime1">
              <a:rPr lang="en-US" smtClean="0"/>
              <a:t>4/30/2024</a:t>
            </a:fld>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3C8553E7-0405-4A01-A18E-6B1CC24AA79A}" type="slidenum">
              <a:rPr lang="en-US"/>
              <a:pPr>
                <a:defRPr/>
              </a:pPr>
              <a:t>‹#›</a:t>
            </a:fld>
            <a:endParaRPr lang="en-US" dirty="0"/>
          </a:p>
        </p:txBody>
      </p:sp>
    </p:spTree>
    <p:extLst>
      <p:ext uri="{BB962C8B-B14F-4D97-AF65-F5344CB8AC3E}">
        <p14:creationId xmlns:p14="http://schemas.microsoft.com/office/powerpoint/2010/main" val="23725540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A14C0268-05C0-40ED-8EA3-A2A1105FBB53}" type="datetime1">
              <a:rPr lang="en-US" smtClean="0"/>
              <a:t>4/30/2024</a:t>
            </a:fld>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566A2E6C-0939-4E0F-8CD9-2E34FD6B446B}" type="slidenum">
              <a:rPr lang="en-US"/>
              <a:pPr>
                <a:defRPr/>
              </a:pPr>
              <a:t>‹#›</a:t>
            </a:fld>
            <a:endParaRPr lang="en-US" dirty="0"/>
          </a:p>
        </p:txBody>
      </p:sp>
    </p:spTree>
    <p:extLst>
      <p:ext uri="{BB962C8B-B14F-4D97-AF65-F5344CB8AC3E}">
        <p14:creationId xmlns:p14="http://schemas.microsoft.com/office/powerpoint/2010/main" val="34132361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E9498351-8426-4CBA-A5CE-857F2C52E8CF}" type="datetime1">
              <a:rPr lang="en-US" smtClean="0"/>
              <a:t>4/30/2024</a:t>
            </a:fld>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684CEB09-75E1-4CD7-B6EC-40FB95A38250}" type="slidenum">
              <a:rPr lang="en-US"/>
              <a:pPr>
                <a:defRPr/>
              </a:pPr>
              <a:t>‹#›</a:t>
            </a:fld>
            <a:endParaRPr lang="en-US" dirty="0"/>
          </a:p>
        </p:txBody>
      </p:sp>
    </p:spTree>
    <p:extLst>
      <p:ext uri="{BB962C8B-B14F-4D97-AF65-F5344CB8AC3E}">
        <p14:creationId xmlns:p14="http://schemas.microsoft.com/office/powerpoint/2010/main" val="103388345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308CC73B-1527-4454-A600-AC2EB8E05347}" type="datetime1">
              <a:rPr lang="en-US" smtClean="0"/>
              <a:t>4/30/2024</a:t>
            </a:fld>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1268D2A5-7E7C-42B7-BDC6-AAE3C6B90448}" type="slidenum">
              <a:rPr lang="en-US"/>
              <a:pPr>
                <a:defRPr/>
              </a:pPr>
              <a:t>‹#›</a:t>
            </a:fld>
            <a:endParaRPr lang="en-US" dirty="0"/>
          </a:p>
        </p:txBody>
      </p:sp>
    </p:spTree>
    <p:extLst>
      <p:ext uri="{BB962C8B-B14F-4D97-AF65-F5344CB8AC3E}">
        <p14:creationId xmlns:p14="http://schemas.microsoft.com/office/powerpoint/2010/main" val="6316955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4AF6E4F3-8A87-4CF7-917C-72159B860AC3}" type="datetime1">
              <a:rPr lang="en-US" smtClean="0"/>
              <a:t>4/30/2024</a:t>
            </a:fld>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D259B8AF-B724-4AEA-9F95-665950AF4D6A}" type="slidenum">
              <a:rPr lang="en-US"/>
              <a:pPr>
                <a:defRPr/>
              </a:pPr>
              <a:t>‹#›</a:t>
            </a:fld>
            <a:endParaRPr lang="en-US" dirty="0"/>
          </a:p>
        </p:txBody>
      </p:sp>
    </p:spTree>
    <p:extLst>
      <p:ext uri="{BB962C8B-B14F-4D97-AF65-F5344CB8AC3E}">
        <p14:creationId xmlns:p14="http://schemas.microsoft.com/office/powerpoint/2010/main" val="11958857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415F3BA3-E5FF-4214-93AE-840252A29F2F}" type="datetime1">
              <a:rPr lang="en-US" smtClean="0"/>
              <a:t>4/30/2024</a:t>
            </a:fld>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50F04E64-7DFB-47F1-9B66-121145FBC232}" type="slidenum">
              <a:rPr lang="en-US"/>
              <a:pPr>
                <a:defRPr/>
              </a:pPr>
              <a:t>‹#›</a:t>
            </a:fld>
            <a:endParaRPr lang="en-US" dirty="0"/>
          </a:p>
        </p:txBody>
      </p:sp>
    </p:spTree>
    <p:extLst>
      <p:ext uri="{BB962C8B-B14F-4D97-AF65-F5344CB8AC3E}">
        <p14:creationId xmlns:p14="http://schemas.microsoft.com/office/powerpoint/2010/main" val="13805376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80BF613A-726B-4EB2-BC9B-DD32150D4292}" type="datetime1">
              <a:rPr lang="en-US" smtClean="0"/>
              <a:t>4/30/2024</a:t>
            </a:fld>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9D62A5AB-75D6-4E5D-BFC6-8D40367D4001}" type="slidenum">
              <a:rPr lang="en-US"/>
              <a:pPr>
                <a:defRPr/>
              </a:pPr>
              <a:t>‹#›</a:t>
            </a:fld>
            <a:endParaRPr lang="en-US" dirty="0"/>
          </a:p>
        </p:txBody>
      </p:sp>
    </p:spTree>
    <p:extLst>
      <p:ext uri="{BB962C8B-B14F-4D97-AF65-F5344CB8AC3E}">
        <p14:creationId xmlns:p14="http://schemas.microsoft.com/office/powerpoint/2010/main" val="157463902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914400" y="609600"/>
            <a:ext cx="103632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fld id="{259288A9-6160-486D-A921-54A0063D78C5}" type="datetime1">
              <a:rPr lang="en-US" smtClean="0"/>
              <a:t>4/30/2024</a:t>
            </a:fld>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C0739A25-A0EC-42CD-B194-8CE8BA94818D}" type="slidenum">
              <a:rPr lang="en-US"/>
              <a:pPr>
                <a:defRPr/>
              </a:pPr>
              <a:t>‹#›</a:t>
            </a:fld>
            <a:endParaRPr lang="en-US" dirty="0"/>
          </a:p>
        </p:txBody>
      </p:sp>
    </p:spTree>
    <p:extLst>
      <p:ext uri="{BB962C8B-B14F-4D97-AF65-F5344CB8AC3E}">
        <p14:creationId xmlns:p14="http://schemas.microsoft.com/office/powerpoint/2010/main" val="13267741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9347200" y="4724400"/>
            <a:ext cx="2641600" cy="1600200"/>
          </a:xfrm>
        </p:spPr>
        <p:txBody>
          <a:bodyPr anchor="ctr">
            <a:normAutofit/>
          </a:bodyPr>
          <a:lstStyle>
            <a:lvl1pPr marL="0" indent="0" algn="l">
              <a:buNone/>
              <a:defRPr sz="1200">
                <a:solidFill>
                  <a:srgbClr val="FFFFFF"/>
                </a:solidFill>
                <a:latin typeface="Trebuchet MS"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b="1" dirty="0"/>
              <a:t>PREPARED FOR</a:t>
            </a:r>
          </a:p>
          <a:p>
            <a:r>
              <a:rPr lang="en-US" dirty="0"/>
              <a:t>The Nature Conservancy</a:t>
            </a:r>
          </a:p>
          <a:p>
            <a:endParaRPr lang="en-US" dirty="0"/>
          </a:p>
          <a:p>
            <a:r>
              <a:rPr lang="en-US" b="1" dirty="0"/>
              <a:t>PREPARED BY</a:t>
            </a:r>
          </a:p>
          <a:p>
            <a:r>
              <a:rPr lang="en-US" dirty="0"/>
              <a:t>Stillwater Sciences</a:t>
            </a:r>
          </a:p>
          <a:p>
            <a:endParaRPr lang="en-US" dirty="0"/>
          </a:p>
        </p:txBody>
      </p:sp>
      <p:sp>
        <p:nvSpPr>
          <p:cNvPr id="10" name="Date Placeholder 9"/>
          <p:cNvSpPr>
            <a:spLocks noGrp="1"/>
          </p:cNvSpPr>
          <p:nvPr>
            <p:ph type="dt" sz="half" idx="10"/>
          </p:nvPr>
        </p:nvSpPr>
        <p:spPr>
          <a:xfrm>
            <a:off x="622341" y="6434327"/>
            <a:ext cx="2641600" cy="274320"/>
          </a:xfrm>
        </p:spPr>
        <p:txBody>
          <a:bodyPr/>
          <a:lstStyle>
            <a:lvl1pPr algn="l">
              <a:defRPr>
                <a:solidFill>
                  <a:schemeClr val="bg2"/>
                </a:solidFill>
                <a:latin typeface="Trebuchet MS" pitchFamily="34" charset="0"/>
              </a:defRPr>
            </a:lvl1pPr>
          </a:lstStyle>
          <a:p>
            <a:fld id="{F8D5F625-41C2-4E41-BE01-DB9FAFD4E973}" type="datetime1">
              <a:rPr lang="en-US" smtClean="0"/>
              <a:t>4/30/2024</a:t>
            </a:fld>
            <a:endParaRPr lang="en-US" dirty="0"/>
          </a:p>
        </p:txBody>
      </p:sp>
      <p:sp>
        <p:nvSpPr>
          <p:cNvPr id="13" name="Title 12"/>
          <p:cNvSpPr>
            <a:spLocks noGrp="1"/>
          </p:cNvSpPr>
          <p:nvPr>
            <p:ph type="title"/>
          </p:nvPr>
        </p:nvSpPr>
        <p:spPr>
          <a:xfrm>
            <a:off x="609600" y="4495800"/>
            <a:ext cx="8128000" cy="1828800"/>
          </a:xfrm>
        </p:spPr>
        <p:txBody>
          <a:bodyPr/>
          <a:lstStyle>
            <a:lvl1pPr algn="r">
              <a:defRPr sz="4200" b="1" spc="150" baseline="0">
                <a:latin typeface="Palatino Linotype" pitchFamily="18" charset="0"/>
              </a:defRPr>
            </a:lvl1pPr>
          </a:lstStyle>
          <a:p>
            <a:endParaRPr lang="en-US" dirty="0"/>
          </a:p>
        </p:txBody>
      </p:sp>
      <p:sp>
        <p:nvSpPr>
          <p:cNvPr id="11" name="Content Placeholder 2"/>
          <p:cNvSpPr>
            <a:spLocks noGrp="1"/>
          </p:cNvSpPr>
          <p:nvPr>
            <p:ph idx="11" hasCustomPrompt="1"/>
          </p:nvPr>
        </p:nvSpPr>
        <p:spPr>
          <a:xfrm>
            <a:off x="622341" y="2678578"/>
            <a:ext cx="4051259" cy="1588622"/>
          </a:xfrm>
        </p:spPr>
        <p:txBody>
          <a:bodyPr/>
          <a:lstStyle/>
          <a:p>
            <a:pPr lvl="0"/>
            <a:r>
              <a:rPr lang="en-US" dirty="0"/>
              <a:t>level</a:t>
            </a:r>
          </a:p>
          <a:p>
            <a:pPr lvl="4"/>
            <a:r>
              <a:rPr lang="en-US" dirty="0"/>
              <a:t>Fifth level</a:t>
            </a:r>
          </a:p>
        </p:txBody>
      </p:sp>
      <p:sp>
        <p:nvSpPr>
          <p:cNvPr id="12" name="Content Placeholder 2"/>
          <p:cNvSpPr>
            <a:spLocks noGrp="1"/>
          </p:cNvSpPr>
          <p:nvPr>
            <p:ph idx="12" hasCustomPrompt="1"/>
          </p:nvPr>
        </p:nvSpPr>
        <p:spPr>
          <a:xfrm>
            <a:off x="628712" y="457201"/>
            <a:ext cx="4051259" cy="2224787"/>
          </a:xfrm>
        </p:spPr>
        <p:txBody>
          <a:bodyPr/>
          <a:lstStyle/>
          <a:p>
            <a:pPr lvl="0"/>
            <a:r>
              <a:rPr lang="en-US" dirty="0"/>
              <a:t>level</a:t>
            </a:r>
          </a:p>
          <a:p>
            <a:pPr lvl="4"/>
            <a:r>
              <a:rPr lang="en-US" dirty="0"/>
              <a:t>Fifth level</a:t>
            </a:r>
          </a:p>
        </p:txBody>
      </p:sp>
      <p:sp>
        <p:nvSpPr>
          <p:cNvPr id="17" name="Content Placeholder 2"/>
          <p:cNvSpPr>
            <a:spLocks noGrp="1"/>
          </p:cNvSpPr>
          <p:nvPr>
            <p:ph idx="13" hasCustomPrompt="1"/>
          </p:nvPr>
        </p:nvSpPr>
        <p:spPr>
          <a:xfrm>
            <a:off x="4694421" y="1981201"/>
            <a:ext cx="4051259" cy="2286000"/>
          </a:xfrm>
        </p:spPr>
        <p:txBody>
          <a:bodyPr/>
          <a:lstStyle/>
          <a:p>
            <a:pPr lvl="0"/>
            <a:r>
              <a:rPr lang="en-US" dirty="0"/>
              <a:t>level</a:t>
            </a:r>
          </a:p>
          <a:p>
            <a:pPr lvl="4"/>
            <a:r>
              <a:rPr lang="en-US" dirty="0"/>
              <a:t>Fifth level</a:t>
            </a:r>
          </a:p>
        </p:txBody>
      </p:sp>
      <p:sp>
        <p:nvSpPr>
          <p:cNvPr id="18" name="Content Placeholder 2"/>
          <p:cNvSpPr>
            <a:spLocks noGrp="1"/>
          </p:cNvSpPr>
          <p:nvPr>
            <p:ph idx="14" hasCustomPrompt="1"/>
          </p:nvPr>
        </p:nvSpPr>
        <p:spPr>
          <a:xfrm>
            <a:off x="4668008" y="457201"/>
            <a:ext cx="4069592" cy="1524000"/>
          </a:xfrm>
        </p:spPr>
        <p:txBody>
          <a:bodyPr/>
          <a:lstStyle/>
          <a:p>
            <a:pPr lvl="0"/>
            <a:r>
              <a:rPr lang="en-US" dirty="0"/>
              <a:t>level</a:t>
            </a:r>
          </a:p>
          <a:p>
            <a:pPr lvl="4"/>
            <a:r>
              <a:rPr lang="en-US" dirty="0"/>
              <a:t>Fifth level</a:t>
            </a:r>
          </a:p>
        </p:txBody>
      </p:sp>
    </p:spTree>
    <p:extLst>
      <p:ext uri="{BB962C8B-B14F-4D97-AF65-F5344CB8AC3E}">
        <p14:creationId xmlns:p14="http://schemas.microsoft.com/office/powerpoint/2010/main" val="16128131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reserve="1">
  <p:cSld name="Example Title">
    <p:spTree>
      <p:nvGrpSpPr>
        <p:cNvPr id="1" name=""/>
        <p:cNvGrpSpPr/>
        <p:nvPr/>
      </p:nvGrpSpPr>
      <p:grpSpPr>
        <a:xfrm>
          <a:off x="0" y="0"/>
          <a:ext cx="0" cy="0"/>
          <a:chOff x="0" y="0"/>
          <a:chExt cx="0" cy="0"/>
        </a:xfrm>
      </p:grpSpPr>
      <p:sp>
        <p:nvSpPr>
          <p:cNvPr id="7" name="Rectangle 6"/>
          <p:cNvSpPr/>
          <p:nvPr userDrawn="1"/>
        </p:nvSpPr>
        <p:spPr>
          <a:xfrm>
            <a:off x="9347200" y="152399"/>
            <a:ext cx="26416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userDrawn="1"/>
        </p:nvSpPr>
        <p:spPr>
          <a:xfrm>
            <a:off x="203200" y="134223"/>
            <a:ext cx="89408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Subtitle 2"/>
          <p:cNvSpPr>
            <a:spLocks noGrp="1"/>
          </p:cNvSpPr>
          <p:nvPr>
            <p:ph type="subTitle" idx="1" hasCustomPrompt="1"/>
          </p:nvPr>
        </p:nvSpPr>
        <p:spPr>
          <a:xfrm>
            <a:off x="9347200" y="4724400"/>
            <a:ext cx="2641600" cy="1600200"/>
          </a:xfrm>
        </p:spPr>
        <p:txBody>
          <a:bodyPr anchor="ctr">
            <a:normAutofit/>
          </a:bodyPr>
          <a:lstStyle>
            <a:lvl1pPr marL="0" indent="0" algn="l">
              <a:buNone/>
              <a:defRPr sz="1200">
                <a:solidFill>
                  <a:srgbClr val="FFFFFF"/>
                </a:solidFill>
                <a:latin typeface="Trebuchet MS"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b="1" dirty="0"/>
              <a:t>PREPARED FOR</a:t>
            </a:r>
          </a:p>
          <a:p>
            <a:r>
              <a:rPr lang="en-US" dirty="0"/>
              <a:t>The Nature Conservancy</a:t>
            </a:r>
          </a:p>
          <a:p>
            <a:endParaRPr lang="en-US" dirty="0"/>
          </a:p>
          <a:p>
            <a:r>
              <a:rPr lang="en-US" b="1" dirty="0"/>
              <a:t>PREPARED BY</a:t>
            </a:r>
          </a:p>
          <a:p>
            <a:r>
              <a:rPr lang="en-US" dirty="0"/>
              <a:t>Stillwater Sciences</a:t>
            </a:r>
          </a:p>
          <a:p>
            <a:endParaRPr lang="en-US" dirty="0"/>
          </a:p>
        </p:txBody>
      </p:sp>
      <p:sp>
        <p:nvSpPr>
          <p:cNvPr id="10" name="Date Placeholder 9"/>
          <p:cNvSpPr>
            <a:spLocks noGrp="1"/>
          </p:cNvSpPr>
          <p:nvPr>
            <p:ph type="dt" sz="half" idx="10"/>
          </p:nvPr>
        </p:nvSpPr>
        <p:spPr>
          <a:xfrm>
            <a:off x="622341" y="6434327"/>
            <a:ext cx="2641600" cy="274320"/>
          </a:xfrm>
        </p:spPr>
        <p:txBody>
          <a:bodyPr/>
          <a:lstStyle>
            <a:lvl1pPr algn="l">
              <a:defRPr>
                <a:solidFill>
                  <a:schemeClr val="bg2"/>
                </a:solidFill>
                <a:latin typeface="Trebuchet MS" pitchFamily="34" charset="0"/>
              </a:defRPr>
            </a:lvl1pPr>
          </a:lstStyle>
          <a:p>
            <a:fld id="{B373414B-9444-450D-AF66-3ED2645FB204}" type="datetime1">
              <a:rPr lang="en-US" smtClean="0"/>
              <a:t>4/30/2024</a:t>
            </a:fld>
            <a:endParaRPr lang="en-US" dirty="0"/>
          </a:p>
        </p:txBody>
      </p:sp>
      <p:sp>
        <p:nvSpPr>
          <p:cNvPr id="13" name="Title 12"/>
          <p:cNvSpPr>
            <a:spLocks noGrp="1"/>
          </p:cNvSpPr>
          <p:nvPr>
            <p:ph type="title"/>
          </p:nvPr>
        </p:nvSpPr>
        <p:spPr>
          <a:xfrm>
            <a:off x="609600" y="4495800"/>
            <a:ext cx="8128000" cy="1828800"/>
          </a:xfrm>
        </p:spPr>
        <p:txBody>
          <a:bodyPr/>
          <a:lstStyle>
            <a:lvl1pPr algn="r">
              <a:defRPr sz="4200" b="1" spc="150" baseline="0">
                <a:latin typeface="Palatino Linotype" pitchFamily="18" charset="0"/>
              </a:defRPr>
            </a:lvl1pPr>
          </a:lstStyle>
          <a:p>
            <a:endParaRPr lang="en-US" dirty="0"/>
          </a:p>
        </p:txBody>
      </p:sp>
      <p:pic>
        <p:nvPicPr>
          <p:cNvPr id="2" name="Picture 1"/>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622341" y="457200"/>
            <a:ext cx="4070371" cy="2221378"/>
          </a:xfrm>
          <a:prstGeom prst="rect">
            <a:avLst/>
          </a:prstGeom>
        </p:spPr>
      </p:pic>
      <p:pic>
        <p:nvPicPr>
          <p:cNvPr id="14" name="Picture 13"/>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4679970" y="1989869"/>
            <a:ext cx="4070371" cy="2227696"/>
          </a:xfrm>
          <a:prstGeom prst="rect">
            <a:avLst/>
          </a:prstGeom>
        </p:spPr>
      </p:pic>
      <p:pic>
        <p:nvPicPr>
          <p:cNvPr id="15" name="Picture 14"/>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4679969" y="457201"/>
            <a:ext cx="4070371" cy="1550723"/>
          </a:xfrm>
          <a:prstGeom prst="rect">
            <a:avLst/>
          </a:prstGeom>
        </p:spPr>
      </p:pic>
      <p:pic>
        <p:nvPicPr>
          <p:cNvPr id="16" name="Picture 15"/>
          <p:cNvPicPr>
            <a:picLocks noChangeAspect="1"/>
          </p:cNvPicPr>
          <p:nvPr userDrawn="1"/>
        </p:nvPicPr>
        <p:blipFill rotWithShape="1">
          <a:blip r:embed="rId5" cstate="screen">
            <a:extLst>
              <a:ext uri="{28A0092B-C50C-407E-A947-70E740481C1C}">
                <a14:useLocalDpi xmlns:a14="http://schemas.microsoft.com/office/drawing/2010/main"/>
              </a:ext>
            </a:extLst>
          </a:blip>
          <a:srcRect/>
          <a:stretch/>
        </p:blipFill>
        <p:spPr>
          <a:xfrm>
            <a:off x="622342" y="2631859"/>
            <a:ext cx="4057629" cy="1582999"/>
          </a:xfrm>
          <a:prstGeom prst="rect">
            <a:avLst/>
          </a:prstGeom>
        </p:spPr>
      </p:pic>
    </p:spTree>
    <p:extLst>
      <p:ext uri="{BB962C8B-B14F-4D97-AF65-F5344CB8AC3E}">
        <p14:creationId xmlns:p14="http://schemas.microsoft.com/office/powerpoint/2010/main" val="396676454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9347200" y="4724400"/>
            <a:ext cx="2641600" cy="1600200"/>
          </a:xfrm>
        </p:spPr>
        <p:txBody>
          <a:bodyPr anchor="ctr">
            <a:normAutofit/>
          </a:bodyPr>
          <a:lstStyle>
            <a:lvl1pPr marL="0" indent="0" algn="l">
              <a:buNone/>
              <a:defRPr sz="1200">
                <a:solidFill>
                  <a:srgbClr val="FFFFFF"/>
                </a:solidFill>
                <a:latin typeface="Trebuchet MS"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b="1" dirty="0"/>
              <a:t>PREPARED FOR</a:t>
            </a:r>
          </a:p>
          <a:p>
            <a:r>
              <a:rPr lang="en-US" dirty="0"/>
              <a:t>The Nature Conservancy</a:t>
            </a:r>
          </a:p>
          <a:p>
            <a:endParaRPr lang="en-US" dirty="0"/>
          </a:p>
          <a:p>
            <a:r>
              <a:rPr lang="en-US" b="1" dirty="0"/>
              <a:t>PREPARED BY</a:t>
            </a:r>
          </a:p>
          <a:p>
            <a:r>
              <a:rPr lang="en-US" dirty="0"/>
              <a:t>Stillwater Sciences</a:t>
            </a:r>
          </a:p>
          <a:p>
            <a:endParaRPr lang="en-US" dirty="0"/>
          </a:p>
        </p:txBody>
      </p:sp>
      <p:sp>
        <p:nvSpPr>
          <p:cNvPr id="10" name="Date Placeholder 9"/>
          <p:cNvSpPr>
            <a:spLocks noGrp="1"/>
          </p:cNvSpPr>
          <p:nvPr>
            <p:ph type="dt" sz="half" idx="10"/>
          </p:nvPr>
        </p:nvSpPr>
        <p:spPr>
          <a:xfrm>
            <a:off x="622341" y="6434327"/>
            <a:ext cx="2641600" cy="274320"/>
          </a:xfrm>
        </p:spPr>
        <p:txBody>
          <a:bodyPr/>
          <a:lstStyle>
            <a:lvl1pPr algn="l">
              <a:defRPr>
                <a:solidFill>
                  <a:schemeClr val="bg2"/>
                </a:solidFill>
                <a:latin typeface="Trebuchet MS" pitchFamily="34" charset="0"/>
              </a:defRPr>
            </a:lvl1pPr>
          </a:lstStyle>
          <a:p>
            <a:fld id="{4B14108C-DEF4-4686-BDA4-92C739D90C83}" type="datetime1">
              <a:rPr lang="en-US" smtClean="0"/>
              <a:t>4/30/2024</a:t>
            </a:fld>
            <a:endParaRPr lang="en-US" dirty="0"/>
          </a:p>
        </p:txBody>
      </p:sp>
      <p:sp>
        <p:nvSpPr>
          <p:cNvPr id="13" name="Title 12"/>
          <p:cNvSpPr>
            <a:spLocks noGrp="1"/>
          </p:cNvSpPr>
          <p:nvPr>
            <p:ph type="title"/>
          </p:nvPr>
        </p:nvSpPr>
        <p:spPr>
          <a:xfrm>
            <a:off x="609600" y="4495800"/>
            <a:ext cx="8128000" cy="1828800"/>
          </a:xfrm>
        </p:spPr>
        <p:txBody>
          <a:bodyPr/>
          <a:lstStyle>
            <a:lvl1pPr algn="r">
              <a:defRPr sz="4200" b="1" spc="150" baseline="0">
                <a:latin typeface="Palatino Linotype" pitchFamily="18" charset="0"/>
              </a:defRPr>
            </a:lvl1pPr>
          </a:lstStyle>
          <a:p>
            <a:endParaRPr lang="en-US" dirty="0"/>
          </a:p>
        </p:txBody>
      </p:sp>
      <p:sp>
        <p:nvSpPr>
          <p:cNvPr id="11" name="Content Placeholder 2"/>
          <p:cNvSpPr>
            <a:spLocks noGrp="1"/>
          </p:cNvSpPr>
          <p:nvPr>
            <p:ph idx="11" hasCustomPrompt="1"/>
          </p:nvPr>
        </p:nvSpPr>
        <p:spPr>
          <a:xfrm>
            <a:off x="622341" y="2678578"/>
            <a:ext cx="4051259" cy="1588622"/>
          </a:xfrm>
        </p:spPr>
        <p:txBody>
          <a:bodyPr/>
          <a:lstStyle/>
          <a:p>
            <a:pPr lvl="0"/>
            <a:r>
              <a:rPr lang="en-US" dirty="0"/>
              <a:t>level</a:t>
            </a:r>
          </a:p>
          <a:p>
            <a:pPr lvl="4"/>
            <a:r>
              <a:rPr lang="en-US" dirty="0"/>
              <a:t>Fifth level</a:t>
            </a:r>
          </a:p>
        </p:txBody>
      </p:sp>
      <p:sp>
        <p:nvSpPr>
          <p:cNvPr id="12" name="Content Placeholder 2"/>
          <p:cNvSpPr>
            <a:spLocks noGrp="1"/>
          </p:cNvSpPr>
          <p:nvPr>
            <p:ph idx="12" hasCustomPrompt="1"/>
          </p:nvPr>
        </p:nvSpPr>
        <p:spPr>
          <a:xfrm>
            <a:off x="628712" y="457201"/>
            <a:ext cx="4051259" cy="2224787"/>
          </a:xfrm>
        </p:spPr>
        <p:txBody>
          <a:bodyPr/>
          <a:lstStyle/>
          <a:p>
            <a:pPr lvl="0"/>
            <a:r>
              <a:rPr lang="en-US" dirty="0"/>
              <a:t>level</a:t>
            </a:r>
          </a:p>
          <a:p>
            <a:pPr lvl="4"/>
            <a:r>
              <a:rPr lang="en-US" dirty="0"/>
              <a:t>Fifth level</a:t>
            </a:r>
          </a:p>
        </p:txBody>
      </p:sp>
      <p:sp>
        <p:nvSpPr>
          <p:cNvPr id="17" name="Content Placeholder 2"/>
          <p:cNvSpPr>
            <a:spLocks noGrp="1"/>
          </p:cNvSpPr>
          <p:nvPr>
            <p:ph idx="13" hasCustomPrompt="1"/>
          </p:nvPr>
        </p:nvSpPr>
        <p:spPr>
          <a:xfrm>
            <a:off x="4694421" y="1981201"/>
            <a:ext cx="4051259" cy="2286000"/>
          </a:xfrm>
        </p:spPr>
        <p:txBody>
          <a:bodyPr/>
          <a:lstStyle/>
          <a:p>
            <a:pPr lvl="0"/>
            <a:r>
              <a:rPr lang="en-US" dirty="0"/>
              <a:t>level</a:t>
            </a:r>
          </a:p>
          <a:p>
            <a:pPr lvl="4"/>
            <a:r>
              <a:rPr lang="en-US" dirty="0"/>
              <a:t>Fifth level</a:t>
            </a:r>
          </a:p>
        </p:txBody>
      </p:sp>
      <p:sp>
        <p:nvSpPr>
          <p:cNvPr id="18" name="Content Placeholder 2"/>
          <p:cNvSpPr>
            <a:spLocks noGrp="1"/>
          </p:cNvSpPr>
          <p:nvPr>
            <p:ph idx="14" hasCustomPrompt="1"/>
          </p:nvPr>
        </p:nvSpPr>
        <p:spPr>
          <a:xfrm>
            <a:off x="4668008" y="457201"/>
            <a:ext cx="4069592" cy="1524000"/>
          </a:xfrm>
        </p:spPr>
        <p:txBody>
          <a:bodyPr/>
          <a:lstStyle/>
          <a:p>
            <a:pPr lvl="0"/>
            <a:r>
              <a:rPr lang="en-US" dirty="0"/>
              <a:t>level</a:t>
            </a:r>
          </a:p>
          <a:p>
            <a:pPr lvl="4"/>
            <a:r>
              <a:rPr lang="en-US" dirty="0"/>
              <a:t>Fifth level</a:t>
            </a:r>
          </a:p>
        </p:txBody>
      </p:sp>
    </p:spTree>
    <p:extLst>
      <p:ext uri="{BB962C8B-B14F-4D97-AF65-F5344CB8AC3E}">
        <p14:creationId xmlns:p14="http://schemas.microsoft.com/office/powerpoint/2010/main" val="290377388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Slide 1">
    <p:spTree>
      <p:nvGrpSpPr>
        <p:cNvPr id="1" name=""/>
        <p:cNvGrpSpPr/>
        <p:nvPr/>
      </p:nvGrpSpPr>
      <p:grpSpPr>
        <a:xfrm>
          <a:off x="0" y="0"/>
          <a:ext cx="0" cy="0"/>
          <a:chOff x="0" y="0"/>
          <a:chExt cx="0" cy="0"/>
        </a:xfrm>
      </p:grpSpPr>
      <p:sp>
        <p:nvSpPr>
          <p:cNvPr id="7" name="Rectangle 6"/>
          <p:cNvSpPr/>
          <p:nvPr/>
        </p:nvSpPr>
        <p:spPr>
          <a:xfrm>
            <a:off x="7924800" y="150875"/>
            <a:ext cx="40640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userDrawn="1"/>
        </p:nvSpPr>
        <p:spPr>
          <a:xfrm>
            <a:off x="203200" y="153923"/>
            <a:ext cx="75184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Date Placeholder 8"/>
          <p:cNvSpPr>
            <a:spLocks noGrp="1"/>
          </p:cNvSpPr>
          <p:nvPr>
            <p:ph type="dt" sz="half" idx="10"/>
          </p:nvPr>
        </p:nvSpPr>
        <p:spPr/>
        <p:txBody>
          <a:bodyPr/>
          <a:lstStyle>
            <a:lvl1pPr>
              <a:defRPr>
                <a:solidFill>
                  <a:srgbClr val="FFFFFF"/>
                </a:solidFill>
              </a:defRPr>
            </a:lvl1pPr>
          </a:lstStyle>
          <a:p>
            <a:fld id="{2BA5716B-6C39-440E-B5AE-C10D26211C48}" type="datetime1">
              <a:rPr lang="en-US" smtClean="0"/>
              <a:t>4/30/2024</a:t>
            </a:fld>
            <a:endParaRPr lang="en-US"/>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CEB1A7AF-577A-4627-A9C0-65EBA99E259F}" type="slidenum">
              <a:rPr lang="en-US" smtClean="0"/>
              <a:t>‹#›</a:t>
            </a:fld>
            <a:endParaRPr lang="en-US"/>
          </a:p>
        </p:txBody>
      </p:sp>
      <p:sp>
        <p:nvSpPr>
          <p:cNvPr id="12" name="Title 11"/>
          <p:cNvSpPr>
            <a:spLocks noGrp="1"/>
          </p:cNvSpPr>
          <p:nvPr>
            <p:ph type="title"/>
          </p:nvPr>
        </p:nvSpPr>
        <p:spPr>
          <a:xfrm>
            <a:off x="457200" y="457200"/>
            <a:ext cx="7061200" cy="538246"/>
          </a:xfrm>
        </p:spPr>
        <p:txBody>
          <a:bodyPr/>
          <a:lstStyle>
            <a:lvl1pPr algn="ctr">
              <a:defRPr sz="2800" spc="150" baseline="0"/>
            </a:lvl1pPr>
          </a:lstStyle>
          <a:p>
            <a:endParaRPr lang="en-US" dirty="0"/>
          </a:p>
        </p:txBody>
      </p:sp>
      <p:sp>
        <p:nvSpPr>
          <p:cNvPr id="3" name="Content Placeholder 2"/>
          <p:cNvSpPr>
            <a:spLocks noGrp="1"/>
          </p:cNvSpPr>
          <p:nvPr>
            <p:ph sz="quarter" idx="12"/>
          </p:nvPr>
        </p:nvSpPr>
        <p:spPr>
          <a:xfrm>
            <a:off x="508000" y="1143000"/>
            <a:ext cx="6908800" cy="5105400"/>
          </a:xfrm>
        </p:spPr>
        <p:txBody>
          <a:bodyPr/>
          <a:lstStyle>
            <a:lvl1pPr marL="388620" indent="-342900">
              <a:buClr>
                <a:schemeClr val="accent2"/>
              </a:buClr>
              <a:buFont typeface="Arial" pitchFamily="34" charset="0"/>
              <a:buChar char="•"/>
              <a:defRPr>
                <a:solidFill>
                  <a:schemeClr val="bg1"/>
                </a:solidFill>
              </a:defRPr>
            </a:lvl1pPr>
            <a:lvl2pPr marL="651510" indent="-285750">
              <a:buClr>
                <a:schemeClr val="accent2"/>
              </a:buClr>
              <a:buFont typeface="Arial" pitchFamily="34" charset="0"/>
              <a:buChar cha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p:txBody>
      </p:sp>
      <p:sp>
        <p:nvSpPr>
          <p:cNvPr id="5" name="Content Placeholder 4"/>
          <p:cNvSpPr>
            <a:spLocks noGrp="1"/>
          </p:cNvSpPr>
          <p:nvPr>
            <p:ph sz="quarter" idx="13"/>
          </p:nvPr>
        </p:nvSpPr>
        <p:spPr>
          <a:xfrm>
            <a:off x="8128000" y="1143000"/>
            <a:ext cx="3657600" cy="5105400"/>
          </a:xfrm>
        </p:spPr>
        <p:txBody>
          <a:bodyPr/>
          <a:lstStyle>
            <a:lvl1pPr marL="331470" indent="-285750">
              <a:buClr>
                <a:schemeClr val="accent2"/>
              </a:buClr>
              <a:buFont typeface="Arial" pitchFamily="34" charset="0"/>
              <a:buChar char="•"/>
              <a:defRPr sz="1600">
                <a:solidFill>
                  <a:schemeClr val="bg1"/>
                </a:solidFill>
              </a:defRPr>
            </a:lvl1pPr>
            <a:lvl2pPr marL="548640" indent="-182880">
              <a:buClr>
                <a:schemeClr val="accent2"/>
              </a:buClr>
              <a:buFont typeface="Arial" pitchFamily="34" charset="0"/>
              <a:buChar char="•"/>
              <a:defRPr sz="14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p:txBody>
      </p:sp>
      <p:sp>
        <p:nvSpPr>
          <p:cNvPr id="11" name="Content Placeholder 10"/>
          <p:cNvSpPr>
            <a:spLocks noGrp="1"/>
          </p:cNvSpPr>
          <p:nvPr>
            <p:ph sz="quarter" idx="14" hasCustomPrompt="1"/>
          </p:nvPr>
        </p:nvSpPr>
        <p:spPr>
          <a:xfrm>
            <a:off x="8229600" y="457200"/>
            <a:ext cx="3454400" cy="457200"/>
          </a:xfrm>
        </p:spPr>
        <p:txBody>
          <a:bodyPr/>
          <a:lstStyle>
            <a:lvl1pPr marL="45720" indent="0" algn="ctr">
              <a:buNone/>
              <a:defRPr baseline="0">
                <a:solidFill>
                  <a:schemeClr val="bg1"/>
                </a:solidFill>
                <a:latin typeface="Palatino Linotype" pitchFamily="18" charset="0"/>
              </a:defRPr>
            </a:lvl1pPr>
          </a:lstStyle>
          <a:p>
            <a:pPr lvl="0"/>
            <a:r>
              <a:rPr lang="en-US" dirty="0"/>
              <a:t>CLICK TO ADD TITLE</a:t>
            </a:r>
          </a:p>
        </p:txBody>
      </p:sp>
    </p:spTree>
    <p:extLst>
      <p:ext uri="{BB962C8B-B14F-4D97-AF65-F5344CB8AC3E}">
        <p14:creationId xmlns:p14="http://schemas.microsoft.com/office/powerpoint/2010/main" val="247309717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Slide 1_Stillwater">
    <p:spTree>
      <p:nvGrpSpPr>
        <p:cNvPr id="1" name=""/>
        <p:cNvGrpSpPr/>
        <p:nvPr/>
      </p:nvGrpSpPr>
      <p:grpSpPr>
        <a:xfrm>
          <a:off x="0" y="0"/>
          <a:ext cx="0" cy="0"/>
          <a:chOff x="0" y="0"/>
          <a:chExt cx="0" cy="0"/>
        </a:xfrm>
      </p:grpSpPr>
      <p:sp>
        <p:nvSpPr>
          <p:cNvPr id="7" name="Rectangle 6"/>
          <p:cNvSpPr/>
          <p:nvPr/>
        </p:nvSpPr>
        <p:spPr>
          <a:xfrm>
            <a:off x="7924800" y="150875"/>
            <a:ext cx="40640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userDrawn="1"/>
        </p:nvSpPr>
        <p:spPr>
          <a:xfrm>
            <a:off x="203200" y="153923"/>
            <a:ext cx="75184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Date Placeholder 8"/>
          <p:cNvSpPr>
            <a:spLocks noGrp="1"/>
          </p:cNvSpPr>
          <p:nvPr>
            <p:ph type="dt" sz="half" idx="10"/>
          </p:nvPr>
        </p:nvSpPr>
        <p:spPr/>
        <p:txBody>
          <a:bodyPr/>
          <a:lstStyle>
            <a:lvl1pPr>
              <a:defRPr>
                <a:solidFill>
                  <a:srgbClr val="FFFFFF"/>
                </a:solidFill>
              </a:defRPr>
            </a:lvl1pPr>
          </a:lstStyle>
          <a:p>
            <a:fld id="{E52B2CEB-F5F3-48AD-B8D3-DBC189B22FC0}" type="datetime1">
              <a:rPr lang="en-US" smtClean="0"/>
              <a:t>4/30/2024</a:t>
            </a:fld>
            <a:endParaRPr lang="en-US"/>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CEB1A7AF-577A-4627-A9C0-65EBA99E259F}" type="slidenum">
              <a:rPr lang="en-US" smtClean="0"/>
              <a:t>‹#›</a:t>
            </a:fld>
            <a:endParaRPr lang="en-US"/>
          </a:p>
        </p:txBody>
      </p:sp>
      <p:sp>
        <p:nvSpPr>
          <p:cNvPr id="3" name="Picture Placeholder 2"/>
          <p:cNvSpPr>
            <a:spLocks noGrp="1"/>
          </p:cNvSpPr>
          <p:nvPr>
            <p:ph type="pic" sz="quarter" idx="12"/>
          </p:nvPr>
        </p:nvSpPr>
        <p:spPr>
          <a:xfrm>
            <a:off x="508000" y="381000"/>
            <a:ext cx="6807200" cy="5867400"/>
          </a:xfrm>
        </p:spPr>
        <p:txBody>
          <a:bodyPr/>
          <a:lstStyle>
            <a:lvl1pPr>
              <a:defRPr>
                <a:solidFill>
                  <a:schemeClr val="bg1"/>
                </a:solidFill>
              </a:defRPr>
            </a:lvl1pPr>
          </a:lstStyle>
          <a:p>
            <a:endParaRPr lang="en-US" dirty="0"/>
          </a:p>
        </p:txBody>
      </p:sp>
      <p:sp>
        <p:nvSpPr>
          <p:cNvPr id="5" name="Text Placeholder 4"/>
          <p:cNvSpPr>
            <a:spLocks noGrp="1"/>
          </p:cNvSpPr>
          <p:nvPr>
            <p:ph type="body" sz="quarter" idx="13" hasCustomPrompt="1"/>
          </p:nvPr>
        </p:nvSpPr>
        <p:spPr>
          <a:xfrm>
            <a:off x="8432800" y="381000"/>
            <a:ext cx="3048000" cy="533400"/>
          </a:xfrm>
        </p:spPr>
        <p:txBody>
          <a:bodyPr>
            <a:noAutofit/>
          </a:bodyPr>
          <a:lstStyle>
            <a:lvl1pPr marL="45720" indent="0" algn="ctr">
              <a:buNone/>
              <a:defRPr sz="3200">
                <a:solidFill>
                  <a:schemeClr val="bg1"/>
                </a:solidFill>
                <a:latin typeface="Palatino Linotype" pitchFamily="18" charset="0"/>
              </a:defRPr>
            </a:lvl1pPr>
          </a:lstStyle>
          <a:p>
            <a:pPr lvl="0"/>
            <a:r>
              <a:rPr lang="en-US" dirty="0"/>
              <a:t>TITLE</a:t>
            </a:r>
          </a:p>
        </p:txBody>
      </p:sp>
      <p:sp>
        <p:nvSpPr>
          <p:cNvPr id="11" name="Text Placeholder 10"/>
          <p:cNvSpPr>
            <a:spLocks noGrp="1"/>
          </p:cNvSpPr>
          <p:nvPr>
            <p:ph type="body" sz="quarter" idx="14"/>
          </p:nvPr>
        </p:nvSpPr>
        <p:spPr>
          <a:xfrm>
            <a:off x="8229600" y="1143000"/>
            <a:ext cx="3556000" cy="5105400"/>
          </a:xfrm>
        </p:spPr>
        <p:txBody>
          <a:bodyPr/>
          <a:lstStyle>
            <a:lvl1pPr marL="331470" indent="-285750">
              <a:buClr>
                <a:schemeClr val="accent2"/>
              </a:buClr>
              <a:buFont typeface="Arial" pitchFamily="34" charset="0"/>
              <a:buChar char="•"/>
              <a:defRPr sz="1600">
                <a:solidFill>
                  <a:schemeClr val="bg1"/>
                </a:solidFill>
              </a:defRPr>
            </a:lvl1pPr>
            <a:lvl2pPr marL="548640" indent="-182880">
              <a:buClr>
                <a:schemeClr val="accent2"/>
              </a:buClr>
              <a:buFont typeface="Arial" pitchFamily="34" charset="0"/>
              <a:buChar char="•"/>
              <a:defRPr sz="14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128279697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Slide 2_Stillwater">
    <p:spTree>
      <p:nvGrpSpPr>
        <p:cNvPr id="1" name=""/>
        <p:cNvGrpSpPr/>
        <p:nvPr/>
      </p:nvGrpSpPr>
      <p:grpSpPr>
        <a:xfrm>
          <a:off x="0" y="0"/>
          <a:ext cx="0" cy="0"/>
          <a:chOff x="0" y="0"/>
          <a:chExt cx="0" cy="0"/>
        </a:xfrm>
      </p:grpSpPr>
      <p:sp>
        <p:nvSpPr>
          <p:cNvPr id="7" name="Rectangle 6"/>
          <p:cNvSpPr/>
          <p:nvPr/>
        </p:nvSpPr>
        <p:spPr>
          <a:xfrm>
            <a:off x="7924800" y="150875"/>
            <a:ext cx="40640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userDrawn="1"/>
        </p:nvSpPr>
        <p:spPr>
          <a:xfrm>
            <a:off x="203200" y="153923"/>
            <a:ext cx="75184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Date Placeholder 8"/>
          <p:cNvSpPr>
            <a:spLocks noGrp="1"/>
          </p:cNvSpPr>
          <p:nvPr>
            <p:ph type="dt" sz="half" idx="10"/>
          </p:nvPr>
        </p:nvSpPr>
        <p:spPr/>
        <p:txBody>
          <a:bodyPr/>
          <a:lstStyle>
            <a:lvl1pPr>
              <a:defRPr>
                <a:solidFill>
                  <a:srgbClr val="FFFFFF"/>
                </a:solidFill>
              </a:defRPr>
            </a:lvl1pPr>
          </a:lstStyle>
          <a:p>
            <a:fld id="{A51E3338-1022-43C8-94DA-98DFE0E99805}" type="datetime1">
              <a:rPr lang="en-US" smtClean="0"/>
              <a:t>4/30/2024</a:t>
            </a:fld>
            <a:endParaRPr lang="en-US"/>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CEB1A7AF-577A-4627-A9C0-65EBA99E259F}" type="slidenum">
              <a:rPr lang="en-US" smtClean="0"/>
              <a:t>‹#›</a:t>
            </a:fld>
            <a:endParaRPr lang="en-US"/>
          </a:p>
        </p:txBody>
      </p:sp>
      <p:sp>
        <p:nvSpPr>
          <p:cNvPr id="12" name="Title 11"/>
          <p:cNvSpPr>
            <a:spLocks noGrp="1"/>
          </p:cNvSpPr>
          <p:nvPr>
            <p:ph type="title"/>
          </p:nvPr>
        </p:nvSpPr>
        <p:spPr>
          <a:xfrm>
            <a:off x="457200" y="457200"/>
            <a:ext cx="7061200" cy="538246"/>
          </a:xfrm>
        </p:spPr>
        <p:txBody>
          <a:bodyPr/>
          <a:lstStyle>
            <a:lvl1pPr algn="ctr">
              <a:defRPr sz="2800" spc="150" baseline="0"/>
            </a:lvl1pPr>
          </a:lstStyle>
          <a:p>
            <a:endParaRPr lang="en-US" dirty="0"/>
          </a:p>
        </p:txBody>
      </p:sp>
      <p:sp>
        <p:nvSpPr>
          <p:cNvPr id="11" name="Text Placeholder 10"/>
          <p:cNvSpPr>
            <a:spLocks noGrp="1"/>
          </p:cNvSpPr>
          <p:nvPr>
            <p:ph type="body" sz="quarter" idx="14"/>
          </p:nvPr>
        </p:nvSpPr>
        <p:spPr>
          <a:xfrm>
            <a:off x="8229600" y="1143000"/>
            <a:ext cx="3556000" cy="5105400"/>
          </a:xfrm>
        </p:spPr>
        <p:txBody>
          <a:bodyPr/>
          <a:lstStyle>
            <a:lvl1pPr marL="331470" indent="-285750">
              <a:buClr>
                <a:schemeClr val="accent2"/>
              </a:buClr>
              <a:buFont typeface="Arial" pitchFamily="34" charset="0"/>
              <a:buChar char="•"/>
              <a:defRPr sz="1600">
                <a:solidFill>
                  <a:schemeClr val="tx1"/>
                </a:solidFill>
              </a:defRPr>
            </a:lvl1pPr>
            <a:lvl2pPr marL="548640" indent="-182880">
              <a:buClr>
                <a:schemeClr val="accent2"/>
              </a:buClr>
              <a:buFont typeface="Arial" pitchFamily="34" charset="0"/>
              <a:buChar char="•"/>
              <a:defRPr sz="1400">
                <a:solidFill>
                  <a:schemeClr val="tx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p:txBody>
      </p:sp>
      <p:sp>
        <p:nvSpPr>
          <p:cNvPr id="13" name="Content Placeholder 10"/>
          <p:cNvSpPr>
            <a:spLocks noGrp="1"/>
          </p:cNvSpPr>
          <p:nvPr>
            <p:ph sz="quarter" idx="15" hasCustomPrompt="1"/>
          </p:nvPr>
        </p:nvSpPr>
        <p:spPr>
          <a:xfrm>
            <a:off x="8229600" y="457200"/>
            <a:ext cx="3454400" cy="457200"/>
          </a:xfrm>
        </p:spPr>
        <p:txBody>
          <a:bodyPr/>
          <a:lstStyle>
            <a:lvl1pPr marL="45720" indent="0" algn="ctr">
              <a:buNone/>
              <a:defRPr baseline="0">
                <a:solidFill>
                  <a:schemeClr val="tx1"/>
                </a:solidFill>
                <a:latin typeface="Palatino Linotype" pitchFamily="18" charset="0"/>
              </a:defRPr>
            </a:lvl1pPr>
          </a:lstStyle>
          <a:p>
            <a:pPr lvl="0"/>
            <a:r>
              <a:rPr lang="en-US" dirty="0"/>
              <a:t>CLICK TO ADD TITLE</a:t>
            </a:r>
          </a:p>
        </p:txBody>
      </p:sp>
      <p:sp>
        <p:nvSpPr>
          <p:cNvPr id="14" name="Content Placeholder 2"/>
          <p:cNvSpPr>
            <a:spLocks noGrp="1"/>
          </p:cNvSpPr>
          <p:nvPr>
            <p:ph sz="quarter" idx="12"/>
          </p:nvPr>
        </p:nvSpPr>
        <p:spPr>
          <a:xfrm>
            <a:off x="508000" y="1143000"/>
            <a:ext cx="6908800" cy="5105400"/>
          </a:xfrm>
        </p:spPr>
        <p:txBody>
          <a:bodyPr/>
          <a:lstStyle>
            <a:lvl1pPr marL="274320" indent="-228600">
              <a:buClr>
                <a:schemeClr val="accent2"/>
              </a:buClr>
              <a:buFont typeface="Arial" pitchFamily="34" charset="0"/>
              <a:buChar char="•"/>
              <a:defRPr>
                <a:solidFill>
                  <a:schemeClr val="bg1"/>
                </a:solidFill>
              </a:defRPr>
            </a:lvl1pPr>
            <a:lvl2pPr marL="548640" indent="-182880">
              <a:buClr>
                <a:schemeClr val="accent2"/>
              </a:buClr>
              <a:buFont typeface="Arial" pitchFamily="34" charset="0"/>
              <a:buChar cha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37707856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Slide 3_Stillwater">
    <p:spTree>
      <p:nvGrpSpPr>
        <p:cNvPr id="1" name=""/>
        <p:cNvGrpSpPr/>
        <p:nvPr/>
      </p:nvGrpSpPr>
      <p:grpSpPr>
        <a:xfrm>
          <a:off x="0" y="0"/>
          <a:ext cx="0" cy="0"/>
          <a:chOff x="0" y="0"/>
          <a:chExt cx="0" cy="0"/>
        </a:xfrm>
      </p:grpSpPr>
      <p:sp>
        <p:nvSpPr>
          <p:cNvPr id="7" name="Rectangle 6"/>
          <p:cNvSpPr/>
          <p:nvPr/>
        </p:nvSpPr>
        <p:spPr>
          <a:xfrm>
            <a:off x="7924800" y="150875"/>
            <a:ext cx="40640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userDrawn="1"/>
        </p:nvSpPr>
        <p:spPr>
          <a:xfrm>
            <a:off x="203200" y="153923"/>
            <a:ext cx="75184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Date Placeholder 8"/>
          <p:cNvSpPr>
            <a:spLocks noGrp="1"/>
          </p:cNvSpPr>
          <p:nvPr>
            <p:ph type="dt" sz="half" idx="10"/>
          </p:nvPr>
        </p:nvSpPr>
        <p:spPr/>
        <p:txBody>
          <a:bodyPr/>
          <a:lstStyle>
            <a:lvl1pPr>
              <a:defRPr>
                <a:solidFill>
                  <a:srgbClr val="FFFFFF"/>
                </a:solidFill>
              </a:defRPr>
            </a:lvl1pPr>
          </a:lstStyle>
          <a:p>
            <a:fld id="{CA3A7E90-6806-4FA4-8017-12AC923819F3}" type="datetime1">
              <a:rPr lang="en-US" smtClean="0"/>
              <a:t>4/30/2024</a:t>
            </a:fld>
            <a:endParaRPr lang="en-US"/>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CEB1A7AF-577A-4627-A9C0-65EBA99E259F}" type="slidenum">
              <a:rPr lang="en-US" smtClean="0"/>
              <a:t>‹#›</a:t>
            </a:fld>
            <a:endParaRPr lang="en-US"/>
          </a:p>
        </p:txBody>
      </p:sp>
      <p:pic>
        <p:nvPicPr>
          <p:cNvPr id="13" name="Picture 12"/>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sharpenSoften amount="100000"/>
                    </a14:imgEffect>
                    <a14:imgEffect>
                      <a14:colorTemperature colorTemp="1500"/>
                    </a14:imgEffect>
                    <a14:imgEffect>
                      <a14:saturation sat="400000"/>
                    </a14:imgEffect>
                    <a14:imgEffect>
                      <a14:brightnessContrast bright="100000" contrast="-44000"/>
                    </a14:imgEffect>
                  </a14:imgLayer>
                </a14:imgProps>
              </a:ext>
              <a:ext uri="{28A0092B-C50C-407E-A947-70E740481C1C}">
                <a14:useLocalDpi xmlns:a14="http://schemas.microsoft.com/office/drawing/2010/main"/>
              </a:ext>
            </a:extLst>
          </a:blip>
          <a:srcRect/>
          <a:stretch/>
        </p:blipFill>
        <p:spPr>
          <a:xfrm>
            <a:off x="4775200" y="6324601"/>
            <a:ext cx="2340544" cy="273459"/>
          </a:xfrm>
          <a:prstGeom prst="rect">
            <a:avLst/>
          </a:prstGeom>
        </p:spPr>
      </p:pic>
      <p:sp>
        <p:nvSpPr>
          <p:cNvPr id="11" name="Text Placeholder 10"/>
          <p:cNvSpPr>
            <a:spLocks noGrp="1"/>
          </p:cNvSpPr>
          <p:nvPr>
            <p:ph type="body" sz="quarter" idx="14"/>
          </p:nvPr>
        </p:nvSpPr>
        <p:spPr>
          <a:xfrm>
            <a:off x="8229600" y="1143000"/>
            <a:ext cx="3556000" cy="5105400"/>
          </a:xfrm>
        </p:spPr>
        <p:txBody>
          <a:bodyPr/>
          <a:lstStyle>
            <a:lvl1pPr marL="331470" indent="-285750">
              <a:buClr>
                <a:schemeClr val="accent2"/>
              </a:buClr>
              <a:buFont typeface="Arial" pitchFamily="34" charset="0"/>
              <a:buChar char="•"/>
              <a:defRPr sz="1600">
                <a:solidFill>
                  <a:schemeClr val="tx1"/>
                </a:solidFill>
              </a:defRPr>
            </a:lvl1pPr>
            <a:lvl2pPr marL="548640" indent="-182880">
              <a:buClr>
                <a:schemeClr val="accent2"/>
              </a:buClr>
              <a:buFont typeface="Arial" pitchFamily="34" charset="0"/>
              <a:buChar char="•"/>
              <a:defRPr sz="1400">
                <a:solidFill>
                  <a:schemeClr val="tx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p:txBody>
      </p:sp>
      <p:sp>
        <p:nvSpPr>
          <p:cNvPr id="14" name="Content Placeholder 10"/>
          <p:cNvSpPr>
            <a:spLocks noGrp="1"/>
          </p:cNvSpPr>
          <p:nvPr>
            <p:ph sz="quarter" idx="15" hasCustomPrompt="1"/>
          </p:nvPr>
        </p:nvSpPr>
        <p:spPr>
          <a:xfrm>
            <a:off x="8229600" y="457200"/>
            <a:ext cx="3454400" cy="457200"/>
          </a:xfrm>
        </p:spPr>
        <p:txBody>
          <a:bodyPr/>
          <a:lstStyle>
            <a:lvl1pPr marL="45720" indent="0" algn="ctr">
              <a:buNone/>
              <a:defRPr baseline="0">
                <a:solidFill>
                  <a:schemeClr val="tx1"/>
                </a:solidFill>
                <a:latin typeface="Palatino Linotype" pitchFamily="18" charset="0"/>
              </a:defRPr>
            </a:lvl1pPr>
          </a:lstStyle>
          <a:p>
            <a:pPr lvl="0"/>
            <a:r>
              <a:rPr lang="en-US" dirty="0"/>
              <a:t>CLICK TO ADD TITLE</a:t>
            </a:r>
          </a:p>
        </p:txBody>
      </p:sp>
      <p:sp>
        <p:nvSpPr>
          <p:cNvPr id="15" name="Picture Placeholder 2"/>
          <p:cNvSpPr>
            <a:spLocks noGrp="1"/>
          </p:cNvSpPr>
          <p:nvPr>
            <p:ph type="pic" sz="quarter" idx="12"/>
          </p:nvPr>
        </p:nvSpPr>
        <p:spPr>
          <a:xfrm>
            <a:off x="508000" y="381000"/>
            <a:ext cx="6807200" cy="5867400"/>
          </a:xfrm>
        </p:spPr>
        <p:txBody>
          <a:bodyPr/>
          <a:lstStyle>
            <a:lvl1pPr>
              <a:defRPr>
                <a:solidFill>
                  <a:schemeClr val="bg1"/>
                </a:solidFill>
              </a:defRPr>
            </a:lvl1pPr>
          </a:lstStyle>
          <a:p>
            <a:endParaRPr lang="en-US" dirty="0"/>
          </a:p>
        </p:txBody>
      </p:sp>
    </p:spTree>
    <p:extLst>
      <p:ext uri="{BB962C8B-B14F-4D97-AF65-F5344CB8AC3E}">
        <p14:creationId xmlns:p14="http://schemas.microsoft.com/office/powerpoint/2010/main" val="307852516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Slide 4_Stillwater">
    <p:spTree>
      <p:nvGrpSpPr>
        <p:cNvPr id="1" name=""/>
        <p:cNvGrpSpPr/>
        <p:nvPr/>
      </p:nvGrpSpPr>
      <p:grpSpPr>
        <a:xfrm>
          <a:off x="0" y="0"/>
          <a:ext cx="0" cy="0"/>
          <a:chOff x="0" y="0"/>
          <a:chExt cx="0" cy="0"/>
        </a:xfrm>
      </p:grpSpPr>
      <p:sp>
        <p:nvSpPr>
          <p:cNvPr id="7" name="Rectangle 6"/>
          <p:cNvSpPr/>
          <p:nvPr/>
        </p:nvSpPr>
        <p:spPr>
          <a:xfrm>
            <a:off x="7924800" y="150875"/>
            <a:ext cx="40640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userDrawn="1"/>
        </p:nvSpPr>
        <p:spPr>
          <a:xfrm>
            <a:off x="203200" y="153923"/>
            <a:ext cx="7518400" cy="65532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9" name="Date Placeholder 8"/>
          <p:cNvSpPr>
            <a:spLocks noGrp="1"/>
          </p:cNvSpPr>
          <p:nvPr>
            <p:ph type="dt" sz="half" idx="10"/>
          </p:nvPr>
        </p:nvSpPr>
        <p:spPr/>
        <p:txBody>
          <a:bodyPr/>
          <a:lstStyle>
            <a:lvl1pPr>
              <a:defRPr>
                <a:solidFill>
                  <a:srgbClr val="FFFFFF"/>
                </a:solidFill>
              </a:defRPr>
            </a:lvl1pPr>
          </a:lstStyle>
          <a:p>
            <a:fld id="{9215F63C-E90F-40F9-995E-8727C0EE4DA1}" type="datetime1">
              <a:rPr lang="en-US" smtClean="0"/>
              <a:t>4/30/2024</a:t>
            </a:fld>
            <a:endParaRPr lang="en-US"/>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CEB1A7AF-577A-4627-A9C0-65EBA99E259F}" type="slidenum">
              <a:rPr lang="en-US" smtClean="0"/>
              <a:t>‹#›</a:t>
            </a:fld>
            <a:endParaRPr lang="en-US"/>
          </a:p>
        </p:txBody>
      </p:sp>
      <p:sp>
        <p:nvSpPr>
          <p:cNvPr id="12" name="Title 11"/>
          <p:cNvSpPr>
            <a:spLocks noGrp="1"/>
          </p:cNvSpPr>
          <p:nvPr>
            <p:ph type="title"/>
          </p:nvPr>
        </p:nvSpPr>
        <p:spPr>
          <a:xfrm>
            <a:off x="457200" y="457200"/>
            <a:ext cx="7061200" cy="538246"/>
          </a:xfrm>
        </p:spPr>
        <p:txBody>
          <a:bodyPr/>
          <a:lstStyle>
            <a:lvl1pPr algn="ctr">
              <a:defRPr sz="2800" spc="150" baseline="0">
                <a:solidFill>
                  <a:schemeClr val="tx1"/>
                </a:solidFill>
              </a:defRPr>
            </a:lvl1pPr>
          </a:lstStyle>
          <a:p>
            <a:endParaRPr lang="en-US" dirty="0"/>
          </a:p>
        </p:txBody>
      </p:sp>
      <p:sp>
        <p:nvSpPr>
          <p:cNvPr id="11" name="Text Placeholder 10"/>
          <p:cNvSpPr>
            <a:spLocks noGrp="1"/>
          </p:cNvSpPr>
          <p:nvPr>
            <p:ph type="body" sz="quarter" idx="14"/>
          </p:nvPr>
        </p:nvSpPr>
        <p:spPr>
          <a:xfrm>
            <a:off x="8229600" y="1143000"/>
            <a:ext cx="3556000" cy="5105400"/>
          </a:xfrm>
        </p:spPr>
        <p:txBody>
          <a:bodyPr/>
          <a:lstStyle>
            <a:lvl1pPr marL="331470" indent="-285750">
              <a:buClr>
                <a:schemeClr val="accent2"/>
              </a:buClr>
              <a:buFont typeface="Arial" pitchFamily="34" charset="0"/>
              <a:buChar char="•"/>
              <a:defRPr sz="1600">
                <a:solidFill>
                  <a:schemeClr val="bg1"/>
                </a:solidFill>
              </a:defRPr>
            </a:lvl1pPr>
            <a:lvl2pPr marL="548640" indent="-182880">
              <a:buClr>
                <a:schemeClr val="accent2"/>
              </a:buClr>
              <a:buFont typeface="Arial" pitchFamily="34" charset="0"/>
              <a:buChar char="•"/>
              <a:defRPr sz="14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p:txBody>
      </p:sp>
      <p:sp>
        <p:nvSpPr>
          <p:cNvPr id="13" name="Content Placeholder 10"/>
          <p:cNvSpPr>
            <a:spLocks noGrp="1"/>
          </p:cNvSpPr>
          <p:nvPr>
            <p:ph sz="quarter" idx="15" hasCustomPrompt="1"/>
          </p:nvPr>
        </p:nvSpPr>
        <p:spPr>
          <a:xfrm>
            <a:off x="8229600" y="457200"/>
            <a:ext cx="3454400" cy="457200"/>
          </a:xfrm>
        </p:spPr>
        <p:txBody>
          <a:bodyPr/>
          <a:lstStyle>
            <a:lvl1pPr marL="45720" indent="0" algn="ctr">
              <a:buNone/>
              <a:defRPr baseline="0">
                <a:solidFill>
                  <a:schemeClr val="bg1"/>
                </a:solidFill>
                <a:latin typeface="Palatino Linotype" pitchFamily="18" charset="0"/>
              </a:defRPr>
            </a:lvl1pPr>
          </a:lstStyle>
          <a:p>
            <a:pPr lvl="0"/>
            <a:r>
              <a:rPr lang="en-US" dirty="0"/>
              <a:t>CLICK TO ADD TITLE</a:t>
            </a:r>
          </a:p>
        </p:txBody>
      </p:sp>
      <p:sp>
        <p:nvSpPr>
          <p:cNvPr id="14" name="Content Placeholder 2"/>
          <p:cNvSpPr>
            <a:spLocks noGrp="1"/>
          </p:cNvSpPr>
          <p:nvPr>
            <p:ph sz="quarter" idx="12"/>
          </p:nvPr>
        </p:nvSpPr>
        <p:spPr>
          <a:xfrm>
            <a:off x="508000" y="1143000"/>
            <a:ext cx="6908800" cy="5105400"/>
          </a:xfrm>
        </p:spPr>
        <p:txBody>
          <a:bodyPr/>
          <a:lstStyle>
            <a:lvl1pPr marL="274320" indent="-228600">
              <a:buClr>
                <a:schemeClr val="accent2"/>
              </a:buClr>
              <a:buFont typeface="Arial" pitchFamily="34" charset="0"/>
              <a:buChar char="•"/>
              <a:defRPr>
                <a:solidFill>
                  <a:schemeClr val="tx1"/>
                </a:solidFill>
              </a:defRPr>
            </a:lvl1pPr>
            <a:lvl2pPr marL="548640" indent="-182880">
              <a:buClr>
                <a:schemeClr val="accent2"/>
              </a:buClr>
              <a:buFont typeface="Arial" pitchFamily="34" charset="0"/>
              <a:buChar char="•"/>
              <a:defRPr>
                <a:solidFill>
                  <a:schemeClr val="tx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349225549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Slide 5_Stillwater">
    <p:spTree>
      <p:nvGrpSpPr>
        <p:cNvPr id="1" name=""/>
        <p:cNvGrpSpPr/>
        <p:nvPr/>
      </p:nvGrpSpPr>
      <p:grpSpPr>
        <a:xfrm>
          <a:off x="0" y="0"/>
          <a:ext cx="0" cy="0"/>
          <a:chOff x="0" y="0"/>
          <a:chExt cx="0" cy="0"/>
        </a:xfrm>
      </p:grpSpPr>
      <p:sp>
        <p:nvSpPr>
          <p:cNvPr id="7" name="Rectangle 6"/>
          <p:cNvSpPr/>
          <p:nvPr/>
        </p:nvSpPr>
        <p:spPr>
          <a:xfrm>
            <a:off x="7924800" y="150875"/>
            <a:ext cx="40640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userDrawn="1"/>
        </p:nvSpPr>
        <p:spPr>
          <a:xfrm>
            <a:off x="203200" y="153923"/>
            <a:ext cx="7518400" cy="65532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
        <p:nvSpPr>
          <p:cNvPr id="9" name="Date Placeholder 8"/>
          <p:cNvSpPr>
            <a:spLocks noGrp="1"/>
          </p:cNvSpPr>
          <p:nvPr>
            <p:ph type="dt" sz="half" idx="10"/>
          </p:nvPr>
        </p:nvSpPr>
        <p:spPr/>
        <p:txBody>
          <a:bodyPr/>
          <a:lstStyle>
            <a:lvl1pPr>
              <a:defRPr>
                <a:solidFill>
                  <a:srgbClr val="FFFFFF"/>
                </a:solidFill>
              </a:defRPr>
            </a:lvl1pPr>
          </a:lstStyle>
          <a:p>
            <a:fld id="{F637CD70-D535-4D1F-9361-09715E85E399}" type="datetime1">
              <a:rPr lang="en-US" smtClean="0"/>
              <a:t>4/30/2024</a:t>
            </a:fld>
            <a:endParaRPr lang="en-US"/>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CEB1A7AF-577A-4627-A9C0-65EBA99E259F}" type="slidenum">
              <a:rPr lang="en-US" smtClean="0"/>
              <a:t>‹#›</a:t>
            </a:fld>
            <a:endParaRPr lang="en-US"/>
          </a:p>
        </p:txBody>
      </p:sp>
      <p:sp>
        <p:nvSpPr>
          <p:cNvPr id="11" name="Text Placeholder 10"/>
          <p:cNvSpPr>
            <a:spLocks noGrp="1"/>
          </p:cNvSpPr>
          <p:nvPr>
            <p:ph type="body" sz="quarter" idx="14"/>
          </p:nvPr>
        </p:nvSpPr>
        <p:spPr>
          <a:xfrm>
            <a:off x="8229600" y="1143000"/>
            <a:ext cx="3556000" cy="5105400"/>
          </a:xfrm>
        </p:spPr>
        <p:txBody>
          <a:bodyPr/>
          <a:lstStyle>
            <a:lvl1pPr marL="331470" indent="-285750">
              <a:buClr>
                <a:schemeClr val="accent2"/>
              </a:buClr>
              <a:buFont typeface="Arial" pitchFamily="34" charset="0"/>
              <a:buChar char="•"/>
              <a:defRPr sz="1600">
                <a:solidFill>
                  <a:schemeClr val="bg1"/>
                </a:solidFill>
              </a:defRPr>
            </a:lvl1pPr>
            <a:lvl2pPr marL="548640" indent="-182880">
              <a:buClr>
                <a:schemeClr val="accent2"/>
              </a:buClr>
              <a:buFont typeface="Arial" pitchFamily="34" charset="0"/>
              <a:buChar char="•"/>
              <a:defRPr sz="14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p:txBody>
      </p:sp>
      <p:sp>
        <p:nvSpPr>
          <p:cNvPr id="13" name="Content Placeholder 10"/>
          <p:cNvSpPr>
            <a:spLocks noGrp="1"/>
          </p:cNvSpPr>
          <p:nvPr>
            <p:ph sz="quarter" idx="15" hasCustomPrompt="1"/>
          </p:nvPr>
        </p:nvSpPr>
        <p:spPr>
          <a:xfrm>
            <a:off x="8229600" y="457200"/>
            <a:ext cx="3454400" cy="457200"/>
          </a:xfrm>
        </p:spPr>
        <p:txBody>
          <a:bodyPr/>
          <a:lstStyle>
            <a:lvl1pPr marL="45720" indent="0" algn="ctr">
              <a:buNone/>
              <a:defRPr baseline="0">
                <a:solidFill>
                  <a:schemeClr val="bg1"/>
                </a:solidFill>
                <a:latin typeface="Palatino Linotype" pitchFamily="18" charset="0"/>
              </a:defRPr>
            </a:lvl1pPr>
          </a:lstStyle>
          <a:p>
            <a:pPr lvl="0"/>
            <a:r>
              <a:rPr lang="en-US" dirty="0"/>
              <a:t>CLICK TO ADD TITLE</a:t>
            </a:r>
          </a:p>
        </p:txBody>
      </p:sp>
      <p:sp>
        <p:nvSpPr>
          <p:cNvPr id="14" name="Picture Placeholder 2"/>
          <p:cNvSpPr>
            <a:spLocks noGrp="1"/>
          </p:cNvSpPr>
          <p:nvPr>
            <p:ph type="pic" sz="quarter" idx="12"/>
          </p:nvPr>
        </p:nvSpPr>
        <p:spPr>
          <a:xfrm>
            <a:off x="508000" y="381000"/>
            <a:ext cx="6807200" cy="5867400"/>
          </a:xfrm>
        </p:spPr>
        <p:txBody>
          <a:bodyPr/>
          <a:lstStyle>
            <a:lvl1pPr>
              <a:defRPr>
                <a:solidFill>
                  <a:schemeClr val="bg1"/>
                </a:solidFill>
              </a:defRPr>
            </a:lvl1pPr>
          </a:lstStyle>
          <a:p>
            <a:endParaRPr lang="en-US" dirty="0"/>
          </a:p>
        </p:txBody>
      </p:sp>
    </p:spTree>
    <p:extLst>
      <p:ext uri="{BB962C8B-B14F-4D97-AF65-F5344CB8AC3E}">
        <p14:creationId xmlns:p14="http://schemas.microsoft.com/office/powerpoint/2010/main" val="79939227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lide 6">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5337C315-8497-4A45-B7E8-3E9F0FAF9C7F}" type="datetime1">
              <a:rPr lang="en-US" smtClean="0"/>
              <a:t>4/30/2024</a:t>
            </a:fld>
            <a:endParaRPr lang="en-US"/>
          </a:p>
        </p:txBody>
      </p:sp>
      <p:sp>
        <p:nvSpPr>
          <p:cNvPr id="5" name="Slide Number Placeholder 4"/>
          <p:cNvSpPr>
            <a:spLocks noGrp="1"/>
          </p:cNvSpPr>
          <p:nvPr>
            <p:ph type="sldNum" sz="quarter" idx="12"/>
          </p:nvPr>
        </p:nvSpPr>
        <p:spPr/>
        <p:txBody>
          <a:bodyPr/>
          <a:lstStyle/>
          <a:p>
            <a:fld id="{CEB1A7AF-577A-4627-A9C0-65EBA99E259F}" type="slidenum">
              <a:rPr lang="en-US" smtClean="0"/>
              <a:t>‹#›</a:t>
            </a:fld>
            <a:endParaRPr lang="en-US"/>
          </a:p>
        </p:txBody>
      </p:sp>
      <p:sp>
        <p:nvSpPr>
          <p:cNvPr id="6" name="Title 5"/>
          <p:cNvSpPr>
            <a:spLocks noGrp="1"/>
          </p:cNvSpPr>
          <p:nvPr>
            <p:ph type="title"/>
          </p:nvPr>
        </p:nvSpPr>
        <p:spPr/>
        <p:txBody>
          <a:bodyPr/>
          <a:lstStyle/>
          <a:p>
            <a:endParaRPr lang="en-US" dirty="0"/>
          </a:p>
        </p:txBody>
      </p:sp>
      <p:sp>
        <p:nvSpPr>
          <p:cNvPr id="4" name="Text Placeholder 3"/>
          <p:cNvSpPr>
            <a:spLocks noGrp="1"/>
          </p:cNvSpPr>
          <p:nvPr>
            <p:ph type="body" sz="quarter" idx="13"/>
          </p:nvPr>
        </p:nvSpPr>
        <p:spPr>
          <a:xfrm>
            <a:off x="508000" y="1828800"/>
            <a:ext cx="11277600" cy="4419600"/>
          </a:xfrm>
        </p:spPr>
        <p:txBody>
          <a:bodyPr/>
          <a:lstStyle>
            <a:lvl1pPr marL="274320" indent="-228600">
              <a:buClr>
                <a:schemeClr val="accent2"/>
              </a:buClr>
              <a:buFont typeface="Arial" pitchFamily="34" charset="0"/>
              <a:buChar char="•"/>
              <a:defRPr/>
            </a:lvl1pPr>
            <a:lvl2pPr marL="548640" indent="-182880">
              <a:buClr>
                <a:schemeClr val="accent2"/>
              </a:buClr>
              <a:buFont typeface="Arial" pitchFamily="34" charset="0"/>
              <a:buChar char="•"/>
              <a:defRPr/>
            </a:lvl2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224682915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Slide 7">
    <p:spTree>
      <p:nvGrpSpPr>
        <p:cNvPr id="1" name=""/>
        <p:cNvGrpSpPr/>
        <p:nvPr/>
      </p:nvGrpSpPr>
      <p:grpSpPr>
        <a:xfrm>
          <a:off x="0" y="0"/>
          <a:ext cx="0" cy="0"/>
          <a:chOff x="0" y="0"/>
          <a:chExt cx="0" cy="0"/>
        </a:xfrm>
      </p:grpSpPr>
      <p:sp>
        <p:nvSpPr>
          <p:cNvPr id="2" name="Rectangle 1"/>
          <p:cNvSpPr/>
          <p:nvPr userDrawn="1"/>
        </p:nvSpPr>
        <p:spPr>
          <a:xfrm>
            <a:off x="203200" y="152400"/>
            <a:ext cx="11785600" cy="1371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Content Placeholder 2"/>
          <p:cNvSpPr>
            <a:spLocks noGrp="1"/>
          </p:cNvSpPr>
          <p:nvPr>
            <p:ph sz="half" idx="1"/>
          </p:nvPr>
        </p:nvSpPr>
        <p:spPr>
          <a:xfrm>
            <a:off x="609600" y="1719072"/>
            <a:ext cx="5384800" cy="4407408"/>
          </a:xfrm>
        </p:spPr>
        <p:txBody>
          <a:bodyPr/>
          <a:lstStyle>
            <a:lvl1pPr marL="274320" indent="-228600">
              <a:buFont typeface="Arial" pitchFamily="34" charset="0"/>
              <a:buChar cha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endParaRPr lang="en-US" dirty="0"/>
          </a:p>
        </p:txBody>
      </p:sp>
      <p:sp>
        <p:nvSpPr>
          <p:cNvPr id="4" name="Content Placeholder 3"/>
          <p:cNvSpPr>
            <a:spLocks noGrp="1"/>
          </p:cNvSpPr>
          <p:nvPr>
            <p:ph sz="half" idx="2"/>
          </p:nvPr>
        </p:nvSpPr>
        <p:spPr>
          <a:xfrm>
            <a:off x="6197600" y="1719072"/>
            <a:ext cx="5384800" cy="4407408"/>
          </a:xfrm>
        </p:spPr>
        <p:txBody>
          <a:bodyPr/>
          <a:lstStyle>
            <a:lvl1pPr marL="274320" indent="-228600">
              <a:buFont typeface="Arial" pitchFamily="34" charset="0"/>
              <a:buChar cha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endParaRPr lang="en-US" dirty="0"/>
          </a:p>
        </p:txBody>
      </p:sp>
      <p:sp>
        <p:nvSpPr>
          <p:cNvPr id="5" name="Date Placeholder 4"/>
          <p:cNvSpPr>
            <a:spLocks noGrp="1"/>
          </p:cNvSpPr>
          <p:nvPr>
            <p:ph type="dt" sz="half" idx="10"/>
          </p:nvPr>
        </p:nvSpPr>
        <p:spPr/>
        <p:txBody>
          <a:bodyPr/>
          <a:lstStyle/>
          <a:p>
            <a:fld id="{D08C4E40-4B53-4091-AA8C-77EAE1D401D7}" type="datetime1">
              <a:rPr lang="en-US" smtClean="0"/>
              <a:t>4/30/2024</a:t>
            </a:fld>
            <a:endParaRPr lang="en-US"/>
          </a:p>
        </p:txBody>
      </p:sp>
      <p:sp>
        <p:nvSpPr>
          <p:cNvPr id="7" name="Slide Number Placeholder 6"/>
          <p:cNvSpPr>
            <a:spLocks noGrp="1"/>
          </p:cNvSpPr>
          <p:nvPr>
            <p:ph type="sldNum" sz="quarter" idx="12"/>
          </p:nvPr>
        </p:nvSpPr>
        <p:spPr/>
        <p:txBody>
          <a:bodyPr/>
          <a:lstStyle/>
          <a:p>
            <a:fld id="{CEB1A7AF-577A-4627-A9C0-65EBA99E259F}" type="slidenum">
              <a:rPr lang="en-US" smtClean="0"/>
              <a:t>‹#›</a:t>
            </a:fld>
            <a:endParaRPr lang="en-US"/>
          </a:p>
        </p:txBody>
      </p:sp>
      <p:sp>
        <p:nvSpPr>
          <p:cNvPr id="8" name="Title 7"/>
          <p:cNvSpPr>
            <a:spLocks noGrp="1"/>
          </p:cNvSpPr>
          <p:nvPr>
            <p:ph type="title"/>
          </p:nvPr>
        </p:nvSpPr>
        <p:spPr/>
        <p:txBody>
          <a:bodyPr/>
          <a:lstStyle/>
          <a:p>
            <a:endParaRPr lang="en-US" dirty="0"/>
          </a:p>
        </p:txBody>
      </p:sp>
    </p:spTree>
    <p:extLst>
      <p:ext uri="{BB962C8B-B14F-4D97-AF65-F5344CB8AC3E}">
        <p14:creationId xmlns:p14="http://schemas.microsoft.com/office/powerpoint/2010/main" val="59367469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Slide 8_Stillwater">
    <p:bg>
      <p:bgRef idx="1001">
        <a:schemeClr val="bg2"/>
      </p:bgRef>
    </p:bg>
    <p:spTree>
      <p:nvGrpSpPr>
        <p:cNvPr id="1" name=""/>
        <p:cNvGrpSpPr/>
        <p:nvPr/>
      </p:nvGrpSpPr>
      <p:grpSpPr>
        <a:xfrm>
          <a:off x="0" y="0"/>
          <a:ext cx="0" cy="0"/>
          <a:chOff x="0" y="0"/>
          <a:chExt cx="0" cy="0"/>
        </a:xfrm>
      </p:grpSpPr>
      <p:sp>
        <p:nvSpPr>
          <p:cNvPr id="8" name="Rectangle 7"/>
          <p:cNvSpPr/>
          <p:nvPr userDrawn="1"/>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Rectangle 8"/>
          <p:cNvSpPr/>
          <p:nvPr/>
        </p:nvSpPr>
        <p:spPr>
          <a:xfrm>
            <a:off x="9347200" y="150876"/>
            <a:ext cx="26416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Text Placeholder 3"/>
          <p:cNvSpPr>
            <a:spLocks noGrp="1"/>
          </p:cNvSpPr>
          <p:nvPr>
            <p:ph type="body" sz="half" idx="2"/>
          </p:nvPr>
        </p:nvSpPr>
        <p:spPr>
          <a:xfrm>
            <a:off x="9550400" y="1219200"/>
            <a:ext cx="2235200" cy="49530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endParaRPr lang="en-US" dirty="0"/>
          </a:p>
        </p:txBody>
      </p:sp>
      <p:sp>
        <p:nvSpPr>
          <p:cNvPr id="7" name="Slide Number Placeholder 6"/>
          <p:cNvSpPr>
            <a:spLocks noGrp="1"/>
          </p:cNvSpPr>
          <p:nvPr>
            <p:ph type="sldNum" sz="quarter" idx="12"/>
          </p:nvPr>
        </p:nvSpPr>
        <p:spPr/>
        <p:txBody>
          <a:bodyPr/>
          <a:lstStyle/>
          <a:p>
            <a:fld id="{CEB1A7AF-577A-4627-A9C0-65EBA99E259F}" type="slidenum">
              <a:rPr lang="en-US" smtClean="0"/>
              <a:t>‹#›</a:t>
            </a:fld>
            <a:endParaRPr lang="en-US"/>
          </a:p>
        </p:txBody>
      </p:sp>
      <p:sp>
        <p:nvSpPr>
          <p:cNvPr id="10" name="Title 9"/>
          <p:cNvSpPr>
            <a:spLocks noGrp="1"/>
          </p:cNvSpPr>
          <p:nvPr>
            <p:ph type="title"/>
          </p:nvPr>
        </p:nvSpPr>
        <p:spPr>
          <a:xfrm>
            <a:off x="9550400" y="460248"/>
            <a:ext cx="2235200" cy="530352"/>
          </a:xfrm>
        </p:spPr>
        <p:txBody>
          <a:bodyPr anchor="b"/>
          <a:lstStyle>
            <a:lvl1pPr algn="ctr">
              <a:defRPr sz="2000" spc="150" baseline="0">
                <a:solidFill>
                  <a:schemeClr val="tx1"/>
                </a:solidFill>
              </a:defRPr>
            </a:lvl1pPr>
          </a:lstStyle>
          <a:p>
            <a:endParaRPr lang="en-US" dirty="0"/>
          </a:p>
        </p:txBody>
      </p:sp>
      <p:sp>
        <p:nvSpPr>
          <p:cNvPr id="13" name="Rectangle 12"/>
          <p:cNvSpPr/>
          <p:nvPr userDrawn="1"/>
        </p:nvSpPr>
        <p:spPr>
          <a:xfrm>
            <a:off x="203200" y="150876"/>
            <a:ext cx="89408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Date Placeholder 4"/>
          <p:cNvSpPr>
            <a:spLocks noGrp="1"/>
          </p:cNvSpPr>
          <p:nvPr>
            <p:ph type="dt" sz="half" idx="10"/>
          </p:nvPr>
        </p:nvSpPr>
        <p:spPr>
          <a:xfrm>
            <a:off x="406400" y="6299601"/>
            <a:ext cx="2844800" cy="274320"/>
          </a:xfrm>
          <a:ln>
            <a:noFill/>
          </a:ln>
        </p:spPr>
        <p:txBody>
          <a:bodyPr/>
          <a:lstStyle>
            <a:lvl1pPr>
              <a:defRPr>
                <a:solidFill>
                  <a:schemeClr val="bg1"/>
                </a:solidFill>
              </a:defRPr>
            </a:lvl1pPr>
          </a:lstStyle>
          <a:p>
            <a:fld id="{01E5B331-460B-4730-AB78-ECE3652A0596}" type="datetime1">
              <a:rPr lang="en-US" smtClean="0"/>
              <a:t>4/30/2024</a:t>
            </a:fld>
            <a:endParaRPr lang="en-US" dirty="0"/>
          </a:p>
        </p:txBody>
      </p:sp>
      <p:sp>
        <p:nvSpPr>
          <p:cNvPr id="3" name="Picture Placeholder 2"/>
          <p:cNvSpPr>
            <a:spLocks noGrp="1"/>
          </p:cNvSpPr>
          <p:nvPr>
            <p:ph type="pic" sz="quarter" idx="13"/>
          </p:nvPr>
        </p:nvSpPr>
        <p:spPr>
          <a:xfrm>
            <a:off x="508000" y="381000"/>
            <a:ext cx="8331200" cy="5791200"/>
          </a:xfrm>
        </p:spPr>
        <p:txBody>
          <a:bodyPr/>
          <a:lstStyle>
            <a:lvl1pPr marL="45720" indent="0">
              <a:buNone/>
              <a:defRPr/>
            </a:lvl1pPr>
          </a:lstStyle>
          <a:p>
            <a:endParaRPr lang="en-US" dirty="0"/>
          </a:p>
        </p:txBody>
      </p:sp>
    </p:spTree>
    <p:extLst>
      <p:ext uri="{BB962C8B-B14F-4D97-AF65-F5344CB8AC3E}">
        <p14:creationId xmlns:p14="http://schemas.microsoft.com/office/powerpoint/2010/main" val="3566068550"/>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Slide 9_Stillwater">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p:nvSpPr>
        <p:spPr>
          <a:xfrm>
            <a:off x="9347200" y="150876"/>
            <a:ext cx="26416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useBgFill="1">
        <p:nvSpPr>
          <p:cNvPr id="9" name="Rectangle 8"/>
          <p:cNvSpPr/>
          <p:nvPr/>
        </p:nvSpPr>
        <p:spPr>
          <a:xfrm>
            <a:off x="203200" y="152400"/>
            <a:ext cx="89408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Content Placeholder 2"/>
          <p:cNvSpPr>
            <a:spLocks noGrp="1"/>
          </p:cNvSpPr>
          <p:nvPr>
            <p:ph idx="1"/>
          </p:nvPr>
        </p:nvSpPr>
        <p:spPr>
          <a:xfrm>
            <a:off x="812800" y="304801"/>
            <a:ext cx="7823200" cy="5853113"/>
          </a:xfrm>
        </p:spPr>
        <p:txBody>
          <a:bodyPr/>
          <a:lstStyle>
            <a:lvl1pPr marL="274320" indent="-228600">
              <a:buFont typeface="Arial" pitchFamily="34" charset="0"/>
              <a:buChar cha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endParaRPr lang="en-US" dirty="0"/>
          </a:p>
        </p:txBody>
      </p:sp>
      <p:sp>
        <p:nvSpPr>
          <p:cNvPr id="5" name="Date Placeholder 4"/>
          <p:cNvSpPr>
            <a:spLocks noGrp="1"/>
          </p:cNvSpPr>
          <p:nvPr>
            <p:ph type="dt" sz="half" idx="10"/>
          </p:nvPr>
        </p:nvSpPr>
        <p:spPr/>
        <p:txBody>
          <a:bodyPr/>
          <a:lstStyle/>
          <a:p>
            <a:fld id="{245DBAFA-54C4-432D-9467-AF29619D488E}" type="datetime1">
              <a:rPr lang="en-US" smtClean="0"/>
              <a:t>4/30/2024</a:t>
            </a:fld>
            <a:endParaRPr lang="en-US"/>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CEB1A7AF-577A-4627-A9C0-65EBA99E259F}" type="slidenum">
              <a:rPr lang="en-US" smtClean="0"/>
              <a:t>‹#›</a:t>
            </a:fld>
            <a:endParaRPr lang="en-US"/>
          </a:p>
        </p:txBody>
      </p:sp>
      <p:sp>
        <p:nvSpPr>
          <p:cNvPr id="11" name="Title 10"/>
          <p:cNvSpPr>
            <a:spLocks noGrp="1"/>
          </p:cNvSpPr>
          <p:nvPr>
            <p:ph type="title"/>
          </p:nvPr>
        </p:nvSpPr>
        <p:spPr>
          <a:xfrm>
            <a:off x="9546336" y="457200"/>
            <a:ext cx="2234213" cy="533400"/>
          </a:xfrm>
        </p:spPr>
        <p:txBody>
          <a:bodyPr anchor="b"/>
          <a:lstStyle>
            <a:lvl1pPr algn="ctr">
              <a:defRPr sz="2000" spc="150" baseline="0"/>
            </a:lvl1pPr>
          </a:lstStyle>
          <a:p>
            <a:endParaRPr lang="en-US" dirty="0"/>
          </a:p>
        </p:txBody>
      </p:sp>
      <p:sp>
        <p:nvSpPr>
          <p:cNvPr id="12" name="Text Placeholder 3"/>
          <p:cNvSpPr>
            <a:spLocks noGrp="1"/>
          </p:cNvSpPr>
          <p:nvPr>
            <p:ph type="body" sz="half" idx="2"/>
          </p:nvPr>
        </p:nvSpPr>
        <p:spPr>
          <a:xfrm>
            <a:off x="9550400" y="1219200"/>
            <a:ext cx="2235200" cy="4953000"/>
          </a:xfrm>
        </p:spPr>
        <p:txBody>
          <a:bodyPr tIns="0"/>
          <a:lstStyle>
            <a:lvl1pPr marL="0" indent="0">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endParaRPr lang="en-US" dirty="0"/>
          </a:p>
        </p:txBody>
      </p:sp>
    </p:spTree>
    <p:extLst>
      <p:ext uri="{BB962C8B-B14F-4D97-AF65-F5344CB8AC3E}">
        <p14:creationId xmlns:p14="http://schemas.microsoft.com/office/powerpoint/2010/main" val="47656370"/>
      </p:ext>
    </p:extLst>
  </p:cSld>
  <p:clrMapOvr>
    <a:overrideClrMapping bg1="lt1" tx1="dk1" bg2="lt2" tx2="dk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Slide 10_Stillwater">
    <p:spTree>
      <p:nvGrpSpPr>
        <p:cNvPr id="1" name=""/>
        <p:cNvGrpSpPr/>
        <p:nvPr/>
      </p:nvGrpSpPr>
      <p:grpSpPr>
        <a:xfrm>
          <a:off x="0" y="0"/>
          <a:ext cx="0" cy="0"/>
          <a:chOff x="0" y="0"/>
          <a:chExt cx="0" cy="0"/>
        </a:xfrm>
      </p:grpSpPr>
      <p:sp>
        <p:nvSpPr>
          <p:cNvPr id="5" name="Rectangle 4"/>
          <p:cNvSpPr/>
          <p:nvPr/>
        </p:nvSpPr>
        <p:spPr>
          <a:xfrm>
            <a:off x="203200" y="150919"/>
            <a:ext cx="11775736"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Date Placeholder 1"/>
          <p:cNvSpPr>
            <a:spLocks noGrp="1"/>
          </p:cNvSpPr>
          <p:nvPr>
            <p:ph type="dt" sz="half" idx="10"/>
          </p:nvPr>
        </p:nvSpPr>
        <p:spPr/>
        <p:txBody>
          <a:bodyPr/>
          <a:lstStyle/>
          <a:p>
            <a:fld id="{5407C82D-5F4A-41DB-BF78-BB19113E0DF1}" type="datetime1">
              <a:rPr lang="en-US" smtClean="0"/>
              <a:t>4/30/2024</a:t>
            </a:fld>
            <a:endParaRPr lang="en-US"/>
          </a:p>
        </p:txBody>
      </p:sp>
      <p:sp>
        <p:nvSpPr>
          <p:cNvPr id="4" name="Slide Number Placeholder 3"/>
          <p:cNvSpPr>
            <a:spLocks noGrp="1"/>
          </p:cNvSpPr>
          <p:nvPr>
            <p:ph type="sldNum" sz="quarter" idx="12"/>
          </p:nvPr>
        </p:nvSpPr>
        <p:spPr/>
        <p:txBody>
          <a:bodyPr/>
          <a:lstStyle/>
          <a:p>
            <a:fld id="{CEB1A7AF-577A-4627-A9C0-65EBA99E259F}" type="slidenum">
              <a:rPr lang="en-US" smtClean="0"/>
              <a:t>‹#›</a:t>
            </a:fld>
            <a:endParaRPr lang="en-US"/>
          </a:p>
        </p:txBody>
      </p:sp>
      <p:sp>
        <p:nvSpPr>
          <p:cNvPr id="6" name="Text Placeholder 3"/>
          <p:cNvSpPr>
            <a:spLocks noGrp="1"/>
          </p:cNvSpPr>
          <p:nvPr>
            <p:ph type="body" sz="quarter" idx="13"/>
          </p:nvPr>
        </p:nvSpPr>
        <p:spPr>
          <a:xfrm>
            <a:off x="508000" y="1219200"/>
            <a:ext cx="11277600" cy="5029200"/>
          </a:xfrm>
        </p:spPr>
        <p:txBody>
          <a:bodyPr/>
          <a:lstStyle>
            <a:lvl1pPr marL="274320" indent="-228600">
              <a:buClr>
                <a:schemeClr val="accent2"/>
              </a:buClr>
              <a:buFont typeface="Arial" pitchFamily="34" charset="0"/>
              <a:buChar char="•"/>
              <a:defRPr/>
            </a:lvl1pPr>
            <a:lvl2pPr marL="548640" indent="-182880">
              <a:buClr>
                <a:schemeClr val="accent2"/>
              </a:buClr>
              <a:buFont typeface="Arial" pitchFamily="34" charset="0"/>
              <a:buChar char="•"/>
              <a:defRPr/>
            </a:lvl2pPr>
          </a:lstStyle>
          <a:p>
            <a:pPr lvl="0"/>
            <a:r>
              <a:rPr lang="en-US" dirty="0"/>
              <a:t>Click to edit Master text styles</a:t>
            </a:r>
          </a:p>
          <a:p>
            <a:pPr lvl="1"/>
            <a:r>
              <a:rPr lang="en-US" dirty="0"/>
              <a:t>Second level</a:t>
            </a:r>
          </a:p>
        </p:txBody>
      </p:sp>
      <p:sp>
        <p:nvSpPr>
          <p:cNvPr id="7" name="Title 7"/>
          <p:cNvSpPr>
            <a:spLocks noGrp="1"/>
          </p:cNvSpPr>
          <p:nvPr>
            <p:ph type="title"/>
          </p:nvPr>
        </p:nvSpPr>
        <p:spPr>
          <a:xfrm>
            <a:off x="508000" y="355848"/>
            <a:ext cx="11175013" cy="710953"/>
          </a:xfrm>
        </p:spPr>
        <p:txBody>
          <a:bodyPr/>
          <a:lstStyle>
            <a:lvl1pPr>
              <a:defRPr>
                <a:solidFill>
                  <a:schemeClr val="tx1"/>
                </a:solidFill>
              </a:defRPr>
            </a:lvl1pPr>
          </a:lstStyle>
          <a:p>
            <a:endParaRPr lang="en-US" dirty="0"/>
          </a:p>
        </p:txBody>
      </p:sp>
    </p:spTree>
    <p:extLst>
      <p:ext uri="{BB962C8B-B14F-4D97-AF65-F5344CB8AC3E}">
        <p14:creationId xmlns:p14="http://schemas.microsoft.com/office/powerpoint/2010/main" val="374225584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3E7F43-4B75-443C-9B67-5B5C01ADFF45}"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405561575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1D9094-3B8D-4488-9135-E90793293C82}"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317988826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7"/>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F3761F2-BE48-4A58-B097-6658545525B6}"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249855590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40E6A6B-6343-4CFD-897D-AA0EA033A73F}" type="datetime1">
              <a:rPr lang="en-US" smtClean="0"/>
              <a:t>4/30/2024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142063604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B67222-34A4-424C-A5B7-68F325151B15}" type="datetime1">
              <a:rPr lang="en-US" smtClean="0"/>
              <a:t>4/30/2024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199486700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77AC259-207E-4D99-9DE2-64ACB1B891DF}" type="datetime1">
              <a:rPr lang="en-US" smtClean="0"/>
              <a:t>4/30/2024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194901384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67B991-D3E2-436A-8AF1-D67CC5AD7C4C}" type="datetime1">
              <a:rPr lang="en-US" smtClean="0"/>
              <a:t>4/30/2024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14265769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BCE2C66-4B88-4F85-9520-91DE4AD111F3}" type="datetime1">
              <a:rPr lang="en-US" smtClean="0"/>
              <a:t>4/30/2024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342975868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9"/>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C1DC04F-70AF-4092-B8CB-A8F015D07DA8}" type="datetime1">
              <a:rPr lang="en-US" smtClean="0"/>
              <a:t>4/30/2024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267318547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E7872D-4D12-45E5-8AFA-1D4F75731ECA}"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375780309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9962FC-E2A4-4711-9C9B-4201FD6B52F7}" type="datetime1">
              <a:rPr lang="en-US" smtClean="0"/>
              <a:t>4/30/2024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342055783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Basic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39800-4CCC-E04E-AE81-F61289105CB0}"/>
              </a:ext>
            </a:extLst>
          </p:cNvPr>
          <p:cNvSpPr>
            <a:spLocks noGrp="1"/>
          </p:cNvSpPr>
          <p:nvPr>
            <p:ph type="title"/>
          </p:nvPr>
        </p:nvSpPr>
        <p:spPr/>
        <p:txBody>
          <a:bodyPr/>
          <a:lstStyle/>
          <a:p>
            <a:r>
              <a:rPr lang="en-US" dirty="0"/>
              <a:t>Click to edit Master title style</a:t>
            </a:r>
          </a:p>
        </p:txBody>
      </p:sp>
      <p:sp>
        <p:nvSpPr>
          <p:cNvPr id="4" name="Text Placeholder 3">
            <a:extLst>
              <a:ext uri="{FF2B5EF4-FFF2-40B4-BE49-F238E27FC236}">
                <a16:creationId xmlns:a16="http://schemas.microsoft.com/office/drawing/2014/main" id="{996E871C-6E49-5640-92D6-09FAF4014295}"/>
              </a:ext>
            </a:extLst>
          </p:cNvPr>
          <p:cNvSpPr>
            <a:spLocks noGrp="1"/>
          </p:cNvSpPr>
          <p:nvPr>
            <p:ph type="body" sz="quarter" idx="10"/>
          </p:nvPr>
        </p:nvSpPr>
        <p:spPr>
          <a:xfrm>
            <a:off x="838203" y="1798320"/>
            <a:ext cx="9246191" cy="4457700"/>
          </a:xfrm>
        </p:spPr>
        <p:txBody>
          <a:bodyPr/>
          <a:lstStyle>
            <a:lvl1pPr>
              <a:defRPr sz="2600"/>
            </a:lvl1pPr>
            <a:lvl2pPr>
              <a:defRPr sz="2000"/>
            </a:lvl2pPr>
            <a:lvl3pPr>
              <a:defRPr sz="1800"/>
            </a:lvl3pPr>
            <a:lvl4pPr>
              <a:defRPr sz="1800"/>
            </a:lvl4pPr>
            <a:lvl5pPr>
              <a:defRPr sz="18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82959413"/>
      </p:ext>
    </p:extLst>
  </p:cSld>
  <p:clrMapOvr>
    <a:masterClrMapping/>
  </p:clrMapOvr>
  <mc:AlternateContent xmlns:mc="http://schemas.openxmlformats.org/markup-compatibility/2006" xmlns:p14="http://schemas.microsoft.com/office/powerpoint/2010/main">
    <mc:Choice Requires="p14">
      <p:transition spd="slow" p14:dur="1500" advClick="0" advTm="5000">
        <p:push dir="u"/>
      </p:transition>
    </mc:Choice>
    <mc:Fallback xmlns="">
      <p:transition spd="slow" advClick="0" advTm="5000">
        <p:push dir="u"/>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cSld name="1_Comparison">
    <p:spTree>
      <p:nvGrpSpPr>
        <p:cNvPr id="1" name=""/>
        <p:cNvGrpSpPr/>
        <p:nvPr/>
      </p:nvGrpSpPr>
      <p:grpSpPr>
        <a:xfrm>
          <a:off x="0" y="0"/>
          <a:ext cx="0" cy="0"/>
          <a:chOff x="0" y="0"/>
          <a:chExt cx="0" cy="0"/>
        </a:xfrm>
      </p:grpSpPr>
      <p:sp>
        <p:nvSpPr>
          <p:cNvPr id="14" name="Title 1"/>
          <p:cNvSpPr>
            <a:spLocks noGrp="1"/>
          </p:cNvSpPr>
          <p:nvPr>
            <p:ph type="title"/>
          </p:nvPr>
        </p:nvSpPr>
        <p:spPr>
          <a:xfrm>
            <a:off x="913776" y="618519"/>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5" cy="679994"/>
          </a:xfrm>
        </p:spPr>
        <p:txBody>
          <a:bodyPr anchor="b">
            <a:noAutofit/>
          </a:bodyPr>
          <a:lstStyle>
            <a:lvl1pPr marL="0" indent="0">
              <a:lnSpc>
                <a:spcPct val="85000"/>
              </a:lnSpc>
              <a:buNone/>
              <a:defRPr sz="195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12" name="Content Placeholder 3"/>
          <p:cNvSpPr>
            <a:spLocks noGrp="1"/>
          </p:cNvSpPr>
          <p:nvPr>
            <p:ph sz="quarter" idx="13"/>
          </p:nvPr>
        </p:nvSpPr>
        <p:spPr>
          <a:xfrm>
            <a:off x="913775" y="3051014"/>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195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13" name="Content Placeholder 5"/>
          <p:cNvSpPr>
            <a:spLocks noGrp="1"/>
          </p:cNvSpPr>
          <p:nvPr>
            <p:ph sz="quarter" idx="14"/>
          </p:nvPr>
        </p:nvSpPr>
        <p:spPr>
          <a:xfrm>
            <a:off x="6172201" y="3051014"/>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52C53E1-4D0E-43A4-A627-EE60F5D9EAD9}" type="datetime1">
              <a:rPr lang="en-US" smtClean="0">
                <a:solidFill>
                  <a:prstClr val="black">
                    <a:tint val="75000"/>
                  </a:prstClr>
                </a:solidFill>
              </a:rPr>
              <a:t>4/30/2024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6D22F896-40B5-4ADD-8801-0D06FADFA09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2068708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 /><Relationship Id="rId3" Type="http://schemas.openxmlformats.org/officeDocument/2006/relationships/slideLayout" Target="../slideLayouts/slideLayout14.xml" /><Relationship Id="rId7" Type="http://schemas.openxmlformats.org/officeDocument/2006/relationships/slideLayout" Target="../slideLayouts/slideLayout18.xml" /><Relationship Id="rId12" Type="http://schemas.openxmlformats.org/officeDocument/2006/relationships/theme" Target="../theme/theme2.xml" /><Relationship Id="rId2" Type="http://schemas.openxmlformats.org/officeDocument/2006/relationships/slideLayout" Target="../slideLayouts/slideLayout13.xml" /><Relationship Id="rId1" Type="http://schemas.openxmlformats.org/officeDocument/2006/relationships/slideLayout" Target="../slideLayouts/slideLayout12.xml" /><Relationship Id="rId6" Type="http://schemas.openxmlformats.org/officeDocument/2006/relationships/slideLayout" Target="../slideLayouts/slideLayout17.xml" /><Relationship Id="rId11" Type="http://schemas.openxmlformats.org/officeDocument/2006/relationships/slideLayout" Target="../slideLayouts/slideLayout22.xml" /><Relationship Id="rId5" Type="http://schemas.openxmlformats.org/officeDocument/2006/relationships/slideLayout" Target="../slideLayouts/slideLayout16.xml" /><Relationship Id="rId10" Type="http://schemas.openxmlformats.org/officeDocument/2006/relationships/slideLayout" Target="../slideLayouts/slideLayout21.xml" /><Relationship Id="rId4" Type="http://schemas.openxmlformats.org/officeDocument/2006/relationships/slideLayout" Target="../slideLayouts/slideLayout15.xml" /><Relationship Id="rId9" Type="http://schemas.openxmlformats.org/officeDocument/2006/relationships/slideLayout" Target="../slideLayouts/slideLayout20.xml" /></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 /><Relationship Id="rId13" Type="http://schemas.openxmlformats.org/officeDocument/2006/relationships/slideLayout" Target="../slideLayouts/slideLayout35.xml" /><Relationship Id="rId3" Type="http://schemas.openxmlformats.org/officeDocument/2006/relationships/slideLayout" Target="../slideLayouts/slideLayout25.xml" /><Relationship Id="rId7" Type="http://schemas.openxmlformats.org/officeDocument/2006/relationships/slideLayout" Target="../slideLayouts/slideLayout29.xml" /><Relationship Id="rId12" Type="http://schemas.openxmlformats.org/officeDocument/2006/relationships/slideLayout" Target="../slideLayouts/slideLayout34.xml" /><Relationship Id="rId2" Type="http://schemas.openxmlformats.org/officeDocument/2006/relationships/slideLayout" Target="../slideLayouts/slideLayout24.xml" /><Relationship Id="rId16" Type="http://schemas.openxmlformats.org/officeDocument/2006/relationships/image" Target="../media/image1.png" /><Relationship Id="rId1" Type="http://schemas.openxmlformats.org/officeDocument/2006/relationships/slideLayout" Target="../slideLayouts/slideLayout23.xml" /><Relationship Id="rId6" Type="http://schemas.openxmlformats.org/officeDocument/2006/relationships/slideLayout" Target="../slideLayouts/slideLayout28.xml" /><Relationship Id="rId11" Type="http://schemas.openxmlformats.org/officeDocument/2006/relationships/slideLayout" Target="../slideLayouts/slideLayout33.xml" /><Relationship Id="rId5" Type="http://schemas.openxmlformats.org/officeDocument/2006/relationships/slideLayout" Target="../slideLayouts/slideLayout27.xml" /><Relationship Id="rId15" Type="http://schemas.openxmlformats.org/officeDocument/2006/relationships/theme" Target="../theme/theme3.xml" /><Relationship Id="rId10" Type="http://schemas.openxmlformats.org/officeDocument/2006/relationships/slideLayout" Target="../slideLayouts/slideLayout32.xml" /><Relationship Id="rId4" Type="http://schemas.openxmlformats.org/officeDocument/2006/relationships/slideLayout" Target="../slideLayouts/slideLayout26.xml" /><Relationship Id="rId9" Type="http://schemas.openxmlformats.org/officeDocument/2006/relationships/slideLayout" Target="../slideLayouts/slideLayout31.xml" /><Relationship Id="rId14" Type="http://schemas.openxmlformats.org/officeDocument/2006/relationships/slideLayout" Target="../slideLayouts/slideLayout36.xml" /></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 /><Relationship Id="rId13" Type="http://schemas.openxmlformats.org/officeDocument/2006/relationships/slideLayout" Target="../slideLayouts/slideLayout49.xml" /><Relationship Id="rId3" Type="http://schemas.openxmlformats.org/officeDocument/2006/relationships/slideLayout" Target="../slideLayouts/slideLayout39.xml" /><Relationship Id="rId7" Type="http://schemas.openxmlformats.org/officeDocument/2006/relationships/slideLayout" Target="../slideLayouts/slideLayout43.xml" /><Relationship Id="rId12" Type="http://schemas.openxmlformats.org/officeDocument/2006/relationships/slideLayout" Target="../slideLayouts/slideLayout48.xml" /><Relationship Id="rId2" Type="http://schemas.openxmlformats.org/officeDocument/2006/relationships/slideLayout" Target="../slideLayouts/slideLayout38.xml" /><Relationship Id="rId1" Type="http://schemas.openxmlformats.org/officeDocument/2006/relationships/slideLayout" Target="../slideLayouts/slideLayout37.xml" /><Relationship Id="rId6" Type="http://schemas.openxmlformats.org/officeDocument/2006/relationships/slideLayout" Target="../slideLayouts/slideLayout42.xml" /><Relationship Id="rId11" Type="http://schemas.openxmlformats.org/officeDocument/2006/relationships/slideLayout" Target="../slideLayouts/slideLayout47.xml" /><Relationship Id="rId5" Type="http://schemas.openxmlformats.org/officeDocument/2006/relationships/slideLayout" Target="../slideLayouts/slideLayout41.xml" /><Relationship Id="rId10" Type="http://schemas.openxmlformats.org/officeDocument/2006/relationships/slideLayout" Target="../slideLayouts/slideLayout46.xml" /><Relationship Id="rId4" Type="http://schemas.openxmlformats.org/officeDocument/2006/relationships/slideLayout" Target="../slideLayouts/slideLayout40.xml" /><Relationship Id="rId9" Type="http://schemas.openxmlformats.org/officeDocument/2006/relationships/slideLayout" Target="../slideLayouts/slideLayout45.xml" /><Relationship Id="rId14" Type="http://schemas.openxmlformats.org/officeDocument/2006/relationships/theme" Target="../theme/theme4.xml" /></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 /><Relationship Id="rId13" Type="http://schemas.openxmlformats.org/officeDocument/2006/relationships/slideLayout" Target="../slideLayouts/slideLayout62.xml" /><Relationship Id="rId3" Type="http://schemas.openxmlformats.org/officeDocument/2006/relationships/slideLayout" Target="../slideLayouts/slideLayout52.xml" /><Relationship Id="rId7" Type="http://schemas.openxmlformats.org/officeDocument/2006/relationships/slideLayout" Target="../slideLayouts/slideLayout56.xml" /><Relationship Id="rId12" Type="http://schemas.openxmlformats.org/officeDocument/2006/relationships/slideLayout" Target="../slideLayouts/slideLayout61.xml" /><Relationship Id="rId2" Type="http://schemas.openxmlformats.org/officeDocument/2006/relationships/slideLayout" Target="../slideLayouts/slideLayout51.xml" /><Relationship Id="rId1" Type="http://schemas.openxmlformats.org/officeDocument/2006/relationships/slideLayout" Target="../slideLayouts/slideLayout50.xml" /><Relationship Id="rId6" Type="http://schemas.openxmlformats.org/officeDocument/2006/relationships/slideLayout" Target="../slideLayouts/slideLayout55.xml" /><Relationship Id="rId11" Type="http://schemas.openxmlformats.org/officeDocument/2006/relationships/slideLayout" Target="../slideLayouts/slideLayout60.xml" /><Relationship Id="rId5" Type="http://schemas.openxmlformats.org/officeDocument/2006/relationships/slideLayout" Target="../slideLayouts/slideLayout54.xml" /><Relationship Id="rId10" Type="http://schemas.openxmlformats.org/officeDocument/2006/relationships/slideLayout" Target="../slideLayouts/slideLayout59.xml" /><Relationship Id="rId4" Type="http://schemas.openxmlformats.org/officeDocument/2006/relationships/slideLayout" Target="../slideLayouts/slideLayout53.xml" /><Relationship Id="rId9" Type="http://schemas.openxmlformats.org/officeDocument/2006/relationships/slideLayout" Target="../slideLayouts/slideLayout58.xml" /><Relationship Id="rId14" Type="http://schemas.openxmlformats.org/officeDocument/2006/relationships/theme" Target="../theme/theme5.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F8513A-49C6-409E-AB3A-E1229D86E479}" type="datetime1">
              <a:rPr lang="en-US" smtClean="0"/>
              <a:t>4/30/2024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9443720" y="649287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909649-AB9D-4512-9D38-B41CFEFBB9D3}" type="slidenum">
              <a:rPr lang="en-US" smtClean="0"/>
              <a:t>‹#›</a:t>
            </a:fld>
            <a:endParaRPr lang="en-US"/>
          </a:p>
        </p:txBody>
      </p:sp>
    </p:spTree>
    <p:extLst>
      <p:ext uri="{BB962C8B-B14F-4D97-AF65-F5344CB8AC3E}">
        <p14:creationId xmlns:p14="http://schemas.microsoft.com/office/powerpoint/2010/main" val="17663900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27BC7F-35B8-41C8-B028-2D7C245622A6}" type="datetime1">
              <a:rPr lang="en-US" smtClean="0"/>
              <a:t>4/30/2024</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9347200" y="6504306"/>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E80BC6-4763-4CF4-844D-4F10D2D02284}" type="slidenum">
              <a:rPr lang="en-US" smtClean="0"/>
              <a:t>‹#›</a:t>
            </a:fld>
            <a:endParaRPr lang="en-US"/>
          </a:p>
        </p:txBody>
      </p:sp>
    </p:spTree>
    <p:extLst>
      <p:ext uri="{BB962C8B-B14F-4D97-AF65-F5344CB8AC3E}">
        <p14:creationId xmlns:p14="http://schemas.microsoft.com/office/powerpoint/2010/main" val="18223415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2000" b="-2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i="0" smtClean="0">
                <a:latin typeface="Arial" panose="020B0604020202020204" pitchFamily="34" charset="0"/>
                <a:cs typeface="Arial" panose="020B0604020202020204" pitchFamily="34" charset="0"/>
              </a:defRPr>
            </a:lvl1pPr>
          </a:lstStyle>
          <a:p>
            <a:pPr>
              <a:defRPr/>
            </a:pPr>
            <a:fld id="{D90B7125-523F-4FA6-9B65-E8B2D3A7EA0A}" type="datetime1">
              <a:rPr lang="en-US" smtClean="0"/>
              <a:t>4/30/2024</a:t>
            </a:fld>
            <a:endParaRPr lang="en-US" dirty="0"/>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i="0" smtClean="0">
                <a:latin typeface="Arial" panose="020B0604020202020204" pitchFamily="34" charset="0"/>
                <a:cs typeface="Arial" panose="020B0604020202020204" pitchFamily="34" charset="0"/>
              </a:defRPr>
            </a:lvl1pPr>
          </a:lstStyle>
          <a:p>
            <a:pPr>
              <a:defRPr/>
            </a:pPr>
            <a:endParaRPr lang="en-US" dirty="0"/>
          </a:p>
        </p:txBody>
      </p:sp>
      <p:sp>
        <p:nvSpPr>
          <p:cNvPr id="1030" name="Rectangle 6"/>
          <p:cNvSpPr>
            <a:spLocks noGrp="1" noChangeArrowheads="1"/>
          </p:cNvSpPr>
          <p:nvPr>
            <p:ph type="sldNum" sz="quarter" idx="4"/>
          </p:nvPr>
        </p:nvSpPr>
        <p:spPr bwMode="auto">
          <a:xfrm>
            <a:off x="9652000" y="64008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i="0" smtClean="0">
                <a:latin typeface="Arial" panose="020B0604020202020204" pitchFamily="34" charset="0"/>
                <a:cs typeface="Arial" panose="020B0604020202020204" pitchFamily="34" charset="0"/>
              </a:defRPr>
            </a:lvl1pPr>
          </a:lstStyle>
          <a:p>
            <a:pPr>
              <a:defRPr/>
            </a:pPr>
            <a:fld id="{E93F276F-DFA3-438F-A743-5DC3CA77FFC5}" type="slidenum">
              <a:rPr lang="en-US" smtClean="0"/>
              <a:pPr>
                <a:defRPr/>
              </a:pPr>
              <a:t>‹#›</a:t>
            </a:fld>
            <a:endParaRPr lang="en-US" dirty="0"/>
          </a:p>
        </p:txBody>
      </p:sp>
    </p:spTree>
    <p:extLst>
      <p:ext uri="{BB962C8B-B14F-4D97-AF65-F5344CB8AC3E}">
        <p14:creationId xmlns:p14="http://schemas.microsoft.com/office/powerpoint/2010/main" val="422572455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Lst>
  <p:hf hdr="0" ftr="0" dt="0"/>
  <p:txStyles>
    <p:title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bg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Char char="–"/>
        <a:defRPr sz="2800">
          <a:solidFill>
            <a:schemeClr val="bg1"/>
          </a:solidFill>
          <a:latin typeface="Arial" panose="020B0604020202020204" pitchFamily="34" charset="0"/>
          <a:cs typeface="Arial" panose="020B0604020202020204" pitchFamily="34" charset="0"/>
        </a:defRPr>
      </a:lvl2pPr>
      <a:lvl3pPr marL="1143000" indent="-228600" algn="l" rtl="0" eaLnBrk="0" fontAlgn="base" hangingPunct="0">
        <a:spcBef>
          <a:spcPct val="20000"/>
        </a:spcBef>
        <a:spcAft>
          <a:spcPct val="0"/>
        </a:spcAft>
        <a:buChar char="•"/>
        <a:defRPr sz="2400">
          <a:solidFill>
            <a:schemeClr val="bg1"/>
          </a:solidFill>
          <a:latin typeface="Arial" panose="020B0604020202020204" pitchFamily="34" charset="0"/>
          <a:cs typeface="Arial" panose="020B0604020202020204" pitchFamily="34" charset="0"/>
        </a:defRPr>
      </a:lvl3pPr>
      <a:lvl4pPr marL="1600200" indent="-228600" algn="l" rtl="0" eaLnBrk="0" fontAlgn="base" hangingPunct="0">
        <a:spcBef>
          <a:spcPct val="20000"/>
        </a:spcBef>
        <a:spcAft>
          <a:spcPct val="0"/>
        </a:spcAft>
        <a:buChar char="–"/>
        <a:defRPr sz="2000">
          <a:solidFill>
            <a:schemeClr val="bg1"/>
          </a:solidFill>
          <a:latin typeface="Arial" panose="020B0604020202020204" pitchFamily="34" charset="0"/>
          <a:cs typeface="Arial" panose="020B0604020202020204" pitchFamily="34" charset="0"/>
        </a:defRPr>
      </a:lvl4pPr>
      <a:lvl5pPr marL="2057400" indent="-228600" algn="l" rtl="0" eaLnBrk="0" fontAlgn="base" hangingPunct="0">
        <a:spcBef>
          <a:spcPct val="20000"/>
        </a:spcBef>
        <a:spcAft>
          <a:spcPct val="0"/>
        </a:spcAft>
        <a:buChar char="»"/>
        <a:defRPr sz="2000">
          <a:solidFill>
            <a:schemeClr val="bg1"/>
          </a:solidFill>
          <a:latin typeface="Arial" panose="020B0604020202020204" pitchFamily="34" charset="0"/>
          <a:cs typeface="Arial" panose="020B0604020202020204" pitchFamily="34"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203200" y="1634971"/>
            <a:ext cx="11775736"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p:nvSpPr>
        <p:spPr>
          <a:xfrm>
            <a:off x="203199" y="152401"/>
            <a:ext cx="11752063"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p:cNvSpPr>
            <a:spLocks noGrp="1"/>
          </p:cNvSpPr>
          <p:nvPr>
            <p:ph type="title"/>
          </p:nvPr>
        </p:nvSpPr>
        <p:spPr>
          <a:xfrm>
            <a:off x="508000" y="355847"/>
            <a:ext cx="11175013" cy="1054394"/>
          </a:xfrm>
          <a:prstGeom prst="rect">
            <a:avLst/>
          </a:prstGeom>
        </p:spPr>
        <p:txBody>
          <a:bodyPr vert="horz" lIns="91440" tIns="45720" rIns="91440" bIns="45720" rtlCol="0" anchor="ctr">
            <a:noAutofit/>
          </a:bodyPr>
          <a:lstStyle/>
          <a:p>
            <a:endParaRPr lang="en-US" dirty="0"/>
          </a:p>
        </p:txBody>
      </p:sp>
      <p:sp>
        <p:nvSpPr>
          <p:cNvPr id="3" name="Text Placeholder 2"/>
          <p:cNvSpPr>
            <a:spLocks noGrp="1"/>
          </p:cNvSpPr>
          <p:nvPr>
            <p:ph type="body" idx="1"/>
          </p:nvPr>
        </p:nvSpPr>
        <p:spPr>
          <a:xfrm>
            <a:off x="507999" y="1719071"/>
            <a:ext cx="11210524" cy="4407408"/>
          </a:xfrm>
          <a:prstGeom prst="rect">
            <a:avLst/>
          </a:prstGeom>
        </p:spPr>
        <p:txBody>
          <a:bodyPr vert="horz" lIns="91440" tIns="45720" rIns="91440" bIns="45720" rtlCol="0">
            <a:normAutofit/>
          </a:bodyPr>
          <a:lstStyle/>
          <a:p>
            <a:pPr lvl="0"/>
            <a:endParaRPr lang="en-US" dirty="0"/>
          </a:p>
        </p:txBody>
      </p:sp>
      <p:sp>
        <p:nvSpPr>
          <p:cNvPr id="4" name="Date Placeholder 3"/>
          <p:cNvSpPr>
            <a:spLocks noGrp="1"/>
          </p:cNvSpPr>
          <p:nvPr>
            <p:ph type="dt" sz="half" idx="2"/>
          </p:nvPr>
        </p:nvSpPr>
        <p:spPr>
          <a:xfrm>
            <a:off x="494517" y="6356350"/>
            <a:ext cx="2844800" cy="274320"/>
          </a:xfrm>
          <a:prstGeom prst="rect">
            <a:avLst/>
          </a:prstGeom>
        </p:spPr>
        <p:txBody>
          <a:bodyPr vert="horz" lIns="91440" tIns="45720" rIns="91440" bIns="45720" rtlCol="0" anchor="ctr"/>
          <a:lstStyle>
            <a:lvl1pPr algn="l">
              <a:defRPr sz="1100">
                <a:solidFill>
                  <a:schemeClr val="tx2"/>
                </a:solidFill>
              </a:defRPr>
            </a:lvl1pPr>
          </a:lstStyle>
          <a:p>
            <a:fld id="{8278EC6A-E631-4F69-90C1-23D872F7D552}" type="datetime1">
              <a:rPr lang="en-US" smtClean="0"/>
              <a:t>4/30/2024</a:t>
            </a:fld>
            <a:endParaRPr lang="en-US"/>
          </a:p>
        </p:txBody>
      </p:sp>
      <p:sp>
        <p:nvSpPr>
          <p:cNvPr id="6" name="Slide Number Placeholder 5"/>
          <p:cNvSpPr>
            <a:spLocks noGrp="1"/>
          </p:cNvSpPr>
          <p:nvPr>
            <p:ph type="sldNum" sz="quarter" idx="4"/>
          </p:nvPr>
        </p:nvSpPr>
        <p:spPr>
          <a:xfrm>
            <a:off x="11414712" y="6583680"/>
            <a:ext cx="777288"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CEB1A7AF-577A-4627-A9C0-65EBA99E259F}" type="slidenum">
              <a:rPr lang="en-US" smtClean="0"/>
              <a:t>‹#›</a:t>
            </a:fld>
            <a:endParaRPr lang="en-US"/>
          </a:p>
        </p:txBody>
      </p:sp>
    </p:spTree>
    <p:extLst>
      <p:ext uri="{BB962C8B-B14F-4D97-AF65-F5344CB8AC3E}">
        <p14:creationId xmlns:p14="http://schemas.microsoft.com/office/powerpoint/2010/main" val="584996039"/>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Lst>
  <p:hf hdr="0" ftr="0" dt="0"/>
  <p:txStyles>
    <p:titleStyle>
      <a:lvl1pPr algn="ctr" defTabSz="914400" rtl="0" eaLnBrk="1" latinLnBrk="0" hangingPunct="1">
        <a:spcBef>
          <a:spcPct val="0"/>
        </a:spcBef>
        <a:buNone/>
        <a:defRPr sz="3200" b="1" kern="1200" cap="all" spc="200" baseline="0">
          <a:ln>
            <a:noFill/>
          </a:ln>
          <a:solidFill>
            <a:schemeClr val="bg1"/>
          </a:solidFill>
          <a:effectLst/>
          <a:latin typeface="Palatino Linotype" pitchFamily="18" charset="0"/>
          <a:ea typeface="+mj-ea"/>
          <a:cs typeface="+mj-cs"/>
        </a:defRPr>
      </a:lvl1pPr>
    </p:titleStyle>
    <p:bodyStyle>
      <a:lvl1pPr marL="274320" indent="-228600" algn="l" defTabSz="914400" rtl="0" eaLnBrk="1" latinLnBrk="0" hangingPunct="1">
        <a:spcBef>
          <a:spcPct val="20000"/>
        </a:spcBef>
        <a:buClr>
          <a:schemeClr val="accent1"/>
        </a:buClr>
        <a:buFont typeface="Arial" pitchFamily="34" charset="0"/>
        <a:buChar char="•"/>
        <a:defRPr sz="2000" b="1" kern="1200" spc="150" baseline="0">
          <a:solidFill>
            <a:schemeClr val="tx2"/>
          </a:solidFill>
          <a:latin typeface="Trebuchet MS" pitchFamily="34" charset="0"/>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0" baseline="0">
          <a:solidFill>
            <a:schemeClr val="tx2"/>
          </a:solidFill>
          <a:latin typeface="Trebuchet MS" pitchFamily="34" charset="0"/>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0" baseline="0">
          <a:solidFill>
            <a:schemeClr val="tx2"/>
          </a:solidFill>
          <a:latin typeface="Trebuchet MS" pitchFamily="34" charset="0"/>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spc="0">
          <a:solidFill>
            <a:schemeClr val="tx2"/>
          </a:solidFill>
          <a:latin typeface="Trebuchet MS" pitchFamily="34" charset="0"/>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0" baseline="0">
          <a:solidFill>
            <a:schemeClr val="tx2"/>
          </a:solidFill>
          <a:latin typeface="Trebuchet MS" pitchFamily="34" charset="0"/>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F341F8-3973-40F8-824C-0A45BCAB4894}" type="datetime1">
              <a:rPr lang="en-US" smtClean="0"/>
              <a:t>4/30/2024</a:t>
            </a:fld>
            <a:endParaRPr lang="en-US"/>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9448800" y="6494149"/>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909649-AB9D-4512-9D38-B41CFEFBB9D3}" type="slidenum">
              <a:rPr lang="en-US" smtClean="0"/>
              <a:t>‹#›</a:t>
            </a:fld>
            <a:endParaRPr lang="en-US"/>
          </a:p>
        </p:txBody>
      </p:sp>
    </p:spTree>
    <p:extLst>
      <p:ext uri="{BB962C8B-B14F-4D97-AF65-F5344CB8AC3E}">
        <p14:creationId xmlns:p14="http://schemas.microsoft.com/office/powerpoint/2010/main" val="983892562"/>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jp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Relationship Id="rId3" Type="http://schemas.openxmlformats.org/officeDocument/2006/relationships/image" Target="../media/image9.jpg" /><Relationship Id="rId2" Type="http://schemas.openxmlformats.org/officeDocument/2006/relationships/notesSlide" Target="../notesSlides/notesSlide3.xml"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3" Type="http://schemas.openxmlformats.org/officeDocument/2006/relationships/image" Target="../media/image10.jpg" /><Relationship Id="rId2" Type="http://schemas.openxmlformats.org/officeDocument/2006/relationships/notesSlide" Target="../notesSlides/notesSlide4.xml"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Relationship Id="rId3" Type="http://schemas.openxmlformats.org/officeDocument/2006/relationships/image" Target="../media/image11.jpg" /><Relationship Id="rId2" Type="http://schemas.openxmlformats.org/officeDocument/2006/relationships/notesSlide" Target="../notesSlides/notesSlide5.xml"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Relationship Id="rId3" Type="http://schemas.openxmlformats.org/officeDocument/2006/relationships/image" Target="../media/image12.jpg" /><Relationship Id="rId2" Type="http://schemas.openxmlformats.org/officeDocument/2006/relationships/notesSlide" Target="../notesSlides/notesSlide6.xml"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Relationship Id="rId3" Type="http://schemas.openxmlformats.org/officeDocument/2006/relationships/image" Target="../media/image12.jpg" /><Relationship Id="rId2" Type="http://schemas.openxmlformats.org/officeDocument/2006/relationships/notesSlide" Target="../notesSlides/notesSlide7.xml" /><Relationship Id="rId1" Type="http://schemas.openxmlformats.org/officeDocument/2006/relationships/slideLayout" Target="../slideLayouts/slideLayout1.xml" /><Relationship Id="rId4" Type="http://schemas.openxmlformats.org/officeDocument/2006/relationships/image" Target="../media/image13.png" /></Relationships>
</file>

<file path=ppt/slides/_rels/slide8.xml.rels><?xml version="1.0" encoding="UTF-8" standalone="yes"?>
<Relationships xmlns="http://schemas.openxmlformats.org/package/2006/relationships"><Relationship Id="rId3" Type="http://schemas.openxmlformats.org/officeDocument/2006/relationships/image" Target="../media/image12.jpg" /><Relationship Id="rId2" Type="http://schemas.openxmlformats.org/officeDocument/2006/relationships/notesSlide" Target="../notesSlides/notesSlide8.xml" /><Relationship Id="rId1" Type="http://schemas.openxmlformats.org/officeDocument/2006/relationships/slideLayout" Target="../slideLayouts/slideLayout1.xml" /><Relationship Id="rId5" Type="http://schemas.openxmlformats.org/officeDocument/2006/relationships/image" Target="../media/image13.png" /><Relationship Id="rId4" Type="http://schemas.openxmlformats.org/officeDocument/2006/relationships/image" Target="../media/image14.png" /></Relationships>
</file>

<file path=ppt/slides/_rels/slide9.xml.rels><?xml version="1.0" encoding="UTF-8" standalone="yes"?>
<Relationships xmlns="http://schemas.openxmlformats.org/package/2006/relationships"><Relationship Id="rId8" Type="http://schemas.microsoft.com/office/2007/relationships/hdphoto" Target="../media/hdphoto2.wdp" /><Relationship Id="rId3" Type="http://schemas.openxmlformats.org/officeDocument/2006/relationships/image" Target="../media/image15.jpeg" /><Relationship Id="rId7" Type="http://schemas.openxmlformats.org/officeDocument/2006/relationships/image" Target="../media/image19.png" /><Relationship Id="rId12" Type="http://schemas.openxmlformats.org/officeDocument/2006/relationships/image" Target="../media/image13.png" /><Relationship Id="rId2" Type="http://schemas.openxmlformats.org/officeDocument/2006/relationships/notesSlide" Target="../notesSlides/notesSlide9.xml" /><Relationship Id="rId1" Type="http://schemas.openxmlformats.org/officeDocument/2006/relationships/slideLayout" Target="../slideLayouts/slideLayout18.xml" /><Relationship Id="rId6" Type="http://schemas.openxmlformats.org/officeDocument/2006/relationships/image" Target="../media/image18.png" /><Relationship Id="rId11" Type="http://schemas.openxmlformats.org/officeDocument/2006/relationships/image" Target="../media/image21.png" /><Relationship Id="rId5" Type="http://schemas.openxmlformats.org/officeDocument/2006/relationships/image" Target="../media/image17.png" /><Relationship Id="rId10" Type="http://schemas.microsoft.com/office/2007/relationships/hdphoto" Target="../media/hdphoto3.wdp" /><Relationship Id="rId4" Type="http://schemas.openxmlformats.org/officeDocument/2006/relationships/image" Target="../media/image16.png" /><Relationship Id="rId9" Type="http://schemas.openxmlformats.org/officeDocument/2006/relationships/image" Target="../media/image20.png" /></Relationships>
</file>

<file path=ppt/slides/_rels/slide10.xml.rels><?xml version="1.0" encoding="UTF-8" standalone="yes"?>
<Relationships xmlns="http://schemas.openxmlformats.org/package/2006/relationships"><Relationship Id="rId8" Type="http://schemas.openxmlformats.org/officeDocument/2006/relationships/image" Target="../media/image26.png" /><Relationship Id="rId3" Type="http://schemas.openxmlformats.org/officeDocument/2006/relationships/image" Target="../media/image22.jpg" /><Relationship Id="rId7" Type="http://schemas.openxmlformats.org/officeDocument/2006/relationships/image" Target="../media/image25.jpeg" /><Relationship Id="rId2" Type="http://schemas.openxmlformats.org/officeDocument/2006/relationships/notesSlide" Target="../notesSlides/notesSlide10.xml" /><Relationship Id="rId1" Type="http://schemas.openxmlformats.org/officeDocument/2006/relationships/slideLayout" Target="../slideLayouts/slideLayout15.xml" /><Relationship Id="rId6" Type="http://schemas.microsoft.com/office/2007/relationships/hdphoto" Target="../media/hdphoto4.wdp" /><Relationship Id="rId5" Type="http://schemas.openxmlformats.org/officeDocument/2006/relationships/image" Target="../media/image24.jpeg" /><Relationship Id="rId4" Type="http://schemas.openxmlformats.org/officeDocument/2006/relationships/image" Target="../media/image23.jpeg" /></Relationships>
</file>

<file path=ppt/slides/_rels/slide11.xml.rels><?xml version="1.0" encoding="UTF-8" standalone="yes"?>
<Relationships xmlns="http://schemas.openxmlformats.org/package/2006/relationships"><Relationship Id="rId8" Type="http://schemas.openxmlformats.org/officeDocument/2006/relationships/image" Target="../media/image32.png" /><Relationship Id="rId13" Type="http://schemas.openxmlformats.org/officeDocument/2006/relationships/image" Target="../media/image37.png" /><Relationship Id="rId18" Type="http://schemas.openxmlformats.org/officeDocument/2006/relationships/image" Target="../media/image42.png" /><Relationship Id="rId3" Type="http://schemas.openxmlformats.org/officeDocument/2006/relationships/image" Target="../media/image27.png" /><Relationship Id="rId7" Type="http://schemas.openxmlformats.org/officeDocument/2006/relationships/image" Target="../media/image31.png" /><Relationship Id="rId12" Type="http://schemas.openxmlformats.org/officeDocument/2006/relationships/image" Target="../media/image36.jpg" /><Relationship Id="rId17" Type="http://schemas.openxmlformats.org/officeDocument/2006/relationships/image" Target="../media/image41.png" /><Relationship Id="rId2" Type="http://schemas.openxmlformats.org/officeDocument/2006/relationships/notesSlide" Target="../notesSlides/notesSlide11.xml" /><Relationship Id="rId16" Type="http://schemas.openxmlformats.org/officeDocument/2006/relationships/image" Target="../media/image40.png" /><Relationship Id="rId1" Type="http://schemas.openxmlformats.org/officeDocument/2006/relationships/slideLayout" Target="../slideLayouts/slideLayout12.xml" /><Relationship Id="rId6" Type="http://schemas.openxmlformats.org/officeDocument/2006/relationships/image" Target="../media/image30.png" /><Relationship Id="rId11" Type="http://schemas.openxmlformats.org/officeDocument/2006/relationships/image" Target="../media/image35.png" /><Relationship Id="rId5" Type="http://schemas.openxmlformats.org/officeDocument/2006/relationships/image" Target="../media/image29.jpg" /><Relationship Id="rId15" Type="http://schemas.openxmlformats.org/officeDocument/2006/relationships/image" Target="../media/image39.jpg" /><Relationship Id="rId10" Type="http://schemas.openxmlformats.org/officeDocument/2006/relationships/image" Target="../media/image34.png" /><Relationship Id="rId4" Type="http://schemas.openxmlformats.org/officeDocument/2006/relationships/image" Target="../media/image28.png" /><Relationship Id="rId9" Type="http://schemas.openxmlformats.org/officeDocument/2006/relationships/image" Target="../media/image33.png" /><Relationship Id="rId14" Type="http://schemas.openxmlformats.org/officeDocument/2006/relationships/image" Target="../media/image38.jpeg" /></Relationships>
</file>

<file path=ppt/slides/_rels/slide12.xml.rels><?xml version="1.0" encoding="UTF-8" standalone="yes"?>
<Relationships xmlns="http://schemas.openxmlformats.org/package/2006/relationships"><Relationship Id="rId8" Type="http://schemas.openxmlformats.org/officeDocument/2006/relationships/image" Target="../media/image48.jpeg" /><Relationship Id="rId3" Type="http://schemas.openxmlformats.org/officeDocument/2006/relationships/image" Target="../media/image43.jpeg" /><Relationship Id="rId7" Type="http://schemas.openxmlformats.org/officeDocument/2006/relationships/image" Target="../media/image47.jpeg" /><Relationship Id="rId2" Type="http://schemas.openxmlformats.org/officeDocument/2006/relationships/notesSlide" Target="../notesSlides/notesSlide12.xml" /><Relationship Id="rId1" Type="http://schemas.openxmlformats.org/officeDocument/2006/relationships/slideLayout" Target="../slideLayouts/slideLayout15.xml" /><Relationship Id="rId6" Type="http://schemas.openxmlformats.org/officeDocument/2006/relationships/image" Target="../media/image46.jpeg" /><Relationship Id="rId11" Type="http://schemas.openxmlformats.org/officeDocument/2006/relationships/image" Target="../media/image51.jpeg" /><Relationship Id="rId5" Type="http://schemas.openxmlformats.org/officeDocument/2006/relationships/image" Target="../media/image45.jpg" /><Relationship Id="rId10" Type="http://schemas.openxmlformats.org/officeDocument/2006/relationships/image" Target="../media/image50.png" /><Relationship Id="rId4" Type="http://schemas.openxmlformats.org/officeDocument/2006/relationships/image" Target="../media/image44.jpeg" /><Relationship Id="rId9" Type="http://schemas.openxmlformats.org/officeDocument/2006/relationships/image" Target="../media/image49.jpg" /></Relationships>
</file>

<file path=ppt/slides/_rels/slide13.xml.rels><?xml version="1.0" encoding="UTF-8" standalone="yes"?>
<Relationships xmlns="http://schemas.openxmlformats.org/package/2006/relationships"><Relationship Id="rId3" Type="http://schemas.openxmlformats.org/officeDocument/2006/relationships/image" Target="../media/image53.jpg" /><Relationship Id="rId2" Type="http://schemas.openxmlformats.org/officeDocument/2006/relationships/image" Target="../media/image52.jpg" /><Relationship Id="rId1" Type="http://schemas.openxmlformats.org/officeDocument/2006/relationships/slideLayout" Target="../slideLayouts/slideLayout12.xml" /><Relationship Id="rId4" Type="http://schemas.openxmlformats.org/officeDocument/2006/relationships/image" Target="../media/image54.jpg" /></Relationships>
</file>

<file path=ppt/slides/_rels/slide14.xml.rels><?xml version="1.0" encoding="UTF-8" standalone="yes"?>
<Relationships xmlns="http://schemas.openxmlformats.org/package/2006/relationships"><Relationship Id="rId2" Type="http://schemas.openxmlformats.org/officeDocument/2006/relationships/image" Target="../media/image55.png" /><Relationship Id="rId1" Type="http://schemas.openxmlformats.org/officeDocument/2006/relationships/slideLayout" Target="../slideLayouts/slideLayout12.xml" /></Relationships>
</file>

<file path=ppt/slides/_rels/slide15.xml.rels><?xml version="1.0" encoding="UTF-8" standalone="yes"?>
<Relationships xmlns="http://schemas.openxmlformats.org/package/2006/relationships"><Relationship Id="rId8" Type="http://schemas.openxmlformats.org/officeDocument/2006/relationships/image" Target="../media/image21.png" /><Relationship Id="rId3" Type="http://schemas.openxmlformats.org/officeDocument/2006/relationships/image" Target="../media/image18.png" /><Relationship Id="rId7" Type="http://schemas.microsoft.com/office/2007/relationships/hdphoto" Target="../media/hdphoto3.wdp" /><Relationship Id="rId12" Type="http://schemas.openxmlformats.org/officeDocument/2006/relationships/image" Target="../media/image57.png" /><Relationship Id="rId2" Type="http://schemas.openxmlformats.org/officeDocument/2006/relationships/image" Target="../media/image56.png" /><Relationship Id="rId1" Type="http://schemas.openxmlformats.org/officeDocument/2006/relationships/slideLayout" Target="../slideLayouts/slideLayout12.xml" /><Relationship Id="rId6" Type="http://schemas.openxmlformats.org/officeDocument/2006/relationships/image" Target="../media/image20.png" /><Relationship Id="rId11" Type="http://schemas.openxmlformats.org/officeDocument/2006/relationships/image" Target="../media/image13.png" /><Relationship Id="rId5" Type="http://schemas.microsoft.com/office/2007/relationships/hdphoto" Target="../media/hdphoto2.wdp" /><Relationship Id="rId10" Type="http://schemas.openxmlformats.org/officeDocument/2006/relationships/image" Target="../media/image17.png" /><Relationship Id="rId4" Type="http://schemas.openxmlformats.org/officeDocument/2006/relationships/image" Target="../media/image19.png" /><Relationship Id="rId9" Type="http://schemas.openxmlformats.org/officeDocument/2006/relationships/image" Target="../media/image16.png" /></Relationships>
</file>

<file path=ppt/slides/_rels/slide16.xml.rels><?xml version="1.0" encoding="UTF-8" standalone="yes"?>
<Relationships xmlns="http://schemas.openxmlformats.org/package/2006/relationships"><Relationship Id="rId8" Type="http://schemas.openxmlformats.org/officeDocument/2006/relationships/image" Target="../media/image21.png" /><Relationship Id="rId3" Type="http://schemas.openxmlformats.org/officeDocument/2006/relationships/image" Target="../media/image18.png" /><Relationship Id="rId7" Type="http://schemas.microsoft.com/office/2007/relationships/hdphoto" Target="../media/hdphoto3.wdp" /><Relationship Id="rId12" Type="http://schemas.openxmlformats.org/officeDocument/2006/relationships/image" Target="../media/image57.png" /><Relationship Id="rId2" Type="http://schemas.openxmlformats.org/officeDocument/2006/relationships/image" Target="../media/image56.png" /><Relationship Id="rId1" Type="http://schemas.openxmlformats.org/officeDocument/2006/relationships/slideLayout" Target="../slideLayouts/slideLayout12.xml" /><Relationship Id="rId6" Type="http://schemas.openxmlformats.org/officeDocument/2006/relationships/image" Target="../media/image20.png" /><Relationship Id="rId11" Type="http://schemas.openxmlformats.org/officeDocument/2006/relationships/image" Target="../media/image13.png" /><Relationship Id="rId5" Type="http://schemas.microsoft.com/office/2007/relationships/hdphoto" Target="../media/hdphoto2.wdp" /><Relationship Id="rId10" Type="http://schemas.openxmlformats.org/officeDocument/2006/relationships/image" Target="../media/image17.png" /><Relationship Id="rId4" Type="http://schemas.openxmlformats.org/officeDocument/2006/relationships/image" Target="../media/image19.png" /><Relationship Id="rId9" Type="http://schemas.openxmlformats.org/officeDocument/2006/relationships/image" Target="../media/image16.png" /></Relationships>
</file>

<file path=ppt/slides/_rels/slide17.xml.rels><?xml version="1.0" encoding="UTF-8" standalone="yes"?>
<Relationships xmlns="http://schemas.openxmlformats.org/package/2006/relationships"><Relationship Id="rId8" Type="http://schemas.openxmlformats.org/officeDocument/2006/relationships/image" Target="../media/image21.png" /><Relationship Id="rId3" Type="http://schemas.openxmlformats.org/officeDocument/2006/relationships/image" Target="../media/image18.png" /><Relationship Id="rId7" Type="http://schemas.microsoft.com/office/2007/relationships/hdphoto" Target="../media/hdphoto3.wdp" /><Relationship Id="rId12" Type="http://schemas.openxmlformats.org/officeDocument/2006/relationships/image" Target="../media/image57.png" /><Relationship Id="rId2" Type="http://schemas.openxmlformats.org/officeDocument/2006/relationships/image" Target="../media/image56.png" /><Relationship Id="rId1" Type="http://schemas.openxmlformats.org/officeDocument/2006/relationships/slideLayout" Target="../slideLayouts/slideLayout12.xml" /><Relationship Id="rId6" Type="http://schemas.openxmlformats.org/officeDocument/2006/relationships/image" Target="../media/image20.png" /><Relationship Id="rId11" Type="http://schemas.openxmlformats.org/officeDocument/2006/relationships/image" Target="../media/image13.png" /><Relationship Id="rId5" Type="http://schemas.microsoft.com/office/2007/relationships/hdphoto" Target="../media/hdphoto2.wdp" /><Relationship Id="rId10" Type="http://schemas.openxmlformats.org/officeDocument/2006/relationships/image" Target="../media/image17.png" /><Relationship Id="rId4" Type="http://schemas.openxmlformats.org/officeDocument/2006/relationships/image" Target="../media/image19.png" /><Relationship Id="rId9" Type="http://schemas.openxmlformats.org/officeDocument/2006/relationships/image" Target="../media/image16.png" /></Relationships>
</file>

<file path=ppt/slides/_rels/slide18.xml.rels><?xml version="1.0" encoding="UTF-8" standalone="yes"?>
<Relationships xmlns="http://schemas.openxmlformats.org/package/2006/relationships"><Relationship Id="rId8" Type="http://schemas.openxmlformats.org/officeDocument/2006/relationships/image" Target="../media/image21.png" /><Relationship Id="rId3" Type="http://schemas.openxmlformats.org/officeDocument/2006/relationships/image" Target="../media/image18.png" /><Relationship Id="rId7" Type="http://schemas.microsoft.com/office/2007/relationships/hdphoto" Target="../media/hdphoto3.wdp" /><Relationship Id="rId12" Type="http://schemas.openxmlformats.org/officeDocument/2006/relationships/image" Target="../media/image57.png" /><Relationship Id="rId2" Type="http://schemas.openxmlformats.org/officeDocument/2006/relationships/image" Target="../media/image56.png" /><Relationship Id="rId1" Type="http://schemas.openxmlformats.org/officeDocument/2006/relationships/slideLayout" Target="../slideLayouts/slideLayout12.xml" /><Relationship Id="rId6" Type="http://schemas.openxmlformats.org/officeDocument/2006/relationships/image" Target="../media/image20.png" /><Relationship Id="rId11" Type="http://schemas.openxmlformats.org/officeDocument/2006/relationships/image" Target="../media/image13.png" /><Relationship Id="rId5" Type="http://schemas.microsoft.com/office/2007/relationships/hdphoto" Target="../media/hdphoto2.wdp" /><Relationship Id="rId10" Type="http://schemas.openxmlformats.org/officeDocument/2006/relationships/image" Target="../media/image17.png" /><Relationship Id="rId4" Type="http://schemas.openxmlformats.org/officeDocument/2006/relationships/image" Target="../media/image19.png" /><Relationship Id="rId9" Type="http://schemas.openxmlformats.org/officeDocument/2006/relationships/image" Target="../media/image16.png" /></Relationships>
</file>

<file path=ppt/slides/_rels/slide19.xml.rels><?xml version="1.0" encoding="UTF-8" standalone="yes"?>
<Relationships xmlns="http://schemas.openxmlformats.org/package/2006/relationships"><Relationship Id="rId3" Type="http://schemas.openxmlformats.org/officeDocument/2006/relationships/image" Target="../media/image59.png" /><Relationship Id="rId2" Type="http://schemas.openxmlformats.org/officeDocument/2006/relationships/image" Target="../media/image58.png" /><Relationship Id="rId1" Type="http://schemas.openxmlformats.org/officeDocument/2006/relationships/slideLayout" Target="../slideLayouts/slideLayout13.xml" /><Relationship Id="rId4" Type="http://schemas.openxmlformats.org/officeDocument/2006/relationships/image" Target="../media/image60.png" /></Relationships>
</file>

<file path=ppt/slides/_rels/slide20.xml.rels><?xml version="1.0" encoding="UTF-8" standalone="yes"?>
<Relationships xmlns="http://schemas.openxmlformats.org/package/2006/relationships"><Relationship Id="rId3" Type="http://schemas.openxmlformats.org/officeDocument/2006/relationships/image" Target="../media/image59.png" /><Relationship Id="rId2" Type="http://schemas.openxmlformats.org/officeDocument/2006/relationships/image" Target="../media/image58.png" /><Relationship Id="rId1" Type="http://schemas.openxmlformats.org/officeDocument/2006/relationships/slideLayout" Target="../slideLayouts/slideLayout13.xml" /><Relationship Id="rId4" Type="http://schemas.openxmlformats.org/officeDocument/2006/relationships/image" Target="../media/image60.png" /></Relationships>
</file>

<file path=ppt/slides/_rels/slide21.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image" Target="../media/image61.png" /><Relationship Id="rId1" Type="http://schemas.openxmlformats.org/officeDocument/2006/relationships/slideLayout" Target="../slideLayouts/slideLayout13.xml" /></Relationships>
</file>

<file path=ppt/slides/_rels/slide22.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image" Target="../media/image61.png" /><Relationship Id="rId1" Type="http://schemas.openxmlformats.org/officeDocument/2006/relationships/slideLayout" Target="../slideLayouts/slideLayout13.xml" /><Relationship Id="rId5" Type="http://schemas.microsoft.com/office/2007/relationships/hdphoto" Target="../media/hdphoto4.wdp" /><Relationship Id="rId4" Type="http://schemas.openxmlformats.org/officeDocument/2006/relationships/image" Target="../media/image24.jpeg" /></Relationships>
</file>

<file path=ppt/slides/_rels/slide23.xml.rels><?xml version="1.0" encoding="UTF-8" standalone="yes"?>
<Relationships xmlns="http://schemas.openxmlformats.org/package/2006/relationships"><Relationship Id="rId3" Type="http://schemas.openxmlformats.org/officeDocument/2006/relationships/image" Target="../media/image62.png" /><Relationship Id="rId2" Type="http://schemas.openxmlformats.org/officeDocument/2006/relationships/notesSlide" Target="../notesSlides/notesSlide13.xml" /><Relationship Id="rId1" Type="http://schemas.openxmlformats.org/officeDocument/2006/relationships/slideLayout" Target="../slideLayouts/slideLayout12.xml" /><Relationship Id="rId5" Type="http://schemas.openxmlformats.org/officeDocument/2006/relationships/image" Target="../media/image63.png" /><Relationship Id="rId4" Type="http://schemas.openxmlformats.org/officeDocument/2006/relationships/image" Target="../media/image13.png" /></Relationships>
</file>

<file path=ppt/slides/_rels/slide24.xml.rels><?xml version="1.0" encoding="UTF-8" standalone="yes"?>
<Relationships xmlns="http://schemas.openxmlformats.org/package/2006/relationships"><Relationship Id="rId3" Type="http://schemas.openxmlformats.org/officeDocument/2006/relationships/image" Target="../media/image62.png" /><Relationship Id="rId2" Type="http://schemas.openxmlformats.org/officeDocument/2006/relationships/notesSlide" Target="../notesSlides/notesSlide14.xml" /><Relationship Id="rId1" Type="http://schemas.openxmlformats.org/officeDocument/2006/relationships/slideLayout" Target="../slideLayouts/slideLayout12.xml" /><Relationship Id="rId5" Type="http://schemas.openxmlformats.org/officeDocument/2006/relationships/image" Target="../media/image63.png" /><Relationship Id="rId4" Type="http://schemas.openxmlformats.org/officeDocument/2006/relationships/image" Target="../media/image13.png" /></Relationships>
</file>

<file path=ppt/slides/_rels/slide25.xml.rels><?xml version="1.0" encoding="UTF-8" standalone="yes"?>
<Relationships xmlns="http://schemas.openxmlformats.org/package/2006/relationships"><Relationship Id="rId3" Type="http://schemas.openxmlformats.org/officeDocument/2006/relationships/image" Target="../media/image62.png" /><Relationship Id="rId2" Type="http://schemas.openxmlformats.org/officeDocument/2006/relationships/notesSlide" Target="../notesSlides/notesSlide15.xml" /><Relationship Id="rId1" Type="http://schemas.openxmlformats.org/officeDocument/2006/relationships/slideLayout" Target="../slideLayouts/slideLayout12.xml" /><Relationship Id="rId5" Type="http://schemas.openxmlformats.org/officeDocument/2006/relationships/image" Target="../media/image63.png" /><Relationship Id="rId4" Type="http://schemas.openxmlformats.org/officeDocument/2006/relationships/image" Target="../media/image13.png" /></Relationships>
</file>

<file path=ppt/slides/_rels/slide26.xml.rels><?xml version="1.0" encoding="UTF-8" standalone="yes"?>
<Relationships xmlns="http://schemas.openxmlformats.org/package/2006/relationships"><Relationship Id="rId8" Type="http://schemas.microsoft.com/office/2007/relationships/hdphoto" Target="../media/hdphoto2.wdp" /><Relationship Id="rId13" Type="http://schemas.openxmlformats.org/officeDocument/2006/relationships/image" Target="../media/image63.png" /><Relationship Id="rId3" Type="http://schemas.openxmlformats.org/officeDocument/2006/relationships/image" Target="../media/image62.png" /><Relationship Id="rId7" Type="http://schemas.openxmlformats.org/officeDocument/2006/relationships/image" Target="../media/image19.png" /><Relationship Id="rId12" Type="http://schemas.openxmlformats.org/officeDocument/2006/relationships/image" Target="../media/image13.png" /><Relationship Id="rId2" Type="http://schemas.openxmlformats.org/officeDocument/2006/relationships/notesSlide" Target="../notesSlides/notesSlide16.xml" /><Relationship Id="rId1" Type="http://schemas.openxmlformats.org/officeDocument/2006/relationships/slideLayout" Target="../slideLayouts/slideLayout12.xml" /><Relationship Id="rId6" Type="http://schemas.openxmlformats.org/officeDocument/2006/relationships/image" Target="../media/image18.png" /><Relationship Id="rId11" Type="http://schemas.openxmlformats.org/officeDocument/2006/relationships/image" Target="../media/image21.png" /><Relationship Id="rId5" Type="http://schemas.openxmlformats.org/officeDocument/2006/relationships/image" Target="../media/image65.png" /><Relationship Id="rId10" Type="http://schemas.microsoft.com/office/2007/relationships/hdphoto" Target="../media/hdphoto3.wdp" /><Relationship Id="rId4" Type="http://schemas.openxmlformats.org/officeDocument/2006/relationships/image" Target="../media/image64.png" /><Relationship Id="rId9" Type="http://schemas.openxmlformats.org/officeDocument/2006/relationships/image" Target="../media/image20.png" /></Relationships>
</file>

<file path=ppt/slides/_rels/slide27.xml.rels><?xml version="1.0" encoding="UTF-8" standalone="yes"?>
<Relationships xmlns="http://schemas.openxmlformats.org/package/2006/relationships"><Relationship Id="rId8" Type="http://schemas.microsoft.com/office/2007/relationships/hdphoto" Target="../media/hdphoto2.wdp" /><Relationship Id="rId13" Type="http://schemas.openxmlformats.org/officeDocument/2006/relationships/image" Target="../media/image63.png" /><Relationship Id="rId3" Type="http://schemas.openxmlformats.org/officeDocument/2006/relationships/image" Target="../media/image62.png" /><Relationship Id="rId7" Type="http://schemas.openxmlformats.org/officeDocument/2006/relationships/image" Target="../media/image19.png" /><Relationship Id="rId12" Type="http://schemas.openxmlformats.org/officeDocument/2006/relationships/image" Target="../media/image13.png" /><Relationship Id="rId2" Type="http://schemas.openxmlformats.org/officeDocument/2006/relationships/notesSlide" Target="../notesSlides/notesSlide17.xml" /><Relationship Id="rId1" Type="http://schemas.openxmlformats.org/officeDocument/2006/relationships/slideLayout" Target="../slideLayouts/slideLayout12.xml" /><Relationship Id="rId6" Type="http://schemas.openxmlformats.org/officeDocument/2006/relationships/image" Target="../media/image18.png" /><Relationship Id="rId11" Type="http://schemas.openxmlformats.org/officeDocument/2006/relationships/image" Target="../media/image21.png" /><Relationship Id="rId5" Type="http://schemas.openxmlformats.org/officeDocument/2006/relationships/image" Target="../media/image65.png" /><Relationship Id="rId10" Type="http://schemas.microsoft.com/office/2007/relationships/hdphoto" Target="../media/hdphoto3.wdp" /><Relationship Id="rId4" Type="http://schemas.openxmlformats.org/officeDocument/2006/relationships/image" Target="../media/image64.png" /><Relationship Id="rId9" Type="http://schemas.openxmlformats.org/officeDocument/2006/relationships/image" Target="../media/image20.png" /></Relationships>
</file>

<file path=ppt/slides/_rels/slide28.xml.rels><?xml version="1.0" encoding="UTF-8" standalone="yes"?>
<Relationships xmlns="http://schemas.openxmlformats.org/package/2006/relationships"><Relationship Id="rId3" Type="http://schemas.openxmlformats.org/officeDocument/2006/relationships/image" Target="../media/image66.jpg" /><Relationship Id="rId2" Type="http://schemas.openxmlformats.org/officeDocument/2006/relationships/notesSlide" Target="../notesSlides/notesSlide18.xml" /><Relationship Id="rId1" Type="http://schemas.openxmlformats.org/officeDocument/2006/relationships/slideLayout" Target="../slideLayouts/slideLayout18.xml" /></Relationships>
</file>

<file path=ppt/slides/_rels/slide29.xml.rels><?xml version="1.0" encoding="UTF-8" standalone="yes"?>
<Relationships xmlns="http://schemas.openxmlformats.org/package/2006/relationships"><Relationship Id="rId8" Type="http://schemas.openxmlformats.org/officeDocument/2006/relationships/image" Target="../media/image19.png" /><Relationship Id="rId3" Type="http://schemas.openxmlformats.org/officeDocument/2006/relationships/image" Target="../media/image66.jpg" /><Relationship Id="rId7" Type="http://schemas.openxmlformats.org/officeDocument/2006/relationships/image" Target="../media/image18.png" /><Relationship Id="rId12" Type="http://schemas.openxmlformats.org/officeDocument/2006/relationships/image" Target="../media/image21.png" /><Relationship Id="rId2" Type="http://schemas.openxmlformats.org/officeDocument/2006/relationships/notesSlide" Target="../notesSlides/notesSlide19.xml" /><Relationship Id="rId1" Type="http://schemas.openxmlformats.org/officeDocument/2006/relationships/slideLayout" Target="../slideLayouts/slideLayout18.xml" /><Relationship Id="rId6" Type="http://schemas.openxmlformats.org/officeDocument/2006/relationships/image" Target="../media/image68.png" /><Relationship Id="rId11" Type="http://schemas.microsoft.com/office/2007/relationships/hdphoto" Target="../media/hdphoto3.wdp" /><Relationship Id="rId5" Type="http://schemas.openxmlformats.org/officeDocument/2006/relationships/image" Target="../media/image67.png" /><Relationship Id="rId10" Type="http://schemas.openxmlformats.org/officeDocument/2006/relationships/image" Target="../media/image20.png" /><Relationship Id="rId4" Type="http://schemas.openxmlformats.org/officeDocument/2006/relationships/image" Target="../media/image14.png" /><Relationship Id="rId9" Type="http://schemas.microsoft.com/office/2007/relationships/hdphoto" Target="../media/hdphoto2.wdp" /></Relationships>
</file>

<file path=ppt/slides/_rels/slide30.xml.rels><?xml version="1.0" encoding="UTF-8" standalone="yes"?>
<Relationships xmlns="http://schemas.openxmlformats.org/package/2006/relationships"><Relationship Id="rId8" Type="http://schemas.microsoft.com/office/2007/relationships/hdphoto" Target="../media/hdphoto2.wdp" /><Relationship Id="rId3" Type="http://schemas.openxmlformats.org/officeDocument/2006/relationships/image" Target="../media/image69.jpeg" /><Relationship Id="rId7" Type="http://schemas.openxmlformats.org/officeDocument/2006/relationships/image" Target="../media/image19.png" /><Relationship Id="rId2" Type="http://schemas.openxmlformats.org/officeDocument/2006/relationships/notesSlide" Target="../notesSlides/notesSlide20.xml" /><Relationship Id="rId1" Type="http://schemas.openxmlformats.org/officeDocument/2006/relationships/slideLayout" Target="../slideLayouts/slideLayout23.xml" /><Relationship Id="rId6" Type="http://schemas.openxmlformats.org/officeDocument/2006/relationships/image" Target="../media/image18.png" /><Relationship Id="rId11" Type="http://schemas.openxmlformats.org/officeDocument/2006/relationships/image" Target="../media/image21.png" /><Relationship Id="rId5" Type="http://schemas.openxmlformats.org/officeDocument/2006/relationships/image" Target="../media/image71.jpg" /><Relationship Id="rId10" Type="http://schemas.microsoft.com/office/2007/relationships/hdphoto" Target="../media/hdphoto3.wdp" /><Relationship Id="rId4" Type="http://schemas.openxmlformats.org/officeDocument/2006/relationships/image" Target="../media/image70.jpeg" /><Relationship Id="rId9" Type="http://schemas.openxmlformats.org/officeDocument/2006/relationships/image" Target="../media/image20.png" /></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 /></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 /><Relationship Id="rId1" Type="http://schemas.openxmlformats.org/officeDocument/2006/relationships/slideLayout" Target="../slideLayouts/slideLayout18.xml" /></Relationships>
</file>

<file path=ppt/slides/_rels/slide33.xml.rels><?xml version="1.0" encoding="UTF-8" standalone="yes"?>
<Relationships xmlns="http://schemas.openxmlformats.org/package/2006/relationships"><Relationship Id="rId3" Type="http://schemas.openxmlformats.org/officeDocument/2006/relationships/image" Target="../media/image72.emf" /><Relationship Id="rId2" Type="http://schemas.openxmlformats.org/officeDocument/2006/relationships/notesSlide" Target="../notesSlides/notesSlide22.xml" /><Relationship Id="rId1" Type="http://schemas.openxmlformats.org/officeDocument/2006/relationships/slideLayout" Target="../slideLayouts/slideLayout18.xml" /><Relationship Id="rId4" Type="http://schemas.openxmlformats.org/officeDocument/2006/relationships/image" Target="../media/image13.png" /></Relationships>
</file>

<file path=ppt/slides/_rels/slide34.xml.rels><?xml version="1.0" encoding="UTF-8" standalone="yes"?>
<Relationships xmlns="http://schemas.openxmlformats.org/package/2006/relationships"><Relationship Id="rId3" Type="http://schemas.openxmlformats.org/officeDocument/2006/relationships/image" Target="../media/image73.emf" /><Relationship Id="rId2" Type="http://schemas.openxmlformats.org/officeDocument/2006/relationships/notesSlide" Target="../notesSlides/notesSlide23.xml" /><Relationship Id="rId1" Type="http://schemas.openxmlformats.org/officeDocument/2006/relationships/slideLayout" Target="../slideLayouts/slideLayout18.xml" /><Relationship Id="rId5" Type="http://schemas.openxmlformats.org/officeDocument/2006/relationships/image" Target="../media/image13.png" /><Relationship Id="rId4" Type="http://schemas.openxmlformats.org/officeDocument/2006/relationships/image" Target="../media/image72.emf" /></Relationships>
</file>

<file path=ppt/slides/_rels/slide35.xml.rels><?xml version="1.0" encoding="UTF-8" standalone="yes"?>
<Relationships xmlns="http://schemas.openxmlformats.org/package/2006/relationships"><Relationship Id="rId3" Type="http://schemas.openxmlformats.org/officeDocument/2006/relationships/image" Target="../media/image74.png" /><Relationship Id="rId2" Type="http://schemas.openxmlformats.org/officeDocument/2006/relationships/notesSlide" Target="../notesSlides/notesSlide24.xml" /><Relationship Id="rId1" Type="http://schemas.openxmlformats.org/officeDocument/2006/relationships/slideLayout" Target="../slideLayouts/slideLayout18.xml" /></Relationships>
</file>

<file path=ppt/slides/_rels/slide36.xml.rels><?xml version="1.0" encoding="UTF-8" standalone="yes"?>
<Relationships xmlns="http://schemas.openxmlformats.org/package/2006/relationships"><Relationship Id="rId3" Type="http://schemas.openxmlformats.org/officeDocument/2006/relationships/image" Target="../media/image75.png" /><Relationship Id="rId2" Type="http://schemas.openxmlformats.org/officeDocument/2006/relationships/notesSlide" Target="../notesSlides/notesSlide25.xml" /><Relationship Id="rId1" Type="http://schemas.openxmlformats.org/officeDocument/2006/relationships/slideLayout" Target="../slideLayouts/slideLayout18.xml" /></Relationships>
</file>

<file path=ppt/slides/_rels/slide37.xml.rels><?xml version="1.0" encoding="UTF-8" standalone="yes"?>
<Relationships xmlns="http://schemas.openxmlformats.org/package/2006/relationships"><Relationship Id="rId3" Type="http://schemas.openxmlformats.org/officeDocument/2006/relationships/image" Target="../media/image75.png" /><Relationship Id="rId2" Type="http://schemas.openxmlformats.org/officeDocument/2006/relationships/notesSlide" Target="../notesSlides/notesSlide26.xml" /><Relationship Id="rId1" Type="http://schemas.openxmlformats.org/officeDocument/2006/relationships/slideLayout" Target="../slideLayouts/slideLayout18.xml" /></Relationships>
</file>

<file path=ppt/slides/_rels/slide38.xml.rels><?xml version="1.0" encoding="UTF-8" standalone="yes"?>
<Relationships xmlns="http://schemas.openxmlformats.org/package/2006/relationships"><Relationship Id="rId3" Type="http://schemas.openxmlformats.org/officeDocument/2006/relationships/image" Target="../media/image76.png" /><Relationship Id="rId2" Type="http://schemas.openxmlformats.org/officeDocument/2006/relationships/notesSlide" Target="../notesSlides/notesSlide27.xml" /><Relationship Id="rId1" Type="http://schemas.openxmlformats.org/officeDocument/2006/relationships/slideLayout" Target="../slideLayouts/slideLayout45.xml" /><Relationship Id="rId5" Type="http://schemas.openxmlformats.org/officeDocument/2006/relationships/image" Target="../media/image78.png" /><Relationship Id="rId4" Type="http://schemas.openxmlformats.org/officeDocument/2006/relationships/image" Target="../media/image77.png" /></Relationships>
</file>

<file path=ppt/slides/_rels/slide39.xml.rels><?xml version="1.0" encoding="UTF-8" standalone="yes"?>
<Relationships xmlns="http://schemas.openxmlformats.org/package/2006/relationships"><Relationship Id="rId3" Type="http://schemas.openxmlformats.org/officeDocument/2006/relationships/image" Target="../media/image79.png" /><Relationship Id="rId2" Type="http://schemas.openxmlformats.org/officeDocument/2006/relationships/notesSlide" Target="../notesSlides/notesSlide28.xml" /><Relationship Id="rId1" Type="http://schemas.openxmlformats.org/officeDocument/2006/relationships/slideLayout" Target="../slideLayouts/slideLayout45.xml" /><Relationship Id="rId4" Type="http://schemas.openxmlformats.org/officeDocument/2006/relationships/image" Target="../media/image80.png" /></Relationships>
</file>

<file path=ppt/slides/_rels/slide40.xml.rels><?xml version="1.0" encoding="UTF-8" standalone="yes"?>
<Relationships xmlns="http://schemas.openxmlformats.org/package/2006/relationships"><Relationship Id="rId3" Type="http://schemas.openxmlformats.org/officeDocument/2006/relationships/image" Target="../media/image79.png" /><Relationship Id="rId2" Type="http://schemas.openxmlformats.org/officeDocument/2006/relationships/notesSlide" Target="../notesSlides/notesSlide29.xml" /><Relationship Id="rId1" Type="http://schemas.openxmlformats.org/officeDocument/2006/relationships/slideLayout" Target="../slideLayouts/slideLayout45.xml" /><Relationship Id="rId4" Type="http://schemas.openxmlformats.org/officeDocument/2006/relationships/image" Target="../media/image80.png" /></Relationships>
</file>

<file path=ppt/slides/_rels/slide41.xml.rels><?xml version="1.0" encoding="UTF-8" standalone="yes"?>
<Relationships xmlns="http://schemas.openxmlformats.org/package/2006/relationships"><Relationship Id="rId2" Type="http://schemas.openxmlformats.org/officeDocument/2006/relationships/image" Target="../media/image81.jpg" /><Relationship Id="rId1" Type="http://schemas.openxmlformats.org/officeDocument/2006/relationships/slideLayout" Target="../slideLayouts/slideLayout24.xml" /></Relationships>
</file>

<file path=ppt/slides/_rels/slide42.xml.rels><?xml version="1.0" encoding="UTF-8" standalone="yes"?>
<Relationships xmlns="http://schemas.openxmlformats.org/package/2006/relationships"><Relationship Id="rId8" Type="http://schemas.openxmlformats.org/officeDocument/2006/relationships/image" Target="../media/image16.png" /><Relationship Id="rId3" Type="http://schemas.openxmlformats.org/officeDocument/2006/relationships/image" Target="../media/image19.png" /><Relationship Id="rId7" Type="http://schemas.openxmlformats.org/officeDocument/2006/relationships/image" Target="../media/image21.png" /><Relationship Id="rId2" Type="http://schemas.openxmlformats.org/officeDocument/2006/relationships/image" Target="../media/image18.png" /><Relationship Id="rId1" Type="http://schemas.openxmlformats.org/officeDocument/2006/relationships/slideLayout" Target="../slideLayouts/slideLayout24.xml" /><Relationship Id="rId6" Type="http://schemas.microsoft.com/office/2007/relationships/hdphoto" Target="../media/hdphoto3.wdp" /><Relationship Id="rId11" Type="http://schemas.openxmlformats.org/officeDocument/2006/relationships/image" Target="../media/image81.jpg" /><Relationship Id="rId5" Type="http://schemas.openxmlformats.org/officeDocument/2006/relationships/image" Target="../media/image20.png" /><Relationship Id="rId10" Type="http://schemas.openxmlformats.org/officeDocument/2006/relationships/image" Target="../media/image17.png" /><Relationship Id="rId4" Type="http://schemas.microsoft.com/office/2007/relationships/hdphoto" Target="../media/hdphoto2.wdp" /><Relationship Id="rId9" Type="http://schemas.openxmlformats.org/officeDocument/2006/relationships/image" Target="../media/image13.png" /></Relationships>
</file>

<file path=ppt/slides/_rels/slide43.xml.rels><?xml version="1.0" encoding="UTF-8" standalone="yes"?>
<Relationships xmlns="http://schemas.openxmlformats.org/package/2006/relationships"><Relationship Id="rId2" Type="http://schemas.openxmlformats.org/officeDocument/2006/relationships/image" Target="../media/image82.jpeg" /><Relationship Id="rId1" Type="http://schemas.openxmlformats.org/officeDocument/2006/relationships/slideLayout" Target="../slideLayouts/slideLayout24.xml" /></Relationships>
</file>

<file path=ppt/slides/_rels/slide44.xml.rels><?xml version="1.0" encoding="UTF-8" standalone="yes"?>
<Relationships xmlns="http://schemas.openxmlformats.org/package/2006/relationships"><Relationship Id="rId8" Type="http://schemas.openxmlformats.org/officeDocument/2006/relationships/image" Target="../media/image49.jpg" /><Relationship Id="rId3" Type="http://schemas.openxmlformats.org/officeDocument/2006/relationships/image" Target="../media/image44.jpeg" /><Relationship Id="rId7" Type="http://schemas.openxmlformats.org/officeDocument/2006/relationships/image" Target="../media/image48.jpeg" /><Relationship Id="rId2" Type="http://schemas.openxmlformats.org/officeDocument/2006/relationships/notesSlide" Target="../notesSlides/notesSlide30.xml" /><Relationship Id="rId1" Type="http://schemas.openxmlformats.org/officeDocument/2006/relationships/slideLayout" Target="../slideLayouts/slideLayout15.xml" /><Relationship Id="rId6" Type="http://schemas.openxmlformats.org/officeDocument/2006/relationships/image" Target="../media/image47.jpeg" /><Relationship Id="rId5" Type="http://schemas.openxmlformats.org/officeDocument/2006/relationships/image" Target="../media/image46.jpeg" /><Relationship Id="rId10" Type="http://schemas.openxmlformats.org/officeDocument/2006/relationships/image" Target="../media/image51.jpeg" /><Relationship Id="rId4" Type="http://schemas.openxmlformats.org/officeDocument/2006/relationships/image" Target="../media/image45.jpg" /><Relationship Id="rId9" Type="http://schemas.openxmlformats.org/officeDocument/2006/relationships/image" Target="../media/image50.png" /></Relationships>
</file>

<file path=ppt/slides/_rels/slide45.xml.rels><?xml version="1.0" encoding="UTF-8" standalone="yes"?>
<Relationships xmlns="http://schemas.openxmlformats.org/package/2006/relationships"><Relationship Id="rId3" Type="http://schemas.openxmlformats.org/officeDocument/2006/relationships/image" Target="../media/image83.jpg" /><Relationship Id="rId2" Type="http://schemas.openxmlformats.org/officeDocument/2006/relationships/notesSlide" Target="../notesSlides/notesSlide31.xml"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Relationship Id="rId2" Type="http://schemas.openxmlformats.org/officeDocument/2006/relationships/image" Target="../media/image84.jpg" /><Relationship Id="rId1" Type="http://schemas.openxmlformats.org/officeDocument/2006/relationships/slideLayout" Target="../slideLayouts/slideLayout2.xml" /></Relationships>
</file>

<file path=ppt/slides/_rels/slide47.xml.rels><?xml version="1.0" encoding="UTF-8" standalone="yes"?>
<Relationships xmlns="http://schemas.openxmlformats.org/package/2006/relationships"><Relationship Id="rId3" Type="http://schemas.openxmlformats.org/officeDocument/2006/relationships/image" Target="../media/image85.png" /><Relationship Id="rId2" Type="http://schemas.openxmlformats.org/officeDocument/2006/relationships/notesSlide" Target="../notesSlides/notesSlide32.xml"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Relationship Id="rId3" Type="http://schemas.openxmlformats.org/officeDocument/2006/relationships/image" Target="../media/image85.png" /><Relationship Id="rId2" Type="http://schemas.openxmlformats.org/officeDocument/2006/relationships/notesSlide" Target="../notesSlides/notesSlide33.xml"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Relationship Id="rId3" Type="http://schemas.openxmlformats.org/officeDocument/2006/relationships/image" Target="../media/image85.png" /><Relationship Id="rId2" Type="http://schemas.openxmlformats.org/officeDocument/2006/relationships/notesSlide" Target="../notesSlides/notesSlide34.xml"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Relationship Id="rId3" Type="http://schemas.openxmlformats.org/officeDocument/2006/relationships/image" Target="../media/image85.png" /><Relationship Id="rId2" Type="http://schemas.openxmlformats.org/officeDocument/2006/relationships/notesSlide" Target="../notesSlides/notesSlide35.xml" /><Relationship Id="rId1" Type="http://schemas.openxmlformats.org/officeDocument/2006/relationships/slideLayout" Target="../slideLayouts/slideLayout1.xml" /><Relationship Id="rId5" Type="http://schemas.microsoft.com/office/2007/relationships/hdphoto" Target="../media/hdphoto5.wdp" /><Relationship Id="rId4" Type="http://schemas.openxmlformats.org/officeDocument/2006/relationships/image" Target="../media/image86.png" /></Relationships>
</file>

<file path=ppt/slides/_rels/slide51.xml.rels><?xml version="1.0" encoding="UTF-8" standalone="yes"?>
<Relationships xmlns="http://schemas.openxmlformats.org/package/2006/relationships"><Relationship Id="rId3" Type="http://schemas.openxmlformats.org/officeDocument/2006/relationships/image" Target="../media/image85.png" /><Relationship Id="rId2" Type="http://schemas.openxmlformats.org/officeDocument/2006/relationships/notesSlide" Target="../notesSlides/notesSlide36.xml" /><Relationship Id="rId1" Type="http://schemas.openxmlformats.org/officeDocument/2006/relationships/slideLayout" Target="../slideLayouts/slideLayout1.xml" /><Relationship Id="rId5" Type="http://schemas.microsoft.com/office/2007/relationships/hdphoto" Target="../media/hdphoto5.wdp" /><Relationship Id="rId4" Type="http://schemas.openxmlformats.org/officeDocument/2006/relationships/image" Target="../media/image86.png" /></Relationships>
</file>

<file path=ppt/slides/_rels/slide52.xml.rels><?xml version="1.0" encoding="UTF-8" standalone="yes"?>
<Relationships xmlns="http://schemas.openxmlformats.org/package/2006/relationships"><Relationship Id="rId3" Type="http://schemas.openxmlformats.org/officeDocument/2006/relationships/image" Target="../media/image85.png" /><Relationship Id="rId2" Type="http://schemas.openxmlformats.org/officeDocument/2006/relationships/notesSlide" Target="../notesSlides/notesSlide37.xml" /><Relationship Id="rId1" Type="http://schemas.openxmlformats.org/officeDocument/2006/relationships/slideLayout" Target="../slideLayouts/slideLayout1.xml" /><Relationship Id="rId5" Type="http://schemas.microsoft.com/office/2007/relationships/hdphoto" Target="../media/hdphoto5.wdp" /><Relationship Id="rId4" Type="http://schemas.openxmlformats.org/officeDocument/2006/relationships/image" Target="../media/image86.png" /></Relationships>
</file>

<file path=ppt/slides/_rels/slide53.xml.rels><?xml version="1.0" encoding="UTF-8" standalone="yes"?>
<Relationships xmlns="http://schemas.openxmlformats.org/package/2006/relationships"><Relationship Id="rId3" Type="http://schemas.openxmlformats.org/officeDocument/2006/relationships/image" Target="../media/image85.png" /><Relationship Id="rId2" Type="http://schemas.openxmlformats.org/officeDocument/2006/relationships/notesSlide" Target="../notesSlides/notesSlide38.xml" /><Relationship Id="rId1" Type="http://schemas.openxmlformats.org/officeDocument/2006/relationships/slideLayout" Target="../slideLayouts/slideLayout1.xml" /><Relationship Id="rId5" Type="http://schemas.microsoft.com/office/2007/relationships/hdphoto" Target="../media/hdphoto5.wdp" /><Relationship Id="rId4" Type="http://schemas.openxmlformats.org/officeDocument/2006/relationships/image" Target="../media/image86.png" /></Relationships>
</file>

<file path=ppt/slides/_rels/slide54.xml.rels><?xml version="1.0" encoding="UTF-8" standalone="yes"?>
<Relationships xmlns="http://schemas.openxmlformats.org/package/2006/relationships"><Relationship Id="rId3" Type="http://schemas.openxmlformats.org/officeDocument/2006/relationships/image" Target="../media/image85.png" /><Relationship Id="rId2" Type="http://schemas.openxmlformats.org/officeDocument/2006/relationships/notesSlide" Target="../notesSlides/notesSlide39.xml" /><Relationship Id="rId1" Type="http://schemas.openxmlformats.org/officeDocument/2006/relationships/slideLayout" Target="../slideLayouts/slideLayout1.xml" /></Relationships>
</file>

<file path=ppt/slides/_rels/slide55.xml.rels><?xml version="1.0" encoding="UTF-8" standalone="yes"?>
<Relationships xmlns="http://schemas.openxmlformats.org/package/2006/relationships"><Relationship Id="rId3" Type="http://schemas.openxmlformats.org/officeDocument/2006/relationships/image" Target="../media/image85.png" /><Relationship Id="rId2" Type="http://schemas.openxmlformats.org/officeDocument/2006/relationships/notesSlide" Target="../notesSlides/notesSlide40.xml" /><Relationship Id="rId1" Type="http://schemas.openxmlformats.org/officeDocument/2006/relationships/slideLayout" Target="../slideLayouts/slideLayout1.xml" /></Relationships>
</file>

<file path=ppt/slides/_rels/slide56.xml.rels><?xml version="1.0" encoding="UTF-8" standalone="yes"?>
<Relationships xmlns="http://schemas.openxmlformats.org/package/2006/relationships"><Relationship Id="rId3" Type="http://schemas.openxmlformats.org/officeDocument/2006/relationships/image" Target="../media/image85.png" /><Relationship Id="rId2" Type="http://schemas.openxmlformats.org/officeDocument/2006/relationships/notesSlide" Target="../notesSlides/notesSlide41.xml" /><Relationship Id="rId1" Type="http://schemas.openxmlformats.org/officeDocument/2006/relationships/slideLayout" Target="../slideLayouts/slideLayout1.xml" /></Relationships>
</file>

<file path=ppt/slides/_rels/slide57.xml.rels><?xml version="1.0" encoding="UTF-8" standalone="yes"?>
<Relationships xmlns="http://schemas.openxmlformats.org/package/2006/relationships"><Relationship Id="rId3" Type="http://schemas.openxmlformats.org/officeDocument/2006/relationships/image" Target="../media/image87.png" /><Relationship Id="rId2" Type="http://schemas.openxmlformats.org/officeDocument/2006/relationships/notesSlide" Target="../notesSlides/notesSlide42.xml" /><Relationship Id="rId1" Type="http://schemas.openxmlformats.org/officeDocument/2006/relationships/slideLayout" Target="../slideLayouts/slideLayout4.xml" /><Relationship Id="rId4" Type="http://schemas.openxmlformats.org/officeDocument/2006/relationships/image" Target="../media/image88.png" /></Relationships>
</file>

<file path=ppt/slides/_rels/slide58.xml.rels><?xml version="1.0" encoding="UTF-8" standalone="yes"?>
<Relationships xmlns="http://schemas.openxmlformats.org/package/2006/relationships"><Relationship Id="rId3" Type="http://schemas.openxmlformats.org/officeDocument/2006/relationships/image" Target="../media/image87.png" /><Relationship Id="rId2" Type="http://schemas.openxmlformats.org/officeDocument/2006/relationships/notesSlide" Target="../notesSlides/notesSlide43.xml" /><Relationship Id="rId1" Type="http://schemas.openxmlformats.org/officeDocument/2006/relationships/slideLayout" Target="../slideLayouts/slideLayout4.xml" /><Relationship Id="rId4" Type="http://schemas.openxmlformats.org/officeDocument/2006/relationships/image" Target="../media/image88.png" /></Relationships>
</file>

<file path=ppt/slides/_rels/slide59.xml.rels><?xml version="1.0" encoding="UTF-8" standalone="yes"?>
<Relationships xmlns="http://schemas.openxmlformats.org/package/2006/relationships"><Relationship Id="rId3" Type="http://schemas.openxmlformats.org/officeDocument/2006/relationships/image" Target="../media/image89.png" /><Relationship Id="rId2" Type="http://schemas.openxmlformats.org/officeDocument/2006/relationships/notesSlide" Target="../notesSlides/notesSlide44.xml" /><Relationship Id="rId1" Type="http://schemas.openxmlformats.org/officeDocument/2006/relationships/slideLayout" Target="../slideLayouts/slideLayout2.xml" /></Relationships>
</file>

<file path=ppt/slides/_rels/slide60.xml.rels><?xml version="1.0" encoding="UTF-8" standalone="yes"?>
<Relationships xmlns="http://schemas.openxmlformats.org/package/2006/relationships"><Relationship Id="rId3" Type="http://schemas.openxmlformats.org/officeDocument/2006/relationships/image" Target="../media/image90.png" /><Relationship Id="rId2" Type="http://schemas.openxmlformats.org/officeDocument/2006/relationships/notesSlide" Target="../notesSlides/notesSlide45.xml" /><Relationship Id="rId1" Type="http://schemas.openxmlformats.org/officeDocument/2006/relationships/slideLayout" Target="../slideLayouts/slideLayout2.xml" /><Relationship Id="rId4" Type="http://schemas.openxmlformats.org/officeDocument/2006/relationships/image" Target="../media/image91.png" /></Relationships>
</file>

<file path=ppt/slides/_rels/slide61.xml.rels><?xml version="1.0" encoding="UTF-8" standalone="yes"?>
<Relationships xmlns="http://schemas.openxmlformats.org/package/2006/relationships"><Relationship Id="rId3" Type="http://schemas.openxmlformats.org/officeDocument/2006/relationships/image" Target="../media/image92.png" /><Relationship Id="rId2" Type="http://schemas.openxmlformats.org/officeDocument/2006/relationships/notesSlide" Target="../notesSlides/notesSlide46.xml" /><Relationship Id="rId1" Type="http://schemas.openxmlformats.org/officeDocument/2006/relationships/slideLayout" Target="../slideLayouts/slideLayout2.xml" /></Relationships>
</file>

<file path=ppt/slides/_rels/slide62.xml.rels><?xml version="1.0" encoding="UTF-8" standalone="yes"?>
<Relationships xmlns="http://schemas.openxmlformats.org/package/2006/relationships"><Relationship Id="rId3" Type="http://schemas.openxmlformats.org/officeDocument/2006/relationships/image" Target="../media/image93.png" /><Relationship Id="rId2" Type="http://schemas.openxmlformats.org/officeDocument/2006/relationships/notesSlide" Target="../notesSlides/notesSlide47.xml" /><Relationship Id="rId1" Type="http://schemas.openxmlformats.org/officeDocument/2006/relationships/slideLayout" Target="../slideLayouts/slideLayout2.xml" /><Relationship Id="rId4" Type="http://schemas.openxmlformats.org/officeDocument/2006/relationships/image" Target="../media/image94.png" /></Relationships>
</file>

<file path=ppt/slides/_rels/slide63.xml.rels><?xml version="1.0" encoding="UTF-8" standalone="yes"?>
<Relationships xmlns="http://schemas.openxmlformats.org/package/2006/relationships"><Relationship Id="rId3" Type="http://schemas.openxmlformats.org/officeDocument/2006/relationships/image" Target="../media/image93.png" /><Relationship Id="rId2" Type="http://schemas.openxmlformats.org/officeDocument/2006/relationships/notesSlide" Target="../notesSlides/notesSlide48.xml" /><Relationship Id="rId1" Type="http://schemas.openxmlformats.org/officeDocument/2006/relationships/slideLayout" Target="../slideLayouts/slideLayout2.xml" /></Relationships>
</file>

<file path=ppt/slides/_rels/slide64.xml.rels><?xml version="1.0" encoding="UTF-8" standalone="yes"?>
<Relationships xmlns="http://schemas.openxmlformats.org/package/2006/relationships"><Relationship Id="rId3" Type="http://schemas.openxmlformats.org/officeDocument/2006/relationships/image" Target="../media/image95.png" /><Relationship Id="rId2" Type="http://schemas.openxmlformats.org/officeDocument/2006/relationships/notesSlide" Target="../notesSlides/notesSlide49.xml" /><Relationship Id="rId1" Type="http://schemas.openxmlformats.org/officeDocument/2006/relationships/slideLayout" Target="../slideLayouts/slideLayout2.xml" /><Relationship Id="rId4" Type="http://schemas.openxmlformats.org/officeDocument/2006/relationships/image" Target="../media/image96.jpeg" /></Relationships>
</file>

<file path=ppt/slides/_rels/slide65.xml.rels><?xml version="1.0" encoding="UTF-8" standalone="yes"?>
<Relationships xmlns="http://schemas.openxmlformats.org/package/2006/relationships"><Relationship Id="rId3" Type="http://schemas.openxmlformats.org/officeDocument/2006/relationships/image" Target="../media/image95.png" /><Relationship Id="rId2" Type="http://schemas.openxmlformats.org/officeDocument/2006/relationships/notesSlide" Target="../notesSlides/notesSlide50.xml" /><Relationship Id="rId1" Type="http://schemas.openxmlformats.org/officeDocument/2006/relationships/slideLayout" Target="../slideLayouts/slideLayout2.xml" /><Relationship Id="rId4" Type="http://schemas.openxmlformats.org/officeDocument/2006/relationships/image" Target="../media/image96.jpeg" /></Relationships>
</file>

<file path=ppt/slides/_rels/slide66.xml.rels><?xml version="1.0" encoding="UTF-8" standalone="yes"?>
<Relationships xmlns="http://schemas.openxmlformats.org/package/2006/relationships"><Relationship Id="rId8" Type="http://schemas.openxmlformats.org/officeDocument/2006/relationships/image" Target="../media/image96.jpeg" /><Relationship Id="rId3" Type="http://schemas.openxmlformats.org/officeDocument/2006/relationships/image" Target="../media/image97.png" /><Relationship Id="rId7" Type="http://schemas.openxmlformats.org/officeDocument/2006/relationships/image" Target="../media/image100.jpeg" /><Relationship Id="rId2" Type="http://schemas.openxmlformats.org/officeDocument/2006/relationships/notesSlide" Target="../notesSlides/notesSlide51.xml" /><Relationship Id="rId1" Type="http://schemas.openxmlformats.org/officeDocument/2006/relationships/slideLayout" Target="../slideLayouts/slideLayout51.xml" /><Relationship Id="rId6" Type="http://schemas.openxmlformats.org/officeDocument/2006/relationships/image" Target="../media/image99.jpeg" /><Relationship Id="rId5" Type="http://schemas.openxmlformats.org/officeDocument/2006/relationships/image" Target="../media/image98.jpeg" /><Relationship Id="rId4" Type="http://schemas.openxmlformats.org/officeDocument/2006/relationships/image" Target="../media/image16.png" /></Relationships>
</file>

<file path=ppt/slides/_rels/slide67.xml.rels><?xml version="1.0" encoding="UTF-8" standalone="yes"?>
<Relationships xmlns="http://schemas.openxmlformats.org/package/2006/relationships"><Relationship Id="rId8" Type="http://schemas.openxmlformats.org/officeDocument/2006/relationships/image" Target="../media/image96.jpeg" /><Relationship Id="rId3" Type="http://schemas.openxmlformats.org/officeDocument/2006/relationships/image" Target="../media/image97.png" /><Relationship Id="rId7" Type="http://schemas.openxmlformats.org/officeDocument/2006/relationships/image" Target="../media/image100.jpeg" /><Relationship Id="rId2" Type="http://schemas.openxmlformats.org/officeDocument/2006/relationships/notesSlide" Target="../notesSlides/notesSlide52.xml" /><Relationship Id="rId1" Type="http://schemas.openxmlformats.org/officeDocument/2006/relationships/slideLayout" Target="../slideLayouts/slideLayout51.xml" /><Relationship Id="rId6" Type="http://schemas.openxmlformats.org/officeDocument/2006/relationships/image" Target="../media/image99.jpeg" /><Relationship Id="rId5" Type="http://schemas.openxmlformats.org/officeDocument/2006/relationships/image" Target="../media/image98.jpeg" /><Relationship Id="rId4" Type="http://schemas.openxmlformats.org/officeDocument/2006/relationships/image" Target="../media/image16.png" /></Relationships>
</file>

<file path=ppt/slides/_rels/slide68.xml.rels><?xml version="1.0" encoding="UTF-8" standalone="yes"?>
<Relationships xmlns="http://schemas.openxmlformats.org/package/2006/relationships"><Relationship Id="rId3" Type="http://schemas.openxmlformats.org/officeDocument/2006/relationships/image" Target="../media/image101.png" /><Relationship Id="rId2" Type="http://schemas.openxmlformats.org/officeDocument/2006/relationships/notesSlide" Target="../notesSlides/notesSlide53.xml" /><Relationship Id="rId1" Type="http://schemas.openxmlformats.org/officeDocument/2006/relationships/slideLayout" Target="../slideLayouts/slideLayout2.xml" /><Relationship Id="rId6" Type="http://schemas.openxmlformats.org/officeDocument/2006/relationships/image" Target="../media/image16.png" /><Relationship Id="rId5" Type="http://schemas.openxmlformats.org/officeDocument/2006/relationships/image" Target="../media/image103.jpg" /><Relationship Id="rId4" Type="http://schemas.openxmlformats.org/officeDocument/2006/relationships/image" Target="../media/image102.png" /></Relationships>
</file>

<file path=ppt/slides/_rels/slide69.xml.rels><?xml version="1.0" encoding="UTF-8" standalone="yes"?>
<Relationships xmlns="http://schemas.openxmlformats.org/package/2006/relationships"><Relationship Id="rId3" Type="http://schemas.openxmlformats.org/officeDocument/2006/relationships/image" Target="../media/image101.png" /><Relationship Id="rId2" Type="http://schemas.openxmlformats.org/officeDocument/2006/relationships/notesSlide" Target="../notesSlides/notesSlide54.xml" /><Relationship Id="rId1" Type="http://schemas.openxmlformats.org/officeDocument/2006/relationships/slideLayout" Target="../slideLayouts/slideLayout2.xml" /><Relationship Id="rId6" Type="http://schemas.openxmlformats.org/officeDocument/2006/relationships/image" Target="../media/image106.jpeg" /><Relationship Id="rId5" Type="http://schemas.openxmlformats.org/officeDocument/2006/relationships/image" Target="../media/image105.jpeg" /><Relationship Id="rId4" Type="http://schemas.openxmlformats.org/officeDocument/2006/relationships/image" Target="../media/image104.jpg" /></Relationships>
</file>

<file path=ppt/slides/_rels/slide70.xml.rels><?xml version="1.0" encoding="UTF-8" standalone="yes"?>
<Relationships xmlns="http://schemas.openxmlformats.org/package/2006/relationships"><Relationship Id="rId3" Type="http://schemas.openxmlformats.org/officeDocument/2006/relationships/image" Target="../media/image107.jpg" /><Relationship Id="rId2" Type="http://schemas.openxmlformats.org/officeDocument/2006/relationships/notesSlide" Target="../notesSlides/notesSlide55.xml" /><Relationship Id="rId1" Type="http://schemas.openxmlformats.org/officeDocument/2006/relationships/slideLayout" Target="../slideLayouts/slideLayout23.xml" /></Relationships>
</file>

<file path=ppt/slides/_rels/slide71.xml.rels><?xml version="1.0" encoding="UTF-8" standalone="yes"?>
<Relationships xmlns="http://schemas.openxmlformats.org/package/2006/relationships"><Relationship Id="rId3" Type="http://schemas.openxmlformats.org/officeDocument/2006/relationships/image" Target="../media/image107.jpg" /><Relationship Id="rId2" Type="http://schemas.openxmlformats.org/officeDocument/2006/relationships/notesSlide" Target="../notesSlides/notesSlide56.xml" /><Relationship Id="rId1" Type="http://schemas.openxmlformats.org/officeDocument/2006/relationships/slideLayout" Target="../slideLayouts/slideLayout23.xml" /><Relationship Id="rId4" Type="http://schemas.openxmlformats.org/officeDocument/2006/relationships/image" Target="../media/image108.jpg" /></Relationships>
</file>

<file path=ppt/slides/_rels/slide72.xml.rels><?xml version="1.0" encoding="UTF-8" standalone="yes"?>
<Relationships xmlns="http://schemas.openxmlformats.org/package/2006/relationships"><Relationship Id="rId3" Type="http://schemas.openxmlformats.org/officeDocument/2006/relationships/image" Target="../media/image109.jpeg" /><Relationship Id="rId2" Type="http://schemas.openxmlformats.org/officeDocument/2006/relationships/notesSlide" Target="../notesSlides/notesSlide57.xml" /><Relationship Id="rId1" Type="http://schemas.openxmlformats.org/officeDocument/2006/relationships/slideLayout" Target="../slideLayouts/slideLayout51.xml" /></Relationships>
</file>

<file path=ppt/slides/_rels/slide73.xml.rels><?xml version="1.0" encoding="UTF-8" standalone="yes"?>
<Relationships xmlns="http://schemas.openxmlformats.org/package/2006/relationships"><Relationship Id="rId3" Type="http://schemas.openxmlformats.org/officeDocument/2006/relationships/image" Target="../media/image110.png" /><Relationship Id="rId2" Type="http://schemas.openxmlformats.org/officeDocument/2006/relationships/notesSlide" Target="../notesSlides/notesSlide58.xml" /><Relationship Id="rId1" Type="http://schemas.openxmlformats.org/officeDocument/2006/relationships/slideLayout" Target="../slideLayouts/slideLayout51.xml" /></Relationships>
</file>

<file path=ppt/slides/_rels/slide74.xml.rels><?xml version="1.0" encoding="UTF-8" standalone="yes"?>
<Relationships xmlns="http://schemas.openxmlformats.org/package/2006/relationships"><Relationship Id="rId3" Type="http://schemas.openxmlformats.org/officeDocument/2006/relationships/image" Target="../media/image111.png" /><Relationship Id="rId2" Type="http://schemas.openxmlformats.org/officeDocument/2006/relationships/notesSlide" Target="../notesSlides/notesSlide59.xml" /><Relationship Id="rId1" Type="http://schemas.openxmlformats.org/officeDocument/2006/relationships/slideLayout" Target="../slideLayouts/slideLayout53.xml" /></Relationships>
</file>

<file path=ppt/slides/_rels/slide75.xml.rels><?xml version="1.0" encoding="UTF-8" standalone="yes"?>
<Relationships xmlns="http://schemas.openxmlformats.org/package/2006/relationships"><Relationship Id="rId3" Type="http://schemas.openxmlformats.org/officeDocument/2006/relationships/image" Target="../media/image113.png" /><Relationship Id="rId2" Type="http://schemas.openxmlformats.org/officeDocument/2006/relationships/image" Target="../media/image112.png" /><Relationship Id="rId1" Type="http://schemas.openxmlformats.org/officeDocument/2006/relationships/slideLayout" Target="../slideLayouts/slideLayout62.xml" /><Relationship Id="rId4" Type="http://schemas.openxmlformats.org/officeDocument/2006/relationships/image" Target="../media/image114.png" /></Relationships>
</file>

<file path=ppt/slides/_rels/slide76.xml.rels><?xml version="1.0" encoding="UTF-8" standalone="yes"?>
<Relationships xmlns="http://schemas.openxmlformats.org/package/2006/relationships"><Relationship Id="rId3" Type="http://schemas.openxmlformats.org/officeDocument/2006/relationships/image" Target="../media/image116.jpg" /><Relationship Id="rId2" Type="http://schemas.openxmlformats.org/officeDocument/2006/relationships/image" Target="../media/image115.png" /><Relationship Id="rId1" Type="http://schemas.openxmlformats.org/officeDocument/2006/relationships/slideLayout" Target="../slideLayouts/slideLayout51.xml" /></Relationships>
</file>

<file path=ppt/slides/_rels/slide77.xml.rels><?xml version="1.0" encoding="UTF-8" standalone="yes"?>
<Relationships xmlns="http://schemas.openxmlformats.org/package/2006/relationships"><Relationship Id="rId3" Type="http://schemas.openxmlformats.org/officeDocument/2006/relationships/image" Target="../media/image117.png" /><Relationship Id="rId2" Type="http://schemas.openxmlformats.org/officeDocument/2006/relationships/notesSlide" Target="../notesSlides/notesSlide60.xml" /><Relationship Id="rId1" Type="http://schemas.openxmlformats.org/officeDocument/2006/relationships/slideLayout" Target="../slideLayouts/slideLayout2.xml" /></Relationships>
</file>

<file path=ppt/slides/_rels/slide78.xml.rels><?xml version="1.0" encoding="UTF-8" standalone="yes"?>
<Relationships xmlns="http://schemas.openxmlformats.org/package/2006/relationships"><Relationship Id="rId3" Type="http://schemas.openxmlformats.org/officeDocument/2006/relationships/image" Target="../media/image118.png" /><Relationship Id="rId2" Type="http://schemas.openxmlformats.org/officeDocument/2006/relationships/notesSlide" Target="../notesSlides/notesSlide61.xml" /><Relationship Id="rId1" Type="http://schemas.openxmlformats.org/officeDocument/2006/relationships/slideLayout" Target="../slideLayouts/slideLayout2.xml" /><Relationship Id="rId4" Type="http://schemas.openxmlformats.org/officeDocument/2006/relationships/image" Target="../media/image119.png" /></Relationships>
</file>

<file path=ppt/slides/_rels/slide79.xml.rels><?xml version="1.0" encoding="UTF-8" standalone="yes"?>
<Relationships xmlns="http://schemas.openxmlformats.org/package/2006/relationships"><Relationship Id="rId3" Type="http://schemas.openxmlformats.org/officeDocument/2006/relationships/image" Target="../media/image120.png" /><Relationship Id="rId2" Type="http://schemas.openxmlformats.org/officeDocument/2006/relationships/notesSlide" Target="../notesSlides/notesSlide62.xml" /><Relationship Id="rId1" Type="http://schemas.openxmlformats.org/officeDocument/2006/relationships/slideLayout" Target="../slideLayouts/slideLayout2.xml" /></Relationships>
</file>

<file path=ppt/slides/_rels/slide80.xml.rels><?xml version="1.0" encoding="UTF-8" standalone="yes"?>
<Relationships xmlns="http://schemas.openxmlformats.org/package/2006/relationships"><Relationship Id="rId3" Type="http://schemas.openxmlformats.org/officeDocument/2006/relationships/image" Target="../media/image121.png" /><Relationship Id="rId2" Type="http://schemas.openxmlformats.org/officeDocument/2006/relationships/notesSlide" Target="../notesSlides/notesSlide63.xml" /><Relationship Id="rId1" Type="http://schemas.openxmlformats.org/officeDocument/2006/relationships/slideLayout" Target="../slideLayouts/slideLayout2.xml" /></Relationships>
</file>

<file path=ppt/slides/_rels/slide81.xml.rels><?xml version="1.0" encoding="UTF-8" standalone="yes"?>
<Relationships xmlns="http://schemas.openxmlformats.org/package/2006/relationships"><Relationship Id="rId3" Type="http://schemas.openxmlformats.org/officeDocument/2006/relationships/image" Target="../media/image122.png" /><Relationship Id="rId2" Type="http://schemas.openxmlformats.org/officeDocument/2006/relationships/notesSlide" Target="../notesSlides/notesSlide64.xml" /><Relationship Id="rId1" Type="http://schemas.openxmlformats.org/officeDocument/2006/relationships/slideLayout" Target="../slideLayouts/slideLayout2.xml" /><Relationship Id="rId4" Type="http://schemas.openxmlformats.org/officeDocument/2006/relationships/image" Target="../media/image121.png" /></Relationships>
</file>

<file path=ppt/slides/_rels/slide82.xml.rels><?xml version="1.0" encoding="UTF-8" standalone="yes"?>
<Relationships xmlns="http://schemas.openxmlformats.org/package/2006/relationships"><Relationship Id="rId3" Type="http://schemas.openxmlformats.org/officeDocument/2006/relationships/image" Target="../media/image123.png" /><Relationship Id="rId2" Type="http://schemas.openxmlformats.org/officeDocument/2006/relationships/notesSlide" Target="../notesSlides/notesSlide65.xml" /><Relationship Id="rId1" Type="http://schemas.openxmlformats.org/officeDocument/2006/relationships/slideLayout" Target="../slideLayouts/slideLayout2.xml" /></Relationships>
</file>

<file path=ppt/slides/_rels/slide83.xml.rels><?xml version="1.0" encoding="UTF-8" standalone="yes"?>
<Relationships xmlns="http://schemas.openxmlformats.org/package/2006/relationships"><Relationship Id="rId3" Type="http://schemas.openxmlformats.org/officeDocument/2006/relationships/image" Target="../media/image125.jpg" /><Relationship Id="rId2" Type="http://schemas.openxmlformats.org/officeDocument/2006/relationships/image" Target="../media/image124.png" /><Relationship Id="rId1" Type="http://schemas.openxmlformats.org/officeDocument/2006/relationships/slideLayout" Target="../slideLayouts/slideLayout2.xml" /></Relationships>
</file>

<file path=ppt/slides/_rels/slide84.xml.rels><?xml version="1.0" encoding="UTF-8" standalone="yes"?>
<Relationships xmlns="http://schemas.openxmlformats.org/package/2006/relationships"><Relationship Id="rId2" Type="http://schemas.openxmlformats.org/officeDocument/2006/relationships/image" Target="../media/image126.png" /><Relationship Id="rId1" Type="http://schemas.openxmlformats.org/officeDocument/2006/relationships/slideLayout" Target="../slideLayouts/slideLayout2.xml" /></Relationships>
</file>

<file path=ppt/slides/_rels/slide85.xml.rels><?xml version="1.0" encoding="UTF-8" standalone="yes"?>
<Relationships xmlns="http://schemas.openxmlformats.org/package/2006/relationships"><Relationship Id="rId3" Type="http://schemas.openxmlformats.org/officeDocument/2006/relationships/image" Target="../media/image125.jpg" /><Relationship Id="rId2" Type="http://schemas.openxmlformats.org/officeDocument/2006/relationships/image" Target="../media/image127.png" /><Relationship Id="rId1" Type="http://schemas.openxmlformats.org/officeDocument/2006/relationships/slideLayout" Target="../slideLayouts/slideLayout2.xml" /></Relationships>
</file>

<file path=ppt/slides/_rels/slide86.xml.rels><?xml version="1.0" encoding="UTF-8" standalone="yes"?>
<Relationships xmlns="http://schemas.openxmlformats.org/package/2006/relationships"><Relationship Id="rId3" Type="http://schemas.openxmlformats.org/officeDocument/2006/relationships/image" Target="../media/image128.jpg" /><Relationship Id="rId2" Type="http://schemas.openxmlformats.org/officeDocument/2006/relationships/notesSlide" Target="../notesSlides/notesSlide66.xml" /><Relationship Id="rId1" Type="http://schemas.openxmlformats.org/officeDocument/2006/relationships/slideLayout" Target="../slideLayouts/slideLayout2.xml" /></Relationships>
</file>

<file path=ppt/slides/_rels/slide87.xml.rels><?xml version="1.0" encoding="UTF-8" standalone="yes"?>
<Relationships xmlns="http://schemas.openxmlformats.org/package/2006/relationships"><Relationship Id="rId3" Type="http://schemas.openxmlformats.org/officeDocument/2006/relationships/image" Target="../media/image129.png" /><Relationship Id="rId7" Type="http://schemas.openxmlformats.org/officeDocument/2006/relationships/image" Target="../media/image131.emf" /><Relationship Id="rId2" Type="http://schemas.openxmlformats.org/officeDocument/2006/relationships/notesSlide" Target="../notesSlides/notesSlide67.xml" /><Relationship Id="rId1" Type="http://schemas.openxmlformats.org/officeDocument/2006/relationships/slideLayout" Target="../slideLayouts/slideLayout12.xml" /><Relationship Id="rId6" Type="http://schemas.openxmlformats.org/officeDocument/2006/relationships/image" Target="../media/image13.png" /><Relationship Id="rId5" Type="http://schemas.openxmlformats.org/officeDocument/2006/relationships/image" Target="../media/image17.png" /><Relationship Id="rId4" Type="http://schemas.openxmlformats.org/officeDocument/2006/relationships/image" Target="../media/image130.png" /></Relationships>
</file>

<file path=ppt/slides/_rels/slide88.xml.rels><?xml version="1.0" encoding="UTF-8" standalone="yes"?>
<Relationships xmlns="http://schemas.openxmlformats.org/package/2006/relationships"><Relationship Id="rId3" Type="http://schemas.openxmlformats.org/officeDocument/2006/relationships/image" Target="../media/image129.png" /><Relationship Id="rId2" Type="http://schemas.openxmlformats.org/officeDocument/2006/relationships/notesSlide" Target="../notesSlides/notesSlide68.xml" /><Relationship Id="rId1" Type="http://schemas.openxmlformats.org/officeDocument/2006/relationships/slideLayout" Target="../slideLayouts/slideLayout12.xml" /><Relationship Id="rId6" Type="http://schemas.openxmlformats.org/officeDocument/2006/relationships/image" Target="../media/image13.png" /><Relationship Id="rId5" Type="http://schemas.openxmlformats.org/officeDocument/2006/relationships/image" Target="../media/image17.png" /><Relationship Id="rId4" Type="http://schemas.openxmlformats.org/officeDocument/2006/relationships/image" Target="../media/image130.png" /></Relationships>
</file>

<file path=ppt/slides/_rels/slide89.xml.rels><?xml version="1.0" encoding="UTF-8" standalone="yes"?>
<Relationships xmlns="http://schemas.openxmlformats.org/package/2006/relationships"><Relationship Id="rId3" Type="http://schemas.openxmlformats.org/officeDocument/2006/relationships/image" Target="../media/image132.emf" /><Relationship Id="rId2" Type="http://schemas.openxmlformats.org/officeDocument/2006/relationships/notesSlide" Target="../notesSlides/notesSlide69.xml" /><Relationship Id="rId1" Type="http://schemas.openxmlformats.org/officeDocument/2006/relationships/slideLayout" Target="../slideLayouts/slideLayout2.xml" /></Relationships>
</file>

<file path=ppt/slides/_rels/slide90.xml.rels><?xml version="1.0" encoding="UTF-8" standalone="yes"?>
<Relationships xmlns="http://schemas.openxmlformats.org/package/2006/relationships"><Relationship Id="rId3" Type="http://schemas.openxmlformats.org/officeDocument/2006/relationships/image" Target="../media/image134.png" /><Relationship Id="rId2" Type="http://schemas.openxmlformats.org/officeDocument/2006/relationships/image" Target="../media/image133.png" /><Relationship Id="rId1" Type="http://schemas.openxmlformats.org/officeDocument/2006/relationships/slideLayout" Target="../slideLayouts/slideLayout2.xml" /><Relationship Id="rId5" Type="http://schemas.openxmlformats.org/officeDocument/2006/relationships/image" Target="../media/image135.png" /><Relationship Id="rId4" Type="http://schemas.openxmlformats.org/officeDocument/2006/relationships/image" Target="../media/image126.png" /></Relationships>
</file>

<file path=ppt/slides/_rels/slide91.xml.rels><?xml version="1.0" encoding="UTF-8" standalone="yes"?>
<Relationships xmlns="http://schemas.openxmlformats.org/package/2006/relationships"><Relationship Id="rId2" Type="http://schemas.openxmlformats.org/officeDocument/2006/relationships/image" Target="../media/image136.jpg" /><Relationship Id="rId1" Type="http://schemas.openxmlformats.org/officeDocument/2006/relationships/slideLayout" Target="../slideLayouts/slideLayout2.xml" /></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70.xml" /><Relationship Id="rId1" Type="http://schemas.openxmlformats.org/officeDocument/2006/relationships/slideLayout" Target="../slideLayouts/slideLayout2.xml" /></Relationships>
</file>

<file path=ppt/slides/_rels/slide94.xml.rels><?xml version="1.0" encoding="UTF-8" standalone="yes"?>
<Relationships xmlns="http://schemas.openxmlformats.org/package/2006/relationships"><Relationship Id="rId3" Type="http://schemas.openxmlformats.org/officeDocument/2006/relationships/image" Target="../media/image137.png" /><Relationship Id="rId2" Type="http://schemas.openxmlformats.org/officeDocument/2006/relationships/notesSlide" Target="../notesSlides/notesSlide71.xml" /><Relationship Id="rId1" Type="http://schemas.openxmlformats.org/officeDocument/2006/relationships/slideLayout" Target="../slideLayouts/slideLayout2.xml" /></Relationships>
</file>

<file path=ppt/slides/_rels/slide95.xml.rels><?xml version="1.0" encoding="UTF-8" standalone="yes"?>
<Relationships xmlns="http://schemas.openxmlformats.org/package/2006/relationships"><Relationship Id="rId3" Type="http://schemas.openxmlformats.org/officeDocument/2006/relationships/image" Target="../media/image138.png" /><Relationship Id="rId2" Type="http://schemas.openxmlformats.org/officeDocument/2006/relationships/notesSlide" Target="../notesSlides/notesSlide72.xml" /><Relationship Id="rId1" Type="http://schemas.openxmlformats.org/officeDocument/2006/relationships/slideLayout" Target="../slideLayouts/slideLayout2.xml" /></Relationships>
</file>

<file path=ppt/slides/_rels/slide96.xml.rels><?xml version="1.0" encoding="UTF-8" standalone="yes"?>
<Relationships xmlns="http://schemas.openxmlformats.org/package/2006/relationships"><Relationship Id="rId3" Type="http://schemas.openxmlformats.org/officeDocument/2006/relationships/image" Target="../media/image139.png" /><Relationship Id="rId2" Type="http://schemas.openxmlformats.org/officeDocument/2006/relationships/notesSlide" Target="../notesSlides/notesSlide73.xml" /><Relationship Id="rId1" Type="http://schemas.openxmlformats.org/officeDocument/2006/relationships/slideLayout" Target="../slideLayouts/slideLayout2.xml" /></Relationships>
</file>

<file path=ppt/slides/_rels/slide97.xml.rels><?xml version="1.0" encoding="UTF-8" standalone="yes"?>
<Relationships xmlns="http://schemas.openxmlformats.org/package/2006/relationships"><Relationship Id="rId3" Type="http://schemas.openxmlformats.org/officeDocument/2006/relationships/image" Target="../media/image140.png" /><Relationship Id="rId2" Type="http://schemas.openxmlformats.org/officeDocument/2006/relationships/notesSlide" Target="../notesSlides/notesSlide74.xml" /><Relationship Id="rId1" Type="http://schemas.openxmlformats.org/officeDocument/2006/relationships/slideLayout" Target="../slideLayouts/slideLayout2.xml" /></Relationships>
</file>

<file path=ppt/slides/_rels/slide98.xml.rels><?xml version="1.0" encoding="UTF-8" standalone="yes"?>
<Relationships xmlns="http://schemas.openxmlformats.org/package/2006/relationships"><Relationship Id="rId3" Type="http://schemas.openxmlformats.org/officeDocument/2006/relationships/hyperlink" Target="https://www.trrp.net/library/document/?id=2615" TargetMode="External" /><Relationship Id="rId2" Type="http://schemas.openxmlformats.org/officeDocument/2006/relationships/image" Target="../media/image141.pn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A46E68F-7C70-F29D-1470-98B194B4ED72}"/>
              </a:ext>
            </a:extLst>
          </p:cNvPr>
          <p:cNvPicPr>
            <a:picLocks noChangeAspect="1"/>
          </p:cNvPicPr>
          <p:nvPr/>
        </p:nvPicPr>
        <p:blipFill rotWithShape="1">
          <a:blip r:embed="rId3">
            <a:extLst>
              <a:ext uri="{28A0092B-C50C-407E-A947-70E740481C1C}">
                <a14:useLocalDpi xmlns:a14="http://schemas.microsoft.com/office/drawing/2010/main" val="0"/>
              </a:ext>
            </a:extLst>
          </a:blip>
          <a:srcRect l="-41" t="13659" r="41" b="10824"/>
          <a:stretch/>
        </p:blipFill>
        <p:spPr>
          <a:xfrm>
            <a:off x="-56322" y="-76199"/>
            <a:ext cx="12243242" cy="6934199"/>
          </a:xfrm>
          <a:prstGeom prst="rect">
            <a:avLst/>
          </a:prstGeom>
        </p:spPr>
      </p:pic>
      <p:sp>
        <p:nvSpPr>
          <p:cNvPr id="2" name="Title 1"/>
          <p:cNvSpPr>
            <a:spLocks noGrp="1"/>
          </p:cNvSpPr>
          <p:nvPr>
            <p:ph type="ctrTitle"/>
          </p:nvPr>
        </p:nvSpPr>
        <p:spPr>
          <a:xfrm>
            <a:off x="64880" y="3690102"/>
            <a:ext cx="5823547" cy="3097630"/>
          </a:xfrm>
        </p:spPr>
        <p:txBody>
          <a:bodyPr>
            <a:normAutofit/>
          </a:bodyPr>
          <a:lstStyle/>
          <a:p>
            <a:pPr algn="l"/>
            <a:br>
              <a:rPr lang="en-US" sz="3100" b="1" dirty="0">
                <a:solidFill>
                  <a:schemeClr val="bg1"/>
                </a:solidFill>
              </a:rPr>
            </a:br>
            <a:r>
              <a:rPr lang="en-US" sz="2200" b="1" dirty="0">
                <a:solidFill>
                  <a:schemeClr val="bg1"/>
                </a:solidFill>
              </a:rPr>
              <a:t>Trinity River Science Symposium</a:t>
            </a:r>
            <a:br>
              <a:rPr lang="en-US" sz="2200" b="1" dirty="0">
                <a:solidFill>
                  <a:schemeClr val="bg1"/>
                </a:solidFill>
              </a:rPr>
            </a:br>
            <a:r>
              <a:rPr lang="en-US" sz="2000" dirty="0">
                <a:solidFill>
                  <a:schemeClr val="bg1"/>
                </a:solidFill>
              </a:rPr>
              <a:t>Weaverville, CA</a:t>
            </a:r>
            <a:br>
              <a:rPr lang="en-US" sz="3100" dirty="0">
                <a:solidFill>
                  <a:schemeClr val="bg1"/>
                </a:solidFill>
              </a:rPr>
            </a:br>
            <a:r>
              <a:rPr lang="en-US" sz="2000" dirty="0">
                <a:solidFill>
                  <a:schemeClr val="bg1"/>
                </a:solidFill>
              </a:rPr>
              <a:t>May 1, 2024</a:t>
            </a:r>
            <a:endParaRPr lang="en-US" sz="1600" dirty="0">
              <a:solidFill>
                <a:schemeClr val="bg1"/>
              </a:solidFill>
            </a:endParaRPr>
          </a:p>
        </p:txBody>
      </p:sp>
      <p:sp>
        <p:nvSpPr>
          <p:cNvPr id="3" name="Title 1">
            <a:extLst>
              <a:ext uri="{FF2B5EF4-FFF2-40B4-BE49-F238E27FC236}">
                <a16:creationId xmlns:a16="http://schemas.microsoft.com/office/drawing/2014/main" id="{6584E934-DA73-85BA-3A15-D2D871E225AF}"/>
              </a:ext>
            </a:extLst>
          </p:cNvPr>
          <p:cNvSpPr txBox="1">
            <a:spLocks/>
          </p:cNvSpPr>
          <p:nvPr/>
        </p:nvSpPr>
        <p:spPr>
          <a:xfrm>
            <a:off x="1930400" y="50801"/>
            <a:ext cx="10598150" cy="1897958"/>
          </a:xfrm>
          <a:prstGeom prst="rect">
            <a:avLst/>
          </a:prstGeom>
        </p:spPr>
        <p:txBody>
          <a:bodyPr vert="horz" lIns="91440" tIns="45720" rIns="91440" bIns="45720" rtlCol="0" anchor="ctr" anchorCtr="0">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b="1" dirty="0"/>
              <a:t>Water temperatures in the Klamath-Trinity Basin: </a:t>
            </a:r>
          </a:p>
          <a:p>
            <a:r>
              <a:rPr lang="en-US" sz="3600" b="1" dirty="0"/>
              <a:t>flow, other key drivers, and </a:t>
            </a:r>
          </a:p>
          <a:p>
            <a:r>
              <a:rPr lang="en-US" sz="3600" b="1" dirty="0"/>
              <a:t>climate change implications</a:t>
            </a:r>
            <a:endParaRPr lang="en-US" sz="3600" dirty="0"/>
          </a:p>
        </p:txBody>
      </p:sp>
      <p:sp>
        <p:nvSpPr>
          <p:cNvPr id="4" name="Slide Number Placeholder 3">
            <a:extLst>
              <a:ext uri="{FF2B5EF4-FFF2-40B4-BE49-F238E27FC236}">
                <a16:creationId xmlns:a16="http://schemas.microsoft.com/office/drawing/2014/main" id="{5D06459D-DCE4-CB86-CD0D-252637A1C378}"/>
              </a:ext>
            </a:extLst>
          </p:cNvPr>
          <p:cNvSpPr>
            <a:spLocks noGrp="1"/>
          </p:cNvSpPr>
          <p:nvPr>
            <p:ph type="sldNum" sz="quarter" idx="12"/>
          </p:nvPr>
        </p:nvSpPr>
        <p:spPr/>
        <p:txBody>
          <a:bodyPr/>
          <a:lstStyle/>
          <a:p>
            <a:fld id="{B2909649-AB9D-4512-9D38-B41CFEFBB9D3}" type="slidenum">
              <a:rPr lang="en-US" smtClean="0"/>
              <a:t>1</a:t>
            </a:fld>
            <a:endParaRPr lang="en-US"/>
          </a:p>
        </p:txBody>
      </p:sp>
      <p:sp>
        <p:nvSpPr>
          <p:cNvPr id="11" name="Title 1">
            <a:extLst>
              <a:ext uri="{FF2B5EF4-FFF2-40B4-BE49-F238E27FC236}">
                <a16:creationId xmlns:a16="http://schemas.microsoft.com/office/drawing/2014/main" id="{EA427ABF-E603-C4DA-9842-F4956256E847}"/>
              </a:ext>
            </a:extLst>
          </p:cNvPr>
          <p:cNvSpPr txBox="1">
            <a:spLocks/>
          </p:cNvSpPr>
          <p:nvPr/>
        </p:nvSpPr>
        <p:spPr>
          <a:xfrm>
            <a:off x="2641601" y="1618289"/>
            <a:ext cx="9290050" cy="1505159"/>
          </a:xfrm>
          <a:prstGeom prst="rect">
            <a:avLst/>
          </a:prstGeom>
        </p:spPr>
        <p:txBody>
          <a:bodyPr vert="horz" lIns="91440" tIns="45720" rIns="91440" bIns="45720" rtlCol="0" anchor="ctr" anchorCtr="0">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900" b="1" dirty="0"/>
              <a:t>Eli Asarian</a:t>
            </a:r>
          </a:p>
          <a:p>
            <a:r>
              <a:rPr lang="en-US" sz="2500" b="1" dirty="0">
                <a:solidFill>
                  <a:schemeClr val="tx1">
                    <a:lumMod val="65000"/>
                    <a:lumOff val="35000"/>
                  </a:schemeClr>
                </a:solidFill>
              </a:rPr>
              <a:t>Riverbend Sciences</a:t>
            </a:r>
            <a:endParaRPr lang="en-US" sz="2800" dirty="0">
              <a:solidFill>
                <a:schemeClr val="tx1">
                  <a:lumMod val="65000"/>
                  <a:lumOff val="35000"/>
                </a:schemeClr>
              </a:solidFill>
            </a:endParaRPr>
          </a:p>
        </p:txBody>
      </p:sp>
    </p:spTree>
    <p:extLst>
      <p:ext uri="{BB962C8B-B14F-4D97-AF65-F5344CB8AC3E}">
        <p14:creationId xmlns:p14="http://schemas.microsoft.com/office/powerpoint/2010/main" val="38483984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584E934-DA73-85BA-3A15-D2D871E225AF}"/>
              </a:ext>
            </a:extLst>
          </p:cNvPr>
          <p:cNvSpPr txBox="1">
            <a:spLocks/>
          </p:cNvSpPr>
          <p:nvPr/>
        </p:nvSpPr>
        <p:spPr>
          <a:xfrm>
            <a:off x="1490980" y="1418790"/>
            <a:ext cx="9210040" cy="4098090"/>
          </a:xfrm>
          <a:prstGeom prst="rect">
            <a:avLst/>
          </a:prstGeom>
        </p:spPr>
        <p:txBody>
          <a:bodyPr vert="horz" lIns="91440" tIns="45720" rIns="91440" bIns="45720" rtlCol="0" anchor="ctr" anchorCtr="0">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Aft>
                <a:spcPts val="5000"/>
              </a:spcAft>
            </a:pPr>
            <a:r>
              <a:rPr lang="en-US" sz="4000" dirty="0">
                <a:latin typeface="+mn-lt"/>
              </a:rPr>
              <a:t>Understanding thermal regimes</a:t>
            </a:r>
          </a:p>
          <a:p>
            <a:pPr>
              <a:lnSpc>
                <a:spcPct val="100000"/>
              </a:lnSpc>
              <a:spcAft>
                <a:spcPts val="5000"/>
              </a:spcAft>
            </a:pPr>
            <a:r>
              <a:rPr lang="en-US" sz="4000" dirty="0">
                <a:latin typeface="+mn-lt"/>
              </a:rPr>
              <a:t>Better management decisions</a:t>
            </a:r>
          </a:p>
          <a:p>
            <a:pPr>
              <a:lnSpc>
                <a:spcPct val="100000"/>
              </a:lnSpc>
              <a:spcAft>
                <a:spcPts val="5000"/>
              </a:spcAft>
            </a:pPr>
            <a:r>
              <a:rPr lang="en-US" sz="4000" dirty="0">
                <a:latin typeface="+mn-lt"/>
              </a:rPr>
              <a:t>Improve restoration outcomes </a:t>
            </a:r>
          </a:p>
        </p:txBody>
      </p:sp>
      <p:sp>
        <p:nvSpPr>
          <p:cNvPr id="9" name="Arrow: Right 8">
            <a:extLst>
              <a:ext uri="{FF2B5EF4-FFF2-40B4-BE49-F238E27FC236}">
                <a16:creationId xmlns:a16="http://schemas.microsoft.com/office/drawing/2014/main" id="{9FC84026-0E45-859B-640F-CBA4FFA43D14}"/>
              </a:ext>
            </a:extLst>
          </p:cNvPr>
          <p:cNvSpPr/>
          <p:nvPr/>
        </p:nvSpPr>
        <p:spPr>
          <a:xfrm rot="5400000">
            <a:off x="5745480" y="2606040"/>
            <a:ext cx="701040" cy="690880"/>
          </a:xfrm>
          <a:prstGeom prst="rightArrow">
            <a:avLst/>
          </a:prstGeom>
          <a:solidFill>
            <a:schemeClr val="bg1"/>
          </a:solid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row: Right 12">
            <a:extLst>
              <a:ext uri="{FF2B5EF4-FFF2-40B4-BE49-F238E27FC236}">
                <a16:creationId xmlns:a16="http://schemas.microsoft.com/office/drawing/2014/main" id="{55335B0C-6CBD-A6D7-C971-598967E0A288}"/>
              </a:ext>
            </a:extLst>
          </p:cNvPr>
          <p:cNvSpPr/>
          <p:nvPr/>
        </p:nvSpPr>
        <p:spPr>
          <a:xfrm rot="5400000">
            <a:off x="5745480" y="3830320"/>
            <a:ext cx="701040" cy="690880"/>
          </a:xfrm>
          <a:prstGeom prst="rightArrow">
            <a:avLst/>
          </a:prstGeom>
          <a:solidFill>
            <a:schemeClr val="bg1"/>
          </a:solid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Placeholder 1">
            <a:extLst>
              <a:ext uri="{FF2B5EF4-FFF2-40B4-BE49-F238E27FC236}">
                <a16:creationId xmlns:a16="http://schemas.microsoft.com/office/drawing/2014/main" id="{58B533F3-526B-8994-5AC4-441E38FAE19A}"/>
              </a:ext>
            </a:extLst>
          </p:cNvPr>
          <p:cNvSpPr>
            <a:spLocks noGrp="1"/>
          </p:cNvSpPr>
          <p:nvPr>
            <p:ph type="sldNum" sz="quarter" idx="12"/>
          </p:nvPr>
        </p:nvSpPr>
        <p:spPr/>
        <p:txBody>
          <a:bodyPr/>
          <a:lstStyle/>
          <a:p>
            <a:fld id="{B2909649-AB9D-4512-9D38-B41CFEFBB9D3}" type="slidenum">
              <a:rPr lang="en-US" smtClean="0"/>
              <a:t>2</a:t>
            </a:fld>
            <a:endParaRPr lang="en-US"/>
          </a:p>
        </p:txBody>
      </p:sp>
    </p:spTree>
    <p:extLst>
      <p:ext uri="{BB962C8B-B14F-4D97-AF65-F5344CB8AC3E}">
        <p14:creationId xmlns:p14="http://schemas.microsoft.com/office/powerpoint/2010/main" val="41315302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73FCC2-3CFD-4364-F2C0-8A323EAFEBF8}"/>
              </a:ext>
            </a:extLst>
          </p:cNvPr>
          <p:cNvPicPr>
            <a:picLocks noChangeAspect="1"/>
          </p:cNvPicPr>
          <p:nvPr/>
        </p:nvPicPr>
        <p:blipFill>
          <a:blip r:embed="rId3">
            <a:extLst>
              <a:ext uri="{28A0092B-C50C-407E-A947-70E740481C1C}">
                <a14:useLocalDpi xmlns:a14="http://schemas.microsoft.com/office/drawing/2010/main" val="0"/>
              </a:ext>
            </a:extLst>
          </a:blip>
          <a:srcRect t="1083" b="1083"/>
          <a:stretch/>
        </p:blipFill>
        <p:spPr>
          <a:xfrm>
            <a:off x="0" y="0"/>
            <a:ext cx="12779993" cy="6858000"/>
          </a:xfrm>
          <a:prstGeom prst="rect">
            <a:avLst/>
          </a:prstGeom>
        </p:spPr>
      </p:pic>
      <p:sp>
        <p:nvSpPr>
          <p:cNvPr id="3" name="Title 1">
            <a:extLst>
              <a:ext uri="{FF2B5EF4-FFF2-40B4-BE49-F238E27FC236}">
                <a16:creationId xmlns:a16="http://schemas.microsoft.com/office/drawing/2014/main" id="{6584E934-DA73-85BA-3A15-D2D871E225AF}"/>
              </a:ext>
            </a:extLst>
          </p:cNvPr>
          <p:cNvSpPr txBox="1">
            <a:spLocks/>
          </p:cNvSpPr>
          <p:nvPr/>
        </p:nvSpPr>
        <p:spPr>
          <a:xfrm>
            <a:off x="1263420" y="467912"/>
            <a:ext cx="6797040" cy="708746"/>
          </a:xfrm>
          <a:prstGeom prst="rect">
            <a:avLst/>
          </a:prstGeom>
        </p:spPr>
        <p:txBody>
          <a:bodyPr vert="horz" lIns="91440" tIns="45720" rIns="91440" bIns="45720" rtlCol="0" anchor="ctr" anchorCtr="0">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400" dirty="0">
                <a:latin typeface="+mn-lt"/>
              </a:rPr>
              <a:t>Outline</a:t>
            </a:r>
          </a:p>
        </p:txBody>
      </p:sp>
      <p:sp>
        <p:nvSpPr>
          <p:cNvPr id="2" name="Rectangle 1">
            <a:extLst>
              <a:ext uri="{FF2B5EF4-FFF2-40B4-BE49-F238E27FC236}">
                <a16:creationId xmlns:a16="http://schemas.microsoft.com/office/drawing/2014/main" id="{B411A5AC-112A-508F-8792-9AB27511AB73}"/>
              </a:ext>
            </a:extLst>
          </p:cNvPr>
          <p:cNvSpPr/>
          <p:nvPr/>
        </p:nvSpPr>
        <p:spPr>
          <a:xfrm>
            <a:off x="2430321" y="1280406"/>
            <a:ext cx="11260279" cy="2677656"/>
          </a:xfrm>
          <a:prstGeom prst="rect">
            <a:avLst/>
          </a:prstGeom>
        </p:spPr>
        <p:txBody>
          <a:bodyPr wrap="square">
            <a:spAutoFit/>
          </a:bodyPr>
          <a:lstStyle/>
          <a:p>
            <a:pPr marL="742950" indent="-742950">
              <a:buFont typeface="+mj-lt"/>
              <a:buAutoNum type="arabicPeriod"/>
            </a:pPr>
            <a:r>
              <a:rPr lang="en-US" sz="3600" dirty="0"/>
              <a:t>Stream temperature background</a:t>
            </a:r>
          </a:p>
          <a:p>
            <a:pPr marL="742950" indent="-742950">
              <a:buFont typeface="+mj-lt"/>
              <a:buAutoNum type="arabicPeriod"/>
            </a:pPr>
            <a:endParaRPr lang="en-US" sz="1200" dirty="0"/>
          </a:p>
          <a:p>
            <a:pPr marL="742950" indent="-742950">
              <a:buFont typeface="+mj-lt"/>
              <a:buAutoNum type="arabicPeriod"/>
            </a:pPr>
            <a:r>
              <a:rPr lang="en-US" sz="3600" dirty="0"/>
              <a:t>Klamath Basin studies</a:t>
            </a:r>
          </a:p>
          <a:p>
            <a:pPr marL="742950" indent="-742950">
              <a:buFont typeface="+mj-lt"/>
              <a:buAutoNum type="arabicPeriod"/>
            </a:pPr>
            <a:endParaRPr lang="en-US" sz="1200" dirty="0"/>
          </a:p>
          <a:p>
            <a:pPr marL="742950" indent="-742950">
              <a:buFont typeface="+mj-lt"/>
              <a:buAutoNum type="arabicPeriod"/>
            </a:pPr>
            <a:r>
              <a:rPr lang="en-US" sz="3600" dirty="0"/>
              <a:t>Trinity River</a:t>
            </a:r>
          </a:p>
          <a:p>
            <a:pPr marL="742950" indent="-742950">
              <a:buFont typeface="+mj-lt"/>
              <a:buAutoNum type="arabicPeriod"/>
            </a:pPr>
            <a:endParaRPr lang="en-US" sz="3600" dirty="0"/>
          </a:p>
        </p:txBody>
      </p:sp>
      <p:sp>
        <p:nvSpPr>
          <p:cNvPr id="4" name="Slide Number Placeholder 3">
            <a:extLst>
              <a:ext uri="{FF2B5EF4-FFF2-40B4-BE49-F238E27FC236}">
                <a16:creationId xmlns:a16="http://schemas.microsoft.com/office/drawing/2014/main" id="{EAB7B4ED-CF8F-0F09-8760-2ECAD29BB475}"/>
              </a:ext>
            </a:extLst>
          </p:cNvPr>
          <p:cNvSpPr>
            <a:spLocks noGrp="1"/>
          </p:cNvSpPr>
          <p:nvPr>
            <p:ph type="sldNum" sz="quarter" idx="12"/>
          </p:nvPr>
        </p:nvSpPr>
        <p:spPr/>
        <p:txBody>
          <a:bodyPr/>
          <a:lstStyle/>
          <a:p>
            <a:fld id="{B2909649-AB9D-4512-9D38-B41CFEFBB9D3}" type="slidenum">
              <a:rPr lang="en-US" smtClean="0"/>
              <a:t>3</a:t>
            </a:fld>
            <a:endParaRPr lang="en-US"/>
          </a:p>
        </p:txBody>
      </p:sp>
      <p:sp>
        <p:nvSpPr>
          <p:cNvPr id="9" name="TextBox 8">
            <a:extLst>
              <a:ext uri="{FF2B5EF4-FFF2-40B4-BE49-F238E27FC236}">
                <a16:creationId xmlns:a16="http://schemas.microsoft.com/office/drawing/2014/main" id="{AC1DEAD6-2E41-40AF-4176-29A955568AF8}"/>
              </a:ext>
            </a:extLst>
          </p:cNvPr>
          <p:cNvSpPr txBox="1"/>
          <p:nvPr/>
        </p:nvSpPr>
        <p:spPr>
          <a:xfrm>
            <a:off x="-111760" y="6492875"/>
            <a:ext cx="1305560" cy="338554"/>
          </a:xfrm>
          <a:prstGeom prst="rect">
            <a:avLst/>
          </a:prstGeom>
          <a:noFill/>
        </p:spPr>
        <p:txBody>
          <a:bodyPr wrap="square" rtlCol="0">
            <a:spAutoFit/>
          </a:bodyPr>
          <a:lstStyle/>
          <a:p>
            <a:pPr algn="r"/>
            <a:r>
              <a:rPr lang="en-US" sz="1600" dirty="0">
                <a:solidFill>
                  <a:schemeClr val="bg1">
                    <a:lumMod val="6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Eli Asarian</a:t>
            </a:r>
          </a:p>
        </p:txBody>
      </p:sp>
    </p:spTree>
    <p:extLst>
      <p:ext uri="{BB962C8B-B14F-4D97-AF65-F5344CB8AC3E}">
        <p14:creationId xmlns:p14="http://schemas.microsoft.com/office/powerpoint/2010/main" val="1453256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F68B1F3-496E-EC65-1572-36519F802A13}"/>
              </a:ext>
            </a:extLst>
          </p:cNvPr>
          <p:cNvPicPr>
            <a:picLocks noChangeAspect="1"/>
          </p:cNvPicPr>
          <p:nvPr/>
        </p:nvPicPr>
        <p:blipFill rotWithShape="1">
          <a:blip r:embed="rId3">
            <a:extLst>
              <a:ext uri="{28A0092B-C50C-407E-A947-70E740481C1C}">
                <a14:useLocalDpi xmlns:a14="http://schemas.microsoft.com/office/drawing/2010/main" val="0"/>
              </a:ext>
            </a:extLst>
          </a:blip>
          <a:srcRect t="5765" b="19202"/>
          <a:stretch/>
        </p:blipFill>
        <p:spPr>
          <a:xfrm>
            <a:off x="0" y="0"/>
            <a:ext cx="12186920" cy="6858000"/>
          </a:xfrm>
          <a:prstGeom prst="rect">
            <a:avLst/>
          </a:prstGeom>
        </p:spPr>
      </p:pic>
      <p:sp>
        <p:nvSpPr>
          <p:cNvPr id="3" name="Title 1">
            <a:extLst>
              <a:ext uri="{FF2B5EF4-FFF2-40B4-BE49-F238E27FC236}">
                <a16:creationId xmlns:a16="http://schemas.microsoft.com/office/drawing/2014/main" id="{6584E934-DA73-85BA-3A15-D2D871E225AF}"/>
              </a:ext>
            </a:extLst>
          </p:cNvPr>
          <p:cNvSpPr txBox="1">
            <a:spLocks/>
          </p:cNvSpPr>
          <p:nvPr/>
        </p:nvSpPr>
        <p:spPr>
          <a:xfrm>
            <a:off x="3816350" y="438150"/>
            <a:ext cx="8636000" cy="1447800"/>
          </a:xfrm>
          <a:prstGeom prst="rect">
            <a:avLst/>
          </a:prstGeom>
        </p:spPr>
        <p:txBody>
          <a:bodyPr vert="horz" lIns="91440" tIns="45720" rIns="91440" bIns="45720" rtlCol="0" anchor="ctr" anchorCtr="0">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800" b="1" dirty="0"/>
              <a:t>Part 1:</a:t>
            </a:r>
          </a:p>
          <a:p>
            <a:r>
              <a:rPr lang="en-US" sz="3800" b="1" dirty="0"/>
              <a:t>Stream temperature background</a:t>
            </a:r>
          </a:p>
        </p:txBody>
      </p:sp>
      <p:sp>
        <p:nvSpPr>
          <p:cNvPr id="2" name="Slide Number Placeholder 1">
            <a:extLst>
              <a:ext uri="{FF2B5EF4-FFF2-40B4-BE49-F238E27FC236}">
                <a16:creationId xmlns:a16="http://schemas.microsoft.com/office/drawing/2014/main" id="{E08F46C5-566E-DCEC-934C-E0B1E9EEB8FE}"/>
              </a:ext>
            </a:extLst>
          </p:cNvPr>
          <p:cNvSpPr>
            <a:spLocks noGrp="1"/>
          </p:cNvSpPr>
          <p:nvPr>
            <p:ph type="sldNum" sz="quarter" idx="12"/>
          </p:nvPr>
        </p:nvSpPr>
        <p:spPr/>
        <p:txBody>
          <a:bodyPr/>
          <a:lstStyle/>
          <a:p>
            <a:fld id="{B2909649-AB9D-4512-9D38-B41CFEFBB9D3}" type="slidenum">
              <a:rPr lang="en-US" smtClean="0"/>
              <a:t>4</a:t>
            </a:fld>
            <a:endParaRPr lang="en-US"/>
          </a:p>
        </p:txBody>
      </p:sp>
      <p:sp>
        <p:nvSpPr>
          <p:cNvPr id="6" name="TextBox 5">
            <a:extLst>
              <a:ext uri="{FF2B5EF4-FFF2-40B4-BE49-F238E27FC236}">
                <a16:creationId xmlns:a16="http://schemas.microsoft.com/office/drawing/2014/main" id="{A4932B39-F0D5-88D7-3F01-7DD12603FF80}"/>
              </a:ext>
            </a:extLst>
          </p:cNvPr>
          <p:cNvSpPr txBox="1"/>
          <p:nvPr/>
        </p:nvSpPr>
        <p:spPr>
          <a:xfrm>
            <a:off x="-86360" y="6492875"/>
            <a:ext cx="1305560" cy="338554"/>
          </a:xfrm>
          <a:prstGeom prst="rect">
            <a:avLst/>
          </a:prstGeom>
          <a:noFill/>
        </p:spPr>
        <p:txBody>
          <a:bodyPr wrap="square" rtlCol="0">
            <a:spAutoFit/>
          </a:bodyPr>
          <a:lstStyle/>
          <a:p>
            <a:pPr algn="r"/>
            <a:r>
              <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Eli Asarian</a:t>
            </a:r>
          </a:p>
        </p:txBody>
      </p:sp>
    </p:spTree>
    <p:extLst>
      <p:ext uri="{BB962C8B-B14F-4D97-AF65-F5344CB8AC3E}">
        <p14:creationId xmlns:p14="http://schemas.microsoft.com/office/powerpoint/2010/main" val="3620881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DE69D0A-F9B2-11CF-1C8A-3BABD4C81C65}"/>
              </a:ext>
            </a:extLst>
          </p:cNvPr>
          <p:cNvPicPr>
            <a:picLocks noChangeAspect="1"/>
          </p:cNvPicPr>
          <p:nvPr/>
        </p:nvPicPr>
        <p:blipFill rotWithShape="1">
          <a:blip r:embed="rId3">
            <a:extLst>
              <a:ext uri="{28A0092B-C50C-407E-A947-70E740481C1C}">
                <a14:useLocalDpi xmlns:a14="http://schemas.microsoft.com/office/drawing/2010/main" val="0"/>
              </a:ext>
            </a:extLst>
          </a:blip>
          <a:srcRect t="7467"/>
          <a:stretch/>
        </p:blipFill>
        <p:spPr>
          <a:xfrm>
            <a:off x="168231" y="-63357"/>
            <a:ext cx="7263810" cy="6858000"/>
          </a:xfrm>
          <a:prstGeom prst="rect">
            <a:avLst/>
          </a:prstGeom>
        </p:spPr>
      </p:pic>
      <p:sp>
        <p:nvSpPr>
          <p:cNvPr id="7" name="Title 1">
            <a:extLst>
              <a:ext uri="{FF2B5EF4-FFF2-40B4-BE49-F238E27FC236}">
                <a16:creationId xmlns:a16="http://schemas.microsoft.com/office/drawing/2014/main" id="{FE6D30EC-2C13-452F-212A-441911D33DC8}"/>
              </a:ext>
            </a:extLst>
          </p:cNvPr>
          <p:cNvSpPr txBox="1">
            <a:spLocks/>
          </p:cNvSpPr>
          <p:nvPr/>
        </p:nvSpPr>
        <p:spPr>
          <a:xfrm>
            <a:off x="7305040" y="2026920"/>
            <a:ext cx="4500880" cy="3210560"/>
          </a:xfrm>
          <a:prstGeom prst="rect">
            <a:avLst/>
          </a:prstGeom>
        </p:spPr>
        <p:txBody>
          <a:bodyPr vert="horz" lIns="91440" tIns="45720" rIns="91440" bIns="45720" rtlCol="0" anchor="ctr" anchorCtr="0">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800" b="1" dirty="0">
                <a:solidFill>
                  <a:srgbClr val="18A3BA"/>
                </a:solidFill>
              </a:rPr>
              <a:t>Energy fluxes:</a:t>
            </a:r>
          </a:p>
          <a:p>
            <a:pPr algn="l"/>
            <a:r>
              <a:rPr lang="en-US" sz="3800" b="1" dirty="0">
                <a:solidFill>
                  <a:srgbClr val="18A3BA"/>
                </a:solidFill>
              </a:rPr>
              <a:t>1) Stream-atmosphere</a:t>
            </a:r>
          </a:p>
          <a:p>
            <a:pPr algn="l"/>
            <a:r>
              <a:rPr lang="en-US" sz="3800" b="1" dirty="0">
                <a:solidFill>
                  <a:srgbClr val="18A3BA"/>
                </a:solidFill>
              </a:rPr>
              <a:t>2) Stream-bed</a:t>
            </a:r>
          </a:p>
          <a:p>
            <a:pPr algn="l"/>
            <a:endParaRPr lang="en-US" sz="3800" b="1" dirty="0"/>
          </a:p>
          <a:p>
            <a:pPr algn="l"/>
            <a:r>
              <a:rPr lang="en-US" sz="3800" b="1" dirty="0">
                <a:solidFill>
                  <a:srgbClr val="4551A3"/>
                </a:solidFill>
              </a:rPr>
              <a:t>Advective fluxes:</a:t>
            </a:r>
          </a:p>
          <a:p>
            <a:pPr algn="l"/>
            <a:r>
              <a:rPr lang="en-US" sz="3800" b="1" dirty="0">
                <a:solidFill>
                  <a:srgbClr val="4551A3"/>
                </a:solidFill>
              </a:rPr>
              <a:t>1) Water movement</a:t>
            </a:r>
          </a:p>
        </p:txBody>
      </p:sp>
      <p:sp>
        <p:nvSpPr>
          <p:cNvPr id="2" name="Slide Number Placeholder 1">
            <a:extLst>
              <a:ext uri="{FF2B5EF4-FFF2-40B4-BE49-F238E27FC236}">
                <a16:creationId xmlns:a16="http://schemas.microsoft.com/office/drawing/2014/main" id="{BDE6487C-7AF8-8CC0-1A14-1BAC26020786}"/>
              </a:ext>
            </a:extLst>
          </p:cNvPr>
          <p:cNvSpPr>
            <a:spLocks noGrp="1"/>
          </p:cNvSpPr>
          <p:nvPr>
            <p:ph type="sldNum" sz="quarter" idx="12"/>
          </p:nvPr>
        </p:nvSpPr>
        <p:spPr/>
        <p:txBody>
          <a:bodyPr/>
          <a:lstStyle/>
          <a:p>
            <a:fld id="{B2909649-AB9D-4512-9D38-B41CFEFBB9D3}" type="slidenum">
              <a:rPr lang="en-US" smtClean="0"/>
              <a:t>5</a:t>
            </a:fld>
            <a:endParaRPr lang="en-US"/>
          </a:p>
        </p:txBody>
      </p:sp>
      <p:sp>
        <p:nvSpPr>
          <p:cNvPr id="4" name="TextBox 3">
            <a:extLst>
              <a:ext uri="{FF2B5EF4-FFF2-40B4-BE49-F238E27FC236}">
                <a16:creationId xmlns:a16="http://schemas.microsoft.com/office/drawing/2014/main" id="{7FB496F8-3DAD-7EEF-E579-66F60938DF79}"/>
              </a:ext>
            </a:extLst>
          </p:cNvPr>
          <p:cNvSpPr txBox="1"/>
          <p:nvPr/>
        </p:nvSpPr>
        <p:spPr>
          <a:xfrm>
            <a:off x="9519921" y="6436975"/>
            <a:ext cx="2623382" cy="461665"/>
          </a:xfrm>
          <a:prstGeom prst="rect">
            <a:avLst/>
          </a:prstGeom>
          <a:noFill/>
        </p:spPr>
        <p:txBody>
          <a:bodyPr wrap="square" rtlCol="0">
            <a:spAutoFit/>
          </a:bodyPr>
          <a:lstStyle/>
          <a:p>
            <a:pPr algn="ctr" defTabSz="914400" fontAlgn="base">
              <a:spcBef>
                <a:spcPct val="0"/>
              </a:spcBef>
              <a:spcAft>
                <a:spcPct val="0"/>
              </a:spcAft>
            </a:pPr>
            <a:r>
              <a:rPr lang="en-US" sz="2400" i="1" dirty="0">
                <a:solidFill>
                  <a:srgbClr val="000000"/>
                </a:solidFill>
                <a:latin typeface="Calibri" panose="020F0502020204030204" pitchFamily="34" charset="0"/>
              </a:rPr>
              <a:t>Leach et al. 2023</a:t>
            </a:r>
          </a:p>
        </p:txBody>
      </p:sp>
    </p:spTree>
    <p:extLst>
      <p:ext uri="{BB962C8B-B14F-4D97-AF65-F5344CB8AC3E}">
        <p14:creationId xmlns:p14="http://schemas.microsoft.com/office/powerpoint/2010/main" val="633573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CB8D86-CE7D-FCFA-BB2A-1DC33BEFDE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8159" y="119168"/>
            <a:ext cx="7003481" cy="6506983"/>
          </a:xfrm>
          <a:prstGeom prst="rect">
            <a:avLst/>
          </a:prstGeom>
        </p:spPr>
      </p:pic>
      <p:sp>
        <p:nvSpPr>
          <p:cNvPr id="5" name="TextBox 4">
            <a:extLst>
              <a:ext uri="{FF2B5EF4-FFF2-40B4-BE49-F238E27FC236}">
                <a16:creationId xmlns:a16="http://schemas.microsoft.com/office/drawing/2014/main" id="{84AE8342-A31E-1955-EE82-A15A54FFEB5B}"/>
              </a:ext>
            </a:extLst>
          </p:cNvPr>
          <p:cNvSpPr txBox="1"/>
          <p:nvPr/>
        </p:nvSpPr>
        <p:spPr>
          <a:xfrm>
            <a:off x="3614858" y="6441485"/>
            <a:ext cx="2623382" cy="369332"/>
          </a:xfrm>
          <a:prstGeom prst="rect">
            <a:avLst/>
          </a:prstGeom>
          <a:solidFill>
            <a:schemeClr val="bg1"/>
          </a:solidFill>
        </p:spPr>
        <p:txBody>
          <a:bodyPr wrap="square" lIns="0" tIns="0" rIns="0" bIns="0" rtlCol="0">
            <a:spAutoFit/>
          </a:bodyPr>
          <a:lstStyle/>
          <a:p>
            <a:pPr algn="ctr" defTabSz="914400" fontAlgn="base">
              <a:spcBef>
                <a:spcPct val="0"/>
              </a:spcBef>
              <a:spcAft>
                <a:spcPct val="0"/>
              </a:spcAft>
            </a:pPr>
            <a:r>
              <a:rPr lang="en-US" sz="2400" dirty="0">
                <a:solidFill>
                  <a:srgbClr val="000000"/>
                </a:solidFill>
                <a:latin typeface="Calibri" panose="020F0502020204030204" pitchFamily="34" charset="0"/>
              </a:rPr>
              <a:t>Watershed area</a:t>
            </a:r>
          </a:p>
        </p:txBody>
      </p:sp>
      <p:sp>
        <p:nvSpPr>
          <p:cNvPr id="8" name="TextBox 7">
            <a:extLst>
              <a:ext uri="{FF2B5EF4-FFF2-40B4-BE49-F238E27FC236}">
                <a16:creationId xmlns:a16="http://schemas.microsoft.com/office/drawing/2014/main" id="{D8BAAF5F-398B-C203-75B9-4D1B5E4554E4}"/>
              </a:ext>
            </a:extLst>
          </p:cNvPr>
          <p:cNvSpPr txBox="1"/>
          <p:nvPr/>
        </p:nvSpPr>
        <p:spPr>
          <a:xfrm rot="16200000">
            <a:off x="-1012881" y="3760716"/>
            <a:ext cx="4235564" cy="369332"/>
          </a:xfrm>
          <a:prstGeom prst="rect">
            <a:avLst/>
          </a:prstGeom>
          <a:solidFill>
            <a:schemeClr val="bg1"/>
          </a:solidFill>
        </p:spPr>
        <p:txBody>
          <a:bodyPr wrap="square" lIns="0" tIns="0" rIns="0" bIns="0" rtlCol="0">
            <a:spAutoFit/>
          </a:bodyPr>
          <a:lstStyle/>
          <a:p>
            <a:pPr algn="ctr" defTabSz="914400" fontAlgn="base">
              <a:spcBef>
                <a:spcPct val="0"/>
              </a:spcBef>
              <a:spcAft>
                <a:spcPct val="0"/>
              </a:spcAft>
            </a:pPr>
            <a:r>
              <a:rPr lang="en-US" sz="2400" dirty="0">
                <a:solidFill>
                  <a:srgbClr val="000000"/>
                </a:solidFill>
                <a:latin typeface="Calibri" panose="020F0502020204030204" pitchFamily="34" charset="0"/>
              </a:rPr>
              <a:t>Relative flux magnitude</a:t>
            </a:r>
          </a:p>
        </p:txBody>
      </p:sp>
      <p:sp>
        <p:nvSpPr>
          <p:cNvPr id="7" name="TextBox 6">
            <a:extLst>
              <a:ext uri="{FF2B5EF4-FFF2-40B4-BE49-F238E27FC236}">
                <a16:creationId xmlns:a16="http://schemas.microsoft.com/office/drawing/2014/main" id="{1CC5A6ED-08A3-E723-FBF7-0697687154EC}"/>
              </a:ext>
            </a:extLst>
          </p:cNvPr>
          <p:cNvSpPr txBox="1"/>
          <p:nvPr/>
        </p:nvSpPr>
        <p:spPr>
          <a:xfrm>
            <a:off x="1545432" y="119168"/>
            <a:ext cx="1795342" cy="369332"/>
          </a:xfrm>
          <a:prstGeom prst="rect">
            <a:avLst/>
          </a:prstGeom>
          <a:noFill/>
        </p:spPr>
        <p:txBody>
          <a:bodyPr wrap="square" lIns="0" tIns="0" rIns="0" bIns="0" rtlCol="0">
            <a:spAutoFit/>
          </a:bodyPr>
          <a:lstStyle/>
          <a:p>
            <a:pPr algn="ctr" defTabSz="914400" fontAlgn="base">
              <a:spcBef>
                <a:spcPct val="0"/>
              </a:spcBef>
              <a:spcAft>
                <a:spcPct val="0"/>
              </a:spcAft>
            </a:pPr>
            <a:r>
              <a:rPr lang="en-US" sz="2400" dirty="0">
                <a:solidFill>
                  <a:srgbClr val="000000"/>
                </a:solidFill>
                <a:effectLst>
                  <a:glow rad="127000">
                    <a:schemeClr val="bg1">
                      <a:alpha val="50000"/>
                    </a:schemeClr>
                  </a:glow>
                </a:effectLst>
                <a:latin typeface="Calibri" panose="020F0502020204030204" pitchFamily="34" charset="0"/>
              </a:rPr>
              <a:t>Small</a:t>
            </a:r>
          </a:p>
        </p:txBody>
      </p:sp>
      <p:sp>
        <p:nvSpPr>
          <p:cNvPr id="10" name="TextBox 9">
            <a:extLst>
              <a:ext uri="{FF2B5EF4-FFF2-40B4-BE49-F238E27FC236}">
                <a16:creationId xmlns:a16="http://schemas.microsoft.com/office/drawing/2014/main" id="{8EBAF83A-72D6-8363-3D0F-49D0FFE15984}"/>
              </a:ext>
            </a:extLst>
          </p:cNvPr>
          <p:cNvSpPr txBox="1"/>
          <p:nvPr/>
        </p:nvSpPr>
        <p:spPr>
          <a:xfrm>
            <a:off x="3848047" y="119168"/>
            <a:ext cx="1795342" cy="369332"/>
          </a:xfrm>
          <a:prstGeom prst="rect">
            <a:avLst/>
          </a:prstGeom>
          <a:noFill/>
        </p:spPr>
        <p:txBody>
          <a:bodyPr wrap="square" lIns="0" tIns="0" rIns="0" bIns="0" rtlCol="0">
            <a:spAutoFit/>
          </a:bodyPr>
          <a:lstStyle/>
          <a:p>
            <a:pPr algn="ctr" defTabSz="914400" fontAlgn="base">
              <a:spcBef>
                <a:spcPct val="0"/>
              </a:spcBef>
              <a:spcAft>
                <a:spcPct val="0"/>
              </a:spcAft>
            </a:pPr>
            <a:r>
              <a:rPr lang="en-US" sz="2400" dirty="0">
                <a:solidFill>
                  <a:srgbClr val="000000"/>
                </a:solidFill>
                <a:effectLst>
                  <a:glow rad="127000">
                    <a:schemeClr val="bg1">
                      <a:alpha val="50000"/>
                    </a:schemeClr>
                  </a:glow>
                </a:effectLst>
                <a:latin typeface="Calibri" panose="020F0502020204030204" pitchFamily="34" charset="0"/>
              </a:rPr>
              <a:t>Medium</a:t>
            </a:r>
          </a:p>
        </p:txBody>
      </p:sp>
      <p:sp>
        <p:nvSpPr>
          <p:cNvPr id="11" name="TextBox 10">
            <a:extLst>
              <a:ext uri="{FF2B5EF4-FFF2-40B4-BE49-F238E27FC236}">
                <a16:creationId xmlns:a16="http://schemas.microsoft.com/office/drawing/2014/main" id="{BE8B8B79-6FE2-33B5-CD62-3638E8B0516C}"/>
              </a:ext>
            </a:extLst>
          </p:cNvPr>
          <p:cNvSpPr txBox="1"/>
          <p:nvPr/>
        </p:nvSpPr>
        <p:spPr>
          <a:xfrm>
            <a:off x="5961247" y="119168"/>
            <a:ext cx="1795342" cy="369332"/>
          </a:xfrm>
          <a:prstGeom prst="rect">
            <a:avLst/>
          </a:prstGeom>
          <a:noFill/>
        </p:spPr>
        <p:txBody>
          <a:bodyPr wrap="square" lIns="0" tIns="0" rIns="0" bIns="0" rtlCol="0">
            <a:spAutoFit/>
          </a:bodyPr>
          <a:lstStyle/>
          <a:p>
            <a:pPr algn="ctr" defTabSz="914400" fontAlgn="base">
              <a:spcBef>
                <a:spcPct val="0"/>
              </a:spcBef>
              <a:spcAft>
                <a:spcPct val="0"/>
              </a:spcAft>
            </a:pPr>
            <a:r>
              <a:rPr lang="en-US" sz="2400" dirty="0">
                <a:solidFill>
                  <a:srgbClr val="000000"/>
                </a:solidFill>
                <a:effectLst>
                  <a:glow rad="127000">
                    <a:schemeClr val="bg1">
                      <a:alpha val="50000"/>
                    </a:schemeClr>
                  </a:glow>
                </a:effectLst>
                <a:latin typeface="Calibri" panose="020F0502020204030204" pitchFamily="34" charset="0"/>
              </a:rPr>
              <a:t>Large</a:t>
            </a:r>
          </a:p>
        </p:txBody>
      </p:sp>
      <p:sp>
        <p:nvSpPr>
          <p:cNvPr id="2" name="Slide Number Placeholder 1">
            <a:extLst>
              <a:ext uri="{FF2B5EF4-FFF2-40B4-BE49-F238E27FC236}">
                <a16:creationId xmlns:a16="http://schemas.microsoft.com/office/drawing/2014/main" id="{7F8388DC-73B7-0E88-037A-710863F4F93A}"/>
              </a:ext>
            </a:extLst>
          </p:cNvPr>
          <p:cNvSpPr>
            <a:spLocks noGrp="1"/>
          </p:cNvSpPr>
          <p:nvPr>
            <p:ph type="sldNum" sz="quarter" idx="12"/>
          </p:nvPr>
        </p:nvSpPr>
        <p:spPr/>
        <p:txBody>
          <a:bodyPr/>
          <a:lstStyle/>
          <a:p>
            <a:fld id="{B2909649-AB9D-4512-9D38-B41CFEFBB9D3}" type="slidenum">
              <a:rPr lang="en-US" smtClean="0"/>
              <a:t>6</a:t>
            </a:fld>
            <a:endParaRPr lang="en-US"/>
          </a:p>
        </p:txBody>
      </p:sp>
      <p:sp>
        <p:nvSpPr>
          <p:cNvPr id="6" name="TextBox 5">
            <a:extLst>
              <a:ext uri="{FF2B5EF4-FFF2-40B4-BE49-F238E27FC236}">
                <a16:creationId xmlns:a16="http://schemas.microsoft.com/office/drawing/2014/main" id="{BDC6C3C1-4302-8C82-52BE-CBE2D9852259}"/>
              </a:ext>
            </a:extLst>
          </p:cNvPr>
          <p:cNvSpPr txBox="1"/>
          <p:nvPr/>
        </p:nvSpPr>
        <p:spPr>
          <a:xfrm>
            <a:off x="9519921" y="6436975"/>
            <a:ext cx="2623382" cy="461665"/>
          </a:xfrm>
          <a:prstGeom prst="rect">
            <a:avLst/>
          </a:prstGeom>
          <a:noFill/>
        </p:spPr>
        <p:txBody>
          <a:bodyPr wrap="square" rtlCol="0">
            <a:spAutoFit/>
          </a:bodyPr>
          <a:lstStyle/>
          <a:p>
            <a:pPr algn="ctr" defTabSz="914400" fontAlgn="base">
              <a:spcBef>
                <a:spcPct val="0"/>
              </a:spcBef>
              <a:spcAft>
                <a:spcPct val="0"/>
              </a:spcAft>
            </a:pPr>
            <a:r>
              <a:rPr lang="en-US" sz="2400" i="1" dirty="0">
                <a:solidFill>
                  <a:srgbClr val="000000"/>
                </a:solidFill>
                <a:latin typeface="Calibri" panose="020F0502020204030204" pitchFamily="34" charset="0"/>
              </a:rPr>
              <a:t>Leach et al. 2023</a:t>
            </a:r>
          </a:p>
        </p:txBody>
      </p:sp>
    </p:spTree>
    <p:extLst>
      <p:ext uri="{BB962C8B-B14F-4D97-AF65-F5344CB8AC3E}">
        <p14:creationId xmlns:p14="http://schemas.microsoft.com/office/powerpoint/2010/main" val="2888932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CB8D86-CE7D-FCFA-BB2A-1DC33BEFDE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8159" y="119168"/>
            <a:ext cx="7003481" cy="6506983"/>
          </a:xfrm>
          <a:prstGeom prst="rect">
            <a:avLst/>
          </a:prstGeom>
        </p:spPr>
      </p:pic>
      <p:sp>
        <p:nvSpPr>
          <p:cNvPr id="5" name="TextBox 4">
            <a:extLst>
              <a:ext uri="{FF2B5EF4-FFF2-40B4-BE49-F238E27FC236}">
                <a16:creationId xmlns:a16="http://schemas.microsoft.com/office/drawing/2014/main" id="{84AE8342-A31E-1955-EE82-A15A54FFEB5B}"/>
              </a:ext>
            </a:extLst>
          </p:cNvPr>
          <p:cNvSpPr txBox="1"/>
          <p:nvPr/>
        </p:nvSpPr>
        <p:spPr>
          <a:xfrm>
            <a:off x="3614858" y="6441485"/>
            <a:ext cx="2623382" cy="369332"/>
          </a:xfrm>
          <a:prstGeom prst="rect">
            <a:avLst/>
          </a:prstGeom>
          <a:solidFill>
            <a:schemeClr val="bg1"/>
          </a:solidFill>
        </p:spPr>
        <p:txBody>
          <a:bodyPr wrap="square" lIns="0" tIns="0" rIns="0" bIns="0" rtlCol="0">
            <a:spAutoFit/>
          </a:bodyPr>
          <a:lstStyle/>
          <a:p>
            <a:pPr algn="ctr" defTabSz="914400" fontAlgn="base">
              <a:spcBef>
                <a:spcPct val="0"/>
              </a:spcBef>
              <a:spcAft>
                <a:spcPct val="0"/>
              </a:spcAft>
            </a:pPr>
            <a:r>
              <a:rPr lang="en-US" sz="2400" dirty="0">
                <a:solidFill>
                  <a:srgbClr val="000000"/>
                </a:solidFill>
                <a:latin typeface="Calibri" panose="020F0502020204030204" pitchFamily="34" charset="0"/>
              </a:rPr>
              <a:t>Watershed area</a:t>
            </a:r>
          </a:p>
        </p:txBody>
      </p:sp>
      <p:sp>
        <p:nvSpPr>
          <p:cNvPr id="8" name="TextBox 7">
            <a:extLst>
              <a:ext uri="{FF2B5EF4-FFF2-40B4-BE49-F238E27FC236}">
                <a16:creationId xmlns:a16="http://schemas.microsoft.com/office/drawing/2014/main" id="{D8BAAF5F-398B-C203-75B9-4D1B5E4554E4}"/>
              </a:ext>
            </a:extLst>
          </p:cNvPr>
          <p:cNvSpPr txBox="1"/>
          <p:nvPr/>
        </p:nvSpPr>
        <p:spPr>
          <a:xfrm rot="16200000">
            <a:off x="-1012881" y="3760716"/>
            <a:ext cx="4235564" cy="369332"/>
          </a:xfrm>
          <a:prstGeom prst="rect">
            <a:avLst/>
          </a:prstGeom>
          <a:solidFill>
            <a:schemeClr val="bg1"/>
          </a:solidFill>
        </p:spPr>
        <p:txBody>
          <a:bodyPr wrap="square" lIns="0" tIns="0" rIns="0" bIns="0" rtlCol="0">
            <a:spAutoFit/>
          </a:bodyPr>
          <a:lstStyle/>
          <a:p>
            <a:pPr algn="ctr" defTabSz="914400" fontAlgn="base">
              <a:spcBef>
                <a:spcPct val="0"/>
              </a:spcBef>
              <a:spcAft>
                <a:spcPct val="0"/>
              </a:spcAft>
            </a:pPr>
            <a:r>
              <a:rPr lang="en-US" sz="2400" dirty="0">
                <a:solidFill>
                  <a:srgbClr val="000000"/>
                </a:solidFill>
                <a:latin typeface="Calibri" panose="020F0502020204030204" pitchFamily="34" charset="0"/>
              </a:rPr>
              <a:t>Relative flux magnitude</a:t>
            </a:r>
          </a:p>
        </p:txBody>
      </p:sp>
      <p:sp>
        <p:nvSpPr>
          <p:cNvPr id="6" name="TextBox 5">
            <a:extLst>
              <a:ext uri="{FF2B5EF4-FFF2-40B4-BE49-F238E27FC236}">
                <a16:creationId xmlns:a16="http://schemas.microsoft.com/office/drawing/2014/main" id="{6878735A-3389-01DC-D352-6B4421DE228B}"/>
              </a:ext>
            </a:extLst>
          </p:cNvPr>
          <p:cNvSpPr txBox="1"/>
          <p:nvPr/>
        </p:nvSpPr>
        <p:spPr>
          <a:xfrm>
            <a:off x="1665487" y="2198440"/>
            <a:ext cx="1860033" cy="369332"/>
          </a:xfrm>
          <a:prstGeom prst="rect">
            <a:avLst/>
          </a:prstGeom>
          <a:noFill/>
        </p:spPr>
        <p:txBody>
          <a:bodyPr wrap="square" lIns="0" tIns="0" rIns="0" bIns="0" rtlCol="0">
            <a:spAutoFit/>
          </a:bodyPr>
          <a:lstStyle/>
          <a:p>
            <a:pPr algn="ctr" defTabSz="914400" fontAlgn="base">
              <a:spcBef>
                <a:spcPct val="0"/>
              </a:spcBef>
              <a:spcAft>
                <a:spcPct val="0"/>
              </a:spcAft>
            </a:pPr>
            <a:r>
              <a:rPr lang="en-US" sz="2400" b="1" dirty="0">
                <a:solidFill>
                  <a:srgbClr val="FF0000"/>
                </a:solidFill>
                <a:effectLst>
                  <a:glow rad="88900">
                    <a:schemeClr val="bg1">
                      <a:alpha val="60000"/>
                    </a:schemeClr>
                  </a:glow>
                </a:effectLst>
                <a:latin typeface="Calibri" panose="020F0502020204030204" pitchFamily="34" charset="0"/>
              </a:rPr>
              <a:t>GW &amp; </a:t>
            </a:r>
            <a:r>
              <a:rPr lang="en-US" sz="2400" b="1" dirty="0" err="1">
                <a:solidFill>
                  <a:srgbClr val="FF0000"/>
                </a:solidFill>
                <a:effectLst>
                  <a:glow rad="88900">
                    <a:schemeClr val="bg1">
                      <a:alpha val="60000"/>
                    </a:schemeClr>
                  </a:glow>
                </a:effectLst>
                <a:latin typeface="Calibri" panose="020F0502020204030204" pitchFamily="34" charset="0"/>
              </a:rPr>
              <a:t>tribs</a:t>
            </a:r>
            <a:endParaRPr lang="en-US" sz="2400" b="1" dirty="0">
              <a:solidFill>
                <a:srgbClr val="FF0000"/>
              </a:solidFill>
              <a:effectLst>
                <a:glow rad="88900">
                  <a:schemeClr val="bg1">
                    <a:alpha val="60000"/>
                  </a:schemeClr>
                </a:glow>
              </a:effectLst>
              <a:latin typeface="Calibri" panose="020F0502020204030204" pitchFamily="34" charset="0"/>
            </a:endParaRPr>
          </a:p>
        </p:txBody>
      </p:sp>
      <p:sp>
        <p:nvSpPr>
          <p:cNvPr id="7" name="TextBox 6">
            <a:extLst>
              <a:ext uri="{FF2B5EF4-FFF2-40B4-BE49-F238E27FC236}">
                <a16:creationId xmlns:a16="http://schemas.microsoft.com/office/drawing/2014/main" id="{1CC5A6ED-08A3-E723-FBF7-0697687154EC}"/>
              </a:ext>
            </a:extLst>
          </p:cNvPr>
          <p:cNvSpPr txBox="1"/>
          <p:nvPr/>
        </p:nvSpPr>
        <p:spPr>
          <a:xfrm>
            <a:off x="1545432" y="119168"/>
            <a:ext cx="1795342" cy="369332"/>
          </a:xfrm>
          <a:prstGeom prst="rect">
            <a:avLst/>
          </a:prstGeom>
          <a:noFill/>
        </p:spPr>
        <p:txBody>
          <a:bodyPr wrap="square" lIns="0" tIns="0" rIns="0" bIns="0" rtlCol="0">
            <a:spAutoFit/>
          </a:bodyPr>
          <a:lstStyle/>
          <a:p>
            <a:pPr algn="ctr" defTabSz="914400" fontAlgn="base">
              <a:spcBef>
                <a:spcPct val="0"/>
              </a:spcBef>
              <a:spcAft>
                <a:spcPct val="0"/>
              </a:spcAft>
            </a:pPr>
            <a:r>
              <a:rPr lang="en-US" sz="2400" dirty="0">
                <a:solidFill>
                  <a:srgbClr val="000000"/>
                </a:solidFill>
                <a:effectLst>
                  <a:glow rad="127000">
                    <a:schemeClr val="bg1">
                      <a:alpha val="50000"/>
                    </a:schemeClr>
                  </a:glow>
                </a:effectLst>
                <a:latin typeface="Calibri" panose="020F0502020204030204" pitchFamily="34" charset="0"/>
              </a:rPr>
              <a:t>Small</a:t>
            </a:r>
          </a:p>
        </p:txBody>
      </p:sp>
      <p:sp>
        <p:nvSpPr>
          <p:cNvPr id="10" name="TextBox 9">
            <a:extLst>
              <a:ext uri="{FF2B5EF4-FFF2-40B4-BE49-F238E27FC236}">
                <a16:creationId xmlns:a16="http://schemas.microsoft.com/office/drawing/2014/main" id="{8EBAF83A-72D6-8363-3D0F-49D0FFE15984}"/>
              </a:ext>
            </a:extLst>
          </p:cNvPr>
          <p:cNvSpPr txBox="1"/>
          <p:nvPr/>
        </p:nvSpPr>
        <p:spPr>
          <a:xfrm>
            <a:off x="3848047" y="119168"/>
            <a:ext cx="1795342" cy="369332"/>
          </a:xfrm>
          <a:prstGeom prst="rect">
            <a:avLst/>
          </a:prstGeom>
          <a:noFill/>
        </p:spPr>
        <p:txBody>
          <a:bodyPr wrap="square" lIns="0" tIns="0" rIns="0" bIns="0" rtlCol="0">
            <a:spAutoFit/>
          </a:bodyPr>
          <a:lstStyle/>
          <a:p>
            <a:pPr algn="ctr" defTabSz="914400" fontAlgn="base">
              <a:spcBef>
                <a:spcPct val="0"/>
              </a:spcBef>
              <a:spcAft>
                <a:spcPct val="0"/>
              </a:spcAft>
            </a:pPr>
            <a:r>
              <a:rPr lang="en-US" sz="2400" dirty="0">
                <a:solidFill>
                  <a:srgbClr val="000000"/>
                </a:solidFill>
                <a:effectLst>
                  <a:glow rad="127000">
                    <a:schemeClr val="bg1">
                      <a:alpha val="50000"/>
                    </a:schemeClr>
                  </a:glow>
                </a:effectLst>
                <a:latin typeface="Calibri" panose="020F0502020204030204" pitchFamily="34" charset="0"/>
              </a:rPr>
              <a:t>Medium</a:t>
            </a:r>
          </a:p>
        </p:txBody>
      </p:sp>
      <p:sp>
        <p:nvSpPr>
          <p:cNvPr id="11" name="TextBox 10">
            <a:extLst>
              <a:ext uri="{FF2B5EF4-FFF2-40B4-BE49-F238E27FC236}">
                <a16:creationId xmlns:a16="http://schemas.microsoft.com/office/drawing/2014/main" id="{BE8B8B79-6FE2-33B5-CD62-3638E8B0516C}"/>
              </a:ext>
            </a:extLst>
          </p:cNvPr>
          <p:cNvSpPr txBox="1"/>
          <p:nvPr/>
        </p:nvSpPr>
        <p:spPr>
          <a:xfrm>
            <a:off x="5961247" y="119168"/>
            <a:ext cx="1795342" cy="369332"/>
          </a:xfrm>
          <a:prstGeom prst="rect">
            <a:avLst/>
          </a:prstGeom>
          <a:noFill/>
        </p:spPr>
        <p:txBody>
          <a:bodyPr wrap="square" lIns="0" tIns="0" rIns="0" bIns="0" rtlCol="0">
            <a:spAutoFit/>
          </a:bodyPr>
          <a:lstStyle/>
          <a:p>
            <a:pPr algn="ctr" defTabSz="914400" fontAlgn="base">
              <a:spcBef>
                <a:spcPct val="0"/>
              </a:spcBef>
              <a:spcAft>
                <a:spcPct val="0"/>
              </a:spcAft>
            </a:pPr>
            <a:r>
              <a:rPr lang="en-US" sz="2400" dirty="0">
                <a:solidFill>
                  <a:srgbClr val="000000"/>
                </a:solidFill>
                <a:effectLst>
                  <a:glow rad="127000">
                    <a:schemeClr val="bg1">
                      <a:alpha val="50000"/>
                    </a:schemeClr>
                  </a:glow>
                </a:effectLst>
                <a:latin typeface="Calibri" panose="020F0502020204030204" pitchFamily="34" charset="0"/>
              </a:rPr>
              <a:t>Large</a:t>
            </a:r>
          </a:p>
        </p:txBody>
      </p:sp>
      <p:pic>
        <p:nvPicPr>
          <p:cNvPr id="12" name="Picture 11">
            <a:extLst>
              <a:ext uri="{FF2B5EF4-FFF2-40B4-BE49-F238E27FC236}">
                <a16:creationId xmlns:a16="http://schemas.microsoft.com/office/drawing/2014/main" id="{F45515F5-E8F6-143F-9165-0C1EA3B3F86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509519" y="1826735"/>
            <a:ext cx="610077" cy="672290"/>
          </a:xfrm>
          <a:prstGeom prst="rect">
            <a:avLst/>
          </a:prstGeom>
        </p:spPr>
      </p:pic>
      <p:sp>
        <p:nvSpPr>
          <p:cNvPr id="2" name="Slide Number Placeholder 1">
            <a:extLst>
              <a:ext uri="{FF2B5EF4-FFF2-40B4-BE49-F238E27FC236}">
                <a16:creationId xmlns:a16="http://schemas.microsoft.com/office/drawing/2014/main" id="{98415AE9-0595-F7CF-D962-2DDF1A7F2E47}"/>
              </a:ext>
            </a:extLst>
          </p:cNvPr>
          <p:cNvSpPr>
            <a:spLocks noGrp="1"/>
          </p:cNvSpPr>
          <p:nvPr>
            <p:ph type="sldNum" sz="quarter" idx="12"/>
          </p:nvPr>
        </p:nvSpPr>
        <p:spPr/>
        <p:txBody>
          <a:bodyPr/>
          <a:lstStyle/>
          <a:p>
            <a:fld id="{B2909649-AB9D-4512-9D38-B41CFEFBB9D3}" type="slidenum">
              <a:rPr lang="en-US" smtClean="0"/>
              <a:t>7</a:t>
            </a:fld>
            <a:endParaRPr lang="en-US"/>
          </a:p>
        </p:txBody>
      </p:sp>
      <p:sp>
        <p:nvSpPr>
          <p:cNvPr id="9" name="TextBox 8">
            <a:extLst>
              <a:ext uri="{FF2B5EF4-FFF2-40B4-BE49-F238E27FC236}">
                <a16:creationId xmlns:a16="http://schemas.microsoft.com/office/drawing/2014/main" id="{270094BF-AD4E-34BA-1F39-7D3A2BA17E19}"/>
              </a:ext>
            </a:extLst>
          </p:cNvPr>
          <p:cNvSpPr txBox="1"/>
          <p:nvPr/>
        </p:nvSpPr>
        <p:spPr>
          <a:xfrm>
            <a:off x="9519921" y="6436975"/>
            <a:ext cx="2623382" cy="461665"/>
          </a:xfrm>
          <a:prstGeom prst="rect">
            <a:avLst/>
          </a:prstGeom>
          <a:noFill/>
        </p:spPr>
        <p:txBody>
          <a:bodyPr wrap="square" rtlCol="0">
            <a:spAutoFit/>
          </a:bodyPr>
          <a:lstStyle/>
          <a:p>
            <a:pPr algn="ctr" defTabSz="914400" fontAlgn="base">
              <a:spcBef>
                <a:spcPct val="0"/>
              </a:spcBef>
              <a:spcAft>
                <a:spcPct val="0"/>
              </a:spcAft>
            </a:pPr>
            <a:r>
              <a:rPr lang="en-US" sz="2400" i="1" dirty="0">
                <a:solidFill>
                  <a:srgbClr val="000000"/>
                </a:solidFill>
                <a:latin typeface="Calibri" panose="020F0502020204030204" pitchFamily="34" charset="0"/>
              </a:rPr>
              <a:t>Leach et al. 2023</a:t>
            </a:r>
          </a:p>
        </p:txBody>
      </p:sp>
    </p:spTree>
    <p:extLst>
      <p:ext uri="{BB962C8B-B14F-4D97-AF65-F5344CB8AC3E}">
        <p14:creationId xmlns:p14="http://schemas.microsoft.com/office/powerpoint/2010/main" val="38548017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CB8D86-CE7D-FCFA-BB2A-1DC33BEFDE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8159" y="119168"/>
            <a:ext cx="7003481" cy="6506983"/>
          </a:xfrm>
          <a:prstGeom prst="rect">
            <a:avLst/>
          </a:prstGeom>
        </p:spPr>
      </p:pic>
      <p:sp>
        <p:nvSpPr>
          <p:cNvPr id="5" name="TextBox 4">
            <a:extLst>
              <a:ext uri="{FF2B5EF4-FFF2-40B4-BE49-F238E27FC236}">
                <a16:creationId xmlns:a16="http://schemas.microsoft.com/office/drawing/2014/main" id="{84AE8342-A31E-1955-EE82-A15A54FFEB5B}"/>
              </a:ext>
            </a:extLst>
          </p:cNvPr>
          <p:cNvSpPr txBox="1"/>
          <p:nvPr/>
        </p:nvSpPr>
        <p:spPr>
          <a:xfrm>
            <a:off x="3614858" y="6441485"/>
            <a:ext cx="2623382" cy="369332"/>
          </a:xfrm>
          <a:prstGeom prst="rect">
            <a:avLst/>
          </a:prstGeom>
          <a:solidFill>
            <a:schemeClr val="bg1"/>
          </a:solidFill>
        </p:spPr>
        <p:txBody>
          <a:bodyPr wrap="square" lIns="0" tIns="0" rIns="0" bIns="0" rtlCol="0">
            <a:spAutoFit/>
          </a:bodyPr>
          <a:lstStyle/>
          <a:p>
            <a:pPr algn="ctr" defTabSz="914400" fontAlgn="base">
              <a:spcBef>
                <a:spcPct val="0"/>
              </a:spcBef>
              <a:spcAft>
                <a:spcPct val="0"/>
              </a:spcAft>
            </a:pPr>
            <a:r>
              <a:rPr lang="en-US" sz="2400" dirty="0">
                <a:solidFill>
                  <a:srgbClr val="000000"/>
                </a:solidFill>
                <a:latin typeface="Calibri" panose="020F0502020204030204" pitchFamily="34" charset="0"/>
              </a:rPr>
              <a:t>Watershed area</a:t>
            </a:r>
          </a:p>
        </p:txBody>
      </p:sp>
      <p:sp>
        <p:nvSpPr>
          <p:cNvPr id="8" name="TextBox 7">
            <a:extLst>
              <a:ext uri="{FF2B5EF4-FFF2-40B4-BE49-F238E27FC236}">
                <a16:creationId xmlns:a16="http://schemas.microsoft.com/office/drawing/2014/main" id="{D8BAAF5F-398B-C203-75B9-4D1B5E4554E4}"/>
              </a:ext>
            </a:extLst>
          </p:cNvPr>
          <p:cNvSpPr txBox="1"/>
          <p:nvPr/>
        </p:nvSpPr>
        <p:spPr>
          <a:xfrm rot="16200000">
            <a:off x="-1012881" y="3760716"/>
            <a:ext cx="4235564" cy="369332"/>
          </a:xfrm>
          <a:prstGeom prst="rect">
            <a:avLst/>
          </a:prstGeom>
          <a:solidFill>
            <a:schemeClr val="bg1"/>
          </a:solidFill>
        </p:spPr>
        <p:txBody>
          <a:bodyPr wrap="square" lIns="0" tIns="0" rIns="0" bIns="0" rtlCol="0">
            <a:spAutoFit/>
          </a:bodyPr>
          <a:lstStyle/>
          <a:p>
            <a:pPr algn="ctr" defTabSz="914400" fontAlgn="base">
              <a:spcBef>
                <a:spcPct val="0"/>
              </a:spcBef>
              <a:spcAft>
                <a:spcPct val="0"/>
              </a:spcAft>
            </a:pPr>
            <a:r>
              <a:rPr lang="en-US" sz="2400" dirty="0">
                <a:solidFill>
                  <a:srgbClr val="000000"/>
                </a:solidFill>
                <a:latin typeface="Calibri" panose="020F0502020204030204" pitchFamily="34" charset="0"/>
              </a:rPr>
              <a:t>Relative flux magnitude</a:t>
            </a:r>
          </a:p>
        </p:txBody>
      </p:sp>
      <p:sp>
        <p:nvSpPr>
          <p:cNvPr id="9" name="object 15">
            <a:extLst>
              <a:ext uri="{FF2B5EF4-FFF2-40B4-BE49-F238E27FC236}">
                <a16:creationId xmlns:a16="http://schemas.microsoft.com/office/drawing/2014/main" id="{1B153AA8-1A51-17FF-37F2-79F5CEEA1C37}"/>
              </a:ext>
            </a:extLst>
          </p:cNvPr>
          <p:cNvSpPr>
            <a:spLocks noChangeAspect="1"/>
          </p:cNvSpPr>
          <p:nvPr/>
        </p:nvSpPr>
        <p:spPr>
          <a:xfrm>
            <a:off x="5245579" y="1665699"/>
            <a:ext cx="1302431" cy="1311181"/>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 name="TextBox 1">
            <a:extLst>
              <a:ext uri="{FF2B5EF4-FFF2-40B4-BE49-F238E27FC236}">
                <a16:creationId xmlns:a16="http://schemas.microsoft.com/office/drawing/2014/main" id="{F664C73E-42CD-16FE-304B-E08905DD72BD}"/>
              </a:ext>
            </a:extLst>
          </p:cNvPr>
          <p:cNvSpPr txBox="1"/>
          <p:nvPr/>
        </p:nvSpPr>
        <p:spPr>
          <a:xfrm>
            <a:off x="4060276" y="1812309"/>
            <a:ext cx="2623382" cy="369332"/>
          </a:xfrm>
          <a:prstGeom prst="rect">
            <a:avLst/>
          </a:prstGeom>
          <a:noFill/>
        </p:spPr>
        <p:txBody>
          <a:bodyPr wrap="square" lIns="0" tIns="0" rIns="0" bIns="0" rtlCol="0">
            <a:spAutoFit/>
          </a:bodyPr>
          <a:lstStyle/>
          <a:p>
            <a:pPr algn="ctr" defTabSz="914400" fontAlgn="base">
              <a:spcBef>
                <a:spcPct val="0"/>
              </a:spcBef>
              <a:spcAft>
                <a:spcPct val="0"/>
              </a:spcAft>
            </a:pPr>
            <a:r>
              <a:rPr lang="en-US" sz="2400" b="1" dirty="0">
                <a:solidFill>
                  <a:srgbClr val="FF0000"/>
                </a:solidFill>
                <a:effectLst>
                  <a:glow rad="88900">
                    <a:schemeClr val="bg1">
                      <a:alpha val="60000"/>
                    </a:schemeClr>
                  </a:glow>
                </a:effectLst>
                <a:latin typeface="Calibri" panose="020F0502020204030204" pitchFamily="34" charset="0"/>
              </a:rPr>
              <a:t>Solar radiation</a:t>
            </a:r>
          </a:p>
        </p:txBody>
      </p:sp>
      <p:sp>
        <p:nvSpPr>
          <p:cNvPr id="7" name="TextBox 6">
            <a:extLst>
              <a:ext uri="{FF2B5EF4-FFF2-40B4-BE49-F238E27FC236}">
                <a16:creationId xmlns:a16="http://schemas.microsoft.com/office/drawing/2014/main" id="{1CC5A6ED-08A3-E723-FBF7-0697687154EC}"/>
              </a:ext>
            </a:extLst>
          </p:cNvPr>
          <p:cNvSpPr txBox="1"/>
          <p:nvPr/>
        </p:nvSpPr>
        <p:spPr>
          <a:xfrm>
            <a:off x="1545432" y="119168"/>
            <a:ext cx="1795342" cy="369332"/>
          </a:xfrm>
          <a:prstGeom prst="rect">
            <a:avLst/>
          </a:prstGeom>
          <a:noFill/>
        </p:spPr>
        <p:txBody>
          <a:bodyPr wrap="square" lIns="0" tIns="0" rIns="0" bIns="0" rtlCol="0">
            <a:spAutoFit/>
          </a:bodyPr>
          <a:lstStyle/>
          <a:p>
            <a:pPr algn="ctr" defTabSz="914400" fontAlgn="base">
              <a:spcBef>
                <a:spcPct val="0"/>
              </a:spcBef>
              <a:spcAft>
                <a:spcPct val="0"/>
              </a:spcAft>
            </a:pPr>
            <a:r>
              <a:rPr lang="en-US" sz="2400" dirty="0">
                <a:solidFill>
                  <a:srgbClr val="000000"/>
                </a:solidFill>
                <a:effectLst>
                  <a:glow rad="127000">
                    <a:schemeClr val="bg1">
                      <a:alpha val="50000"/>
                    </a:schemeClr>
                  </a:glow>
                </a:effectLst>
                <a:latin typeface="Calibri" panose="020F0502020204030204" pitchFamily="34" charset="0"/>
              </a:rPr>
              <a:t>Small</a:t>
            </a:r>
          </a:p>
        </p:txBody>
      </p:sp>
      <p:sp>
        <p:nvSpPr>
          <p:cNvPr id="10" name="TextBox 9">
            <a:extLst>
              <a:ext uri="{FF2B5EF4-FFF2-40B4-BE49-F238E27FC236}">
                <a16:creationId xmlns:a16="http://schemas.microsoft.com/office/drawing/2014/main" id="{8EBAF83A-72D6-8363-3D0F-49D0FFE15984}"/>
              </a:ext>
            </a:extLst>
          </p:cNvPr>
          <p:cNvSpPr txBox="1"/>
          <p:nvPr/>
        </p:nvSpPr>
        <p:spPr>
          <a:xfrm>
            <a:off x="3848047" y="119168"/>
            <a:ext cx="1795342" cy="369332"/>
          </a:xfrm>
          <a:prstGeom prst="rect">
            <a:avLst/>
          </a:prstGeom>
          <a:noFill/>
        </p:spPr>
        <p:txBody>
          <a:bodyPr wrap="square" lIns="0" tIns="0" rIns="0" bIns="0" rtlCol="0">
            <a:spAutoFit/>
          </a:bodyPr>
          <a:lstStyle/>
          <a:p>
            <a:pPr algn="ctr" defTabSz="914400" fontAlgn="base">
              <a:spcBef>
                <a:spcPct val="0"/>
              </a:spcBef>
              <a:spcAft>
                <a:spcPct val="0"/>
              </a:spcAft>
            </a:pPr>
            <a:r>
              <a:rPr lang="en-US" sz="2400" dirty="0">
                <a:solidFill>
                  <a:srgbClr val="000000"/>
                </a:solidFill>
                <a:effectLst>
                  <a:glow rad="127000">
                    <a:schemeClr val="bg1">
                      <a:alpha val="50000"/>
                    </a:schemeClr>
                  </a:glow>
                </a:effectLst>
                <a:latin typeface="Calibri" panose="020F0502020204030204" pitchFamily="34" charset="0"/>
              </a:rPr>
              <a:t>Medium</a:t>
            </a:r>
          </a:p>
        </p:txBody>
      </p:sp>
      <p:sp>
        <p:nvSpPr>
          <p:cNvPr id="11" name="TextBox 10">
            <a:extLst>
              <a:ext uri="{FF2B5EF4-FFF2-40B4-BE49-F238E27FC236}">
                <a16:creationId xmlns:a16="http://schemas.microsoft.com/office/drawing/2014/main" id="{BE8B8B79-6FE2-33B5-CD62-3638E8B0516C}"/>
              </a:ext>
            </a:extLst>
          </p:cNvPr>
          <p:cNvSpPr txBox="1"/>
          <p:nvPr/>
        </p:nvSpPr>
        <p:spPr>
          <a:xfrm>
            <a:off x="5961247" y="119168"/>
            <a:ext cx="1795342" cy="369332"/>
          </a:xfrm>
          <a:prstGeom prst="rect">
            <a:avLst/>
          </a:prstGeom>
          <a:noFill/>
        </p:spPr>
        <p:txBody>
          <a:bodyPr wrap="square" lIns="0" tIns="0" rIns="0" bIns="0" rtlCol="0">
            <a:spAutoFit/>
          </a:bodyPr>
          <a:lstStyle/>
          <a:p>
            <a:pPr algn="ctr" defTabSz="914400" fontAlgn="base">
              <a:spcBef>
                <a:spcPct val="0"/>
              </a:spcBef>
              <a:spcAft>
                <a:spcPct val="0"/>
              </a:spcAft>
            </a:pPr>
            <a:r>
              <a:rPr lang="en-US" sz="2400" dirty="0">
                <a:solidFill>
                  <a:srgbClr val="000000"/>
                </a:solidFill>
                <a:effectLst>
                  <a:glow rad="127000">
                    <a:schemeClr val="bg1">
                      <a:alpha val="50000"/>
                    </a:schemeClr>
                  </a:glow>
                </a:effectLst>
                <a:latin typeface="Calibri" panose="020F0502020204030204" pitchFamily="34" charset="0"/>
              </a:rPr>
              <a:t>Large</a:t>
            </a:r>
          </a:p>
        </p:txBody>
      </p:sp>
      <p:sp>
        <p:nvSpPr>
          <p:cNvPr id="12" name="TextBox 11">
            <a:extLst>
              <a:ext uri="{FF2B5EF4-FFF2-40B4-BE49-F238E27FC236}">
                <a16:creationId xmlns:a16="http://schemas.microsoft.com/office/drawing/2014/main" id="{68DC865A-D211-9E99-0A55-0722E7BE7430}"/>
              </a:ext>
            </a:extLst>
          </p:cNvPr>
          <p:cNvSpPr txBox="1"/>
          <p:nvPr/>
        </p:nvSpPr>
        <p:spPr>
          <a:xfrm>
            <a:off x="1665487" y="2198440"/>
            <a:ext cx="1860033" cy="369332"/>
          </a:xfrm>
          <a:prstGeom prst="rect">
            <a:avLst/>
          </a:prstGeom>
          <a:noFill/>
        </p:spPr>
        <p:txBody>
          <a:bodyPr wrap="square" lIns="0" tIns="0" rIns="0" bIns="0" rtlCol="0">
            <a:spAutoFit/>
          </a:bodyPr>
          <a:lstStyle/>
          <a:p>
            <a:pPr algn="ctr" defTabSz="914400" fontAlgn="base">
              <a:spcBef>
                <a:spcPct val="0"/>
              </a:spcBef>
              <a:spcAft>
                <a:spcPct val="0"/>
              </a:spcAft>
            </a:pPr>
            <a:r>
              <a:rPr lang="en-US" sz="2400" b="1" dirty="0">
                <a:solidFill>
                  <a:srgbClr val="FF0000"/>
                </a:solidFill>
                <a:effectLst>
                  <a:glow rad="88900">
                    <a:schemeClr val="bg1">
                      <a:alpha val="60000"/>
                    </a:schemeClr>
                  </a:glow>
                </a:effectLst>
                <a:latin typeface="Calibri" panose="020F0502020204030204" pitchFamily="34" charset="0"/>
              </a:rPr>
              <a:t>GW &amp; </a:t>
            </a:r>
            <a:r>
              <a:rPr lang="en-US" sz="2400" b="1" dirty="0" err="1">
                <a:solidFill>
                  <a:srgbClr val="FF0000"/>
                </a:solidFill>
                <a:effectLst>
                  <a:glow rad="88900">
                    <a:schemeClr val="bg1">
                      <a:alpha val="60000"/>
                    </a:schemeClr>
                  </a:glow>
                </a:effectLst>
                <a:latin typeface="Calibri" panose="020F0502020204030204" pitchFamily="34" charset="0"/>
              </a:rPr>
              <a:t>tribs</a:t>
            </a:r>
            <a:endParaRPr lang="en-US" sz="2400" b="1" dirty="0">
              <a:solidFill>
                <a:srgbClr val="FF0000"/>
              </a:solidFill>
              <a:effectLst>
                <a:glow rad="88900">
                  <a:schemeClr val="bg1">
                    <a:alpha val="60000"/>
                  </a:schemeClr>
                </a:glow>
              </a:effectLst>
              <a:latin typeface="Calibri" panose="020F0502020204030204" pitchFamily="34" charset="0"/>
            </a:endParaRPr>
          </a:p>
        </p:txBody>
      </p:sp>
      <p:pic>
        <p:nvPicPr>
          <p:cNvPr id="14" name="Picture 13">
            <a:extLst>
              <a:ext uri="{FF2B5EF4-FFF2-40B4-BE49-F238E27FC236}">
                <a16:creationId xmlns:a16="http://schemas.microsoft.com/office/drawing/2014/main" id="{54745BEE-DB70-8CC0-3C6B-34E8CEA89F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509519" y="1826735"/>
            <a:ext cx="610077" cy="672290"/>
          </a:xfrm>
          <a:prstGeom prst="rect">
            <a:avLst/>
          </a:prstGeom>
        </p:spPr>
      </p:pic>
      <p:sp>
        <p:nvSpPr>
          <p:cNvPr id="6" name="Slide Number Placeholder 5">
            <a:extLst>
              <a:ext uri="{FF2B5EF4-FFF2-40B4-BE49-F238E27FC236}">
                <a16:creationId xmlns:a16="http://schemas.microsoft.com/office/drawing/2014/main" id="{85B7C4D2-18F6-8173-E62E-210A1E9A2E99}"/>
              </a:ext>
            </a:extLst>
          </p:cNvPr>
          <p:cNvSpPr>
            <a:spLocks noGrp="1"/>
          </p:cNvSpPr>
          <p:nvPr>
            <p:ph type="sldNum" sz="quarter" idx="12"/>
          </p:nvPr>
        </p:nvSpPr>
        <p:spPr/>
        <p:txBody>
          <a:bodyPr/>
          <a:lstStyle/>
          <a:p>
            <a:fld id="{B2909649-AB9D-4512-9D38-B41CFEFBB9D3}" type="slidenum">
              <a:rPr lang="en-US" smtClean="0"/>
              <a:t>8</a:t>
            </a:fld>
            <a:endParaRPr lang="en-US"/>
          </a:p>
        </p:txBody>
      </p:sp>
      <p:sp>
        <p:nvSpPr>
          <p:cNvPr id="13" name="TextBox 12">
            <a:extLst>
              <a:ext uri="{FF2B5EF4-FFF2-40B4-BE49-F238E27FC236}">
                <a16:creationId xmlns:a16="http://schemas.microsoft.com/office/drawing/2014/main" id="{497E8532-1A3D-3FD2-AB8D-906B1B82593B}"/>
              </a:ext>
            </a:extLst>
          </p:cNvPr>
          <p:cNvSpPr txBox="1"/>
          <p:nvPr/>
        </p:nvSpPr>
        <p:spPr>
          <a:xfrm>
            <a:off x="9519921" y="6436975"/>
            <a:ext cx="2623382" cy="461665"/>
          </a:xfrm>
          <a:prstGeom prst="rect">
            <a:avLst/>
          </a:prstGeom>
          <a:noFill/>
        </p:spPr>
        <p:txBody>
          <a:bodyPr wrap="square" rtlCol="0">
            <a:spAutoFit/>
          </a:bodyPr>
          <a:lstStyle/>
          <a:p>
            <a:pPr algn="ctr" defTabSz="914400" fontAlgn="base">
              <a:spcBef>
                <a:spcPct val="0"/>
              </a:spcBef>
              <a:spcAft>
                <a:spcPct val="0"/>
              </a:spcAft>
            </a:pPr>
            <a:r>
              <a:rPr lang="en-US" sz="2400" i="1" dirty="0">
                <a:solidFill>
                  <a:srgbClr val="000000"/>
                </a:solidFill>
                <a:latin typeface="Calibri" panose="020F0502020204030204" pitchFamily="34" charset="0"/>
              </a:rPr>
              <a:t>Leach et al. 2023</a:t>
            </a:r>
          </a:p>
        </p:txBody>
      </p:sp>
    </p:spTree>
    <p:extLst>
      <p:ext uri="{BB962C8B-B14F-4D97-AF65-F5344CB8AC3E}">
        <p14:creationId xmlns:p14="http://schemas.microsoft.com/office/powerpoint/2010/main" val="11445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AF61886-BEF5-4FD4-A6A1-54EC06FBD81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860" t="-324" b="38262"/>
          <a:stretch/>
        </p:blipFill>
        <p:spPr>
          <a:xfrm>
            <a:off x="0" y="-50800"/>
            <a:ext cx="12192000" cy="6908800"/>
          </a:xfrm>
          <a:prstGeom prst="rect">
            <a:avLst/>
          </a:prstGeom>
        </p:spPr>
      </p:pic>
      <p:sp>
        <p:nvSpPr>
          <p:cNvPr id="7" name="Rectangle 6"/>
          <p:cNvSpPr/>
          <p:nvPr/>
        </p:nvSpPr>
        <p:spPr>
          <a:xfrm>
            <a:off x="-270856" y="1413621"/>
            <a:ext cx="5257800" cy="2904770"/>
          </a:xfrm>
          <a:prstGeom prst="rect">
            <a:avLst/>
          </a:prstGeom>
        </p:spPr>
        <p:txBody>
          <a:bodyPr wrap="square">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 </a:t>
            </a:r>
            <a:r>
              <a:rPr kumimoji="0" lang="en-US" sz="1800" b="1" i="0" u="none" strike="noStrike" kern="1200" cap="none" spc="0" normalizeH="0" baseline="0" noProof="0" dirty="0">
                <a:ln>
                  <a:noFill/>
                </a:ln>
                <a:solidFill>
                  <a:prstClr val="black"/>
                </a:solidFill>
                <a:effectLst/>
                <a:uLnTx/>
                <a:uFillTx/>
                <a:latin typeface="Calibri"/>
                <a:ea typeface="+mn-ea"/>
                <a:cs typeface="+mn-cs"/>
              </a:rPr>
              <a:t>Jon Grunbaum</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Klamath National Forest</a:t>
            </a:r>
            <a:r>
              <a:rPr kumimoji="0" lang="en-US" sz="12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Jacob Kann</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Aquatic Ecosystem Sciences </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Kate Perkins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Environmental Research</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ctr" defTabSz="914400" rtl="0" eaLnBrk="1" fontAlgn="auto" latinLnBrk="0" hangingPunct="1">
              <a:lnSpc>
                <a:spcPct val="80000"/>
              </a:lnSpc>
              <a:spcBef>
                <a:spcPts val="0"/>
              </a:spcBef>
              <a:spcAft>
                <a:spcPts val="0"/>
              </a:spcAft>
              <a:buClrTx/>
              <a:buSzTx/>
              <a:buFontTx/>
              <a:buNone/>
              <a:tabLst/>
              <a:defRPr/>
            </a:pPr>
            <a:r>
              <a:rPr lang="en-US" b="1" dirty="0">
                <a:solidFill>
                  <a:prstClr val="black"/>
                </a:solidFill>
                <a:latin typeface="Calibri"/>
              </a:rPr>
              <a:t>Kyle De </a:t>
            </a:r>
            <a:r>
              <a:rPr lang="en-US" b="1">
                <a:solidFill>
                  <a:prstClr val="black"/>
                </a:solidFill>
                <a:latin typeface="Calibri"/>
              </a:rPr>
              <a:t>Juilio</a:t>
            </a:r>
            <a:r>
              <a:rPr lang="en-US" b="1" dirty="0">
                <a:solidFill>
                  <a:prstClr val="black"/>
                </a:solidFill>
                <a:latin typeface="Calibri"/>
              </a:rPr>
              <a:t> &amp; Dave </a:t>
            </a:r>
            <a:r>
              <a:rPr lang="en-US" b="1" dirty="0" err="1">
                <a:solidFill>
                  <a:prstClr val="black"/>
                </a:solidFill>
                <a:latin typeface="Calibri"/>
              </a:rPr>
              <a:t>Gaeuman</a:t>
            </a:r>
            <a:endParaRPr lang="en-US" b="1" dirty="0">
              <a:solidFill>
                <a:prstClr val="black"/>
              </a:solidFill>
              <a:latin typeface="Calibri"/>
            </a:endParaRPr>
          </a:p>
          <a:p>
            <a:pPr marL="0" marR="0" lvl="0" indent="0" algn="ctr" defTabSz="914400" rtl="0" eaLnBrk="1" fontAlgn="auto" latinLnBrk="0" hangingPunct="1">
              <a:lnSpc>
                <a:spcPct val="80000"/>
              </a:lnSpc>
              <a:spcBef>
                <a:spcPts val="0"/>
              </a:spcBef>
              <a:spcAft>
                <a:spcPts val="0"/>
              </a:spcAft>
              <a:buClrTx/>
              <a:buSzTx/>
              <a:buFontTx/>
              <a:buNone/>
              <a:tabLst/>
              <a:defRPr/>
            </a:pPr>
            <a:r>
              <a:rPr lang="en-US" dirty="0">
                <a:solidFill>
                  <a:prstClr val="black"/>
                </a:solidFill>
                <a:latin typeface="Calibri"/>
              </a:rPr>
              <a:t>Yurok Tribe</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ctr" defTabSz="914400" rtl="0" eaLnBrk="1" fontAlgn="auto" latinLnBrk="0" hangingPunct="1">
              <a:lnSpc>
                <a:spcPct val="80000"/>
              </a:lnSpc>
              <a:spcBef>
                <a:spcPts val="0"/>
              </a:spcBef>
              <a:spcAft>
                <a:spcPts val="0"/>
              </a:spcAft>
              <a:buClrTx/>
              <a:buSzTx/>
              <a:buFontTx/>
              <a:buNone/>
              <a:tabLst/>
              <a:defRPr/>
            </a:pPr>
            <a:r>
              <a:rPr lang="en-US" b="1" dirty="0">
                <a:solidFill>
                  <a:prstClr val="black"/>
                </a:solidFill>
                <a:latin typeface="Calibri"/>
              </a:rPr>
              <a:t>Todd Buxton</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lang="en-US" dirty="0">
                <a:solidFill>
                  <a:prstClr val="black"/>
                </a:solidFill>
                <a:latin typeface="Calibri"/>
              </a:rPr>
              <a:t>US Bureau  of Reclamation </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Rectangle 7"/>
          <p:cNvSpPr/>
          <p:nvPr/>
        </p:nvSpPr>
        <p:spPr>
          <a:xfrm>
            <a:off x="4209011" y="2053037"/>
            <a:ext cx="3733800" cy="2757037"/>
          </a:xfrm>
          <a:prstGeom prst="rect">
            <a:avLst/>
          </a:prstGeom>
        </p:spPr>
        <p:txBody>
          <a:bodyPr wrap="square">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Crystal Robinson</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California Dept. of Fish and Wildlife</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Lyra Cressey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Salmon River Restoration Council</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Aaron David</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King County,  </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Water &amp; Land Resources Division</a:t>
            </a:r>
          </a:p>
          <a:p>
            <a:pPr marL="0" marR="0" lvl="0" indent="0" algn="ctr" defTabSz="914400" rtl="0" eaLnBrk="1" fontAlgn="auto" latinLnBrk="0" hangingPunct="1">
              <a:lnSpc>
                <a:spcPct val="8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Frank Lake</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USFS PSW Research Station</a:t>
            </a:r>
          </a:p>
          <a:p>
            <a:pPr marL="0" marR="0" lvl="0" indent="0" algn="ctr" defTabSz="914400" rtl="0" eaLnBrk="1" fontAlgn="auto" latinLnBrk="0" hangingPunct="1">
              <a:lnSpc>
                <a:spcPct val="8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4" name="Group 3">
            <a:extLst>
              <a:ext uri="{FF2B5EF4-FFF2-40B4-BE49-F238E27FC236}">
                <a16:creationId xmlns:a16="http://schemas.microsoft.com/office/drawing/2014/main" id="{BA7382CF-F97D-4233-999D-784FB3B47CFD}"/>
              </a:ext>
            </a:extLst>
          </p:cNvPr>
          <p:cNvGrpSpPr/>
          <p:nvPr/>
        </p:nvGrpSpPr>
        <p:grpSpPr>
          <a:xfrm>
            <a:off x="5125303" y="5822827"/>
            <a:ext cx="1933082" cy="619334"/>
            <a:chOff x="12273946" y="533277"/>
            <a:chExt cx="1933082" cy="619334"/>
          </a:xfrm>
        </p:grpSpPr>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321938" y="568956"/>
              <a:ext cx="456753" cy="564567"/>
            </a:xfrm>
            <a:prstGeom prst="rect">
              <a:avLst/>
            </a:prstGeom>
          </p:spPr>
        </p:pic>
        <p:pic>
          <p:nvPicPr>
            <p:cNvPr id="9" name="Picture 8"/>
            <p:cNvPicPr>
              <a:picLocks/>
            </p:cNvPicPr>
            <p:nvPr/>
          </p:nvPicPr>
          <p:blipFill>
            <a:blip r:embed="rId5" cstate="print">
              <a:extLst>
                <a:ext uri="{28A0092B-C50C-407E-A947-70E740481C1C}">
                  <a14:useLocalDpi xmlns:a14="http://schemas.microsoft.com/office/drawing/2010/main" val="0"/>
                </a:ext>
              </a:extLst>
            </a:blip>
            <a:stretch>
              <a:fillRect/>
            </a:stretch>
          </p:blipFill>
          <p:spPr>
            <a:xfrm>
              <a:off x="12273946" y="574516"/>
              <a:ext cx="456748" cy="578095"/>
            </a:xfrm>
            <a:prstGeom prst="rect">
              <a:avLst/>
            </a:prstGeom>
          </p:spPr>
        </p:pic>
        <p:grpSp>
          <p:nvGrpSpPr>
            <p:cNvPr id="16" name="Group 15"/>
            <p:cNvGrpSpPr/>
            <p:nvPr/>
          </p:nvGrpSpPr>
          <p:grpSpPr>
            <a:xfrm>
              <a:off x="13797947" y="533277"/>
              <a:ext cx="409081" cy="574638"/>
              <a:chOff x="751053" y="2138474"/>
              <a:chExt cx="513836" cy="519285"/>
            </a:xfrm>
          </p:grpSpPr>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8408" y="2341682"/>
                <a:ext cx="256481" cy="316077"/>
              </a:xfrm>
              <a:prstGeom prst="rect">
                <a:avLst/>
              </a:prstGeom>
            </p:spPr>
          </p:pic>
          <p:pic>
            <p:nvPicPr>
              <p:cNvPr id="18" name="Picture 17"/>
              <p:cNvPicPr>
                <a:picLocks noChangeAspect="1"/>
              </p:cNvPicPr>
              <p:nvPr/>
            </p:nvPicPr>
            <p:blipFill>
              <a:blip r:embed="rId7" cstate="print">
                <a:extLst>
                  <a:ext uri="{BEBA8EAE-BF5A-486C-A8C5-ECC9F3942E4B}">
                    <a14:imgProps xmlns:a14="http://schemas.microsoft.com/office/drawing/2010/main">
                      <a14:imgLayer r:embed="rId8">
                        <a14:imgEffect>
                          <a14:colorTemperature colorTemp="6400"/>
                        </a14:imgEffect>
                        <a14:imgEffect>
                          <a14:saturation sat="148000"/>
                        </a14:imgEffect>
                        <a14:imgEffect>
                          <a14:brightnessContrast bright="-10000"/>
                        </a14:imgEffect>
                      </a14:imgLayer>
                    </a14:imgProps>
                  </a:ext>
                  <a:ext uri="{28A0092B-C50C-407E-A947-70E740481C1C}">
                    <a14:useLocalDpi xmlns:a14="http://schemas.microsoft.com/office/drawing/2010/main" val="0"/>
                  </a:ext>
                </a:extLst>
              </a:blip>
              <a:stretch>
                <a:fillRect/>
              </a:stretch>
            </p:blipFill>
            <p:spPr>
              <a:xfrm>
                <a:off x="818210" y="2233265"/>
                <a:ext cx="381664" cy="352290"/>
              </a:xfrm>
              <a:prstGeom prst="rect">
                <a:avLst/>
              </a:prstGeom>
              <a:effectLst>
                <a:outerShdw blurRad="50800" dist="38100" dir="2700000" algn="tl" rotWithShape="0">
                  <a:prstClr val="black">
                    <a:alpha val="40000"/>
                  </a:prstClr>
                </a:outerShdw>
              </a:effectLst>
            </p:spPr>
          </p:pic>
          <p:pic>
            <p:nvPicPr>
              <p:cNvPr id="19" name="Picture 18"/>
              <p:cNvPicPr>
                <a:picLocks noChangeAspect="1"/>
              </p:cNvPicPr>
              <p:nvPr/>
            </p:nvPicPr>
            <p:blipFill>
              <a:blip r:embed="rId9" cstate="print">
                <a:extLst>
                  <a:ext uri="{BEBA8EAE-BF5A-486C-A8C5-ECC9F3942E4B}">
                    <a14:imgProps xmlns:a14="http://schemas.microsoft.com/office/drawing/2010/main">
                      <a14:imgLayer r:embed="rId10">
                        <a14:imgEffect>
                          <a14:brightnessContrast bright="-5000"/>
                        </a14:imgEffect>
                      </a14:imgLayer>
                    </a14:imgProps>
                  </a:ext>
                  <a:ext uri="{28A0092B-C50C-407E-A947-70E740481C1C}">
                    <a14:useLocalDpi xmlns:a14="http://schemas.microsoft.com/office/drawing/2010/main" val="0"/>
                  </a:ext>
                </a:extLst>
              </a:blip>
              <a:stretch>
                <a:fillRect/>
              </a:stretch>
            </p:blipFill>
            <p:spPr>
              <a:xfrm>
                <a:off x="751053" y="2138474"/>
                <a:ext cx="358975" cy="244129"/>
              </a:xfrm>
              <a:prstGeom prst="rect">
                <a:avLst/>
              </a:prstGeom>
              <a:effectLst>
                <a:outerShdw blurRad="50800" dist="50800" dir="5400000" algn="ctr" rotWithShape="0">
                  <a:srgbClr val="000000"/>
                </a:outerShdw>
              </a:effectLst>
            </p:spPr>
          </p:pic>
          <p:pic>
            <p:nvPicPr>
              <p:cNvPr id="20" name="Picture 1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18207" y="2281003"/>
                <a:ext cx="232820" cy="316077"/>
              </a:xfrm>
              <a:prstGeom prst="rect">
                <a:avLst/>
              </a:prstGeom>
            </p:spPr>
          </p:pic>
        </p:grpSp>
        <p:pic>
          <p:nvPicPr>
            <p:cNvPr id="22" name="Picture 2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flipH="1">
              <a:off x="12807346" y="604093"/>
              <a:ext cx="457200" cy="503823"/>
            </a:xfrm>
            <a:prstGeom prst="rect">
              <a:avLst/>
            </a:prstGeom>
          </p:spPr>
        </p:pic>
      </p:grpSp>
      <p:sp>
        <p:nvSpPr>
          <p:cNvPr id="14" name="Rectangle 13">
            <a:extLst>
              <a:ext uri="{FF2B5EF4-FFF2-40B4-BE49-F238E27FC236}">
                <a16:creationId xmlns:a16="http://schemas.microsoft.com/office/drawing/2014/main" id="{691408F8-8CF2-47D8-A6A3-1174290F6ED9}"/>
              </a:ext>
            </a:extLst>
          </p:cNvPr>
          <p:cNvSpPr/>
          <p:nvPr/>
        </p:nvSpPr>
        <p:spPr>
          <a:xfrm>
            <a:off x="3462944" y="1274196"/>
            <a:ext cx="5257800" cy="690638"/>
          </a:xfrm>
          <a:prstGeom prst="rect">
            <a:avLst/>
          </a:prstGeom>
        </p:spPr>
        <p:txBody>
          <a:bodyPr wrap="square">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Eli Asarian</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Riverbend Sciences</a:t>
            </a:r>
          </a:p>
        </p:txBody>
      </p:sp>
      <p:sp>
        <p:nvSpPr>
          <p:cNvPr id="15" name="Rectangle 14">
            <a:extLst>
              <a:ext uri="{FF2B5EF4-FFF2-40B4-BE49-F238E27FC236}">
                <a16:creationId xmlns:a16="http://schemas.microsoft.com/office/drawing/2014/main" id="{1DAF2E9A-E7E4-44A7-B236-37CD7E0C8A40}"/>
              </a:ext>
            </a:extLst>
          </p:cNvPr>
          <p:cNvSpPr/>
          <p:nvPr/>
        </p:nvSpPr>
        <p:spPr>
          <a:xfrm>
            <a:off x="7251700" y="1413621"/>
            <a:ext cx="3733800" cy="2166106"/>
          </a:xfrm>
          <a:prstGeom prst="rect">
            <a:avLst/>
          </a:prstGeom>
        </p:spPr>
        <p:txBody>
          <a:bodyPr wrap="square">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LeRoy Cyr</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Six River National Forest </a:t>
            </a:r>
          </a:p>
          <a:p>
            <a:pPr marL="0" marR="0" lvl="0" indent="0" algn="ctr" defTabSz="914400" rtl="0" eaLnBrk="1" fontAlgn="auto" latinLnBrk="0" hangingPunct="1">
              <a:lnSpc>
                <a:spcPct val="8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prstClr val="black"/>
                </a:solidFill>
                <a:effectLst/>
                <a:uLnTx/>
                <a:uFillTx/>
                <a:latin typeface="Calibri"/>
                <a:ea typeface="+mn-ea"/>
                <a:cs typeface="+mn-cs"/>
              </a:rPr>
              <a:t>Toz</a:t>
            </a:r>
            <a:r>
              <a:rPr kumimoji="0" lang="en-US" sz="1800" b="1" i="0" u="none" strike="noStrike" kern="1200" cap="none" spc="0" normalizeH="0" baseline="0" noProof="0" dirty="0">
                <a:ln>
                  <a:noFill/>
                </a:ln>
                <a:solidFill>
                  <a:prstClr val="black"/>
                </a:solidFill>
                <a:effectLst/>
                <a:uLnTx/>
                <a:uFillTx/>
                <a:latin typeface="Calibri"/>
                <a:ea typeface="+mn-ea"/>
                <a:cs typeface="+mn-cs"/>
              </a:rPr>
              <a:t> Soto</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Karuk Tribe Dept. of </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Natural Resources</a:t>
            </a:r>
          </a:p>
          <a:p>
            <a:pPr marL="0" marR="0" lvl="0" indent="0" algn="ctr" defTabSz="914400" rtl="0" eaLnBrk="1" fontAlgn="auto" latinLnBrk="0" hangingPunct="1">
              <a:lnSpc>
                <a:spcPct val="8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lang="en-US" b="1" dirty="0">
                <a:solidFill>
                  <a:prstClr val="black"/>
                </a:solidFill>
                <a:latin typeface="Calibri"/>
              </a:rPr>
              <a:t>Seth </a:t>
            </a:r>
            <a:r>
              <a:rPr lang="en-US" b="1" dirty="0" err="1">
                <a:solidFill>
                  <a:prstClr val="black"/>
                </a:solidFill>
                <a:latin typeface="Calibri"/>
              </a:rPr>
              <a:t>Naman</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lang="en-US" dirty="0">
                <a:solidFill>
                  <a:prstClr val="black"/>
                </a:solidFill>
                <a:latin typeface="Calibri"/>
              </a:rPr>
              <a:t>NOAA Fisheries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 </a:t>
            </a:r>
          </a:p>
        </p:txBody>
      </p:sp>
      <p:sp>
        <p:nvSpPr>
          <p:cNvPr id="25" name="TextBox 24">
            <a:extLst>
              <a:ext uri="{FF2B5EF4-FFF2-40B4-BE49-F238E27FC236}">
                <a16:creationId xmlns:a16="http://schemas.microsoft.com/office/drawing/2014/main" id="{37EFA1A9-BA4F-4100-BEC6-5795325DFF3B}"/>
              </a:ext>
            </a:extLst>
          </p:cNvPr>
          <p:cNvSpPr txBox="1"/>
          <p:nvPr/>
        </p:nvSpPr>
        <p:spPr>
          <a:xfrm>
            <a:off x="0" y="-12700"/>
            <a:ext cx="12192000" cy="812467"/>
          </a:xfrm>
          <a:prstGeom prst="rect">
            <a:avLst/>
          </a:prstGeom>
          <a:solidFill>
            <a:schemeClr val="bg1">
              <a:alpha val="40000"/>
            </a:schemeClr>
          </a:solidFill>
        </p:spPr>
        <p:txBody>
          <a:bodyPr wrap="square" rtlCol="0">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endParaRPr kumimoji="0" lang="en-US" sz="1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85000"/>
              </a:lnSpc>
              <a:spcBef>
                <a:spcPts val="0"/>
              </a:spcBef>
              <a:spcAft>
                <a:spcPts val="0"/>
              </a:spcAft>
              <a:buClrTx/>
              <a:buSzTx/>
              <a:buFontTx/>
              <a:buNone/>
              <a:tabLst/>
              <a:defRPr/>
            </a:pPr>
            <a:r>
              <a:rPr kumimoji="0" lang="en-US" sz="3300" b="1" i="0" u="none" strike="noStrike" kern="1200" cap="none" spc="0" normalizeH="0" baseline="0" noProof="0" dirty="0">
                <a:ln>
                  <a:noFill/>
                </a:ln>
                <a:solidFill>
                  <a:prstClr val="black"/>
                </a:solidFill>
                <a:effectLst/>
                <a:uLnTx/>
                <a:uFillTx/>
                <a:latin typeface="Calibri"/>
                <a:ea typeface="+mn-ea"/>
                <a:cs typeface="+mn-cs"/>
              </a:rPr>
              <a:t>Part 2 Klamath Basin studies</a:t>
            </a:r>
          </a:p>
          <a:p>
            <a:pPr marL="0" marR="0" lvl="0" indent="0" algn="ctr" defTabSz="914400" rtl="0" eaLnBrk="1" fontAlgn="auto" latinLnBrk="0" hangingPunct="1">
              <a:lnSpc>
                <a:spcPct val="85000"/>
              </a:lnSpc>
              <a:spcBef>
                <a:spcPts val="0"/>
              </a:spcBef>
              <a:spcAft>
                <a:spcPts val="0"/>
              </a:spcAft>
              <a:buClrTx/>
              <a:buSzTx/>
              <a:buFontTx/>
              <a:buNone/>
              <a:tabLst/>
              <a:defRPr/>
            </a:pPr>
            <a:endParaRPr kumimoji="0" lang="en-US" sz="600" b="1" i="0" u="none" strike="noStrike" kern="1200" cap="none" spc="0" normalizeH="0" baseline="0" noProof="0" dirty="0">
              <a:ln>
                <a:noFill/>
              </a:ln>
              <a:solidFill>
                <a:prstClr val="black"/>
              </a:solidFill>
              <a:effectLst/>
              <a:uLnTx/>
              <a:uFillTx/>
              <a:latin typeface="Calibri"/>
              <a:ea typeface="+mn-ea"/>
              <a:cs typeface="+mn-cs"/>
            </a:endParaRPr>
          </a:p>
        </p:txBody>
      </p:sp>
      <p:sp>
        <p:nvSpPr>
          <p:cNvPr id="23" name="Rectangle 22">
            <a:extLst>
              <a:ext uri="{FF2B5EF4-FFF2-40B4-BE49-F238E27FC236}">
                <a16:creationId xmlns:a16="http://schemas.microsoft.com/office/drawing/2014/main" id="{8EAA2737-ED9F-4232-9E25-CF9B992A8B15}"/>
              </a:ext>
            </a:extLst>
          </p:cNvPr>
          <p:cNvSpPr/>
          <p:nvPr/>
        </p:nvSpPr>
        <p:spPr>
          <a:xfrm>
            <a:off x="9817100" y="6513848"/>
            <a:ext cx="2336800" cy="307777"/>
          </a:xfrm>
          <a:prstGeom prst="rect">
            <a:avLst/>
          </a:prstGeom>
          <a:noFill/>
          <a:effectLst/>
        </p:spPr>
        <p:txBody>
          <a:bodyPr wrap="square" anchor="ctr" anchorCtr="0">
            <a:spAutoFit/>
          </a:bodyPr>
          <a:lstStyle/>
          <a:p>
            <a:pPr marL="0" marR="0" lvl="0" indent="0" algn="r" defTabSz="914400" rtl="0" eaLnBrk="1" fontAlgn="auto" latinLnBrk="0" hangingPunct="1">
              <a:lnSpc>
                <a:spcPct val="100000"/>
              </a:lnSpc>
              <a:spcBef>
                <a:spcPts val="1200"/>
              </a:spcBef>
              <a:spcAft>
                <a:spcPts val="1200"/>
              </a:spcAft>
              <a:buClrTx/>
              <a:buSzTx/>
              <a:buFontTx/>
              <a:buNone/>
              <a:tabLst/>
              <a:defRPr/>
            </a:pPr>
            <a:r>
              <a:rPr kumimoji="0" lang="en-US" sz="1400" b="0" i="0" u="none" strike="noStrike" kern="1200" cap="none" spc="0" normalizeH="0" baseline="0" noProof="0" dirty="0">
                <a:ln>
                  <a:noFill/>
                </a:ln>
                <a:solidFill>
                  <a:schemeClr val="bg1">
                    <a:lumMod val="95000"/>
                  </a:schemeClr>
                </a:solidFill>
                <a:effectLst/>
                <a:uLnTx/>
                <a:uFillTx/>
                <a:latin typeface="Calibri"/>
                <a:ea typeface="+mn-ea"/>
                <a:cs typeface="+mn-cs"/>
              </a:rPr>
              <a:t> </a:t>
            </a:r>
            <a:r>
              <a:rPr kumimoji="0" lang="en-US" sz="1400" b="0" i="0" u="none" strike="noStrike" kern="1200" cap="none" spc="0" normalizeH="0" baseline="0" noProof="0" dirty="0">
                <a:ln>
                  <a:noFill/>
                </a:ln>
                <a:solidFill>
                  <a:schemeClr val="bg1">
                    <a:lumMod val="95000"/>
                  </a:schemeClr>
                </a:solidFill>
                <a:effectLst>
                  <a:outerShdw blurRad="38100" dist="38100" dir="2700000" algn="tl">
                    <a:srgbClr val="000000">
                      <a:alpha val="43137"/>
                    </a:srgbClr>
                  </a:outerShdw>
                </a:effectLst>
                <a:uLnTx/>
                <a:uFillTx/>
                <a:latin typeface="Calibri"/>
                <a:ea typeface="+mn-ea"/>
                <a:cs typeface="+mn-cs"/>
              </a:rPr>
              <a:t>Photo: Samantha </a:t>
            </a:r>
            <a:r>
              <a:rPr kumimoji="0" lang="en-US" sz="1400" b="0" i="0" u="none" strike="noStrike" kern="1200" cap="none" spc="0" normalizeH="0" baseline="0" noProof="0" dirty="0" err="1">
                <a:ln>
                  <a:noFill/>
                </a:ln>
                <a:solidFill>
                  <a:schemeClr val="bg1">
                    <a:lumMod val="95000"/>
                  </a:schemeClr>
                </a:solidFill>
                <a:effectLst>
                  <a:outerShdw blurRad="38100" dist="38100" dir="2700000" algn="tl">
                    <a:srgbClr val="000000">
                      <a:alpha val="43137"/>
                    </a:srgbClr>
                  </a:outerShdw>
                </a:effectLst>
                <a:uLnTx/>
                <a:uFillTx/>
                <a:latin typeface="Calibri"/>
                <a:ea typeface="+mn-ea"/>
                <a:cs typeface="+mn-cs"/>
              </a:rPr>
              <a:t>Chilcote</a:t>
            </a:r>
            <a:r>
              <a:rPr kumimoji="0" lang="en-US" sz="1400" b="0" i="0" u="none" strike="noStrike" kern="1200" cap="none" spc="0" normalizeH="0" baseline="0" noProof="0" dirty="0">
                <a:ln>
                  <a:noFill/>
                </a:ln>
                <a:solidFill>
                  <a:schemeClr val="bg1">
                    <a:lumMod val="95000"/>
                  </a:schemeClr>
                </a:solidFill>
                <a:effectLst>
                  <a:outerShdw blurRad="38100" dist="38100" dir="2700000" algn="tl">
                    <a:srgbClr val="000000">
                      <a:alpha val="43137"/>
                    </a:srgbClr>
                  </a:outerShdw>
                </a:effectLst>
                <a:uLnTx/>
                <a:uFillTx/>
                <a:latin typeface="Calibri"/>
                <a:ea typeface="+mn-ea"/>
                <a:cs typeface="+mn-cs"/>
              </a:rPr>
              <a:t>  </a:t>
            </a:r>
          </a:p>
        </p:txBody>
      </p:sp>
      <p:sp>
        <p:nvSpPr>
          <p:cNvPr id="10" name="Slide Number Placeholder 9">
            <a:extLst>
              <a:ext uri="{FF2B5EF4-FFF2-40B4-BE49-F238E27FC236}">
                <a16:creationId xmlns:a16="http://schemas.microsoft.com/office/drawing/2014/main" id="{BA0CC40C-1523-D85B-F4C0-1474E2F45EA0}"/>
              </a:ext>
            </a:extLst>
          </p:cNvPr>
          <p:cNvSpPr>
            <a:spLocks noGrp="1"/>
          </p:cNvSpPr>
          <p:nvPr>
            <p:ph type="sldNum" sz="quarter" idx="12"/>
          </p:nvPr>
        </p:nvSpPr>
        <p:spPr/>
        <p:txBody>
          <a:bodyPr/>
          <a:lstStyle/>
          <a:p>
            <a:fld id="{85E80BC6-4763-4CF4-844D-4F10D2D02284}" type="slidenum">
              <a:rPr lang="en-US" smtClean="0"/>
              <a:t>9</a:t>
            </a:fld>
            <a:endParaRPr lang="en-US"/>
          </a:p>
        </p:txBody>
      </p:sp>
    </p:spTree>
    <p:extLst>
      <p:ext uri="{BB962C8B-B14F-4D97-AF65-F5344CB8AC3E}">
        <p14:creationId xmlns:p14="http://schemas.microsoft.com/office/powerpoint/2010/main" val="3333903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33954" r="1"/>
          <a:stretch/>
        </p:blipFill>
        <p:spPr>
          <a:xfrm>
            <a:off x="1389796" y="-78382"/>
            <a:ext cx="12317947" cy="7105748"/>
          </a:xfrm>
          <a:prstGeom prst="rect">
            <a:avLst/>
          </a:prstGeom>
          <a:solidFill>
            <a:schemeClr val="bg1"/>
          </a:solidFill>
        </p:spPr>
      </p:pic>
      <p:sp>
        <p:nvSpPr>
          <p:cNvPr id="4" name="Left Brace 3"/>
          <p:cNvSpPr/>
          <p:nvPr/>
        </p:nvSpPr>
        <p:spPr bwMode="auto">
          <a:xfrm rot="13952983">
            <a:off x="8269977" y="2545806"/>
            <a:ext cx="360907" cy="1165861"/>
          </a:xfrm>
          <a:prstGeom prst="leftBrace">
            <a:avLst/>
          </a:prstGeom>
          <a:noFill/>
          <a:ln w="15875" cap="flat" cmpd="sng" algn="ctr">
            <a:solidFill>
              <a:schemeClr val="tx1">
                <a:lumMod val="65000"/>
                <a:lumOff val="3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nvGrpSpPr>
          <p:cNvPr id="18" name="Group 17"/>
          <p:cNvGrpSpPr/>
          <p:nvPr/>
        </p:nvGrpSpPr>
        <p:grpSpPr>
          <a:xfrm>
            <a:off x="-2673683" y="479393"/>
            <a:ext cx="2378970" cy="2320158"/>
            <a:chOff x="244101" y="98801"/>
            <a:chExt cx="3071667" cy="2652733"/>
          </a:xfrm>
        </p:grpSpPr>
        <p:pic>
          <p:nvPicPr>
            <p:cNvPr id="19"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l="22742" r="30146"/>
            <a:stretch/>
          </p:blipFill>
          <p:spPr bwMode="auto">
            <a:xfrm>
              <a:off x="324130" y="98801"/>
              <a:ext cx="1863134" cy="2635690"/>
            </a:xfrm>
            <a:prstGeom prst="rect">
              <a:avLst/>
            </a:prstGeom>
            <a:noFill/>
            <a:ln>
              <a:noFill/>
            </a:ln>
            <a:effectLst>
              <a:outerShdw blurRad="50800" dist="889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7"/>
            <p:cNvSpPr txBox="1">
              <a:spLocks noChangeArrowheads="1"/>
            </p:cNvSpPr>
            <p:nvPr/>
          </p:nvSpPr>
          <p:spPr bwMode="auto">
            <a:xfrm>
              <a:off x="244101" y="2505208"/>
              <a:ext cx="3071667" cy="246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i="1">
                  <a:solidFill>
                    <a:schemeClr val="tx1"/>
                  </a:solidFill>
                  <a:latin typeface="Times New Roman" pitchFamily="18" charset="0"/>
                </a:defRPr>
              </a:lvl1pPr>
              <a:lvl2pPr marL="742950" indent="-285750" eaLnBrk="0" hangingPunct="0">
                <a:defRPr sz="2400" i="1">
                  <a:solidFill>
                    <a:schemeClr val="tx1"/>
                  </a:solidFill>
                  <a:latin typeface="Times New Roman" pitchFamily="18" charset="0"/>
                </a:defRPr>
              </a:lvl2pPr>
              <a:lvl3pPr marL="1143000" indent="-228600" eaLnBrk="0" hangingPunct="0">
                <a:defRPr sz="2400" i="1">
                  <a:solidFill>
                    <a:schemeClr val="tx1"/>
                  </a:solidFill>
                  <a:latin typeface="Times New Roman" pitchFamily="18" charset="0"/>
                </a:defRPr>
              </a:lvl3pPr>
              <a:lvl4pPr marL="1600200" indent="-228600" eaLnBrk="0" hangingPunct="0">
                <a:defRPr sz="2400" i="1">
                  <a:solidFill>
                    <a:schemeClr val="tx1"/>
                  </a:solidFill>
                  <a:latin typeface="Times New Roman" pitchFamily="18" charset="0"/>
                </a:defRPr>
              </a:lvl4pPr>
              <a:lvl5pPr marL="2057400" indent="-228600" eaLnBrk="0" hangingPunct="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1" u="none" strike="noStrike" kern="1200" cap="none" spc="0" normalizeH="0" baseline="0" noProof="0" dirty="0">
                  <a:ln>
                    <a:noFill/>
                  </a:ln>
                  <a:solidFill>
                    <a:prstClr val="white"/>
                  </a:solidFill>
                  <a:effectLst/>
                  <a:uLnTx/>
                  <a:uFillTx/>
                  <a:latin typeface="Arial" panose="020B0604020202020204" pitchFamily="34" charset="0"/>
                  <a:ea typeface="Tahoma" pitchFamily="34" charset="0"/>
                  <a:cs typeface="Arial" panose="020B0604020202020204" pitchFamily="34" charset="0"/>
                </a:rPr>
                <a:t>Photo:James Mitchell</a:t>
              </a:r>
            </a:p>
          </p:txBody>
        </p:sp>
      </p:grpSp>
      <p:sp>
        <p:nvSpPr>
          <p:cNvPr id="42" name="TextBox 17"/>
          <p:cNvSpPr txBox="1">
            <a:spLocks noChangeArrowheads="1"/>
          </p:cNvSpPr>
          <p:nvPr/>
        </p:nvSpPr>
        <p:spPr bwMode="auto">
          <a:xfrm>
            <a:off x="8283753" y="6248243"/>
            <a:ext cx="2275224"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i="1">
                <a:solidFill>
                  <a:schemeClr val="tx1"/>
                </a:solidFill>
                <a:latin typeface="Times New Roman" pitchFamily="18" charset="0"/>
              </a:defRPr>
            </a:lvl1pPr>
            <a:lvl2pPr marL="742950" indent="-285750" eaLnBrk="0" hangingPunct="0">
              <a:defRPr sz="2400" i="1">
                <a:solidFill>
                  <a:schemeClr val="tx1"/>
                </a:solidFill>
                <a:latin typeface="Times New Roman" pitchFamily="18" charset="0"/>
              </a:defRPr>
            </a:lvl2pPr>
            <a:lvl3pPr marL="1143000" indent="-228600" eaLnBrk="0" hangingPunct="0">
              <a:defRPr sz="2400" i="1">
                <a:solidFill>
                  <a:schemeClr val="tx1"/>
                </a:solidFill>
                <a:latin typeface="Times New Roman" pitchFamily="18" charset="0"/>
              </a:defRPr>
            </a:lvl3pPr>
            <a:lvl4pPr marL="1600200" indent="-228600" eaLnBrk="0" hangingPunct="0">
              <a:defRPr sz="2400" i="1">
                <a:solidFill>
                  <a:schemeClr val="tx1"/>
                </a:solidFill>
                <a:latin typeface="Times New Roman" pitchFamily="18" charset="0"/>
              </a:defRPr>
            </a:lvl4pPr>
            <a:lvl5pPr marL="2057400" indent="-228600" eaLnBrk="0" hangingPunct="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1" u="none" strike="noStrike" kern="1200" cap="none" spc="0" normalizeH="0" baseline="0" noProof="0" dirty="0">
                <a:ln>
                  <a:noFill/>
                </a:ln>
                <a:solidFill>
                  <a:prstClr val="white"/>
                </a:solidFill>
                <a:effectLst/>
                <a:uLnTx/>
                <a:uFillTx/>
                <a:latin typeface="Arial" panose="020B0604020202020204" pitchFamily="34" charset="0"/>
                <a:ea typeface="Tahoma" pitchFamily="34" charset="0"/>
                <a:cs typeface="Arial" panose="020B0604020202020204" pitchFamily="34" charset="0"/>
              </a:rPr>
              <a:t>Photo: Michael Hentz</a:t>
            </a:r>
          </a:p>
        </p:txBody>
      </p:sp>
      <p:grpSp>
        <p:nvGrpSpPr>
          <p:cNvPr id="3" name="Group 2"/>
          <p:cNvGrpSpPr/>
          <p:nvPr/>
        </p:nvGrpSpPr>
        <p:grpSpPr>
          <a:xfrm>
            <a:off x="7748622" y="4412151"/>
            <a:ext cx="3269828" cy="2462958"/>
            <a:chOff x="6474905" y="4246448"/>
            <a:chExt cx="3269828" cy="2462958"/>
          </a:xfrm>
        </p:grpSpPr>
        <p:pic>
          <p:nvPicPr>
            <p:cNvPr id="26" name="Picture 25"/>
            <p:cNvPicPr>
              <a:picLocks noChangeAspect="1"/>
            </p:cNvPicPr>
            <p:nvPr/>
          </p:nvPicPr>
          <p:blipFill>
            <a:blip r:embed="rId5">
              <a:extLst>
                <a:ext uri="{BEBA8EAE-BF5A-486C-A8C5-ECC9F3942E4B}">
                  <a14:imgProps xmlns:a14="http://schemas.microsoft.com/office/drawing/2010/main">
                    <a14:imgLayer r:embed="rId6">
                      <a14:imgEffect>
                        <a14:brightnessContrast bright="6000" contrast="2000"/>
                      </a14:imgEffect>
                    </a14:imgLayer>
                  </a14:imgProps>
                </a:ext>
                <a:ext uri="{28A0092B-C50C-407E-A947-70E740481C1C}">
                  <a14:useLocalDpi xmlns:a14="http://schemas.microsoft.com/office/drawing/2010/main" val="0"/>
                </a:ext>
              </a:extLst>
            </a:blip>
            <a:stretch>
              <a:fillRect/>
            </a:stretch>
          </p:blipFill>
          <p:spPr>
            <a:xfrm>
              <a:off x="6474905" y="4272223"/>
              <a:ext cx="3249578" cy="2437183"/>
            </a:xfrm>
            <a:prstGeom prst="rect">
              <a:avLst/>
            </a:prstGeom>
            <a:effectLst>
              <a:outerShdw blurRad="50800" dist="38100" dir="2700000" algn="tl" rotWithShape="0">
                <a:prstClr val="black">
                  <a:alpha val="40000"/>
                </a:prstClr>
              </a:outerShdw>
            </a:effectLst>
          </p:spPr>
        </p:pic>
        <p:sp>
          <p:nvSpPr>
            <p:cNvPr id="27" name="Rectangle 26"/>
            <p:cNvSpPr/>
            <p:nvPr/>
          </p:nvSpPr>
          <p:spPr>
            <a:xfrm>
              <a:off x="7404028" y="6447796"/>
              <a:ext cx="2340705"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glow rad="38100">
                      <a:prstClr val="black">
                        <a:alpha val="60000"/>
                      </a:prstClr>
                    </a:glow>
                  </a:effectLst>
                  <a:uLnTx/>
                  <a:uFillTx/>
                  <a:latin typeface="Arial" panose="020B0604020202020204" pitchFamily="34" charset="0"/>
                  <a:ea typeface="+mn-ea"/>
                  <a:cs typeface="Arial" panose="020B0604020202020204" pitchFamily="34" charset="0"/>
                </a:rPr>
                <a:t>www.westcoast.fisheries.noaa.gov</a:t>
              </a:r>
            </a:p>
          </p:txBody>
        </p:sp>
        <p:sp>
          <p:nvSpPr>
            <p:cNvPr id="31" name="Rectangle 30"/>
            <p:cNvSpPr/>
            <p:nvPr/>
          </p:nvSpPr>
          <p:spPr>
            <a:xfrm>
              <a:off x="6478859" y="4246448"/>
              <a:ext cx="3178949" cy="61555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glow rad="101600">
                      <a:prstClr val="white">
                        <a:alpha val="60000"/>
                      </a:prstClr>
                    </a:glow>
                  </a:effectLst>
                  <a:uLnTx/>
                  <a:uFillTx/>
                  <a:latin typeface="Arial" panose="020B0604020202020204" pitchFamily="34" charset="0"/>
                  <a:ea typeface="+mn-ea"/>
                  <a:cs typeface="Arial" panose="020B0604020202020204" pitchFamily="34" charset="0"/>
                </a:rPr>
                <a:t>Spring-run Chinook Salmon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prstClr val="black"/>
                  </a:solidFill>
                  <a:effectLst>
                    <a:glow rad="101600">
                      <a:prstClr val="white">
                        <a:alpha val="60000"/>
                      </a:prstClr>
                    </a:glow>
                  </a:effectLst>
                  <a:uLnTx/>
                  <a:uFillTx/>
                  <a:latin typeface="Arial" panose="020B0604020202020204" pitchFamily="34" charset="0"/>
                  <a:ea typeface="+mn-ea"/>
                  <a:cs typeface="Arial" panose="020B0604020202020204" pitchFamily="34" charset="0"/>
                </a:rPr>
                <a:t>Oncorhynchus  tshawytscha</a:t>
              </a:r>
            </a:p>
          </p:txBody>
        </p:sp>
      </p:grpSp>
      <p:sp>
        <p:nvSpPr>
          <p:cNvPr id="40" name="Freeform 39"/>
          <p:cNvSpPr/>
          <p:nvPr/>
        </p:nvSpPr>
        <p:spPr bwMode="auto">
          <a:xfrm rot="5581761" flipH="1">
            <a:off x="7015082" y="3987481"/>
            <a:ext cx="204430" cy="1267127"/>
          </a:xfrm>
          <a:custGeom>
            <a:avLst/>
            <a:gdLst>
              <a:gd name="connsiteX0" fmla="*/ 0 w 327902"/>
              <a:gd name="connsiteY0" fmla="*/ 0 h 828675"/>
              <a:gd name="connsiteX1" fmla="*/ 323850 w 327902"/>
              <a:gd name="connsiteY1" fmla="*/ 295275 h 828675"/>
              <a:gd name="connsiteX2" fmla="*/ 152400 w 327902"/>
              <a:gd name="connsiteY2" fmla="*/ 828675 h 828675"/>
            </a:gdLst>
            <a:ahLst/>
            <a:cxnLst>
              <a:cxn ang="0">
                <a:pos x="connsiteX0" y="connsiteY0"/>
              </a:cxn>
              <a:cxn ang="0">
                <a:pos x="connsiteX1" y="connsiteY1"/>
              </a:cxn>
              <a:cxn ang="0">
                <a:pos x="connsiteX2" y="connsiteY2"/>
              </a:cxn>
            </a:cxnLst>
            <a:rect l="l" t="t" r="r" b="b"/>
            <a:pathLst>
              <a:path w="327902" h="828675">
                <a:moveTo>
                  <a:pt x="0" y="0"/>
                </a:moveTo>
                <a:cubicBezTo>
                  <a:pt x="149225" y="78581"/>
                  <a:pt x="298450" y="157162"/>
                  <a:pt x="323850" y="295275"/>
                </a:cubicBezTo>
                <a:cubicBezTo>
                  <a:pt x="349250" y="433388"/>
                  <a:pt x="250825" y="631031"/>
                  <a:pt x="152400" y="828675"/>
                </a:cubicBezTo>
              </a:path>
            </a:pathLst>
          </a:custGeom>
          <a:noFill/>
          <a:ln w="38100" cap="flat" cmpd="sng" algn="ctr">
            <a:solidFill>
              <a:schemeClr val="tx1">
                <a:lumMod val="65000"/>
                <a:lumOff val="35000"/>
              </a:schemeClr>
            </a:solidFill>
            <a:prstDash val="sysDot"/>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51" name="Rectangle 50"/>
          <p:cNvSpPr/>
          <p:nvPr/>
        </p:nvSpPr>
        <p:spPr bwMode="auto">
          <a:xfrm>
            <a:off x="5159918" y="101601"/>
            <a:ext cx="2176455" cy="231691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prstClr val="black"/>
              </a:solidFill>
              <a:effectLst/>
              <a:uLnTx/>
              <a:uFillTx/>
              <a:latin typeface="Times New Roman" pitchFamily="18" charset="0"/>
              <a:ea typeface="+mn-ea"/>
              <a:cs typeface="+mn-cs"/>
            </a:endParaRPr>
          </a:p>
        </p:txBody>
      </p:sp>
      <p:grpSp>
        <p:nvGrpSpPr>
          <p:cNvPr id="5" name="Group 4"/>
          <p:cNvGrpSpPr/>
          <p:nvPr/>
        </p:nvGrpSpPr>
        <p:grpSpPr>
          <a:xfrm>
            <a:off x="2578101" y="3908855"/>
            <a:ext cx="2488187" cy="2704644"/>
            <a:chOff x="1447800" y="292182"/>
            <a:chExt cx="2488187" cy="2704644"/>
          </a:xfrm>
        </p:grpSpPr>
        <p:pic>
          <p:nvPicPr>
            <p:cNvPr id="43" name="Picture 42"/>
            <p:cNvPicPr>
              <a:picLocks noChangeAspect="1"/>
            </p:cNvPicPr>
            <p:nvPr/>
          </p:nvPicPr>
          <p:blipFill rotWithShape="1">
            <a:blip r:embed="rId7" cstate="print">
              <a:extLst>
                <a:ext uri="{28A0092B-C50C-407E-A947-70E740481C1C}">
                  <a14:useLocalDpi xmlns:a14="http://schemas.microsoft.com/office/drawing/2010/main" val="0"/>
                </a:ext>
              </a:extLst>
            </a:blip>
            <a:srcRect l="14847" t="36187" r="45782" b="5829"/>
            <a:stretch/>
          </p:blipFill>
          <p:spPr>
            <a:xfrm>
              <a:off x="1504950" y="320757"/>
              <a:ext cx="2400299" cy="2651272"/>
            </a:xfrm>
            <a:prstGeom prst="rect">
              <a:avLst/>
            </a:prstGeom>
            <a:effectLst>
              <a:outerShdw blurRad="50800" dist="88900" dir="2700000" algn="tl" rotWithShape="0">
                <a:prstClr val="black">
                  <a:alpha val="40000"/>
                </a:prstClr>
              </a:outerShdw>
            </a:effectLst>
          </p:spPr>
        </p:pic>
        <p:sp>
          <p:nvSpPr>
            <p:cNvPr id="46" name="Rectangle 45"/>
            <p:cNvSpPr/>
            <p:nvPr/>
          </p:nvSpPr>
          <p:spPr>
            <a:xfrm>
              <a:off x="3012336" y="2735216"/>
              <a:ext cx="923651"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glow rad="38100">
                      <a:prstClr val="black">
                        <a:alpha val="60000"/>
                      </a:prstClr>
                    </a:glow>
                  </a:effectLst>
                  <a:uLnTx/>
                  <a:uFillTx/>
                  <a:latin typeface="Arial" panose="020B0604020202020204" pitchFamily="34" charset="0"/>
                  <a:ea typeface="+mn-ea"/>
                  <a:cs typeface="Arial" panose="020B0604020202020204" pitchFamily="34" charset="0"/>
                </a:rPr>
                <a:t>NMFS PRD</a:t>
              </a:r>
            </a:p>
          </p:txBody>
        </p:sp>
        <p:sp>
          <p:nvSpPr>
            <p:cNvPr id="47" name="Rectangle 46"/>
            <p:cNvSpPr/>
            <p:nvPr/>
          </p:nvSpPr>
          <p:spPr>
            <a:xfrm>
              <a:off x="1447800" y="292182"/>
              <a:ext cx="2486025" cy="67710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glow rad="101600">
                      <a:prstClr val="white">
                        <a:alpha val="60000"/>
                      </a:prstClr>
                    </a:glow>
                  </a:effectLst>
                  <a:uLnTx/>
                  <a:uFillTx/>
                  <a:latin typeface="Arial" panose="020B0604020202020204" pitchFamily="34" charset="0"/>
                  <a:ea typeface="+mn-ea"/>
                  <a:cs typeface="Arial" panose="020B0604020202020204" pitchFamily="34" charset="0"/>
                </a:rPr>
                <a:t>Steelhead trout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glow rad="101600">
                      <a:prstClr val="white">
                        <a:alpha val="60000"/>
                      </a:prstClr>
                    </a:glow>
                  </a:effectLst>
                  <a:uLnTx/>
                  <a:uFillTx/>
                  <a:latin typeface="Arial" panose="020B0604020202020204" pitchFamily="34" charset="0"/>
                  <a:ea typeface="+mn-ea"/>
                  <a:cs typeface="Arial" panose="020B0604020202020204" pitchFamily="34" charset="0"/>
                </a:rPr>
                <a:t>Oncorhynchus  mykiss</a:t>
              </a:r>
            </a:p>
          </p:txBody>
        </p:sp>
      </p:grpSp>
      <p:sp>
        <p:nvSpPr>
          <p:cNvPr id="52" name="TextBox 17"/>
          <p:cNvSpPr txBox="1">
            <a:spLocks noChangeArrowheads="1"/>
          </p:cNvSpPr>
          <p:nvPr/>
        </p:nvSpPr>
        <p:spPr bwMode="auto">
          <a:xfrm>
            <a:off x="8353968" y="3243661"/>
            <a:ext cx="22637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i="1">
                <a:solidFill>
                  <a:schemeClr val="tx1"/>
                </a:solidFill>
                <a:latin typeface="Times New Roman" pitchFamily="18" charset="0"/>
              </a:defRPr>
            </a:lvl1pPr>
            <a:lvl2pPr marL="742950" indent="-285750" eaLnBrk="0" hangingPunct="0">
              <a:defRPr sz="2400" i="1">
                <a:solidFill>
                  <a:schemeClr val="tx1"/>
                </a:solidFill>
                <a:latin typeface="Times New Roman" pitchFamily="18" charset="0"/>
              </a:defRPr>
            </a:lvl2pPr>
            <a:lvl3pPr marL="1143000" indent="-228600" eaLnBrk="0" hangingPunct="0">
              <a:defRPr sz="2400" i="1">
                <a:solidFill>
                  <a:schemeClr val="tx1"/>
                </a:solidFill>
                <a:latin typeface="Times New Roman" pitchFamily="18" charset="0"/>
              </a:defRPr>
            </a:lvl3pPr>
            <a:lvl4pPr marL="1600200" indent="-228600" eaLnBrk="0" hangingPunct="0">
              <a:defRPr sz="2400" i="1">
                <a:solidFill>
                  <a:schemeClr val="tx1"/>
                </a:solidFill>
                <a:latin typeface="Times New Roman" pitchFamily="18" charset="0"/>
              </a:defRPr>
            </a:lvl4pPr>
            <a:lvl5pPr marL="2057400" indent="-228600" eaLnBrk="0" hangingPunct="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ahoma" pitchFamily="34" charset="0"/>
                <a:cs typeface="Arial" panose="020B0604020202020204" pitchFamily="34" charset="0"/>
              </a:rPr>
              <a:t>Dams</a:t>
            </a:r>
          </a:p>
        </p:txBody>
      </p:sp>
      <p:grpSp>
        <p:nvGrpSpPr>
          <p:cNvPr id="6" name="Group 5"/>
          <p:cNvGrpSpPr/>
          <p:nvPr/>
        </p:nvGrpSpPr>
        <p:grpSpPr>
          <a:xfrm>
            <a:off x="2711594" y="299047"/>
            <a:ext cx="4245660" cy="2392783"/>
            <a:chOff x="358808" y="3609857"/>
            <a:chExt cx="4245660" cy="2392783"/>
          </a:xfrm>
        </p:grpSpPr>
        <p:pic>
          <p:nvPicPr>
            <p:cNvPr id="48" name="Picture 4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8808" y="3609857"/>
              <a:ext cx="4245659" cy="2392783"/>
            </a:xfrm>
            <a:prstGeom prst="rect">
              <a:avLst/>
            </a:prstGeom>
            <a:effectLst>
              <a:outerShdw blurRad="50800" dist="88900" dir="2700000" algn="tl" rotWithShape="0">
                <a:prstClr val="black">
                  <a:alpha val="40000"/>
                </a:prstClr>
              </a:outerShdw>
            </a:effectLst>
          </p:spPr>
        </p:pic>
        <p:sp>
          <p:nvSpPr>
            <p:cNvPr id="49" name="Rectangle 48"/>
            <p:cNvSpPr/>
            <p:nvPr/>
          </p:nvSpPr>
          <p:spPr>
            <a:xfrm>
              <a:off x="2673384" y="5712331"/>
              <a:ext cx="1931084" cy="261610"/>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glow rad="38100">
                      <a:prstClr val="black">
                        <a:alpha val="60000"/>
                      </a:prstClr>
                    </a:glow>
                  </a:effectLst>
                  <a:uLnTx/>
                  <a:uFillTx/>
                  <a:latin typeface="Arial" panose="020B0604020202020204" pitchFamily="34" charset="0"/>
                  <a:ea typeface="+mn-ea"/>
                  <a:cs typeface="Arial" panose="020B0604020202020204" pitchFamily="34" charset="0"/>
                </a:rPr>
                <a:t>Derek </a:t>
              </a:r>
              <a:r>
                <a:rPr kumimoji="0" lang="en-US" sz="1100" b="0" i="0" u="none" strike="noStrike" kern="1200" cap="none" spc="0" normalizeH="0" baseline="0" noProof="0" dirty="0" err="1">
                  <a:ln>
                    <a:noFill/>
                  </a:ln>
                  <a:solidFill>
                    <a:prstClr val="white"/>
                  </a:solidFill>
                  <a:effectLst>
                    <a:glow rad="38100">
                      <a:prstClr val="black">
                        <a:alpha val="60000"/>
                      </a:prstClr>
                    </a:glow>
                  </a:effectLst>
                  <a:uLnTx/>
                  <a:uFillTx/>
                  <a:latin typeface="Arial" panose="020B0604020202020204" pitchFamily="34" charset="0"/>
                  <a:ea typeface="+mn-ea"/>
                  <a:cs typeface="Arial" panose="020B0604020202020204" pitchFamily="34" charset="0"/>
                </a:rPr>
                <a:t>Acomb</a:t>
              </a:r>
              <a:r>
                <a:rPr kumimoji="0" lang="en-US" sz="1100" b="0" i="0" u="none" strike="noStrike" kern="1200" cap="none" spc="0" normalizeH="0" baseline="0" noProof="0" dirty="0">
                  <a:ln>
                    <a:noFill/>
                  </a:ln>
                  <a:solidFill>
                    <a:prstClr val="white"/>
                  </a:solidFill>
                  <a:effectLst>
                    <a:glow rad="38100">
                      <a:prstClr val="black">
                        <a:alpha val="60000"/>
                      </a:prstClr>
                    </a:glow>
                  </a:effectLst>
                  <a:uLnTx/>
                  <a:uFillTx/>
                  <a:latin typeface="Arial" panose="020B0604020202020204" pitchFamily="34" charset="0"/>
                  <a:ea typeface="+mn-ea"/>
                  <a:cs typeface="Arial" panose="020B0604020202020204" pitchFamily="34" charset="0"/>
                </a:rPr>
                <a:t>, CDFW</a:t>
              </a:r>
            </a:p>
          </p:txBody>
        </p:sp>
        <p:sp>
          <p:nvSpPr>
            <p:cNvPr id="50" name="Rectangle 49"/>
            <p:cNvSpPr/>
            <p:nvPr/>
          </p:nvSpPr>
          <p:spPr>
            <a:xfrm>
              <a:off x="417061" y="3609858"/>
              <a:ext cx="4076700" cy="61555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glow rad="101600">
                      <a:prstClr val="white">
                        <a:alpha val="60000"/>
                      </a:prstClr>
                    </a:glow>
                  </a:effectLst>
                  <a:uLnTx/>
                  <a:uFillTx/>
                  <a:latin typeface="Arial" panose="020B0604020202020204" pitchFamily="34" charset="0"/>
                  <a:ea typeface="+mn-ea"/>
                  <a:cs typeface="Arial" panose="020B0604020202020204" pitchFamily="34" charset="0"/>
                </a:rPr>
                <a:t>Coho salmon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prstClr val="black"/>
                  </a:solidFill>
                  <a:effectLst>
                    <a:glow rad="101600">
                      <a:prstClr val="white">
                        <a:alpha val="60000"/>
                      </a:prstClr>
                    </a:glow>
                  </a:effectLst>
                  <a:uLnTx/>
                  <a:uFillTx/>
                  <a:latin typeface="Arial" panose="020B0604020202020204" pitchFamily="34" charset="0"/>
                  <a:ea typeface="+mn-ea"/>
                  <a:cs typeface="Arial" panose="020B0604020202020204" pitchFamily="34" charset="0"/>
                </a:rPr>
                <a:t>Oncorhynchus  kisutch</a:t>
              </a:r>
            </a:p>
          </p:txBody>
        </p:sp>
      </p:grpSp>
      <p:sp>
        <p:nvSpPr>
          <p:cNvPr id="2" name="TextBox 1">
            <a:extLst>
              <a:ext uri="{FF2B5EF4-FFF2-40B4-BE49-F238E27FC236}">
                <a16:creationId xmlns:a16="http://schemas.microsoft.com/office/drawing/2014/main" id="{C1964139-9A93-FCA2-DD84-B8BB8ECD1040}"/>
              </a:ext>
            </a:extLst>
          </p:cNvPr>
          <p:cNvSpPr txBox="1"/>
          <p:nvPr/>
        </p:nvSpPr>
        <p:spPr>
          <a:xfrm rot="2268469">
            <a:off x="5883308" y="4549162"/>
            <a:ext cx="1083951" cy="33855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0" i="1" u="none" strike="noStrike" kern="1200" cap="none" spc="0" normalizeH="0" baseline="0" noProof="0" dirty="0">
                <a:ln>
                  <a:noFill/>
                </a:ln>
                <a:solidFill>
                  <a:srgbClr val="0056C8"/>
                </a:solidFill>
                <a:effectLst/>
                <a:uLnTx/>
                <a:uFillTx/>
                <a:latin typeface="Arial" panose="020B0604020202020204" pitchFamily="34" charset="0"/>
                <a:ea typeface="+mn-ea"/>
                <a:cs typeface="Arial" panose="020B0604020202020204" pitchFamily="34" charset="0"/>
              </a:rPr>
              <a:t>Salmon R</a:t>
            </a:r>
          </a:p>
        </p:txBody>
      </p:sp>
      <p:sp>
        <p:nvSpPr>
          <p:cNvPr id="10" name="Slide Number Placeholder 9">
            <a:extLst>
              <a:ext uri="{FF2B5EF4-FFF2-40B4-BE49-F238E27FC236}">
                <a16:creationId xmlns:a16="http://schemas.microsoft.com/office/drawing/2014/main" id="{959759AE-83AE-7CAD-D278-24308C470A2F}"/>
              </a:ext>
            </a:extLst>
          </p:cNvPr>
          <p:cNvSpPr>
            <a:spLocks noGrp="1"/>
          </p:cNvSpPr>
          <p:nvPr>
            <p:ph type="sldNum" sz="quarter" idx="12"/>
          </p:nvPr>
        </p:nvSpPr>
        <p:spPr/>
        <p:txBody>
          <a:bodyPr/>
          <a:lstStyle/>
          <a:p>
            <a:fld id="{85E80BC6-4763-4CF4-844D-4F10D2D02284}" type="slidenum">
              <a:rPr lang="en-US" smtClean="0"/>
              <a:t>10</a:t>
            </a:fld>
            <a:endParaRPr lang="en-US"/>
          </a:p>
        </p:txBody>
      </p:sp>
    </p:spTree>
    <p:extLst>
      <p:ext uri="{BB962C8B-B14F-4D97-AF65-F5344CB8AC3E}">
        <p14:creationId xmlns:p14="http://schemas.microsoft.com/office/powerpoint/2010/main" val="36829002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5"/>
          <p:cNvSpPr txBox="1">
            <a:spLocks noChangeAspect="1"/>
          </p:cNvSpPr>
          <p:nvPr/>
        </p:nvSpPr>
        <p:spPr bwMode="auto">
          <a:xfrm>
            <a:off x="2019300" y="0"/>
            <a:ext cx="8159750" cy="957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800" b="0" i="0" u="none" strike="noStrike" kern="0" cap="none" spc="0" normalizeH="0" baseline="0" noProof="0" dirty="0">
                <a:ln>
                  <a:noFill/>
                </a:ln>
                <a:solidFill>
                  <a:prstClr val="black"/>
                </a:solidFill>
                <a:effectLst/>
                <a:uLnTx/>
                <a:uFillTx/>
                <a:latin typeface="Calibri"/>
                <a:ea typeface="+mj-ea"/>
                <a:cs typeface="Arial" panose="020B0604020202020204" pitchFamily="34" charset="0"/>
              </a:rPr>
              <a:t>Stream Temperature Data Sources</a:t>
            </a:r>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4600" y="914400"/>
            <a:ext cx="2233618" cy="2248855"/>
          </a:xfrm>
          <a:prstGeom prst="rect">
            <a:avLst/>
          </a:prstGeom>
        </p:spPr>
      </p:pic>
      <p:sp>
        <p:nvSpPr>
          <p:cNvPr id="18" name="Content Placeholder 6"/>
          <p:cNvSpPr txBox="1">
            <a:spLocks noChangeAspect="1"/>
          </p:cNvSpPr>
          <p:nvPr/>
        </p:nvSpPr>
        <p:spPr bwMode="auto">
          <a:xfrm>
            <a:off x="-24938" y="6462352"/>
            <a:ext cx="9143999" cy="416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fontScale="92500" lnSpcReduction="20000"/>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a:ea typeface="+mn-ea"/>
                <a:cs typeface="Arial" panose="020B0604020202020204" pitchFamily="34" charset="0"/>
              </a:rPr>
              <a:t>Logos for illustration only, does not imply endorsement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4150" y="0"/>
            <a:ext cx="2153070" cy="2153070"/>
          </a:xfrm>
          <a:prstGeom prst="rect">
            <a:avLst/>
          </a:prstGeom>
        </p:spPr>
      </p:pic>
      <p:pic>
        <p:nvPicPr>
          <p:cNvPr id="6" name="Picture 5"/>
          <p:cNvPicPr>
            <a:picLocks noChangeAspect="1"/>
          </p:cNvPicPr>
          <p:nvPr/>
        </p:nvPicPr>
        <p:blipFill rotWithShape="1">
          <a:blip r:embed="rId5">
            <a:extLst>
              <a:ext uri="{28A0092B-C50C-407E-A947-70E740481C1C}">
                <a14:useLocalDpi xmlns:a14="http://schemas.microsoft.com/office/drawing/2010/main" val="0"/>
              </a:ext>
            </a:extLst>
          </a:blip>
          <a:srcRect r="3917"/>
          <a:stretch/>
        </p:blipFill>
        <p:spPr>
          <a:xfrm>
            <a:off x="-24938" y="4191000"/>
            <a:ext cx="3001818" cy="2008867"/>
          </a:xfrm>
          <a:prstGeom prst="rect">
            <a:avLst/>
          </a:prstGeom>
        </p:spPr>
      </p:pic>
      <p:pic>
        <p:nvPicPr>
          <p:cNvPr id="4" name="Picture 3">
            <a:extLst>
              <a:ext uri="{FF2B5EF4-FFF2-40B4-BE49-F238E27FC236}">
                <a16:creationId xmlns:a16="http://schemas.microsoft.com/office/drawing/2014/main" id="{43A65A4C-806F-4763-A778-A9319396361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47166" y="2822366"/>
            <a:ext cx="1911664" cy="1911664"/>
          </a:xfrm>
          <a:prstGeom prst="rect">
            <a:avLst/>
          </a:prstGeom>
        </p:spPr>
      </p:pic>
      <p:pic>
        <p:nvPicPr>
          <p:cNvPr id="19" name="Picture 18">
            <a:extLst>
              <a:ext uri="{FF2B5EF4-FFF2-40B4-BE49-F238E27FC236}">
                <a16:creationId xmlns:a16="http://schemas.microsoft.com/office/drawing/2014/main" id="{855B4C02-54C2-4D63-9002-616330A61BA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76800" y="1066800"/>
            <a:ext cx="1828800" cy="1988116"/>
          </a:xfrm>
          <a:prstGeom prst="rect">
            <a:avLst/>
          </a:prstGeom>
          <a:ln>
            <a:noFill/>
          </a:ln>
        </p:spPr>
      </p:pic>
      <p:pic>
        <p:nvPicPr>
          <p:cNvPr id="21" name="Picture 20">
            <a:extLst>
              <a:ext uri="{FF2B5EF4-FFF2-40B4-BE49-F238E27FC236}">
                <a16:creationId xmlns:a16="http://schemas.microsoft.com/office/drawing/2014/main" id="{C4319428-9DBD-48CC-B626-BC4A493CA087}"/>
              </a:ext>
            </a:extLst>
          </p:cNvPr>
          <p:cNvPicPr>
            <a:picLocks noChangeAspect="1"/>
          </p:cNvPicPr>
          <p:nvPr/>
        </p:nvPicPr>
        <p:blipFill>
          <a:blip r:embed="rId8"/>
          <a:stretch>
            <a:fillRect/>
          </a:stretch>
        </p:blipFill>
        <p:spPr bwMode="auto">
          <a:xfrm>
            <a:off x="4411016" y="3200401"/>
            <a:ext cx="2181244" cy="1988117"/>
          </a:xfrm>
          <a:prstGeom prst="rect">
            <a:avLst/>
          </a:prstGeom>
          <a:ln>
            <a:noFill/>
          </a:ln>
          <a:extLst>
            <a:ext uri="{53640926-AAD7-44D8-BBD7-CCE9431645EC}">
              <a14:shadowObscured xmlns:a14="http://schemas.microsoft.com/office/drawing/2010/main"/>
            </a:ext>
          </a:extLst>
        </p:spPr>
      </p:pic>
      <p:pic>
        <p:nvPicPr>
          <p:cNvPr id="17" name="Picture 16">
            <a:extLst>
              <a:ext uri="{FF2B5EF4-FFF2-40B4-BE49-F238E27FC236}">
                <a16:creationId xmlns:a16="http://schemas.microsoft.com/office/drawing/2014/main" id="{F32D0DD6-5E46-4CE4-BCE1-4B5BC69DED5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57200" y="2133600"/>
            <a:ext cx="1935480" cy="1955165"/>
          </a:xfrm>
          <a:prstGeom prst="rect">
            <a:avLst/>
          </a:prstGeom>
        </p:spPr>
      </p:pic>
      <p:pic>
        <p:nvPicPr>
          <p:cNvPr id="7" name="Picture 6">
            <a:extLst>
              <a:ext uri="{FF2B5EF4-FFF2-40B4-BE49-F238E27FC236}">
                <a16:creationId xmlns:a16="http://schemas.microsoft.com/office/drawing/2014/main" id="{90DD6FFC-3069-4524-AA08-73464E7DA4A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514203" y="2176024"/>
            <a:ext cx="1935481" cy="1935481"/>
          </a:xfrm>
          <a:prstGeom prst="rect">
            <a:avLst/>
          </a:prstGeom>
        </p:spPr>
      </p:pic>
      <p:pic>
        <p:nvPicPr>
          <p:cNvPr id="2" name="Picture 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590800" y="3429000"/>
            <a:ext cx="2096460" cy="1824697"/>
          </a:xfrm>
          <a:prstGeom prst="rect">
            <a:avLst/>
          </a:prstGeom>
        </p:spPr>
      </p:pic>
      <p:pic>
        <p:nvPicPr>
          <p:cNvPr id="10" name="Picture 9">
            <a:extLst>
              <a:ext uri="{FF2B5EF4-FFF2-40B4-BE49-F238E27FC236}">
                <a16:creationId xmlns:a16="http://schemas.microsoft.com/office/drawing/2014/main" id="{9920E0A6-9D50-4562-96A4-9304EF474B1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601200" y="4329944"/>
            <a:ext cx="2341455" cy="1447800"/>
          </a:xfrm>
          <a:prstGeom prst="rect">
            <a:avLst/>
          </a:prstGeom>
        </p:spPr>
      </p:pic>
      <p:pic>
        <p:nvPicPr>
          <p:cNvPr id="15" name="Picture 14"/>
          <p:cNvPicPr/>
          <p:nvPr/>
        </p:nvPicPr>
        <p:blipFill>
          <a:blip r:embed="rId13">
            <a:extLst>
              <a:ext uri="{28A0092B-C50C-407E-A947-70E740481C1C}">
                <a14:useLocalDpi xmlns:a14="http://schemas.microsoft.com/office/drawing/2010/main" val="0"/>
              </a:ext>
            </a:extLst>
          </a:blip>
          <a:stretch>
            <a:fillRect/>
          </a:stretch>
        </p:blipFill>
        <p:spPr>
          <a:xfrm>
            <a:off x="6937374" y="798350"/>
            <a:ext cx="2057401" cy="2030205"/>
          </a:xfrm>
          <a:prstGeom prst="rect">
            <a:avLst/>
          </a:prstGeom>
        </p:spPr>
      </p:pic>
      <p:pic>
        <p:nvPicPr>
          <p:cNvPr id="12" name="Picture 11">
            <a:extLst>
              <a:ext uri="{FF2B5EF4-FFF2-40B4-BE49-F238E27FC236}">
                <a16:creationId xmlns:a16="http://schemas.microsoft.com/office/drawing/2014/main" id="{07641346-F61F-46A9-AE79-874B5D7845A1}"/>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0532543" y="2185298"/>
            <a:ext cx="1539240" cy="2030204"/>
          </a:xfrm>
          <a:prstGeom prst="rect">
            <a:avLst/>
          </a:prstGeom>
        </p:spPr>
      </p:pic>
      <p:pic>
        <p:nvPicPr>
          <p:cNvPr id="3" name="Picture 2">
            <a:extLst>
              <a:ext uri="{FF2B5EF4-FFF2-40B4-BE49-F238E27FC236}">
                <a16:creationId xmlns:a16="http://schemas.microsoft.com/office/drawing/2014/main" id="{6479F86B-D7A2-BF24-34BA-AD3DE2E616FB}"/>
              </a:ext>
            </a:extLst>
          </p:cNvPr>
          <p:cNvPicPr>
            <a:picLocks noChangeAspect="1"/>
          </p:cNvPicPr>
          <p:nvPr/>
        </p:nvPicPr>
        <p:blipFill rotWithShape="1">
          <a:blip r:embed="rId15">
            <a:extLst>
              <a:ext uri="{28A0092B-C50C-407E-A947-70E740481C1C}">
                <a14:useLocalDpi xmlns:a14="http://schemas.microsoft.com/office/drawing/2010/main" val="0"/>
              </a:ext>
            </a:extLst>
          </a:blip>
          <a:srcRect l="6126" t="35430" b="17808"/>
          <a:stretch/>
        </p:blipFill>
        <p:spPr>
          <a:xfrm>
            <a:off x="2991800" y="5307842"/>
            <a:ext cx="5104930" cy="1006809"/>
          </a:xfrm>
          <a:prstGeom prst="rect">
            <a:avLst/>
          </a:prstGeom>
        </p:spPr>
      </p:pic>
      <p:pic>
        <p:nvPicPr>
          <p:cNvPr id="8" name="Picture 7">
            <a:extLst>
              <a:ext uri="{FF2B5EF4-FFF2-40B4-BE49-F238E27FC236}">
                <a16:creationId xmlns:a16="http://schemas.microsoft.com/office/drawing/2014/main" id="{6C548FCA-0674-4DCC-AD98-74DDA0F0B4AA}"/>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876666" y="4835060"/>
            <a:ext cx="2514600" cy="927259"/>
          </a:xfrm>
          <a:prstGeom prst="rect">
            <a:avLst/>
          </a:prstGeom>
        </p:spPr>
      </p:pic>
      <p:pic>
        <p:nvPicPr>
          <p:cNvPr id="9" name="Picture 8">
            <a:extLst>
              <a:ext uri="{FF2B5EF4-FFF2-40B4-BE49-F238E27FC236}">
                <a16:creationId xmlns:a16="http://schemas.microsoft.com/office/drawing/2014/main" id="{892F8594-A392-B1F9-DC3F-4D4E101C5A8F}"/>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8458200" y="5830064"/>
            <a:ext cx="2927777" cy="1006809"/>
          </a:xfrm>
          <a:prstGeom prst="rect">
            <a:avLst/>
          </a:prstGeom>
        </p:spPr>
      </p:pic>
      <p:pic>
        <p:nvPicPr>
          <p:cNvPr id="14" name="Picture 13"/>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9981677" y="179455"/>
            <a:ext cx="1580500" cy="1881144"/>
          </a:xfrm>
          <a:prstGeom prst="rect">
            <a:avLst/>
          </a:prstGeom>
        </p:spPr>
      </p:pic>
      <p:sp>
        <p:nvSpPr>
          <p:cNvPr id="11" name="Slide Number Placeholder 10">
            <a:extLst>
              <a:ext uri="{FF2B5EF4-FFF2-40B4-BE49-F238E27FC236}">
                <a16:creationId xmlns:a16="http://schemas.microsoft.com/office/drawing/2014/main" id="{784467AB-D759-29B6-EBB7-670C916CC9B7}"/>
              </a:ext>
            </a:extLst>
          </p:cNvPr>
          <p:cNvSpPr>
            <a:spLocks noGrp="1"/>
          </p:cNvSpPr>
          <p:nvPr>
            <p:ph type="sldNum" sz="quarter" idx="12"/>
          </p:nvPr>
        </p:nvSpPr>
        <p:spPr/>
        <p:txBody>
          <a:bodyPr/>
          <a:lstStyle/>
          <a:p>
            <a:fld id="{85E80BC6-4763-4CF4-844D-4F10D2D02284}" type="slidenum">
              <a:rPr lang="en-US" smtClean="0"/>
              <a:t>11</a:t>
            </a:fld>
            <a:endParaRPr lang="en-US"/>
          </a:p>
        </p:txBody>
      </p:sp>
    </p:spTree>
    <p:extLst>
      <p:ext uri="{BB962C8B-B14F-4D97-AF65-F5344CB8AC3E}">
        <p14:creationId xmlns:p14="http://schemas.microsoft.com/office/powerpoint/2010/main" val="2567247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7"/>
          <p:cNvSpPr txBox="1">
            <a:spLocks noChangeArrowheads="1"/>
          </p:cNvSpPr>
          <p:nvPr/>
        </p:nvSpPr>
        <p:spPr bwMode="auto">
          <a:xfrm>
            <a:off x="9410284" y="6303794"/>
            <a:ext cx="2263775" cy="193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i="1">
                <a:solidFill>
                  <a:schemeClr val="tx1"/>
                </a:solidFill>
                <a:latin typeface="Times New Roman" pitchFamily="18" charset="0"/>
              </a:defRPr>
            </a:lvl1pPr>
            <a:lvl2pPr marL="742950" indent="-285750" eaLnBrk="0" hangingPunct="0">
              <a:defRPr sz="2400" i="1">
                <a:solidFill>
                  <a:schemeClr val="tx1"/>
                </a:solidFill>
                <a:latin typeface="Times New Roman" pitchFamily="18" charset="0"/>
              </a:defRPr>
            </a:lvl2pPr>
            <a:lvl3pPr marL="1143000" indent="-228600" eaLnBrk="0" hangingPunct="0">
              <a:defRPr sz="2400" i="1">
                <a:solidFill>
                  <a:schemeClr val="tx1"/>
                </a:solidFill>
                <a:latin typeface="Times New Roman" pitchFamily="18" charset="0"/>
              </a:defRPr>
            </a:lvl3pPr>
            <a:lvl4pPr marL="1600200" indent="-228600" eaLnBrk="0" hangingPunct="0">
              <a:defRPr sz="2400" i="1">
                <a:solidFill>
                  <a:schemeClr val="tx1"/>
                </a:solidFill>
                <a:latin typeface="Times New Roman" pitchFamily="18" charset="0"/>
              </a:defRPr>
            </a:lvl4pPr>
            <a:lvl5pPr marL="2057400" indent="-228600" eaLnBrk="0" hangingPunct="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800" b="0" i="1" u="none" strike="noStrike" kern="1200" cap="none" spc="0" normalizeH="0" baseline="0" noProof="0" dirty="0">
                <a:ln>
                  <a:noFill/>
                </a:ln>
                <a:solidFill>
                  <a:prstClr val="white"/>
                </a:solidFill>
                <a:effectLst/>
                <a:uLnTx/>
                <a:uFillTx/>
                <a:latin typeface="Arial" panose="020B0604020202020204" pitchFamily="34" charset="0"/>
                <a:ea typeface="Tahoma" pitchFamily="34" charset="0"/>
                <a:cs typeface="Arial" panose="020B0604020202020204" pitchFamily="34" charset="0"/>
              </a:rPr>
              <a:t>Photo: Michael Hentz</a:t>
            </a:r>
          </a:p>
        </p:txBody>
      </p:sp>
      <p:sp>
        <p:nvSpPr>
          <p:cNvPr id="42" name="TextBox 17"/>
          <p:cNvSpPr txBox="1">
            <a:spLocks noChangeArrowheads="1"/>
          </p:cNvSpPr>
          <p:nvPr/>
        </p:nvSpPr>
        <p:spPr bwMode="auto">
          <a:xfrm>
            <a:off x="9470092" y="6274077"/>
            <a:ext cx="2263775" cy="205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i="1">
                <a:solidFill>
                  <a:schemeClr val="tx1"/>
                </a:solidFill>
                <a:latin typeface="Times New Roman" pitchFamily="18" charset="0"/>
              </a:defRPr>
            </a:lvl1pPr>
            <a:lvl2pPr marL="742950" indent="-285750" eaLnBrk="0" hangingPunct="0">
              <a:defRPr sz="2400" i="1">
                <a:solidFill>
                  <a:schemeClr val="tx1"/>
                </a:solidFill>
                <a:latin typeface="Times New Roman" pitchFamily="18" charset="0"/>
              </a:defRPr>
            </a:lvl2pPr>
            <a:lvl3pPr marL="1143000" indent="-228600" eaLnBrk="0" hangingPunct="0">
              <a:defRPr sz="2400" i="1">
                <a:solidFill>
                  <a:schemeClr val="tx1"/>
                </a:solidFill>
                <a:latin typeface="Times New Roman" pitchFamily="18" charset="0"/>
              </a:defRPr>
            </a:lvl3pPr>
            <a:lvl4pPr marL="1600200" indent="-228600" eaLnBrk="0" hangingPunct="0">
              <a:defRPr sz="2400" i="1">
                <a:solidFill>
                  <a:schemeClr val="tx1"/>
                </a:solidFill>
                <a:latin typeface="Times New Roman" pitchFamily="18" charset="0"/>
              </a:defRPr>
            </a:lvl4pPr>
            <a:lvl5pPr marL="2057400" indent="-228600" eaLnBrk="0" hangingPunct="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900" b="0" i="1" u="none" strike="noStrike" kern="1200" cap="none" spc="0" normalizeH="0" baseline="0" noProof="0" dirty="0">
                <a:ln>
                  <a:noFill/>
                </a:ln>
                <a:solidFill>
                  <a:prstClr val="white"/>
                </a:solidFill>
                <a:effectLst/>
                <a:uLnTx/>
                <a:uFillTx/>
                <a:latin typeface="Arial" panose="020B0604020202020204" pitchFamily="34" charset="0"/>
                <a:ea typeface="Tahoma" pitchFamily="34" charset="0"/>
                <a:cs typeface="Arial" panose="020B0604020202020204" pitchFamily="34" charset="0"/>
              </a:rPr>
              <a:t>Photo: Michael Hentz</a:t>
            </a:r>
          </a:p>
        </p:txBody>
      </p:sp>
      <p:sp>
        <p:nvSpPr>
          <p:cNvPr id="4" name="Left Brace 3"/>
          <p:cNvSpPr/>
          <p:nvPr/>
        </p:nvSpPr>
        <p:spPr bwMode="auto">
          <a:xfrm rot="13952983">
            <a:off x="4770804" y="2073729"/>
            <a:ext cx="266169" cy="859822"/>
          </a:xfrm>
          <a:prstGeom prst="leftBrace">
            <a:avLst/>
          </a:prstGeom>
          <a:noFill/>
          <a:ln w="15875" cap="flat" cmpd="sng" algn="ctr">
            <a:solidFill>
              <a:schemeClr val="tx1">
                <a:lumMod val="65000"/>
                <a:lumOff val="3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80000"/>
              </a:lnSpc>
              <a:spcBef>
                <a:spcPct val="0"/>
              </a:spcBef>
              <a:spcAft>
                <a:spcPct val="0"/>
              </a:spcAft>
              <a:buClrTx/>
              <a:buSzTx/>
              <a:buFontTx/>
              <a:buNone/>
              <a:tabLst/>
              <a:defRPr/>
            </a:pPr>
            <a:endParaRPr kumimoji="0" lang="en-US" sz="24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nvGrpSpPr>
          <p:cNvPr id="3" name="Group 2">
            <a:extLst>
              <a:ext uri="{FF2B5EF4-FFF2-40B4-BE49-F238E27FC236}">
                <a16:creationId xmlns:a16="http://schemas.microsoft.com/office/drawing/2014/main" id="{64157BC1-4EA6-4FE3-900A-4E9C4339675E}"/>
              </a:ext>
            </a:extLst>
          </p:cNvPr>
          <p:cNvGrpSpPr>
            <a:grpSpLocks noChangeAspect="1"/>
          </p:cNvGrpSpPr>
          <p:nvPr/>
        </p:nvGrpSpPr>
        <p:grpSpPr>
          <a:xfrm>
            <a:off x="2362369" y="165607"/>
            <a:ext cx="8166101" cy="6255471"/>
            <a:chOff x="2400300" y="-146570"/>
            <a:chExt cx="6743700" cy="5165870"/>
          </a:xfrm>
        </p:grpSpPr>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5086" r="-4523" b="1423"/>
            <a:stretch/>
          </p:blipFill>
          <p:spPr>
            <a:xfrm>
              <a:off x="2400300" y="-146570"/>
              <a:ext cx="6743700" cy="5165870"/>
            </a:xfrm>
            <a:prstGeom prst="rect">
              <a:avLst/>
            </a:prstGeom>
            <a:solidFill>
              <a:schemeClr val="bg1"/>
            </a:solidFill>
          </p:spPr>
        </p:pic>
        <p:sp>
          <p:nvSpPr>
            <p:cNvPr id="28" name="TextBox 17"/>
            <p:cNvSpPr txBox="1">
              <a:spLocks noChangeArrowheads="1"/>
            </p:cNvSpPr>
            <p:nvPr/>
          </p:nvSpPr>
          <p:spPr bwMode="auto">
            <a:xfrm>
              <a:off x="4935328" y="2052676"/>
              <a:ext cx="1669534"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i="1">
                  <a:solidFill>
                    <a:schemeClr val="tx1"/>
                  </a:solidFill>
                  <a:latin typeface="Times New Roman" pitchFamily="18" charset="0"/>
                </a:defRPr>
              </a:lvl1pPr>
              <a:lvl2pPr marL="742950" indent="-285750" eaLnBrk="0" hangingPunct="0">
                <a:defRPr sz="2400" i="1">
                  <a:solidFill>
                    <a:schemeClr val="tx1"/>
                  </a:solidFill>
                  <a:latin typeface="Times New Roman" pitchFamily="18" charset="0"/>
                </a:defRPr>
              </a:lvl2pPr>
              <a:lvl3pPr marL="1143000" indent="-228600" eaLnBrk="0" hangingPunct="0">
                <a:defRPr sz="2400" i="1">
                  <a:solidFill>
                    <a:schemeClr val="tx1"/>
                  </a:solidFill>
                  <a:latin typeface="Times New Roman" pitchFamily="18" charset="0"/>
                </a:defRPr>
              </a:lvl3pPr>
              <a:lvl4pPr marL="1600200" indent="-228600" eaLnBrk="0" hangingPunct="0">
                <a:defRPr sz="2400" i="1">
                  <a:solidFill>
                    <a:schemeClr val="tx1"/>
                  </a:solidFill>
                  <a:latin typeface="Times New Roman" pitchFamily="18" charset="0"/>
                </a:defRPr>
              </a:lvl4pPr>
              <a:lvl5pPr marL="2057400" indent="-228600" eaLnBrk="0" hangingPunct="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ahoma" pitchFamily="34" charset="0"/>
                  <a:cs typeface="Arial" panose="020B0604020202020204" pitchFamily="34" charset="0"/>
                </a:rPr>
                <a:t>Dams</a:t>
              </a:r>
            </a:p>
          </p:txBody>
        </p:sp>
        <p:sp>
          <p:nvSpPr>
            <p:cNvPr id="19" name="TextBox 18">
              <a:extLst>
                <a:ext uri="{FF2B5EF4-FFF2-40B4-BE49-F238E27FC236}">
                  <a16:creationId xmlns:a16="http://schemas.microsoft.com/office/drawing/2014/main" id="{EBCC77AB-1573-42F4-964B-4DC8C565707E}"/>
                </a:ext>
              </a:extLst>
            </p:cNvPr>
            <p:cNvSpPr txBox="1"/>
            <p:nvPr/>
          </p:nvSpPr>
          <p:spPr>
            <a:xfrm rot="943606">
              <a:off x="3175753" y="3938726"/>
              <a:ext cx="727250" cy="33855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0" i="1" u="none" strike="noStrike" kern="1200" cap="none" spc="0" normalizeH="0" baseline="0" noProof="0" dirty="0">
                  <a:ln>
                    <a:noFill/>
                  </a:ln>
                  <a:solidFill>
                    <a:srgbClr val="0056C8"/>
                  </a:solidFill>
                  <a:effectLst/>
                  <a:uLnTx/>
                  <a:uFillTx/>
                  <a:latin typeface="Arial" panose="020B0604020202020204" pitchFamily="34" charset="0"/>
                  <a:ea typeface="+mn-ea"/>
                  <a:cs typeface="Arial" panose="020B0604020202020204" pitchFamily="34" charset="0"/>
                </a:rPr>
                <a:t>Trinity</a:t>
              </a:r>
            </a:p>
          </p:txBody>
        </p:sp>
        <p:sp>
          <p:nvSpPr>
            <p:cNvPr id="20" name="TextBox 19">
              <a:extLst>
                <a:ext uri="{FF2B5EF4-FFF2-40B4-BE49-F238E27FC236}">
                  <a16:creationId xmlns:a16="http://schemas.microsoft.com/office/drawing/2014/main" id="{41010338-54C7-44B1-81FB-B6C7E50F5257}"/>
                </a:ext>
              </a:extLst>
            </p:cNvPr>
            <p:cNvSpPr txBox="1"/>
            <p:nvPr/>
          </p:nvSpPr>
          <p:spPr>
            <a:xfrm rot="1758092">
              <a:off x="3027944" y="3260719"/>
              <a:ext cx="878767" cy="33855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0" i="1" u="none" strike="noStrike" kern="1200" cap="none" spc="0" normalizeH="0" baseline="0" noProof="0" dirty="0">
                  <a:ln>
                    <a:noFill/>
                  </a:ln>
                  <a:solidFill>
                    <a:srgbClr val="0056C8"/>
                  </a:solidFill>
                  <a:effectLst/>
                  <a:uLnTx/>
                  <a:uFillTx/>
                  <a:latin typeface="Arial" panose="020B0604020202020204" pitchFamily="34" charset="0"/>
                  <a:ea typeface="+mn-ea"/>
                  <a:cs typeface="Arial" panose="020B0604020202020204" pitchFamily="34" charset="0"/>
                </a:rPr>
                <a:t>Salmon</a:t>
              </a:r>
            </a:p>
          </p:txBody>
        </p:sp>
        <p:sp>
          <p:nvSpPr>
            <p:cNvPr id="21" name="TextBox 20">
              <a:extLst>
                <a:ext uri="{FF2B5EF4-FFF2-40B4-BE49-F238E27FC236}">
                  <a16:creationId xmlns:a16="http://schemas.microsoft.com/office/drawing/2014/main" id="{ACEECD23-350D-425B-9CE2-253D2D2F0A7C}"/>
                </a:ext>
              </a:extLst>
            </p:cNvPr>
            <p:cNvSpPr txBox="1"/>
            <p:nvPr/>
          </p:nvSpPr>
          <p:spPr>
            <a:xfrm rot="1061125">
              <a:off x="3341455" y="2513349"/>
              <a:ext cx="652743" cy="33855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0" i="1" u="none" strike="noStrike" kern="1200" cap="none" spc="0" normalizeH="0" baseline="0" noProof="0" dirty="0">
                  <a:ln>
                    <a:noFill/>
                  </a:ln>
                  <a:solidFill>
                    <a:srgbClr val="0056C8"/>
                  </a:solidFill>
                  <a:effectLst/>
                  <a:uLnTx/>
                  <a:uFillTx/>
                  <a:latin typeface="Arial" panose="020B0604020202020204" pitchFamily="34" charset="0"/>
                  <a:ea typeface="+mn-ea"/>
                  <a:cs typeface="Arial" panose="020B0604020202020204" pitchFamily="34" charset="0"/>
                </a:rPr>
                <a:t>Scott</a:t>
              </a:r>
            </a:p>
          </p:txBody>
        </p:sp>
        <p:sp>
          <p:nvSpPr>
            <p:cNvPr id="22" name="TextBox 21">
              <a:extLst>
                <a:ext uri="{FF2B5EF4-FFF2-40B4-BE49-F238E27FC236}">
                  <a16:creationId xmlns:a16="http://schemas.microsoft.com/office/drawing/2014/main" id="{E79304DD-D017-4DAA-B7C5-FEE862CDF497}"/>
                </a:ext>
              </a:extLst>
            </p:cNvPr>
            <p:cNvSpPr txBox="1"/>
            <p:nvPr/>
          </p:nvSpPr>
          <p:spPr>
            <a:xfrm rot="3233874">
              <a:off x="3809700" y="2438074"/>
              <a:ext cx="822661" cy="33855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0" i="1" u="none" strike="noStrike" kern="1200" cap="none" spc="0" normalizeH="0" baseline="0" noProof="0" dirty="0">
                  <a:ln>
                    <a:noFill/>
                  </a:ln>
                  <a:solidFill>
                    <a:srgbClr val="0056C8"/>
                  </a:solidFill>
                  <a:effectLst/>
                  <a:uLnTx/>
                  <a:uFillTx/>
                  <a:latin typeface="Arial" panose="020B0604020202020204" pitchFamily="34" charset="0"/>
                  <a:ea typeface="+mn-ea"/>
                  <a:cs typeface="Arial" panose="020B0604020202020204" pitchFamily="34" charset="0"/>
                </a:rPr>
                <a:t>Shasta</a:t>
              </a:r>
            </a:p>
          </p:txBody>
        </p:sp>
        <p:sp>
          <p:nvSpPr>
            <p:cNvPr id="13" name="TextBox 12">
              <a:extLst>
                <a:ext uri="{FF2B5EF4-FFF2-40B4-BE49-F238E27FC236}">
                  <a16:creationId xmlns:a16="http://schemas.microsoft.com/office/drawing/2014/main" id="{D21AC315-E38D-481E-B75C-E8971B1D3797}"/>
                </a:ext>
              </a:extLst>
            </p:cNvPr>
            <p:cNvSpPr txBox="1"/>
            <p:nvPr/>
          </p:nvSpPr>
          <p:spPr>
            <a:xfrm rot="2642237">
              <a:off x="2965303" y="4361740"/>
              <a:ext cx="1042528" cy="33855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0" i="1" u="none" strike="noStrike" kern="1200" cap="none" spc="0" normalizeH="0" baseline="0" noProof="0" dirty="0">
                  <a:ln>
                    <a:noFill/>
                  </a:ln>
                  <a:solidFill>
                    <a:srgbClr val="0056C8"/>
                  </a:solidFill>
                  <a:effectLst/>
                  <a:uLnTx/>
                  <a:uFillTx/>
                  <a:latin typeface="Arial" panose="020B0604020202020204" pitchFamily="34" charset="0"/>
                  <a:ea typeface="+mn-ea"/>
                  <a:cs typeface="Arial" panose="020B0604020202020204" pitchFamily="34" charset="0"/>
                </a:rPr>
                <a:t>SF Trinity</a:t>
              </a:r>
            </a:p>
          </p:txBody>
        </p:sp>
      </p:grpSp>
      <p:pic>
        <p:nvPicPr>
          <p:cNvPr id="40" name="Picture 39">
            <a:extLst>
              <a:ext uri="{FF2B5EF4-FFF2-40B4-BE49-F238E27FC236}">
                <a16:creationId xmlns:a16="http://schemas.microsoft.com/office/drawing/2014/main" id="{F2E0C0A7-5E40-493E-9C93-0DF066860F3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5560335" y="3981707"/>
            <a:ext cx="1943786" cy="2514600"/>
          </a:xfrm>
          <a:prstGeom prst="rect">
            <a:avLst/>
          </a:prstGeom>
          <a:effectLst>
            <a:outerShdw blurRad="38100" dist="38100" dir="2700000" algn="tl" rotWithShape="0">
              <a:prstClr val="black">
                <a:alpha val="40000"/>
              </a:prstClr>
            </a:outerShdw>
          </a:effectLst>
        </p:spPr>
      </p:pic>
      <p:sp>
        <p:nvSpPr>
          <p:cNvPr id="43" name="TextBox 42">
            <a:extLst>
              <a:ext uri="{FF2B5EF4-FFF2-40B4-BE49-F238E27FC236}">
                <a16:creationId xmlns:a16="http://schemas.microsoft.com/office/drawing/2014/main" id="{8E1B3630-54DF-429C-8A33-52095732974C}"/>
              </a:ext>
            </a:extLst>
          </p:cNvPr>
          <p:cNvSpPr txBox="1"/>
          <p:nvPr/>
        </p:nvSpPr>
        <p:spPr>
          <a:xfrm>
            <a:off x="5436307" y="4310659"/>
            <a:ext cx="2165263" cy="1126462"/>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Mainstem</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Trinity </a:t>
            </a:r>
          </a:p>
          <a:p>
            <a:pPr marL="0" marR="0" lvl="0" indent="0" algn="ctr" defTabSz="914400" rtl="0" eaLnBrk="1" fontAlgn="auto" latinLnBrk="0" hangingPunct="1">
              <a:lnSpc>
                <a:spcPct val="80000"/>
              </a:lnSpc>
              <a:spcBef>
                <a:spcPts val="0"/>
              </a:spcBef>
              <a:spcAft>
                <a:spcPts val="0"/>
              </a:spcAft>
              <a:buClrTx/>
              <a:buSzTx/>
              <a:buFontTx/>
              <a:buNone/>
              <a:tabLst/>
              <a:defRPr/>
            </a:pPr>
            <a:endPar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endParaRPr>
          </a:p>
        </p:txBody>
      </p:sp>
      <p:pic>
        <p:nvPicPr>
          <p:cNvPr id="38" name="Picture 37">
            <a:extLst>
              <a:ext uri="{FF2B5EF4-FFF2-40B4-BE49-F238E27FC236}">
                <a16:creationId xmlns:a16="http://schemas.microsoft.com/office/drawing/2014/main" id="{A2441C44-B825-4683-9F52-B5D8A61B02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49770" y="3973136"/>
            <a:ext cx="1942529" cy="2514600"/>
          </a:xfrm>
          <a:prstGeom prst="rect">
            <a:avLst/>
          </a:prstGeom>
          <a:effectLst>
            <a:outerShdw blurRad="38100" dist="38100" dir="2700000" algn="tl" rotWithShape="0">
              <a:prstClr val="black">
                <a:alpha val="40000"/>
              </a:prstClr>
            </a:outerShdw>
          </a:effectLst>
        </p:spPr>
      </p:pic>
      <p:sp>
        <p:nvSpPr>
          <p:cNvPr id="44" name="TextBox 43">
            <a:extLst>
              <a:ext uri="{FF2B5EF4-FFF2-40B4-BE49-F238E27FC236}">
                <a16:creationId xmlns:a16="http://schemas.microsoft.com/office/drawing/2014/main" id="{58E5E025-F9AB-44B7-8236-380091CA5A74}"/>
              </a:ext>
            </a:extLst>
          </p:cNvPr>
          <p:cNvSpPr txBox="1"/>
          <p:nvPr/>
        </p:nvSpPr>
        <p:spPr>
          <a:xfrm>
            <a:off x="7914967" y="4310659"/>
            <a:ext cx="1583689" cy="445635"/>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Salmon</a:t>
            </a:r>
          </a:p>
        </p:txBody>
      </p:sp>
      <p:pic>
        <p:nvPicPr>
          <p:cNvPr id="37" name="Picture 36">
            <a:extLst>
              <a:ext uri="{FF2B5EF4-FFF2-40B4-BE49-F238E27FC236}">
                <a16:creationId xmlns:a16="http://schemas.microsoft.com/office/drawing/2014/main" id="{20637D2E-4E0C-4112-85BA-CBF9AF82478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6263" y="1258134"/>
            <a:ext cx="1935245" cy="2506162"/>
          </a:xfrm>
          <a:prstGeom prst="rect">
            <a:avLst/>
          </a:prstGeom>
          <a:effectLst>
            <a:outerShdw blurRad="38100" dist="38100" dir="2700000" algn="tl" rotWithShape="0">
              <a:prstClr val="black">
                <a:alpha val="40000"/>
              </a:prstClr>
            </a:outerShdw>
          </a:effectLst>
        </p:spPr>
      </p:pic>
      <p:sp>
        <p:nvSpPr>
          <p:cNvPr id="45" name="TextBox 44">
            <a:extLst>
              <a:ext uri="{FF2B5EF4-FFF2-40B4-BE49-F238E27FC236}">
                <a16:creationId xmlns:a16="http://schemas.microsoft.com/office/drawing/2014/main" id="{92F42EA1-D624-4A25-9106-BF47C0B5881D}"/>
              </a:ext>
            </a:extLst>
          </p:cNvPr>
          <p:cNvSpPr txBox="1"/>
          <p:nvPr/>
        </p:nvSpPr>
        <p:spPr>
          <a:xfrm>
            <a:off x="374009" y="1709822"/>
            <a:ext cx="1818828" cy="781752"/>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Lower Klamath</a:t>
            </a:r>
          </a:p>
        </p:txBody>
      </p:sp>
      <p:pic>
        <p:nvPicPr>
          <p:cNvPr id="39" name="Picture 38">
            <a:extLst>
              <a:ext uri="{FF2B5EF4-FFF2-40B4-BE49-F238E27FC236}">
                <a16:creationId xmlns:a16="http://schemas.microsoft.com/office/drawing/2014/main" id="{9A7FF264-6E32-421F-9717-06517F3C8ED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4892" y="4057405"/>
            <a:ext cx="1935245" cy="2506162"/>
          </a:xfrm>
          <a:prstGeom prst="rect">
            <a:avLst/>
          </a:prstGeom>
          <a:ln w="3175">
            <a:solidFill>
              <a:schemeClr val="bg1">
                <a:lumMod val="50000"/>
              </a:schemeClr>
            </a:solidFill>
          </a:ln>
          <a:effectLst>
            <a:outerShdw blurRad="38100" dist="38100" dir="2700000" algn="tl" rotWithShape="0">
              <a:prstClr val="black">
                <a:alpha val="40000"/>
              </a:prstClr>
            </a:outerShdw>
          </a:effectLst>
        </p:spPr>
      </p:pic>
      <p:sp>
        <p:nvSpPr>
          <p:cNvPr id="46" name="TextBox 45">
            <a:extLst>
              <a:ext uri="{FF2B5EF4-FFF2-40B4-BE49-F238E27FC236}">
                <a16:creationId xmlns:a16="http://schemas.microsoft.com/office/drawing/2014/main" id="{91F7C729-F578-487D-9EB1-99A1A23A1213}"/>
              </a:ext>
            </a:extLst>
          </p:cNvPr>
          <p:cNvSpPr txBox="1"/>
          <p:nvPr/>
        </p:nvSpPr>
        <p:spPr>
          <a:xfrm>
            <a:off x="686737" y="4194182"/>
            <a:ext cx="1522497" cy="781752"/>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SF Trinity</a:t>
            </a:r>
          </a:p>
        </p:txBody>
      </p:sp>
      <p:pic>
        <p:nvPicPr>
          <p:cNvPr id="36" name="Picture 35">
            <a:extLst>
              <a:ext uri="{FF2B5EF4-FFF2-40B4-BE49-F238E27FC236}">
                <a16:creationId xmlns:a16="http://schemas.microsoft.com/office/drawing/2014/main" id="{8B5DE8A2-7D62-482D-B01F-6B60A1957A7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883372" y="3969478"/>
            <a:ext cx="1945926" cy="2518258"/>
          </a:xfrm>
          <a:prstGeom prst="rect">
            <a:avLst/>
          </a:prstGeom>
          <a:effectLst>
            <a:outerShdw blurRad="38100" dist="38100" dir="2700000" algn="tl" rotWithShape="0">
              <a:prstClr val="black">
                <a:alpha val="40000"/>
              </a:prstClr>
            </a:outerShdw>
          </a:effectLst>
        </p:spPr>
      </p:pic>
      <p:sp>
        <p:nvSpPr>
          <p:cNvPr id="47" name="TextBox 46">
            <a:extLst>
              <a:ext uri="{FF2B5EF4-FFF2-40B4-BE49-F238E27FC236}">
                <a16:creationId xmlns:a16="http://schemas.microsoft.com/office/drawing/2014/main" id="{E13664DD-1459-43F8-A6D7-9CC801A84FD9}"/>
              </a:ext>
            </a:extLst>
          </p:cNvPr>
          <p:cNvSpPr txBox="1"/>
          <p:nvPr/>
        </p:nvSpPr>
        <p:spPr>
          <a:xfrm>
            <a:off x="9817101" y="4310659"/>
            <a:ext cx="2180166" cy="781752"/>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Mid/Lower Klamath</a:t>
            </a:r>
          </a:p>
        </p:txBody>
      </p:sp>
      <p:pic>
        <p:nvPicPr>
          <p:cNvPr id="48" name="Picture 47">
            <a:extLst>
              <a:ext uri="{FF2B5EF4-FFF2-40B4-BE49-F238E27FC236}">
                <a16:creationId xmlns:a16="http://schemas.microsoft.com/office/drawing/2014/main" id="{A93B04A0-26B0-4ECF-BDBE-EF09DA5BC3DD}"/>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1" b="-5270"/>
          <a:stretch/>
        </p:blipFill>
        <p:spPr>
          <a:xfrm>
            <a:off x="7676810" y="2035003"/>
            <a:ext cx="3780591" cy="1782973"/>
          </a:xfrm>
          <a:prstGeom prst="rect">
            <a:avLst/>
          </a:prstGeom>
          <a:effectLst>
            <a:outerShdw blurRad="38100" dist="38100" dir="2700000" algn="tl" rotWithShape="0">
              <a:prstClr val="black">
                <a:alpha val="40000"/>
              </a:prstClr>
            </a:outerShdw>
          </a:effectLst>
        </p:spPr>
      </p:pic>
      <p:sp>
        <p:nvSpPr>
          <p:cNvPr id="49" name="TextBox 48">
            <a:extLst>
              <a:ext uri="{FF2B5EF4-FFF2-40B4-BE49-F238E27FC236}">
                <a16:creationId xmlns:a16="http://schemas.microsoft.com/office/drawing/2014/main" id="{62A2FDEC-45B3-4FC7-A296-F96A4F63EDE5}"/>
              </a:ext>
            </a:extLst>
          </p:cNvPr>
          <p:cNvSpPr txBox="1">
            <a:spLocks noChangeAspect="1"/>
          </p:cNvSpPr>
          <p:nvPr/>
        </p:nvSpPr>
        <p:spPr>
          <a:xfrm>
            <a:off x="8028521" y="2892372"/>
            <a:ext cx="3150363" cy="781752"/>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Flow</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Scott &amp; others</a:t>
            </a:r>
          </a:p>
        </p:txBody>
      </p:sp>
      <p:pic>
        <p:nvPicPr>
          <p:cNvPr id="41" name="Picture 40">
            <a:extLst>
              <a:ext uri="{FF2B5EF4-FFF2-40B4-BE49-F238E27FC236}">
                <a16:creationId xmlns:a16="http://schemas.microsoft.com/office/drawing/2014/main" id="{647BC3BC-36E8-49A5-BA6C-9D56B0CD98EB}"/>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t="-2" b="36388"/>
          <a:stretch/>
        </p:blipFill>
        <p:spPr>
          <a:xfrm>
            <a:off x="7370387" y="180934"/>
            <a:ext cx="3571286" cy="1648332"/>
          </a:xfrm>
          <a:prstGeom prst="rect">
            <a:avLst/>
          </a:prstGeom>
          <a:ln w="3175">
            <a:solidFill>
              <a:schemeClr val="bg1">
                <a:lumMod val="50000"/>
              </a:schemeClr>
            </a:solidFill>
          </a:ln>
          <a:effectLst>
            <a:outerShdw blurRad="38100" dist="38100" dir="2700000" algn="tl" rotWithShape="0">
              <a:prstClr val="black">
                <a:alpha val="40000"/>
              </a:prstClr>
            </a:outerShdw>
          </a:effectLst>
        </p:spPr>
      </p:pic>
      <p:sp>
        <p:nvSpPr>
          <p:cNvPr id="50" name="TextBox 49">
            <a:extLst>
              <a:ext uri="{FF2B5EF4-FFF2-40B4-BE49-F238E27FC236}">
                <a16:creationId xmlns:a16="http://schemas.microsoft.com/office/drawing/2014/main" id="{D86A58BB-E3BC-4B43-9C86-3D978999CE46}"/>
              </a:ext>
            </a:extLst>
          </p:cNvPr>
          <p:cNvSpPr txBox="1">
            <a:spLocks noChangeAspect="1"/>
          </p:cNvSpPr>
          <p:nvPr/>
        </p:nvSpPr>
        <p:spPr>
          <a:xfrm>
            <a:off x="7625992" y="1237064"/>
            <a:ext cx="3197161" cy="437043"/>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Wildfire smoke</a:t>
            </a:r>
          </a:p>
        </p:txBody>
      </p:sp>
      <p:sp>
        <p:nvSpPr>
          <p:cNvPr id="32" name="Left Brace 31">
            <a:extLst>
              <a:ext uri="{FF2B5EF4-FFF2-40B4-BE49-F238E27FC236}">
                <a16:creationId xmlns:a16="http://schemas.microsoft.com/office/drawing/2014/main" id="{861D3310-A55E-43FF-A611-28C198253999}"/>
              </a:ext>
            </a:extLst>
          </p:cNvPr>
          <p:cNvSpPr/>
          <p:nvPr/>
        </p:nvSpPr>
        <p:spPr bwMode="auto">
          <a:xfrm rot="13952983">
            <a:off x="5206863" y="2325897"/>
            <a:ext cx="360907" cy="1165861"/>
          </a:xfrm>
          <a:prstGeom prst="leftBrace">
            <a:avLst/>
          </a:prstGeom>
          <a:noFill/>
          <a:ln w="15875" cap="flat" cmpd="sng" algn="ctr">
            <a:solidFill>
              <a:schemeClr val="tx1">
                <a:lumMod val="65000"/>
                <a:lumOff val="3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80000"/>
              </a:lnSpc>
              <a:spcBef>
                <a:spcPct val="0"/>
              </a:spcBef>
              <a:spcAft>
                <a:spcPct val="0"/>
              </a:spcAft>
              <a:buClrTx/>
              <a:buSzTx/>
              <a:buFontTx/>
              <a:buNone/>
              <a:tabLst/>
              <a:defRPr/>
            </a:pPr>
            <a:endParaRPr kumimoji="0" lang="en-US" sz="2400" b="0" i="1"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cxnSp>
        <p:nvCxnSpPr>
          <p:cNvPr id="33" name="Straight Connector 32">
            <a:extLst>
              <a:ext uri="{FF2B5EF4-FFF2-40B4-BE49-F238E27FC236}">
                <a16:creationId xmlns:a16="http://schemas.microsoft.com/office/drawing/2014/main" id="{65694465-3321-4F75-B537-2E72A464CA1E}"/>
              </a:ext>
            </a:extLst>
          </p:cNvPr>
          <p:cNvCxnSpPr/>
          <p:nvPr/>
        </p:nvCxnSpPr>
        <p:spPr>
          <a:xfrm>
            <a:off x="4220804" y="5066214"/>
            <a:ext cx="211666" cy="84666"/>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CA0EEF00-54CD-450D-A25D-879F7F93EBF7}"/>
              </a:ext>
            </a:extLst>
          </p:cNvPr>
          <p:cNvCxnSpPr/>
          <p:nvPr/>
        </p:nvCxnSpPr>
        <p:spPr>
          <a:xfrm>
            <a:off x="4186933" y="5100083"/>
            <a:ext cx="211666" cy="84666"/>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ED9E8010-FC7C-DE7D-B250-A4994502F3F9}"/>
              </a:ext>
            </a:extLst>
          </p:cNvPr>
          <p:cNvSpPr/>
          <p:nvPr/>
        </p:nvSpPr>
        <p:spPr>
          <a:xfrm>
            <a:off x="2876112" y="527434"/>
            <a:ext cx="1711888" cy="185493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95D34FF6-378A-6092-FB13-631E6DB85C0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491250" y="120920"/>
            <a:ext cx="1913508" cy="2475431"/>
          </a:xfrm>
          <a:prstGeom prst="rect">
            <a:avLst/>
          </a:prstGeom>
        </p:spPr>
      </p:pic>
      <p:sp>
        <p:nvSpPr>
          <p:cNvPr id="5" name="TextBox 4">
            <a:extLst>
              <a:ext uri="{FF2B5EF4-FFF2-40B4-BE49-F238E27FC236}">
                <a16:creationId xmlns:a16="http://schemas.microsoft.com/office/drawing/2014/main" id="{7E179F04-A0B6-002E-75B1-6D277CE29609}"/>
              </a:ext>
            </a:extLst>
          </p:cNvPr>
          <p:cNvSpPr txBox="1"/>
          <p:nvPr/>
        </p:nvSpPr>
        <p:spPr>
          <a:xfrm>
            <a:off x="2574856" y="582542"/>
            <a:ext cx="1700002" cy="1126462"/>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Upper Klamath</a:t>
            </a:r>
          </a:p>
          <a:p>
            <a:pPr marL="0" marR="0" lvl="0" indent="0" algn="ctr" defTabSz="914400" rtl="0" eaLnBrk="1" fontAlgn="auto" latinLnBrk="0" hangingPunct="1">
              <a:lnSpc>
                <a:spcPct val="80000"/>
              </a:lnSpc>
              <a:spcBef>
                <a:spcPts val="0"/>
              </a:spcBef>
              <a:spcAft>
                <a:spcPts val="0"/>
              </a:spcAft>
              <a:buClrTx/>
              <a:buSzTx/>
              <a:buFontTx/>
              <a:buNone/>
              <a:tabLst/>
              <a:defRPr/>
            </a:pPr>
            <a:endPar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endParaRPr>
          </a:p>
        </p:txBody>
      </p:sp>
      <p:sp>
        <p:nvSpPr>
          <p:cNvPr id="10" name="Slide Number Placeholder 9">
            <a:extLst>
              <a:ext uri="{FF2B5EF4-FFF2-40B4-BE49-F238E27FC236}">
                <a16:creationId xmlns:a16="http://schemas.microsoft.com/office/drawing/2014/main" id="{3AEE8D0D-1B5E-EF7D-CB7B-527EF9001FA7}"/>
              </a:ext>
            </a:extLst>
          </p:cNvPr>
          <p:cNvSpPr>
            <a:spLocks noGrp="1"/>
          </p:cNvSpPr>
          <p:nvPr>
            <p:ph type="sldNum" sz="quarter" idx="12"/>
          </p:nvPr>
        </p:nvSpPr>
        <p:spPr/>
        <p:txBody>
          <a:bodyPr/>
          <a:lstStyle/>
          <a:p>
            <a:fld id="{85E80BC6-4763-4CF4-844D-4F10D2D02284}" type="slidenum">
              <a:rPr lang="en-US" smtClean="0"/>
              <a:t>12</a:t>
            </a:fld>
            <a:endParaRPr lang="en-US"/>
          </a:p>
        </p:txBody>
      </p:sp>
    </p:spTree>
    <p:extLst>
      <p:ext uri="{BB962C8B-B14F-4D97-AF65-F5344CB8AC3E}">
        <p14:creationId xmlns:p14="http://schemas.microsoft.com/office/powerpoint/2010/main" val="461691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a:spLocks noChangeAspect="1"/>
          </p:cNvSpPr>
          <p:nvPr/>
        </p:nvSpPr>
        <p:spPr bwMode="auto">
          <a:xfrm>
            <a:off x="0" y="-60959"/>
            <a:ext cx="12192000" cy="6918959"/>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Calibri"/>
              <a:ea typeface="+mn-ea"/>
              <a:cs typeface="+mn-cs"/>
            </a:endParaRPr>
          </a:p>
        </p:txBody>
      </p:sp>
      <p:sp>
        <p:nvSpPr>
          <p:cNvPr id="17" name="Content Placeholder 6"/>
          <p:cNvSpPr txBox="1">
            <a:spLocks/>
          </p:cNvSpPr>
          <p:nvPr/>
        </p:nvSpPr>
        <p:spPr bwMode="auto">
          <a:xfrm>
            <a:off x="769058" y="573866"/>
            <a:ext cx="10653883" cy="11449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6350" marR="0" lvl="1" indent="0" algn="ctr" defTabSz="914400" rtl="0" eaLnBrk="0" fontAlgn="base" latinLnBrk="0" hangingPunct="0">
              <a:lnSpc>
                <a:spcPct val="85000"/>
              </a:lnSpc>
              <a:spcBef>
                <a:spcPts val="0"/>
              </a:spcBef>
              <a:spcAft>
                <a:spcPct val="0"/>
              </a:spcAft>
              <a:buClrTx/>
              <a:buSzTx/>
              <a:buFontTx/>
              <a:buNone/>
              <a:tabLst/>
              <a:defRPr/>
            </a:pPr>
            <a:r>
              <a:rPr kumimoji="0" lang="en-US" sz="3600" b="0"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Water temperature responses to climate</a:t>
            </a:r>
          </a:p>
          <a:p>
            <a:pPr marL="6350" marR="0" lvl="1" indent="0" algn="ctr" defTabSz="914400" rtl="0" eaLnBrk="0" fontAlgn="base" latinLnBrk="0" hangingPunct="0">
              <a:lnSpc>
                <a:spcPct val="85000"/>
              </a:lnSpc>
              <a:spcBef>
                <a:spcPts val="0"/>
              </a:spcBef>
              <a:spcAft>
                <a:spcPct val="0"/>
              </a:spcAft>
              <a:buClrTx/>
              <a:buSzTx/>
              <a:buFontTx/>
              <a:buNone/>
              <a:tabLst/>
              <a:defRPr/>
            </a:pPr>
            <a:r>
              <a:rPr kumimoji="0" lang="en-US" sz="3600" b="0"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vary according to site characteristics and day of year</a:t>
            </a:r>
          </a:p>
        </p:txBody>
      </p:sp>
      <p:sp>
        <p:nvSpPr>
          <p:cNvPr id="2" name="Slide Number Placeholder 1">
            <a:extLst>
              <a:ext uri="{FF2B5EF4-FFF2-40B4-BE49-F238E27FC236}">
                <a16:creationId xmlns:a16="http://schemas.microsoft.com/office/drawing/2014/main" id="{33675320-1BF2-64AB-66F4-601783C32A4A}"/>
              </a:ext>
            </a:extLst>
          </p:cNvPr>
          <p:cNvSpPr>
            <a:spLocks noGrp="1"/>
          </p:cNvSpPr>
          <p:nvPr>
            <p:ph type="sldNum" sz="quarter" idx="12"/>
          </p:nvPr>
        </p:nvSpPr>
        <p:spPr/>
        <p:txBody>
          <a:bodyPr/>
          <a:lstStyle/>
          <a:p>
            <a:fld id="{85E80BC6-4763-4CF4-844D-4F10D2D02284}" type="slidenum">
              <a:rPr lang="en-US" smtClean="0"/>
              <a:t>13</a:t>
            </a:fld>
            <a:endParaRPr lang="en-US"/>
          </a:p>
        </p:txBody>
      </p:sp>
      <p:pic>
        <p:nvPicPr>
          <p:cNvPr id="3" name="Picture 2">
            <a:extLst>
              <a:ext uri="{FF2B5EF4-FFF2-40B4-BE49-F238E27FC236}">
                <a16:creationId xmlns:a16="http://schemas.microsoft.com/office/drawing/2014/main" id="{AD40876C-9D3F-ADAA-AFBA-C8B9029FE0C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189" r="13080"/>
          <a:stretch/>
        </p:blipFill>
        <p:spPr>
          <a:xfrm>
            <a:off x="148186" y="1987170"/>
            <a:ext cx="4770120" cy="4602480"/>
          </a:xfrm>
          <a:prstGeom prst="rect">
            <a:avLst/>
          </a:prstGeom>
        </p:spPr>
      </p:pic>
      <p:sp>
        <p:nvSpPr>
          <p:cNvPr id="4" name="TextBox 3">
            <a:extLst>
              <a:ext uri="{FF2B5EF4-FFF2-40B4-BE49-F238E27FC236}">
                <a16:creationId xmlns:a16="http://schemas.microsoft.com/office/drawing/2014/main" id="{12D97934-4D59-22C2-A313-A2B82C595F88}"/>
              </a:ext>
            </a:extLst>
          </p:cNvPr>
          <p:cNvSpPr txBox="1"/>
          <p:nvPr/>
        </p:nvSpPr>
        <p:spPr>
          <a:xfrm>
            <a:off x="-35560" y="6281968"/>
            <a:ext cx="1305560" cy="338554"/>
          </a:xfrm>
          <a:prstGeom prst="rect">
            <a:avLst/>
          </a:prstGeom>
          <a:noFill/>
        </p:spPr>
        <p:txBody>
          <a:bodyPr wrap="square" rtlCol="0">
            <a:spAutoFit/>
          </a:bodyPr>
          <a:lstStyle/>
          <a:p>
            <a:pPr algn="r"/>
            <a:r>
              <a:rPr lang="en-US" sz="1600" dirty="0">
                <a:solidFill>
                  <a:schemeClr val="bg1">
                    <a:lumMod val="6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Eli Asarian</a:t>
            </a:r>
          </a:p>
        </p:txBody>
      </p:sp>
      <p:pic>
        <p:nvPicPr>
          <p:cNvPr id="5" name="Picture 4">
            <a:extLst>
              <a:ext uri="{FF2B5EF4-FFF2-40B4-BE49-F238E27FC236}">
                <a16:creationId xmlns:a16="http://schemas.microsoft.com/office/drawing/2014/main" id="{85E1D312-F164-EFF6-27EE-7336911091EB}"/>
              </a:ext>
            </a:extLst>
          </p:cNvPr>
          <p:cNvPicPr>
            <a:picLocks noChangeAspect="1"/>
          </p:cNvPicPr>
          <p:nvPr/>
        </p:nvPicPr>
        <p:blipFill rotWithShape="1">
          <a:blip r:embed="rId3">
            <a:extLst>
              <a:ext uri="{28A0092B-C50C-407E-A947-70E740481C1C}">
                <a14:useLocalDpi xmlns:a14="http://schemas.microsoft.com/office/drawing/2010/main" val="0"/>
              </a:ext>
            </a:extLst>
          </a:blip>
          <a:srcRect t="11461" b="10640"/>
          <a:stretch/>
        </p:blipFill>
        <p:spPr bwMode="auto">
          <a:xfrm>
            <a:off x="5060950" y="1996441"/>
            <a:ext cx="3938091" cy="4602480"/>
          </a:xfrm>
          <a:prstGeom prst="rect">
            <a:avLst/>
          </a:prstGeom>
          <a:ln>
            <a:noFill/>
          </a:ln>
          <a:effectLst>
            <a:outerShdw blurRad="50800" dist="38100" dir="2700000" algn="tl" rotWithShape="0">
              <a:prstClr val="black">
                <a:alpha val="40000"/>
              </a:prstClr>
            </a:outerShdw>
          </a:effectLst>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20DFF909-B52C-3AC1-F028-5CD3397436E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5298" r="27892"/>
          <a:stretch/>
        </p:blipFill>
        <p:spPr>
          <a:xfrm>
            <a:off x="9128760" y="2023685"/>
            <a:ext cx="2849880" cy="4565965"/>
          </a:xfrm>
          <a:prstGeom prst="rect">
            <a:avLst/>
          </a:prstGeom>
        </p:spPr>
      </p:pic>
      <p:sp>
        <p:nvSpPr>
          <p:cNvPr id="7" name="TextBox 6">
            <a:extLst>
              <a:ext uri="{FF2B5EF4-FFF2-40B4-BE49-F238E27FC236}">
                <a16:creationId xmlns:a16="http://schemas.microsoft.com/office/drawing/2014/main" id="{7529C2D2-68C7-7A71-556F-86C433D84E7A}"/>
              </a:ext>
            </a:extLst>
          </p:cNvPr>
          <p:cNvSpPr txBox="1"/>
          <p:nvPr/>
        </p:nvSpPr>
        <p:spPr>
          <a:xfrm>
            <a:off x="8935720" y="6287048"/>
            <a:ext cx="1305560" cy="338554"/>
          </a:xfrm>
          <a:prstGeom prst="rect">
            <a:avLst/>
          </a:prstGeom>
          <a:noFill/>
        </p:spPr>
        <p:txBody>
          <a:bodyPr wrap="square" rtlCol="0">
            <a:spAutoFit/>
          </a:bodyPr>
          <a:lstStyle/>
          <a:p>
            <a:pPr algn="r"/>
            <a:r>
              <a:rPr lang="en-US" sz="1600" dirty="0">
                <a:solidFill>
                  <a:schemeClr val="bg1">
                    <a:lumMod val="6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Eli Asarian</a:t>
            </a:r>
          </a:p>
        </p:txBody>
      </p:sp>
      <p:sp>
        <p:nvSpPr>
          <p:cNvPr id="8" name="TextBox 7">
            <a:extLst>
              <a:ext uri="{FF2B5EF4-FFF2-40B4-BE49-F238E27FC236}">
                <a16:creationId xmlns:a16="http://schemas.microsoft.com/office/drawing/2014/main" id="{139DF157-A852-75CD-B1C5-253CB10D7F09}"/>
              </a:ext>
            </a:extLst>
          </p:cNvPr>
          <p:cNvSpPr txBox="1"/>
          <p:nvPr/>
        </p:nvSpPr>
        <p:spPr>
          <a:xfrm>
            <a:off x="5013960" y="6281968"/>
            <a:ext cx="1295400" cy="338554"/>
          </a:xfrm>
          <a:prstGeom prst="rect">
            <a:avLst/>
          </a:prstGeom>
          <a:noFill/>
        </p:spPr>
        <p:txBody>
          <a:bodyPr wrap="square" rtlCol="0">
            <a:spAutoFit/>
          </a:bodyPr>
          <a:lstStyle/>
          <a:p>
            <a:r>
              <a:rPr lang="en-US" sz="1600" dirty="0">
                <a:solidFill>
                  <a:schemeClr val="bg1">
                    <a:lumMod val="6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SRRC</a:t>
            </a:r>
          </a:p>
        </p:txBody>
      </p:sp>
    </p:spTree>
    <p:extLst>
      <p:ext uri="{BB962C8B-B14F-4D97-AF65-F5344CB8AC3E}">
        <p14:creationId xmlns:p14="http://schemas.microsoft.com/office/powerpoint/2010/main" val="332735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a:spLocks noChangeAspect="1"/>
          </p:cNvSpPr>
          <p:nvPr/>
        </p:nvSpPr>
        <p:spPr bwMode="auto">
          <a:xfrm>
            <a:off x="0" y="-60959"/>
            <a:ext cx="12192000" cy="6918959"/>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Calibri"/>
              <a:ea typeface="+mn-ea"/>
              <a:cs typeface="+mn-cs"/>
            </a:endParaRPr>
          </a:p>
        </p:txBody>
      </p:sp>
      <p:sp>
        <p:nvSpPr>
          <p:cNvPr id="16" name="Title 5"/>
          <p:cNvSpPr txBox="1">
            <a:spLocks noChangeAspect="1"/>
          </p:cNvSpPr>
          <p:nvPr/>
        </p:nvSpPr>
        <p:spPr bwMode="auto">
          <a:xfrm>
            <a:off x="186056" y="148389"/>
            <a:ext cx="9144005" cy="957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4400" b="0" i="0" u="none" strike="noStrike" kern="0" cap="none" spc="0" normalizeH="0" baseline="0" noProof="0" dirty="0">
                <a:ln>
                  <a:noFill/>
                </a:ln>
                <a:solidFill>
                  <a:srgbClr val="000000"/>
                </a:solidFill>
                <a:effectLst/>
                <a:uLnTx/>
                <a:uFillTx/>
                <a:latin typeface="Calibri"/>
                <a:ea typeface="+mj-ea"/>
                <a:cs typeface="Arial" panose="020B0604020202020204" pitchFamily="34" charset="0"/>
              </a:rPr>
              <a:t>Mid/Lower Klamath</a:t>
            </a:r>
          </a:p>
        </p:txBody>
      </p:sp>
      <p:grpSp>
        <p:nvGrpSpPr>
          <p:cNvPr id="3" name="Group 2">
            <a:extLst>
              <a:ext uri="{FF2B5EF4-FFF2-40B4-BE49-F238E27FC236}">
                <a16:creationId xmlns:a16="http://schemas.microsoft.com/office/drawing/2014/main" id="{3A369053-ACD0-41A7-968C-ABE2D82FF766}"/>
              </a:ext>
            </a:extLst>
          </p:cNvPr>
          <p:cNvGrpSpPr>
            <a:grpSpLocks noChangeAspect="1"/>
          </p:cNvGrpSpPr>
          <p:nvPr/>
        </p:nvGrpSpPr>
        <p:grpSpPr>
          <a:xfrm>
            <a:off x="3534832" y="1240367"/>
            <a:ext cx="8016880" cy="5434941"/>
            <a:chOff x="1665408" y="961215"/>
            <a:chExt cx="6780119" cy="4596491"/>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t="22024" b="19405"/>
            <a:stretch/>
          </p:blipFill>
          <p:spPr>
            <a:xfrm>
              <a:off x="2381415" y="961215"/>
              <a:ext cx="6064112" cy="4596491"/>
            </a:xfrm>
            <a:prstGeom prst="rect">
              <a:avLst/>
            </a:prstGeom>
          </p:spPr>
        </p:pic>
        <p:sp>
          <p:nvSpPr>
            <p:cNvPr id="18" name="TextBox 17">
              <a:extLst>
                <a:ext uri="{FF2B5EF4-FFF2-40B4-BE49-F238E27FC236}">
                  <a16:creationId xmlns:a16="http://schemas.microsoft.com/office/drawing/2014/main" id="{6224CC76-CDBB-459C-BC18-6EA6486665C2}"/>
                </a:ext>
              </a:extLst>
            </p:cNvPr>
            <p:cNvSpPr txBox="1"/>
            <p:nvPr/>
          </p:nvSpPr>
          <p:spPr>
            <a:xfrm>
              <a:off x="4117421" y="3799934"/>
              <a:ext cx="1235214" cy="39044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1" u="none" strike="noStrike" kern="1200" cap="none" spc="0" normalizeH="0" baseline="0" noProof="0" dirty="0">
                  <a:ln>
                    <a:noFill/>
                  </a:ln>
                  <a:solidFill>
                    <a:prstClr val="black">
                      <a:lumMod val="65000"/>
                      <a:lumOff val="35000"/>
                    </a:prstClr>
                  </a:solidFill>
                  <a:effectLst/>
                  <a:uLnTx/>
                  <a:uFillTx/>
                  <a:latin typeface="Calibri"/>
                  <a:ea typeface="+mn-ea"/>
                  <a:cs typeface="+mn-cs"/>
                </a:rPr>
                <a:t>Salmon R.</a:t>
              </a:r>
            </a:p>
          </p:txBody>
        </p:sp>
        <p:sp>
          <p:nvSpPr>
            <p:cNvPr id="19" name="TextBox 18">
              <a:extLst>
                <a:ext uri="{FF2B5EF4-FFF2-40B4-BE49-F238E27FC236}">
                  <a16:creationId xmlns:a16="http://schemas.microsoft.com/office/drawing/2014/main" id="{438C0DA9-9C84-4D79-973F-DA967EFA6908}"/>
                </a:ext>
              </a:extLst>
            </p:cNvPr>
            <p:cNvSpPr txBox="1"/>
            <p:nvPr/>
          </p:nvSpPr>
          <p:spPr>
            <a:xfrm>
              <a:off x="5201167" y="3206487"/>
              <a:ext cx="973778" cy="39044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1" u="none" strike="noStrike" kern="1200" cap="none" spc="0" normalizeH="0" baseline="0" noProof="0" dirty="0">
                  <a:ln>
                    <a:noFill/>
                  </a:ln>
                  <a:solidFill>
                    <a:prstClr val="black">
                      <a:lumMod val="65000"/>
                      <a:lumOff val="35000"/>
                    </a:prstClr>
                  </a:solidFill>
                  <a:effectLst/>
                  <a:uLnTx/>
                  <a:uFillTx/>
                  <a:latin typeface="Calibri"/>
                  <a:ea typeface="+mn-ea"/>
                  <a:cs typeface="+mn-cs"/>
                </a:rPr>
                <a:t>Scott R.</a:t>
              </a:r>
            </a:p>
          </p:txBody>
        </p:sp>
        <p:sp>
          <p:nvSpPr>
            <p:cNvPr id="20" name="TextBox 19">
              <a:extLst>
                <a:ext uri="{FF2B5EF4-FFF2-40B4-BE49-F238E27FC236}">
                  <a16:creationId xmlns:a16="http://schemas.microsoft.com/office/drawing/2014/main" id="{A9C38F60-9636-42F9-849C-4F519DAF6D0C}"/>
                </a:ext>
              </a:extLst>
            </p:cNvPr>
            <p:cNvSpPr txBox="1"/>
            <p:nvPr/>
          </p:nvSpPr>
          <p:spPr>
            <a:xfrm>
              <a:off x="6351665" y="3252839"/>
              <a:ext cx="1150509" cy="39044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1" u="none" strike="noStrike" kern="1200" cap="none" spc="0" normalizeH="0" baseline="0" noProof="0" dirty="0">
                  <a:ln>
                    <a:noFill/>
                  </a:ln>
                  <a:solidFill>
                    <a:prstClr val="black">
                      <a:lumMod val="65000"/>
                      <a:lumOff val="35000"/>
                    </a:prstClr>
                  </a:solidFill>
                  <a:effectLst/>
                  <a:uLnTx/>
                  <a:uFillTx/>
                  <a:latin typeface="Calibri"/>
                  <a:ea typeface="+mn-ea"/>
                  <a:cs typeface="+mn-cs"/>
                </a:rPr>
                <a:t>Shasta R.</a:t>
              </a:r>
            </a:p>
          </p:txBody>
        </p:sp>
        <p:sp>
          <p:nvSpPr>
            <p:cNvPr id="21" name="TextBox 20">
              <a:extLst>
                <a:ext uri="{FF2B5EF4-FFF2-40B4-BE49-F238E27FC236}">
                  <a16:creationId xmlns:a16="http://schemas.microsoft.com/office/drawing/2014/main" id="{0AB46A47-A52B-4E92-9EE5-00AD5215905E}"/>
                </a:ext>
              </a:extLst>
            </p:cNvPr>
            <p:cNvSpPr txBox="1"/>
            <p:nvPr/>
          </p:nvSpPr>
          <p:spPr>
            <a:xfrm>
              <a:off x="4771130" y="2123536"/>
              <a:ext cx="2162517" cy="39044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1" u="none" strike="noStrike" kern="1200" cap="none" spc="0" normalizeH="0" baseline="0" noProof="0" dirty="0">
                  <a:ln>
                    <a:noFill/>
                  </a:ln>
                  <a:solidFill>
                    <a:prstClr val="black">
                      <a:lumMod val="65000"/>
                      <a:lumOff val="35000"/>
                    </a:prstClr>
                  </a:solidFill>
                  <a:effectLst/>
                  <a:uLnTx/>
                  <a:uFillTx/>
                  <a:latin typeface="Calibri"/>
                  <a:ea typeface="+mn-ea"/>
                  <a:cs typeface="+mn-cs"/>
                </a:rPr>
                <a:t>Middle Klamath R.</a:t>
              </a:r>
            </a:p>
          </p:txBody>
        </p:sp>
        <p:sp>
          <p:nvSpPr>
            <p:cNvPr id="23" name="TextBox 22">
              <a:extLst>
                <a:ext uri="{FF2B5EF4-FFF2-40B4-BE49-F238E27FC236}">
                  <a16:creationId xmlns:a16="http://schemas.microsoft.com/office/drawing/2014/main" id="{55FD6E84-9747-4BA7-BEC3-33C313DD48EF}"/>
                </a:ext>
              </a:extLst>
            </p:cNvPr>
            <p:cNvSpPr txBox="1"/>
            <p:nvPr/>
          </p:nvSpPr>
          <p:spPr>
            <a:xfrm>
              <a:off x="1665408" y="3387783"/>
              <a:ext cx="1489448" cy="70279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1" u="none" strike="noStrike" kern="1200" cap="none" spc="0" normalizeH="0" baseline="0" noProof="0" dirty="0">
                  <a:ln>
                    <a:noFill/>
                  </a:ln>
                  <a:solidFill>
                    <a:prstClr val="black">
                      <a:lumMod val="65000"/>
                      <a:lumOff val="35000"/>
                    </a:prstClr>
                  </a:solidFill>
                  <a:effectLst/>
                  <a:uLnTx/>
                  <a:uFillTx/>
                  <a:latin typeface="Calibri"/>
                  <a:ea typeface="+mn-ea"/>
                  <a:cs typeface="+mn-cs"/>
                </a:rPr>
                <a:t>Lower Klamath R.</a:t>
              </a:r>
            </a:p>
          </p:txBody>
        </p:sp>
      </p:grpSp>
      <p:sp>
        <p:nvSpPr>
          <p:cNvPr id="17" name="Content Placeholder 6"/>
          <p:cNvSpPr txBox="1">
            <a:spLocks/>
          </p:cNvSpPr>
          <p:nvPr/>
        </p:nvSpPr>
        <p:spPr bwMode="auto">
          <a:xfrm>
            <a:off x="996405" y="1879600"/>
            <a:ext cx="7623632" cy="2184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6350" marR="0" lvl="1" indent="0" algn="l" defTabSz="914400" rtl="0" eaLnBrk="0" fontAlgn="base" latinLnBrk="0" hangingPunct="0">
              <a:lnSpc>
                <a:spcPct val="100000"/>
              </a:lnSpc>
              <a:spcBef>
                <a:spcPct val="20000"/>
              </a:spcBef>
              <a:spcAft>
                <a:spcPct val="0"/>
              </a:spcAft>
              <a:buClrTx/>
              <a:buSzTx/>
              <a:buFontTx/>
              <a:buNone/>
              <a:tabLst/>
              <a:defRPr/>
            </a:pPr>
            <a:r>
              <a:rPr kumimoji="0" lang="en-US" sz="3600" b="0"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85 sites ≥14 years data</a:t>
            </a:r>
          </a:p>
          <a:p>
            <a:pPr marL="0" marR="0" lvl="1" indent="0" algn="l" defTabSz="914400" rtl="0" eaLnBrk="0" fontAlgn="base" latinLnBrk="0" hangingPunct="0">
              <a:lnSpc>
                <a:spcPct val="100000"/>
              </a:lnSpc>
              <a:spcBef>
                <a:spcPct val="20000"/>
              </a:spcBef>
              <a:spcAft>
                <a:spcPct val="0"/>
              </a:spcAft>
              <a:buClrTx/>
              <a:buSzTx/>
              <a:buFontTx/>
              <a:buNone/>
              <a:tabLst/>
              <a:defRPr/>
            </a:pPr>
            <a:r>
              <a:rPr kumimoji="0" lang="en-US" sz="3600" b="0"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1995–2017</a:t>
            </a:r>
          </a:p>
        </p:txBody>
      </p:sp>
      <p:sp>
        <p:nvSpPr>
          <p:cNvPr id="24" name="Title 5">
            <a:extLst>
              <a:ext uri="{FF2B5EF4-FFF2-40B4-BE49-F238E27FC236}">
                <a16:creationId xmlns:a16="http://schemas.microsoft.com/office/drawing/2014/main" id="{D39F4466-538C-43B9-8B94-3B0430D9C091}"/>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2020</a:t>
            </a:r>
          </a:p>
        </p:txBody>
      </p:sp>
      <p:cxnSp>
        <p:nvCxnSpPr>
          <p:cNvPr id="13" name="Straight Connector 12">
            <a:extLst>
              <a:ext uri="{FF2B5EF4-FFF2-40B4-BE49-F238E27FC236}">
                <a16:creationId xmlns:a16="http://schemas.microsoft.com/office/drawing/2014/main" id="{6A4617F1-0591-44F3-9184-347A33F23541}"/>
              </a:ext>
            </a:extLst>
          </p:cNvPr>
          <p:cNvCxnSpPr/>
          <p:nvPr/>
        </p:nvCxnSpPr>
        <p:spPr>
          <a:xfrm>
            <a:off x="10933392" y="2214112"/>
            <a:ext cx="211666" cy="84666"/>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BE0AF05-7AC4-445F-9D3B-6347DF20BD35}"/>
              </a:ext>
            </a:extLst>
          </p:cNvPr>
          <p:cNvCxnSpPr>
            <a:cxnSpLocks/>
          </p:cNvCxnSpPr>
          <p:nvPr/>
        </p:nvCxnSpPr>
        <p:spPr>
          <a:xfrm>
            <a:off x="9715501" y="2764366"/>
            <a:ext cx="190779" cy="110145"/>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7DFEF81-C84E-4209-84D7-0BB34B958FA8}"/>
              </a:ext>
            </a:extLst>
          </p:cNvPr>
          <p:cNvCxnSpPr>
            <a:cxnSpLocks/>
          </p:cNvCxnSpPr>
          <p:nvPr/>
        </p:nvCxnSpPr>
        <p:spPr>
          <a:xfrm>
            <a:off x="10084081" y="2603499"/>
            <a:ext cx="0" cy="1964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949BA640-430B-4476-A826-AF8248C9784B}"/>
              </a:ext>
            </a:extLst>
          </p:cNvPr>
          <p:cNvSpPr txBox="1"/>
          <p:nvPr/>
        </p:nvSpPr>
        <p:spPr>
          <a:xfrm>
            <a:off x="9826907" y="2817908"/>
            <a:ext cx="1653897" cy="584775"/>
          </a:xfrm>
          <a:prstGeom prst="rect">
            <a:avLst/>
          </a:prstGeom>
          <a:noFill/>
        </p:spPr>
        <p:txBody>
          <a:bodyPr wrap="square" rtlCol="0">
            <a:spAutoFit/>
          </a:bodyPr>
          <a:lstStyle/>
          <a:p>
            <a:pPr marL="0" marR="0" lvl="0" indent="0" algn="l" defTabSz="914400" rtl="0" eaLnBrk="1" fontAlgn="base" latinLnBrk="0" hangingPunct="1">
              <a:lnSpc>
                <a:spcPct val="80000"/>
              </a:lnSpc>
              <a:spcBef>
                <a:spcPct val="0"/>
              </a:spcBef>
              <a:spcAft>
                <a:spcPct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Iron Gate</a:t>
            </a:r>
          </a:p>
          <a:p>
            <a:pPr marL="0" marR="0" lvl="0" indent="0" algn="l" defTabSz="914400" rtl="0" eaLnBrk="1" fontAlgn="base" latinLnBrk="0" hangingPunct="1">
              <a:lnSpc>
                <a:spcPct val="80000"/>
              </a:lnSpc>
              <a:spcBef>
                <a:spcPct val="0"/>
              </a:spcBef>
              <a:spcAft>
                <a:spcPct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Dam</a:t>
            </a:r>
          </a:p>
        </p:txBody>
      </p:sp>
      <p:sp>
        <p:nvSpPr>
          <p:cNvPr id="27" name="TextBox 26">
            <a:extLst>
              <a:ext uri="{FF2B5EF4-FFF2-40B4-BE49-F238E27FC236}">
                <a16:creationId xmlns:a16="http://schemas.microsoft.com/office/drawing/2014/main" id="{5E785146-EFB6-464E-AA42-6E168E54F840}"/>
              </a:ext>
            </a:extLst>
          </p:cNvPr>
          <p:cNvSpPr txBox="1"/>
          <p:nvPr/>
        </p:nvSpPr>
        <p:spPr>
          <a:xfrm>
            <a:off x="10952972" y="2276041"/>
            <a:ext cx="1302530" cy="584775"/>
          </a:xfrm>
          <a:prstGeom prst="rect">
            <a:avLst/>
          </a:prstGeom>
          <a:noFill/>
        </p:spPr>
        <p:txBody>
          <a:bodyPr wrap="square" rtlCol="0">
            <a:spAutoFit/>
          </a:bodyPr>
          <a:lstStyle/>
          <a:p>
            <a:pPr marL="0" marR="0" lvl="0" indent="0" algn="ctr" defTabSz="914400" rtl="0" eaLnBrk="1" fontAlgn="base" latinLnBrk="0" hangingPunct="1">
              <a:lnSpc>
                <a:spcPct val="80000"/>
              </a:lnSpc>
              <a:spcBef>
                <a:spcPct val="0"/>
              </a:spcBef>
              <a:spcAft>
                <a:spcPct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JC Boyle Dam</a:t>
            </a:r>
          </a:p>
        </p:txBody>
      </p:sp>
      <p:sp>
        <p:nvSpPr>
          <p:cNvPr id="4" name="Slide Number Placeholder 3">
            <a:extLst>
              <a:ext uri="{FF2B5EF4-FFF2-40B4-BE49-F238E27FC236}">
                <a16:creationId xmlns:a16="http://schemas.microsoft.com/office/drawing/2014/main" id="{AB0AE1DE-82B4-31D0-3A39-B100FAAEB895}"/>
              </a:ext>
            </a:extLst>
          </p:cNvPr>
          <p:cNvSpPr>
            <a:spLocks noGrp="1"/>
          </p:cNvSpPr>
          <p:nvPr>
            <p:ph type="sldNum" sz="quarter" idx="12"/>
          </p:nvPr>
        </p:nvSpPr>
        <p:spPr/>
        <p:txBody>
          <a:bodyPr/>
          <a:lstStyle/>
          <a:p>
            <a:fld id="{85E80BC6-4763-4CF4-844D-4F10D2D02284}" type="slidenum">
              <a:rPr lang="en-US" smtClean="0"/>
              <a:t>14</a:t>
            </a:fld>
            <a:endParaRPr lang="en-US"/>
          </a:p>
        </p:txBody>
      </p:sp>
    </p:spTree>
    <p:extLst>
      <p:ext uri="{BB962C8B-B14F-4D97-AF65-F5344CB8AC3E}">
        <p14:creationId xmlns:p14="http://schemas.microsoft.com/office/powerpoint/2010/main" val="18785471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0CFF11D3-216F-4D66-B427-1B42E40CC732}"/>
              </a:ext>
            </a:extLst>
          </p:cNvPr>
          <p:cNvSpPr>
            <a:spLocks noChangeAspect="1"/>
          </p:cNvSpPr>
          <p:nvPr/>
        </p:nvSpPr>
        <p:spPr bwMode="auto">
          <a:xfrm>
            <a:off x="0" y="-60959"/>
            <a:ext cx="12192000" cy="6918959"/>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grpSp>
        <p:nvGrpSpPr>
          <p:cNvPr id="4" name="Group 3">
            <a:extLst>
              <a:ext uri="{FF2B5EF4-FFF2-40B4-BE49-F238E27FC236}">
                <a16:creationId xmlns:a16="http://schemas.microsoft.com/office/drawing/2014/main" id="{B858B7DE-28C5-40AE-9530-317205ABC7B4}"/>
              </a:ext>
            </a:extLst>
          </p:cNvPr>
          <p:cNvGrpSpPr>
            <a:grpSpLocks noChangeAspect="1"/>
          </p:cNvGrpSpPr>
          <p:nvPr/>
        </p:nvGrpSpPr>
        <p:grpSpPr>
          <a:xfrm>
            <a:off x="-6350" y="118532"/>
            <a:ext cx="12003085" cy="8427764"/>
            <a:chOff x="1107485" y="143933"/>
            <a:chExt cx="9854199" cy="6918960"/>
          </a:xfrm>
        </p:grpSpPr>
        <p:sp>
          <p:nvSpPr>
            <p:cNvPr id="22" name="Rectangle 21"/>
            <p:cNvSpPr/>
            <p:nvPr/>
          </p:nvSpPr>
          <p:spPr bwMode="auto">
            <a:xfrm>
              <a:off x="1524000" y="143933"/>
              <a:ext cx="9144000" cy="691896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200" b="0" i="1"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0" name="Picture 79"/>
            <p:cNvPicPr>
              <a:picLocks noChangeAspect="1"/>
            </p:cNvPicPr>
            <p:nvPr/>
          </p:nvPicPr>
          <p:blipFill rotWithShape="1">
            <a:blip r:embed="rId2" cstate="print">
              <a:extLst>
                <a:ext uri="{28A0092B-C50C-407E-A947-70E740481C1C}">
                  <a14:useLocalDpi xmlns:a14="http://schemas.microsoft.com/office/drawing/2010/main" val="0"/>
                </a:ext>
              </a:extLst>
            </a:blip>
            <a:srcRect l="81978" t="29278" r="1721"/>
            <a:stretch/>
          </p:blipFill>
          <p:spPr bwMode="auto">
            <a:xfrm>
              <a:off x="8751373" y="984249"/>
              <a:ext cx="1335630" cy="4330663"/>
            </a:xfrm>
            <a:prstGeom prst="rect">
              <a:avLst/>
            </a:prstGeom>
            <a:ln>
              <a:noFill/>
            </a:ln>
            <a:extLst>
              <a:ext uri="{53640926-AAD7-44D8-BBD7-CCE9431645EC}">
                <a14:shadowObscured xmlns:a14="http://schemas.microsoft.com/office/drawing/2010/main"/>
              </a:ext>
            </a:extLst>
          </p:spPr>
        </p:pic>
        <p:pic>
          <p:nvPicPr>
            <p:cNvPr id="16" name="Picture 15"/>
            <p:cNvPicPr>
              <a:picLocks noChangeAspect="1"/>
            </p:cNvPicPr>
            <p:nvPr/>
          </p:nvPicPr>
          <p:blipFill rotWithShape="1">
            <a:blip r:embed="rId2" cstate="print">
              <a:extLst>
                <a:ext uri="{28A0092B-C50C-407E-A947-70E740481C1C}">
                  <a14:useLocalDpi xmlns:a14="http://schemas.microsoft.com/office/drawing/2010/main" val="0"/>
                </a:ext>
              </a:extLst>
            </a:blip>
            <a:srcRect l="2932" t="28927" r="18022" b="4657"/>
            <a:stretch/>
          </p:blipFill>
          <p:spPr bwMode="auto">
            <a:xfrm>
              <a:off x="2180735" y="1009650"/>
              <a:ext cx="6476721" cy="4028863"/>
            </a:xfrm>
            <a:prstGeom prst="rect">
              <a:avLst/>
            </a:prstGeom>
            <a:ln>
              <a:noFill/>
            </a:ln>
            <a:extLst>
              <a:ext uri="{53640926-AAD7-44D8-BBD7-CCE9431645EC}">
                <a14:shadowObscured xmlns:a14="http://schemas.microsoft.com/office/drawing/2010/main"/>
              </a:ext>
            </a:extLst>
          </p:spPr>
        </p:pic>
        <p:grpSp>
          <p:nvGrpSpPr>
            <p:cNvPr id="2" name="Group 1"/>
            <p:cNvGrpSpPr/>
            <p:nvPr/>
          </p:nvGrpSpPr>
          <p:grpSpPr>
            <a:xfrm>
              <a:off x="8618188" y="1158282"/>
              <a:ext cx="410243" cy="3120726"/>
              <a:chOff x="8570870" y="2655486"/>
              <a:chExt cx="410243" cy="3120726"/>
            </a:xfrm>
          </p:grpSpPr>
          <p:grpSp>
            <p:nvGrpSpPr>
              <p:cNvPr id="70" name="Group 69"/>
              <p:cNvGrpSpPr/>
              <p:nvPr/>
            </p:nvGrpSpPr>
            <p:grpSpPr>
              <a:xfrm>
                <a:off x="8579065" y="3519714"/>
                <a:ext cx="332887" cy="522024"/>
                <a:chOff x="704001" y="2224381"/>
                <a:chExt cx="513848" cy="519282"/>
              </a:xfrm>
            </p:grpSpPr>
            <p:pic>
              <p:nvPicPr>
                <p:cNvPr id="71" name="Picture 7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1367" y="2427586"/>
                  <a:ext cx="256482" cy="316077"/>
                </a:xfrm>
                <a:prstGeom prst="rect">
                  <a:avLst/>
                </a:prstGeom>
              </p:spPr>
            </p:pic>
            <p:pic>
              <p:nvPicPr>
                <p:cNvPr id="72" name="Picture 71"/>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6400"/>
                          </a14:imgEffect>
                          <a14:imgEffect>
                            <a14:saturation sat="148000"/>
                          </a14:imgEffect>
                          <a14:imgEffect>
                            <a14:brightnessContrast bright="-10000"/>
                          </a14:imgEffect>
                        </a14:imgLayer>
                      </a14:imgProps>
                    </a:ext>
                    <a:ext uri="{28A0092B-C50C-407E-A947-70E740481C1C}">
                      <a14:useLocalDpi xmlns:a14="http://schemas.microsoft.com/office/drawing/2010/main" val="0"/>
                    </a:ext>
                  </a:extLst>
                </a:blip>
                <a:stretch>
                  <a:fillRect/>
                </a:stretch>
              </p:blipFill>
              <p:spPr>
                <a:xfrm>
                  <a:off x="771168" y="2319172"/>
                  <a:ext cx="381664" cy="352290"/>
                </a:xfrm>
                <a:prstGeom prst="rect">
                  <a:avLst/>
                </a:prstGeom>
                <a:effectLst>
                  <a:outerShdw blurRad="50800" dist="38100" dir="2700000" algn="tl" rotWithShape="0">
                    <a:prstClr val="black">
                      <a:alpha val="40000"/>
                    </a:prstClr>
                  </a:outerShdw>
                </a:effectLst>
              </p:spPr>
            </p:pic>
            <p:pic>
              <p:nvPicPr>
                <p:cNvPr id="73" name="Picture 72"/>
                <p:cNvPicPr>
                  <a:picLocks noChangeAspect="1"/>
                </p:cNvPicPr>
                <p:nvPr/>
              </p:nvPicPr>
              <p:blipFill>
                <a:blip r:embed="rId6" cstate="print">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val="0"/>
                    </a:ext>
                  </a:extLst>
                </a:blip>
                <a:stretch>
                  <a:fillRect/>
                </a:stretch>
              </p:blipFill>
              <p:spPr>
                <a:xfrm>
                  <a:off x="704001" y="2224381"/>
                  <a:ext cx="358978" cy="244129"/>
                </a:xfrm>
                <a:prstGeom prst="rect">
                  <a:avLst/>
                </a:prstGeom>
                <a:effectLst>
                  <a:outerShdw blurRad="50800" dist="50800" dir="5400000" algn="ctr" rotWithShape="0">
                    <a:srgbClr val="000000"/>
                  </a:outerShdw>
                </a:effectLst>
              </p:spPr>
            </p:pic>
            <p:pic>
              <p:nvPicPr>
                <p:cNvPr id="74" name="Picture 7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1165" y="2366913"/>
                  <a:ext cx="232821" cy="316077"/>
                </a:xfrm>
                <a:prstGeom prst="rect">
                  <a:avLst/>
                </a:prstGeom>
              </p:spPr>
            </p:pic>
          </p:grpSp>
          <p:pic>
            <p:nvPicPr>
              <p:cNvPr id="77" name="Picture 7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70870" y="2655486"/>
                <a:ext cx="410243" cy="548177"/>
              </a:xfrm>
              <a:prstGeom prst="rect">
                <a:avLst/>
              </a:prstGeom>
            </p:spPr>
          </p:pic>
          <p:pic>
            <p:nvPicPr>
              <p:cNvPr id="78" name="Picture 7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612982" y="4501095"/>
                <a:ext cx="326019" cy="418285"/>
              </a:xfrm>
              <a:prstGeom prst="rect">
                <a:avLst/>
              </a:prstGeom>
            </p:spPr>
          </p:pic>
          <p:pic>
            <p:nvPicPr>
              <p:cNvPr id="79" name="Picture 7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flipH="1">
                <a:off x="8606574" y="5402825"/>
                <a:ext cx="338834" cy="373387"/>
              </a:xfrm>
              <a:prstGeom prst="rect">
                <a:avLst/>
              </a:prstGeom>
            </p:spPr>
          </p:pic>
        </p:grpSp>
        <p:grpSp>
          <p:nvGrpSpPr>
            <p:cNvPr id="3" name="Group 2"/>
            <p:cNvGrpSpPr>
              <a:grpSpLocks noChangeAspect="1"/>
            </p:cNvGrpSpPr>
            <p:nvPr/>
          </p:nvGrpSpPr>
          <p:grpSpPr>
            <a:xfrm>
              <a:off x="5151145" y="3063944"/>
              <a:ext cx="3250043" cy="1187858"/>
              <a:chOff x="-1915115" y="3868656"/>
              <a:chExt cx="1593215" cy="582304"/>
            </a:xfrm>
          </p:grpSpPr>
          <p:sp>
            <p:nvSpPr>
              <p:cNvPr id="20" name="Text Box 2"/>
              <p:cNvSpPr txBox="1">
                <a:spLocks noChangeArrowheads="1"/>
              </p:cNvSpPr>
              <p:nvPr/>
            </p:nvSpPr>
            <p:spPr bwMode="auto">
              <a:xfrm>
                <a:off x="-1915115" y="3868656"/>
                <a:ext cx="1593215" cy="582304"/>
              </a:xfrm>
              <a:prstGeom prst="rect">
                <a:avLst/>
              </a:prstGeom>
              <a:solidFill>
                <a:sysClr val="window" lastClr="FFFFFF"/>
              </a:solidFill>
              <a:ln w="3175">
                <a:solidFill>
                  <a:sysClr val="window" lastClr="FFFFFF">
                    <a:lumMod val="75000"/>
                  </a:sysClr>
                </a:solidFill>
                <a:miter lim="800000"/>
                <a:headEnd/>
                <a:tailEnd/>
              </a:ln>
            </p:spPr>
            <p:txBody>
              <a:bodyPr rot="0" vert="horz" wrap="square" lIns="9144" tIns="9144" rIns="9144" bIns="9144" anchor="t" anchorCtr="0">
                <a:no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Legend:</a:t>
                </a:r>
                <a:r>
                  <a:rPr kumimoji="0" lang="en-US" sz="3600" b="0" i="0" u="none" strike="noStrike" kern="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 </a:t>
                </a:r>
              </a:p>
            </p:txBody>
          </p:sp>
          <p:pic>
            <p:nvPicPr>
              <p:cNvPr id="21" name="Picture 20"/>
              <p:cNvPicPr/>
              <p:nvPr/>
            </p:nvPicPr>
            <p:blipFill rotWithShape="1">
              <a:blip r:embed="rId12" cstate="print">
                <a:extLst>
                  <a:ext uri="{28A0092B-C50C-407E-A947-70E740481C1C}">
                    <a14:useLocalDpi xmlns:a14="http://schemas.microsoft.com/office/drawing/2010/main" val="0"/>
                  </a:ext>
                </a:extLst>
              </a:blip>
              <a:srcRect l="73203" t="41958" r="1565" b="49229"/>
              <a:stretch/>
            </p:blipFill>
            <p:spPr bwMode="auto">
              <a:xfrm>
                <a:off x="-1865586" y="4094571"/>
                <a:ext cx="1494155" cy="287020"/>
              </a:xfrm>
              <a:prstGeom prst="rect">
                <a:avLst/>
              </a:prstGeom>
              <a:ln>
                <a:noFill/>
              </a:ln>
              <a:extLst>
                <a:ext uri="{53640926-AAD7-44D8-BBD7-CCE9431645EC}">
                  <a14:shadowObscured xmlns:a14="http://schemas.microsoft.com/office/drawing/2010/main"/>
                </a:ext>
              </a:extLst>
            </p:spPr>
          </p:pic>
        </p:grpSp>
        <p:sp>
          <p:nvSpPr>
            <p:cNvPr id="28" name="Text Box 2">
              <a:extLst>
                <a:ext uri="{FF2B5EF4-FFF2-40B4-BE49-F238E27FC236}">
                  <a16:creationId xmlns:a16="http://schemas.microsoft.com/office/drawing/2014/main" id="{1727DBE0-F1A5-4DBC-A758-A6C347E0F1AF}"/>
                </a:ext>
              </a:extLst>
            </p:cNvPr>
            <p:cNvSpPr txBox="1">
              <a:spLocks noChangeArrowheads="1"/>
            </p:cNvSpPr>
            <p:nvPr/>
          </p:nvSpPr>
          <p:spPr bwMode="auto">
            <a:xfrm>
              <a:off x="4355365" y="606213"/>
              <a:ext cx="1525786" cy="264688"/>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C00000"/>
                  </a:solidFill>
                  <a:effectLst/>
                  <a:uLnTx/>
                  <a:uFillTx/>
                  <a:latin typeface="Arial Narrow" pitchFamily="34" charset="0"/>
                  <a:ea typeface="Times New Roman"/>
                  <a:cs typeface="Calibri" panose="020F0502020204030204" pitchFamily="34" charset="0"/>
                </a:rPr>
                <a:t>Warming </a:t>
              </a:r>
            </a:p>
          </p:txBody>
        </p:sp>
        <p:sp>
          <p:nvSpPr>
            <p:cNvPr id="29" name="Text Box 2">
              <a:extLst>
                <a:ext uri="{FF2B5EF4-FFF2-40B4-BE49-F238E27FC236}">
                  <a16:creationId xmlns:a16="http://schemas.microsoft.com/office/drawing/2014/main" id="{5289FB56-5DEF-42B5-9ABE-6408708B80AB}"/>
                </a:ext>
              </a:extLst>
            </p:cNvPr>
            <p:cNvSpPr txBox="1">
              <a:spLocks noChangeArrowheads="1"/>
            </p:cNvSpPr>
            <p:nvPr/>
          </p:nvSpPr>
          <p:spPr bwMode="auto">
            <a:xfrm>
              <a:off x="2782408" y="599863"/>
              <a:ext cx="1525786" cy="264688"/>
            </a:xfrm>
            <a:prstGeom prst="rect">
              <a:avLst/>
            </a:prstGeom>
            <a:noFill/>
            <a:ln w="9525">
              <a:noFill/>
              <a:miter lim="800000"/>
              <a:headEnd/>
              <a:tailEnd/>
            </a:ln>
          </p:spPr>
          <p:txBody>
            <a:bodyPr rot="0" vert="horz" wrap="square" lIns="9144" tIns="9144" rIns="9144" bIns="9144" anchor="t" anchorCtr="0">
              <a:spAutoFit/>
            </a:bodyPr>
            <a:lstStyle/>
            <a:p>
              <a:pPr marL="0" marR="0" lvl="0" indent="0" algn="r"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137FF"/>
                  </a:solidFill>
                  <a:effectLst/>
                  <a:uLnTx/>
                  <a:uFillTx/>
                  <a:latin typeface="Arial Narrow" pitchFamily="34" charset="0"/>
                  <a:ea typeface="Times New Roman"/>
                  <a:cs typeface="Calibri" panose="020F0502020204030204" pitchFamily="34" charset="0"/>
                </a:rPr>
                <a:t>Cooling</a:t>
              </a:r>
            </a:p>
          </p:txBody>
        </p:sp>
        <p:sp>
          <p:nvSpPr>
            <p:cNvPr id="30" name="Right Arrow 10">
              <a:extLst>
                <a:ext uri="{FF2B5EF4-FFF2-40B4-BE49-F238E27FC236}">
                  <a16:creationId xmlns:a16="http://schemas.microsoft.com/office/drawing/2014/main" id="{35054A5F-2968-41E0-B7B3-2530B3FA2946}"/>
                </a:ext>
              </a:extLst>
            </p:cNvPr>
            <p:cNvSpPr/>
            <p:nvPr/>
          </p:nvSpPr>
          <p:spPr bwMode="auto">
            <a:xfrm>
              <a:off x="4350394" y="813922"/>
              <a:ext cx="4206240" cy="171201"/>
            </a:xfrm>
            <a:prstGeom prst="rightArrow">
              <a:avLst/>
            </a:prstGeom>
            <a:gradFill>
              <a:gsLst>
                <a:gs pos="0">
                  <a:srgbClr val="FFFFFF"/>
                </a:gs>
                <a:gs pos="100000">
                  <a:srgbClr val="C00000"/>
                </a:gs>
              </a:gsLst>
              <a:lin ang="0" scaled="0"/>
            </a:gradFill>
            <a:ln>
              <a:solidFill>
                <a:srgbClr val="CC0000"/>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31" name="Right Arrow 144">
              <a:extLst>
                <a:ext uri="{FF2B5EF4-FFF2-40B4-BE49-F238E27FC236}">
                  <a16:creationId xmlns:a16="http://schemas.microsoft.com/office/drawing/2014/main" id="{281198B1-A999-437A-BA01-3567B0F5F70E}"/>
                </a:ext>
              </a:extLst>
            </p:cNvPr>
            <p:cNvSpPr/>
            <p:nvPr/>
          </p:nvSpPr>
          <p:spPr bwMode="auto">
            <a:xfrm flipH="1">
              <a:off x="3297518" y="813922"/>
              <a:ext cx="1005840" cy="171201"/>
            </a:xfrm>
            <a:prstGeom prst="rightArrow">
              <a:avLst/>
            </a:prstGeom>
            <a:gradFill>
              <a:gsLst>
                <a:gs pos="0">
                  <a:srgbClr val="FFFFFF"/>
                </a:gs>
                <a:gs pos="100000">
                  <a:srgbClr val="0137FF"/>
                </a:gs>
              </a:gsLst>
              <a:lin ang="0" scaled="0"/>
            </a:gradFill>
            <a:ln>
              <a:solidFill>
                <a:srgbClr val="0137FF"/>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26" name="Content Placeholder 6">
              <a:extLst>
                <a:ext uri="{FF2B5EF4-FFF2-40B4-BE49-F238E27FC236}">
                  <a16:creationId xmlns:a16="http://schemas.microsoft.com/office/drawing/2014/main" id="{339DA4A0-768C-48B8-8EAC-B60E5881CFB5}"/>
                </a:ext>
              </a:extLst>
            </p:cNvPr>
            <p:cNvSpPr txBox="1">
              <a:spLocks noChangeAspect="1"/>
            </p:cNvSpPr>
            <p:nvPr/>
          </p:nvSpPr>
          <p:spPr bwMode="auto">
            <a:xfrm>
              <a:off x="1107485" y="145625"/>
              <a:ext cx="9854199" cy="557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Effect of Climate Predictors on Stream Temperature</a:t>
              </a:r>
            </a:p>
          </p:txBody>
        </p:sp>
        <p:sp>
          <p:nvSpPr>
            <p:cNvPr id="27" name="Text Box 2">
              <a:extLst>
                <a:ext uri="{FF2B5EF4-FFF2-40B4-BE49-F238E27FC236}">
                  <a16:creationId xmlns:a16="http://schemas.microsoft.com/office/drawing/2014/main" id="{1814CE93-EBDB-4AC5-8033-64D5D1AD1BD0}"/>
                </a:ext>
              </a:extLst>
            </p:cNvPr>
            <p:cNvSpPr txBox="1">
              <a:spLocks noChangeArrowheads="1"/>
            </p:cNvSpPr>
            <p:nvPr/>
          </p:nvSpPr>
          <p:spPr bwMode="auto">
            <a:xfrm>
              <a:off x="1762760" y="4805209"/>
              <a:ext cx="8620761" cy="270843"/>
            </a:xfrm>
            <a:prstGeom prst="rect">
              <a:avLst/>
            </a:prstGeom>
            <a:solidFill>
              <a:schemeClr val="bg1"/>
            </a:solidFill>
            <a:ln w="9525">
              <a:noFill/>
              <a:miter lim="800000"/>
              <a:headEnd/>
              <a:tailEnd/>
            </a:ln>
          </p:spPr>
          <p:txBody>
            <a:bodyPr rot="0" vert="horz" wrap="square" lIns="9144" tIns="9144" rIns="9144" bIns="9144" anchor="t" anchorCtr="0">
              <a:spAutoFit/>
            </a:bodyPr>
            <a:lstStyle/>
            <a:p>
              <a:pPr marL="0" marR="0" lvl="0" indent="0" algn="ctr"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a:ea typeface="Times New Roman"/>
                  <a:cs typeface="Arial" panose="020B0604020202020204" pitchFamily="34" charset="0"/>
                </a:rPr>
                <a:t>Coefficient estimate and 95% confidence interval (standardized units)</a:t>
              </a:r>
            </a:p>
          </p:txBody>
        </p:sp>
      </p:grpSp>
      <p:sp>
        <p:nvSpPr>
          <p:cNvPr id="32" name="Title 5">
            <a:extLst>
              <a:ext uri="{FF2B5EF4-FFF2-40B4-BE49-F238E27FC236}">
                <a16:creationId xmlns:a16="http://schemas.microsoft.com/office/drawing/2014/main" id="{FBF57BF8-9682-407A-8F7B-4E20FDB01039}"/>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2020</a:t>
            </a:r>
          </a:p>
        </p:txBody>
      </p:sp>
      <p:sp>
        <p:nvSpPr>
          <p:cNvPr id="5" name="Slide Number Placeholder 4">
            <a:extLst>
              <a:ext uri="{FF2B5EF4-FFF2-40B4-BE49-F238E27FC236}">
                <a16:creationId xmlns:a16="http://schemas.microsoft.com/office/drawing/2014/main" id="{8867447A-A30C-A7CA-6373-D6922A34EB2C}"/>
              </a:ext>
            </a:extLst>
          </p:cNvPr>
          <p:cNvSpPr>
            <a:spLocks noGrp="1"/>
          </p:cNvSpPr>
          <p:nvPr>
            <p:ph type="sldNum" sz="quarter" idx="12"/>
          </p:nvPr>
        </p:nvSpPr>
        <p:spPr/>
        <p:txBody>
          <a:bodyPr/>
          <a:lstStyle/>
          <a:p>
            <a:fld id="{85E80BC6-4763-4CF4-844D-4F10D2D02284}" type="slidenum">
              <a:rPr lang="en-US" smtClean="0"/>
              <a:t>15</a:t>
            </a:fld>
            <a:endParaRPr lang="en-US"/>
          </a:p>
        </p:txBody>
      </p:sp>
    </p:spTree>
    <p:extLst>
      <p:ext uri="{BB962C8B-B14F-4D97-AF65-F5344CB8AC3E}">
        <p14:creationId xmlns:p14="http://schemas.microsoft.com/office/powerpoint/2010/main" val="40350301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0CFF11D3-216F-4D66-B427-1B42E40CC732}"/>
              </a:ext>
            </a:extLst>
          </p:cNvPr>
          <p:cNvSpPr>
            <a:spLocks noChangeAspect="1"/>
          </p:cNvSpPr>
          <p:nvPr/>
        </p:nvSpPr>
        <p:spPr bwMode="auto">
          <a:xfrm>
            <a:off x="0" y="-60959"/>
            <a:ext cx="12192000" cy="6918959"/>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grpSp>
        <p:nvGrpSpPr>
          <p:cNvPr id="4" name="Group 3">
            <a:extLst>
              <a:ext uri="{FF2B5EF4-FFF2-40B4-BE49-F238E27FC236}">
                <a16:creationId xmlns:a16="http://schemas.microsoft.com/office/drawing/2014/main" id="{B858B7DE-28C5-40AE-9530-317205ABC7B4}"/>
              </a:ext>
            </a:extLst>
          </p:cNvPr>
          <p:cNvGrpSpPr>
            <a:grpSpLocks noChangeAspect="1"/>
          </p:cNvGrpSpPr>
          <p:nvPr/>
        </p:nvGrpSpPr>
        <p:grpSpPr>
          <a:xfrm>
            <a:off x="-6350" y="118532"/>
            <a:ext cx="12003085" cy="8427764"/>
            <a:chOff x="1107485" y="143933"/>
            <a:chExt cx="9854199" cy="6918960"/>
          </a:xfrm>
        </p:grpSpPr>
        <p:sp>
          <p:nvSpPr>
            <p:cNvPr id="22" name="Rectangle 21"/>
            <p:cNvSpPr/>
            <p:nvPr/>
          </p:nvSpPr>
          <p:spPr bwMode="auto">
            <a:xfrm>
              <a:off x="1524000" y="143933"/>
              <a:ext cx="9144000" cy="691896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200" b="0" i="1"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0" name="Picture 79"/>
            <p:cNvPicPr>
              <a:picLocks noChangeAspect="1"/>
            </p:cNvPicPr>
            <p:nvPr/>
          </p:nvPicPr>
          <p:blipFill rotWithShape="1">
            <a:blip r:embed="rId2" cstate="print">
              <a:extLst>
                <a:ext uri="{28A0092B-C50C-407E-A947-70E740481C1C}">
                  <a14:useLocalDpi xmlns:a14="http://schemas.microsoft.com/office/drawing/2010/main" val="0"/>
                </a:ext>
              </a:extLst>
            </a:blip>
            <a:srcRect l="81978" t="29278" r="1721"/>
            <a:stretch/>
          </p:blipFill>
          <p:spPr bwMode="auto">
            <a:xfrm>
              <a:off x="8751373" y="984249"/>
              <a:ext cx="1335630" cy="4330663"/>
            </a:xfrm>
            <a:prstGeom prst="rect">
              <a:avLst/>
            </a:prstGeom>
            <a:ln>
              <a:noFill/>
            </a:ln>
            <a:extLst>
              <a:ext uri="{53640926-AAD7-44D8-BBD7-CCE9431645EC}">
                <a14:shadowObscured xmlns:a14="http://schemas.microsoft.com/office/drawing/2010/main"/>
              </a:ext>
            </a:extLst>
          </p:spPr>
        </p:pic>
        <p:pic>
          <p:nvPicPr>
            <p:cNvPr id="16" name="Picture 15"/>
            <p:cNvPicPr>
              <a:picLocks noChangeAspect="1"/>
            </p:cNvPicPr>
            <p:nvPr/>
          </p:nvPicPr>
          <p:blipFill rotWithShape="1">
            <a:blip r:embed="rId2" cstate="print">
              <a:extLst>
                <a:ext uri="{28A0092B-C50C-407E-A947-70E740481C1C}">
                  <a14:useLocalDpi xmlns:a14="http://schemas.microsoft.com/office/drawing/2010/main" val="0"/>
                </a:ext>
              </a:extLst>
            </a:blip>
            <a:srcRect l="2724" t="28927" r="18022" b="4657"/>
            <a:stretch/>
          </p:blipFill>
          <p:spPr bwMode="auto">
            <a:xfrm>
              <a:off x="2163674" y="1009650"/>
              <a:ext cx="6493782" cy="4028863"/>
            </a:xfrm>
            <a:prstGeom prst="rect">
              <a:avLst/>
            </a:prstGeom>
            <a:ln>
              <a:noFill/>
            </a:ln>
            <a:extLst>
              <a:ext uri="{53640926-AAD7-44D8-BBD7-CCE9431645EC}">
                <a14:shadowObscured xmlns:a14="http://schemas.microsoft.com/office/drawing/2010/main"/>
              </a:ext>
            </a:extLst>
          </p:spPr>
        </p:pic>
        <p:grpSp>
          <p:nvGrpSpPr>
            <p:cNvPr id="2" name="Group 1"/>
            <p:cNvGrpSpPr/>
            <p:nvPr/>
          </p:nvGrpSpPr>
          <p:grpSpPr>
            <a:xfrm>
              <a:off x="8618188" y="1158282"/>
              <a:ext cx="410243" cy="3120726"/>
              <a:chOff x="8570870" y="2655486"/>
              <a:chExt cx="410243" cy="3120726"/>
            </a:xfrm>
          </p:grpSpPr>
          <p:grpSp>
            <p:nvGrpSpPr>
              <p:cNvPr id="70" name="Group 69"/>
              <p:cNvGrpSpPr/>
              <p:nvPr/>
            </p:nvGrpSpPr>
            <p:grpSpPr>
              <a:xfrm>
                <a:off x="8579065" y="3519714"/>
                <a:ext cx="332887" cy="522024"/>
                <a:chOff x="704001" y="2224381"/>
                <a:chExt cx="513848" cy="519282"/>
              </a:xfrm>
            </p:grpSpPr>
            <p:pic>
              <p:nvPicPr>
                <p:cNvPr id="71" name="Picture 7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1367" y="2427586"/>
                  <a:ext cx="256482" cy="316077"/>
                </a:xfrm>
                <a:prstGeom prst="rect">
                  <a:avLst/>
                </a:prstGeom>
              </p:spPr>
            </p:pic>
            <p:pic>
              <p:nvPicPr>
                <p:cNvPr id="72" name="Picture 71"/>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6400"/>
                          </a14:imgEffect>
                          <a14:imgEffect>
                            <a14:saturation sat="148000"/>
                          </a14:imgEffect>
                          <a14:imgEffect>
                            <a14:brightnessContrast bright="-10000"/>
                          </a14:imgEffect>
                        </a14:imgLayer>
                      </a14:imgProps>
                    </a:ext>
                    <a:ext uri="{28A0092B-C50C-407E-A947-70E740481C1C}">
                      <a14:useLocalDpi xmlns:a14="http://schemas.microsoft.com/office/drawing/2010/main" val="0"/>
                    </a:ext>
                  </a:extLst>
                </a:blip>
                <a:stretch>
                  <a:fillRect/>
                </a:stretch>
              </p:blipFill>
              <p:spPr>
                <a:xfrm>
                  <a:off x="771168" y="2319172"/>
                  <a:ext cx="381664" cy="352290"/>
                </a:xfrm>
                <a:prstGeom prst="rect">
                  <a:avLst/>
                </a:prstGeom>
                <a:effectLst>
                  <a:outerShdw blurRad="50800" dist="38100" dir="2700000" algn="tl" rotWithShape="0">
                    <a:prstClr val="black">
                      <a:alpha val="40000"/>
                    </a:prstClr>
                  </a:outerShdw>
                </a:effectLst>
              </p:spPr>
            </p:pic>
            <p:pic>
              <p:nvPicPr>
                <p:cNvPr id="73" name="Picture 72"/>
                <p:cNvPicPr>
                  <a:picLocks noChangeAspect="1"/>
                </p:cNvPicPr>
                <p:nvPr/>
              </p:nvPicPr>
              <p:blipFill>
                <a:blip r:embed="rId6" cstate="print">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val="0"/>
                    </a:ext>
                  </a:extLst>
                </a:blip>
                <a:stretch>
                  <a:fillRect/>
                </a:stretch>
              </p:blipFill>
              <p:spPr>
                <a:xfrm>
                  <a:off x="704001" y="2224381"/>
                  <a:ext cx="358978" cy="244129"/>
                </a:xfrm>
                <a:prstGeom prst="rect">
                  <a:avLst/>
                </a:prstGeom>
                <a:effectLst>
                  <a:outerShdw blurRad="50800" dist="50800" dir="5400000" algn="ctr" rotWithShape="0">
                    <a:srgbClr val="000000"/>
                  </a:outerShdw>
                </a:effectLst>
              </p:spPr>
            </p:pic>
            <p:pic>
              <p:nvPicPr>
                <p:cNvPr id="74" name="Picture 7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1165" y="2366913"/>
                  <a:ext cx="232821" cy="316077"/>
                </a:xfrm>
                <a:prstGeom prst="rect">
                  <a:avLst/>
                </a:prstGeom>
              </p:spPr>
            </p:pic>
          </p:grpSp>
          <p:pic>
            <p:nvPicPr>
              <p:cNvPr id="77" name="Picture 7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70870" y="2655486"/>
                <a:ext cx="410243" cy="548177"/>
              </a:xfrm>
              <a:prstGeom prst="rect">
                <a:avLst/>
              </a:prstGeom>
            </p:spPr>
          </p:pic>
          <p:pic>
            <p:nvPicPr>
              <p:cNvPr id="78" name="Picture 7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612982" y="4501095"/>
                <a:ext cx="326019" cy="418285"/>
              </a:xfrm>
              <a:prstGeom prst="rect">
                <a:avLst/>
              </a:prstGeom>
            </p:spPr>
          </p:pic>
          <p:pic>
            <p:nvPicPr>
              <p:cNvPr id="79" name="Picture 7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flipH="1">
                <a:off x="8606574" y="5402825"/>
                <a:ext cx="338834" cy="373387"/>
              </a:xfrm>
              <a:prstGeom prst="rect">
                <a:avLst/>
              </a:prstGeom>
            </p:spPr>
          </p:pic>
        </p:grpSp>
        <p:grpSp>
          <p:nvGrpSpPr>
            <p:cNvPr id="3" name="Group 2"/>
            <p:cNvGrpSpPr>
              <a:grpSpLocks noChangeAspect="1"/>
            </p:cNvGrpSpPr>
            <p:nvPr/>
          </p:nvGrpSpPr>
          <p:grpSpPr>
            <a:xfrm>
              <a:off x="5151145" y="3063944"/>
              <a:ext cx="3250043" cy="1187858"/>
              <a:chOff x="-1915115" y="3868656"/>
              <a:chExt cx="1593215" cy="582304"/>
            </a:xfrm>
          </p:grpSpPr>
          <p:sp>
            <p:nvSpPr>
              <p:cNvPr id="20" name="Text Box 2"/>
              <p:cNvSpPr txBox="1">
                <a:spLocks noChangeArrowheads="1"/>
              </p:cNvSpPr>
              <p:nvPr/>
            </p:nvSpPr>
            <p:spPr bwMode="auto">
              <a:xfrm>
                <a:off x="-1915115" y="3868656"/>
                <a:ext cx="1593215" cy="582304"/>
              </a:xfrm>
              <a:prstGeom prst="rect">
                <a:avLst/>
              </a:prstGeom>
              <a:solidFill>
                <a:sysClr val="window" lastClr="FFFFFF"/>
              </a:solidFill>
              <a:ln w="3175">
                <a:solidFill>
                  <a:sysClr val="window" lastClr="FFFFFF">
                    <a:lumMod val="75000"/>
                  </a:sysClr>
                </a:solidFill>
                <a:miter lim="800000"/>
                <a:headEnd/>
                <a:tailEnd/>
              </a:ln>
            </p:spPr>
            <p:txBody>
              <a:bodyPr rot="0" vert="horz" wrap="square" lIns="9144" tIns="9144" rIns="9144" bIns="9144" anchor="t" anchorCtr="0">
                <a:no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Legend:</a:t>
                </a:r>
                <a:r>
                  <a:rPr kumimoji="0" lang="en-US" sz="3600" b="0" i="0" u="none" strike="noStrike" kern="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 </a:t>
                </a:r>
              </a:p>
            </p:txBody>
          </p:sp>
          <p:pic>
            <p:nvPicPr>
              <p:cNvPr id="21" name="Picture 20"/>
              <p:cNvPicPr/>
              <p:nvPr/>
            </p:nvPicPr>
            <p:blipFill rotWithShape="1">
              <a:blip r:embed="rId12" cstate="print">
                <a:extLst>
                  <a:ext uri="{28A0092B-C50C-407E-A947-70E740481C1C}">
                    <a14:useLocalDpi xmlns:a14="http://schemas.microsoft.com/office/drawing/2010/main" val="0"/>
                  </a:ext>
                </a:extLst>
              </a:blip>
              <a:srcRect l="73203" t="41958" r="1565" b="49229"/>
              <a:stretch/>
            </p:blipFill>
            <p:spPr bwMode="auto">
              <a:xfrm>
                <a:off x="-1865586" y="4094571"/>
                <a:ext cx="1494155" cy="287020"/>
              </a:xfrm>
              <a:prstGeom prst="rect">
                <a:avLst/>
              </a:prstGeom>
              <a:ln>
                <a:noFill/>
              </a:ln>
              <a:extLst>
                <a:ext uri="{53640926-AAD7-44D8-BBD7-CCE9431645EC}">
                  <a14:shadowObscured xmlns:a14="http://schemas.microsoft.com/office/drawing/2010/main"/>
                </a:ext>
              </a:extLst>
            </p:spPr>
          </p:pic>
        </p:grpSp>
        <p:sp>
          <p:nvSpPr>
            <p:cNvPr id="28" name="Text Box 2">
              <a:extLst>
                <a:ext uri="{FF2B5EF4-FFF2-40B4-BE49-F238E27FC236}">
                  <a16:creationId xmlns:a16="http://schemas.microsoft.com/office/drawing/2014/main" id="{1727DBE0-F1A5-4DBC-A758-A6C347E0F1AF}"/>
                </a:ext>
              </a:extLst>
            </p:cNvPr>
            <p:cNvSpPr txBox="1">
              <a:spLocks noChangeArrowheads="1"/>
            </p:cNvSpPr>
            <p:nvPr/>
          </p:nvSpPr>
          <p:spPr bwMode="auto">
            <a:xfrm>
              <a:off x="4355365" y="606213"/>
              <a:ext cx="1525786" cy="264688"/>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C00000"/>
                  </a:solidFill>
                  <a:effectLst/>
                  <a:uLnTx/>
                  <a:uFillTx/>
                  <a:latin typeface="Arial Narrow" pitchFamily="34" charset="0"/>
                  <a:ea typeface="Times New Roman"/>
                  <a:cs typeface="Calibri" panose="020F0502020204030204" pitchFamily="34" charset="0"/>
                </a:rPr>
                <a:t>Warming </a:t>
              </a:r>
            </a:p>
          </p:txBody>
        </p:sp>
        <p:sp>
          <p:nvSpPr>
            <p:cNvPr id="29" name="Text Box 2">
              <a:extLst>
                <a:ext uri="{FF2B5EF4-FFF2-40B4-BE49-F238E27FC236}">
                  <a16:creationId xmlns:a16="http://schemas.microsoft.com/office/drawing/2014/main" id="{5289FB56-5DEF-42B5-9ABE-6408708B80AB}"/>
                </a:ext>
              </a:extLst>
            </p:cNvPr>
            <p:cNvSpPr txBox="1">
              <a:spLocks noChangeArrowheads="1"/>
            </p:cNvSpPr>
            <p:nvPr/>
          </p:nvSpPr>
          <p:spPr bwMode="auto">
            <a:xfrm>
              <a:off x="2782408" y="599863"/>
              <a:ext cx="1525786" cy="264688"/>
            </a:xfrm>
            <a:prstGeom prst="rect">
              <a:avLst/>
            </a:prstGeom>
            <a:noFill/>
            <a:ln w="9525">
              <a:noFill/>
              <a:miter lim="800000"/>
              <a:headEnd/>
              <a:tailEnd/>
            </a:ln>
          </p:spPr>
          <p:txBody>
            <a:bodyPr rot="0" vert="horz" wrap="square" lIns="9144" tIns="9144" rIns="9144" bIns="9144" anchor="t" anchorCtr="0">
              <a:spAutoFit/>
            </a:bodyPr>
            <a:lstStyle/>
            <a:p>
              <a:pPr marL="0" marR="0" lvl="0" indent="0" algn="r"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137FF"/>
                  </a:solidFill>
                  <a:effectLst/>
                  <a:uLnTx/>
                  <a:uFillTx/>
                  <a:latin typeface="Arial Narrow" pitchFamily="34" charset="0"/>
                  <a:ea typeface="Times New Roman"/>
                  <a:cs typeface="Calibri" panose="020F0502020204030204" pitchFamily="34" charset="0"/>
                </a:rPr>
                <a:t>Cooling</a:t>
              </a:r>
            </a:p>
          </p:txBody>
        </p:sp>
        <p:sp>
          <p:nvSpPr>
            <p:cNvPr id="30" name="Right Arrow 10">
              <a:extLst>
                <a:ext uri="{FF2B5EF4-FFF2-40B4-BE49-F238E27FC236}">
                  <a16:creationId xmlns:a16="http://schemas.microsoft.com/office/drawing/2014/main" id="{35054A5F-2968-41E0-B7B3-2530B3FA2946}"/>
                </a:ext>
              </a:extLst>
            </p:cNvPr>
            <p:cNvSpPr/>
            <p:nvPr/>
          </p:nvSpPr>
          <p:spPr bwMode="auto">
            <a:xfrm>
              <a:off x="4350394" y="813922"/>
              <a:ext cx="4206240" cy="171201"/>
            </a:xfrm>
            <a:prstGeom prst="rightArrow">
              <a:avLst/>
            </a:prstGeom>
            <a:gradFill>
              <a:gsLst>
                <a:gs pos="0">
                  <a:srgbClr val="FFFFFF"/>
                </a:gs>
                <a:gs pos="100000">
                  <a:srgbClr val="C00000"/>
                </a:gs>
              </a:gsLst>
              <a:lin ang="0" scaled="0"/>
            </a:gradFill>
            <a:ln>
              <a:solidFill>
                <a:srgbClr val="CC0000"/>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31" name="Right Arrow 144">
              <a:extLst>
                <a:ext uri="{FF2B5EF4-FFF2-40B4-BE49-F238E27FC236}">
                  <a16:creationId xmlns:a16="http://schemas.microsoft.com/office/drawing/2014/main" id="{281198B1-A999-437A-BA01-3567B0F5F70E}"/>
                </a:ext>
              </a:extLst>
            </p:cNvPr>
            <p:cNvSpPr/>
            <p:nvPr/>
          </p:nvSpPr>
          <p:spPr bwMode="auto">
            <a:xfrm flipH="1">
              <a:off x="3297518" y="813922"/>
              <a:ext cx="1005840" cy="171201"/>
            </a:xfrm>
            <a:prstGeom prst="rightArrow">
              <a:avLst/>
            </a:prstGeom>
            <a:gradFill>
              <a:gsLst>
                <a:gs pos="0">
                  <a:srgbClr val="FFFFFF"/>
                </a:gs>
                <a:gs pos="100000">
                  <a:srgbClr val="0137FF"/>
                </a:gs>
              </a:gsLst>
              <a:lin ang="0" scaled="0"/>
            </a:gradFill>
            <a:ln>
              <a:solidFill>
                <a:srgbClr val="0137FF"/>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26" name="Content Placeholder 6">
              <a:extLst>
                <a:ext uri="{FF2B5EF4-FFF2-40B4-BE49-F238E27FC236}">
                  <a16:creationId xmlns:a16="http://schemas.microsoft.com/office/drawing/2014/main" id="{339DA4A0-768C-48B8-8EAC-B60E5881CFB5}"/>
                </a:ext>
              </a:extLst>
            </p:cNvPr>
            <p:cNvSpPr txBox="1">
              <a:spLocks noChangeAspect="1"/>
            </p:cNvSpPr>
            <p:nvPr/>
          </p:nvSpPr>
          <p:spPr bwMode="auto">
            <a:xfrm>
              <a:off x="1107485" y="145625"/>
              <a:ext cx="9854199" cy="557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Effect of Climate Predictors on Stream Temperature</a:t>
              </a:r>
            </a:p>
          </p:txBody>
        </p:sp>
        <p:sp>
          <p:nvSpPr>
            <p:cNvPr id="27" name="Text Box 2">
              <a:extLst>
                <a:ext uri="{FF2B5EF4-FFF2-40B4-BE49-F238E27FC236}">
                  <a16:creationId xmlns:a16="http://schemas.microsoft.com/office/drawing/2014/main" id="{1814CE93-EBDB-4AC5-8033-64D5D1AD1BD0}"/>
                </a:ext>
              </a:extLst>
            </p:cNvPr>
            <p:cNvSpPr txBox="1">
              <a:spLocks noChangeArrowheads="1"/>
            </p:cNvSpPr>
            <p:nvPr/>
          </p:nvSpPr>
          <p:spPr bwMode="auto">
            <a:xfrm>
              <a:off x="1762760" y="4805209"/>
              <a:ext cx="8620761" cy="270843"/>
            </a:xfrm>
            <a:prstGeom prst="rect">
              <a:avLst/>
            </a:prstGeom>
            <a:solidFill>
              <a:schemeClr val="bg1"/>
            </a:solidFill>
            <a:ln w="9525">
              <a:noFill/>
              <a:miter lim="800000"/>
              <a:headEnd/>
              <a:tailEnd/>
            </a:ln>
          </p:spPr>
          <p:txBody>
            <a:bodyPr rot="0" vert="horz" wrap="square" lIns="9144" tIns="9144" rIns="9144" bIns="9144" anchor="t" anchorCtr="0">
              <a:spAutoFit/>
            </a:bodyPr>
            <a:lstStyle/>
            <a:p>
              <a:pPr marL="0" marR="0" lvl="0" indent="0" algn="ctr"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a:ea typeface="Times New Roman"/>
                  <a:cs typeface="Arial" panose="020B0604020202020204" pitchFamily="34" charset="0"/>
                </a:rPr>
                <a:t>Coefficient estimate and 95% confidence interval (standardized units)</a:t>
              </a:r>
            </a:p>
          </p:txBody>
        </p:sp>
      </p:grpSp>
      <p:sp>
        <p:nvSpPr>
          <p:cNvPr id="32" name="Rounded Rectangle 8">
            <a:extLst>
              <a:ext uri="{FF2B5EF4-FFF2-40B4-BE49-F238E27FC236}">
                <a16:creationId xmlns:a16="http://schemas.microsoft.com/office/drawing/2014/main" id="{2B7C7C53-E0C4-487A-B2E0-FD3EEB6C297D}"/>
              </a:ext>
            </a:extLst>
          </p:cNvPr>
          <p:cNvSpPr/>
          <p:nvPr/>
        </p:nvSpPr>
        <p:spPr>
          <a:xfrm flipH="1">
            <a:off x="1308100" y="1206500"/>
            <a:ext cx="3390900" cy="1073150"/>
          </a:xfrm>
          <a:prstGeom prst="roundRect">
            <a:avLst/>
          </a:prstGeom>
          <a:noFill/>
          <a:ln w="317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itle 5">
            <a:extLst>
              <a:ext uri="{FF2B5EF4-FFF2-40B4-BE49-F238E27FC236}">
                <a16:creationId xmlns:a16="http://schemas.microsoft.com/office/drawing/2014/main" id="{062BF65A-1367-47D0-989F-59698168B1C2}"/>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2020</a:t>
            </a:r>
          </a:p>
        </p:txBody>
      </p:sp>
      <p:sp>
        <p:nvSpPr>
          <p:cNvPr id="5" name="Slide Number Placeholder 4">
            <a:extLst>
              <a:ext uri="{FF2B5EF4-FFF2-40B4-BE49-F238E27FC236}">
                <a16:creationId xmlns:a16="http://schemas.microsoft.com/office/drawing/2014/main" id="{DF37FC0C-6934-9BAE-1C19-EF0B68481848}"/>
              </a:ext>
            </a:extLst>
          </p:cNvPr>
          <p:cNvSpPr>
            <a:spLocks noGrp="1"/>
          </p:cNvSpPr>
          <p:nvPr>
            <p:ph type="sldNum" sz="quarter" idx="12"/>
          </p:nvPr>
        </p:nvSpPr>
        <p:spPr/>
        <p:txBody>
          <a:bodyPr/>
          <a:lstStyle/>
          <a:p>
            <a:fld id="{85E80BC6-4763-4CF4-844D-4F10D2D02284}" type="slidenum">
              <a:rPr lang="en-US" smtClean="0"/>
              <a:t>16</a:t>
            </a:fld>
            <a:endParaRPr lang="en-US"/>
          </a:p>
        </p:txBody>
      </p:sp>
    </p:spTree>
    <p:extLst>
      <p:ext uri="{BB962C8B-B14F-4D97-AF65-F5344CB8AC3E}">
        <p14:creationId xmlns:p14="http://schemas.microsoft.com/office/powerpoint/2010/main" val="28527835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0CFF11D3-216F-4D66-B427-1B42E40CC732}"/>
              </a:ext>
            </a:extLst>
          </p:cNvPr>
          <p:cNvSpPr>
            <a:spLocks noChangeAspect="1"/>
          </p:cNvSpPr>
          <p:nvPr/>
        </p:nvSpPr>
        <p:spPr bwMode="auto">
          <a:xfrm>
            <a:off x="0" y="-60959"/>
            <a:ext cx="12192000" cy="6918959"/>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grpSp>
        <p:nvGrpSpPr>
          <p:cNvPr id="4" name="Group 3">
            <a:extLst>
              <a:ext uri="{FF2B5EF4-FFF2-40B4-BE49-F238E27FC236}">
                <a16:creationId xmlns:a16="http://schemas.microsoft.com/office/drawing/2014/main" id="{B858B7DE-28C5-40AE-9530-317205ABC7B4}"/>
              </a:ext>
            </a:extLst>
          </p:cNvPr>
          <p:cNvGrpSpPr>
            <a:grpSpLocks noChangeAspect="1"/>
          </p:cNvGrpSpPr>
          <p:nvPr/>
        </p:nvGrpSpPr>
        <p:grpSpPr>
          <a:xfrm>
            <a:off x="-6350" y="118532"/>
            <a:ext cx="12003085" cy="8427764"/>
            <a:chOff x="1107485" y="143933"/>
            <a:chExt cx="9854199" cy="6918960"/>
          </a:xfrm>
        </p:grpSpPr>
        <p:sp>
          <p:nvSpPr>
            <p:cNvPr id="22" name="Rectangle 21"/>
            <p:cNvSpPr/>
            <p:nvPr/>
          </p:nvSpPr>
          <p:spPr bwMode="auto">
            <a:xfrm>
              <a:off x="1524000" y="143933"/>
              <a:ext cx="9144000" cy="691896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200" b="0" i="1"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0" name="Picture 79"/>
            <p:cNvPicPr>
              <a:picLocks noChangeAspect="1"/>
            </p:cNvPicPr>
            <p:nvPr/>
          </p:nvPicPr>
          <p:blipFill rotWithShape="1">
            <a:blip r:embed="rId2" cstate="print">
              <a:extLst>
                <a:ext uri="{28A0092B-C50C-407E-A947-70E740481C1C}">
                  <a14:useLocalDpi xmlns:a14="http://schemas.microsoft.com/office/drawing/2010/main" val="0"/>
                </a:ext>
              </a:extLst>
            </a:blip>
            <a:srcRect l="81978" t="29278" r="1721"/>
            <a:stretch/>
          </p:blipFill>
          <p:spPr bwMode="auto">
            <a:xfrm>
              <a:off x="8751373" y="984249"/>
              <a:ext cx="1335630" cy="4330663"/>
            </a:xfrm>
            <a:prstGeom prst="rect">
              <a:avLst/>
            </a:prstGeom>
            <a:ln>
              <a:noFill/>
            </a:ln>
            <a:extLst>
              <a:ext uri="{53640926-AAD7-44D8-BBD7-CCE9431645EC}">
                <a14:shadowObscured xmlns:a14="http://schemas.microsoft.com/office/drawing/2010/main"/>
              </a:ext>
            </a:extLst>
          </p:spPr>
        </p:pic>
        <p:pic>
          <p:nvPicPr>
            <p:cNvPr id="16" name="Picture 15"/>
            <p:cNvPicPr>
              <a:picLocks noChangeAspect="1"/>
            </p:cNvPicPr>
            <p:nvPr/>
          </p:nvPicPr>
          <p:blipFill rotWithShape="1">
            <a:blip r:embed="rId2" cstate="print">
              <a:extLst>
                <a:ext uri="{28A0092B-C50C-407E-A947-70E740481C1C}">
                  <a14:useLocalDpi xmlns:a14="http://schemas.microsoft.com/office/drawing/2010/main" val="0"/>
                </a:ext>
              </a:extLst>
            </a:blip>
            <a:srcRect l="3015" t="28927" r="18023" b="4657"/>
            <a:stretch/>
          </p:blipFill>
          <p:spPr bwMode="auto">
            <a:xfrm>
              <a:off x="2187560" y="1009650"/>
              <a:ext cx="6469896" cy="4028863"/>
            </a:xfrm>
            <a:prstGeom prst="rect">
              <a:avLst/>
            </a:prstGeom>
            <a:ln>
              <a:noFill/>
            </a:ln>
            <a:extLst>
              <a:ext uri="{53640926-AAD7-44D8-BBD7-CCE9431645EC}">
                <a14:shadowObscured xmlns:a14="http://schemas.microsoft.com/office/drawing/2010/main"/>
              </a:ext>
            </a:extLst>
          </p:spPr>
        </p:pic>
        <p:grpSp>
          <p:nvGrpSpPr>
            <p:cNvPr id="2" name="Group 1"/>
            <p:cNvGrpSpPr/>
            <p:nvPr/>
          </p:nvGrpSpPr>
          <p:grpSpPr>
            <a:xfrm>
              <a:off x="8618188" y="1158282"/>
              <a:ext cx="410243" cy="3120726"/>
              <a:chOff x="8570870" y="2655486"/>
              <a:chExt cx="410243" cy="3120726"/>
            </a:xfrm>
          </p:grpSpPr>
          <p:grpSp>
            <p:nvGrpSpPr>
              <p:cNvPr id="70" name="Group 69"/>
              <p:cNvGrpSpPr/>
              <p:nvPr/>
            </p:nvGrpSpPr>
            <p:grpSpPr>
              <a:xfrm>
                <a:off x="8579065" y="3519714"/>
                <a:ext cx="332887" cy="522024"/>
                <a:chOff x="704001" y="2224381"/>
                <a:chExt cx="513848" cy="519282"/>
              </a:xfrm>
            </p:grpSpPr>
            <p:pic>
              <p:nvPicPr>
                <p:cNvPr id="71" name="Picture 7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1367" y="2427586"/>
                  <a:ext cx="256482" cy="316077"/>
                </a:xfrm>
                <a:prstGeom prst="rect">
                  <a:avLst/>
                </a:prstGeom>
              </p:spPr>
            </p:pic>
            <p:pic>
              <p:nvPicPr>
                <p:cNvPr id="72" name="Picture 71"/>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6400"/>
                          </a14:imgEffect>
                          <a14:imgEffect>
                            <a14:saturation sat="148000"/>
                          </a14:imgEffect>
                          <a14:imgEffect>
                            <a14:brightnessContrast bright="-10000"/>
                          </a14:imgEffect>
                        </a14:imgLayer>
                      </a14:imgProps>
                    </a:ext>
                    <a:ext uri="{28A0092B-C50C-407E-A947-70E740481C1C}">
                      <a14:useLocalDpi xmlns:a14="http://schemas.microsoft.com/office/drawing/2010/main" val="0"/>
                    </a:ext>
                  </a:extLst>
                </a:blip>
                <a:stretch>
                  <a:fillRect/>
                </a:stretch>
              </p:blipFill>
              <p:spPr>
                <a:xfrm>
                  <a:off x="771168" y="2319172"/>
                  <a:ext cx="381664" cy="352290"/>
                </a:xfrm>
                <a:prstGeom prst="rect">
                  <a:avLst/>
                </a:prstGeom>
                <a:effectLst>
                  <a:outerShdw blurRad="50800" dist="38100" dir="2700000" algn="tl" rotWithShape="0">
                    <a:prstClr val="black">
                      <a:alpha val="40000"/>
                    </a:prstClr>
                  </a:outerShdw>
                </a:effectLst>
              </p:spPr>
            </p:pic>
            <p:pic>
              <p:nvPicPr>
                <p:cNvPr id="73" name="Picture 72"/>
                <p:cNvPicPr>
                  <a:picLocks noChangeAspect="1"/>
                </p:cNvPicPr>
                <p:nvPr/>
              </p:nvPicPr>
              <p:blipFill>
                <a:blip r:embed="rId6" cstate="print">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val="0"/>
                    </a:ext>
                  </a:extLst>
                </a:blip>
                <a:stretch>
                  <a:fillRect/>
                </a:stretch>
              </p:blipFill>
              <p:spPr>
                <a:xfrm>
                  <a:off x="704001" y="2224381"/>
                  <a:ext cx="358978" cy="244129"/>
                </a:xfrm>
                <a:prstGeom prst="rect">
                  <a:avLst/>
                </a:prstGeom>
                <a:effectLst>
                  <a:outerShdw blurRad="50800" dist="50800" dir="5400000" algn="ctr" rotWithShape="0">
                    <a:srgbClr val="000000"/>
                  </a:outerShdw>
                </a:effectLst>
              </p:spPr>
            </p:pic>
            <p:pic>
              <p:nvPicPr>
                <p:cNvPr id="74" name="Picture 7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1165" y="2366913"/>
                  <a:ext cx="232821" cy="316077"/>
                </a:xfrm>
                <a:prstGeom prst="rect">
                  <a:avLst/>
                </a:prstGeom>
              </p:spPr>
            </p:pic>
          </p:grpSp>
          <p:pic>
            <p:nvPicPr>
              <p:cNvPr id="77" name="Picture 7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70870" y="2655486"/>
                <a:ext cx="410243" cy="548177"/>
              </a:xfrm>
              <a:prstGeom prst="rect">
                <a:avLst/>
              </a:prstGeom>
            </p:spPr>
          </p:pic>
          <p:pic>
            <p:nvPicPr>
              <p:cNvPr id="78" name="Picture 7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612982" y="4501095"/>
                <a:ext cx="326019" cy="418285"/>
              </a:xfrm>
              <a:prstGeom prst="rect">
                <a:avLst/>
              </a:prstGeom>
            </p:spPr>
          </p:pic>
          <p:pic>
            <p:nvPicPr>
              <p:cNvPr id="79" name="Picture 7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flipH="1">
                <a:off x="8606574" y="5402825"/>
                <a:ext cx="338834" cy="373387"/>
              </a:xfrm>
              <a:prstGeom prst="rect">
                <a:avLst/>
              </a:prstGeom>
            </p:spPr>
          </p:pic>
        </p:grpSp>
        <p:grpSp>
          <p:nvGrpSpPr>
            <p:cNvPr id="3" name="Group 2"/>
            <p:cNvGrpSpPr>
              <a:grpSpLocks noChangeAspect="1"/>
            </p:cNvGrpSpPr>
            <p:nvPr/>
          </p:nvGrpSpPr>
          <p:grpSpPr>
            <a:xfrm>
              <a:off x="5151145" y="3063944"/>
              <a:ext cx="3250043" cy="1187858"/>
              <a:chOff x="-1915115" y="3868656"/>
              <a:chExt cx="1593215" cy="582304"/>
            </a:xfrm>
          </p:grpSpPr>
          <p:sp>
            <p:nvSpPr>
              <p:cNvPr id="20" name="Text Box 2"/>
              <p:cNvSpPr txBox="1">
                <a:spLocks noChangeArrowheads="1"/>
              </p:cNvSpPr>
              <p:nvPr/>
            </p:nvSpPr>
            <p:spPr bwMode="auto">
              <a:xfrm>
                <a:off x="-1915115" y="3868656"/>
                <a:ext cx="1593215" cy="582304"/>
              </a:xfrm>
              <a:prstGeom prst="rect">
                <a:avLst/>
              </a:prstGeom>
              <a:solidFill>
                <a:sysClr val="window" lastClr="FFFFFF"/>
              </a:solidFill>
              <a:ln w="3175">
                <a:solidFill>
                  <a:sysClr val="window" lastClr="FFFFFF">
                    <a:lumMod val="75000"/>
                  </a:sysClr>
                </a:solidFill>
                <a:miter lim="800000"/>
                <a:headEnd/>
                <a:tailEnd/>
              </a:ln>
            </p:spPr>
            <p:txBody>
              <a:bodyPr rot="0" vert="horz" wrap="square" lIns="9144" tIns="9144" rIns="9144" bIns="9144" anchor="t" anchorCtr="0">
                <a:no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Legend:</a:t>
                </a:r>
                <a:r>
                  <a:rPr kumimoji="0" lang="en-US" sz="3600" b="0" i="0" u="none" strike="noStrike" kern="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 </a:t>
                </a:r>
              </a:p>
            </p:txBody>
          </p:sp>
          <p:pic>
            <p:nvPicPr>
              <p:cNvPr id="21" name="Picture 20"/>
              <p:cNvPicPr/>
              <p:nvPr/>
            </p:nvPicPr>
            <p:blipFill rotWithShape="1">
              <a:blip r:embed="rId12" cstate="print">
                <a:extLst>
                  <a:ext uri="{28A0092B-C50C-407E-A947-70E740481C1C}">
                    <a14:useLocalDpi xmlns:a14="http://schemas.microsoft.com/office/drawing/2010/main" val="0"/>
                  </a:ext>
                </a:extLst>
              </a:blip>
              <a:srcRect l="73203" t="41958" r="1565" b="49229"/>
              <a:stretch/>
            </p:blipFill>
            <p:spPr bwMode="auto">
              <a:xfrm>
                <a:off x="-1865586" y="4094571"/>
                <a:ext cx="1494155" cy="287020"/>
              </a:xfrm>
              <a:prstGeom prst="rect">
                <a:avLst/>
              </a:prstGeom>
              <a:ln>
                <a:noFill/>
              </a:ln>
              <a:extLst>
                <a:ext uri="{53640926-AAD7-44D8-BBD7-CCE9431645EC}">
                  <a14:shadowObscured xmlns:a14="http://schemas.microsoft.com/office/drawing/2010/main"/>
                </a:ext>
              </a:extLst>
            </p:spPr>
          </p:pic>
        </p:grpSp>
        <p:sp>
          <p:nvSpPr>
            <p:cNvPr id="28" name="Text Box 2">
              <a:extLst>
                <a:ext uri="{FF2B5EF4-FFF2-40B4-BE49-F238E27FC236}">
                  <a16:creationId xmlns:a16="http://schemas.microsoft.com/office/drawing/2014/main" id="{1727DBE0-F1A5-4DBC-A758-A6C347E0F1AF}"/>
                </a:ext>
              </a:extLst>
            </p:cNvPr>
            <p:cNvSpPr txBox="1">
              <a:spLocks noChangeArrowheads="1"/>
            </p:cNvSpPr>
            <p:nvPr/>
          </p:nvSpPr>
          <p:spPr bwMode="auto">
            <a:xfrm>
              <a:off x="4355365" y="606213"/>
              <a:ext cx="1525786" cy="264688"/>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C00000"/>
                  </a:solidFill>
                  <a:effectLst/>
                  <a:uLnTx/>
                  <a:uFillTx/>
                  <a:latin typeface="Arial Narrow" pitchFamily="34" charset="0"/>
                  <a:ea typeface="Times New Roman"/>
                  <a:cs typeface="Calibri" panose="020F0502020204030204" pitchFamily="34" charset="0"/>
                </a:rPr>
                <a:t>Warming </a:t>
              </a:r>
            </a:p>
          </p:txBody>
        </p:sp>
        <p:sp>
          <p:nvSpPr>
            <p:cNvPr id="29" name="Text Box 2">
              <a:extLst>
                <a:ext uri="{FF2B5EF4-FFF2-40B4-BE49-F238E27FC236}">
                  <a16:creationId xmlns:a16="http://schemas.microsoft.com/office/drawing/2014/main" id="{5289FB56-5DEF-42B5-9ABE-6408708B80AB}"/>
                </a:ext>
              </a:extLst>
            </p:cNvPr>
            <p:cNvSpPr txBox="1">
              <a:spLocks noChangeArrowheads="1"/>
            </p:cNvSpPr>
            <p:nvPr/>
          </p:nvSpPr>
          <p:spPr bwMode="auto">
            <a:xfrm>
              <a:off x="2782408" y="599863"/>
              <a:ext cx="1525786" cy="264688"/>
            </a:xfrm>
            <a:prstGeom prst="rect">
              <a:avLst/>
            </a:prstGeom>
            <a:noFill/>
            <a:ln w="9525">
              <a:noFill/>
              <a:miter lim="800000"/>
              <a:headEnd/>
              <a:tailEnd/>
            </a:ln>
          </p:spPr>
          <p:txBody>
            <a:bodyPr rot="0" vert="horz" wrap="square" lIns="9144" tIns="9144" rIns="9144" bIns="9144" anchor="t" anchorCtr="0">
              <a:spAutoFit/>
            </a:bodyPr>
            <a:lstStyle/>
            <a:p>
              <a:pPr marL="0" marR="0" lvl="0" indent="0" algn="r"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137FF"/>
                  </a:solidFill>
                  <a:effectLst/>
                  <a:uLnTx/>
                  <a:uFillTx/>
                  <a:latin typeface="Arial Narrow" pitchFamily="34" charset="0"/>
                  <a:ea typeface="Times New Roman"/>
                  <a:cs typeface="Calibri" panose="020F0502020204030204" pitchFamily="34" charset="0"/>
                </a:rPr>
                <a:t>Cooling</a:t>
              </a:r>
            </a:p>
          </p:txBody>
        </p:sp>
        <p:sp>
          <p:nvSpPr>
            <p:cNvPr id="30" name="Right Arrow 10">
              <a:extLst>
                <a:ext uri="{FF2B5EF4-FFF2-40B4-BE49-F238E27FC236}">
                  <a16:creationId xmlns:a16="http://schemas.microsoft.com/office/drawing/2014/main" id="{35054A5F-2968-41E0-B7B3-2530B3FA2946}"/>
                </a:ext>
              </a:extLst>
            </p:cNvPr>
            <p:cNvSpPr/>
            <p:nvPr/>
          </p:nvSpPr>
          <p:spPr bwMode="auto">
            <a:xfrm>
              <a:off x="4350394" y="813922"/>
              <a:ext cx="4206240" cy="171201"/>
            </a:xfrm>
            <a:prstGeom prst="rightArrow">
              <a:avLst/>
            </a:prstGeom>
            <a:gradFill>
              <a:gsLst>
                <a:gs pos="0">
                  <a:srgbClr val="FFFFFF"/>
                </a:gs>
                <a:gs pos="100000">
                  <a:srgbClr val="C00000"/>
                </a:gs>
              </a:gsLst>
              <a:lin ang="0" scaled="0"/>
            </a:gradFill>
            <a:ln>
              <a:solidFill>
                <a:srgbClr val="CC0000"/>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31" name="Right Arrow 144">
              <a:extLst>
                <a:ext uri="{FF2B5EF4-FFF2-40B4-BE49-F238E27FC236}">
                  <a16:creationId xmlns:a16="http://schemas.microsoft.com/office/drawing/2014/main" id="{281198B1-A999-437A-BA01-3567B0F5F70E}"/>
                </a:ext>
              </a:extLst>
            </p:cNvPr>
            <p:cNvSpPr/>
            <p:nvPr/>
          </p:nvSpPr>
          <p:spPr bwMode="auto">
            <a:xfrm flipH="1">
              <a:off x="3297518" y="813922"/>
              <a:ext cx="1005840" cy="171201"/>
            </a:xfrm>
            <a:prstGeom prst="rightArrow">
              <a:avLst/>
            </a:prstGeom>
            <a:gradFill>
              <a:gsLst>
                <a:gs pos="0">
                  <a:srgbClr val="FFFFFF"/>
                </a:gs>
                <a:gs pos="100000">
                  <a:srgbClr val="0137FF"/>
                </a:gs>
              </a:gsLst>
              <a:lin ang="0" scaled="0"/>
            </a:gradFill>
            <a:ln>
              <a:solidFill>
                <a:srgbClr val="0137FF"/>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26" name="Content Placeholder 6">
              <a:extLst>
                <a:ext uri="{FF2B5EF4-FFF2-40B4-BE49-F238E27FC236}">
                  <a16:creationId xmlns:a16="http://schemas.microsoft.com/office/drawing/2014/main" id="{339DA4A0-768C-48B8-8EAC-B60E5881CFB5}"/>
                </a:ext>
              </a:extLst>
            </p:cNvPr>
            <p:cNvSpPr txBox="1">
              <a:spLocks noChangeAspect="1"/>
            </p:cNvSpPr>
            <p:nvPr/>
          </p:nvSpPr>
          <p:spPr bwMode="auto">
            <a:xfrm>
              <a:off x="1107485" y="145625"/>
              <a:ext cx="9854199" cy="557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Effect of Climate Predictors on Stream Temperature</a:t>
              </a:r>
            </a:p>
          </p:txBody>
        </p:sp>
        <p:sp>
          <p:nvSpPr>
            <p:cNvPr id="27" name="Text Box 2">
              <a:extLst>
                <a:ext uri="{FF2B5EF4-FFF2-40B4-BE49-F238E27FC236}">
                  <a16:creationId xmlns:a16="http://schemas.microsoft.com/office/drawing/2014/main" id="{1814CE93-EBDB-4AC5-8033-64D5D1AD1BD0}"/>
                </a:ext>
              </a:extLst>
            </p:cNvPr>
            <p:cNvSpPr txBox="1">
              <a:spLocks noChangeArrowheads="1"/>
            </p:cNvSpPr>
            <p:nvPr/>
          </p:nvSpPr>
          <p:spPr bwMode="auto">
            <a:xfrm>
              <a:off x="1762760" y="4805209"/>
              <a:ext cx="8620761" cy="270843"/>
            </a:xfrm>
            <a:prstGeom prst="rect">
              <a:avLst/>
            </a:prstGeom>
            <a:solidFill>
              <a:schemeClr val="bg1"/>
            </a:solidFill>
            <a:ln w="9525">
              <a:noFill/>
              <a:miter lim="800000"/>
              <a:headEnd/>
              <a:tailEnd/>
            </a:ln>
          </p:spPr>
          <p:txBody>
            <a:bodyPr rot="0" vert="horz" wrap="square" lIns="9144" tIns="9144" rIns="9144" bIns="9144" anchor="t" anchorCtr="0">
              <a:spAutoFit/>
            </a:bodyPr>
            <a:lstStyle/>
            <a:p>
              <a:pPr marL="0" marR="0" lvl="0" indent="0" algn="ctr"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a:ea typeface="Times New Roman"/>
                  <a:cs typeface="Arial" panose="020B0604020202020204" pitchFamily="34" charset="0"/>
                </a:rPr>
                <a:t>Coefficient estimate and 95% confidence interval (standardized units)</a:t>
              </a:r>
            </a:p>
          </p:txBody>
        </p:sp>
      </p:grpSp>
      <p:sp>
        <p:nvSpPr>
          <p:cNvPr id="33" name="Rounded Rectangle 8">
            <a:extLst>
              <a:ext uri="{FF2B5EF4-FFF2-40B4-BE49-F238E27FC236}">
                <a16:creationId xmlns:a16="http://schemas.microsoft.com/office/drawing/2014/main" id="{9A7BB346-C8ED-48D1-B8C2-DA9EF5FBA0EE}"/>
              </a:ext>
            </a:extLst>
          </p:cNvPr>
          <p:cNvSpPr/>
          <p:nvPr/>
        </p:nvSpPr>
        <p:spPr>
          <a:xfrm flipH="1">
            <a:off x="1639570" y="2641600"/>
            <a:ext cx="2164080" cy="336550"/>
          </a:xfrm>
          <a:prstGeom prst="roundRect">
            <a:avLst/>
          </a:prstGeom>
          <a:noFill/>
          <a:ln w="31750">
            <a:solidFill>
              <a:srgbClr val="0070C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Title 5">
            <a:extLst>
              <a:ext uri="{FF2B5EF4-FFF2-40B4-BE49-F238E27FC236}">
                <a16:creationId xmlns:a16="http://schemas.microsoft.com/office/drawing/2014/main" id="{C1115943-8EC4-4A3C-AF56-8E859F0D86F0}"/>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2020</a:t>
            </a:r>
          </a:p>
        </p:txBody>
      </p:sp>
      <p:sp>
        <p:nvSpPr>
          <p:cNvPr id="5" name="Slide Number Placeholder 4">
            <a:extLst>
              <a:ext uri="{FF2B5EF4-FFF2-40B4-BE49-F238E27FC236}">
                <a16:creationId xmlns:a16="http://schemas.microsoft.com/office/drawing/2014/main" id="{D6FCA444-283E-3610-946A-5047A7C6EBFD}"/>
              </a:ext>
            </a:extLst>
          </p:cNvPr>
          <p:cNvSpPr>
            <a:spLocks noGrp="1"/>
          </p:cNvSpPr>
          <p:nvPr>
            <p:ph type="sldNum" sz="quarter" idx="12"/>
          </p:nvPr>
        </p:nvSpPr>
        <p:spPr/>
        <p:txBody>
          <a:bodyPr/>
          <a:lstStyle/>
          <a:p>
            <a:fld id="{85E80BC6-4763-4CF4-844D-4F10D2D02284}" type="slidenum">
              <a:rPr lang="en-US" smtClean="0"/>
              <a:t>17</a:t>
            </a:fld>
            <a:endParaRPr lang="en-US"/>
          </a:p>
        </p:txBody>
      </p:sp>
    </p:spTree>
    <p:extLst>
      <p:ext uri="{BB962C8B-B14F-4D97-AF65-F5344CB8AC3E}">
        <p14:creationId xmlns:p14="http://schemas.microsoft.com/office/powerpoint/2010/main" val="2048369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0CFF11D3-216F-4D66-B427-1B42E40CC732}"/>
              </a:ext>
            </a:extLst>
          </p:cNvPr>
          <p:cNvSpPr>
            <a:spLocks noChangeAspect="1"/>
          </p:cNvSpPr>
          <p:nvPr/>
        </p:nvSpPr>
        <p:spPr bwMode="auto">
          <a:xfrm>
            <a:off x="0" y="-60959"/>
            <a:ext cx="12192000" cy="6918959"/>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grpSp>
        <p:nvGrpSpPr>
          <p:cNvPr id="4" name="Group 3">
            <a:extLst>
              <a:ext uri="{FF2B5EF4-FFF2-40B4-BE49-F238E27FC236}">
                <a16:creationId xmlns:a16="http://schemas.microsoft.com/office/drawing/2014/main" id="{B858B7DE-28C5-40AE-9530-317205ABC7B4}"/>
              </a:ext>
            </a:extLst>
          </p:cNvPr>
          <p:cNvGrpSpPr>
            <a:grpSpLocks noChangeAspect="1"/>
          </p:cNvGrpSpPr>
          <p:nvPr/>
        </p:nvGrpSpPr>
        <p:grpSpPr>
          <a:xfrm>
            <a:off x="-6350" y="118532"/>
            <a:ext cx="12003085" cy="8427764"/>
            <a:chOff x="1107485" y="143933"/>
            <a:chExt cx="9854199" cy="6918960"/>
          </a:xfrm>
        </p:grpSpPr>
        <p:sp>
          <p:nvSpPr>
            <p:cNvPr id="22" name="Rectangle 21"/>
            <p:cNvSpPr/>
            <p:nvPr/>
          </p:nvSpPr>
          <p:spPr bwMode="auto">
            <a:xfrm>
              <a:off x="1524000" y="143933"/>
              <a:ext cx="9144000" cy="691896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200" b="0" i="1"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0" name="Picture 79"/>
            <p:cNvPicPr>
              <a:picLocks noChangeAspect="1"/>
            </p:cNvPicPr>
            <p:nvPr/>
          </p:nvPicPr>
          <p:blipFill rotWithShape="1">
            <a:blip r:embed="rId2" cstate="print">
              <a:extLst>
                <a:ext uri="{28A0092B-C50C-407E-A947-70E740481C1C}">
                  <a14:useLocalDpi xmlns:a14="http://schemas.microsoft.com/office/drawing/2010/main" val="0"/>
                </a:ext>
              </a:extLst>
            </a:blip>
            <a:srcRect l="81978" t="29278" r="1721"/>
            <a:stretch/>
          </p:blipFill>
          <p:spPr bwMode="auto">
            <a:xfrm>
              <a:off x="8751373" y="984249"/>
              <a:ext cx="1335630" cy="4330663"/>
            </a:xfrm>
            <a:prstGeom prst="rect">
              <a:avLst/>
            </a:prstGeom>
            <a:ln>
              <a:noFill/>
            </a:ln>
            <a:extLst>
              <a:ext uri="{53640926-AAD7-44D8-BBD7-CCE9431645EC}">
                <a14:shadowObscured xmlns:a14="http://schemas.microsoft.com/office/drawing/2010/main"/>
              </a:ext>
            </a:extLst>
          </p:spPr>
        </p:pic>
        <p:pic>
          <p:nvPicPr>
            <p:cNvPr id="16" name="Picture 15"/>
            <p:cNvPicPr>
              <a:picLocks noChangeAspect="1"/>
            </p:cNvPicPr>
            <p:nvPr/>
          </p:nvPicPr>
          <p:blipFill rotWithShape="1">
            <a:blip r:embed="rId2" cstate="print">
              <a:extLst>
                <a:ext uri="{28A0092B-C50C-407E-A947-70E740481C1C}">
                  <a14:useLocalDpi xmlns:a14="http://schemas.microsoft.com/office/drawing/2010/main" val="0"/>
                </a:ext>
              </a:extLst>
            </a:blip>
            <a:srcRect l="2849" t="28927" r="18022" b="4657"/>
            <a:stretch/>
          </p:blipFill>
          <p:spPr bwMode="auto">
            <a:xfrm>
              <a:off x="2173911" y="1009650"/>
              <a:ext cx="6483546" cy="4028863"/>
            </a:xfrm>
            <a:prstGeom prst="rect">
              <a:avLst/>
            </a:prstGeom>
            <a:ln>
              <a:noFill/>
            </a:ln>
            <a:extLst>
              <a:ext uri="{53640926-AAD7-44D8-BBD7-CCE9431645EC}">
                <a14:shadowObscured xmlns:a14="http://schemas.microsoft.com/office/drawing/2010/main"/>
              </a:ext>
            </a:extLst>
          </p:spPr>
        </p:pic>
        <p:grpSp>
          <p:nvGrpSpPr>
            <p:cNvPr id="2" name="Group 1"/>
            <p:cNvGrpSpPr/>
            <p:nvPr/>
          </p:nvGrpSpPr>
          <p:grpSpPr>
            <a:xfrm>
              <a:off x="8618188" y="1158282"/>
              <a:ext cx="410243" cy="3120726"/>
              <a:chOff x="8570870" y="2655486"/>
              <a:chExt cx="410243" cy="3120726"/>
            </a:xfrm>
          </p:grpSpPr>
          <p:grpSp>
            <p:nvGrpSpPr>
              <p:cNvPr id="70" name="Group 69"/>
              <p:cNvGrpSpPr/>
              <p:nvPr/>
            </p:nvGrpSpPr>
            <p:grpSpPr>
              <a:xfrm>
                <a:off x="8579065" y="3519714"/>
                <a:ext cx="332887" cy="522024"/>
                <a:chOff x="704001" y="2224381"/>
                <a:chExt cx="513848" cy="519282"/>
              </a:xfrm>
            </p:grpSpPr>
            <p:pic>
              <p:nvPicPr>
                <p:cNvPr id="71" name="Picture 7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1367" y="2427586"/>
                  <a:ext cx="256482" cy="316077"/>
                </a:xfrm>
                <a:prstGeom prst="rect">
                  <a:avLst/>
                </a:prstGeom>
              </p:spPr>
            </p:pic>
            <p:pic>
              <p:nvPicPr>
                <p:cNvPr id="72" name="Picture 71"/>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6400"/>
                          </a14:imgEffect>
                          <a14:imgEffect>
                            <a14:saturation sat="148000"/>
                          </a14:imgEffect>
                          <a14:imgEffect>
                            <a14:brightnessContrast bright="-10000"/>
                          </a14:imgEffect>
                        </a14:imgLayer>
                      </a14:imgProps>
                    </a:ext>
                    <a:ext uri="{28A0092B-C50C-407E-A947-70E740481C1C}">
                      <a14:useLocalDpi xmlns:a14="http://schemas.microsoft.com/office/drawing/2010/main" val="0"/>
                    </a:ext>
                  </a:extLst>
                </a:blip>
                <a:stretch>
                  <a:fillRect/>
                </a:stretch>
              </p:blipFill>
              <p:spPr>
                <a:xfrm>
                  <a:off x="771168" y="2319172"/>
                  <a:ext cx="381664" cy="352290"/>
                </a:xfrm>
                <a:prstGeom prst="rect">
                  <a:avLst/>
                </a:prstGeom>
                <a:effectLst>
                  <a:outerShdw blurRad="50800" dist="38100" dir="2700000" algn="tl" rotWithShape="0">
                    <a:prstClr val="black">
                      <a:alpha val="40000"/>
                    </a:prstClr>
                  </a:outerShdw>
                </a:effectLst>
              </p:spPr>
            </p:pic>
            <p:pic>
              <p:nvPicPr>
                <p:cNvPr id="73" name="Picture 72"/>
                <p:cNvPicPr>
                  <a:picLocks noChangeAspect="1"/>
                </p:cNvPicPr>
                <p:nvPr/>
              </p:nvPicPr>
              <p:blipFill>
                <a:blip r:embed="rId6" cstate="print">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val="0"/>
                    </a:ext>
                  </a:extLst>
                </a:blip>
                <a:stretch>
                  <a:fillRect/>
                </a:stretch>
              </p:blipFill>
              <p:spPr>
                <a:xfrm>
                  <a:off x="704001" y="2224381"/>
                  <a:ext cx="358978" cy="244129"/>
                </a:xfrm>
                <a:prstGeom prst="rect">
                  <a:avLst/>
                </a:prstGeom>
                <a:effectLst>
                  <a:outerShdw blurRad="50800" dist="50800" dir="5400000" algn="ctr" rotWithShape="0">
                    <a:srgbClr val="000000"/>
                  </a:outerShdw>
                </a:effectLst>
              </p:spPr>
            </p:pic>
            <p:pic>
              <p:nvPicPr>
                <p:cNvPr id="74" name="Picture 7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1165" y="2366913"/>
                  <a:ext cx="232821" cy="316077"/>
                </a:xfrm>
                <a:prstGeom prst="rect">
                  <a:avLst/>
                </a:prstGeom>
              </p:spPr>
            </p:pic>
          </p:grpSp>
          <p:pic>
            <p:nvPicPr>
              <p:cNvPr id="77" name="Picture 7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70870" y="2655486"/>
                <a:ext cx="410243" cy="548177"/>
              </a:xfrm>
              <a:prstGeom prst="rect">
                <a:avLst/>
              </a:prstGeom>
            </p:spPr>
          </p:pic>
          <p:pic>
            <p:nvPicPr>
              <p:cNvPr id="78" name="Picture 7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612982" y="4501095"/>
                <a:ext cx="326019" cy="418285"/>
              </a:xfrm>
              <a:prstGeom prst="rect">
                <a:avLst/>
              </a:prstGeom>
            </p:spPr>
          </p:pic>
          <p:pic>
            <p:nvPicPr>
              <p:cNvPr id="79" name="Picture 7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flipH="1">
                <a:off x="8606574" y="5402825"/>
                <a:ext cx="338834" cy="373387"/>
              </a:xfrm>
              <a:prstGeom prst="rect">
                <a:avLst/>
              </a:prstGeom>
            </p:spPr>
          </p:pic>
        </p:grpSp>
        <p:grpSp>
          <p:nvGrpSpPr>
            <p:cNvPr id="3" name="Group 2"/>
            <p:cNvGrpSpPr>
              <a:grpSpLocks noChangeAspect="1"/>
            </p:cNvGrpSpPr>
            <p:nvPr/>
          </p:nvGrpSpPr>
          <p:grpSpPr>
            <a:xfrm>
              <a:off x="5151145" y="3063944"/>
              <a:ext cx="3250043" cy="1187858"/>
              <a:chOff x="-1915115" y="3868656"/>
              <a:chExt cx="1593215" cy="582304"/>
            </a:xfrm>
          </p:grpSpPr>
          <p:sp>
            <p:nvSpPr>
              <p:cNvPr id="20" name="Text Box 2"/>
              <p:cNvSpPr txBox="1">
                <a:spLocks noChangeArrowheads="1"/>
              </p:cNvSpPr>
              <p:nvPr/>
            </p:nvSpPr>
            <p:spPr bwMode="auto">
              <a:xfrm>
                <a:off x="-1915115" y="3868656"/>
                <a:ext cx="1593215" cy="582304"/>
              </a:xfrm>
              <a:prstGeom prst="rect">
                <a:avLst/>
              </a:prstGeom>
              <a:solidFill>
                <a:sysClr val="window" lastClr="FFFFFF"/>
              </a:solidFill>
              <a:ln w="3175">
                <a:solidFill>
                  <a:sysClr val="window" lastClr="FFFFFF">
                    <a:lumMod val="75000"/>
                  </a:sysClr>
                </a:solidFill>
                <a:miter lim="800000"/>
                <a:headEnd/>
                <a:tailEnd/>
              </a:ln>
            </p:spPr>
            <p:txBody>
              <a:bodyPr rot="0" vert="horz" wrap="square" lIns="9144" tIns="9144" rIns="9144" bIns="9144" anchor="t" anchorCtr="0">
                <a:no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Legend:</a:t>
                </a:r>
                <a:r>
                  <a:rPr kumimoji="0" lang="en-US" sz="3600" b="0" i="0" u="none" strike="noStrike" kern="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 </a:t>
                </a:r>
              </a:p>
            </p:txBody>
          </p:sp>
          <p:pic>
            <p:nvPicPr>
              <p:cNvPr id="21" name="Picture 20"/>
              <p:cNvPicPr/>
              <p:nvPr/>
            </p:nvPicPr>
            <p:blipFill rotWithShape="1">
              <a:blip r:embed="rId12" cstate="print">
                <a:extLst>
                  <a:ext uri="{28A0092B-C50C-407E-A947-70E740481C1C}">
                    <a14:useLocalDpi xmlns:a14="http://schemas.microsoft.com/office/drawing/2010/main" val="0"/>
                  </a:ext>
                </a:extLst>
              </a:blip>
              <a:srcRect l="73203" t="41958" r="1565" b="49229"/>
              <a:stretch/>
            </p:blipFill>
            <p:spPr bwMode="auto">
              <a:xfrm>
                <a:off x="-1865586" y="4094571"/>
                <a:ext cx="1494155" cy="287020"/>
              </a:xfrm>
              <a:prstGeom prst="rect">
                <a:avLst/>
              </a:prstGeom>
              <a:ln>
                <a:noFill/>
              </a:ln>
              <a:extLst>
                <a:ext uri="{53640926-AAD7-44D8-BBD7-CCE9431645EC}">
                  <a14:shadowObscured xmlns:a14="http://schemas.microsoft.com/office/drawing/2010/main"/>
                </a:ext>
              </a:extLst>
            </p:spPr>
          </p:pic>
        </p:grpSp>
        <p:sp>
          <p:nvSpPr>
            <p:cNvPr id="28" name="Text Box 2">
              <a:extLst>
                <a:ext uri="{FF2B5EF4-FFF2-40B4-BE49-F238E27FC236}">
                  <a16:creationId xmlns:a16="http://schemas.microsoft.com/office/drawing/2014/main" id="{1727DBE0-F1A5-4DBC-A758-A6C347E0F1AF}"/>
                </a:ext>
              </a:extLst>
            </p:cNvPr>
            <p:cNvSpPr txBox="1">
              <a:spLocks noChangeArrowheads="1"/>
            </p:cNvSpPr>
            <p:nvPr/>
          </p:nvSpPr>
          <p:spPr bwMode="auto">
            <a:xfrm>
              <a:off x="4355365" y="606213"/>
              <a:ext cx="1525786" cy="264688"/>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C00000"/>
                  </a:solidFill>
                  <a:effectLst/>
                  <a:uLnTx/>
                  <a:uFillTx/>
                  <a:latin typeface="Arial Narrow" pitchFamily="34" charset="0"/>
                  <a:ea typeface="Times New Roman"/>
                  <a:cs typeface="Calibri" panose="020F0502020204030204" pitchFamily="34" charset="0"/>
                </a:rPr>
                <a:t>Warming </a:t>
              </a:r>
            </a:p>
          </p:txBody>
        </p:sp>
        <p:sp>
          <p:nvSpPr>
            <p:cNvPr id="29" name="Text Box 2">
              <a:extLst>
                <a:ext uri="{FF2B5EF4-FFF2-40B4-BE49-F238E27FC236}">
                  <a16:creationId xmlns:a16="http://schemas.microsoft.com/office/drawing/2014/main" id="{5289FB56-5DEF-42B5-9ABE-6408708B80AB}"/>
                </a:ext>
              </a:extLst>
            </p:cNvPr>
            <p:cNvSpPr txBox="1">
              <a:spLocks noChangeArrowheads="1"/>
            </p:cNvSpPr>
            <p:nvPr/>
          </p:nvSpPr>
          <p:spPr bwMode="auto">
            <a:xfrm>
              <a:off x="2782408" y="599863"/>
              <a:ext cx="1525786" cy="264688"/>
            </a:xfrm>
            <a:prstGeom prst="rect">
              <a:avLst/>
            </a:prstGeom>
            <a:noFill/>
            <a:ln w="9525">
              <a:noFill/>
              <a:miter lim="800000"/>
              <a:headEnd/>
              <a:tailEnd/>
            </a:ln>
          </p:spPr>
          <p:txBody>
            <a:bodyPr rot="0" vert="horz" wrap="square" lIns="9144" tIns="9144" rIns="9144" bIns="9144" anchor="t" anchorCtr="0">
              <a:spAutoFit/>
            </a:bodyPr>
            <a:lstStyle/>
            <a:p>
              <a:pPr marL="0" marR="0" lvl="0" indent="0" algn="r"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137FF"/>
                  </a:solidFill>
                  <a:effectLst/>
                  <a:uLnTx/>
                  <a:uFillTx/>
                  <a:latin typeface="Arial Narrow" pitchFamily="34" charset="0"/>
                  <a:ea typeface="Times New Roman"/>
                  <a:cs typeface="Calibri" panose="020F0502020204030204" pitchFamily="34" charset="0"/>
                </a:rPr>
                <a:t>Cooling</a:t>
              </a:r>
            </a:p>
          </p:txBody>
        </p:sp>
        <p:sp>
          <p:nvSpPr>
            <p:cNvPr id="30" name="Right Arrow 10">
              <a:extLst>
                <a:ext uri="{FF2B5EF4-FFF2-40B4-BE49-F238E27FC236}">
                  <a16:creationId xmlns:a16="http://schemas.microsoft.com/office/drawing/2014/main" id="{35054A5F-2968-41E0-B7B3-2530B3FA2946}"/>
                </a:ext>
              </a:extLst>
            </p:cNvPr>
            <p:cNvSpPr/>
            <p:nvPr/>
          </p:nvSpPr>
          <p:spPr bwMode="auto">
            <a:xfrm>
              <a:off x="4350394" y="813922"/>
              <a:ext cx="4206240" cy="171201"/>
            </a:xfrm>
            <a:prstGeom prst="rightArrow">
              <a:avLst/>
            </a:prstGeom>
            <a:gradFill>
              <a:gsLst>
                <a:gs pos="0">
                  <a:srgbClr val="FFFFFF"/>
                </a:gs>
                <a:gs pos="100000">
                  <a:srgbClr val="C00000"/>
                </a:gs>
              </a:gsLst>
              <a:lin ang="0" scaled="0"/>
            </a:gradFill>
            <a:ln>
              <a:solidFill>
                <a:srgbClr val="CC0000"/>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31" name="Right Arrow 144">
              <a:extLst>
                <a:ext uri="{FF2B5EF4-FFF2-40B4-BE49-F238E27FC236}">
                  <a16:creationId xmlns:a16="http://schemas.microsoft.com/office/drawing/2014/main" id="{281198B1-A999-437A-BA01-3567B0F5F70E}"/>
                </a:ext>
              </a:extLst>
            </p:cNvPr>
            <p:cNvSpPr/>
            <p:nvPr/>
          </p:nvSpPr>
          <p:spPr bwMode="auto">
            <a:xfrm flipH="1">
              <a:off x="3297518" y="813922"/>
              <a:ext cx="1005840" cy="171201"/>
            </a:xfrm>
            <a:prstGeom prst="rightArrow">
              <a:avLst/>
            </a:prstGeom>
            <a:gradFill>
              <a:gsLst>
                <a:gs pos="0">
                  <a:srgbClr val="FFFFFF"/>
                </a:gs>
                <a:gs pos="100000">
                  <a:srgbClr val="0137FF"/>
                </a:gs>
              </a:gsLst>
              <a:lin ang="0" scaled="0"/>
            </a:gradFill>
            <a:ln>
              <a:solidFill>
                <a:srgbClr val="0137FF"/>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26" name="Content Placeholder 6">
              <a:extLst>
                <a:ext uri="{FF2B5EF4-FFF2-40B4-BE49-F238E27FC236}">
                  <a16:creationId xmlns:a16="http://schemas.microsoft.com/office/drawing/2014/main" id="{339DA4A0-768C-48B8-8EAC-B60E5881CFB5}"/>
                </a:ext>
              </a:extLst>
            </p:cNvPr>
            <p:cNvSpPr txBox="1">
              <a:spLocks noChangeAspect="1"/>
            </p:cNvSpPr>
            <p:nvPr/>
          </p:nvSpPr>
          <p:spPr bwMode="auto">
            <a:xfrm>
              <a:off x="1107485" y="145625"/>
              <a:ext cx="9854199" cy="557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Effect of Climate Predictors on Stream Temperature</a:t>
              </a:r>
            </a:p>
          </p:txBody>
        </p:sp>
        <p:sp>
          <p:nvSpPr>
            <p:cNvPr id="27" name="Text Box 2">
              <a:extLst>
                <a:ext uri="{FF2B5EF4-FFF2-40B4-BE49-F238E27FC236}">
                  <a16:creationId xmlns:a16="http://schemas.microsoft.com/office/drawing/2014/main" id="{1814CE93-EBDB-4AC5-8033-64D5D1AD1BD0}"/>
                </a:ext>
              </a:extLst>
            </p:cNvPr>
            <p:cNvSpPr txBox="1">
              <a:spLocks noChangeArrowheads="1"/>
            </p:cNvSpPr>
            <p:nvPr/>
          </p:nvSpPr>
          <p:spPr bwMode="auto">
            <a:xfrm>
              <a:off x="1762760" y="4805209"/>
              <a:ext cx="8620761" cy="270843"/>
            </a:xfrm>
            <a:prstGeom prst="rect">
              <a:avLst/>
            </a:prstGeom>
            <a:solidFill>
              <a:schemeClr val="bg1"/>
            </a:solidFill>
            <a:ln w="9525">
              <a:noFill/>
              <a:miter lim="800000"/>
              <a:headEnd/>
              <a:tailEnd/>
            </a:ln>
          </p:spPr>
          <p:txBody>
            <a:bodyPr rot="0" vert="horz" wrap="square" lIns="9144" tIns="9144" rIns="9144" bIns="9144" anchor="t" anchorCtr="0">
              <a:spAutoFit/>
            </a:bodyPr>
            <a:lstStyle/>
            <a:p>
              <a:pPr marL="0" marR="0" lvl="0" indent="0" algn="ctr"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a:ea typeface="Times New Roman"/>
                  <a:cs typeface="Arial" panose="020B0604020202020204" pitchFamily="34" charset="0"/>
                </a:rPr>
                <a:t>Coefficient estimate and 95% confidence interval (standardized units)</a:t>
              </a:r>
            </a:p>
          </p:txBody>
        </p:sp>
      </p:grpSp>
      <p:sp>
        <p:nvSpPr>
          <p:cNvPr id="32" name="Rounded Rectangle 8">
            <a:extLst>
              <a:ext uri="{FF2B5EF4-FFF2-40B4-BE49-F238E27FC236}">
                <a16:creationId xmlns:a16="http://schemas.microsoft.com/office/drawing/2014/main" id="{DE3CF1F2-651A-4F43-A45D-655636EAAB5A}"/>
              </a:ext>
            </a:extLst>
          </p:cNvPr>
          <p:cNvSpPr/>
          <p:nvPr/>
        </p:nvSpPr>
        <p:spPr>
          <a:xfrm flipH="1">
            <a:off x="1936750" y="4387850"/>
            <a:ext cx="1428750" cy="463550"/>
          </a:xfrm>
          <a:prstGeom prst="roundRect">
            <a:avLst/>
          </a:prstGeom>
          <a:noFill/>
          <a:ln w="31750">
            <a:solidFill>
              <a:srgbClr val="0070C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itle 5">
            <a:extLst>
              <a:ext uri="{FF2B5EF4-FFF2-40B4-BE49-F238E27FC236}">
                <a16:creationId xmlns:a16="http://schemas.microsoft.com/office/drawing/2014/main" id="{7B8B3005-FCB2-4582-B02C-3E978B15A8E4}"/>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2020</a:t>
            </a:r>
          </a:p>
        </p:txBody>
      </p:sp>
      <p:sp>
        <p:nvSpPr>
          <p:cNvPr id="5" name="Slide Number Placeholder 4">
            <a:extLst>
              <a:ext uri="{FF2B5EF4-FFF2-40B4-BE49-F238E27FC236}">
                <a16:creationId xmlns:a16="http://schemas.microsoft.com/office/drawing/2014/main" id="{B7CCB028-F08D-593B-F36B-F2F44553BA6E}"/>
              </a:ext>
            </a:extLst>
          </p:cNvPr>
          <p:cNvSpPr>
            <a:spLocks noGrp="1"/>
          </p:cNvSpPr>
          <p:nvPr>
            <p:ph type="sldNum" sz="quarter" idx="12"/>
          </p:nvPr>
        </p:nvSpPr>
        <p:spPr/>
        <p:txBody>
          <a:bodyPr/>
          <a:lstStyle/>
          <a:p>
            <a:fld id="{85E80BC6-4763-4CF4-844D-4F10D2D02284}" type="slidenum">
              <a:rPr lang="en-US" smtClean="0"/>
              <a:t>18</a:t>
            </a:fld>
            <a:endParaRPr lang="en-US"/>
          </a:p>
        </p:txBody>
      </p:sp>
    </p:spTree>
    <p:extLst>
      <p:ext uri="{BB962C8B-B14F-4D97-AF65-F5344CB8AC3E}">
        <p14:creationId xmlns:p14="http://schemas.microsoft.com/office/powerpoint/2010/main" val="26307998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Content Placeholder 6">
            <a:extLst>
              <a:ext uri="{FF2B5EF4-FFF2-40B4-BE49-F238E27FC236}">
                <a16:creationId xmlns:a16="http://schemas.microsoft.com/office/drawing/2014/main" id="{9BB3B055-EF8F-468C-BA61-BF435D1A4E6F}"/>
              </a:ext>
            </a:extLst>
          </p:cNvPr>
          <p:cNvSpPr txBox="1">
            <a:spLocks noChangeAspect="1"/>
          </p:cNvSpPr>
          <p:nvPr/>
        </p:nvSpPr>
        <p:spPr bwMode="auto">
          <a:xfrm>
            <a:off x="342900" y="327549"/>
            <a:ext cx="11290300" cy="510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ctr" defTabSz="914400" rtl="0" eaLnBrk="0" fontAlgn="base" latinLnBrk="0" hangingPunct="0">
              <a:lnSpc>
                <a:spcPct val="80000"/>
              </a:lnSpc>
              <a:spcBef>
                <a:spcPts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Stream Temp. Long-Term Trends 1995-2017 (All Sites Combined)</a:t>
            </a:r>
          </a:p>
        </p:txBody>
      </p:sp>
      <p:pic>
        <p:nvPicPr>
          <p:cNvPr id="23" name="Picture 22">
            <a:extLst>
              <a:ext uri="{FF2B5EF4-FFF2-40B4-BE49-F238E27FC236}">
                <a16:creationId xmlns:a16="http://schemas.microsoft.com/office/drawing/2014/main" id="{6EFA2B93-EDA2-4920-91BC-68BCC9CAF5A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491" t="32614" r="2222" b="40329"/>
          <a:stretch/>
        </p:blipFill>
        <p:spPr>
          <a:xfrm>
            <a:off x="8293408" y="2179557"/>
            <a:ext cx="3629805" cy="1575225"/>
          </a:xfrm>
          <a:prstGeom prst="rect">
            <a:avLst/>
          </a:prstGeom>
        </p:spPr>
      </p:pic>
      <p:grpSp>
        <p:nvGrpSpPr>
          <p:cNvPr id="5" name="Group 4">
            <a:extLst>
              <a:ext uri="{FF2B5EF4-FFF2-40B4-BE49-F238E27FC236}">
                <a16:creationId xmlns:a16="http://schemas.microsoft.com/office/drawing/2014/main" id="{9C7995E6-86A7-4249-A4C1-17BA137704B8}"/>
              </a:ext>
            </a:extLst>
          </p:cNvPr>
          <p:cNvGrpSpPr>
            <a:grpSpLocks noChangeAspect="1"/>
          </p:cNvGrpSpPr>
          <p:nvPr/>
        </p:nvGrpSpPr>
        <p:grpSpPr>
          <a:xfrm>
            <a:off x="-62944" y="961992"/>
            <a:ext cx="8337740" cy="4627889"/>
            <a:chOff x="1244601" y="568844"/>
            <a:chExt cx="6245207" cy="3466428"/>
          </a:xfrm>
        </p:grpSpPr>
        <p:pic>
          <p:nvPicPr>
            <p:cNvPr id="43" name="Picture 42">
              <a:extLst>
                <a:ext uri="{FF2B5EF4-FFF2-40B4-BE49-F238E27FC236}">
                  <a16:creationId xmlns:a16="http://schemas.microsoft.com/office/drawing/2014/main" id="{CEA660E9-A0B9-412A-9880-2A150188503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0033" r="35709" b="20689"/>
            <a:stretch/>
          </p:blipFill>
          <p:spPr bwMode="auto">
            <a:xfrm>
              <a:off x="4679917" y="568844"/>
              <a:ext cx="2809891" cy="3051388"/>
            </a:xfrm>
            <a:prstGeom prst="rect">
              <a:avLst/>
            </a:prstGeom>
            <a:ln>
              <a:noFill/>
            </a:ln>
            <a:extLst>
              <a:ext uri="{53640926-AAD7-44D8-BBD7-CCE9431645EC}">
                <a14:shadowObscured xmlns:a14="http://schemas.microsoft.com/office/drawing/2010/main"/>
              </a:ext>
            </a:extLst>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21234" r="67613" b="20689"/>
            <a:stretch/>
          </p:blipFill>
          <p:spPr bwMode="auto">
            <a:xfrm>
              <a:off x="3384573" y="570229"/>
              <a:ext cx="1292033" cy="3051388"/>
            </a:xfrm>
            <a:prstGeom prst="rect">
              <a:avLst/>
            </a:prstGeom>
            <a:ln>
              <a:noFill/>
            </a:ln>
            <a:extLst>
              <a:ext uri="{53640926-AAD7-44D8-BBD7-CCE9431645EC}">
                <a14:shadowObscured xmlns:a14="http://schemas.microsoft.com/office/drawing/2010/main"/>
              </a:ext>
            </a:extLst>
          </p:spPr>
        </p:pic>
        <p:sp>
          <p:nvSpPr>
            <p:cNvPr id="21" name="Right Arrow 156">
              <a:extLst>
                <a:ext uri="{FF2B5EF4-FFF2-40B4-BE49-F238E27FC236}">
                  <a16:creationId xmlns:a16="http://schemas.microsoft.com/office/drawing/2014/main" id="{DB0E2EED-47D9-4120-941C-E86C0299A956}"/>
                </a:ext>
              </a:extLst>
            </p:cNvPr>
            <p:cNvSpPr/>
            <p:nvPr/>
          </p:nvSpPr>
          <p:spPr bwMode="auto">
            <a:xfrm rot="16200000">
              <a:off x="2481196" y="1828701"/>
              <a:ext cx="2262589" cy="144514"/>
            </a:xfrm>
            <a:prstGeom prst="rightArrow">
              <a:avLst/>
            </a:prstGeom>
            <a:gradFill>
              <a:gsLst>
                <a:gs pos="0">
                  <a:srgbClr val="FFFFFF"/>
                </a:gs>
                <a:gs pos="100000">
                  <a:srgbClr val="C00000"/>
                </a:gs>
              </a:gsLst>
              <a:lin ang="0" scaled="0"/>
            </a:gradFill>
            <a:ln>
              <a:solidFill>
                <a:srgbClr val="CC0000"/>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22" name="Right Arrow 158">
              <a:extLst>
                <a:ext uri="{FF2B5EF4-FFF2-40B4-BE49-F238E27FC236}">
                  <a16:creationId xmlns:a16="http://schemas.microsoft.com/office/drawing/2014/main" id="{08EE5B93-33AF-42ED-BC9E-137DCE6849BF}"/>
                </a:ext>
              </a:extLst>
            </p:cNvPr>
            <p:cNvSpPr/>
            <p:nvPr/>
          </p:nvSpPr>
          <p:spPr bwMode="auto">
            <a:xfrm rot="16200000" flipH="1">
              <a:off x="3418226" y="3200995"/>
              <a:ext cx="388527" cy="144514"/>
            </a:xfrm>
            <a:prstGeom prst="rightArrow">
              <a:avLst/>
            </a:prstGeom>
            <a:gradFill>
              <a:gsLst>
                <a:gs pos="0">
                  <a:srgbClr val="FFFFFF"/>
                </a:gs>
                <a:gs pos="100000">
                  <a:srgbClr val="0137FF"/>
                </a:gs>
              </a:gsLst>
              <a:lin ang="0" scaled="0"/>
            </a:gradFill>
            <a:ln>
              <a:solidFill>
                <a:srgbClr val="0137FF"/>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pic>
          <p:nvPicPr>
            <p:cNvPr id="27" name="Picture 26">
              <a:extLst>
                <a:ext uri="{FF2B5EF4-FFF2-40B4-BE49-F238E27FC236}">
                  <a16:creationId xmlns:a16="http://schemas.microsoft.com/office/drawing/2014/main" id="{997625D5-80B6-4DDD-B4BE-99DB1E98BF8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1310" t="90429" r="71109" b="2417"/>
            <a:stretch/>
          </p:blipFill>
          <p:spPr bwMode="auto">
            <a:xfrm>
              <a:off x="3611457" y="3599999"/>
              <a:ext cx="773507" cy="265418"/>
            </a:xfrm>
            <a:prstGeom prst="rect">
              <a:avLst/>
            </a:prstGeom>
            <a:ln>
              <a:noFill/>
            </a:ln>
            <a:extLst>
              <a:ext uri="{53640926-AAD7-44D8-BBD7-CCE9431645EC}">
                <a14:shadowObscured xmlns:a14="http://schemas.microsoft.com/office/drawing/2010/main"/>
              </a:ext>
            </a:extLst>
          </p:spPr>
        </p:pic>
        <p:pic>
          <p:nvPicPr>
            <p:cNvPr id="31" name="Picture 30">
              <a:extLst>
                <a:ext uri="{FF2B5EF4-FFF2-40B4-BE49-F238E27FC236}">
                  <a16:creationId xmlns:a16="http://schemas.microsoft.com/office/drawing/2014/main" id="{BEB7A5D6-8739-4519-B08A-458B72BC49D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476" r="78517" b="27235"/>
            <a:stretch/>
          </p:blipFill>
          <p:spPr bwMode="auto">
            <a:xfrm>
              <a:off x="1244601" y="908050"/>
              <a:ext cx="2165350" cy="2453938"/>
            </a:xfrm>
            <a:prstGeom prst="rect">
              <a:avLst/>
            </a:prstGeom>
            <a:ln>
              <a:noFill/>
            </a:ln>
            <a:extLst>
              <a:ext uri="{53640926-AAD7-44D8-BBD7-CCE9431645EC}">
                <a14:shadowObscured xmlns:a14="http://schemas.microsoft.com/office/drawing/2010/main"/>
              </a:ext>
            </a:extLst>
          </p:spPr>
        </p:pic>
        <p:sp>
          <p:nvSpPr>
            <p:cNvPr id="18" name="Text Box 2">
              <a:extLst>
                <a:ext uri="{FF2B5EF4-FFF2-40B4-BE49-F238E27FC236}">
                  <a16:creationId xmlns:a16="http://schemas.microsoft.com/office/drawing/2014/main" id="{9E45165A-352B-4C28-A78B-FBA7D5709DF1}"/>
                </a:ext>
              </a:extLst>
            </p:cNvPr>
            <p:cNvSpPr txBox="1">
              <a:spLocks noChangeArrowheads="1"/>
            </p:cNvSpPr>
            <p:nvPr/>
          </p:nvSpPr>
          <p:spPr bwMode="auto">
            <a:xfrm>
              <a:off x="3693419" y="721597"/>
              <a:ext cx="1607592" cy="278465"/>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C00000"/>
                  </a:solidFill>
                  <a:effectLst/>
                  <a:uLnTx/>
                  <a:uFillTx/>
                  <a:latin typeface="Calibri"/>
                  <a:ea typeface="Times New Roman"/>
                  <a:cs typeface="Calibri" panose="020F0502020204030204" pitchFamily="34" charset="0"/>
                </a:rPr>
                <a:t>Increasing</a:t>
              </a:r>
            </a:p>
          </p:txBody>
        </p:sp>
        <p:sp>
          <p:nvSpPr>
            <p:cNvPr id="19" name="Text Box 2">
              <a:extLst>
                <a:ext uri="{FF2B5EF4-FFF2-40B4-BE49-F238E27FC236}">
                  <a16:creationId xmlns:a16="http://schemas.microsoft.com/office/drawing/2014/main" id="{A9751F23-F7B4-4413-A670-0D39FFBCCF0D}"/>
                </a:ext>
              </a:extLst>
            </p:cNvPr>
            <p:cNvSpPr txBox="1">
              <a:spLocks noChangeArrowheads="1"/>
            </p:cNvSpPr>
            <p:nvPr/>
          </p:nvSpPr>
          <p:spPr bwMode="auto">
            <a:xfrm>
              <a:off x="3693419" y="3241650"/>
              <a:ext cx="1607592" cy="278465"/>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137FF"/>
                  </a:solidFill>
                  <a:effectLst/>
                  <a:uLnTx/>
                  <a:uFillTx/>
                  <a:latin typeface="Calibri"/>
                  <a:ea typeface="Times New Roman"/>
                  <a:cs typeface="Calibri" panose="020F0502020204030204" pitchFamily="34" charset="0"/>
                </a:rPr>
                <a:t>Decreasing</a:t>
              </a:r>
            </a:p>
          </p:txBody>
        </p:sp>
        <p:pic>
          <p:nvPicPr>
            <p:cNvPr id="44" name="Picture 43">
              <a:extLst>
                <a:ext uri="{FF2B5EF4-FFF2-40B4-BE49-F238E27FC236}">
                  <a16:creationId xmlns:a16="http://schemas.microsoft.com/office/drawing/2014/main" id="{5307AEDD-47D1-43E5-B0B2-00B67AD7A69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5647" t="90429" r="34958" b="3500"/>
            <a:stretch/>
          </p:blipFill>
          <p:spPr bwMode="auto">
            <a:xfrm>
              <a:off x="5137556" y="3573674"/>
              <a:ext cx="1978772" cy="225241"/>
            </a:xfrm>
            <a:prstGeom prst="rect">
              <a:avLst/>
            </a:prstGeom>
            <a:ln>
              <a:noFill/>
            </a:ln>
            <a:extLst>
              <a:ext uri="{53640926-AAD7-44D8-BBD7-CCE9431645EC}">
                <a14:shadowObscured xmlns:a14="http://schemas.microsoft.com/office/drawing/2010/main"/>
              </a:ext>
            </a:extLst>
          </p:spPr>
        </p:pic>
        <p:sp>
          <p:nvSpPr>
            <p:cNvPr id="46" name="Text Box 2">
              <a:extLst>
                <a:ext uri="{FF2B5EF4-FFF2-40B4-BE49-F238E27FC236}">
                  <a16:creationId xmlns:a16="http://schemas.microsoft.com/office/drawing/2014/main" id="{008025F9-2904-4655-9C3C-D9D0C7E3F96B}"/>
                </a:ext>
              </a:extLst>
            </p:cNvPr>
            <p:cNvSpPr txBox="1">
              <a:spLocks noChangeArrowheads="1"/>
            </p:cNvSpPr>
            <p:nvPr/>
          </p:nvSpPr>
          <p:spPr bwMode="auto">
            <a:xfrm>
              <a:off x="3422703" y="3578815"/>
              <a:ext cx="1134783" cy="456457"/>
            </a:xfrm>
            <a:prstGeom prst="rect">
              <a:avLst/>
            </a:prstGeom>
            <a:solidFill>
              <a:schemeClr val="bg1"/>
            </a:solidFill>
            <a:ln w="9525">
              <a:noFill/>
              <a:miter lim="800000"/>
              <a:headEnd/>
              <a:tailEnd/>
            </a:ln>
          </p:spPr>
          <p:txBody>
            <a:bodyPr rot="0" vert="horz" wrap="square" lIns="9144" tIns="9144" rIns="9144" bIns="9144" anchor="t" anchorCtr="0">
              <a:spAutoFit/>
            </a:bodyPr>
            <a:lstStyle/>
            <a:p>
              <a:pPr marL="0" marR="0" lvl="0" indent="0" algn="ctr" defTabSz="914400" rtl="0" eaLnBrk="1" fontAlgn="base" latinLnBrk="0" hangingPunct="1">
                <a:lnSpc>
                  <a:spcPct val="8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a:cs typeface="Arial" panose="020B0604020202020204" pitchFamily="34" charset="0"/>
                </a:rPr>
                <a:t>Annual</a:t>
              </a:r>
            </a:p>
            <a:p>
              <a:pPr marL="0" marR="0" lvl="0" indent="0" algn="ctr" defTabSz="914400" rtl="0" eaLnBrk="1" fontAlgn="base" latinLnBrk="0" hangingPunct="1">
                <a:lnSpc>
                  <a:spcPct val="8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a:cs typeface="Arial" panose="020B0604020202020204" pitchFamily="34" charset="0"/>
                </a:rPr>
                <a:t>maximum</a:t>
              </a:r>
            </a:p>
          </p:txBody>
        </p:sp>
      </p:grpSp>
      <p:sp>
        <p:nvSpPr>
          <p:cNvPr id="47" name="Text Box 2">
            <a:extLst>
              <a:ext uri="{FF2B5EF4-FFF2-40B4-BE49-F238E27FC236}">
                <a16:creationId xmlns:a16="http://schemas.microsoft.com/office/drawing/2014/main" id="{3E08CCBB-7505-416C-A120-EBD4B38881CC}"/>
              </a:ext>
            </a:extLst>
          </p:cNvPr>
          <p:cNvSpPr txBox="1">
            <a:spLocks noChangeArrowheads="1"/>
          </p:cNvSpPr>
          <p:nvPr/>
        </p:nvSpPr>
        <p:spPr bwMode="auto">
          <a:xfrm>
            <a:off x="8867966" y="2722157"/>
            <a:ext cx="2789240" cy="313932"/>
          </a:xfrm>
          <a:prstGeom prst="rect">
            <a:avLst/>
          </a:prstGeom>
          <a:solidFill>
            <a:schemeClr val="bg1"/>
          </a:solidFill>
          <a:ln w="9525">
            <a:noFill/>
            <a:miter lim="800000"/>
            <a:headEnd/>
            <a:tailEnd/>
          </a:ln>
        </p:spPr>
        <p:txBody>
          <a:bodyPr rot="0" vert="horz" wrap="square" lIns="9144" tIns="9144" rIns="9144" bIns="9144" anchor="ctr"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a:cs typeface="Arial" panose="020B0604020202020204" pitchFamily="34" charset="0"/>
              </a:rPr>
              <a:t>Annual maximum</a:t>
            </a:r>
          </a:p>
        </p:txBody>
      </p:sp>
      <p:sp>
        <p:nvSpPr>
          <p:cNvPr id="17" name="Title 5">
            <a:extLst>
              <a:ext uri="{FF2B5EF4-FFF2-40B4-BE49-F238E27FC236}">
                <a16:creationId xmlns:a16="http://schemas.microsoft.com/office/drawing/2014/main" id="{D9ABC6AF-9BAC-4812-8A4E-6204EAE2ACBB}"/>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2020</a:t>
            </a:r>
          </a:p>
        </p:txBody>
      </p:sp>
      <p:sp>
        <p:nvSpPr>
          <p:cNvPr id="4" name="Slide Number Placeholder 3">
            <a:extLst>
              <a:ext uri="{FF2B5EF4-FFF2-40B4-BE49-F238E27FC236}">
                <a16:creationId xmlns:a16="http://schemas.microsoft.com/office/drawing/2014/main" id="{62311143-AF71-DC52-135A-435A9B9CF3CD}"/>
              </a:ext>
            </a:extLst>
          </p:cNvPr>
          <p:cNvSpPr>
            <a:spLocks noGrp="1"/>
          </p:cNvSpPr>
          <p:nvPr>
            <p:ph type="sldNum" sz="quarter" idx="12"/>
          </p:nvPr>
        </p:nvSpPr>
        <p:spPr/>
        <p:txBody>
          <a:bodyPr/>
          <a:lstStyle/>
          <a:p>
            <a:fld id="{85E80BC6-4763-4CF4-844D-4F10D2D02284}" type="slidenum">
              <a:rPr lang="en-US" smtClean="0"/>
              <a:t>19</a:t>
            </a:fld>
            <a:endParaRPr lang="en-US"/>
          </a:p>
        </p:txBody>
      </p:sp>
    </p:spTree>
    <p:extLst>
      <p:ext uri="{BB962C8B-B14F-4D97-AF65-F5344CB8AC3E}">
        <p14:creationId xmlns:p14="http://schemas.microsoft.com/office/powerpoint/2010/main" val="1454098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Content Placeholder 6">
            <a:extLst>
              <a:ext uri="{FF2B5EF4-FFF2-40B4-BE49-F238E27FC236}">
                <a16:creationId xmlns:a16="http://schemas.microsoft.com/office/drawing/2014/main" id="{9BB3B055-EF8F-468C-BA61-BF435D1A4E6F}"/>
              </a:ext>
            </a:extLst>
          </p:cNvPr>
          <p:cNvSpPr txBox="1">
            <a:spLocks noChangeAspect="1"/>
          </p:cNvSpPr>
          <p:nvPr/>
        </p:nvSpPr>
        <p:spPr bwMode="auto">
          <a:xfrm>
            <a:off x="342900" y="327549"/>
            <a:ext cx="11290300" cy="510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ctr" defTabSz="914400" rtl="0" eaLnBrk="0" fontAlgn="base" latinLnBrk="0" hangingPunct="0">
              <a:lnSpc>
                <a:spcPct val="80000"/>
              </a:lnSpc>
              <a:spcBef>
                <a:spcPts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Stream Temp. Long-Term Trends 1995-2017 (All Sites Combined)</a:t>
            </a:r>
          </a:p>
        </p:txBody>
      </p:sp>
      <p:pic>
        <p:nvPicPr>
          <p:cNvPr id="23" name="Picture 22">
            <a:extLst>
              <a:ext uri="{FF2B5EF4-FFF2-40B4-BE49-F238E27FC236}">
                <a16:creationId xmlns:a16="http://schemas.microsoft.com/office/drawing/2014/main" id="{6EFA2B93-EDA2-4920-91BC-68BCC9CAF5A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491" t="32614" r="2222" b="40329"/>
          <a:stretch/>
        </p:blipFill>
        <p:spPr>
          <a:xfrm>
            <a:off x="8293408" y="2179557"/>
            <a:ext cx="3629805" cy="1575225"/>
          </a:xfrm>
          <a:prstGeom prst="rect">
            <a:avLst/>
          </a:prstGeom>
        </p:spPr>
      </p:pic>
      <p:grpSp>
        <p:nvGrpSpPr>
          <p:cNvPr id="5" name="Group 4">
            <a:extLst>
              <a:ext uri="{FF2B5EF4-FFF2-40B4-BE49-F238E27FC236}">
                <a16:creationId xmlns:a16="http://schemas.microsoft.com/office/drawing/2014/main" id="{9C7995E6-86A7-4249-A4C1-17BA137704B8}"/>
              </a:ext>
            </a:extLst>
          </p:cNvPr>
          <p:cNvGrpSpPr>
            <a:grpSpLocks noChangeAspect="1"/>
          </p:cNvGrpSpPr>
          <p:nvPr/>
        </p:nvGrpSpPr>
        <p:grpSpPr>
          <a:xfrm>
            <a:off x="-62944" y="961992"/>
            <a:ext cx="8337740" cy="4627888"/>
            <a:chOff x="1244601" y="568844"/>
            <a:chExt cx="6245207" cy="3466427"/>
          </a:xfrm>
        </p:grpSpPr>
        <p:pic>
          <p:nvPicPr>
            <p:cNvPr id="43" name="Picture 42">
              <a:extLst>
                <a:ext uri="{FF2B5EF4-FFF2-40B4-BE49-F238E27FC236}">
                  <a16:creationId xmlns:a16="http://schemas.microsoft.com/office/drawing/2014/main" id="{CEA660E9-A0B9-412A-9880-2A150188503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0033" r="35709" b="20689"/>
            <a:stretch/>
          </p:blipFill>
          <p:spPr bwMode="auto">
            <a:xfrm>
              <a:off x="4679917" y="568844"/>
              <a:ext cx="2809891" cy="3051388"/>
            </a:xfrm>
            <a:prstGeom prst="rect">
              <a:avLst/>
            </a:prstGeom>
            <a:ln>
              <a:noFill/>
            </a:ln>
            <a:extLst>
              <a:ext uri="{53640926-AAD7-44D8-BBD7-CCE9431645EC}">
                <a14:shadowObscured xmlns:a14="http://schemas.microsoft.com/office/drawing/2010/main"/>
              </a:ext>
            </a:extLst>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21234" r="67613" b="20689"/>
            <a:stretch/>
          </p:blipFill>
          <p:spPr bwMode="auto">
            <a:xfrm>
              <a:off x="3384573" y="570229"/>
              <a:ext cx="1292033" cy="3051388"/>
            </a:xfrm>
            <a:prstGeom prst="rect">
              <a:avLst/>
            </a:prstGeom>
            <a:ln>
              <a:noFill/>
            </a:ln>
            <a:extLst>
              <a:ext uri="{53640926-AAD7-44D8-BBD7-CCE9431645EC}">
                <a14:shadowObscured xmlns:a14="http://schemas.microsoft.com/office/drawing/2010/main"/>
              </a:ext>
            </a:extLst>
          </p:spPr>
        </p:pic>
        <p:sp>
          <p:nvSpPr>
            <p:cNvPr id="21" name="Right Arrow 156">
              <a:extLst>
                <a:ext uri="{FF2B5EF4-FFF2-40B4-BE49-F238E27FC236}">
                  <a16:creationId xmlns:a16="http://schemas.microsoft.com/office/drawing/2014/main" id="{DB0E2EED-47D9-4120-941C-E86C0299A956}"/>
                </a:ext>
              </a:extLst>
            </p:cNvPr>
            <p:cNvSpPr/>
            <p:nvPr/>
          </p:nvSpPr>
          <p:spPr bwMode="auto">
            <a:xfrm rot="16200000">
              <a:off x="2481196" y="1828701"/>
              <a:ext cx="2262589" cy="144514"/>
            </a:xfrm>
            <a:prstGeom prst="rightArrow">
              <a:avLst/>
            </a:prstGeom>
            <a:gradFill>
              <a:gsLst>
                <a:gs pos="0">
                  <a:srgbClr val="FFFFFF"/>
                </a:gs>
                <a:gs pos="100000">
                  <a:srgbClr val="C00000"/>
                </a:gs>
              </a:gsLst>
              <a:lin ang="0" scaled="0"/>
            </a:gradFill>
            <a:ln>
              <a:solidFill>
                <a:srgbClr val="CC0000"/>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22" name="Right Arrow 158">
              <a:extLst>
                <a:ext uri="{FF2B5EF4-FFF2-40B4-BE49-F238E27FC236}">
                  <a16:creationId xmlns:a16="http://schemas.microsoft.com/office/drawing/2014/main" id="{08EE5B93-33AF-42ED-BC9E-137DCE6849BF}"/>
                </a:ext>
              </a:extLst>
            </p:cNvPr>
            <p:cNvSpPr/>
            <p:nvPr/>
          </p:nvSpPr>
          <p:spPr bwMode="auto">
            <a:xfrm rot="16200000" flipH="1">
              <a:off x="3418226" y="3200995"/>
              <a:ext cx="388527" cy="144514"/>
            </a:xfrm>
            <a:prstGeom prst="rightArrow">
              <a:avLst/>
            </a:prstGeom>
            <a:gradFill>
              <a:gsLst>
                <a:gs pos="0">
                  <a:srgbClr val="FFFFFF"/>
                </a:gs>
                <a:gs pos="100000">
                  <a:srgbClr val="0137FF"/>
                </a:gs>
              </a:gsLst>
              <a:lin ang="0" scaled="0"/>
            </a:gradFill>
            <a:ln>
              <a:solidFill>
                <a:srgbClr val="0137FF"/>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pic>
          <p:nvPicPr>
            <p:cNvPr id="27" name="Picture 26">
              <a:extLst>
                <a:ext uri="{FF2B5EF4-FFF2-40B4-BE49-F238E27FC236}">
                  <a16:creationId xmlns:a16="http://schemas.microsoft.com/office/drawing/2014/main" id="{997625D5-80B6-4DDD-B4BE-99DB1E98BF8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1310" t="90429" r="71109" b="2417"/>
            <a:stretch/>
          </p:blipFill>
          <p:spPr bwMode="auto">
            <a:xfrm>
              <a:off x="3611457" y="3599999"/>
              <a:ext cx="773507" cy="265418"/>
            </a:xfrm>
            <a:prstGeom prst="rect">
              <a:avLst/>
            </a:prstGeom>
            <a:ln>
              <a:noFill/>
            </a:ln>
            <a:extLst>
              <a:ext uri="{53640926-AAD7-44D8-BBD7-CCE9431645EC}">
                <a14:shadowObscured xmlns:a14="http://schemas.microsoft.com/office/drawing/2010/main"/>
              </a:ext>
            </a:extLst>
          </p:spPr>
        </p:pic>
        <p:pic>
          <p:nvPicPr>
            <p:cNvPr id="31" name="Picture 30">
              <a:extLst>
                <a:ext uri="{FF2B5EF4-FFF2-40B4-BE49-F238E27FC236}">
                  <a16:creationId xmlns:a16="http://schemas.microsoft.com/office/drawing/2014/main" id="{BEB7A5D6-8739-4519-B08A-458B72BC49D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476" r="78517" b="27235"/>
            <a:stretch/>
          </p:blipFill>
          <p:spPr bwMode="auto">
            <a:xfrm>
              <a:off x="1244601" y="908050"/>
              <a:ext cx="2165350" cy="2453938"/>
            </a:xfrm>
            <a:prstGeom prst="rect">
              <a:avLst/>
            </a:prstGeom>
            <a:ln>
              <a:noFill/>
            </a:ln>
            <a:extLst>
              <a:ext uri="{53640926-AAD7-44D8-BBD7-CCE9431645EC}">
                <a14:shadowObscured xmlns:a14="http://schemas.microsoft.com/office/drawing/2010/main"/>
              </a:ext>
            </a:extLst>
          </p:spPr>
        </p:pic>
        <p:sp>
          <p:nvSpPr>
            <p:cNvPr id="37" name="Oval 36">
              <a:extLst>
                <a:ext uri="{FF2B5EF4-FFF2-40B4-BE49-F238E27FC236}">
                  <a16:creationId xmlns:a16="http://schemas.microsoft.com/office/drawing/2014/main" id="{F9A3863B-477B-485D-88DB-8514CACC58E6}"/>
                </a:ext>
              </a:extLst>
            </p:cNvPr>
            <p:cNvSpPr/>
            <p:nvPr/>
          </p:nvSpPr>
          <p:spPr bwMode="auto">
            <a:xfrm>
              <a:off x="5173359" y="753926"/>
              <a:ext cx="462784" cy="993417"/>
            </a:xfrm>
            <a:prstGeom prst="ellipse">
              <a:avLst/>
            </a:prstGeom>
            <a:noFill/>
            <a:ln w="38100" cap="flat" cmpd="sng" algn="ctr">
              <a:solidFill>
                <a:srgbClr val="C00000"/>
              </a:solidFill>
              <a:prstDash val="sys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35" name="TextBox 34">
              <a:extLst>
                <a:ext uri="{FF2B5EF4-FFF2-40B4-BE49-F238E27FC236}">
                  <a16:creationId xmlns:a16="http://schemas.microsoft.com/office/drawing/2014/main" id="{0A742A6F-BC65-4A75-935B-19BE5C5DD842}"/>
                </a:ext>
              </a:extLst>
            </p:cNvPr>
            <p:cNvSpPr txBox="1"/>
            <p:nvPr/>
          </p:nvSpPr>
          <p:spPr>
            <a:xfrm>
              <a:off x="5635663" y="796831"/>
              <a:ext cx="1466259" cy="959933"/>
            </a:xfrm>
            <a:prstGeom prst="rect">
              <a:avLst/>
            </a:prstGeom>
            <a:noFill/>
          </p:spPr>
          <p:txBody>
            <a:bodyPr wrap="square" rtlCol="0" anchor="t" anchorCtr="0">
              <a:spAutoFit/>
            </a:bodyPr>
            <a:lstStyle/>
            <a:p>
              <a:pPr marL="0" marR="0" lvl="0" indent="0" algn="l" defTabSz="914400" rtl="0" eaLnBrk="1" fontAlgn="base" latinLnBrk="0" hangingPunct="1">
                <a:lnSpc>
                  <a:spcPct val="80000"/>
                </a:lnSpc>
                <a:spcBef>
                  <a:spcPct val="0"/>
                </a:spcBef>
                <a:spcAft>
                  <a:spcPct val="0"/>
                </a:spcAft>
                <a:buClrTx/>
                <a:buSzTx/>
                <a:buFontTx/>
                <a:buNone/>
                <a:tabLst/>
                <a:defRPr/>
              </a:pPr>
              <a:endParaRPr kumimoji="0" lang="en-US" sz="3600" b="0" i="0" u="none" strike="noStrike" kern="1200" cap="none" spc="0" normalizeH="0" baseline="30000" noProof="0" dirty="0">
                <a:ln>
                  <a:noFill/>
                </a:ln>
                <a:solidFill>
                  <a:srgbClr val="C00000"/>
                </a:solidFill>
                <a:effectLst/>
                <a:uLnTx/>
                <a:uFillTx/>
                <a:latin typeface="Calibri"/>
                <a:ea typeface="+mn-ea"/>
                <a:cs typeface="Arial" panose="020B0604020202020204" pitchFamily="34" charset="0"/>
              </a:endParaRPr>
            </a:p>
            <a:p>
              <a:pPr marL="0" marR="0" lvl="0" indent="0" algn="l" defTabSz="914400" rtl="0" eaLnBrk="1" fontAlgn="base" latinLnBrk="0" hangingPunct="1">
                <a:lnSpc>
                  <a:spcPct val="80000"/>
                </a:lnSpc>
                <a:spcBef>
                  <a:spcPct val="0"/>
                </a:spcBef>
                <a:spcAft>
                  <a:spcPct val="0"/>
                </a:spcAft>
                <a:buClrTx/>
                <a:buSzTx/>
                <a:buFontTx/>
                <a:buNone/>
                <a:tabLst/>
                <a:defRPr/>
              </a:pPr>
              <a:r>
                <a:rPr kumimoji="0" lang="en-US" sz="3600" b="0" i="0" u="none" strike="noStrike" kern="1200" cap="none" spc="0" normalizeH="0" baseline="30000" noProof="0" dirty="0">
                  <a:ln>
                    <a:noFill/>
                  </a:ln>
                  <a:solidFill>
                    <a:srgbClr val="C00000"/>
                  </a:solidFill>
                  <a:effectLst/>
                  <a:uLnTx/>
                  <a:uFillTx/>
                  <a:latin typeface="Calibri"/>
                  <a:ea typeface="+mn-ea"/>
                  <a:cs typeface="Arial" panose="020B0604020202020204" pitchFamily="34" charset="0"/>
                </a:rPr>
                <a:t>July is increasing fastest</a:t>
              </a:r>
            </a:p>
          </p:txBody>
        </p:sp>
        <p:sp>
          <p:nvSpPr>
            <p:cNvPr id="18" name="Text Box 2">
              <a:extLst>
                <a:ext uri="{FF2B5EF4-FFF2-40B4-BE49-F238E27FC236}">
                  <a16:creationId xmlns:a16="http://schemas.microsoft.com/office/drawing/2014/main" id="{9E45165A-352B-4C28-A78B-FBA7D5709DF1}"/>
                </a:ext>
              </a:extLst>
            </p:cNvPr>
            <p:cNvSpPr txBox="1">
              <a:spLocks noChangeArrowheads="1"/>
            </p:cNvSpPr>
            <p:nvPr/>
          </p:nvSpPr>
          <p:spPr bwMode="auto">
            <a:xfrm>
              <a:off x="3693419" y="721597"/>
              <a:ext cx="1607592" cy="278465"/>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C00000"/>
                  </a:solidFill>
                  <a:effectLst/>
                  <a:uLnTx/>
                  <a:uFillTx/>
                  <a:latin typeface="Calibri"/>
                  <a:ea typeface="Times New Roman"/>
                  <a:cs typeface="Calibri" panose="020F0502020204030204" pitchFamily="34" charset="0"/>
                </a:rPr>
                <a:t>Increasing</a:t>
              </a:r>
            </a:p>
          </p:txBody>
        </p:sp>
        <p:sp>
          <p:nvSpPr>
            <p:cNvPr id="19" name="Text Box 2">
              <a:extLst>
                <a:ext uri="{FF2B5EF4-FFF2-40B4-BE49-F238E27FC236}">
                  <a16:creationId xmlns:a16="http://schemas.microsoft.com/office/drawing/2014/main" id="{A9751F23-F7B4-4413-A670-0D39FFBCCF0D}"/>
                </a:ext>
              </a:extLst>
            </p:cNvPr>
            <p:cNvSpPr txBox="1">
              <a:spLocks noChangeArrowheads="1"/>
            </p:cNvSpPr>
            <p:nvPr/>
          </p:nvSpPr>
          <p:spPr bwMode="auto">
            <a:xfrm>
              <a:off x="3693419" y="3241650"/>
              <a:ext cx="1607592" cy="278465"/>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137FF"/>
                  </a:solidFill>
                  <a:effectLst/>
                  <a:uLnTx/>
                  <a:uFillTx/>
                  <a:latin typeface="Calibri"/>
                  <a:ea typeface="Times New Roman"/>
                  <a:cs typeface="Calibri" panose="020F0502020204030204" pitchFamily="34" charset="0"/>
                </a:rPr>
                <a:t>Decreasing</a:t>
              </a:r>
            </a:p>
          </p:txBody>
        </p:sp>
        <p:pic>
          <p:nvPicPr>
            <p:cNvPr id="44" name="Picture 43">
              <a:extLst>
                <a:ext uri="{FF2B5EF4-FFF2-40B4-BE49-F238E27FC236}">
                  <a16:creationId xmlns:a16="http://schemas.microsoft.com/office/drawing/2014/main" id="{5307AEDD-47D1-43E5-B0B2-00B67AD7A69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5647" t="90429" r="34958" b="3500"/>
            <a:stretch/>
          </p:blipFill>
          <p:spPr bwMode="auto">
            <a:xfrm>
              <a:off x="5137556" y="3573674"/>
              <a:ext cx="1978772" cy="225241"/>
            </a:xfrm>
            <a:prstGeom prst="rect">
              <a:avLst/>
            </a:prstGeom>
            <a:ln>
              <a:noFill/>
            </a:ln>
            <a:extLst>
              <a:ext uri="{53640926-AAD7-44D8-BBD7-CCE9431645EC}">
                <a14:shadowObscured xmlns:a14="http://schemas.microsoft.com/office/drawing/2010/main"/>
              </a:ext>
            </a:extLst>
          </p:spPr>
        </p:pic>
        <p:sp>
          <p:nvSpPr>
            <p:cNvPr id="46" name="Text Box 2">
              <a:extLst>
                <a:ext uri="{FF2B5EF4-FFF2-40B4-BE49-F238E27FC236}">
                  <a16:creationId xmlns:a16="http://schemas.microsoft.com/office/drawing/2014/main" id="{008025F9-2904-4655-9C3C-D9D0C7E3F96B}"/>
                </a:ext>
              </a:extLst>
            </p:cNvPr>
            <p:cNvSpPr txBox="1">
              <a:spLocks noChangeArrowheads="1"/>
            </p:cNvSpPr>
            <p:nvPr/>
          </p:nvSpPr>
          <p:spPr bwMode="auto">
            <a:xfrm>
              <a:off x="3422703" y="3578814"/>
              <a:ext cx="1134783" cy="456457"/>
            </a:xfrm>
            <a:prstGeom prst="rect">
              <a:avLst/>
            </a:prstGeom>
            <a:solidFill>
              <a:schemeClr val="bg1"/>
            </a:solidFill>
            <a:ln w="9525">
              <a:noFill/>
              <a:miter lim="800000"/>
              <a:headEnd/>
              <a:tailEnd/>
            </a:ln>
          </p:spPr>
          <p:txBody>
            <a:bodyPr rot="0" vert="horz" wrap="square" lIns="9144" tIns="9144" rIns="9144" bIns="9144" anchor="t" anchorCtr="0">
              <a:spAutoFit/>
            </a:bodyPr>
            <a:lstStyle/>
            <a:p>
              <a:pPr marL="0" marR="0" lvl="0" indent="0" algn="ctr" defTabSz="914400" rtl="0" eaLnBrk="1" fontAlgn="base" latinLnBrk="0" hangingPunct="1">
                <a:lnSpc>
                  <a:spcPct val="8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a:cs typeface="Arial" panose="020B0604020202020204" pitchFamily="34" charset="0"/>
                </a:rPr>
                <a:t>Annual</a:t>
              </a:r>
            </a:p>
            <a:p>
              <a:pPr marL="0" marR="0" lvl="0" indent="0" algn="ctr" defTabSz="914400" rtl="0" eaLnBrk="1" fontAlgn="base" latinLnBrk="0" hangingPunct="1">
                <a:lnSpc>
                  <a:spcPct val="8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a:cs typeface="Arial" panose="020B0604020202020204" pitchFamily="34" charset="0"/>
                </a:rPr>
                <a:t>maximum</a:t>
              </a:r>
            </a:p>
          </p:txBody>
        </p:sp>
      </p:grpSp>
      <p:sp>
        <p:nvSpPr>
          <p:cNvPr id="47" name="Text Box 2">
            <a:extLst>
              <a:ext uri="{FF2B5EF4-FFF2-40B4-BE49-F238E27FC236}">
                <a16:creationId xmlns:a16="http://schemas.microsoft.com/office/drawing/2014/main" id="{3E08CCBB-7505-416C-A120-EBD4B38881CC}"/>
              </a:ext>
            </a:extLst>
          </p:cNvPr>
          <p:cNvSpPr txBox="1">
            <a:spLocks noChangeArrowheads="1"/>
          </p:cNvSpPr>
          <p:nvPr/>
        </p:nvSpPr>
        <p:spPr bwMode="auto">
          <a:xfrm>
            <a:off x="8867966" y="2722157"/>
            <a:ext cx="2789240" cy="313932"/>
          </a:xfrm>
          <a:prstGeom prst="rect">
            <a:avLst/>
          </a:prstGeom>
          <a:solidFill>
            <a:schemeClr val="bg1"/>
          </a:solidFill>
          <a:ln w="9525">
            <a:noFill/>
            <a:miter lim="800000"/>
            <a:headEnd/>
            <a:tailEnd/>
          </a:ln>
        </p:spPr>
        <p:txBody>
          <a:bodyPr rot="0" vert="horz" wrap="square" lIns="9144" tIns="9144" rIns="9144" bIns="9144" anchor="ctr"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a:cs typeface="Arial" panose="020B0604020202020204" pitchFamily="34" charset="0"/>
              </a:rPr>
              <a:t>Annual maximum</a:t>
            </a:r>
          </a:p>
        </p:txBody>
      </p:sp>
      <p:sp>
        <p:nvSpPr>
          <p:cNvPr id="20" name="Title 5">
            <a:extLst>
              <a:ext uri="{FF2B5EF4-FFF2-40B4-BE49-F238E27FC236}">
                <a16:creationId xmlns:a16="http://schemas.microsoft.com/office/drawing/2014/main" id="{ADBFE08F-C636-40EC-8A8A-4C2C172441D1}"/>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2020</a:t>
            </a:r>
          </a:p>
        </p:txBody>
      </p:sp>
      <p:sp>
        <p:nvSpPr>
          <p:cNvPr id="4" name="Slide Number Placeholder 3">
            <a:extLst>
              <a:ext uri="{FF2B5EF4-FFF2-40B4-BE49-F238E27FC236}">
                <a16:creationId xmlns:a16="http://schemas.microsoft.com/office/drawing/2014/main" id="{53A1410C-D353-2839-2032-A942BF3B3080}"/>
              </a:ext>
            </a:extLst>
          </p:cNvPr>
          <p:cNvSpPr>
            <a:spLocks noGrp="1"/>
          </p:cNvSpPr>
          <p:nvPr>
            <p:ph type="sldNum" sz="quarter" idx="12"/>
          </p:nvPr>
        </p:nvSpPr>
        <p:spPr/>
        <p:txBody>
          <a:bodyPr/>
          <a:lstStyle/>
          <a:p>
            <a:fld id="{85E80BC6-4763-4CF4-844D-4F10D2D02284}" type="slidenum">
              <a:rPr lang="en-US" smtClean="0"/>
              <a:t>20</a:t>
            </a:fld>
            <a:endParaRPr lang="en-US"/>
          </a:p>
        </p:txBody>
      </p:sp>
    </p:spTree>
    <p:extLst>
      <p:ext uri="{BB962C8B-B14F-4D97-AF65-F5344CB8AC3E}">
        <p14:creationId xmlns:p14="http://schemas.microsoft.com/office/powerpoint/2010/main" val="34293059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3F5B627-3ACA-4327-A8EC-160CBD78ABC3}"/>
              </a:ext>
            </a:extLst>
          </p:cNvPr>
          <p:cNvSpPr/>
          <p:nvPr/>
        </p:nvSpPr>
        <p:spPr bwMode="auto">
          <a:xfrm>
            <a:off x="0" y="0"/>
            <a:ext cx="12192000" cy="691896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pic>
        <p:nvPicPr>
          <p:cNvPr id="3" name="Picture 2">
            <a:extLst>
              <a:ext uri="{FF2B5EF4-FFF2-40B4-BE49-F238E27FC236}">
                <a16:creationId xmlns:a16="http://schemas.microsoft.com/office/drawing/2014/main" id="{F3AF09E1-1F99-44E1-8B8F-5DBC72B1CB23}"/>
              </a:ext>
            </a:extLst>
          </p:cNvPr>
          <p:cNvPicPr>
            <a:picLocks noChangeAspect="1"/>
          </p:cNvPicPr>
          <p:nvPr/>
        </p:nvPicPr>
        <p:blipFill rotWithShape="1">
          <a:blip r:embed="rId2">
            <a:extLst>
              <a:ext uri="{28A0092B-C50C-407E-A947-70E740481C1C}">
                <a14:useLocalDpi xmlns:a14="http://schemas.microsoft.com/office/drawing/2010/main" val="0"/>
              </a:ext>
            </a:extLst>
          </a:blip>
          <a:srcRect r="31770" b="8858"/>
          <a:stretch/>
        </p:blipFill>
        <p:spPr>
          <a:xfrm>
            <a:off x="1046475" y="108208"/>
            <a:ext cx="8280405" cy="5530592"/>
          </a:xfrm>
          <a:prstGeom prst="rect">
            <a:avLst/>
          </a:prstGeom>
        </p:spPr>
      </p:pic>
      <p:pic>
        <p:nvPicPr>
          <p:cNvPr id="17" name="Picture 16">
            <a:extLst>
              <a:ext uri="{FF2B5EF4-FFF2-40B4-BE49-F238E27FC236}">
                <a16:creationId xmlns:a16="http://schemas.microsoft.com/office/drawing/2014/main" id="{A95DFA92-6105-4E40-A9EE-D1BFA3201F4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195878" y="6229350"/>
            <a:ext cx="380332" cy="609600"/>
          </a:xfrm>
          <a:prstGeom prst="rect">
            <a:avLst/>
          </a:prstGeom>
        </p:spPr>
      </p:pic>
      <p:sp>
        <p:nvSpPr>
          <p:cNvPr id="18" name="Text Box 2">
            <a:extLst>
              <a:ext uri="{FF2B5EF4-FFF2-40B4-BE49-F238E27FC236}">
                <a16:creationId xmlns:a16="http://schemas.microsoft.com/office/drawing/2014/main" id="{FFB16F7D-2498-454A-8F67-A6ABC6062083}"/>
              </a:ext>
            </a:extLst>
          </p:cNvPr>
          <p:cNvSpPr txBox="1">
            <a:spLocks noChangeArrowheads="1"/>
          </p:cNvSpPr>
          <p:nvPr/>
        </p:nvSpPr>
        <p:spPr bwMode="auto">
          <a:xfrm>
            <a:off x="1941496" y="735568"/>
            <a:ext cx="1607584" cy="385782"/>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C00000"/>
                </a:solidFill>
                <a:effectLst/>
                <a:uLnTx/>
                <a:uFillTx/>
                <a:latin typeface="Calibri"/>
                <a:ea typeface="Times New Roman"/>
                <a:cs typeface="Calibri" panose="020F0502020204030204" pitchFamily="34" charset="0"/>
              </a:rPr>
              <a:t>Increasing</a:t>
            </a:r>
          </a:p>
        </p:txBody>
      </p:sp>
      <p:sp>
        <p:nvSpPr>
          <p:cNvPr id="19" name="Text Box 2">
            <a:extLst>
              <a:ext uri="{FF2B5EF4-FFF2-40B4-BE49-F238E27FC236}">
                <a16:creationId xmlns:a16="http://schemas.microsoft.com/office/drawing/2014/main" id="{C9B3E87C-CE23-42D1-A528-8C0FEC6D9686}"/>
              </a:ext>
            </a:extLst>
          </p:cNvPr>
          <p:cNvSpPr txBox="1">
            <a:spLocks noChangeArrowheads="1"/>
          </p:cNvSpPr>
          <p:nvPr/>
        </p:nvSpPr>
        <p:spPr bwMode="auto">
          <a:xfrm>
            <a:off x="2041979" y="4899839"/>
            <a:ext cx="1607584" cy="333473"/>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137FF"/>
                </a:solidFill>
                <a:effectLst/>
                <a:uLnTx/>
                <a:uFillTx/>
                <a:latin typeface="Calibri"/>
                <a:ea typeface="Times New Roman"/>
                <a:cs typeface="Calibri" panose="020F0502020204030204" pitchFamily="34" charset="0"/>
              </a:rPr>
              <a:t>Decreasing</a:t>
            </a:r>
          </a:p>
        </p:txBody>
      </p:sp>
      <p:sp>
        <p:nvSpPr>
          <p:cNvPr id="20" name="Right Arrow 156">
            <a:extLst>
              <a:ext uri="{FF2B5EF4-FFF2-40B4-BE49-F238E27FC236}">
                <a16:creationId xmlns:a16="http://schemas.microsoft.com/office/drawing/2014/main" id="{D34398E6-78D5-44A5-9C73-F9D0AEE8FCAC}"/>
              </a:ext>
            </a:extLst>
          </p:cNvPr>
          <p:cNvSpPr/>
          <p:nvPr/>
        </p:nvSpPr>
        <p:spPr bwMode="auto">
          <a:xfrm rot="16200000">
            <a:off x="2321582" y="2073537"/>
            <a:ext cx="2560320" cy="144513"/>
          </a:xfrm>
          <a:prstGeom prst="rightArrow">
            <a:avLst/>
          </a:prstGeom>
          <a:gradFill>
            <a:gsLst>
              <a:gs pos="0">
                <a:srgbClr val="FFFFFF"/>
              </a:gs>
              <a:gs pos="100000">
                <a:srgbClr val="C00000"/>
              </a:gs>
            </a:gsLst>
            <a:lin ang="0" scaled="0"/>
          </a:gradFill>
          <a:ln>
            <a:solidFill>
              <a:srgbClr val="CC0000"/>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21" name="Right Arrow 158">
            <a:extLst>
              <a:ext uri="{FF2B5EF4-FFF2-40B4-BE49-F238E27FC236}">
                <a16:creationId xmlns:a16="http://schemas.microsoft.com/office/drawing/2014/main" id="{D48A6D47-CC7D-494B-8741-E362E542BEBE}"/>
              </a:ext>
            </a:extLst>
          </p:cNvPr>
          <p:cNvSpPr/>
          <p:nvPr/>
        </p:nvSpPr>
        <p:spPr bwMode="auto">
          <a:xfrm rot="16200000" flipH="1">
            <a:off x="2786456" y="4253307"/>
            <a:ext cx="1645920" cy="147168"/>
          </a:xfrm>
          <a:prstGeom prst="rightArrow">
            <a:avLst/>
          </a:prstGeom>
          <a:gradFill>
            <a:gsLst>
              <a:gs pos="0">
                <a:srgbClr val="FFFFFF"/>
              </a:gs>
              <a:gs pos="100000">
                <a:srgbClr val="0137FF"/>
              </a:gs>
            </a:gsLst>
            <a:lin ang="0" scaled="0"/>
          </a:gradFill>
          <a:ln>
            <a:solidFill>
              <a:srgbClr val="0137FF"/>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22" name="TextBox 21">
            <a:extLst>
              <a:ext uri="{FF2B5EF4-FFF2-40B4-BE49-F238E27FC236}">
                <a16:creationId xmlns:a16="http://schemas.microsoft.com/office/drawing/2014/main" id="{7AAC7540-0743-4048-AD31-04341D2561A9}"/>
              </a:ext>
            </a:extLst>
          </p:cNvPr>
          <p:cNvSpPr txBox="1"/>
          <p:nvPr/>
        </p:nvSpPr>
        <p:spPr>
          <a:xfrm>
            <a:off x="3530600" y="5693179"/>
            <a:ext cx="5816600" cy="420628"/>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0" i="0" u="none" strike="noStrike" kern="1200" cap="none" spc="0" normalizeH="0" baseline="30000" noProof="0" dirty="0">
                <a:ln>
                  <a:noFill/>
                </a:ln>
                <a:solidFill>
                  <a:srgbClr val="000000"/>
                </a:solidFill>
                <a:effectLst/>
                <a:uLnTx/>
                <a:uFillTx/>
                <a:latin typeface="Arial" panose="020B0604020202020204" pitchFamily="34" charset="0"/>
                <a:ea typeface="+mn-ea"/>
                <a:cs typeface="Arial" panose="020B0604020202020204" pitchFamily="34" charset="0"/>
              </a:rPr>
              <a:t>Cooling effect of flow (Flow random slope)</a:t>
            </a:r>
          </a:p>
        </p:txBody>
      </p:sp>
      <p:sp>
        <p:nvSpPr>
          <p:cNvPr id="23" name="Text Box 2">
            <a:extLst>
              <a:ext uri="{FF2B5EF4-FFF2-40B4-BE49-F238E27FC236}">
                <a16:creationId xmlns:a16="http://schemas.microsoft.com/office/drawing/2014/main" id="{30686CA0-AD84-4ADB-9719-1C0107A40815}"/>
              </a:ext>
            </a:extLst>
          </p:cNvPr>
          <p:cNvSpPr txBox="1">
            <a:spLocks noChangeArrowheads="1"/>
          </p:cNvSpPr>
          <p:nvPr/>
        </p:nvSpPr>
        <p:spPr bwMode="auto">
          <a:xfrm>
            <a:off x="3619319" y="6220639"/>
            <a:ext cx="1607584" cy="321306"/>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137FF"/>
                </a:solidFill>
                <a:effectLst/>
                <a:uLnTx/>
                <a:uFillTx/>
                <a:latin typeface="Calibri"/>
                <a:ea typeface="Times New Roman"/>
                <a:cs typeface="Calibri" panose="020F0502020204030204" pitchFamily="34" charset="0"/>
              </a:rPr>
              <a:t>Strong effect</a:t>
            </a:r>
          </a:p>
        </p:txBody>
      </p:sp>
      <p:sp>
        <p:nvSpPr>
          <p:cNvPr id="24" name="Right Arrow 158">
            <a:extLst>
              <a:ext uri="{FF2B5EF4-FFF2-40B4-BE49-F238E27FC236}">
                <a16:creationId xmlns:a16="http://schemas.microsoft.com/office/drawing/2014/main" id="{E089AF41-624B-4A0D-994E-5C5AEE86B646}"/>
              </a:ext>
            </a:extLst>
          </p:cNvPr>
          <p:cNvSpPr/>
          <p:nvPr/>
        </p:nvSpPr>
        <p:spPr bwMode="auto">
          <a:xfrm flipH="1">
            <a:off x="3924300" y="5967792"/>
            <a:ext cx="4679950" cy="210757"/>
          </a:xfrm>
          <a:prstGeom prst="rightArrow">
            <a:avLst/>
          </a:prstGeom>
          <a:gradFill>
            <a:gsLst>
              <a:gs pos="0">
                <a:srgbClr val="FFFFFF"/>
              </a:gs>
              <a:gs pos="100000">
                <a:srgbClr val="0137FF"/>
              </a:gs>
            </a:gsLst>
            <a:lin ang="0" scaled="0"/>
          </a:gradFill>
          <a:ln>
            <a:solidFill>
              <a:srgbClr val="0137FF"/>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25" name="Text Box 2">
            <a:extLst>
              <a:ext uri="{FF2B5EF4-FFF2-40B4-BE49-F238E27FC236}">
                <a16:creationId xmlns:a16="http://schemas.microsoft.com/office/drawing/2014/main" id="{F8E6285C-A4AB-41DB-A589-4FD5B0E74FF3}"/>
              </a:ext>
            </a:extLst>
          </p:cNvPr>
          <p:cNvSpPr txBox="1">
            <a:spLocks noChangeArrowheads="1"/>
          </p:cNvSpPr>
          <p:nvPr/>
        </p:nvSpPr>
        <p:spPr bwMode="auto">
          <a:xfrm>
            <a:off x="8013519" y="6188889"/>
            <a:ext cx="1607584" cy="321306"/>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71C2FF"/>
                </a:solidFill>
                <a:effectLst/>
                <a:uLnTx/>
                <a:uFillTx/>
                <a:latin typeface="Calibri"/>
                <a:ea typeface="Times New Roman"/>
                <a:cs typeface="Calibri" panose="020F0502020204030204" pitchFamily="34" charset="0"/>
              </a:rPr>
              <a:t>weak effect</a:t>
            </a:r>
          </a:p>
        </p:txBody>
      </p:sp>
      <p:sp>
        <p:nvSpPr>
          <p:cNvPr id="14" name="Title 5">
            <a:extLst>
              <a:ext uri="{FF2B5EF4-FFF2-40B4-BE49-F238E27FC236}">
                <a16:creationId xmlns:a16="http://schemas.microsoft.com/office/drawing/2014/main" id="{5D1CF70A-5AA2-46DE-BA09-2556EE54202F}"/>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2020</a:t>
            </a:r>
          </a:p>
        </p:txBody>
      </p:sp>
      <p:sp>
        <p:nvSpPr>
          <p:cNvPr id="5" name="Slide Number Placeholder 4">
            <a:extLst>
              <a:ext uri="{FF2B5EF4-FFF2-40B4-BE49-F238E27FC236}">
                <a16:creationId xmlns:a16="http://schemas.microsoft.com/office/drawing/2014/main" id="{28C44408-C999-E4F8-E7A3-930D3AC854C9}"/>
              </a:ext>
            </a:extLst>
          </p:cNvPr>
          <p:cNvSpPr>
            <a:spLocks noGrp="1"/>
          </p:cNvSpPr>
          <p:nvPr>
            <p:ph type="sldNum" sz="quarter" idx="12"/>
          </p:nvPr>
        </p:nvSpPr>
        <p:spPr/>
        <p:txBody>
          <a:bodyPr/>
          <a:lstStyle/>
          <a:p>
            <a:fld id="{85E80BC6-4763-4CF4-844D-4F10D2D02284}" type="slidenum">
              <a:rPr lang="en-US" smtClean="0"/>
              <a:t>21</a:t>
            </a:fld>
            <a:endParaRPr lang="en-US"/>
          </a:p>
        </p:txBody>
      </p:sp>
    </p:spTree>
    <p:extLst>
      <p:ext uri="{BB962C8B-B14F-4D97-AF65-F5344CB8AC3E}">
        <p14:creationId xmlns:p14="http://schemas.microsoft.com/office/powerpoint/2010/main" val="19717002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3F5B627-3ACA-4327-A8EC-160CBD78ABC3}"/>
              </a:ext>
            </a:extLst>
          </p:cNvPr>
          <p:cNvSpPr/>
          <p:nvPr/>
        </p:nvSpPr>
        <p:spPr bwMode="auto">
          <a:xfrm>
            <a:off x="0" y="-30480"/>
            <a:ext cx="12192000" cy="691896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3" name="Picture 2">
            <a:extLst>
              <a:ext uri="{FF2B5EF4-FFF2-40B4-BE49-F238E27FC236}">
                <a16:creationId xmlns:a16="http://schemas.microsoft.com/office/drawing/2014/main" id="{F3AF09E1-1F99-44E1-8B8F-5DBC72B1CB23}"/>
              </a:ext>
            </a:extLst>
          </p:cNvPr>
          <p:cNvPicPr>
            <a:picLocks noChangeAspect="1"/>
          </p:cNvPicPr>
          <p:nvPr/>
        </p:nvPicPr>
        <p:blipFill rotWithShape="1">
          <a:blip r:embed="rId2">
            <a:extLst>
              <a:ext uri="{28A0092B-C50C-407E-A947-70E740481C1C}">
                <a14:useLocalDpi xmlns:a14="http://schemas.microsoft.com/office/drawing/2010/main" val="0"/>
              </a:ext>
            </a:extLst>
          </a:blip>
          <a:srcRect r="31770" b="8858"/>
          <a:stretch/>
        </p:blipFill>
        <p:spPr>
          <a:xfrm>
            <a:off x="1046475" y="108208"/>
            <a:ext cx="8280405" cy="5530592"/>
          </a:xfrm>
          <a:prstGeom prst="rect">
            <a:avLst/>
          </a:prstGeom>
        </p:spPr>
      </p:pic>
      <p:pic>
        <p:nvPicPr>
          <p:cNvPr id="17" name="Picture 16">
            <a:extLst>
              <a:ext uri="{FF2B5EF4-FFF2-40B4-BE49-F238E27FC236}">
                <a16:creationId xmlns:a16="http://schemas.microsoft.com/office/drawing/2014/main" id="{A95DFA92-6105-4E40-A9EE-D1BFA3201F4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195878" y="6229350"/>
            <a:ext cx="380332" cy="609600"/>
          </a:xfrm>
          <a:prstGeom prst="rect">
            <a:avLst/>
          </a:prstGeom>
        </p:spPr>
      </p:pic>
      <p:sp>
        <p:nvSpPr>
          <p:cNvPr id="18" name="Text Box 2">
            <a:extLst>
              <a:ext uri="{FF2B5EF4-FFF2-40B4-BE49-F238E27FC236}">
                <a16:creationId xmlns:a16="http://schemas.microsoft.com/office/drawing/2014/main" id="{FFB16F7D-2498-454A-8F67-A6ABC6062083}"/>
              </a:ext>
            </a:extLst>
          </p:cNvPr>
          <p:cNvSpPr txBox="1">
            <a:spLocks noChangeArrowheads="1"/>
          </p:cNvSpPr>
          <p:nvPr/>
        </p:nvSpPr>
        <p:spPr bwMode="auto">
          <a:xfrm>
            <a:off x="1941496" y="735568"/>
            <a:ext cx="1607584" cy="385782"/>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C00000"/>
                </a:solidFill>
                <a:effectLst/>
                <a:uLnTx/>
                <a:uFillTx/>
                <a:latin typeface="Calibri"/>
                <a:ea typeface="Times New Roman"/>
                <a:cs typeface="Calibri" panose="020F0502020204030204" pitchFamily="34" charset="0"/>
              </a:rPr>
              <a:t>Increasing</a:t>
            </a:r>
          </a:p>
        </p:txBody>
      </p:sp>
      <p:sp>
        <p:nvSpPr>
          <p:cNvPr id="19" name="Text Box 2">
            <a:extLst>
              <a:ext uri="{FF2B5EF4-FFF2-40B4-BE49-F238E27FC236}">
                <a16:creationId xmlns:a16="http://schemas.microsoft.com/office/drawing/2014/main" id="{C9B3E87C-CE23-42D1-A528-8C0FEC6D9686}"/>
              </a:ext>
            </a:extLst>
          </p:cNvPr>
          <p:cNvSpPr txBox="1">
            <a:spLocks noChangeArrowheads="1"/>
          </p:cNvSpPr>
          <p:nvPr/>
        </p:nvSpPr>
        <p:spPr bwMode="auto">
          <a:xfrm>
            <a:off x="2041979" y="4899839"/>
            <a:ext cx="1607584" cy="333473"/>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137FF"/>
                </a:solidFill>
                <a:effectLst/>
                <a:uLnTx/>
                <a:uFillTx/>
                <a:latin typeface="Calibri"/>
                <a:ea typeface="Times New Roman"/>
                <a:cs typeface="Calibri" panose="020F0502020204030204" pitchFamily="34" charset="0"/>
              </a:rPr>
              <a:t>Decreasing</a:t>
            </a:r>
          </a:p>
        </p:txBody>
      </p:sp>
      <p:sp>
        <p:nvSpPr>
          <p:cNvPr id="20" name="Right Arrow 156">
            <a:extLst>
              <a:ext uri="{FF2B5EF4-FFF2-40B4-BE49-F238E27FC236}">
                <a16:creationId xmlns:a16="http://schemas.microsoft.com/office/drawing/2014/main" id="{D34398E6-78D5-44A5-9C73-F9D0AEE8FCAC}"/>
              </a:ext>
            </a:extLst>
          </p:cNvPr>
          <p:cNvSpPr/>
          <p:nvPr/>
        </p:nvSpPr>
        <p:spPr bwMode="auto">
          <a:xfrm rot="16200000">
            <a:off x="2321582" y="2073537"/>
            <a:ext cx="2560320" cy="144513"/>
          </a:xfrm>
          <a:prstGeom prst="rightArrow">
            <a:avLst/>
          </a:prstGeom>
          <a:gradFill>
            <a:gsLst>
              <a:gs pos="0">
                <a:srgbClr val="FFFFFF"/>
              </a:gs>
              <a:gs pos="100000">
                <a:srgbClr val="C00000"/>
              </a:gs>
            </a:gsLst>
            <a:lin ang="0" scaled="0"/>
          </a:gradFill>
          <a:ln>
            <a:solidFill>
              <a:srgbClr val="CC0000"/>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21" name="Right Arrow 158">
            <a:extLst>
              <a:ext uri="{FF2B5EF4-FFF2-40B4-BE49-F238E27FC236}">
                <a16:creationId xmlns:a16="http://schemas.microsoft.com/office/drawing/2014/main" id="{D48A6D47-CC7D-494B-8741-E362E542BEBE}"/>
              </a:ext>
            </a:extLst>
          </p:cNvPr>
          <p:cNvSpPr/>
          <p:nvPr/>
        </p:nvSpPr>
        <p:spPr bwMode="auto">
          <a:xfrm rot="16200000" flipH="1">
            <a:off x="2786456" y="4253307"/>
            <a:ext cx="1645920" cy="147168"/>
          </a:xfrm>
          <a:prstGeom prst="rightArrow">
            <a:avLst/>
          </a:prstGeom>
          <a:gradFill>
            <a:gsLst>
              <a:gs pos="0">
                <a:srgbClr val="FFFFFF"/>
              </a:gs>
              <a:gs pos="100000">
                <a:srgbClr val="0137FF"/>
              </a:gs>
            </a:gsLst>
            <a:lin ang="0" scaled="0"/>
          </a:gradFill>
          <a:ln>
            <a:solidFill>
              <a:srgbClr val="0137FF"/>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22" name="TextBox 21">
            <a:extLst>
              <a:ext uri="{FF2B5EF4-FFF2-40B4-BE49-F238E27FC236}">
                <a16:creationId xmlns:a16="http://schemas.microsoft.com/office/drawing/2014/main" id="{7AAC7540-0743-4048-AD31-04341D2561A9}"/>
              </a:ext>
            </a:extLst>
          </p:cNvPr>
          <p:cNvSpPr txBox="1"/>
          <p:nvPr/>
        </p:nvSpPr>
        <p:spPr>
          <a:xfrm>
            <a:off x="3530600" y="5693179"/>
            <a:ext cx="5816600" cy="420628"/>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0" i="0" u="none" strike="noStrike" kern="1200" cap="none" spc="0" normalizeH="0" baseline="30000" noProof="0" dirty="0">
                <a:ln>
                  <a:noFill/>
                </a:ln>
                <a:solidFill>
                  <a:srgbClr val="000000"/>
                </a:solidFill>
                <a:effectLst/>
                <a:uLnTx/>
                <a:uFillTx/>
                <a:latin typeface="Arial" panose="020B0604020202020204" pitchFamily="34" charset="0"/>
                <a:ea typeface="+mn-ea"/>
                <a:cs typeface="Arial" panose="020B0604020202020204" pitchFamily="34" charset="0"/>
              </a:rPr>
              <a:t>Cooling effect of flow (Flow random slope)</a:t>
            </a:r>
          </a:p>
        </p:txBody>
      </p:sp>
      <p:sp>
        <p:nvSpPr>
          <p:cNvPr id="23" name="Text Box 2">
            <a:extLst>
              <a:ext uri="{FF2B5EF4-FFF2-40B4-BE49-F238E27FC236}">
                <a16:creationId xmlns:a16="http://schemas.microsoft.com/office/drawing/2014/main" id="{30686CA0-AD84-4ADB-9719-1C0107A40815}"/>
              </a:ext>
            </a:extLst>
          </p:cNvPr>
          <p:cNvSpPr txBox="1">
            <a:spLocks noChangeArrowheads="1"/>
          </p:cNvSpPr>
          <p:nvPr/>
        </p:nvSpPr>
        <p:spPr bwMode="auto">
          <a:xfrm>
            <a:off x="3619319" y="6220639"/>
            <a:ext cx="1607584" cy="321306"/>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137FF"/>
                </a:solidFill>
                <a:effectLst/>
                <a:uLnTx/>
                <a:uFillTx/>
                <a:latin typeface="Calibri"/>
                <a:ea typeface="Times New Roman"/>
                <a:cs typeface="Calibri" panose="020F0502020204030204" pitchFamily="34" charset="0"/>
              </a:rPr>
              <a:t>Strong effect</a:t>
            </a:r>
          </a:p>
        </p:txBody>
      </p:sp>
      <p:sp>
        <p:nvSpPr>
          <p:cNvPr id="24" name="Right Arrow 158">
            <a:extLst>
              <a:ext uri="{FF2B5EF4-FFF2-40B4-BE49-F238E27FC236}">
                <a16:creationId xmlns:a16="http://schemas.microsoft.com/office/drawing/2014/main" id="{E089AF41-624B-4A0D-994E-5C5AEE86B646}"/>
              </a:ext>
            </a:extLst>
          </p:cNvPr>
          <p:cNvSpPr/>
          <p:nvPr/>
        </p:nvSpPr>
        <p:spPr bwMode="auto">
          <a:xfrm flipH="1">
            <a:off x="3924300" y="5967792"/>
            <a:ext cx="4679950" cy="210757"/>
          </a:xfrm>
          <a:prstGeom prst="rightArrow">
            <a:avLst/>
          </a:prstGeom>
          <a:gradFill>
            <a:gsLst>
              <a:gs pos="0">
                <a:srgbClr val="FFFFFF"/>
              </a:gs>
              <a:gs pos="100000">
                <a:srgbClr val="0137FF"/>
              </a:gs>
            </a:gsLst>
            <a:lin ang="0" scaled="0"/>
          </a:gradFill>
          <a:ln>
            <a:solidFill>
              <a:srgbClr val="0137FF"/>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26" name="TextBox 25">
            <a:extLst>
              <a:ext uri="{FF2B5EF4-FFF2-40B4-BE49-F238E27FC236}">
                <a16:creationId xmlns:a16="http://schemas.microsoft.com/office/drawing/2014/main" id="{B22318C6-F517-409B-8807-C025C438B00D}"/>
              </a:ext>
            </a:extLst>
          </p:cNvPr>
          <p:cNvSpPr txBox="1"/>
          <p:nvPr/>
        </p:nvSpPr>
        <p:spPr>
          <a:xfrm>
            <a:off x="5899151" y="843048"/>
            <a:ext cx="3024562" cy="707622"/>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C00000"/>
                </a:solidFill>
                <a:effectLst/>
                <a:uLnTx/>
                <a:uFillTx/>
                <a:latin typeface="Calibri"/>
                <a:ea typeface="+mn-ea"/>
                <a:cs typeface="Arial" panose="020B0604020202020204" pitchFamily="34" charset="0"/>
              </a:rPr>
              <a:t>Salmon River Spring-run Chinook salmon habitat</a:t>
            </a:r>
            <a:endParaRPr kumimoji="0" lang="en-US" sz="2000" b="0" i="0" u="none" strike="noStrike" kern="1200" cap="none" spc="0" normalizeH="0" baseline="30000" noProof="0" dirty="0">
              <a:ln>
                <a:noFill/>
              </a:ln>
              <a:solidFill>
                <a:srgbClr val="C00000"/>
              </a:solidFill>
              <a:effectLst/>
              <a:uLnTx/>
              <a:uFillTx/>
              <a:latin typeface="Calibri"/>
              <a:ea typeface="+mn-ea"/>
              <a:cs typeface="Arial" panose="020B0604020202020204" pitchFamily="34" charset="0"/>
            </a:endParaRPr>
          </a:p>
        </p:txBody>
      </p:sp>
      <p:sp>
        <p:nvSpPr>
          <p:cNvPr id="27" name="Oval 26">
            <a:extLst>
              <a:ext uri="{FF2B5EF4-FFF2-40B4-BE49-F238E27FC236}">
                <a16:creationId xmlns:a16="http://schemas.microsoft.com/office/drawing/2014/main" id="{A0427D11-BF6E-4A99-A8EE-F440908457DC}"/>
              </a:ext>
            </a:extLst>
          </p:cNvPr>
          <p:cNvSpPr/>
          <p:nvPr/>
        </p:nvSpPr>
        <p:spPr bwMode="auto">
          <a:xfrm rot="18235245">
            <a:off x="4596924" y="316280"/>
            <a:ext cx="1890466" cy="4075933"/>
          </a:xfrm>
          <a:prstGeom prst="ellipse">
            <a:avLst/>
          </a:prstGeom>
          <a:noFill/>
          <a:ln w="38100" cap="flat" cmpd="sng" algn="ctr">
            <a:solidFill>
              <a:srgbClr val="C00000"/>
            </a:solidFill>
            <a:prstDash val="sys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29" name="Text Box 2">
            <a:extLst>
              <a:ext uri="{FF2B5EF4-FFF2-40B4-BE49-F238E27FC236}">
                <a16:creationId xmlns:a16="http://schemas.microsoft.com/office/drawing/2014/main" id="{9BB1169D-3686-41B5-A269-3D41C3449916}"/>
              </a:ext>
            </a:extLst>
          </p:cNvPr>
          <p:cNvSpPr txBox="1">
            <a:spLocks noChangeArrowheads="1"/>
          </p:cNvSpPr>
          <p:nvPr/>
        </p:nvSpPr>
        <p:spPr bwMode="auto">
          <a:xfrm>
            <a:off x="8013519" y="6188889"/>
            <a:ext cx="1607584" cy="321306"/>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71C2FF"/>
                </a:solidFill>
                <a:effectLst/>
                <a:uLnTx/>
                <a:uFillTx/>
                <a:latin typeface="Calibri"/>
                <a:ea typeface="Times New Roman"/>
                <a:cs typeface="Calibri" panose="020F0502020204030204" pitchFamily="34" charset="0"/>
              </a:rPr>
              <a:t>weak effect</a:t>
            </a:r>
          </a:p>
        </p:txBody>
      </p:sp>
      <p:sp>
        <p:nvSpPr>
          <p:cNvPr id="30" name="Title 5">
            <a:extLst>
              <a:ext uri="{FF2B5EF4-FFF2-40B4-BE49-F238E27FC236}">
                <a16:creationId xmlns:a16="http://schemas.microsoft.com/office/drawing/2014/main" id="{BF0E73AF-073F-4642-8168-6B5CD4E99AD4}"/>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2020</a:t>
            </a:r>
          </a:p>
        </p:txBody>
      </p:sp>
      <p:sp>
        <p:nvSpPr>
          <p:cNvPr id="5" name="Slide Number Placeholder 4">
            <a:extLst>
              <a:ext uri="{FF2B5EF4-FFF2-40B4-BE49-F238E27FC236}">
                <a16:creationId xmlns:a16="http://schemas.microsoft.com/office/drawing/2014/main" id="{F3870FF6-CABA-A9CB-02E1-18BF2717A60B}"/>
              </a:ext>
            </a:extLst>
          </p:cNvPr>
          <p:cNvSpPr>
            <a:spLocks noGrp="1"/>
          </p:cNvSpPr>
          <p:nvPr>
            <p:ph type="sldNum" sz="quarter" idx="12"/>
          </p:nvPr>
        </p:nvSpPr>
        <p:spPr/>
        <p:txBody>
          <a:bodyPr/>
          <a:lstStyle/>
          <a:p>
            <a:fld id="{85E80BC6-4763-4CF4-844D-4F10D2D02284}" type="slidenum">
              <a:rPr lang="en-US" smtClean="0"/>
              <a:t>22</a:t>
            </a:fld>
            <a:endParaRPr lang="en-US"/>
          </a:p>
        </p:txBody>
      </p:sp>
      <p:grpSp>
        <p:nvGrpSpPr>
          <p:cNvPr id="2" name="Group 1">
            <a:extLst>
              <a:ext uri="{FF2B5EF4-FFF2-40B4-BE49-F238E27FC236}">
                <a16:creationId xmlns:a16="http://schemas.microsoft.com/office/drawing/2014/main" id="{58421FCA-44DE-A845-4CFA-F495CF929623}"/>
              </a:ext>
            </a:extLst>
          </p:cNvPr>
          <p:cNvGrpSpPr/>
          <p:nvPr/>
        </p:nvGrpSpPr>
        <p:grpSpPr>
          <a:xfrm>
            <a:off x="9180125" y="1000143"/>
            <a:ext cx="3178949" cy="2079061"/>
            <a:chOff x="6925053" y="4602384"/>
            <a:chExt cx="3178949" cy="2079061"/>
          </a:xfrm>
        </p:grpSpPr>
        <p:pic>
          <p:nvPicPr>
            <p:cNvPr id="4" name="Picture 3">
              <a:extLst>
                <a:ext uri="{FF2B5EF4-FFF2-40B4-BE49-F238E27FC236}">
                  <a16:creationId xmlns:a16="http://schemas.microsoft.com/office/drawing/2014/main" id="{4FD5C771-0E9A-B3E1-DF19-EE5759813254}"/>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6000" contrast="2000"/>
                      </a14:imgEffect>
                    </a14:imgLayer>
                  </a14:imgProps>
                </a:ext>
                <a:ext uri="{28A0092B-C50C-407E-A947-70E740481C1C}">
                  <a14:useLocalDpi xmlns:a14="http://schemas.microsoft.com/office/drawing/2010/main" val="0"/>
                </a:ext>
              </a:extLst>
            </a:blip>
            <a:stretch>
              <a:fillRect/>
            </a:stretch>
          </p:blipFill>
          <p:spPr>
            <a:xfrm>
              <a:off x="7088383" y="4602384"/>
              <a:ext cx="2742341" cy="2056755"/>
            </a:xfrm>
            <a:prstGeom prst="rect">
              <a:avLst/>
            </a:prstGeom>
            <a:effectLst>
              <a:outerShdw blurRad="50800" dist="38100" dir="2700000" algn="tl" rotWithShape="0">
                <a:prstClr val="black">
                  <a:alpha val="40000"/>
                </a:prstClr>
              </a:outerShdw>
            </a:effectLst>
          </p:spPr>
        </p:pic>
        <p:sp>
          <p:nvSpPr>
            <p:cNvPr id="6" name="Rectangle 5">
              <a:extLst>
                <a:ext uri="{FF2B5EF4-FFF2-40B4-BE49-F238E27FC236}">
                  <a16:creationId xmlns:a16="http://schemas.microsoft.com/office/drawing/2014/main" id="{46AE6DFF-4D8D-6054-0695-11456D2CE6E3}"/>
                </a:ext>
              </a:extLst>
            </p:cNvPr>
            <p:cNvSpPr/>
            <p:nvPr/>
          </p:nvSpPr>
          <p:spPr>
            <a:xfrm>
              <a:off x="7548200" y="6419835"/>
              <a:ext cx="2340705"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chemeClr val="bg1">
                      <a:lumMod val="75000"/>
                    </a:schemeClr>
                  </a:solidFill>
                  <a:effectLst>
                    <a:glow rad="38100">
                      <a:prstClr val="black">
                        <a:alpha val="60000"/>
                      </a:prstClr>
                    </a:glow>
                  </a:effectLst>
                  <a:uLnTx/>
                  <a:uFillTx/>
                  <a:latin typeface="Arial" panose="020B0604020202020204" pitchFamily="34" charset="0"/>
                  <a:ea typeface="+mn-ea"/>
                  <a:cs typeface="Arial" panose="020B0604020202020204" pitchFamily="34" charset="0"/>
                </a:rPr>
                <a:t>www.westcoast.fisheries.noaa.gov</a:t>
              </a:r>
            </a:p>
          </p:txBody>
        </p:sp>
        <p:sp>
          <p:nvSpPr>
            <p:cNvPr id="7" name="Rectangle 6">
              <a:extLst>
                <a:ext uri="{FF2B5EF4-FFF2-40B4-BE49-F238E27FC236}">
                  <a16:creationId xmlns:a16="http://schemas.microsoft.com/office/drawing/2014/main" id="{7FDE88FF-0845-9BB0-45FB-007724E4E289}"/>
                </a:ext>
              </a:extLst>
            </p:cNvPr>
            <p:cNvSpPr/>
            <p:nvPr/>
          </p:nvSpPr>
          <p:spPr>
            <a:xfrm>
              <a:off x="6925053" y="4605805"/>
              <a:ext cx="3178949"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glow rad="101600">
                      <a:prstClr val="white">
                        <a:alpha val="60000"/>
                      </a:prstClr>
                    </a:glow>
                  </a:effectLst>
                  <a:uLnTx/>
                  <a:uFillTx/>
                  <a:latin typeface="Arial" panose="020B0604020202020204" pitchFamily="34" charset="0"/>
                  <a:ea typeface="+mn-ea"/>
                  <a:cs typeface="Arial" panose="020B0604020202020204" pitchFamily="34" charset="0"/>
                </a:rPr>
                <a:t>Spring-run Chinook Salmon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a:ln>
                    <a:noFill/>
                  </a:ln>
                  <a:solidFill>
                    <a:prstClr val="black"/>
                  </a:solidFill>
                  <a:effectLst>
                    <a:glow rad="101600">
                      <a:prstClr val="white">
                        <a:alpha val="60000"/>
                      </a:prstClr>
                    </a:glow>
                  </a:effectLst>
                  <a:uLnTx/>
                  <a:uFillTx/>
                  <a:latin typeface="Arial" panose="020B0604020202020204" pitchFamily="34" charset="0"/>
                  <a:ea typeface="+mn-ea"/>
                  <a:cs typeface="Arial" panose="020B0604020202020204" pitchFamily="34" charset="0"/>
                </a:rPr>
                <a:t>Oncorhynchus  tshawytscha</a:t>
              </a:r>
            </a:p>
          </p:txBody>
        </p:sp>
      </p:grpSp>
    </p:spTree>
    <p:extLst>
      <p:ext uri="{BB962C8B-B14F-4D97-AF65-F5344CB8AC3E}">
        <p14:creationId xmlns:p14="http://schemas.microsoft.com/office/powerpoint/2010/main" val="34325515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bwMode="auto">
          <a:xfrm>
            <a:off x="0" y="-87088"/>
            <a:ext cx="12191999" cy="694508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9" name="Rectangle 8"/>
          <p:cNvSpPr/>
          <p:nvPr/>
        </p:nvSpPr>
        <p:spPr bwMode="auto">
          <a:xfrm>
            <a:off x="1524000" y="876613"/>
            <a:ext cx="9143999" cy="595598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33" name="Picture 32">
            <a:extLst>
              <a:ext uri="{FF2B5EF4-FFF2-40B4-BE49-F238E27FC236}">
                <a16:creationId xmlns:a16="http://schemas.microsoft.com/office/drawing/2014/main" id="{ECFAB84F-8162-4401-BAF9-DDEE1930B6B5}"/>
              </a:ext>
            </a:extLst>
          </p:cNvPr>
          <p:cNvPicPr>
            <a:picLocks noChangeAspect="1"/>
          </p:cNvPicPr>
          <p:nvPr/>
        </p:nvPicPr>
        <p:blipFill rotWithShape="1">
          <a:blip r:embed="rId3">
            <a:extLst>
              <a:ext uri="{28A0092B-C50C-407E-A947-70E740481C1C}">
                <a14:useLocalDpi xmlns:a14="http://schemas.microsoft.com/office/drawing/2010/main" val="0"/>
              </a:ext>
            </a:extLst>
          </a:blip>
          <a:srcRect l="24452" t="51502" r="-52308" b="-1150"/>
          <a:stretch/>
        </p:blipFill>
        <p:spPr>
          <a:xfrm>
            <a:off x="2038350" y="2317750"/>
            <a:ext cx="9563100" cy="2349982"/>
          </a:xfrm>
          <a:prstGeom prst="rect">
            <a:avLst/>
          </a:prstGeom>
          <a:solidFill>
            <a:schemeClr val="bg1"/>
          </a:solidFill>
        </p:spPr>
      </p:pic>
      <p:pic>
        <p:nvPicPr>
          <p:cNvPr id="27" name="Picture 26">
            <a:extLst>
              <a:ext uri="{FF2B5EF4-FFF2-40B4-BE49-F238E27FC236}">
                <a16:creationId xmlns:a16="http://schemas.microsoft.com/office/drawing/2014/main" id="{7903A1D3-6F4D-4CA2-B522-F0F2FC46E0E9}"/>
              </a:ext>
            </a:extLst>
          </p:cNvPr>
          <p:cNvPicPr>
            <a:picLocks noChangeAspect="1"/>
          </p:cNvPicPr>
          <p:nvPr/>
        </p:nvPicPr>
        <p:blipFill rotWithShape="1">
          <a:blip r:embed="rId3">
            <a:extLst>
              <a:ext uri="{28A0092B-C50C-407E-A947-70E740481C1C}">
                <a14:useLocalDpi xmlns:a14="http://schemas.microsoft.com/office/drawing/2010/main" val="0"/>
              </a:ext>
            </a:extLst>
          </a:blip>
          <a:srcRect l="25980" t="-1476" r="-53836" b="52342"/>
          <a:stretch/>
        </p:blipFill>
        <p:spPr>
          <a:xfrm>
            <a:off x="2159000" y="76200"/>
            <a:ext cx="9563100" cy="2325688"/>
          </a:xfrm>
          <a:prstGeom prst="rect">
            <a:avLst/>
          </a:prstGeom>
          <a:solidFill>
            <a:schemeClr val="bg1"/>
          </a:solidFill>
        </p:spPr>
      </p:pic>
      <p:pic>
        <p:nvPicPr>
          <p:cNvPr id="29" name="Picture 28">
            <a:extLst>
              <a:ext uri="{FF2B5EF4-FFF2-40B4-BE49-F238E27FC236}">
                <a16:creationId xmlns:a16="http://schemas.microsoft.com/office/drawing/2014/main" id="{98D36983-EF0B-48D9-B655-66A7018CC9EF}"/>
              </a:ext>
            </a:extLst>
          </p:cNvPr>
          <p:cNvPicPr>
            <a:picLocks noChangeAspect="1"/>
          </p:cNvPicPr>
          <p:nvPr/>
        </p:nvPicPr>
        <p:blipFill rotWithShape="1">
          <a:blip r:embed="rId3">
            <a:extLst>
              <a:ext uri="{28A0092B-C50C-407E-A947-70E740481C1C}">
                <a14:useLocalDpi xmlns:a14="http://schemas.microsoft.com/office/drawing/2010/main" val="0"/>
              </a:ext>
            </a:extLst>
          </a:blip>
          <a:srcRect t="61949" r="76468" b="14440"/>
          <a:stretch/>
        </p:blipFill>
        <p:spPr>
          <a:xfrm>
            <a:off x="0" y="2603500"/>
            <a:ext cx="1865712" cy="1701800"/>
          </a:xfrm>
          <a:prstGeom prst="rect">
            <a:avLst/>
          </a:prstGeom>
          <a:solidFill>
            <a:schemeClr val="bg1"/>
          </a:solidFill>
        </p:spPr>
      </p:pic>
      <p:pic>
        <p:nvPicPr>
          <p:cNvPr id="42" name="Picture 4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557500" y="3134327"/>
            <a:ext cx="445924" cy="714731"/>
          </a:xfrm>
          <a:prstGeom prst="rect">
            <a:avLst/>
          </a:prstGeom>
        </p:spPr>
      </p:pic>
      <p:pic>
        <p:nvPicPr>
          <p:cNvPr id="30" name="Picture 29">
            <a:extLst>
              <a:ext uri="{FF2B5EF4-FFF2-40B4-BE49-F238E27FC236}">
                <a16:creationId xmlns:a16="http://schemas.microsoft.com/office/drawing/2014/main" id="{C22D3763-ED16-43CF-AC1F-309CD1F3E116}"/>
              </a:ext>
            </a:extLst>
          </p:cNvPr>
          <p:cNvPicPr>
            <a:picLocks noChangeAspect="1"/>
          </p:cNvPicPr>
          <p:nvPr/>
        </p:nvPicPr>
        <p:blipFill rotWithShape="1">
          <a:blip r:embed="rId3">
            <a:extLst>
              <a:ext uri="{28A0092B-C50C-407E-A947-70E740481C1C}">
                <a14:useLocalDpi xmlns:a14="http://schemas.microsoft.com/office/drawing/2010/main" val="0"/>
              </a:ext>
            </a:extLst>
          </a:blip>
          <a:srcRect l="2082" t="11820" r="74386" b="64569"/>
          <a:stretch/>
        </p:blipFill>
        <p:spPr>
          <a:xfrm>
            <a:off x="82550" y="488950"/>
            <a:ext cx="1865712" cy="1701800"/>
          </a:xfrm>
          <a:prstGeom prst="rect">
            <a:avLst/>
          </a:prstGeom>
          <a:solidFill>
            <a:schemeClr val="bg1"/>
          </a:solidFill>
        </p:spPr>
      </p:pic>
      <p:pic>
        <p:nvPicPr>
          <p:cNvPr id="31" name="Picture 30">
            <a:extLst>
              <a:ext uri="{FF2B5EF4-FFF2-40B4-BE49-F238E27FC236}">
                <a16:creationId xmlns:a16="http://schemas.microsoft.com/office/drawing/2014/main" id="{D1755506-0E48-47F5-8CAE-D9524F4EC712}"/>
              </a:ext>
            </a:extLst>
          </p:cNvPr>
          <p:cNvPicPr>
            <a:picLocks/>
          </p:cNvPicPr>
          <p:nvPr/>
        </p:nvPicPr>
        <p:blipFill>
          <a:blip r:embed="rId5" cstate="print">
            <a:extLst>
              <a:ext uri="{28A0092B-C50C-407E-A947-70E740481C1C}">
                <a14:useLocalDpi xmlns:a14="http://schemas.microsoft.com/office/drawing/2010/main" val="0"/>
              </a:ext>
            </a:extLst>
          </a:blip>
          <a:stretch>
            <a:fillRect/>
          </a:stretch>
        </p:blipFill>
        <p:spPr>
          <a:xfrm>
            <a:off x="1337372" y="1765607"/>
            <a:ext cx="355962" cy="497056"/>
          </a:xfrm>
          <a:prstGeom prst="rect">
            <a:avLst/>
          </a:prstGeom>
        </p:spPr>
      </p:pic>
      <p:pic>
        <p:nvPicPr>
          <p:cNvPr id="41" name="Picture 40">
            <a:extLst>
              <a:ext uri="{FF2B5EF4-FFF2-40B4-BE49-F238E27FC236}">
                <a16:creationId xmlns:a16="http://schemas.microsoft.com/office/drawing/2014/main" id="{2A1BE9AE-1DCC-4097-8C20-F6CA9FD13478}"/>
              </a:ext>
            </a:extLst>
          </p:cNvPr>
          <p:cNvPicPr>
            <a:picLocks noChangeAspect="1"/>
          </p:cNvPicPr>
          <p:nvPr/>
        </p:nvPicPr>
        <p:blipFill rotWithShape="1">
          <a:blip r:embed="rId3">
            <a:extLst>
              <a:ext uri="{28A0092B-C50C-407E-A947-70E740481C1C}">
                <a14:useLocalDpi xmlns:a14="http://schemas.microsoft.com/office/drawing/2010/main" val="0"/>
              </a:ext>
            </a:extLst>
          </a:blip>
          <a:srcRect l="29546" t="44406" r="-53836" b="51828"/>
          <a:stretch/>
        </p:blipFill>
        <p:spPr>
          <a:xfrm>
            <a:off x="2409190" y="4330700"/>
            <a:ext cx="9296400" cy="178282"/>
          </a:xfrm>
          <a:prstGeom prst="rect">
            <a:avLst/>
          </a:prstGeom>
          <a:solidFill>
            <a:schemeClr val="bg1"/>
          </a:solidFill>
        </p:spPr>
      </p:pic>
      <p:sp>
        <p:nvSpPr>
          <p:cNvPr id="53" name="Text Box 2">
            <a:extLst>
              <a:ext uri="{FF2B5EF4-FFF2-40B4-BE49-F238E27FC236}">
                <a16:creationId xmlns:a16="http://schemas.microsoft.com/office/drawing/2014/main" id="{48A396F4-4140-42D2-B843-2D15F3EFD30F}"/>
              </a:ext>
            </a:extLst>
          </p:cNvPr>
          <p:cNvSpPr txBox="1">
            <a:spLocks noChangeArrowheads="1"/>
          </p:cNvSpPr>
          <p:nvPr/>
        </p:nvSpPr>
        <p:spPr bwMode="auto">
          <a:xfrm>
            <a:off x="7577318" y="258024"/>
            <a:ext cx="4040642" cy="510909"/>
          </a:xfrm>
          <a:prstGeom prst="rect">
            <a:avLst/>
          </a:prstGeom>
          <a:noFill/>
          <a:ln w="9525">
            <a:noFill/>
            <a:miter lim="800000"/>
            <a:headEnd/>
            <a:tailEnd/>
          </a:ln>
        </p:spPr>
        <p:txBody>
          <a:bodyPr rot="0" vert="horz" wrap="square" lIns="9144" tIns="9144" rIns="9144" bIns="9144" anchor="t" anchorCtr="0">
            <a:spAutoFit/>
          </a:bodyPr>
          <a:lstStyle/>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rial" panose="020B0604020202020204" pitchFamily="34" charset="0"/>
                <a:ea typeface="Times New Roman"/>
                <a:cs typeface="Arial" panose="020B0604020202020204" pitchFamily="34" charset="0"/>
              </a:rPr>
              <a:t>South Fork Salmon R. upstream of Black Bear Creek</a:t>
            </a:r>
            <a:endParaRPr kumimoji="0" lang="en-US" sz="2000" b="0" i="0" u="none" strike="noStrike" kern="1200" cap="none" spc="0" normalizeH="0" baseline="0" noProof="0" dirty="0">
              <a:ln>
                <a:noFill/>
              </a:ln>
              <a:solidFill>
                <a:srgbClr val="C00000"/>
              </a:solidFill>
              <a:effectLst/>
              <a:uLnTx/>
              <a:uFillTx/>
              <a:latin typeface="Arial" panose="020B0604020202020204" pitchFamily="34" charset="0"/>
              <a:ea typeface="Times New Roman"/>
              <a:cs typeface="Arial" panose="020B0604020202020204" pitchFamily="34" charset="0"/>
            </a:endParaRPr>
          </a:p>
        </p:txBody>
      </p:sp>
      <p:sp>
        <p:nvSpPr>
          <p:cNvPr id="19" name="Text Box 2">
            <a:extLst>
              <a:ext uri="{FF2B5EF4-FFF2-40B4-BE49-F238E27FC236}">
                <a16:creationId xmlns:a16="http://schemas.microsoft.com/office/drawing/2014/main" id="{7BCC893A-0E6D-45C2-9359-0A585064F6C6}"/>
              </a:ext>
            </a:extLst>
          </p:cNvPr>
          <p:cNvSpPr txBox="1">
            <a:spLocks noChangeArrowheads="1"/>
          </p:cNvSpPr>
          <p:nvPr/>
        </p:nvSpPr>
        <p:spPr bwMode="auto">
          <a:xfrm>
            <a:off x="7682754" y="1528720"/>
            <a:ext cx="4255184" cy="264688"/>
          </a:xfrm>
          <a:prstGeom prst="rect">
            <a:avLst/>
          </a:prstGeom>
          <a:solidFill>
            <a:schemeClr val="bg1"/>
          </a:solidFill>
          <a:ln w="9525">
            <a:noFill/>
            <a:miter lim="800000"/>
            <a:headEnd/>
            <a:tailEnd/>
          </a:ln>
        </p:spPr>
        <p:txBody>
          <a:bodyPr rot="0" vert="horz" wrap="square" lIns="9144" tIns="9144" rIns="9144" bIns="9144" anchor="t" anchorCtr="0">
            <a:spAutoFit/>
          </a:bodyPr>
          <a:lstStyle/>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499A"/>
                </a:solidFill>
                <a:effectLst/>
                <a:uLnTx/>
                <a:uFillTx/>
                <a:latin typeface="Arial" panose="020B0604020202020204" pitchFamily="34" charset="0"/>
                <a:ea typeface="Times New Roman"/>
                <a:cs typeface="Arial" panose="020B0604020202020204" pitchFamily="34" charset="0"/>
              </a:rPr>
              <a:t>Little North Fork Salmon R</a:t>
            </a:r>
            <a:endParaRPr kumimoji="0" lang="en-US" sz="2000" b="0" i="0" u="none" strike="noStrike" kern="1200" cap="none" spc="0" normalizeH="0" baseline="0" noProof="0" dirty="0">
              <a:ln>
                <a:noFill/>
              </a:ln>
              <a:solidFill>
                <a:srgbClr val="00499A"/>
              </a:solidFill>
              <a:effectLst/>
              <a:uLnTx/>
              <a:uFillTx/>
              <a:latin typeface="Arial" panose="020B0604020202020204" pitchFamily="34" charset="0"/>
              <a:ea typeface="Times New Roman"/>
              <a:cs typeface="Arial" panose="020B0604020202020204" pitchFamily="34" charset="0"/>
            </a:endParaRPr>
          </a:p>
        </p:txBody>
      </p:sp>
      <p:sp>
        <p:nvSpPr>
          <p:cNvPr id="15" name="Title 5">
            <a:extLst>
              <a:ext uri="{FF2B5EF4-FFF2-40B4-BE49-F238E27FC236}">
                <a16:creationId xmlns:a16="http://schemas.microsoft.com/office/drawing/2014/main" id="{18429C24-10F7-4F77-B33C-8F4D19B15928}"/>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2020</a:t>
            </a:r>
          </a:p>
        </p:txBody>
      </p:sp>
      <p:sp>
        <p:nvSpPr>
          <p:cNvPr id="2" name="Slide Number Placeholder 1">
            <a:extLst>
              <a:ext uri="{FF2B5EF4-FFF2-40B4-BE49-F238E27FC236}">
                <a16:creationId xmlns:a16="http://schemas.microsoft.com/office/drawing/2014/main" id="{C536CF12-1496-F99D-A4EC-49D1A890F368}"/>
              </a:ext>
            </a:extLst>
          </p:cNvPr>
          <p:cNvSpPr>
            <a:spLocks noGrp="1"/>
          </p:cNvSpPr>
          <p:nvPr>
            <p:ph type="sldNum" sz="quarter" idx="12"/>
          </p:nvPr>
        </p:nvSpPr>
        <p:spPr/>
        <p:txBody>
          <a:bodyPr/>
          <a:lstStyle/>
          <a:p>
            <a:fld id="{85E80BC6-4763-4CF4-844D-4F10D2D02284}" type="slidenum">
              <a:rPr lang="en-US" smtClean="0"/>
              <a:t>23</a:t>
            </a:fld>
            <a:endParaRPr lang="en-US"/>
          </a:p>
        </p:txBody>
      </p:sp>
    </p:spTree>
    <p:extLst>
      <p:ext uri="{BB962C8B-B14F-4D97-AF65-F5344CB8AC3E}">
        <p14:creationId xmlns:p14="http://schemas.microsoft.com/office/powerpoint/2010/main" val="28312959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bwMode="auto">
          <a:xfrm>
            <a:off x="0" y="-87088"/>
            <a:ext cx="12191999" cy="694508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9" name="Rectangle 8"/>
          <p:cNvSpPr/>
          <p:nvPr/>
        </p:nvSpPr>
        <p:spPr bwMode="auto">
          <a:xfrm>
            <a:off x="1524000" y="876613"/>
            <a:ext cx="9143999" cy="595598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33" name="Picture 32">
            <a:extLst>
              <a:ext uri="{FF2B5EF4-FFF2-40B4-BE49-F238E27FC236}">
                <a16:creationId xmlns:a16="http://schemas.microsoft.com/office/drawing/2014/main" id="{ECFAB84F-8162-4401-BAF9-DDEE1930B6B5}"/>
              </a:ext>
            </a:extLst>
          </p:cNvPr>
          <p:cNvPicPr>
            <a:picLocks noChangeAspect="1"/>
          </p:cNvPicPr>
          <p:nvPr/>
        </p:nvPicPr>
        <p:blipFill rotWithShape="1">
          <a:blip r:embed="rId3">
            <a:extLst>
              <a:ext uri="{28A0092B-C50C-407E-A947-70E740481C1C}">
                <a14:useLocalDpi xmlns:a14="http://schemas.microsoft.com/office/drawing/2010/main" val="0"/>
              </a:ext>
            </a:extLst>
          </a:blip>
          <a:srcRect l="24452" t="51502" r="-52308" b="-1150"/>
          <a:stretch/>
        </p:blipFill>
        <p:spPr>
          <a:xfrm>
            <a:off x="2038350" y="2317750"/>
            <a:ext cx="9563100" cy="2349982"/>
          </a:xfrm>
          <a:prstGeom prst="rect">
            <a:avLst/>
          </a:prstGeom>
          <a:solidFill>
            <a:schemeClr val="bg1"/>
          </a:solidFill>
        </p:spPr>
      </p:pic>
      <p:pic>
        <p:nvPicPr>
          <p:cNvPr id="27" name="Picture 26">
            <a:extLst>
              <a:ext uri="{FF2B5EF4-FFF2-40B4-BE49-F238E27FC236}">
                <a16:creationId xmlns:a16="http://schemas.microsoft.com/office/drawing/2014/main" id="{7903A1D3-6F4D-4CA2-B522-F0F2FC46E0E9}"/>
              </a:ext>
            </a:extLst>
          </p:cNvPr>
          <p:cNvPicPr>
            <a:picLocks noChangeAspect="1"/>
          </p:cNvPicPr>
          <p:nvPr/>
        </p:nvPicPr>
        <p:blipFill rotWithShape="1">
          <a:blip r:embed="rId3">
            <a:extLst>
              <a:ext uri="{28A0092B-C50C-407E-A947-70E740481C1C}">
                <a14:useLocalDpi xmlns:a14="http://schemas.microsoft.com/office/drawing/2010/main" val="0"/>
              </a:ext>
            </a:extLst>
          </a:blip>
          <a:srcRect l="25980" t="-1476" r="-53836" b="52342"/>
          <a:stretch/>
        </p:blipFill>
        <p:spPr>
          <a:xfrm>
            <a:off x="2159000" y="76200"/>
            <a:ext cx="9563100" cy="2325688"/>
          </a:xfrm>
          <a:prstGeom prst="rect">
            <a:avLst/>
          </a:prstGeom>
          <a:solidFill>
            <a:schemeClr val="bg1"/>
          </a:solidFill>
        </p:spPr>
      </p:pic>
      <p:pic>
        <p:nvPicPr>
          <p:cNvPr id="29" name="Picture 28">
            <a:extLst>
              <a:ext uri="{FF2B5EF4-FFF2-40B4-BE49-F238E27FC236}">
                <a16:creationId xmlns:a16="http://schemas.microsoft.com/office/drawing/2014/main" id="{98D36983-EF0B-48D9-B655-66A7018CC9EF}"/>
              </a:ext>
            </a:extLst>
          </p:cNvPr>
          <p:cNvPicPr>
            <a:picLocks noChangeAspect="1"/>
          </p:cNvPicPr>
          <p:nvPr/>
        </p:nvPicPr>
        <p:blipFill rotWithShape="1">
          <a:blip r:embed="rId3">
            <a:extLst>
              <a:ext uri="{28A0092B-C50C-407E-A947-70E740481C1C}">
                <a14:useLocalDpi xmlns:a14="http://schemas.microsoft.com/office/drawing/2010/main" val="0"/>
              </a:ext>
            </a:extLst>
          </a:blip>
          <a:srcRect t="61949" r="76468" b="14440"/>
          <a:stretch/>
        </p:blipFill>
        <p:spPr>
          <a:xfrm>
            <a:off x="0" y="2603500"/>
            <a:ext cx="1865712" cy="1701800"/>
          </a:xfrm>
          <a:prstGeom prst="rect">
            <a:avLst/>
          </a:prstGeom>
          <a:solidFill>
            <a:schemeClr val="bg1"/>
          </a:solidFill>
        </p:spPr>
      </p:pic>
      <p:pic>
        <p:nvPicPr>
          <p:cNvPr id="42" name="Picture 4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557500" y="3134327"/>
            <a:ext cx="445924" cy="714731"/>
          </a:xfrm>
          <a:prstGeom prst="rect">
            <a:avLst/>
          </a:prstGeom>
        </p:spPr>
      </p:pic>
      <p:pic>
        <p:nvPicPr>
          <p:cNvPr id="30" name="Picture 29">
            <a:extLst>
              <a:ext uri="{FF2B5EF4-FFF2-40B4-BE49-F238E27FC236}">
                <a16:creationId xmlns:a16="http://schemas.microsoft.com/office/drawing/2014/main" id="{C22D3763-ED16-43CF-AC1F-309CD1F3E116}"/>
              </a:ext>
            </a:extLst>
          </p:cNvPr>
          <p:cNvPicPr>
            <a:picLocks noChangeAspect="1"/>
          </p:cNvPicPr>
          <p:nvPr/>
        </p:nvPicPr>
        <p:blipFill rotWithShape="1">
          <a:blip r:embed="rId3">
            <a:extLst>
              <a:ext uri="{28A0092B-C50C-407E-A947-70E740481C1C}">
                <a14:useLocalDpi xmlns:a14="http://schemas.microsoft.com/office/drawing/2010/main" val="0"/>
              </a:ext>
            </a:extLst>
          </a:blip>
          <a:srcRect l="2082" t="11820" r="74386" b="64569"/>
          <a:stretch/>
        </p:blipFill>
        <p:spPr>
          <a:xfrm>
            <a:off x="82550" y="488950"/>
            <a:ext cx="1865712" cy="1701800"/>
          </a:xfrm>
          <a:prstGeom prst="rect">
            <a:avLst/>
          </a:prstGeom>
          <a:solidFill>
            <a:schemeClr val="bg1"/>
          </a:solidFill>
        </p:spPr>
      </p:pic>
      <p:pic>
        <p:nvPicPr>
          <p:cNvPr id="31" name="Picture 30">
            <a:extLst>
              <a:ext uri="{FF2B5EF4-FFF2-40B4-BE49-F238E27FC236}">
                <a16:creationId xmlns:a16="http://schemas.microsoft.com/office/drawing/2014/main" id="{D1755506-0E48-47F5-8CAE-D9524F4EC712}"/>
              </a:ext>
            </a:extLst>
          </p:cNvPr>
          <p:cNvPicPr>
            <a:picLocks/>
          </p:cNvPicPr>
          <p:nvPr/>
        </p:nvPicPr>
        <p:blipFill>
          <a:blip r:embed="rId5" cstate="print">
            <a:extLst>
              <a:ext uri="{28A0092B-C50C-407E-A947-70E740481C1C}">
                <a14:useLocalDpi xmlns:a14="http://schemas.microsoft.com/office/drawing/2010/main" val="0"/>
              </a:ext>
            </a:extLst>
          </a:blip>
          <a:stretch>
            <a:fillRect/>
          </a:stretch>
        </p:blipFill>
        <p:spPr>
          <a:xfrm>
            <a:off x="1337372" y="1765607"/>
            <a:ext cx="355962" cy="497056"/>
          </a:xfrm>
          <a:prstGeom prst="rect">
            <a:avLst/>
          </a:prstGeom>
        </p:spPr>
      </p:pic>
      <p:pic>
        <p:nvPicPr>
          <p:cNvPr id="41" name="Picture 40">
            <a:extLst>
              <a:ext uri="{FF2B5EF4-FFF2-40B4-BE49-F238E27FC236}">
                <a16:creationId xmlns:a16="http://schemas.microsoft.com/office/drawing/2014/main" id="{2A1BE9AE-1DCC-4097-8C20-F6CA9FD13478}"/>
              </a:ext>
            </a:extLst>
          </p:cNvPr>
          <p:cNvPicPr>
            <a:picLocks noChangeAspect="1"/>
          </p:cNvPicPr>
          <p:nvPr/>
        </p:nvPicPr>
        <p:blipFill rotWithShape="1">
          <a:blip r:embed="rId3">
            <a:extLst>
              <a:ext uri="{28A0092B-C50C-407E-A947-70E740481C1C}">
                <a14:useLocalDpi xmlns:a14="http://schemas.microsoft.com/office/drawing/2010/main" val="0"/>
              </a:ext>
            </a:extLst>
          </a:blip>
          <a:srcRect l="29546" t="44406" r="-53836" b="51828"/>
          <a:stretch/>
        </p:blipFill>
        <p:spPr>
          <a:xfrm>
            <a:off x="2409190" y="4330700"/>
            <a:ext cx="9296400" cy="178282"/>
          </a:xfrm>
          <a:prstGeom prst="rect">
            <a:avLst/>
          </a:prstGeom>
          <a:solidFill>
            <a:schemeClr val="bg1"/>
          </a:solidFill>
        </p:spPr>
      </p:pic>
      <p:sp>
        <p:nvSpPr>
          <p:cNvPr id="17" name="Oval 16">
            <a:extLst>
              <a:ext uri="{FF2B5EF4-FFF2-40B4-BE49-F238E27FC236}">
                <a16:creationId xmlns:a16="http://schemas.microsoft.com/office/drawing/2014/main" id="{582B0E5B-365F-4647-B598-FF89BC8962C0}"/>
              </a:ext>
            </a:extLst>
          </p:cNvPr>
          <p:cNvSpPr/>
          <p:nvPr/>
        </p:nvSpPr>
        <p:spPr bwMode="auto">
          <a:xfrm>
            <a:off x="5952882" y="1607928"/>
            <a:ext cx="227047" cy="279842"/>
          </a:xfrm>
          <a:prstGeom prst="ellipse">
            <a:avLst/>
          </a:prstGeom>
          <a:noFill/>
          <a:ln w="38100" cap="flat" cmpd="sng" algn="ctr">
            <a:solidFill>
              <a:srgbClr val="CC0000"/>
            </a:solidFill>
            <a:prstDash val="sys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18" name="Oval 17">
            <a:extLst>
              <a:ext uri="{FF2B5EF4-FFF2-40B4-BE49-F238E27FC236}">
                <a16:creationId xmlns:a16="http://schemas.microsoft.com/office/drawing/2014/main" id="{96311601-B826-4709-AF2F-E1B87978C9F5}"/>
              </a:ext>
            </a:extLst>
          </p:cNvPr>
          <p:cNvSpPr/>
          <p:nvPr/>
        </p:nvSpPr>
        <p:spPr bwMode="auto">
          <a:xfrm>
            <a:off x="6595614" y="178902"/>
            <a:ext cx="224838" cy="279842"/>
          </a:xfrm>
          <a:prstGeom prst="ellipse">
            <a:avLst/>
          </a:prstGeom>
          <a:noFill/>
          <a:ln w="38100" cap="flat" cmpd="sng" algn="ctr">
            <a:solidFill>
              <a:srgbClr val="CC0000"/>
            </a:solidFill>
            <a:prstDash val="sys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15" name="Text Box 2">
            <a:extLst>
              <a:ext uri="{FF2B5EF4-FFF2-40B4-BE49-F238E27FC236}">
                <a16:creationId xmlns:a16="http://schemas.microsoft.com/office/drawing/2014/main" id="{6A381533-6F45-401C-8BEA-3AA8F2C649EF}"/>
              </a:ext>
            </a:extLst>
          </p:cNvPr>
          <p:cNvSpPr txBox="1">
            <a:spLocks noChangeArrowheads="1"/>
          </p:cNvSpPr>
          <p:nvPr/>
        </p:nvSpPr>
        <p:spPr bwMode="auto">
          <a:xfrm>
            <a:off x="7682754" y="1528720"/>
            <a:ext cx="4255184" cy="264688"/>
          </a:xfrm>
          <a:prstGeom prst="rect">
            <a:avLst/>
          </a:prstGeom>
          <a:solidFill>
            <a:schemeClr val="bg1"/>
          </a:solidFill>
          <a:ln w="9525">
            <a:noFill/>
            <a:miter lim="800000"/>
            <a:headEnd/>
            <a:tailEnd/>
          </a:ln>
        </p:spPr>
        <p:txBody>
          <a:bodyPr rot="0" vert="horz" wrap="square" lIns="9144" tIns="9144" rIns="9144" bIns="9144" anchor="t" anchorCtr="0">
            <a:spAutoFit/>
          </a:bodyPr>
          <a:lstStyle/>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499A"/>
                </a:solidFill>
                <a:effectLst/>
                <a:uLnTx/>
                <a:uFillTx/>
                <a:latin typeface="Arial" panose="020B0604020202020204" pitchFamily="34" charset="0"/>
                <a:ea typeface="Times New Roman"/>
                <a:cs typeface="Arial" panose="020B0604020202020204" pitchFamily="34" charset="0"/>
              </a:rPr>
              <a:t>Little North Fork Salmon R</a:t>
            </a:r>
            <a:r>
              <a:rPr kumimoji="0" lang="en-US" sz="2000" b="0" i="0" u="none" strike="noStrike" kern="1200" cap="none" spc="0" normalizeH="0" baseline="0" noProof="0" dirty="0">
                <a:ln>
                  <a:noFill/>
                </a:ln>
                <a:solidFill>
                  <a:srgbClr val="00499A"/>
                </a:solidFill>
                <a:effectLst/>
                <a:uLnTx/>
                <a:uFillTx/>
                <a:latin typeface="Arial" panose="020B0604020202020204" pitchFamily="34" charset="0"/>
                <a:ea typeface="Times New Roman"/>
                <a:cs typeface="Arial" panose="020B0604020202020204" pitchFamily="34" charset="0"/>
              </a:rPr>
              <a:t>:</a:t>
            </a:r>
          </a:p>
        </p:txBody>
      </p:sp>
      <p:sp>
        <p:nvSpPr>
          <p:cNvPr id="16" name="Text Box 2">
            <a:extLst>
              <a:ext uri="{FF2B5EF4-FFF2-40B4-BE49-F238E27FC236}">
                <a16:creationId xmlns:a16="http://schemas.microsoft.com/office/drawing/2014/main" id="{5DD9C160-87C7-470F-B181-615C3BCC9639}"/>
              </a:ext>
            </a:extLst>
          </p:cNvPr>
          <p:cNvSpPr txBox="1">
            <a:spLocks noChangeArrowheads="1"/>
          </p:cNvSpPr>
          <p:nvPr/>
        </p:nvSpPr>
        <p:spPr bwMode="auto">
          <a:xfrm>
            <a:off x="7577318" y="258024"/>
            <a:ext cx="4040642" cy="1003352"/>
          </a:xfrm>
          <a:prstGeom prst="rect">
            <a:avLst/>
          </a:prstGeom>
          <a:noFill/>
          <a:ln w="9525">
            <a:noFill/>
            <a:miter lim="800000"/>
            <a:headEnd/>
            <a:tailEnd/>
          </a:ln>
        </p:spPr>
        <p:txBody>
          <a:bodyPr rot="0" vert="horz" wrap="square" lIns="9144" tIns="9144" rIns="9144" bIns="9144" anchor="t" anchorCtr="0">
            <a:spAutoFit/>
          </a:bodyPr>
          <a:lstStyle/>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rial" panose="020B0604020202020204" pitchFamily="34" charset="0"/>
                <a:ea typeface="Times New Roman"/>
                <a:cs typeface="Arial" panose="020B0604020202020204" pitchFamily="34" charset="0"/>
              </a:rPr>
              <a:t>South Fork Salmon R. upstream of Black Bear Creek</a:t>
            </a:r>
            <a:r>
              <a:rPr kumimoji="0" lang="en-US" sz="2000" b="0" i="0" u="none" strike="noStrike" kern="1200" cap="none" spc="0" normalizeH="0" baseline="0" noProof="0" dirty="0">
                <a:ln>
                  <a:noFill/>
                </a:ln>
                <a:solidFill>
                  <a:srgbClr val="C00000"/>
                </a:solidFill>
                <a:effectLst/>
                <a:uLnTx/>
                <a:uFillTx/>
                <a:latin typeface="Arial" panose="020B0604020202020204" pitchFamily="34" charset="0"/>
                <a:ea typeface="Times New Roman"/>
                <a:cs typeface="Arial" panose="020B0604020202020204" pitchFamily="34" charset="0"/>
              </a:rPr>
              <a:t>: </a:t>
            </a:r>
          </a:p>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Times New Roman"/>
                <a:cs typeface="Arial" panose="020B0604020202020204" pitchFamily="34" charset="0"/>
              </a:rPr>
              <a:t>Highly sensitive to flow</a:t>
            </a:r>
          </a:p>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Times New Roman"/>
                <a:cs typeface="Arial" panose="020B0604020202020204" pitchFamily="34" charset="0"/>
              </a:rPr>
              <a:t>Trend: steep increase</a:t>
            </a:r>
          </a:p>
        </p:txBody>
      </p:sp>
      <p:sp>
        <p:nvSpPr>
          <p:cNvPr id="19" name="Oval 18">
            <a:extLst>
              <a:ext uri="{FF2B5EF4-FFF2-40B4-BE49-F238E27FC236}">
                <a16:creationId xmlns:a16="http://schemas.microsoft.com/office/drawing/2014/main" id="{53CB1BAC-94E9-4B51-8C17-090D67100278}"/>
              </a:ext>
            </a:extLst>
          </p:cNvPr>
          <p:cNvSpPr/>
          <p:nvPr/>
        </p:nvSpPr>
        <p:spPr bwMode="auto">
          <a:xfrm>
            <a:off x="5955091" y="2219734"/>
            <a:ext cx="216005" cy="279842"/>
          </a:xfrm>
          <a:prstGeom prst="ellipse">
            <a:avLst/>
          </a:prstGeom>
          <a:noFill/>
          <a:ln w="38100" cap="flat" cmpd="sng" algn="ctr">
            <a:solidFill>
              <a:schemeClr val="tx1">
                <a:lumMod val="50000"/>
                <a:lumOff val="50000"/>
              </a:schemeClr>
            </a:solidFill>
            <a:prstDash val="sys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20" name="Oval 19">
            <a:extLst>
              <a:ext uri="{FF2B5EF4-FFF2-40B4-BE49-F238E27FC236}">
                <a16:creationId xmlns:a16="http://schemas.microsoft.com/office/drawing/2014/main" id="{4D4F030D-4A85-4613-9F72-EE82E8889865}"/>
              </a:ext>
            </a:extLst>
          </p:cNvPr>
          <p:cNvSpPr/>
          <p:nvPr/>
        </p:nvSpPr>
        <p:spPr bwMode="auto">
          <a:xfrm>
            <a:off x="6602241" y="3856380"/>
            <a:ext cx="196122" cy="279842"/>
          </a:xfrm>
          <a:prstGeom prst="ellipse">
            <a:avLst/>
          </a:prstGeom>
          <a:noFill/>
          <a:ln w="38100" cap="flat" cmpd="sng" algn="ctr">
            <a:solidFill>
              <a:schemeClr val="tx1">
                <a:lumMod val="50000"/>
                <a:lumOff val="50000"/>
              </a:schemeClr>
            </a:solidFill>
            <a:prstDash val="sys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21" name="Title 5">
            <a:extLst>
              <a:ext uri="{FF2B5EF4-FFF2-40B4-BE49-F238E27FC236}">
                <a16:creationId xmlns:a16="http://schemas.microsoft.com/office/drawing/2014/main" id="{B95DB330-0D0A-438D-84D4-38D36DBE50AA}"/>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2020</a:t>
            </a:r>
          </a:p>
        </p:txBody>
      </p:sp>
      <p:sp>
        <p:nvSpPr>
          <p:cNvPr id="2" name="Slide Number Placeholder 1">
            <a:extLst>
              <a:ext uri="{FF2B5EF4-FFF2-40B4-BE49-F238E27FC236}">
                <a16:creationId xmlns:a16="http://schemas.microsoft.com/office/drawing/2014/main" id="{7FA370BB-E1BB-2D26-F07B-57FA149E88D3}"/>
              </a:ext>
            </a:extLst>
          </p:cNvPr>
          <p:cNvSpPr>
            <a:spLocks noGrp="1"/>
          </p:cNvSpPr>
          <p:nvPr>
            <p:ph type="sldNum" sz="quarter" idx="12"/>
          </p:nvPr>
        </p:nvSpPr>
        <p:spPr/>
        <p:txBody>
          <a:bodyPr/>
          <a:lstStyle/>
          <a:p>
            <a:fld id="{85E80BC6-4763-4CF4-844D-4F10D2D02284}" type="slidenum">
              <a:rPr lang="en-US" smtClean="0"/>
              <a:t>24</a:t>
            </a:fld>
            <a:endParaRPr lang="en-US"/>
          </a:p>
        </p:txBody>
      </p:sp>
    </p:spTree>
    <p:extLst>
      <p:ext uri="{BB962C8B-B14F-4D97-AF65-F5344CB8AC3E}">
        <p14:creationId xmlns:p14="http://schemas.microsoft.com/office/powerpoint/2010/main" val="27562370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bwMode="auto">
          <a:xfrm>
            <a:off x="0" y="-87088"/>
            <a:ext cx="12191999" cy="694508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9" name="Rectangle 8"/>
          <p:cNvSpPr/>
          <p:nvPr/>
        </p:nvSpPr>
        <p:spPr bwMode="auto">
          <a:xfrm>
            <a:off x="1524000" y="876613"/>
            <a:ext cx="9143999" cy="595598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33" name="Picture 32">
            <a:extLst>
              <a:ext uri="{FF2B5EF4-FFF2-40B4-BE49-F238E27FC236}">
                <a16:creationId xmlns:a16="http://schemas.microsoft.com/office/drawing/2014/main" id="{ECFAB84F-8162-4401-BAF9-DDEE1930B6B5}"/>
              </a:ext>
            </a:extLst>
          </p:cNvPr>
          <p:cNvPicPr>
            <a:picLocks noChangeAspect="1"/>
          </p:cNvPicPr>
          <p:nvPr/>
        </p:nvPicPr>
        <p:blipFill rotWithShape="1">
          <a:blip r:embed="rId3">
            <a:extLst>
              <a:ext uri="{28A0092B-C50C-407E-A947-70E740481C1C}">
                <a14:useLocalDpi xmlns:a14="http://schemas.microsoft.com/office/drawing/2010/main" val="0"/>
              </a:ext>
            </a:extLst>
          </a:blip>
          <a:srcRect l="24452" t="51502" r="-52308" b="-1150"/>
          <a:stretch/>
        </p:blipFill>
        <p:spPr>
          <a:xfrm>
            <a:off x="2038350" y="2317750"/>
            <a:ext cx="9563100" cy="2349982"/>
          </a:xfrm>
          <a:prstGeom prst="rect">
            <a:avLst/>
          </a:prstGeom>
          <a:solidFill>
            <a:schemeClr val="bg1"/>
          </a:solidFill>
        </p:spPr>
      </p:pic>
      <p:pic>
        <p:nvPicPr>
          <p:cNvPr id="27" name="Picture 26">
            <a:extLst>
              <a:ext uri="{FF2B5EF4-FFF2-40B4-BE49-F238E27FC236}">
                <a16:creationId xmlns:a16="http://schemas.microsoft.com/office/drawing/2014/main" id="{7903A1D3-6F4D-4CA2-B522-F0F2FC46E0E9}"/>
              </a:ext>
            </a:extLst>
          </p:cNvPr>
          <p:cNvPicPr>
            <a:picLocks noChangeAspect="1"/>
          </p:cNvPicPr>
          <p:nvPr/>
        </p:nvPicPr>
        <p:blipFill rotWithShape="1">
          <a:blip r:embed="rId3">
            <a:extLst>
              <a:ext uri="{28A0092B-C50C-407E-A947-70E740481C1C}">
                <a14:useLocalDpi xmlns:a14="http://schemas.microsoft.com/office/drawing/2010/main" val="0"/>
              </a:ext>
            </a:extLst>
          </a:blip>
          <a:srcRect l="25980" t="-1476" r="-53836" b="52342"/>
          <a:stretch/>
        </p:blipFill>
        <p:spPr>
          <a:xfrm>
            <a:off x="2159000" y="76200"/>
            <a:ext cx="9563100" cy="2325688"/>
          </a:xfrm>
          <a:prstGeom prst="rect">
            <a:avLst/>
          </a:prstGeom>
          <a:solidFill>
            <a:schemeClr val="bg1"/>
          </a:solidFill>
        </p:spPr>
      </p:pic>
      <p:pic>
        <p:nvPicPr>
          <p:cNvPr id="29" name="Picture 28">
            <a:extLst>
              <a:ext uri="{FF2B5EF4-FFF2-40B4-BE49-F238E27FC236}">
                <a16:creationId xmlns:a16="http://schemas.microsoft.com/office/drawing/2014/main" id="{98D36983-EF0B-48D9-B655-66A7018CC9EF}"/>
              </a:ext>
            </a:extLst>
          </p:cNvPr>
          <p:cNvPicPr>
            <a:picLocks noChangeAspect="1"/>
          </p:cNvPicPr>
          <p:nvPr/>
        </p:nvPicPr>
        <p:blipFill rotWithShape="1">
          <a:blip r:embed="rId3">
            <a:extLst>
              <a:ext uri="{28A0092B-C50C-407E-A947-70E740481C1C}">
                <a14:useLocalDpi xmlns:a14="http://schemas.microsoft.com/office/drawing/2010/main" val="0"/>
              </a:ext>
            </a:extLst>
          </a:blip>
          <a:srcRect t="61949" r="76468" b="14440"/>
          <a:stretch/>
        </p:blipFill>
        <p:spPr>
          <a:xfrm>
            <a:off x="0" y="2603500"/>
            <a:ext cx="1865712" cy="1701800"/>
          </a:xfrm>
          <a:prstGeom prst="rect">
            <a:avLst/>
          </a:prstGeom>
          <a:solidFill>
            <a:schemeClr val="bg1"/>
          </a:solidFill>
        </p:spPr>
      </p:pic>
      <p:pic>
        <p:nvPicPr>
          <p:cNvPr id="42" name="Picture 4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557500" y="3134327"/>
            <a:ext cx="445924" cy="714731"/>
          </a:xfrm>
          <a:prstGeom prst="rect">
            <a:avLst/>
          </a:prstGeom>
        </p:spPr>
      </p:pic>
      <p:pic>
        <p:nvPicPr>
          <p:cNvPr id="30" name="Picture 29">
            <a:extLst>
              <a:ext uri="{FF2B5EF4-FFF2-40B4-BE49-F238E27FC236}">
                <a16:creationId xmlns:a16="http://schemas.microsoft.com/office/drawing/2014/main" id="{C22D3763-ED16-43CF-AC1F-309CD1F3E116}"/>
              </a:ext>
            </a:extLst>
          </p:cNvPr>
          <p:cNvPicPr>
            <a:picLocks noChangeAspect="1"/>
          </p:cNvPicPr>
          <p:nvPr/>
        </p:nvPicPr>
        <p:blipFill rotWithShape="1">
          <a:blip r:embed="rId3">
            <a:extLst>
              <a:ext uri="{28A0092B-C50C-407E-A947-70E740481C1C}">
                <a14:useLocalDpi xmlns:a14="http://schemas.microsoft.com/office/drawing/2010/main" val="0"/>
              </a:ext>
            </a:extLst>
          </a:blip>
          <a:srcRect l="2082" t="11820" r="74386" b="64569"/>
          <a:stretch/>
        </p:blipFill>
        <p:spPr>
          <a:xfrm>
            <a:off x="82550" y="488950"/>
            <a:ext cx="1865712" cy="1701800"/>
          </a:xfrm>
          <a:prstGeom prst="rect">
            <a:avLst/>
          </a:prstGeom>
          <a:solidFill>
            <a:schemeClr val="bg1"/>
          </a:solidFill>
        </p:spPr>
      </p:pic>
      <p:pic>
        <p:nvPicPr>
          <p:cNvPr id="31" name="Picture 30">
            <a:extLst>
              <a:ext uri="{FF2B5EF4-FFF2-40B4-BE49-F238E27FC236}">
                <a16:creationId xmlns:a16="http://schemas.microsoft.com/office/drawing/2014/main" id="{D1755506-0E48-47F5-8CAE-D9524F4EC712}"/>
              </a:ext>
            </a:extLst>
          </p:cNvPr>
          <p:cNvPicPr>
            <a:picLocks/>
          </p:cNvPicPr>
          <p:nvPr/>
        </p:nvPicPr>
        <p:blipFill>
          <a:blip r:embed="rId5" cstate="print">
            <a:extLst>
              <a:ext uri="{28A0092B-C50C-407E-A947-70E740481C1C}">
                <a14:useLocalDpi xmlns:a14="http://schemas.microsoft.com/office/drawing/2010/main" val="0"/>
              </a:ext>
            </a:extLst>
          </a:blip>
          <a:stretch>
            <a:fillRect/>
          </a:stretch>
        </p:blipFill>
        <p:spPr>
          <a:xfrm>
            <a:off x="1337372" y="1765607"/>
            <a:ext cx="355962" cy="497056"/>
          </a:xfrm>
          <a:prstGeom prst="rect">
            <a:avLst/>
          </a:prstGeom>
        </p:spPr>
      </p:pic>
      <p:pic>
        <p:nvPicPr>
          <p:cNvPr id="41" name="Picture 40">
            <a:extLst>
              <a:ext uri="{FF2B5EF4-FFF2-40B4-BE49-F238E27FC236}">
                <a16:creationId xmlns:a16="http://schemas.microsoft.com/office/drawing/2014/main" id="{2A1BE9AE-1DCC-4097-8C20-F6CA9FD13478}"/>
              </a:ext>
            </a:extLst>
          </p:cNvPr>
          <p:cNvPicPr>
            <a:picLocks noChangeAspect="1"/>
          </p:cNvPicPr>
          <p:nvPr/>
        </p:nvPicPr>
        <p:blipFill rotWithShape="1">
          <a:blip r:embed="rId3">
            <a:extLst>
              <a:ext uri="{28A0092B-C50C-407E-A947-70E740481C1C}">
                <a14:useLocalDpi xmlns:a14="http://schemas.microsoft.com/office/drawing/2010/main" val="0"/>
              </a:ext>
            </a:extLst>
          </a:blip>
          <a:srcRect l="29546" t="44406" r="-53836" b="51828"/>
          <a:stretch/>
        </p:blipFill>
        <p:spPr>
          <a:xfrm>
            <a:off x="2409190" y="4330700"/>
            <a:ext cx="9296400" cy="178282"/>
          </a:xfrm>
          <a:prstGeom prst="rect">
            <a:avLst/>
          </a:prstGeom>
          <a:solidFill>
            <a:schemeClr val="bg1"/>
          </a:solidFill>
        </p:spPr>
      </p:pic>
      <p:sp>
        <p:nvSpPr>
          <p:cNvPr id="53" name="Text Box 2">
            <a:extLst>
              <a:ext uri="{FF2B5EF4-FFF2-40B4-BE49-F238E27FC236}">
                <a16:creationId xmlns:a16="http://schemas.microsoft.com/office/drawing/2014/main" id="{48A396F4-4140-42D2-B843-2D15F3EFD30F}"/>
              </a:ext>
            </a:extLst>
          </p:cNvPr>
          <p:cNvSpPr txBox="1">
            <a:spLocks noChangeArrowheads="1"/>
          </p:cNvSpPr>
          <p:nvPr/>
        </p:nvSpPr>
        <p:spPr bwMode="auto">
          <a:xfrm>
            <a:off x="7577318" y="258024"/>
            <a:ext cx="4040642" cy="1003352"/>
          </a:xfrm>
          <a:prstGeom prst="rect">
            <a:avLst/>
          </a:prstGeom>
          <a:noFill/>
          <a:ln w="9525">
            <a:noFill/>
            <a:miter lim="800000"/>
            <a:headEnd/>
            <a:tailEnd/>
          </a:ln>
        </p:spPr>
        <p:txBody>
          <a:bodyPr rot="0" vert="horz" wrap="square" lIns="9144" tIns="9144" rIns="9144" bIns="9144" anchor="t" anchorCtr="0">
            <a:spAutoFit/>
          </a:bodyPr>
          <a:lstStyle/>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rial" panose="020B0604020202020204" pitchFamily="34" charset="0"/>
                <a:ea typeface="Times New Roman"/>
                <a:cs typeface="Arial" panose="020B0604020202020204" pitchFamily="34" charset="0"/>
              </a:rPr>
              <a:t>South Fork Salmon R. upstream of Black Bear Creek</a:t>
            </a:r>
            <a:r>
              <a:rPr kumimoji="0" lang="en-US" sz="2000" b="0" i="0" u="none" strike="noStrike" kern="1200" cap="none" spc="0" normalizeH="0" baseline="0" noProof="0" dirty="0">
                <a:ln>
                  <a:noFill/>
                </a:ln>
                <a:solidFill>
                  <a:srgbClr val="C00000"/>
                </a:solidFill>
                <a:effectLst/>
                <a:uLnTx/>
                <a:uFillTx/>
                <a:latin typeface="Arial" panose="020B0604020202020204" pitchFamily="34" charset="0"/>
                <a:ea typeface="Times New Roman"/>
                <a:cs typeface="Arial" panose="020B0604020202020204" pitchFamily="34" charset="0"/>
              </a:rPr>
              <a:t>: </a:t>
            </a:r>
          </a:p>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Times New Roman"/>
                <a:cs typeface="Arial" panose="020B0604020202020204" pitchFamily="34" charset="0"/>
              </a:rPr>
              <a:t>Highly sensitive to flow</a:t>
            </a:r>
          </a:p>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Times New Roman"/>
                <a:cs typeface="Arial" panose="020B0604020202020204" pitchFamily="34" charset="0"/>
              </a:rPr>
              <a:t>Trend: steep increase</a:t>
            </a:r>
          </a:p>
        </p:txBody>
      </p:sp>
      <p:sp>
        <p:nvSpPr>
          <p:cNvPr id="16" name="Text Box 2">
            <a:extLst>
              <a:ext uri="{FF2B5EF4-FFF2-40B4-BE49-F238E27FC236}">
                <a16:creationId xmlns:a16="http://schemas.microsoft.com/office/drawing/2014/main" id="{6C5788CD-B1B2-4F59-9937-79A4A228CF4A}"/>
              </a:ext>
            </a:extLst>
          </p:cNvPr>
          <p:cNvSpPr txBox="1">
            <a:spLocks noChangeArrowheads="1"/>
          </p:cNvSpPr>
          <p:nvPr/>
        </p:nvSpPr>
        <p:spPr bwMode="auto">
          <a:xfrm>
            <a:off x="7682754" y="1528720"/>
            <a:ext cx="4255184" cy="757130"/>
          </a:xfrm>
          <a:prstGeom prst="rect">
            <a:avLst/>
          </a:prstGeom>
          <a:solidFill>
            <a:schemeClr val="bg1"/>
          </a:solidFill>
          <a:ln w="9525">
            <a:noFill/>
            <a:miter lim="800000"/>
            <a:headEnd/>
            <a:tailEnd/>
          </a:ln>
        </p:spPr>
        <p:txBody>
          <a:bodyPr rot="0" vert="horz" wrap="square" lIns="9144" tIns="9144" rIns="9144" bIns="9144" anchor="t" anchorCtr="0">
            <a:spAutoFit/>
          </a:bodyPr>
          <a:lstStyle/>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499A"/>
                </a:solidFill>
                <a:effectLst/>
                <a:uLnTx/>
                <a:uFillTx/>
                <a:latin typeface="Arial" panose="020B0604020202020204" pitchFamily="34" charset="0"/>
                <a:ea typeface="Times New Roman"/>
                <a:cs typeface="Arial" panose="020B0604020202020204" pitchFamily="34" charset="0"/>
              </a:rPr>
              <a:t>Little North Fork Salmon R</a:t>
            </a:r>
            <a:r>
              <a:rPr kumimoji="0" lang="en-US" sz="2000" b="0" i="0" u="none" strike="noStrike" kern="1200" cap="none" spc="0" normalizeH="0" baseline="0" noProof="0" dirty="0">
                <a:ln>
                  <a:noFill/>
                </a:ln>
                <a:solidFill>
                  <a:srgbClr val="00499A"/>
                </a:solidFill>
                <a:effectLst/>
                <a:uLnTx/>
                <a:uFillTx/>
                <a:latin typeface="Arial" panose="020B0604020202020204" pitchFamily="34" charset="0"/>
                <a:ea typeface="Times New Roman"/>
                <a:cs typeface="Arial" panose="020B0604020202020204" pitchFamily="34" charset="0"/>
              </a:rPr>
              <a:t>:</a:t>
            </a:r>
          </a:p>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Times New Roman"/>
                <a:cs typeface="Arial" panose="020B0604020202020204" pitchFamily="34" charset="0"/>
              </a:rPr>
              <a:t>Less sensitive to flow</a:t>
            </a:r>
          </a:p>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Times New Roman"/>
                <a:cs typeface="Arial" panose="020B0604020202020204" pitchFamily="34" charset="0"/>
              </a:rPr>
              <a:t>Trend: increasing slower</a:t>
            </a:r>
          </a:p>
        </p:txBody>
      </p:sp>
      <p:sp>
        <p:nvSpPr>
          <p:cNvPr id="18" name="Oval 17">
            <a:extLst>
              <a:ext uri="{FF2B5EF4-FFF2-40B4-BE49-F238E27FC236}">
                <a16:creationId xmlns:a16="http://schemas.microsoft.com/office/drawing/2014/main" id="{869757A9-9BD8-4FFB-A396-1EEECCC67134}"/>
              </a:ext>
            </a:extLst>
          </p:cNvPr>
          <p:cNvSpPr/>
          <p:nvPr/>
        </p:nvSpPr>
        <p:spPr bwMode="auto">
          <a:xfrm>
            <a:off x="5952882" y="1912728"/>
            <a:ext cx="227047" cy="279842"/>
          </a:xfrm>
          <a:prstGeom prst="ellipse">
            <a:avLst/>
          </a:prstGeom>
          <a:noFill/>
          <a:ln w="38100" cap="flat" cmpd="sng" algn="ctr">
            <a:solidFill>
              <a:srgbClr val="0070C0"/>
            </a:solidFill>
            <a:prstDash val="sys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19" name="Oval 18">
            <a:extLst>
              <a:ext uri="{FF2B5EF4-FFF2-40B4-BE49-F238E27FC236}">
                <a16:creationId xmlns:a16="http://schemas.microsoft.com/office/drawing/2014/main" id="{882631A7-5C50-4460-B328-0354D29CA7C3}"/>
              </a:ext>
            </a:extLst>
          </p:cNvPr>
          <p:cNvSpPr/>
          <p:nvPr/>
        </p:nvSpPr>
        <p:spPr bwMode="auto">
          <a:xfrm>
            <a:off x="6591197" y="1442270"/>
            <a:ext cx="224838" cy="279842"/>
          </a:xfrm>
          <a:prstGeom prst="ellipse">
            <a:avLst/>
          </a:prstGeom>
          <a:noFill/>
          <a:ln w="38100" cap="flat" cmpd="sng" algn="ctr">
            <a:solidFill>
              <a:srgbClr val="0070C0"/>
            </a:solidFill>
            <a:prstDash val="sys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20" name="Oval 19">
            <a:extLst>
              <a:ext uri="{FF2B5EF4-FFF2-40B4-BE49-F238E27FC236}">
                <a16:creationId xmlns:a16="http://schemas.microsoft.com/office/drawing/2014/main" id="{CEE903F3-D5E2-45B4-A685-55DF6EDCA756}"/>
              </a:ext>
            </a:extLst>
          </p:cNvPr>
          <p:cNvSpPr/>
          <p:nvPr/>
        </p:nvSpPr>
        <p:spPr bwMode="auto">
          <a:xfrm>
            <a:off x="5955091" y="2219734"/>
            <a:ext cx="216005" cy="279842"/>
          </a:xfrm>
          <a:prstGeom prst="ellipse">
            <a:avLst/>
          </a:prstGeom>
          <a:noFill/>
          <a:ln w="38100" cap="flat" cmpd="sng" algn="ctr">
            <a:solidFill>
              <a:schemeClr val="tx1">
                <a:lumMod val="50000"/>
                <a:lumOff val="50000"/>
              </a:schemeClr>
            </a:solidFill>
            <a:prstDash val="sys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21" name="Oval 20">
            <a:extLst>
              <a:ext uri="{FF2B5EF4-FFF2-40B4-BE49-F238E27FC236}">
                <a16:creationId xmlns:a16="http://schemas.microsoft.com/office/drawing/2014/main" id="{2426D203-F8CC-4BAE-B07A-616170E91B82}"/>
              </a:ext>
            </a:extLst>
          </p:cNvPr>
          <p:cNvSpPr/>
          <p:nvPr/>
        </p:nvSpPr>
        <p:spPr bwMode="auto">
          <a:xfrm>
            <a:off x="6602241" y="3856380"/>
            <a:ext cx="196122" cy="279842"/>
          </a:xfrm>
          <a:prstGeom prst="ellipse">
            <a:avLst/>
          </a:prstGeom>
          <a:noFill/>
          <a:ln w="38100" cap="flat" cmpd="sng" algn="ctr">
            <a:solidFill>
              <a:schemeClr val="tx1">
                <a:lumMod val="50000"/>
                <a:lumOff val="50000"/>
              </a:schemeClr>
            </a:solidFill>
            <a:prstDash val="sys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22" name="Title 5">
            <a:extLst>
              <a:ext uri="{FF2B5EF4-FFF2-40B4-BE49-F238E27FC236}">
                <a16:creationId xmlns:a16="http://schemas.microsoft.com/office/drawing/2014/main" id="{47CBED4F-9252-45A2-98F5-B19761FA231D}"/>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2020</a:t>
            </a:r>
          </a:p>
        </p:txBody>
      </p:sp>
      <p:sp>
        <p:nvSpPr>
          <p:cNvPr id="2" name="Slide Number Placeholder 1">
            <a:extLst>
              <a:ext uri="{FF2B5EF4-FFF2-40B4-BE49-F238E27FC236}">
                <a16:creationId xmlns:a16="http://schemas.microsoft.com/office/drawing/2014/main" id="{6BCC1FFB-579F-AC92-9194-2C95AD1D37DE}"/>
              </a:ext>
            </a:extLst>
          </p:cNvPr>
          <p:cNvSpPr>
            <a:spLocks noGrp="1"/>
          </p:cNvSpPr>
          <p:nvPr>
            <p:ph type="sldNum" sz="quarter" idx="12"/>
          </p:nvPr>
        </p:nvSpPr>
        <p:spPr/>
        <p:txBody>
          <a:bodyPr/>
          <a:lstStyle/>
          <a:p>
            <a:fld id="{85E80BC6-4763-4CF4-844D-4F10D2D02284}" type="slidenum">
              <a:rPr lang="en-US" smtClean="0"/>
              <a:t>25</a:t>
            </a:fld>
            <a:endParaRPr lang="en-US"/>
          </a:p>
        </p:txBody>
      </p:sp>
    </p:spTree>
    <p:extLst>
      <p:ext uri="{BB962C8B-B14F-4D97-AF65-F5344CB8AC3E}">
        <p14:creationId xmlns:p14="http://schemas.microsoft.com/office/powerpoint/2010/main" val="10498212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bwMode="auto">
          <a:xfrm>
            <a:off x="0" y="-87088"/>
            <a:ext cx="12191999" cy="694508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9" name="Rectangle 8"/>
          <p:cNvSpPr/>
          <p:nvPr/>
        </p:nvSpPr>
        <p:spPr bwMode="auto">
          <a:xfrm>
            <a:off x="1524000" y="876613"/>
            <a:ext cx="9143999" cy="595598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33" name="Picture 32">
            <a:extLst>
              <a:ext uri="{FF2B5EF4-FFF2-40B4-BE49-F238E27FC236}">
                <a16:creationId xmlns:a16="http://schemas.microsoft.com/office/drawing/2014/main" id="{ECFAB84F-8162-4401-BAF9-DDEE1930B6B5}"/>
              </a:ext>
            </a:extLst>
          </p:cNvPr>
          <p:cNvPicPr>
            <a:picLocks noChangeAspect="1"/>
          </p:cNvPicPr>
          <p:nvPr/>
        </p:nvPicPr>
        <p:blipFill rotWithShape="1">
          <a:blip r:embed="rId3">
            <a:extLst>
              <a:ext uri="{28A0092B-C50C-407E-A947-70E740481C1C}">
                <a14:useLocalDpi xmlns:a14="http://schemas.microsoft.com/office/drawing/2010/main" val="0"/>
              </a:ext>
            </a:extLst>
          </a:blip>
          <a:srcRect l="24452" t="51502" r="-52308" b="-1150"/>
          <a:stretch/>
        </p:blipFill>
        <p:spPr>
          <a:xfrm>
            <a:off x="2038350" y="2317750"/>
            <a:ext cx="9563100" cy="2349982"/>
          </a:xfrm>
          <a:prstGeom prst="rect">
            <a:avLst/>
          </a:prstGeom>
          <a:solidFill>
            <a:schemeClr val="bg1"/>
          </a:solidFill>
        </p:spPr>
      </p:pic>
      <p:pic>
        <p:nvPicPr>
          <p:cNvPr id="43" name="Picture 2">
            <a:extLst>
              <a:ext uri="{FF2B5EF4-FFF2-40B4-BE49-F238E27FC236}">
                <a16:creationId xmlns:a16="http://schemas.microsoft.com/office/drawing/2014/main" id="{1B01F5D7-17EB-4731-858F-61516D229548}"/>
              </a:ext>
            </a:extLst>
          </p:cNvPr>
          <p:cNvPicPr>
            <a:picLocks noChangeArrowheads="1"/>
          </p:cNvPicPr>
          <p:nvPr/>
        </p:nvPicPr>
        <p:blipFill rotWithShape="1">
          <a:blip r:embed="rId4">
            <a:extLst>
              <a:ext uri="{28A0092B-C50C-407E-A947-70E740481C1C}">
                <a14:useLocalDpi xmlns:a14="http://schemas.microsoft.com/office/drawing/2010/main" val="0"/>
              </a:ext>
            </a:extLst>
          </a:blip>
          <a:srcRect l="58856" t="4067" r="1048" b="14728"/>
          <a:stretch/>
        </p:blipFill>
        <p:spPr bwMode="auto">
          <a:xfrm>
            <a:off x="2520950" y="4528814"/>
            <a:ext cx="5162663" cy="20307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4" name="Picture 2">
            <a:extLst>
              <a:ext uri="{FF2B5EF4-FFF2-40B4-BE49-F238E27FC236}">
                <a16:creationId xmlns:a16="http://schemas.microsoft.com/office/drawing/2014/main" id="{BC71AF38-D898-4D8E-8985-5FB8FB683997}"/>
              </a:ext>
            </a:extLst>
          </p:cNvPr>
          <p:cNvPicPr>
            <a:picLocks noChangeArrowheads="1"/>
          </p:cNvPicPr>
          <p:nvPr/>
        </p:nvPicPr>
        <p:blipFill rotWithShape="1">
          <a:blip r:embed="rId4">
            <a:extLst>
              <a:ext uri="{28A0092B-C50C-407E-A947-70E740481C1C}">
                <a14:useLocalDpi xmlns:a14="http://schemas.microsoft.com/office/drawing/2010/main" val="0"/>
              </a:ext>
            </a:extLst>
          </a:blip>
          <a:srcRect l="22422" r="71562"/>
          <a:stretch/>
        </p:blipFill>
        <p:spPr bwMode="auto">
          <a:xfrm>
            <a:off x="1813344" y="4427093"/>
            <a:ext cx="774590" cy="25007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5" name="TextBox 44">
            <a:extLst>
              <a:ext uri="{FF2B5EF4-FFF2-40B4-BE49-F238E27FC236}">
                <a16:creationId xmlns:a16="http://schemas.microsoft.com/office/drawing/2014/main" id="{C2AB6872-15FB-40FB-8101-EAE4EAE3EC37}"/>
              </a:ext>
            </a:extLst>
          </p:cNvPr>
          <p:cNvSpPr txBox="1"/>
          <p:nvPr/>
        </p:nvSpPr>
        <p:spPr>
          <a:xfrm>
            <a:off x="82550" y="4953321"/>
            <a:ext cx="1638300" cy="461665"/>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Smoke</a:t>
            </a:r>
          </a:p>
        </p:txBody>
      </p:sp>
      <p:pic>
        <p:nvPicPr>
          <p:cNvPr id="46" name="Picture 2">
            <a:extLst>
              <a:ext uri="{FF2B5EF4-FFF2-40B4-BE49-F238E27FC236}">
                <a16:creationId xmlns:a16="http://schemas.microsoft.com/office/drawing/2014/main" id="{08D67789-9E14-4943-B7A5-73198EB7D3C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4988" t="24838" r="12453"/>
          <a:stretch/>
        </p:blipFill>
        <p:spPr bwMode="auto">
          <a:xfrm>
            <a:off x="7549464" y="4799128"/>
            <a:ext cx="374573" cy="2106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7" name="TextBox 46">
            <a:extLst>
              <a:ext uri="{FF2B5EF4-FFF2-40B4-BE49-F238E27FC236}">
                <a16:creationId xmlns:a16="http://schemas.microsoft.com/office/drawing/2014/main" id="{C3093C4D-7AD5-43C1-ABD1-75B85B308BF0}"/>
              </a:ext>
            </a:extLst>
          </p:cNvPr>
          <p:cNvSpPr txBox="1"/>
          <p:nvPr/>
        </p:nvSpPr>
        <p:spPr>
          <a:xfrm>
            <a:off x="7815176" y="4730043"/>
            <a:ext cx="1638300" cy="1631216"/>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May</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Jun</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Jul</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Aug</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Sep</a:t>
            </a:r>
          </a:p>
        </p:txBody>
      </p:sp>
      <p:grpSp>
        <p:nvGrpSpPr>
          <p:cNvPr id="48" name="Group 47">
            <a:extLst>
              <a:ext uri="{FF2B5EF4-FFF2-40B4-BE49-F238E27FC236}">
                <a16:creationId xmlns:a16="http://schemas.microsoft.com/office/drawing/2014/main" id="{5F0B2025-4B87-4959-8D48-5F4B458B61CB}"/>
              </a:ext>
            </a:extLst>
          </p:cNvPr>
          <p:cNvGrpSpPr/>
          <p:nvPr/>
        </p:nvGrpSpPr>
        <p:grpSpPr>
          <a:xfrm>
            <a:off x="600769" y="5435418"/>
            <a:ext cx="734478" cy="736133"/>
            <a:chOff x="6647654" y="1263249"/>
            <a:chExt cx="515208" cy="564617"/>
          </a:xfrm>
        </p:grpSpPr>
        <p:pic>
          <p:nvPicPr>
            <p:cNvPr id="49" name="Picture 48">
              <a:extLst>
                <a:ext uri="{FF2B5EF4-FFF2-40B4-BE49-F238E27FC236}">
                  <a16:creationId xmlns:a16="http://schemas.microsoft.com/office/drawing/2014/main" id="{93BE5840-94FD-4239-B009-4721D8162EB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964334" y="1510120"/>
              <a:ext cx="198528" cy="317746"/>
            </a:xfrm>
            <a:prstGeom prst="rect">
              <a:avLst/>
            </a:prstGeom>
          </p:spPr>
        </p:pic>
        <p:pic>
          <p:nvPicPr>
            <p:cNvPr id="50" name="Picture 49">
              <a:extLst>
                <a:ext uri="{FF2B5EF4-FFF2-40B4-BE49-F238E27FC236}">
                  <a16:creationId xmlns:a16="http://schemas.microsoft.com/office/drawing/2014/main" id="{70D46B71-8566-4B86-A46F-76E073202D4E}"/>
                </a:ext>
              </a:extLst>
            </p:cNvPr>
            <p:cNvPicPr>
              <a:picLocks noChangeAspect="1"/>
            </p:cNvPicPr>
            <p:nvPr/>
          </p:nvPicPr>
          <p:blipFill>
            <a:blip r:embed="rId7" cstate="print">
              <a:extLst>
                <a:ext uri="{BEBA8EAE-BF5A-486C-A8C5-ECC9F3942E4B}">
                  <a14:imgProps xmlns:a14="http://schemas.microsoft.com/office/drawing/2010/main">
                    <a14:imgLayer r:embed="rId8">
                      <a14:imgEffect>
                        <a14:colorTemperature colorTemp="6400"/>
                      </a14:imgEffect>
                      <a14:imgEffect>
                        <a14:saturation sat="148000"/>
                      </a14:imgEffect>
                      <a14:imgEffect>
                        <a14:brightnessContrast bright="-10000"/>
                      </a14:imgEffect>
                    </a14:imgLayer>
                  </a14:imgProps>
                </a:ext>
                <a:ext uri="{28A0092B-C50C-407E-A947-70E740481C1C}">
                  <a14:useLocalDpi xmlns:a14="http://schemas.microsoft.com/office/drawing/2010/main" val="0"/>
                </a:ext>
              </a:extLst>
            </a:blip>
            <a:stretch>
              <a:fillRect/>
            </a:stretch>
          </p:blipFill>
          <p:spPr>
            <a:xfrm>
              <a:off x="6699636" y="1358543"/>
              <a:ext cx="440441" cy="354151"/>
            </a:xfrm>
            <a:prstGeom prst="rect">
              <a:avLst/>
            </a:prstGeom>
          </p:spPr>
        </p:pic>
        <p:pic>
          <p:nvPicPr>
            <p:cNvPr id="51" name="Picture 50">
              <a:extLst>
                <a:ext uri="{FF2B5EF4-FFF2-40B4-BE49-F238E27FC236}">
                  <a16:creationId xmlns:a16="http://schemas.microsoft.com/office/drawing/2014/main" id="{35FB7B03-547A-4D5A-9327-1F15901D98EB}"/>
                </a:ext>
              </a:extLst>
            </p:cNvPr>
            <p:cNvPicPr>
              <a:picLocks noChangeAspect="1"/>
            </p:cNvPicPr>
            <p:nvPr/>
          </p:nvPicPr>
          <p:blipFill>
            <a:blip r:embed="rId9" cstate="print">
              <a:extLst>
                <a:ext uri="{BEBA8EAE-BF5A-486C-A8C5-ECC9F3942E4B}">
                  <a14:imgProps xmlns:a14="http://schemas.microsoft.com/office/drawing/2010/main">
                    <a14:imgLayer r:embed="rId10">
                      <a14:imgEffect>
                        <a14:brightnessContrast bright="-5000"/>
                      </a14:imgEffect>
                    </a14:imgLayer>
                  </a14:imgProps>
                </a:ext>
                <a:ext uri="{28A0092B-C50C-407E-A947-70E740481C1C}">
                  <a14:useLocalDpi xmlns:a14="http://schemas.microsoft.com/office/drawing/2010/main" val="0"/>
                </a:ext>
              </a:extLst>
            </a:blip>
            <a:stretch>
              <a:fillRect/>
            </a:stretch>
          </p:blipFill>
          <p:spPr>
            <a:xfrm>
              <a:off x="6647654" y="1263249"/>
              <a:ext cx="277861" cy="245418"/>
            </a:xfrm>
            <a:prstGeom prst="rect">
              <a:avLst/>
            </a:prstGeom>
            <a:effectLst>
              <a:outerShdw blurRad="50800" dist="50800" dir="5400000" algn="ctr" rotWithShape="0">
                <a:srgbClr val="000000"/>
              </a:outerShdw>
            </a:effectLst>
          </p:spPr>
        </p:pic>
        <p:pic>
          <p:nvPicPr>
            <p:cNvPr id="52" name="Picture 51">
              <a:extLst>
                <a:ext uri="{FF2B5EF4-FFF2-40B4-BE49-F238E27FC236}">
                  <a16:creationId xmlns:a16="http://schemas.microsoft.com/office/drawing/2014/main" id="{733B8238-D618-4135-BF6A-FA356A869D9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699636" y="1406531"/>
              <a:ext cx="180213" cy="317746"/>
            </a:xfrm>
            <a:prstGeom prst="rect">
              <a:avLst/>
            </a:prstGeom>
          </p:spPr>
        </p:pic>
      </p:grpSp>
      <p:pic>
        <p:nvPicPr>
          <p:cNvPr id="27" name="Picture 26">
            <a:extLst>
              <a:ext uri="{FF2B5EF4-FFF2-40B4-BE49-F238E27FC236}">
                <a16:creationId xmlns:a16="http://schemas.microsoft.com/office/drawing/2014/main" id="{7903A1D3-6F4D-4CA2-B522-F0F2FC46E0E9}"/>
              </a:ext>
            </a:extLst>
          </p:cNvPr>
          <p:cNvPicPr>
            <a:picLocks noChangeAspect="1"/>
          </p:cNvPicPr>
          <p:nvPr/>
        </p:nvPicPr>
        <p:blipFill rotWithShape="1">
          <a:blip r:embed="rId3">
            <a:extLst>
              <a:ext uri="{28A0092B-C50C-407E-A947-70E740481C1C}">
                <a14:useLocalDpi xmlns:a14="http://schemas.microsoft.com/office/drawing/2010/main" val="0"/>
              </a:ext>
            </a:extLst>
          </a:blip>
          <a:srcRect l="25980" t="-1476" r="-53836" b="51828"/>
          <a:stretch/>
        </p:blipFill>
        <p:spPr>
          <a:xfrm>
            <a:off x="2159000" y="76200"/>
            <a:ext cx="9563100" cy="2349982"/>
          </a:xfrm>
          <a:prstGeom prst="rect">
            <a:avLst/>
          </a:prstGeom>
          <a:solidFill>
            <a:schemeClr val="bg1"/>
          </a:solidFill>
        </p:spPr>
      </p:pic>
      <p:pic>
        <p:nvPicPr>
          <p:cNvPr id="28" name="Picture 27">
            <a:extLst>
              <a:ext uri="{FF2B5EF4-FFF2-40B4-BE49-F238E27FC236}">
                <a16:creationId xmlns:a16="http://schemas.microsoft.com/office/drawing/2014/main" id="{4D1FCE27-20E4-4718-9822-192F55BF5343}"/>
              </a:ext>
            </a:extLst>
          </p:cNvPr>
          <p:cNvPicPr>
            <a:picLocks noChangeAspect="1"/>
          </p:cNvPicPr>
          <p:nvPr/>
        </p:nvPicPr>
        <p:blipFill rotWithShape="1">
          <a:blip r:embed="rId3">
            <a:extLst>
              <a:ext uri="{28A0092B-C50C-407E-A947-70E740481C1C}">
                <a14:useLocalDpi xmlns:a14="http://schemas.microsoft.com/office/drawing/2010/main" val="0"/>
              </a:ext>
            </a:extLst>
          </a:blip>
          <a:srcRect l="25980" t="44540" r="-53836" b="51828"/>
          <a:stretch/>
        </p:blipFill>
        <p:spPr>
          <a:xfrm>
            <a:off x="2179320" y="6525260"/>
            <a:ext cx="9563100" cy="171932"/>
          </a:xfrm>
          <a:prstGeom prst="rect">
            <a:avLst/>
          </a:prstGeom>
          <a:solidFill>
            <a:schemeClr val="bg1"/>
          </a:solidFill>
        </p:spPr>
      </p:pic>
      <p:pic>
        <p:nvPicPr>
          <p:cNvPr id="29" name="Picture 28">
            <a:extLst>
              <a:ext uri="{FF2B5EF4-FFF2-40B4-BE49-F238E27FC236}">
                <a16:creationId xmlns:a16="http://schemas.microsoft.com/office/drawing/2014/main" id="{98D36983-EF0B-48D9-B655-66A7018CC9EF}"/>
              </a:ext>
            </a:extLst>
          </p:cNvPr>
          <p:cNvPicPr>
            <a:picLocks noChangeAspect="1"/>
          </p:cNvPicPr>
          <p:nvPr/>
        </p:nvPicPr>
        <p:blipFill rotWithShape="1">
          <a:blip r:embed="rId3">
            <a:extLst>
              <a:ext uri="{28A0092B-C50C-407E-A947-70E740481C1C}">
                <a14:useLocalDpi xmlns:a14="http://schemas.microsoft.com/office/drawing/2010/main" val="0"/>
              </a:ext>
            </a:extLst>
          </a:blip>
          <a:srcRect t="61949" r="76468" b="14440"/>
          <a:stretch/>
        </p:blipFill>
        <p:spPr>
          <a:xfrm>
            <a:off x="0" y="2603500"/>
            <a:ext cx="1865712" cy="1701800"/>
          </a:xfrm>
          <a:prstGeom prst="rect">
            <a:avLst/>
          </a:prstGeom>
          <a:solidFill>
            <a:schemeClr val="bg1"/>
          </a:solidFill>
        </p:spPr>
      </p:pic>
      <p:pic>
        <p:nvPicPr>
          <p:cNvPr id="42" name="Picture 4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flipH="1">
            <a:off x="1557500" y="3134327"/>
            <a:ext cx="445924" cy="714731"/>
          </a:xfrm>
          <a:prstGeom prst="rect">
            <a:avLst/>
          </a:prstGeom>
        </p:spPr>
      </p:pic>
      <p:pic>
        <p:nvPicPr>
          <p:cNvPr id="30" name="Picture 29">
            <a:extLst>
              <a:ext uri="{FF2B5EF4-FFF2-40B4-BE49-F238E27FC236}">
                <a16:creationId xmlns:a16="http://schemas.microsoft.com/office/drawing/2014/main" id="{C22D3763-ED16-43CF-AC1F-309CD1F3E116}"/>
              </a:ext>
            </a:extLst>
          </p:cNvPr>
          <p:cNvPicPr>
            <a:picLocks noChangeAspect="1"/>
          </p:cNvPicPr>
          <p:nvPr/>
        </p:nvPicPr>
        <p:blipFill rotWithShape="1">
          <a:blip r:embed="rId3">
            <a:extLst>
              <a:ext uri="{28A0092B-C50C-407E-A947-70E740481C1C}">
                <a14:useLocalDpi xmlns:a14="http://schemas.microsoft.com/office/drawing/2010/main" val="0"/>
              </a:ext>
            </a:extLst>
          </a:blip>
          <a:srcRect l="2082" t="11820" r="74386" b="64569"/>
          <a:stretch/>
        </p:blipFill>
        <p:spPr>
          <a:xfrm>
            <a:off x="82550" y="488950"/>
            <a:ext cx="1865712" cy="1701800"/>
          </a:xfrm>
          <a:prstGeom prst="rect">
            <a:avLst/>
          </a:prstGeom>
          <a:solidFill>
            <a:schemeClr val="bg1"/>
          </a:solidFill>
        </p:spPr>
      </p:pic>
      <p:pic>
        <p:nvPicPr>
          <p:cNvPr id="31" name="Picture 30">
            <a:extLst>
              <a:ext uri="{FF2B5EF4-FFF2-40B4-BE49-F238E27FC236}">
                <a16:creationId xmlns:a16="http://schemas.microsoft.com/office/drawing/2014/main" id="{D1755506-0E48-47F5-8CAE-D9524F4EC712}"/>
              </a:ext>
            </a:extLst>
          </p:cNvPr>
          <p:cNvPicPr>
            <a:picLocks/>
          </p:cNvPicPr>
          <p:nvPr/>
        </p:nvPicPr>
        <p:blipFill>
          <a:blip r:embed="rId13" cstate="print">
            <a:extLst>
              <a:ext uri="{28A0092B-C50C-407E-A947-70E740481C1C}">
                <a14:useLocalDpi xmlns:a14="http://schemas.microsoft.com/office/drawing/2010/main" val="0"/>
              </a:ext>
            </a:extLst>
          </a:blip>
          <a:stretch>
            <a:fillRect/>
          </a:stretch>
        </p:blipFill>
        <p:spPr>
          <a:xfrm>
            <a:off x="1337372" y="1765607"/>
            <a:ext cx="355962" cy="497056"/>
          </a:xfrm>
          <a:prstGeom prst="rect">
            <a:avLst/>
          </a:prstGeom>
        </p:spPr>
      </p:pic>
      <p:pic>
        <p:nvPicPr>
          <p:cNvPr id="41" name="Picture 40">
            <a:extLst>
              <a:ext uri="{FF2B5EF4-FFF2-40B4-BE49-F238E27FC236}">
                <a16:creationId xmlns:a16="http://schemas.microsoft.com/office/drawing/2014/main" id="{2A1BE9AE-1DCC-4097-8C20-F6CA9FD13478}"/>
              </a:ext>
            </a:extLst>
          </p:cNvPr>
          <p:cNvPicPr>
            <a:picLocks noChangeAspect="1"/>
          </p:cNvPicPr>
          <p:nvPr/>
        </p:nvPicPr>
        <p:blipFill rotWithShape="1">
          <a:blip r:embed="rId3">
            <a:extLst>
              <a:ext uri="{28A0092B-C50C-407E-A947-70E740481C1C}">
                <a14:useLocalDpi xmlns:a14="http://schemas.microsoft.com/office/drawing/2010/main" val="0"/>
              </a:ext>
            </a:extLst>
          </a:blip>
          <a:srcRect l="29546" t="44406" r="-53836" b="51828"/>
          <a:stretch/>
        </p:blipFill>
        <p:spPr>
          <a:xfrm>
            <a:off x="2409190" y="4330700"/>
            <a:ext cx="9296400" cy="178282"/>
          </a:xfrm>
          <a:prstGeom prst="rect">
            <a:avLst/>
          </a:prstGeom>
          <a:solidFill>
            <a:schemeClr val="bg1"/>
          </a:solidFill>
        </p:spPr>
      </p:pic>
      <p:sp>
        <p:nvSpPr>
          <p:cNvPr id="53" name="Text Box 2">
            <a:extLst>
              <a:ext uri="{FF2B5EF4-FFF2-40B4-BE49-F238E27FC236}">
                <a16:creationId xmlns:a16="http://schemas.microsoft.com/office/drawing/2014/main" id="{48A396F4-4140-42D2-B843-2D15F3EFD30F}"/>
              </a:ext>
            </a:extLst>
          </p:cNvPr>
          <p:cNvSpPr txBox="1">
            <a:spLocks noChangeArrowheads="1"/>
          </p:cNvSpPr>
          <p:nvPr/>
        </p:nvSpPr>
        <p:spPr bwMode="auto">
          <a:xfrm>
            <a:off x="7577318" y="258024"/>
            <a:ext cx="4040642" cy="1003352"/>
          </a:xfrm>
          <a:prstGeom prst="rect">
            <a:avLst/>
          </a:prstGeom>
          <a:noFill/>
          <a:ln w="9525">
            <a:noFill/>
            <a:miter lim="800000"/>
            <a:headEnd/>
            <a:tailEnd/>
          </a:ln>
        </p:spPr>
        <p:txBody>
          <a:bodyPr rot="0" vert="horz" wrap="square" lIns="9144" tIns="9144" rIns="9144" bIns="9144" anchor="t" anchorCtr="0">
            <a:spAutoFit/>
          </a:bodyPr>
          <a:lstStyle/>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rial" panose="020B0604020202020204" pitchFamily="34" charset="0"/>
                <a:ea typeface="Times New Roman"/>
                <a:cs typeface="Arial" panose="020B0604020202020204" pitchFamily="34" charset="0"/>
              </a:rPr>
              <a:t>South Fork Salmon R. upstream of Black Bear Creek</a:t>
            </a:r>
            <a:r>
              <a:rPr kumimoji="0" lang="en-US" sz="2000" b="0" i="0" u="none" strike="noStrike" kern="1200" cap="none" spc="0" normalizeH="0" baseline="0" noProof="0" dirty="0">
                <a:ln>
                  <a:noFill/>
                </a:ln>
                <a:solidFill>
                  <a:srgbClr val="C00000"/>
                </a:solidFill>
                <a:effectLst/>
                <a:uLnTx/>
                <a:uFillTx/>
                <a:latin typeface="Arial" panose="020B0604020202020204" pitchFamily="34" charset="0"/>
                <a:ea typeface="Times New Roman"/>
                <a:cs typeface="Arial" panose="020B0604020202020204" pitchFamily="34" charset="0"/>
              </a:rPr>
              <a:t>: </a:t>
            </a:r>
          </a:p>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Times New Roman"/>
                <a:cs typeface="Arial" panose="020B0604020202020204" pitchFamily="34" charset="0"/>
              </a:rPr>
              <a:t>Highly sensitive to flow</a:t>
            </a:r>
          </a:p>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Times New Roman"/>
                <a:cs typeface="Arial" panose="020B0604020202020204" pitchFamily="34" charset="0"/>
              </a:rPr>
              <a:t>Trend: steep increase</a:t>
            </a:r>
          </a:p>
        </p:txBody>
      </p:sp>
      <p:sp>
        <p:nvSpPr>
          <p:cNvPr id="54" name="Text Box 2">
            <a:extLst>
              <a:ext uri="{FF2B5EF4-FFF2-40B4-BE49-F238E27FC236}">
                <a16:creationId xmlns:a16="http://schemas.microsoft.com/office/drawing/2014/main" id="{3A2E1D03-1815-45C2-ABA4-C3047CC9E903}"/>
              </a:ext>
            </a:extLst>
          </p:cNvPr>
          <p:cNvSpPr txBox="1">
            <a:spLocks noChangeArrowheads="1"/>
          </p:cNvSpPr>
          <p:nvPr/>
        </p:nvSpPr>
        <p:spPr bwMode="auto">
          <a:xfrm>
            <a:off x="7682754" y="1528720"/>
            <a:ext cx="4255184" cy="757130"/>
          </a:xfrm>
          <a:prstGeom prst="rect">
            <a:avLst/>
          </a:prstGeom>
          <a:solidFill>
            <a:schemeClr val="bg1"/>
          </a:solidFill>
          <a:ln w="9525">
            <a:noFill/>
            <a:miter lim="800000"/>
            <a:headEnd/>
            <a:tailEnd/>
          </a:ln>
        </p:spPr>
        <p:txBody>
          <a:bodyPr rot="0" vert="horz" wrap="square" lIns="9144" tIns="9144" rIns="9144" bIns="9144" anchor="t" anchorCtr="0">
            <a:spAutoFit/>
          </a:bodyPr>
          <a:lstStyle/>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499A"/>
                </a:solidFill>
                <a:effectLst/>
                <a:uLnTx/>
                <a:uFillTx/>
                <a:latin typeface="Arial" panose="020B0604020202020204" pitchFamily="34" charset="0"/>
                <a:ea typeface="Times New Roman"/>
                <a:cs typeface="Arial" panose="020B0604020202020204" pitchFamily="34" charset="0"/>
              </a:rPr>
              <a:t>Little North Fork Salmon R</a:t>
            </a:r>
            <a:r>
              <a:rPr kumimoji="0" lang="en-US" sz="2000" b="0" i="0" u="none" strike="noStrike" kern="1200" cap="none" spc="0" normalizeH="0" baseline="0" noProof="0" dirty="0">
                <a:ln>
                  <a:noFill/>
                </a:ln>
                <a:solidFill>
                  <a:srgbClr val="00499A"/>
                </a:solidFill>
                <a:effectLst/>
                <a:uLnTx/>
                <a:uFillTx/>
                <a:latin typeface="Arial" panose="020B0604020202020204" pitchFamily="34" charset="0"/>
                <a:ea typeface="Times New Roman"/>
                <a:cs typeface="Arial" panose="020B0604020202020204" pitchFamily="34" charset="0"/>
              </a:rPr>
              <a:t>:</a:t>
            </a:r>
          </a:p>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Times New Roman"/>
                <a:cs typeface="Arial" panose="020B0604020202020204" pitchFamily="34" charset="0"/>
              </a:rPr>
              <a:t>Less sensitive to flow</a:t>
            </a:r>
          </a:p>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Times New Roman"/>
                <a:cs typeface="Arial" panose="020B0604020202020204" pitchFamily="34" charset="0"/>
              </a:rPr>
              <a:t>Trend: increasing slower</a:t>
            </a:r>
          </a:p>
        </p:txBody>
      </p:sp>
      <p:sp>
        <p:nvSpPr>
          <p:cNvPr id="26" name="Title 5">
            <a:extLst>
              <a:ext uri="{FF2B5EF4-FFF2-40B4-BE49-F238E27FC236}">
                <a16:creationId xmlns:a16="http://schemas.microsoft.com/office/drawing/2014/main" id="{886F697D-308C-4C2F-B69A-2A59F937C288}"/>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2020</a:t>
            </a:r>
          </a:p>
        </p:txBody>
      </p:sp>
      <p:sp>
        <p:nvSpPr>
          <p:cNvPr id="2" name="Slide Number Placeholder 1">
            <a:extLst>
              <a:ext uri="{FF2B5EF4-FFF2-40B4-BE49-F238E27FC236}">
                <a16:creationId xmlns:a16="http://schemas.microsoft.com/office/drawing/2014/main" id="{E296E352-A4BA-F26B-F504-D5B08A134F21}"/>
              </a:ext>
            </a:extLst>
          </p:cNvPr>
          <p:cNvSpPr>
            <a:spLocks noGrp="1"/>
          </p:cNvSpPr>
          <p:nvPr>
            <p:ph type="sldNum" sz="quarter" idx="12"/>
          </p:nvPr>
        </p:nvSpPr>
        <p:spPr/>
        <p:txBody>
          <a:bodyPr/>
          <a:lstStyle/>
          <a:p>
            <a:fld id="{85E80BC6-4763-4CF4-844D-4F10D2D02284}" type="slidenum">
              <a:rPr lang="en-US" smtClean="0"/>
              <a:t>26</a:t>
            </a:fld>
            <a:endParaRPr lang="en-US"/>
          </a:p>
        </p:txBody>
      </p:sp>
    </p:spTree>
    <p:extLst>
      <p:ext uri="{BB962C8B-B14F-4D97-AF65-F5344CB8AC3E}">
        <p14:creationId xmlns:p14="http://schemas.microsoft.com/office/powerpoint/2010/main" val="14738322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bwMode="auto">
          <a:xfrm>
            <a:off x="0" y="-87088"/>
            <a:ext cx="12191999" cy="694508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9" name="Rectangle 8"/>
          <p:cNvSpPr/>
          <p:nvPr/>
        </p:nvSpPr>
        <p:spPr bwMode="auto">
          <a:xfrm>
            <a:off x="1524000" y="876613"/>
            <a:ext cx="9143999" cy="595598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33" name="Picture 32">
            <a:extLst>
              <a:ext uri="{FF2B5EF4-FFF2-40B4-BE49-F238E27FC236}">
                <a16:creationId xmlns:a16="http://schemas.microsoft.com/office/drawing/2014/main" id="{ECFAB84F-8162-4401-BAF9-DDEE1930B6B5}"/>
              </a:ext>
            </a:extLst>
          </p:cNvPr>
          <p:cNvPicPr>
            <a:picLocks noChangeAspect="1"/>
          </p:cNvPicPr>
          <p:nvPr/>
        </p:nvPicPr>
        <p:blipFill rotWithShape="1">
          <a:blip r:embed="rId3">
            <a:extLst>
              <a:ext uri="{28A0092B-C50C-407E-A947-70E740481C1C}">
                <a14:useLocalDpi xmlns:a14="http://schemas.microsoft.com/office/drawing/2010/main" val="0"/>
              </a:ext>
            </a:extLst>
          </a:blip>
          <a:srcRect l="24452" t="51502" r="-52308" b="-1150"/>
          <a:stretch/>
        </p:blipFill>
        <p:spPr>
          <a:xfrm>
            <a:off x="2038350" y="2317750"/>
            <a:ext cx="9563100" cy="2349982"/>
          </a:xfrm>
          <a:prstGeom prst="rect">
            <a:avLst/>
          </a:prstGeom>
          <a:solidFill>
            <a:schemeClr val="bg1"/>
          </a:solidFill>
        </p:spPr>
      </p:pic>
      <p:pic>
        <p:nvPicPr>
          <p:cNvPr id="43" name="Picture 2">
            <a:extLst>
              <a:ext uri="{FF2B5EF4-FFF2-40B4-BE49-F238E27FC236}">
                <a16:creationId xmlns:a16="http://schemas.microsoft.com/office/drawing/2014/main" id="{1B01F5D7-17EB-4731-858F-61516D229548}"/>
              </a:ext>
            </a:extLst>
          </p:cNvPr>
          <p:cNvPicPr>
            <a:picLocks noChangeArrowheads="1"/>
          </p:cNvPicPr>
          <p:nvPr/>
        </p:nvPicPr>
        <p:blipFill rotWithShape="1">
          <a:blip r:embed="rId4">
            <a:extLst>
              <a:ext uri="{28A0092B-C50C-407E-A947-70E740481C1C}">
                <a14:useLocalDpi xmlns:a14="http://schemas.microsoft.com/office/drawing/2010/main" val="0"/>
              </a:ext>
            </a:extLst>
          </a:blip>
          <a:srcRect l="58856" t="4067" r="1048" b="14728"/>
          <a:stretch/>
        </p:blipFill>
        <p:spPr bwMode="auto">
          <a:xfrm>
            <a:off x="2520950" y="4528814"/>
            <a:ext cx="5162663" cy="20307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4" name="Picture 2">
            <a:extLst>
              <a:ext uri="{FF2B5EF4-FFF2-40B4-BE49-F238E27FC236}">
                <a16:creationId xmlns:a16="http://schemas.microsoft.com/office/drawing/2014/main" id="{BC71AF38-D898-4D8E-8985-5FB8FB683997}"/>
              </a:ext>
            </a:extLst>
          </p:cNvPr>
          <p:cNvPicPr>
            <a:picLocks noChangeArrowheads="1"/>
          </p:cNvPicPr>
          <p:nvPr/>
        </p:nvPicPr>
        <p:blipFill rotWithShape="1">
          <a:blip r:embed="rId4">
            <a:extLst>
              <a:ext uri="{28A0092B-C50C-407E-A947-70E740481C1C}">
                <a14:useLocalDpi xmlns:a14="http://schemas.microsoft.com/office/drawing/2010/main" val="0"/>
              </a:ext>
            </a:extLst>
          </a:blip>
          <a:srcRect l="22422" r="71562"/>
          <a:stretch/>
        </p:blipFill>
        <p:spPr bwMode="auto">
          <a:xfrm>
            <a:off x="1813344" y="4427093"/>
            <a:ext cx="774590" cy="25007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5" name="TextBox 44">
            <a:extLst>
              <a:ext uri="{FF2B5EF4-FFF2-40B4-BE49-F238E27FC236}">
                <a16:creationId xmlns:a16="http://schemas.microsoft.com/office/drawing/2014/main" id="{C2AB6872-15FB-40FB-8101-EAE4EAE3EC37}"/>
              </a:ext>
            </a:extLst>
          </p:cNvPr>
          <p:cNvSpPr txBox="1"/>
          <p:nvPr/>
        </p:nvSpPr>
        <p:spPr>
          <a:xfrm>
            <a:off x="82550" y="4953321"/>
            <a:ext cx="1638300" cy="461665"/>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Smoke</a:t>
            </a:r>
          </a:p>
        </p:txBody>
      </p:sp>
      <p:pic>
        <p:nvPicPr>
          <p:cNvPr id="46" name="Picture 2">
            <a:extLst>
              <a:ext uri="{FF2B5EF4-FFF2-40B4-BE49-F238E27FC236}">
                <a16:creationId xmlns:a16="http://schemas.microsoft.com/office/drawing/2014/main" id="{08D67789-9E14-4943-B7A5-73198EB7D3C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4988" t="24838" r="12453"/>
          <a:stretch/>
        </p:blipFill>
        <p:spPr bwMode="auto">
          <a:xfrm>
            <a:off x="7549464" y="4799128"/>
            <a:ext cx="374573" cy="2106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7" name="TextBox 46">
            <a:extLst>
              <a:ext uri="{FF2B5EF4-FFF2-40B4-BE49-F238E27FC236}">
                <a16:creationId xmlns:a16="http://schemas.microsoft.com/office/drawing/2014/main" id="{C3093C4D-7AD5-43C1-ABD1-75B85B308BF0}"/>
              </a:ext>
            </a:extLst>
          </p:cNvPr>
          <p:cNvSpPr txBox="1"/>
          <p:nvPr/>
        </p:nvSpPr>
        <p:spPr>
          <a:xfrm>
            <a:off x="7815176" y="4730043"/>
            <a:ext cx="1638300" cy="1631216"/>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May</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Jun</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Jul</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Aug</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Sep</a:t>
            </a:r>
          </a:p>
        </p:txBody>
      </p:sp>
      <p:grpSp>
        <p:nvGrpSpPr>
          <p:cNvPr id="48" name="Group 47">
            <a:extLst>
              <a:ext uri="{FF2B5EF4-FFF2-40B4-BE49-F238E27FC236}">
                <a16:creationId xmlns:a16="http://schemas.microsoft.com/office/drawing/2014/main" id="{5F0B2025-4B87-4959-8D48-5F4B458B61CB}"/>
              </a:ext>
            </a:extLst>
          </p:cNvPr>
          <p:cNvGrpSpPr/>
          <p:nvPr/>
        </p:nvGrpSpPr>
        <p:grpSpPr>
          <a:xfrm>
            <a:off x="600769" y="5435418"/>
            <a:ext cx="734478" cy="736133"/>
            <a:chOff x="6647654" y="1263249"/>
            <a:chExt cx="515208" cy="564617"/>
          </a:xfrm>
        </p:grpSpPr>
        <p:pic>
          <p:nvPicPr>
            <p:cNvPr id="49" name="Picture 48">
              <a:extLst>
                <a:ext uri="{FF2B5EF4-FFF2-40B4-BE49-F238E27FC236}">
                  <a16:creationId xmlns:a16="http://schemas.microsoft.com/office/drawing/2014/main" id="{93BE5840-94FD-4239-B009-4721D8162EB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964334" y="1510120"/>
              <a:ext cx="198528" cy="317746"/>
            </a:xfrm>
            <a:prstGeom prst="rect">
              <a:avLst/>
            </a:prstGeom>
          </p:spPr>
        </p:pic>
        <p:pic>
          <p:nvPicPr>
            <p:cNvPr id="50" name="Picture 49">
              <a:extLst>
                <a:ext uri="{FF2B5EF4-FFF2-40B4-BE49-F238E27FC236}">
                  <a16:creationId xmlns:a16="http://schemas.microsoft.com/office/drawing/2014/main" id="{70D46B71-8566-4B86-A46F-76E073202D4E}"/>
                </a:ext>
              </a:extLst>
            </p:cNvPr>
            <p:cNvPicPr>
              <a:picLocks noChangeAspect="1"/>
            </p:cNvPicPr>
            <p:nvPr/>
          </p:nvPicPr>
          <p:blipFill>
            <a:blip r:embed="rId7" cstate="print">
              <a:extLst>
                <a:ext uri="{BEBA8EAE-BF5A-486C-A8C5-ECC9F3942E4B}">
                  <a14:imgProps xmlns:a14="http://schemas.microsoft.com/office/drawing/2010/main">
                    <a14:imgLayer r:embed="rId8">
                      <a14:imgEffect>
                        <a14:colorTemperature colorTemp="6400"/>
                      </a14:imgEffect>
                      <a14:imgEffect>
                        <a14:saturation sat="148000"/>
                      </a14:imgEffect>
                      <a14:imgEffect>
                        <a14:brightnessContrast bright="-10000"/>
                      </a14:imgEffect>
                    </a14:imgLayer>
                  </a14:imgProps>
                </a:ext>
                <a:ext uri="{28A0092B-C50C-407E-A947-70E740481C1C}">
                  <a14:useLocalDpi xmlns:a14="http://schemas.microsoft.com/office/drawing/2010/main" val="0"/>
                </a:ext>
              </a:extLst>
            </a:blip>
            <a:stretch>
              <a:fillRect/>
            </a:stretch>
          </p:blipFill>
          <p:spPr>
            <a:xfrm>
              <a:off x="6699636" y="1358543"/>
              <a:ext cx="440441" cy="354151"/>
            </a:xfrm>
            <a:prstGeom prst="rect">
              <a:avLst/>
            </a:prstGeom>
          </p:spPr>
        </p:pic>
        <p:pic>
          <p:nvPicPr>
            <p:cNvPr id="51" name="Picture 50">
              <a:extLst>
                <a:ext uri="{FF2B5EF4-FFF2-40B4-BE49-F238E27FC236}">
                  <a16:creationId xmlns:a16="http://schemas.microsoft.com/office/drawing/2014/main" id="{35FB7B03-547A-4D5A-9327-1F15901D98EB}"/>
                </a:ext>
              </a:extLst>
            </p:cNvPr>
            <p:cNvPicPr>
              <a:picLocks noChangeAspect="1"/>
            </p:cNvPicPr>
            <p:nvPr/>
          </p:nvPicPr>
          <p:blipFill>
            <a:blip r:embed="rId9" cstate="print">
              <a:extLst>
                <a:ext uri="{BEBA8EAE-BF5A-486C-A8C5-ECC9F3942E4B}">
                  <a14:imgProps xmlns:a14="http://schemas.microsoft.com/office/drawing/2010/main">
                    <a14:imgLayer r:embed="rId10">
                      <a14:imgEffect>
                        <a14:brightnessContrast bright="-5000"/>
                      </a14:imgEffect>
                    </a14:imgLayer>
                  </a14:imgProps>
                </a:ext>
                <a:ext uri="{28A0092B-C50C-407E-A947-70E740481C1C}">
                  <a14:useLocalDpi xmlns:a14="http://schemas.microsoft.com/office/drawing/2010/main" val="0"/>
                </a:ext>
              </a:extLst>
            </a:blip>
            <a:stretch>
              <a:fillRect/>
            </a:stretch>
          </p:blipFill>
          <p:spPr>
            <a:xfrm>
              <a:off x="6647654" y="1263249"/>
              <a:ext cx="277861" cy="245418"/>
            </a:xfrm>
            <a:prstGeom prst="rect">
              <a:avLst/>
            </a:prstGeom>
            <a:effectLst>
              <a:outerShdw blurRad="50800" dist="50800" dir="5400000" algn="ctr" rotWithShape="0">
                <a:srgbClr val="000000"/>
              </a:outerShdw>
            </a:effectLst>
          </p:spPr>
        </p:pic>
        <p:pic>
          <p:nvPicPr>
            <p:cNvPr id="52" name="Picture 51">
              <a:extLst>
                <a:ext uri="{FF2B5EF4-FFF2-40B4-BE49-F238E27FC236}">
                  <a16:creationId xmlns:a16="http://schemas.microsoft.com/office/drawing/2014/main" id="{733B8238-D618-4135-BF6A-FA356A869D9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699636" y="1406531"/>
              <a:ext cx="180213" cy="317746"/>
            </a:xfrm>
            <a:prstGeom prst="rect">
              <a:avLst/>
            </a:prstGeom>
          </p:spPr>
        </p:pic>
      </p:grpSp>
      <p:pic>
        <p:nvPicPr>
          <p:cNvPr id="27" name="Picture 26">
            <a:extLst>
              <a:ext uri="{FF2B5EF4-FFF2-40B4-BE49-F238E27FC236}">
                <a16:creationId xmlns:a16="http://schemas.microsoft.com/office/drawing/2014/main" id="{7903A1D3-6F4D-4CA2-B522-F0F2FC46E0E9}"/>
              </a:ext>
            </a:extLst>
          </p:cNvPr>
          <p:cNvPicPr>
            <a:picLocks noChangeAspect="1"/>
          </p:cNvPicPr>
          <p:nvPr/>
        </p:nvPicPr>
        <p:blipFill rotWithShape="1">
          <a:blip r:embed="rId3">
            <a:extLst>
              <a:ext uri="{28A0092B-C50C-407E-A947-70E740481C1C}">
                <a14:useLocalDpi xmlns:a14="http://schemas.microsoft.com/office/drawing/2010/main" val="0"/>
              </a:ext>
            </a:extLst>
          </a:blip>
          <a:srcRect l="25980" t="-1476" r="-53836" b="51828"/>
          <a:stretch/>
        </p:blipFill>
        <p:spPr>
          <a:xfrm>
            <a:off x="2159000" y="76200"/>
            <a:ext cx="9563100" cy="2349982"/>
          </a:xfrm>
          <a:prstGeom prst="rect">
            <a:avLst/>
          </a:prstGeom>
          <a:solidFill>
            <a:schemeClr val="bg1"/>
          </a:solidFill>
        </p:spPr>
      </p:pic>
      <p:pic>
        <p:nvPicPr>
          <p:cNvPr id="28" name="Picture 27">
            <a:extLst>
              <a:ext uri="{FF2B5EF4-FFF2-40B4-BE49-F238E27FC236}">
                <a16:creationId xmlns:a16="http://schemas.microsoft.com/office/drawing/2014/main" id="{4D1FCE27-20E4-4718-9822-192F55BF5343}"/>
              </a:ext>
            </a:extLst>
          </p:cNvPr>
          <p:cNvPicPr>
            <a:picLocks noChangeAspect="1"/>
          </p:cNvPicPr>
          <p:nvPr/>
        </p:nvPicPr>
        <p:blipFill rotWithShape="1">
          <a:blip r:embed="rId3">
            <a:extLst>
              <a:ext uri="{28A0092B-C50C-407E-A947-70E740481C1C}">
                <a14:useLocalDpi xmlns:a14="http://schemas.microsoft.com/office/drawing/2010/main" val="0"/>
              </a:ext>
            </a:extLst>
          </a:blip>
          <a:srcRect l="25980" t="44540" r="-53836" b="51828"/>
          <a:stretch/>
        </p:blipFill>
        <p:spPr>
          <a:xfrm>
            <a:off x="2179320" y="6525260"/>
            <a:ext cx="9563100" cy="171932"/>
          </a:xfrm>
          <a:prstGeom prst="rect">
            <a:avLst/>
          </a:prstGeom>
          <a:solidFill>
            <a:schemeClr val="bg1"/>
          </a:solidFill>
        </p:spPr>
      </p:pic>
      <p:pic>
        <p:nvPicPr>
          <p:cNvPr id="29" name="Picture 28">
            <a:extLst>
              <a:ext uri="{FF2B5EF4-FFF2-40B4-BE49-F238E27FC236}">
                <a16:creationId xmlns:a16="http://schemas.microsoft.com/office/drawing/2014/main" id="{98D36983-EF0B-48D9-B655-66A7018CC9EF}"/>
              </a:ext>
            </a:extLst>
          </p:cNvPr>
          <p:cNvPicPr>
            <a:picLocks noChangeAspect="1"/>
          </p:cNvPicPr>
          <p:nvPr/>
        </p:nvPicPr>
        <p:blipFill rotWithShape="1">
          <a:blip r:embed="rId3">
            <a:extLst>
              <a:ext uri="{28A0092B-C50C-407E-A947-70E740481C1C}">
                <a14:useLocalDpi xmlns:a14="http://schemas.microsoft.com/office/drawing/2010/main" val="0"/>
              </a:ext>
            </a:extLst>
          </a:blip>
          <a:srcRect t="61949" r="76468" b="14440"/>
          <a:stretch/>
        </p:blipFill>
        <p:spPr>
          <a:xfrm>
            <a:off x="0" y="2603500"/>
            <a:ext cx="1865712" cy="1701800"/>
          </a:xfrm>
          <a:prstGeom prst="rect">
            <a:avLst/>
          </a:prstGeom>
          <a:solidFill>
            <a:schemeClr val="bg1"/>
          </a:solidFill>
        </p:spPr>
      </p:pic>
      <p:pic>
        <p:nvPicPr>
          <p:cNvPr id="42" name="Picture 4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flipH="1">
            <a:off x="1557500" y="3134327"/>
            <a:ext cx="445924" cy="714731"/>
          </a:xfrm>
          <a:prstGeom prst="rect">
            <a:avLst/>
          </a:prstGeom>
        </p:spPr>
      </p:pic>
      <p:pic>
        <p:nvPicPr>
          <p:cNvPr id="30" name="Picture 29">
            <a:extLst>
              <a:ext uri="{FF2B5EF4-FFF2-40B4-BE49-F238E27FC236}">
                <a16:creationId xmlns:a16="http://schemas.microsoft.com/office/drawing/2014/main" id="{C22D3763-ED16-43CF-AC1F-309CD1F3E116}"/>
              </a:ext>
            </a:extLst>
          </p:cNvPr>
          <p:cNvPicPr>
            <a:picLocks noChangeAspect="1"/>
          </p:cNvPicPr>
          <p:nvPr/>
        </p:nvPicPr>
        <p:blipFill rotWithShape="1">
          <a:blip r:embed="rId3">
            <a:extLst>
              <a:ext uri="{28A0092B-C50C-407E-A947-70E740481C1C}">
                <a14:useLocalDpi xmlns:a14="http://schemas.microsoft.com/office/drawing/2010/main" val="0"/>
              </a:ext>
            </a:extLst>
          </a:blip>
          <a:srcRect l="2082" t="11820" r="74386" b="64569"/>
          <a:stretch/>
        </p:blipFill>
        <p:spPr>
          <a:xfrm>
            <a:off x="82550" y="488950"/>
            <a:ext cx="1865712" cy="1701800"/>
          </a:xfrm>
          <a:prstGeom prst="rect">
            <a:avLst/>
          </a:prstGeom>
          <a:solidFill>
            <a:schemeClr val="bg1"/>
          </a:solidFill>
        </p:spPr>
      </p:pic>
      <p:pic>
        <p:nvPicPr>
          <p:cNvPr id="31" name="Picture 30">
            <a:extLst>
              <a:ext uri="{FF2B5EF4-FFF2-40B4-BE49-F238E27FC236}">
                <a16:creationId xmlns:a16="http://schemas.microsoft.com/office/drawing/2014/main" id="{D1755506-0E48-47F5-8CAE-D9524F4EC712}"/>
              </a:ext>
            </a:extLst>
          </p:cNvPr>
          <p:cNvPicPr>
            <a:picLocks/>
          </p:cNvPicPr>
          <p:nvPr/>
        </p:nvPicPr>
        <p:blipFill>
          <a:blip r:embed="rId13" cstate="print">
            <a:extLst>
              <a:ext uri="{28A0092B-C50C-407E-A947-70E740481C1C}">
                <a14:useLocalDpi xmlns:a14="http://schemas.microsoft.com/office/drawing/2010/main" val="0"/>
              </a:ext>
            </a:extLst>
          </a:blip>
          <a:stretch>
            <a:fillRect/>
          </a:stretch>
        </p:blipFill>
        <p:spPr>
          <a:xfrm>
            <a:off x="1337372" y="1765607"/>
            <a:ext cx="355962" cy="497056"/>
          </a:xfrm>
          <a:prstGeom prst="rect">
            <a:avLst/>
          </a:prstGeom>
        </p:spPr>
      </p:pic>
      <p:pic>
        <p:nvPicPr>
          <p:cNvPr id="41" name="Picture 40">
            <a:extLst>
              <a:ext uri="{FF2B5EF4-FFF2-40B4-BE49-F238E27FC236}">
                <a16:creationId xmlns:a16="http://schemas.microsoft.com/office/drawing/2014/main" id="{2A1BE9AE-1DCC-4097-8C20-F6CA9FD13478}"/>
              </a:ext>
            </a:extLst>
          </p:cNvPr>
          <p:cNvPicPr>
            <a:picLocks noChangeAspect="1"/>
          </p:cNvPicPr>
          <p:nvPr/>
        </p:nvPicPr>
        <p:blipFill rotWithShape="1">
          <a:blip r:embed="rId3">
            <a:extLst>
              <a:ext uri="{28A0092B-C50C-407E-A947-70E740481C1C}">
                <a14:useLocalDpi xmlns:a14="http://schemas.microsoft.com/office/drawing/2010/main" val="0"/>
              </a:ext>
            </a:extLst>
          </a:blip>
          <a:srcRect l="29546" t="44406" r="-53836" b="51828"/>
          <a:stretch/>
        </p:blipFill>
        <p:spPr>
          <a:xfrm>
            <a:off x="2409190" y="4330700"/>
            <a:ext cx="9296400" cy="178282"/>
          </a:xfrm>
          <a:prstGeom prst="rect">
            <a:avLst/>
          </a:prstGeom>
          <a:solidFill>
            <a:schemeClr val="bg1"/>
          </a:solidFill>
        </p:spPr>
      </p:pic>
      <p:sp>
        <p:nvSpPr>
          <p:cNvPr id="53" name="Text Box 2">
            <a:extLst>
              <a:ext uri="{FF2B5EF4-FFF2-40B4-BE49-F238E27FC236}">
                <a16:creationId xmlns:a16="http://schemas.microsoft.com/office/drawing/2014/main" id="{48A396F4-4140-42D2-B843-2D15F3EFD30F}"/>
              </a:ext>
            </a:extLst>
          </p:cNvPr>
          <p:cNvSpPr txBox="1">
            <a:spLocks noChangeArrowheads="1"/>
          </p:cNvSpPr>
          <p:nvPr/>
        </p:nvSpPr>
        <p:spPr bwMode="auto">
          <a:xfrm>
            <a:off x="7577318" y="258024"/>
            <a:ext cx="4040642" cy="1003352"/>
          </a:xfrm>
          <a:prstGeom prst="rect">
            <a:avLst/>
          </a:prstGeom>
          <a:noFill/>
          <a:ln w="9525">
            <a:noFill/>
            <a:miter lim="800000"/>
            <a:headEnd/>
            <a:tailEnd/>
          </a:ln>
        </p:spPr>
        <p:txBody>
          <a:bodyPr rot="0" vert="horz" wrap="square" lIns="9144" tIns="9144" rIns="9144" bIns="9144" anchor="t" anchorCtr="0">
            <a:spAutoFit/>
          </a:bodyPr>
          <a:lstStyle/>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rial" panose="020B0604020202020204" pitchFamily="34" charset="0"/>
                <a:ea typeface="Times New Roman"/>
                <a:cs typeface="Arial" panose="020B0604020202020204" pitchFamily="34" charset="0"/>
              </a:rPr>
              <a:t>South Fork Salmon R. upstream of Black Bear Creek</a:t>
            </a:r>
            <a:r>
              <a:rPr kumimoji="0" lang="en-US" sz="2000" b="0" i="0" u="none" strike="noStrike" kern="1200" cap="none" spc="0" normalizeH="0" baseline="0" noProof="0" dirty="0">
                <a:ln>
                  <a:noFill/>
                </a:ln>
                <a:solidFill>
                  <a:srgbClr val="C00000"/>
                </a:solidFill>
                <a:effectLst/>
                <a:uLnTx/>
                <a:uFillTx/>
                <a:latin typeface="Arial" panose="020B0604020202020204" pitchFamily="34" charset="0"/>
                <a:ea typeface="Times New Roman"/>
                <a:cs typeface="Arial" panose="020B0604020202020204" pitchFamily="34" charset="0"/>
              </a:rPr>
              <a:t>: </a:t>
            </a:r>
          </a:p>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Times New Roman"/>
                <a:cs typeface="Arial" panose="020B0604020202020204" pitchFamily="34" charset="0"/>
              </a:rPr>
              <a:t>Highly sensitive to flow</a:t>
            </a:r>
          </a:p>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Times New Roman"/>
                <a:cs typeface="Arial" panose="020B0604020202020204" pitchFamily="34" charset="0"/>
              </a:rPr>
              <a:t>Trend: steep increase</a:t>
            </a:r>
          </a:p>
        </p:txBody>
      </p:sp>
      <p:sp>
        <p:nvSpPr>
          <p:cNvPr id="54" name="Text Box 2">
            <a:extLst>
              <a:ext uri="{FF2B5EF4-FFF2-40B4-BE49-F238E27FC236}">
                <a16:creationId xmlns:a16="http://schemas.microsoft.com/office/drawing/2014/main" id="{3A2E1D03-1815-45C2-ABA4-C3047CC9E903}"/>
              </a:ext>
            </a:extLst>
          </p:cNvPr>
          <p:cNvSpPr txBox="1">
            <a:spLocks noChangeArrowheads="1"/>
          </p:cNvSpPr>
          <p:nvPr/>
        </p:nvSpPr>
        <p:spPr bwMode="auto">
          <a:xfrm>
            <a:off x="7682754" y="1528720"/>
            <a:ext cx="4255184" cy="757130"/>
          </a:xfrm>
          <a:prstGeom prst="rect">
            <a:avLst/>
          </a:prstGeom>
          <a:solidFill>
            <a:schemeClr val="bg1"/>
          </a:solidFill>
          <a:ln w="9525">
            <a:noFill/>
            <a:miter lim="800000"/>
            <a:headEnd/>
            <a:tailEnd/>
          </a:ln>
        </p:spPr>
        <p:txBody>
          <a:bodyPr rot="0" vert="horz" wrap="square" lIns="9144" tIns="9144" rIns="9144" bIns="9144" anchor="t" anchorCtr="0">
            <a:spAutoFit/>
          </a:bodyPr>
          <a:lstStyle/>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499A"/>
                </a:solidFill>
                <a:effectLst/>
                <a:uLnTx/>
                <a:uFillTx/>
                <a:latin typeface="Arial" panose="020B0604020202020204" pitchFamily="34" charset="0"/>
                <a:ea typeface="Times New Roman"/>
                <a:cs typeface="Arial" panose="020B0604020202020204" pitchFamily="34" charset="0"/>
              </a:rPr>
              <a:t>Little North Fork Salmon R</a:t>
            </a:r>
            <a:r>
              <a:rPr kumimoji="0" lang="en-US" sz="2000" b="0" i="0" u="none" strike="noStrike" kern="1200" cap="none" spc="0" normalizeH="0" baseline="0" noProof="0" dirty="0">
                <a:ln>
                  <a:noFill/>
                </a:ln>
                <a:solidFill>
                  <a:srgbClr val="00499A"/>
                </a:solidFill>
                <a:effectLst/>
                <a:uLnTx/>
                <a:uFillTx/>
                <a:latin typeface="Arial" panose="020B0604020202020204" pitchFamily="34" charset="0"/>
                <a:ea typeface="Times New Roman"/>
                <a:cs typeface="Arial" panose="020B0604020202020204" pitchFamily="34" charset="0"/>
              </a:rPr>
              <a:t>:</a:t>
            </a:r>
          </a:p>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Times New Roman"/>
                <a:cs typeface="Arial" panose="020B0604020202020204" pitchFamily="34" charset="0"/>
              </a:rPr>
              <a:t>Less sensitive to flow</a:t>
            </a:r>
          </a:p>
          <a:p>
            <a:pPr marL="0" marR="0" lvl="0" indent="0" algn="just" defTabSz="914400" rtl="0" eaLnBrk="1" fontAlgn="auto"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Times New Roman"/>
                <a:cs typeface="Arial" panose="020B0604020202020204" pitchFamily="34" charset="0"/>
              </a:rPr>
              <a:t>Trend: increasing slower</a:t>
            </a:r>
          </a:p>
        </p:txBody>
      </p:sp>
      <p:sp>
        <p:nvSpPr>
          <p:cNvPr id="34" name="Rounded Rectangle 8">
            <a:extLst>
              <a:ext uri="{FF2B5EF4-FFF2-40B4-BE49-F238E27FC236}">
                <a16:creationId xmlns:a16="http://schemas.microsoft.com/office/drawing/2014/main" id="{0F7F7A74-1DA0-4A99-83C3-528C4BB8884C}"/>
              </a:ext>
            </a:extLst>
          </p:cNvPr>
          <p:cNvSpPr/>
          <p:nvPr/>
        </p:nvSpPr>
        <p:spPr>
          <a:xfrm flipH="1">
            <a:off x="4628763" y="4528709"/>
            <a:ext cx="2827794" cy="1558455"/>
          </a:xfrm>
          <a:prstGeom prst="roundRect">
            <a:avLst/>
          </a:prstGeom>
          <a:noFill/>
          <a:ln w="317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6" name="Title 5">
            <a:extLst>
              <a:ext uri="{FF2B5EF4-FFF2-40B4-BE49-F238E27FC236}">
                <a16:creationId xmlns:a16="http://schemas.microsoft.com/office/drawing/2014/main" id="{B051F4DC-E709-4D89-85BB-A5486DAD0186}"/>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2020</a:t>
            </a:r>
          </a:p>
        </p:txBody>
      </p:sp>
      <p:sp>
        <p:nvSpPr>
          <p:cNvPr id="2" name="Slide Number Placeholder 1">
            <a:extLst>
              <a:ext uri="{FF2B5EF4-FFF2-40B4-BE49-F238E27FC236}">
                <a16:creationId xmlns:a16="http://schemas.microsoft.com/office/drawing/2014/main" id="{2BD35ABA-3A47-1951-A77B-3F099DAE02C5}"/>
              </a:ext>
            </a:extLst>
          </p:cNvPr>
          <p:cNvSpPr>
            <a:spLocks noGrp="1"/>
          </p:cNvSpPr>
          <p:nvPr>
            <p:ph type="sldNum" sz="quarter" idx="12"/>
          </p:nvPr>
        </p:nvSpPr>
        <p:spPr/>
        <p:txBody>
          <a:bodyPr/>
          <a:lstStyle/>
          <a:p>
            <a:fld id="{85E80BC6-4763-4CF4-844D-4F10D2D02284}" type="slidenum">
              <a:rPr lang="en-US" smtClean="0"/>
              <a:t>27</a:t>
            </a:fld>
            <a:endParaRPr lang="en-US"/>
          </a:p>
        </p:txBody>
      </p:sp>
    </p:spTree>
    <p:extLst>
      <p:ext uri="{BB962C8B-B14F-4D97-AF65-F5344CB8AC3E}">
        <p14:creationId xmlns:p14="http://schemas.microsoft.com/office/powerpoint/2010/main" val="1964064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C59D2120-8510-42A2-A463-0E8BBE86473E}"/>
              </a:ext>
            </a:extLst>
          </p:cNvPr>
          <p:cNvPicPr>
            <a:picLocks noChangeAspect="1"/>
          </p:cNvPicPr>
          <p:nvPr/>
        </p:nvPicPr>
        <p:blipFill rotWithShape="1">
          <a:blip r:embed="rId3"/>
          <a:srcRect l="-162" t="6862" b="17530"/>
          <a:stretch/>
        </p:blipFill>
        <p:spPr>
          <a:xfrm>
            <a:off x="-19050" y="0"/>
            <a:ext cx="12268200" cy="6945590"/>
          </a:xfrm>
          <a:prstGeom prst="rect">
            <a:avLst/>
          </a:prstGeom>
        </p:spPr>
      </p:pic>
      <p:sp>
        <p:nvSpPr>
          <p:cNvPr id="32" name="TextBox 31">
            <a:extLst>
              <a:ext uri="{FF2B5EF4-FFF2-40B4-BE49-F238E27FC236}">
                <a16:creationId xmlns:a16="http://schemas.microsoft.com/office/drawing/2014/main" id="{DF6066C1-1AE5-443A-AA31-FFFC60DBD3F6}"/>
              </a:ext>
            </a:extLst>
          </p:cNvPr>
          <p:cNvSpPr txBox="1"/>
          <p:nvPr/>
        </p:nvSpPr>
        <p:spPr>
          <a:xfrm>
            <a:off x="3725483" y="591597"/>
            <a:ext cx="2834640" cy="514628"/>
          </a:xfrm>
          <a:prstGeom prst="rect">
            <a:avLst/>
          </a:prstGeom>
          <a:noFill/>
        </p:spPr>
        <p:txBody>
          <a:bodyPr wrap="square" rtlCol="0">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Wildfire smoke</a:t>
            </a:r>
          </a:p>
        </p:txBody>
      </p:sp>
      <p:sp>
        <p:nvSpPr>
          <p:cNvPr id="23" name="TextBox 22">
            <a:extLst>
              <a:ext uri="{FF2B5EF4-FFF2-40B4-BE49-F238E27FC236}">
                <a16:creationId xmlns:a16="http://schemas.microsoft.com/office/drawing/2014/main" id="{9AFB900B-8C01-45FE-8AC9-DAC3A1B9FFE2}"/>
              </a:ext>
            </a:extLst>
          </p:cNvPr>
          <p:cNvSpPr txBox="1"/>
          <p:nvPr/>
        </p:nvSpPr>
        <p:spPr>
          <a:xfrm>
            <a:off x="3874770" y="6341111"/>
            <a:ext cx="8187755" cy="430886"/>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Photo credit:</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Jonathon McNally (Instagram: @jmc280 &amp; @mountainbladerunner)</a:t>
            </a:r>
          </a:p>
        </p:txBody>
      </p:sp>
      <p:sp>
        <p:nvSpPr>
          <p:cNvPr id="24" name="Title 5">
            <a:extLst>
              <a:ext uri="{FF2B5EF4-FFF2-40B4-BE49-F238E27FC236}">
                <a16:creationId xmlns:a16="http://schemas.microsoft.com/office/drawing/2014/main" id="{62F419A0-BE7B-4078-A459-4BCA7FB68853}"/>
              </a:ext>
            </a:extLst>
          </p:cNvPr>
          <p:cNvSpPr txBox="1">
            <a:spLocks noChangeAspect="1"/>
          </p:cNvSpPr>
          <p:nvPr/>
        </p:nvSpPr>
        <p:spPr bwMode="auto">
          <a:xfrm>
            <a:off x="67734" y="6441700"/>
            <a:ext cx="3373735"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panose="020F0502020204030204" pitchFamily="34" charset="0"/>
                <a:ea typeface="+mj-ea"/>
                <a:cs typeface="Calibri" panose="020F0502020204030204" pitchFamily="34" charset="0"/>
              </a:rPr>
              <a:t>David et al. 2018, SRRC 2021 </a:t>
            </a:r>
          </a:p>
        </p:txBody>
      </p:sp>
      <p:sp>
        <p:nvSpPr>
          <p:cNvPr id="4" name="Slide Number Placeholder 3">
            <a:extLst>
              <a:ext uri="{FF2B5EF4-FFF2-40B4-BE49-F238E27FC236}">
                <a16:creationId xmlns:a16="http://schemas.microsoft.com/office/drawing/2014/main" id="{7D04615C-06C3-62FF-3424-9D48C3BFEF67}"/>
              </a:ext>
            </a:extLst>
          </p:cNvPr>
          <p:cNvSpPr>
            <a:spLocks noGrp="1"/>
          </p:cNvSpPr>
          <p:nvPr>
            <p:ph type="sldNum" sz="quarter" idx="12"/>
          </p:nvPr>
        </p:nvSpPr>
        <p:spPr/>
        <p:txBody>
          <a:bodyPr/>
          <a:lstStyle/>
          <a:p>
            <a:fld id="{85E80BC6-4763-4CF4-844D-4F10D2D02284}" type="slidenum">
              <a:rPr lang="en-US" smtClean="0"/>
              <a:t>28</a:t>
            </a:fld>
            <a:endParaRPr lang="en-US"/>
          </a:p>
        </p:txBody>
      </p:sp>
    </p:spTree>
    <p:extLst>
      <p:ext uri="{BB962C8B-B14F-4D97-AF65-F5344CB8AC3E}">
        <p14:creationId xmlns:p14="http://schemas.microsoft.com/office/powerpoint/2010/main" val="7123602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C59D2120-8510-42A2-A463-0E8BBE86473E}"/>
              </a:ext>
            </a:extLst>
          </p:cNvPr>
          <p:cNvPicPr>
            <a:picLocks noChangeAspect="1"/>
          </p:cNvPicPr>
          <p:nvPr/>
        </p:nvPicPr>
        <p:blipFill rotWithShape="1">
          <a:blip r:embed="rId3"/>
          <a:srcRect l="-162" t="6862" b="17530"/>
          <a:stretch/>
        </p:blipFill>
        <p:spPr>
          <a:xfrm>
            <a:off x="-19050" y="0"/>
            <a:ext cx="12268200" cy="6945590"/>
          </a:xfrm>
          <a:prstGeom prst="rect">
            <a:avLst/>
          </a:prstGeom>
        </p:spPr>
      </p:pic>
      <p:sp>
        <p:nvSpPr>
          <p:cNvPr id="28" name="Down Arrow 14">
            <a:extLst>
              <a:ext uri="{FF2B5EF4-FFF2-40B4-BE49-F238E27FC236}">
                <a16:creationId xmlns:a16="http://schemas.microsoft.com/office/drawing/2014/main" id="{337C0BE4-7726-4C19-8C87-1F739A561E42}"/>
              </a:ext>
            </a:extLst>
          </p:cNvPr>
          <p:cNvSpPr/>
          <p:nvPr/>
        </p:nvSpPr>
        <p:spPr>
          <a:xfrm rot="19075982">
            <a:off x="2349544" y="1151831"/>
            <a:ext cx="903913" cy="1099058"/>
          </a:xfrm>
          <a:prstGeom prst="downArrow">
            <a:avLst/>
          </a:prstGeom>
          <a:solidFill>
            <a:srgbClr val="FFC0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29" name="Down Arrow 25">
            <a:extLst>
              <a:ext uri="{FF2B5EF4-FFF2-40B4-BE49-F238E27FC236}">
                <a16:creationId xmlns:a16="http://schemas.microsoft.com/office/drawing/2014/main" id="{AD00D8B4-794B-4BF9-AA1B-0FBC1141C6F4}"/>
              </a:ext>
            </a:extLst>
          </p:cNvPr>
          <p:cNvSpPr/>
          <p:nvPr/>
        </p:nvSpPr>
        <p:spPr>
          <a:xfrm rot="12740949" flipH="1">
            <a:off x="3347532" y="1564414"/>
            <a:ext cx="320656" cy="642947"/>
          </a:xfrm>
          <a:prstGeom prst="downArrow">
            <a:avLst/>
          </a:prstGeom>
          <a:solidFill>
            <a:srgbClr val="FFC0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Down Arrow 26">
            <a:extLst>
              <a:ext uri="{FF2B5EF4-FFF2-40B4-BE49-F238E27FC236}">
                <a16:creationId xmlns:a16="http://schemas.microsoft.com/office/drawing/2014/main" id="{8E2909DE-D60F-499E-8766-0C0193F6C80B}"/>
              </a:ext>
            </a:extLst>
          </p:cNvPr>
          <p:cNvSpPr/>
          <p:nvPr/>
        </p:nvSpPr>
        <p:spPr>
          <a:xfrm rot="5109829">
            <a:off x="2526542" y="1851394"/>
            <a:ext cx="337170" cy="983278"/>
          </a:xfrm>
          <a:prstGeom prst="downArrow">
            <a:avLst/>
          </a:prstGeom>
          <a:solidFill>
            <a:srgbClr val="FFC0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31" name="Down Arrow 24">
            <a:extLst>
              <a:ext uri="{FF2B5EF4-FFF2-40B4-BE49-F238E27FC236}">
                <a16:creationId xmlns:a16="http://schemas.microsoft.com/office/drawing/2014/main" id="{DBF3BFA4-E5D5-4843-8782-2CD67D79B8B5}"/>
              </a:ext>
            </a:extLst>
          </p:cNvPr>
          <p:cNvSpPr/>
          <p:nvPr/>
        </p:nvSpPr>
        <p:spPr>
          <a:xfrm rot="19028353">
            <a:off x="5009711" y="1668448"/>
            <a:ext cx="294778" cy="5384398"/>
          </a:xfrm>
          <a:prstGeom prst="downArrow">
            <a:avLst/>
          </a:prstGeom>
          <a:solidFill>
            <a:srgbClr val="FFC0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32" name="TextBox 31">
            <a:extLst>
              <a:ext uri="{FF2B5EF4-FFF2-40B4-BE49-F238E27FC236}">
                <a16:creationId xmlns:a16="http://schemas.microsoft.com/office/drawing/2014/main" id="{DF6066C1-1AE5-443A-AA31-FFFC60DBD3F6}"/>
              </a:ext>
            </a:extLst>
          </p:cNvPr>
          <p:cNvSpPr txBox="1"/>
          <p:nvPr/>
        </p:nvSpPr>
        <p:spPr>
          <a:xfrm>
            <a:off x="3164378" y="591589"/>
            <a:ext cx="3962400" cy="933204"/>
          </a:xfrm>
          <a:prstGeom prst="rect">
            <a:avLst/>
          </a:prstGeom>
          <a:noFill/>
        </p:spPr>
        <p:txBody>
          <a:bodyPr wrap="square" rtlCol="0">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Wildfire smoke reflects solar radiation</a:t>
            </a:r>
          </a:p>
        </p:txBody>
      </p:sp>
      <p:sp>
        <p:nvSpPr>
          <p:cNvPr id="35" name="Freeform 52">
            <a:extLst>
              <a:ext uri="{FF2B5EF4-FFF2-40B4-BE49-F238E27FC236}">
                <a16:creationId xmlns:a16="http://schemas.microsoft.com/office/drawing/2014/main" id="{90DA7E30-64E3-4409-8FD3-EE91079748ED}"/>
              </a:ext>
            </a:extLst>
          </p:cNvPr>
          <p:cNvSpPr/>
          <p:nvPr/>
        </p:nvSpPr>
        <p:spPr>
          <a:xfrm rot="576759">
            <a:off x="5067873" y="1542316"/>
            <a:ext cx="87929" cy="1508935"/>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Lst>
            <a:ahLst/>
            <a:cxnLst>
              <a:cxn ang="0">
                <a:pos x="connsiteX0" y="connsiteY0"/>
              </a:cxn>
              <a:cxn ang="0">
                <a:pos x="connsiteX1" y="connsiteY1"/>
              </a:cxn>
              <a:cxn ang="0">
                <a:pos x="connsiteX2" y="connsiteY2"/>
              </a:cxn>
            </a:cxnLst>
            <a:rect l="l" t="t" r="r" b="b"/>
            <a:pathLst>
              <a:path w="1546235" h="539024">
                <a:moveTo>
                  <a:pt x="48012" y="0"/>
                </a:moveTo>
                <a:cubicBezTo>
                  <a:pt x="-237550" y="168073"/>
                  <a:pt x="833472" y="237846"/>
                  <a:pt x="1083176" y="327683"/>
                </a:cubicBezTo>
                <a:cubicBezTo>
                  <a:pt x="1332880" y="417520"/>
                  <a:pt x="1407166" y="423274"/>
                  <a:pt x="1546235" y="539024"/>
                </a:cubicBezTo>
              </a:path>
            </a:pathLst>
          </a:custGeom>
          <a:noFill/>
          <a:ln w="57150">
            <a:solidFill>
              <a:schemeClr val="tx1"/>
            </a:solidFill>
            <a:prstDash val="sysDot"/>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43" name="Freeform 52">
            <a:extLst>
              <a:ext uri="{FF2B5EF4-FFF2-40B4-BE49-F238E27FC236}">
                <a16:creationId xmlns:a16="http://schemas.microsoft.com/office/drawing/2014/main" id="{7146B024-3601-4157-B4B3-C75BE0C25936}"/>
              </a:ext>
            </a:extLst>
          </p:cNvPr>
          <p:cNvSpPr/>
          <p:nvPr/>
        </p:nvSpPr>
        <p:spPr>
          <a:xfrm>
            <a:off x="5181600" y="1523999"/>
            <a:ext cx="2971800" cy="1143001"/>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3254 w 1682927"/>
              <a:gd name="connsiteY0" fmla="*/ 0 h 556280"/>
              <a:gd name="connsiteX1" fmla="*/ 1219868 w 1682927"/>
              <a:gd name="connsiteY1" fmla="*/ 344939 h 556280"/>
              <a:gd name="connsiteX2" fmla="*/ 1682927 w 1682927"/>
              <a:gd name="connsiteY2" fmla="*/ 556280 h 556280"/>
              <a:gd name="connsiteX0" fmla="*/ 0 w 1639673"/>
              <a:gd name="connsiteY0" fmla="*/ 0 h 556280"/>
              <a:gd name="connsiteX1" fmla="*/ 1176614 w 1639673"/>
              <a:gd name="connsiteY1" fmla="*/ 344939 h 556280"/>
              <a:gd name="connsiteX2" fmla="*/ 1639673 w 1639673"/>
              <a:gd name="connsiteY2" fmla="*/ 556280 h 556280"/>
              <a:gd name="connsiteX0" fmla="*/ 0 w 1639673"/>
              <a:gd name="connsiteY0" fmla="*/ 0 h 556280"/>
              <a:gd name="connsiteX1" fmla="*/ 1176614 w 1639673"/>
              <a:gd name="connsiteY1" fmla="*/ 344939 h 556280"/>
              <a:gd name="connsiteX2" fmla="*/ 1639673 w 1639673"/>
              <a:gd name="connsiteY2" fmla="*/ 556280 h 556280"/>
              <a:gd name="connsiteX0" fmla="*/ 0 w 1639673"/>
              <a:gd name="connsiteY0" fmla="*/ 0 h 545927"/>
              <a:gd name="connsiteX1" fmla="*/ 1176614 w 1639673"/>
              <a:gd name="connsiteY1" fmla="*/ 334586 h 545927"/>
              <a:gd name="connsiteX2" fmla="*/ 1639673 w 1639673"/>
              <a:gd name="connsiteY2" fmla="*/ 545927 h 545927"/>
            </a:gdLst>
            <a:ahLst/>
            <a:cxnLst>
              <a:cxn ang="0">
                <a:pos x="connsiteX0" y="connsiteY0"/>
              </a:cxn>
              <a:cxn ang="0">
                <a:pos x="connsiteX1" y="connsiteY1"/>
              </a:cxn>
              <a:cxn ang="0">
                <a:pos x="connsiteX2" y="connsiteY2"/>
              </a:cxn>
            </a:cxnLst>
            <a:rect l="l" t="t" r="r" b="b"/>
            <a:pathLst>
              <a:path w="1639673" h="545927">
                <a:moveTo>
                  <a:pt x="0" y="0"/>
                </a:moveTo>
                <a:cubicBezTo>
                  <a:pt x="108477" y="212938"/>
                  <a:pt x="926910" y="244749"/>
                  <a:pt x="1176614" y="334586"/>
                </a:cubicBezTo>
                <a:cubicBezTo>
                  <a:pt x="1426318" y="424423"/>
                  <a:pt x="1500604" y="430177"/>
                  <a:pt x="1639673" y="545927"/>
                </a:cubicBezTo>
              </a:path>
            </a:pathLst>
          </a:custGeom>
          <a:noFill/>
          <a:ln w="57150">
            <a:solidFill>
              <a:schemeClr val="tx1"/>
            </a:solidFill>
            <a:prstDash val="sysDot"/>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46" name="object 15">
            <a:extLst>
              <a:ext uri="{FF2B5EF4-FFF2-40B4-BE49-F238E27FC236}">
                <a16:creationId xmlns:a16="http://schemas.microsoft.com/office/drawing/2014/main" id="{575052FA-BBC6-4EF7-B006-214B7F19D36F}"/>
              </a:ext>
            </a:extLst>
          </p:cNvPr>
          <p:cNvSpPr>
            <a:spLocks noChangeAspect="1"/>
          </p:cNvSpPr>
          <p:nvPr/>
        </p:nvSpPr>
        <p:spPr>
          <a:xfrm>
            <a:off x="990600" y="-76200"/>
            <a:ext cx="1644650" cy="1655699"/>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8" name="object 19">
            <a:extLst>
              <a:ext uri="{FF2B5EF4-FFF2-40B4-BE49-F238E27FC236}">
                <a16:creationId xmlns:a16="http://schemas.microsoft.com/office/drawing/2014/main" id="{BB4BEC03-B4C0-48A7-8F47-2DFFE5959905}"/>
              </a:ext>
            </a:extLst>
          </p:cNvPr>
          <p:cNvSpPr/>
          <p:nvPr/>
        </p:nvSpPr>
        <p:spPr>
          <a:xfrm>
            <a:off x="2884868" y="3627423"/>
            <a:ext cx="8773732" cy="3611577"/>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E38A355C-E537-4799-AE66-5C47EF6D1C51}"/>
              </a:ext>
            </a:extLst>
          </p:cNvPr>
          <p:cNvSpPr txBox="1"/>
          <p:nvPr/>
        </p:nvSpPr>
        <p:spPr>
          <a:xfrm>
            <a:off x="4767352" y="3048000"/>
            <a:ext cx="2797316" cy="1273041"/>
          </a:xfrm>
          <a:prstGeom prst="rect">
            <a:avLst/>
          </a:prstGeom>
          <a:noFill/>
        </p:spPr>
        <p:txBody>
          <a:bodyPr wrap="square" rtlCol="0">
            <a:spAutoFit/>
          </a:body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Less</a:t>
            </a:r>
          </a:p>
          <a:p>
            <a:pPr marL="0" marR="0" lvl="0" indent="0" algn="l" defTabSz="914400" rtl="0" eaLnBrk="1" fontAlgn="auto" latinLnBrk="0" hangingPunct="1">
              <a:lnSpc>
                <a:spcPct val="85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radiation</a:t>
            </a:r>
          </a:p>
          <a:p>
            <a:pPr marL="0" marR="0" lvl="0" indent="0" algn="l" defTabSz="914400" rtl="0" eaLnBrk="1" fontAlgn="auto" latinLnBrk="0" hangingPunct="1">
              <a:lnSpc>
                <a:spcPct val="85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to water</a:t>
            </a:r>
          </a:p>
        </p:txBody>
      </p:sp>
      <p:sp>
        <p:nvSpPr>
          <p:cNvPr id="34" name="TextBox 33">
            <a:extLst>
              <a:ext uri="{FF2B5EF4-FFF2-40B4-BE49-F238E27FC236}">
                <a16:creationId xmlns:a16="http://schemas.microsoft.com/office/drawing/2014/main" id="{8E0E1512-39F2-47D6-A620-56B846569482}"/>
              </a:ext>
            </a:extLst>
          </p:cNvPr>
          <p:cNvSpPr txBox="1"/>
          <p:nvPr/>
        </p:nvSpPr>
        <p:spPr>
          <a:xfrm>
            <a:off x="6684820" y="2621284"/>
            <a:ext cx="3429000" cy="880626"/>
          </a:xfrm>
          <a:prstGeom prst="rect">
            <a:avLst/>
          </a:prstGeom>
          <a:noFill/>
        </p:spPr>
        <p:txBody>
          <a:bodyPr wrap="square" rtlCol="0">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Cooler air temperature</a:t>
            </a:r>
          </a:p>
        </p:txBody>
      </p:sp>
      <p:pic>
        <p:nvPicPr>
          <p:cNvPr id="36" name="Picture 35">
            <a:extLst>
              <a:ext uri="{FF2B5EF4-FFF2-40B4-BE49-F238E27FC236}">
                <a16:creationId xmlns:a16="http://schemas.microsoft.com/office/drawing/2014/main" id="{8563694F-7925-43B5-A7B9-DD4D530CF6B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223683">
            <a:off x="6572606" y="6486575"/>
            <a:ext cx="480132" cy="197005"/>
          </a:xfrm>
          <a:prstGeom prst="rect">
            <a:avLst/>
          </a:prstGeom>
          <a:ln>
            <a:noFill/>
          </a:ln>
        </p:spPr>
      </p:pic>
      <p:pic>
        <p:nvPicPr>
          <p:cNvPr id="37" name="Picture 36">
            <a:extLst>
              <a:ext uri="{FF2B5EF4-FFF2-40B4-BE49-F238E27FC236}">
                <a16:creationId xmlns:a16="http://schemas.microsoft.com/office/drawing/2014/main" id="{8FA430B0-E2D3-4681-8B92-C9ADF0E9049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223683">
            <a:off x="8096607" y="5876974"/>
            <a:ext cx="480132" cy="197005"/>
          </a:xfrm>
          <a:prstGeom prst="rect">
            <a:avLst/>
          </a:prstGeom>
          <a:ln>
            <a:noFill/>
          </a:ln>
        </p:spPr>
      </p:pic>
      <p:pic>
        <p:nvPicPr>
          <p:cNvPr id="38" name="Picture 37">
            <a:extLst>
              <a:ext uri="{FF2B5EF4-FFF2-40B4-BE49-F238E27FC236}">
                <a16:creationId xmlns:a16="http://schemas.microsoft.com/office/drawing/2014/main" id="{DB0D5615-0061-416E-8094-04789DDEF4F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223683">
            <a:off x="8553808" y="5419774"/>
            <a:ext cx="480132" cy="197005"/>
          </a:xfrm>
          <a:prstGeom prst="rect">
            <a:avLst/>
          </a:prstGeom>
          <a:ln>
            <a:noFill/>
          </a:ln>
        </p:spPr>
      </p:pic>
      <p:sp>
        <p:nvSpPr>
          <p:cNvPr id="39" name="TextBox 38">
            <a:extLst>
              <a:ext uri="{FF2B5EF4-FFF2-40B4-BE49-F238E27FC236}">
                <a16:creationId xmlns:a16="http://schemas.microsoft.com/office/drawing/2014/main" id="{F659A1C0-6121-4F8D-9CFD-418B83DE4234}"/>
              </a:ext>
            </a:extLst>
          </p:cNvPr>
          <p:cNvSpPr txBox="1"/>
          <p:nvPr/>
        </p:nvSpPr>
        <p:spPr>
          <a:xfrm>
            <a:off x="6705600" y="5029200"/>
            <a:ext cx="1905000" cy="880626"/>
          </a:xfrm>
          <a:prstGeom prst="rect">
            <a:avLst/>
          </a:prstGeom>
          <a:noFill/>
        </p:spPr>
        <p:txBody>
          <a:bodyPr wrap="square" rtlCol="0">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Cooler water</a:t>
            </a:r>
          </a:p>
        </p:txBody>
      </p:sp>
      <p:pic>
        <p:nvPicPr>
          <p:cNvPr id="40" name="Picture 39">
            <a:extLst>
              <a:ext uri="{FF2B5EF4-FFF2-40B4-BE49-F238E27FC236}">
                <a16:creationId xmlns:a16="http://schemas.microsoft.com/office/drawing/2014/main" id="{305AED5A-8579-49F1-942D-2DE94A4127B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223683">
            <a:off x="7258407" y="6257975"/>
            <a:ext cx="480132" cy="197005"/>
          </a:xfrm>
          <a:prstGeom prst="rect">
            <a:avLst/>
          </a:prstGeom>
          <a:ln>
            <a:noFill/>
          </a:ln>
        </p:spPr>
      </p:pic>
      <p:cxnSp>
        <p:nvCxnSpPr>
          <p:cNvPr id="41" name="Straight Arrow Connector 40">
            <a:extLst>
              <a:ext uri="{FF2B5EF4-FFF2-40B4-BE49-F238E27FC236}">
                <a16:creationId xmlns:a16="http://schemas.microsoft.com/office/drawing/2014/main" id="{6AA1C9C9-B195-4373-B6F6-296B1102FB93}"/>
              </a:ext>
            </a:extLst>
          </p:cNvPr>
          <p:cNvCxnSpPr>
            <a:cxnSpLocks/>
          </p:cNvCxnSpPr>
          <p:nvPr/>
        </p:nvCxnSpPr>
        <p:spPr>
          <a:xfrm flipH="1">
            <a:off x="7696200" y="3505200"/>
            <a:ext cx="533400" cy="1524000"/>
          </a:xfrm>
          <a:prstGeom prst="straightConnector1">
            <a:avLst/>
          </a:prstGeom>
          <a:ln w="57150">
            <a:solidFill>
              <a:schemeClr val="tx1"/>
            </a:solidFill>
            <a:prstDash val="sysDot"/>
            <a:headEnd w="sm" len="med"/>
            <a:tailEnd type="triangle" w="med" len="med"/>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0DE727DC-E17E-4B5B-88AD-1BC85BEA1B63}"/>
              </a:ext>
            </a:extLst>
          </p:cNvPr>
          <p:cNvSpPr txBox="1"/>
          <p:nvPr/>
        </p:nvSpPr>
        <p:spPr>
          <a:xfrm>
            <a:off x="8976360" y="4947920"/>
            <a:ext cx="2321560" cy="880626"/>
          </a:xfrm>
          <a:prstGeom prst="rect">
            <a:avLst/>
          </a:prstGeom>
          <a:noFill/>
        </p:spPr>
        <p:txBody>
          <a:bodyPr wrap="square" rtlCol="0">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Less stressful for fish</a:t>
            </a:r>
          </a:p>
        </p:txBody>
      </p:sp>
      <p:sp>
        <p:nvSpPr>
          <p:cNvPr id="27" name="Freeform 52">
            <a:extLst>
              <a:ext uri="{FF2B5EF4-FFF2-40B4-BE49-F238E27FC236}">
                <a16:creationId xmlns:a16="http://schemas.microsoft.com/office/drawing/2014/main" id="{961AAEE7-9031-4B50-88F0-EC7A61AEEAF4}"/>
              </a:ext>
            </a:extLst>
          </p:cNvPr>
          <p:cNvSpPr/>
          <p:nvPr/>
        </p:nvSpPr>
        <p:spPr>
          <a:xfrm>
            <a:off x="5943600" y="4343401"/>
            <a:ext cx="1676400" cy="685799"/>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3254 w 1682927"/>
              <a:gd name="connsiteY0" fmla="*/ 0 h 556280"/>
              <a:gd name="connsiteX1" fmla="*/ 1219868 w 1682927"/>
              <a:gd name="connsiteY1" fmla="*/ 344939 h 556280"/>
              <a:gd name="connsiteX2" fmla="*/ 1682927 w 1682927"/>
              <a:gd name="connsiteY2" fmla="*/ 556280 h 556280"/>
              <a:gd name="connsiteX0" fmla="*/ 0 w 1639673"/>
              <a:gd name="connsiteY0" fmla="*/ 0 h 556280"/>
              <a:gd name="connsiteX1" fmla="*/ 1176614 w 1639673"/>
              <a:gd name="connsiteY1" fmla="*/ 344939 h 556280"/>
              <a:gd name="connsiteX2" fmla="*/ 1639673 w 1639673"/>
              <a:gd name="connsiteY2" fmla="*/ 556280 h 556280"/>
              <a:gd name="connsiteX0" fmla="*/ 0 w 1639673"/>
              <a:gd name="connsiteY0" fmla="*/ 0 h 556280"/>
              <a:gd name="connsiteX1" fmla="*/ 1176614 w 1639673"/>
              <a:gd name="connsiteY1" fmla="*/ 344939 h 556280"/>
              <a:gd name="connsiteX2" fmla="*/ 1639673 w 1639673"/>
              <a:gd name="connsiteY2" fmla="*/ 556280 h 556280"/>
              <a:gd name="connsiteX0" fmla="*/ 0 w 1639673"/>
              <a:gd name="connsiteY0" fmla="*/ 0 h 545927"/>
              <a:gd name="connsiteX1" fmla="*/ 1176614 w 1639673"/>
              <a:gd name="connsiteY1" fmla="*/ 334586 h 545927"/>
              <a:gd name="connsiteX2" fmla="*/ 1639673 w 1639673"/>
              <a:gd name="connsiteY2" fmla="*/ 545927 h 545927"/>
            </a:gdLst>
            <a:ahLst/>
            <a:cxnLst>
              <a:cxn ang="0">
                <a:pos x="connsiteX0" y="connsiteY0"/>
              </a:cxn>
              <a:cxn ang="0">
                <a:pos x="connsiteX1" y="connsiteY1"/>
              </a:cxn>
              <a:cxn ang="0">
                <a:pos x="connsiteX2" y="connsiteY2"/>
              </a:cxn>
            </a:cxnLst>
            <a:rect l="l" t="t" r="r" b="b"/>
            <a:pathLst>
              <a:path w="1639673" h="545927">
                <a:moveTo>
                  <a:pt x="0" y="0"/>
                </a:moveTo>
                <a:cubicBezTo>
                  <a:pt x="108477" y="212938"/>
                  <a:pt x="926910" y="244749"/>
                  <a:pt x="1176614" y="334586"/>
                </a:cubicBezTo>
                <a:cubicBezTo>
                  <a:pt x="1426318" y="424423"/>
                  <a:pt x="1500604" y="430177"/>
                  <a:pt x="1639673" y="545927"/>
                </a:cubicBezTo>
              </a:path>
            </a:pathLst>
          </a:custGeom>
          <a:noFill/>
          <a:ln w="57150">
            <a:solidFill>
              <a:schemeClr val="tx1"/>
            </a:solidFill>
            <a:prstDash val="sysDot"/>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23" name="TextBox 22">
            <a:extLst>
              <a:ext uri="{FF2B5EF4-FFF2-40B4-BE49-F238E27FC236}">
                <a16:creationId xmlns:a16="http://schemas.microsoft.com/office/drawing/2014/main" id="{9AFB900B-8C01-45FE-8AC9-DAC3A1B9FFE2}"/>
              </a:ext>
            </a:extLst>
          </p:cNvPr>
          <p:cNvSpPr txBox="1"/>
          <p:nvPr/>
        </p:nvSpPr>
        <p:spPr>
          <a:xfrm>
            <a:off x="3874770" y="6341111"/>
            <a:ext cx="8187755" cy="430886"/>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Photo credit:</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Jonathon McNally (Instagram: @jmc280 &amp; @mountainbladerunner)</a:t>
            </a:r>
          </a:p>
        </p:txBody>
      </p:sp>
      <p:grpSp>
        <p:nvGrpSpPr>
          <p:cNvPr id="42" name="Group 41">
            <a:extLst>
              <a:ext uri="{FF2B5EF4-FFF2-40B4-BE49-F238E27FC236}">
                <a16:creationId xmlns:a16="http://schemas.microsoft.com/office/drawing/2014/main" id="{94FA83B3-9B71-4284-9AE1-434835103C58}"/>
              </a:ext>
            </a:extLst>
          </p:cNvPr>
          <p:cNvGrpSpPr/>
          <p:nvPr/>
        </p:nvGrpSpPr>
        <p:grpSpPr>
          <a:xfrm>
            <a:off x="89570" y="5448300"/>
            <a:ext cx="909760" cy="1024373"/>
            <a:chOff x="6647654" y="1263249"/>
            <a:chExt cx="515208" cy="564617"/>
          </a:xfrm>
        </p:grpSpPr>
        <p:pic>
          <p:nvPicPr>
            <p:cNvPr id="44" name="Picture 43">
              <a:extLst>
                <a:ext uri="{FF2B5EF4-FFF2-40B4-BE49-F238E27FC236}">
                  <a16:creationId xmlns:a16="http://schemas.microsoft.com/office/drawing/2014/main" id="{17A6E777-C5C0-4871-8EA1-D76F32532B5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964334" y="1510120"/>
              <a:ext cx="198528" cy="317746"/>
            </a:xfrm>
            <a:prstGeom prst="rect">
              <a:avLst/>
            </a:prstGeom>
          </p:spPr>
        </p:pic>
        <p:pic>
          <p:nvPicPr>
            <p:cNvPr id="45" name="Picture 44">
              <a:extLst>
                <a:ext uri="{FF2B5EF4-FFF2-40B4-BE49-F238E27FC236}">
                  <a16:creationId xmlns:a16="http://schemas.microsoft.com/office/drawing/2014/main" id="{51191776-7827-45B2-938C-60E4024C6998}"/>
                </a:ext>
              </a:extLst>
            </p:cNvPr>
            <p:cNvPicPr>
              <a:picLocks noChangeAspect="1"/>
            </p:cNvPicPr>
            <p:nvPr/>
          </p:nvPicPr>
          <p:blipFill>
            <a:blip r:embed="rId8" cstate="print">
              <a:extLst>
                <a:ext uri="{BEBA8EAE-BF5A-486C-A8C5-ECC9F3942E4B}">
                  <a14:imgProps xmlns:a14="http://schemas.microsoft.com/office/drawing/2010/main">
                    <a14:imgLayer r:embed="rId9">
                      <a14:imgEffect>
                        <a14:colorTemperature colorTemp="6400"/>
                      </a14:imgEffect>
                      <a14:imgEffect>
                        <a14:saturation sat="148000"/>
                      </a14:imgEffect>
                      <a14:imgEffect>
                        <a14:brightnessContrast bright="-10000"/>
                      </a14:imgEffect>
                    </a14:imgLayer>
                  </a14:imgProps>
                </a:ext>
                <a:ext uri="{28A0092B-C50C-407E-A947-70E740481C1C}">
                  <a14:useLocalDpi xmlns:a14="http://schemas.microsoft.com/office/drawing/2010/main" val="0"/>
                </a:ext>
              </a:extLst>
            </a:blip>
            <a:stretch>
              <a:fillRect/>
            </a:stretch>
          </p:blipFill>
          <p:spPr>
            <a:xfrm>
              <a:off x="6699636" y="1358543"/>
              <a:ext cx="440441" cy="354151"/>
            </a:xfrm>
            <a:prstGeom prst="rect">
              <a:avLst/>
            </a:prstGeom>
          </p:spPr>
        </p:pic>
        <p:pic>
          <p:nvPicPr>
            <p:cNvPr id="47" name="Picture 46">
              <a:extLst>
                <a:ext uri="{FF2B5EF4-FFF2-40B4-BE49-F238E27FC236}">
                  <a16:creationId xmlns:a16="http://schemas.microsoft.com/office/drawing/2014/main" id="{6A946A5A-C362-4D4D-AD21-A18AB1B700F5}"/>
                </a:ext>
              </a:extLst>
            </p:cNvPr>
            <p:cNvPicPr>
              <a:picLocks noChangeAspect="1"/>
            </p:cNvPicPr>
            <p:nvPr/>
          </p:nvPicPr>
          <p:blipFill>
            <a:blip r:embed="rId10" cstate="print">
              <a:extLst>
                <a:ext uri="{BEBA8EAE-BF5A-486C-A8C5-ECC9F3942E4B}">
                  <a14:imgProps xmlns:a14="http://schemas.microsoft.com/office/drawing/2010/main">
                    <a14:imgLayer r:embed="rId11">
                      <a14:imgEffect>
                        <a14:brightnessContrast bright="-5000"/>
                      </a14:imgEffect>
                    </a14:imgLayer>
                  </a14:imgProps>
                </a:ext>
                <a:ext uri="{28A0092B-C50C-407E-A947-70E740481C1C}">
                  <a14:useLocalDpi xmlns:a14="http://schemas.microsoft.com/office/drawing/2010/main" val="0"/>
                </a:ext>
              </a:extLst>
            </a:blip>
            <a:stretch>
              <a:fillRect/>
            </a:stretch>
          </p:blipFill>
          <p:spPr>
            <a:xfrm>
              <a:off x="6647654" y="1263249"/>
              <a:ext cx="277861" cy="245418"/>
            </a:xfrm>
            <a:prstGeom prst="rect">
              <a:avLst/>
            </a:prstGeom>
            <a:effectLst>
              <a:outerShdw blurRad="50800" dist="50800" dir="5400000" algn="ctr" rotWithShape="0">
                <a:srgbClr val="000000"/>
              </a:outerShdw>
            </a:effectLst>
          </p:spPr>
        </p:pic>
        <p:pic>
          <p:nvPicPr>
            <p:cNvPr id="49" name="Picture 48">
              <a:extLst>
                <a:ext uri="{FF2B5EF4-FFF2-40B4-BE49-F238E27FC236}">
                  <a16:creationId xmlns:a16="http://schemas.microsoft.com/office/drawing/2014/main" id="{706B3BD0-53CA-4FDC-800E-C9D997C9F82D}"/>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99636" y="1406531"/>
              <a:ext cx="180213" cy="317746"/>
            </a:xfrm>
            <a:prstGeom prst="rect">
              <a:avLst/>
            </a:prstGeom>
          </p:spPr>
        </p:pic>
      </p:grpSp>
      <p:sp>
        <p:nvSpPr>
          <p:cNvPr id="50" name="Title 5">
            <a:extLst>
              <a:ext uri="{FF2B5EF4-FFF2-40B4-BE49-F238E27FC236}">
                <a16:creationId xmlns:a16="http://schemas.microsoft.com/office/drawing/2014/main" id="{CB51DDDB-85B7-4886-B527-EBC8AAAA400D}"/>
              </a:ext>
            </a:extLst>
          </p:cNvPr>
          <p:cNvSpPr txBox="1">
            <a:spLocks noChangeAspect="1"/>
          </p:cNvSpPr>
          <p:nvPr/>
        </p:nvSpPr>
        <p:spPr bwMode="auto">
          <a:xfrm>
            <a:off x="67734" y="6441700"/>
            <a:ext cx="3373735"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panose="020F0502020204030204" pitchFamily="34" charset="0"/>
                <a:ea typeface="+mj-ea"/>
                <a:cs typeface="Calibri" panose="020F0502020204030204" pitchFamily="34" charset="0"/>
              </a:rPr>
              <a:t>David et al. 2018, SRRC 2021 </a:t>
            </a:r>
          </a:p>
        </p:txBody>
      </p:sp>
      <p:sp>
        <p:nvSpPr>
          <p:cNvPr id="4" name="Slide Number Placeholder 3">
            <a:extLst>
              <a:ext uri="{FF2B5EF4-FFF2-40B4-BE49-F238E27FC236}">
                <a16:creationId xmlns:a16="http://schemas.microsoft.com/office/drawing/2014/main" id="{D4F8C5BD-7533-E3D7-5E88-C6A195F2E03C}"/>
              </a:ext>
            </a:extLst>
          </p:cNvPr>
          <p:cNvSpPr>
            <a:spLocks noGrp="1"/>
          </p:cNvSpPr>
          <p:nvPr>
            <p:ph type="sldNum" sz="quarter" idx="12"/>
          </p:nvPr>
        </p:nvSpPr>
        <p:spPr/>
        <p:txBody>
          <a:bodyPr/>
          <a:lstStyle/>
          <a:p>
            <a:fld id="{85E80BC6-4763-4CF4-844D-4F10D2D02284}" type="slidenum">
              <a:rPr lang="en-US" smtClean="0"/>
              <a:t>29</a:t>
            </a:fld>
            <a:endParaRPr lang="en-US"/>
          </a:p>
        </p:txBody>
      </p:sp>
    </p:spTree>
    <p:extLst>
      <p:ext uri="{BB962C8B-B14F-4D97-AF65-F5344CB8AC3E}">
        <p14:creationId xmlns:p14="http://schemas.microsoft.com/office/powerpoint/2010/main" val="14819730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A6EAF06E-9A6A-4D1E-A0FB-D66100151B4D}"/>
              </a:ext>
            </a:extLst>
          </p:cNvPr>
          <p:cNvSpPr>
            <a:spLocks noChangeAspect="1"/>
          </p:cNvSpPr>
          <p:nvPr/>
        </p:nvSpPr>
        <p:spPr bwMode="auto">
          <a:xfrm>
            <a:off x="0" y="-60959"/>
            <a:ext cx="12192000" cy="6918959"/>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1"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 name="TextBox 4"/>
          <p:cNvSpPr txBox="1"/>
          <p:nvPr/>
        </p:nvSpPr>
        <p:spPr>
          <a:xfrm>
            <a:off x="1549398" y="118533"/>
            <a:ext cx="9144000" cy="1089529"/>
          </a:xfrm>
          <a:prstGeom prst="rect">
            <a:avLst/>
          </a:prstGeom>
          <a:noFill/>
        </p:spPr>
        <p:txBody>
          <a:bodyPr wrap="square" rtlCol="0">
            <a:spAutoFit/>
          </a:bodyPr>
          <a:lstStyle/>
          <a:p>
            <a:pPr marL="0" marR="0" lvl="0" indent="0" algn="ctr" defTabSz="914400" rtl="0" eaLnBrk="1" fontAlgn="base" latinLnBrk="0" hangingPunct="1">
              <a:lnSpc>
                <a:spcPct val="80000"/>
              </a:lnSpc>
              <a:spcBef>
                <a:spcPct val="0"/>
              </a:spcBef>
              <a:spcAft>
                <a:spcPct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Smoke cooling greatest in</a:t>
            </a:r>
          </a:p>
          <a:p>
            <a:pPr marL="0" marR="0" lvl="0" indent="0" algn="ctr" defTabSz="914400" rtl="0" eaLnBrk="1" fontAlgn="base" latinLnBrk="0" hangingPunct="1">
              <a:lnSpc>
                <a:spcPct val="80000"/>
              </a:lnSpc>
              <a:spcBef>
                <a:spcPct val="0"/>
              </a:spcBef>
              <a:spcAft>
                <a:spcPct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rivers and large streams </a:t>
            </a:r>
          </a:p>
        </p:txBody>
      </p:sp>
      <p:sp>
        <p:nvSpPr>
          <p:cNvPr id="28" name="Title 5">
            <a:extLst>
              <a:ext uri="{FF2B5EF4-FFF2-40B4-BE49-F238E27FC236}">
                <a16:creationId xmlns:a16="http://schemas.microsoft.com/office/drawing/2014/main" id="{3357A799-5017-4826-BFA2-47869A04F64C}"/>
              </a:ext>
            </a:extLst>
          </p:cNvPr>
          <p:cNvSpPr txBox="1">
            <a:spLocks noChangeAspect="1"/>
          </p:cNvSpPr>
          <p:nvPr/>
        </p:nvSpPr>
        <p:spPr bwMode="auto">
          <a:xfrm>
            <a:off x="0" y="6436359"/>
            <a:ext cx="230632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panose="020F0502020204030204" pitchFamily="34" charset="0"/>
                <a:ea typeface="+mj-ea"/>
                <a:cs typeface="Calibri" panose="020F0502020204030204" pitchFamily="34" charset="0"/>
              </a:rPr>
              <a:t>Asarian et al. 2020</a:t>
            </a:r>
          </a:p>
        </p:txBody>
      </p:sp>
      <p:grpSp>
        <p:nvGrpSpPr>
          <p:cNvPr id="2" name="Group 1">
            <a:extLst>
              <a:ext uri="{FF2B5EF4-FFF2-40B4-BE49-F238E27FC236}">
                <a16:creationId xmlns:a16="http://schemas.microsoft.com/office/drawing/2014/main" id="{B202853F-B467-48CA-B222-AFFCB014F69E}"/>
              </a:ext>
            </a:extLst>
          </p:cNvPr>
          <p:cNvGrpSpPr/>
          <p:nvPr/>
        </p:nvGrpSpPr>
        <p:grpSpPr>
          <a:xfrm>
            <a:off x="8195735" y="3802997"/>
            <a:ext cx="3886195" cy="2913154"/>
            <a:chOff x="152403" y="2435630"/>
            <a:chExt cx="3886195" cy="2913154"/>
          </a:xfrm>
        </p:grpSpPr>
        <p:pic>
          <p:nvPicPr>
            <p:cNvPr id="3" name="Picture 2">
              <a:extLst>
                <a:ext uri="{FF2B5EF4-FFF2-40B4-BE49-F238E27FC236}">
                  <a16:creationId xmlns:a16="http://schemas.microsoft.com/office/drawing/2014/main" id="{95AE9B9F-3438-4740-89D3-AAAC822E44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3" y="2435630"/>
              <a:ext cx="3846022" cy="2884516"/>
            </a:xfrm>
            <a:prstGeom prst="rect">
              <a:avLst/>
            </a:prstGeom>
          </p:spPr>
        </p:pic>
        <p:sp>
          <p:nvSpPr>
            <p:cNvPr id="39" name="TextBox 38">
              <a:extLst>
                <a:ext uri="{FF2B5EF4-FFF2-40B4-BE49-F238E27FC236}">
                  <a16:creationId xmlns:a16="http://schemas.microsoft.com/office/drawing/2014/main" id="{303E9925-C0AD-498B-8694-F3AB486B292C}"/>
                </a:ext>
              </a:extLst>
            </p:cNvPr>
            <p:cNvSpPr txBox="1"/>
            <p:nvPr/>
          </p:nvSpPr>
          <p:spPr>
            <a:xfrm>
              <a:off x="187535" y="4982209"/>
              <a:ext cx="3851063" cy="366575"/>
            </a:xfrm>
            <a:prstGeom prst="rect">
              <a:avLst/>
            </a:prstGeom>
            <a:noFill/>
          </p:spPr>
          <p:txBody>
            <a:bodyPr wrap="square" rtlCol="0">
              <a:spAutoFit/>
            </a:bodyPr>
            <a:lstStyle/>
            <a:p>
              <a:pPr marL="0" marR="0" lvl="0" indent="0" algn="r" defTabSz="914400" rtl="0" eaLnBrk="1" fontAlgn="auto" latinLnBrk="0" hangingPunct="1">
                <a:lnSpc>
                  <a:spcPct val="8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Calibri" panose="020F0502020204030204" pitchFamily="34" charset="0"/>
                </a:rPr>
                <a:t>Photo credit:</a:t>
              </a:r>
            </a:p>
            <a:p>
              <a:pPr marL="0" marR="0" lvl="0" indent="0" algn="r" defTabSz="914400" rtl="0" eaLnBrk="1" fontAlgn="auto" latinLnBrk="0" hangingPunct="1">
                <a:lnSpc>
                  <a:spcPct val="8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Calibri" panose="020F0502020204030204" pitchFamily="34" charset="0"/>
                </a:rPr>
                <a:t>Mid-Klamath Watershed Council</a:t>
              </a:r>
            </a:p>
          </p:txBody>
        </p:sp>
      </p:grpSp>
      <p:grpSp>
        <p:nvGrpSpPr>
          <p:cNvPr id="4" name="Group 3">
            <a:extLst>
              <a:ext uri="{FF2B5EF4-FFF2-40B4-BE49-F238E27FC236}">
                <a16:creationId xmlns:a16="http://schemas.microsoft.com/office/drawing/2014/main" id="{3C8FA5B4-42BB-4B59-B785-87A86A5611C7}"/>
              </a:ext>
            </a:extLst>
          </p:cNvPr>
          <p:cNvGrpSpPr/>
          <p:nvPr/>
        </p:nvGrpSpPr>
        <p:grpSpPr>
          <a:xfrm>
            <a:off x="119405" y="1557866"/>
            <a:ext cx="3902260" cy="2923897"/>
            <a:chOff x="8238939" y="2421467"/>
            <a:chExt cx="3902260" cy="2923897"/>
          </a:xfrm>
        </p:grpSpPr>
        <p:pic>
          <p:nvPicPr>
            <p:cNvPr id="40" name="Content Placeholder 6">
              <a:extLst>
                <a:ext uri="{FF2B5EF4-FFF2-40B4-BE49-F238E27FC236}">
                  <a16:creationId xmlns:a16="http://schemas.microsoft.com/office/drawing/2014/main" id="{39C02144-FA43-4F01-A29E-4B63FC5EB37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256" b="-104"/>
            <a:stretch/>
          </p:blipFill>
          <p:spPr bwMode="auto">
            <a:xfrm>
              <a:off x="8238939" y="2421467"/>
              <a:ext cx="3855696" cy="2887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 name="TextBox 40">
              <a:extLst>
                <a:ext uri="{FF2B5EF4-FFF2-40B4-BE49-F238E27FC236}">
                  <a16:creationId xmlns:a16="http://schemas.microsoft.com/office/drawing/2014/main" id="{EB1C93BC-06C4-4D28-A911-330CC1D0E4C8}"/>
                </a:ext>
              </a:extLst>
            </p:cNvPr>
            <p:cNvSpPr txBox="1"/>
            <p:nvPr/>
          </p:nvSpPr>
          <p:spPr>
            <a:xfrm>
              <a:off x="8290136" y="4914477"/>
              <a:ext cx="3851063" cy="43088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lumMod val="75000"/>
                    </a:srgbClr>
                  </a:solidFill>
                  <a:effectLst>
                    <a:outerShdw blurRad="38100" dist="38100" dir="2700000" algn="tl">
                      <a:srgbClr val="000000">
                        <a:alpha val="43137"/>
                      </a:srgbClr>
                    </a:outerShdw>
                  </a:effectLst>
                  <a:uLnTx/>
                  <a:uFillTx/>
                  <a:latin typeface="Calibri" panose="020F0502020204030204" pitchFamily="34" charset="0"/>
                  <a:ea typeface="+mn-ea"/>
                  <a:cs typeface="Calibri" panose="020F0502020204030204" pitchFamily="34" charset="0"/>
                </a:rPr>
                <a:t>Photo credit:</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lumMod val="75000"/>
                    </a:srgbClr>
                  </a:solidFill>
                  <a:effectLst>
                    <a:outerShdw blurRad="38100" dist="38100" dir="2700000" algn="tl">
                      <a:srgbClr val="000000">
                        <a:alpha val="43137"/>
                      </a:srgbClr>
                    </a:outerShdw>
                  </a:effectLst>
                  <a:uLnTx/>
                  <a:uFillTx/>
                  <a:latin typeface="Calibri" panose="020F0502020204030204" pitchFamily="34" charset="0"/>
                  <a:ea typeface="+mn-ea"/>
                  <a:cs typeface="Calibri" panose="020F0502020204030204" pitchFamily="34" charset="0"/>
                </a:rPr>
                <a:t>Eli Asarian</a:t>
              </a:r>
            </a:p>
          </p:txBody>
        </p:sp>
      </p:grpSp>
      <p:pic>
        <p:nvPicPr>
          <p:cNvPr id="6" name="Picture 5">
            <a:extLst>
              <a:ext uri="{FF2B5EF4-FFF2-40B4-BE49-F238E27FC236}">
                <a16:creationId xmlns:a16="http://schemas.microsoft.com/office/drawing/2014/main" id="{02CAF3AC-E6F8-4BCB-9351-87B3A4AA166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569"/>
          <a:stretch/>
        </p:blipFill>
        <p:spPr>
          <a:xfrm>
            <a:off x="4063999" y="2667337"/>
            <a:ext cx="3979333" cy="2881935"/>
          </a:xfrm>
          <a:prstGeom prst="rect">
            <a:avLst/>
          </a:prstGeom>
        </p:spPr>
      </p:pic>
      <p:sp>
        <p:nvSpPr>
          <p:cNvPr id="30" name="Text Box 2">
            <a:extLst>
              <a:ext uri="{FF2B5EF4-FFF2-40B4-BE49-F238E27FC236}">
                <a16:creationId xmlns:a16="http://schemas.microsoft.com/office/drawing/2014/main" id="{33A881A8-870E-494A-8A9E-71D492F5F02B}"/>
              </a:ext>
            </a:extLst>
          </p:cNvPr>
          <p:cNvSpPr txBox="1">
            <a:spLocks noChangeArrowheads="1"/>
          </p:cNvSpPr>
          <p:nvPr/>
        </p:nvSpPr>
        <p:spPr bwMode="auto">
          <a:xfrm>
            <a:off x="8550837" y="2895155"/>
            <a:ext cx="3181977" cy="931794"/>
          </a:xfrm>
          <a:prstGeom prst="rect">
            <a:avLst/>
          </a:prstGeom>
          <a:noFill/>
          <a:ln w="9525">
            <a:noFill/>
            <a:miter lim="800000"/>
            <a:headEnd/>
            <a:tailEnd/>
          </a:ln>
        </p:spPr>
        <p:txBody>
          <a:bodyPr rot="0" vert="horz" wrap="square" lIns="91440" tIns="45720" rIns="91440" bIns="45720" anchor="t" anchorCtr="0">
            <a:spAutoFit/>
          </a:bodyPr>
          <a:lstStyle/>
          <a:p>
            <a:pPr marL="0" marR="0" lvl="0" indent="0" algn="ctr" defTabSz="914400" rtl="0" eaLnBrk="1" fontAlgn="base" latinLnBrk="0" hangingPunct="1">
              <a:lnSpc>
                <a:spcPct val="85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10 km</a:t>
            </a:r>
            <a:r>
              <a:rPr kumimoji="0" lang="en-US" sz="2000" b="0" i="0" u="none" strike="noStrike" kern="1200" cap="none" spc="0" normalizeH="0" baseline="3000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2</a:t>
            </a:r>
          </a:p>
          <a:p>
            <a:pPr marL="0" marR="0" lvl="0" indent="0" algn="ctr" defTabSz="914400" rtl="0" eaLnBrk="1" fontAlgn="base" latinLnBrk="0" hangingPunct="1">
              <a:lnSpc>
                <a:spcPct val="85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CC"/>
                </a:solidFill>
                <a:effectLst/>
                <a:uLnTx/>
                <a:uFillTx/>
                <a:latin typeface="Calibri" panose="020F0502020204030204" pitchFamily="34" charset="0"/>
                <a:ea typeface="Times New Roman"/>
                <a:cs typeface="Calibri" panose="020F0502020204030204" pitchFamily="34" charset="0"/>
              </a:rPr>
              <a:t>0.1 °C cooling</a:t>
            </a:r>
          </a:p>
          <a:p>
            <a:pPr marL="0" marR="0" lvl="0" indent="0" algn="ctr" defTabSz="914400" rtl="0" eaLnBrk="1" fontAlgn="base" latinLnBrk="0" hangingPunct="1">
              <a:lnSpc>
                <a:spcPct val="85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(e.g., Aikens Cr.)</a:t>
            </a:r>
          </a:p>
        </p:txBody>
      </p:sp>
      <p:sp>
        <p:nvSpPr>
          <p:cNvPr id="34" name="Text Box 2">
            <a:extLst>
              <a:ext uri="{FF2B5EF4-FFF2-40B4-BE49-F238E27FC236}">
                <a16:creationId xmlns:a16="http://schemas.microsoft.com/office/drawing/2014/main" id="{F4843FFC-BE90-4B6C-96F0-C5614E94DBB6}"/>
              </a:ext>
            </a:extLst>
          </p:cNvPr>
          <p:cNvSpPr txBox="1">
            <a:spLocks noChangeArrowheads="1"/>
          </p:cNvSpPr>
          <p:nvPr/>
        </p:nvSpPr>
        <p:spPr bwMode="auto">
          <a:xfrm>
            <a:off x="350639" y="592220"/>
            <a:ext cx="3181977" cy="1105431"/>
          </a:xfrm>
          <a:prstGeom prst="rect">
            <a:avLst/>
          </a:prstGeom>
          <a:noFill/>
          <a:ln w="9525">
            <a:noFill/>
            <a:miter lim="800000"/>
            <a:headEnd/>
            <a:tailEnd/>
          </a:ln>
        </p:spPr>
        <p:txBody>
          <a:bodyPr rot="0" vert="horz" wrap="square" lIns="91440" tIns="45720" rIns="91440" bIns="45720" anchor="t" anchorCtr="0">
            <a:spAutoFit/>
          </a:bodyPr>
          <a:lstStyle/>
          <a:p>
            <a:pPr marL="0" marR="0" lvl="0" indent="0" algn="ctr" defTabSz="914400" rtl="0" eaLnBrk="1" fontAlgn="base" latinLnBrk="0" hangingPunct="1">
              <a:lnSpc>
                <a:spcPct val="85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1,946 km</a:t>
            </a:r>
            <a:r>
              <a:rPr kumimoji="0" lang="en-US" sz="2000" b="0" i="0" u="none" strike="noStrike" kern="1200" cap="none" spc="0" normalizeH="0" baseline="3000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2</a:t>
            </a:r>
            <a:endPar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endParaRPr>
          </a:p>
          <a:p>
            <a:pPr marL="0" marR="0" lvl="0" indent="0" algn="ctr" defTabSz="914400" rtl="0" eaLnBrk="1" fontAlgn="base" latinLnBrk="0" hangingPunct="1">
              <a:lnSpc>
                <a:spcPct val="85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CC"/>
                </a:solidFill>
                <a:effectLst/>
                <a:uLnTx/>
                <a:uFillTx/>
                <a:latin typeface="Calibri" panose="020F0502020204030204" pitchFamily="34" charset="0"/>
                <a:ea typeface="Times New Roman"/>
                <a:cs typeface="Calibri" panose="020F0502020204030204" pitchFamily="34" charset="0"/>
              </a:rPr>
              <a:t>2.4 °C cooling</a:t>
            </a:r>
            <a:endParaRPr kumimoji="0" lang="en-US" sz="2000" b="1" i="0" u="none" strike="noStrike" kern="1200" cap="none" spc="0" normalizeH="0" baseline="0" noProof="0" dirty="0">
              <a:ln>
                <a:noFill/>
              </a:ln>
              <a:solidFill>
                <a:srgbClr val="0000CC"/>
              </a:solidFill>
              <a:effectLst/>
              <a:uLnTx/>
              <a:uFillTx/>
              <a:latin typeface="Calibri" panose="020F0502020204030204" pitchFamily="34" charset="0"/>
              <a:ea typeface="Times New Roman"/>
              <a:cs typeface="Calibri" panose="020F0502020204030204" pitchFamily="34" charset="0"/>
            </a:endParaRPr>
          </a:p>
          <a:p>
            <a:pPr marL="0" marR="0" lvl="0" indent="0" algn="ctr" defTabSz="914400" rtl="0" eaLnBrk="1" fontAlgn="base" latinLnBrk="0" hangingPunct="1">
              <a:lnSpc>
                <a:spcPct val="85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(e.g., Salmon R</a:t>
            </a:r>
            <a:r>
              <a:rPr kumimoji="0" lang="en-US" sz="2000" b="0" i="0" u="none" strike="noStrike" kern="1200" cap="none" spc="0" normalizeH="0" baseline="0" noProof="0" dirty="0" err="1">
                <a:ln>
                  <a:noFill/>
                </a:ln>
                <a:solidFill>
                  <a:srgbClr val="000000"/>
                </a:solidFill>
                <a:effectLst/>
                <a:uLnTx/>
                <a:uFillTx/>
                <a:latin typeface="Calibri" panose="020F0502020204030204" pitchFamily="34" charset="0"/>
                <a:ea typeface="Times New Roman"/>
                <a:cs typeface="Calibri" panose="020F0502020204030204" pitchFamily="34" charset="0"/>
              </a:rPr>
              <a:t>iver</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a:t>
            </a:r>
          </a:p>
          <a:p>
            <a:pPr marL="0" marR="0" lvl="0" indent="0" algn="ctr" defTabSz="914400" rtl="0" eaLnBrk="1" fontAlgn="base" latinLnBrk="0" hangingPunct="1">
              <a:lnSpc>
                <a:spcPct val="85000"/>
              </a:lnSpc>
              <a:spcBef>
                <a:spcPts val="0"/>
              </a:spcBef>
              <a:spcAft>
                <a:spcPts val="0"/>
              </a:spcAft>
              <a:buClrTx/>
              <a:buSzTx/>
              <a:buFontTx/>
              <a:buNone/>
              <a:tabLst/>
              <a:defRPr/>
            </a:pPr>
            <a:endParaRPr kumimoji="0" lang="en-US" sz="2000" b="0" i="0" u="none" strike="noStrike" kern="1200" cap="none" spc="0" normalizeH="0" baseline="30000" noProof="0" dirty="0">
              <a:ln>
                <a:noFill/>
              </a:ln>
              <a:solidFill>
                <a:srgbClr val="000000"/>
              </a:solidFill>
              <a:effectLst/>
              <a:uLnTx/>
              <a:uFillTx/>
              <a:latin typeface="Calibri" panose="020F0502020204030204" pitchFamily="34" charset="0"/>
              <a:ea typeface="Times New Roman"/>
              <a:cs typeface="Calibri" panose="020F0502020204030204" pitchFamily="34" charset="0"/>
            </a:endParaRPr>
          </a:p>
        </p:txBody>
      </p:sp>
      <p:sp>
        <p:nvSpPr>
          <p:cNvPr id="23" name="Text Box 2">
            <a:extLst>
              <a:ext uri="{FF2B5EF4-FFF2-40B4-BE49-F238E27FC236}">
                <a16:creationId xmlns:a16="http://schemas.microsoft.com/office/drawing/2014/main" id="{F732FEC3-AFBB-40A2-9F09-051A33A37AAB}"/>
              </a:ext>
            </a:extLst>
          </p:cNvPr>
          <p:cNvSpPr txBox="1">
            <a:spLocks noChangeArrowheads="1"/>
          </p:cNvSpPr>
          <p:nvPr/>
        </p:nvSpPr>
        <p:spPr bwMode="auto">
          <a:xfrm>
            <a:off x="4414410" y="1760626"/>
            <a:ext cx="3181977" cy="931794"/>
          </a:xfrm>
          <a:prstGeom prst="rect">
            <a:avLst/>
          </a:prstGeom>
          <a:noFill/>
          <a:ln w="9525">
            <a:noFill/>
            <a:miter lim="800000"/>
            <a:headEnd/>
            <a:tailEnd/>
          </a:ln>
        </p:spPr>
        <p:txBody>
          <a:bodyPr rot="0" vert="horz" wrap="square" lIns="91440" tIns="45720" rIns="91440" bIns="45720" anchor="t" anchorCtr="0">
            <a:spAutoFit/>
          </a:bodyPr>
          <a:lstStyle/>
          <a:p>
            <a:pPr marL="0" marR="0" lvl="0" indent="0" algn="ctr" defTabSz="914400" rtl="0" eaLnBrk="1" fontAlgn="base" latinLnBrk="0" hangingPunct="1">
              <a:lnSpc>
                <a:spcPct val="85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270 km</a:t>
            </a:r>
            <a:r>
              <a:rPr kumimoji="0" lang="en-US" sz="2000" b="0" i="0" u="none" strike="noStrike" kern="1200" cap="none" spc="0" normalizeH="0" baseline="3000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2</a:t>
            </a:r>
          </a:p>
          <a:p>
            <a:pPr marL="0" marR="0" lvl="0" indent="0" algn="ctr" defTabSz="914400" rtl="0" eaLnBrk="1" fontAlgn="base" latinLnBrk="0" hangingPunct="1">
              <a:lnSpc>
                <a:spcPct val="85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CC"/>
                </a:solidFill>
                <a:effectLst/>
                <a:uLnTx/>
                <a:uFillTx/>
                <a:latin typeface="Calibri" panose="020F0502020204030204" pitchFamily="34" charset="0"/>
                <a:ea typeface="Times New Roman"/>
                <a:cs typeface="Calibri" panose="020F0502020204030204" pitchFamily="34" charset="0"/>
              </a:rPr>
              <a:t>1.5 °C cooling</a:t>
            </a:r>
          </a:p>
          <a:p>
            <a:pPr marL="0" marR="0" lvl="0" indent="0" algn="ctr" defTabSz="914400" rtl="0" eaLnBrk="1" fontAlgn="base" latinLnBrk="0" hangingPunct="1">
              <a:lnSpc>
                <a:spcPct val="85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rPr>
              <a:t>(e.g., Beaver Cr.)</a:t>
            </a:r>
          </a:p>
        </p:txBody>
      </p:sp>
      <p:sp>
        <p:nvSpPr>
          <p:cNvPr id="24" name="TextBox 23">
            <a:extLst>
              <a:ext uri="{FF2B5EF4-FFF2-40B4-BE49-F238E27FC236}">
                <a16:creationId xmlns:a16="http://schemas.microsoft.com/office/drawing/2014/main" id="{7948FB46-FE36-4A90-A4F2-F96304F18EED}"/>
              </a:ext>
            </a:extLst>
          </p:cNvPr>
          <p:cNvSpPr txBox="1"/>
          <p:nvPr/>
        </p:nvSpPr>
        <p:spPr>
          <a:xfrm>
            <a:off x="6045200" y="5109212"/>
            <a:ext cx="2010832" cy="43088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lumMod val="85000"/>
                  </a:srgbClr>
                </a:solidFill>
                <a:effectLst>
                  <a:outerShdw blurRad="38100" dist="38100" dir="2700000" algn="tl">
                    <a:srgbClr val="000000">
                      <a:alpha val="43137"/>
                    </a:srgbClr>
                  </a:outerShdw>
                </a:effectLst>
                <a:uLnTx/>
                <a:uFillTx/>
                <a:latin typeface="Calibri" panose="020F0502020204030204" pitchFamily="34" charset="0"/>
                <a:ea typeface="+mn-ea"/>
                <a:cs typeface="Calibri" panose="020F0502020204030204" pitchFamily="34" charset="0"/>
              </a:rPr>
              <a:t>Photo credit: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lumMod val="85000"/>
                  </a:srgbClr>
                </a:solidFill>
                <a:effectLst>
                  <a:outerShdw blurRad="38100" dist="38100" dir="2700000" algn="tl">
                    <a:srgbClr val="000000">
                      <a:alpha val="43137"/>
                    </a:srgbClr>
                  </a:outerShdw>
                </a:effectLst>
                <a:uLnTx/>
                <a:uFillTx/>
                <a:latin typeface="Calibri" panose="020F0502020204030204" pitchFamily="34" charset="0"/>
                <a:ea typeface="+mn-ea"/>
                <a:cs typeface="Calibri" panose="020F0502020204030204" pitchFamily="34" charset="0"/>
              </a:rPr>
              <a:t>Google Street View</a:t>
            </a:r>
          </a:p>
        </p:txBody>
      </p:sp>
      <p:cxnSp>
        <p:nvCxnSpPr>
          <p:cNvPr id="25" name="Straight Arrow Connector 24">
            <a:extLst>
              <a:ext uri="{FF2B5EF4-FFF2-40B4-BE49-F238E27FC236}">
                <a16:creationId xmlns:a16="http://schemas.microsoft.com/office/drawing/2014/main" id="{20826A87-1C03-4801-AC44-6CEE0D304E4B}"/>
              </a:ext>
            </a:extLst>
          </p:cNvPr>
          <p:cNvCxnSpPr>
            <a:cxnSpLocks/>
          </p:cNvCxnSpPr>
          <p:nvPr/>
        </p:nvCxnSpPr>
        <p:spPr>
          <a:xfrm flipH="1">
            <a:off x="3073400" y="922867"/>
            <a:ext cx="465668" cy="127000"/>
          </a:xfrm>
          <a:prstGeom prst="straightConnector1">
            <a:avLst/>
          </a:prstGeom>
          <a:ln w="44450">
            <a:solidFill>
              <a:schemeClr val="bg1">
                <a:lumMod val="50000"/>
              </a:schemeClr>
            </a:solidFill>
            <a:prstDash val="sysDash"/>
            <a:headEnd w="sm"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33301E32-AAAA-45F0-850D-E665603497B2}"/>
              </a:ext>
            </a:extLst>
          </p:cNvPr>
          <p:cNvCxnSpPr>
            <a:cxnSpLocks/>
          </p:cNvCxnSpPr>
          <p:nvPr/>
        </p:nvCxnSpPr>
        <p:spPr>
          <a:xfrm flipH="1">
            <a:off x="5960533" y="1178431"/>
            <a:ext cx="160865" cy="616505"/>
          </a:xfrm>
          <a:prstGeom prst="straightConnector1">
            <a:avLst/>
          </a:prstGeom>
          <a:ln w="44450">
            <a:solidFill>
              <a:schemeClr val="bg1">
                <a:lumMod val="50000"/>
              </a:schemeClr>
            </a:solidFill>
            <a:prstDash val="sysDash"/>
            <a:headEnd w="sm"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50" name="Group 49">
            <a:extLst>
              <a:ext uri="{FF2B5EF4-FFF2-40B4-BE49-F238E27FC236}">
                <a16:creationId xmlns:a16="http://schemas.microsoft.com/office/drawing/2014/main" id="{D6BC015E-D73B-4310-9104-D89F59D7C00A}"/>
              </a:ext>
            </a:extLst>
          </p:cNvPr>
          <p:cNvGrpSpPr/>
          <p:nvPr/>
        </p:nvGrpSpPr>
        <p:grpSpPr>
          <a:xfrm>
            <a:off x="89570" y="5448300"/>
            <a:ext cx="909760" cy="1024373"/>
            <a:chOff x="6647654" y="1263249"/>
            <a:chExt cx="515208" cy="564617"/>
          </a:xfrm>
        </p:grpSpPr>
        <p:pic>
          <p:nvPicPr>
            <p:cNvPr id="51" name="Picture 50">
              <a:extLst>
                <a:ext uri="{FF2B5EF4-FFF2-40B4-BE49-F238E27FC236}">
                  <a16:creationId xmlns:a16="http://schemas.microsoft.com/office/drawing/2014/main" id="{58B52FAA-4B04-454A-8B8B-85E419EC5D3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964334" y="1510120"/>
              <a:ext cx="198528" cy="317746"/>
            </a:xfrm>
            <a:prstGeom prst="rect">
              <a:avLst/>
            </a:prstGeom>
          </p:spPr>
        </p:pic>
        <p:pic>
          <p:nvPicPr>
            <p:cNvPr id="52" name="Picture 51">
              <a:extLst>
                <a:ext uri="{FF2B5EF4-FFF2-40B4-BE49-F238E27FC236}">
                  <a16:creationId xmlns:a16="http://schemas.microsoft.com/office/drawing/2014/main" id="{A9951BF7-60A5-4059-9CB3-F9B0ED1D3308}"/>
                </a:ext>
              </a:extLst>
            </p:cNvPr>
            <p:cNvPicPr>
              <a:picLocks noChangeAspect="1"/>
            </p:cNvPicPr>
            <p:nvPr/>
          </p:nvPicPr>
          <p:blipFill>
            <a:blip r:embed="rId7" cstate="print">
              <a:extLst>
                <a:ext uri="{BEBA8EAE-BF5A-486C-A8C5-ECC9F3942E4B}">
                  <a14:imgProps xmlns:a14="http://schemas.microsoft.com/office/drawing/2010/main">
                    <a14:imgLayer r:embed="rId8">
                      <a14:imgEffect>
                        <a14:colorTemperature colorTemp="6400"/>
                      </a14:imgEffect>
                      <a14:imgEffect>
                        <a14:saturation sat="148000"/>
                      </a14:imgEffect>
                      <a14:imgEffect>
                        <a14:brightnessContrast bright="-10000"/>
                      </a14:imgEffect>
                    </a14:imgLayer>
                  </a14:imgProps>
                </a:ext>
                <a:ext uri="{28A0092B-C50C-407E-A947-70E740481C1C}">
                  <a14:useLocalDpi xmlns:a14="http://schemas.microsoft.com/office/drawing/2010/main" val="0"/>
                </a:ext>
              </a:extLst>
            </a:blip>
            <a:stretch>
              <a:fillRect/>
            </a:stretch>
          </p:blipFill>
          <p:spPr>
            <a:xfrm>
              <a:off x="6699636" y="1358543"/>
              <a:ext cx="440441" cy="354151"/>
            </a:xfrm>
            <a:prstGeom prst="rect">
              <a:avLst/>
            </a:prstGeom>
          </p:spPr>
        </p:pic>
        <p:pic>
          <p:nvPicPr>
            <p:cNvPr id="53" name="Picture 52">
              <a:extLst>
                <a:ext uri="{FF2B5EF4-FFF2-40B4-BE49-F238E27FC236}">
                  <a16:creationId xmlns:a16="http://schemas.microsoft.com/office/drawing/2014/main" id="{F36B6914-76A1-4B17-9F15-4273F5726541}"/>
                </a:ext>
              </a:extLst>
            </p:cNvPr>
            <p:cNvPicPr>
              <a:picLocks noChangeAspect="1"/>
            </p:cNvPicPr>
            <p:nvPr/>
          </p:nvPicPr>
          <p:blipFill>
            <a:blip r:embed="rId9" cstate="print">
              <a:extLst>
                <a:ext uri="{BEBA8EAE-BF5A-486C-A8C5-ECC9F3942E4B}">
                  <a14:imgProps xmlns:a14="http://schemas.microsoft.com/office/drawing/2010/main">
                    <a14:imgLayer r:embed="rId10">
                      <a14:imgEffect>
                        <a14:brightnessContrast bright="-5000"/>
                      </a14:imgEffect>
                    </a14:imgLayer>
                  </a14:imgProps>
                </a:ext>
                <a:ext uri="{28A0092B-C50C-407E-A947-70E740481C1C}">
                  <a14:useLocalDpi xmlns:a14="http://schemas.microsoft.com/office/drawing/2010/main" val="0"/>
                </a:ext>
              </a:extLst>
            </a:blip>
            <a:stretch>
              <a:fillRect/>
            </a:stretch>
          </p:blipFill>
          <p:spPr>
            <a:xfrm>
              <a:off x="6647654" y="1263249"/>
              <a:ext cx="277861" cy="245418"/>
            </a:xfrm>
            <a:prstGeom prst="rect">
              <a:avLst/>
            </a:prstGeom>
            <a:effectLst>
              <a:outerShdw blurRad="50800" dist="50800" dir="5400000" algn="ctr" rotWithShape="0">
                <a:srgbClr val="000000"/>
              </a:outerShdw>
            </a:effectLst>
          </p:spPr>
        </p:pic>
        <p:pic>
          <p:nvPicPr>
            <p:cNvPr id="54" name="Picture 53">
              <a:extLst>
                <a:ext uri="{FF2B5EF4-FFF2-40B4-BE49-F238E27FC236}">
                  <a16:creationId xmlns:a16="http://schemas.microsoft.com/office/drawing/2014/main" id="{EEC9B086-D3A7-4ED7-B76E-208C3587F29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699636" y="1406531"/>
              <a:ext cx="180213" cy="317746"/>
            </a:xfrm>
            <a:prstGeom prst="rect">
              <a:avLst/>
            </a:prstGeom>
          </p:spPr>
        </p:pic>
      </p:grpSp>
      <p:sp>
        <p:nvSpPr>
          <p:cNvPr id="7" name="Slide Number Placeholder 6">
            <a:extLst>
              <a:ext uri="{FF2B5EF4-FFF2-40B4-BE49-F238E27FC236}">
                <a16:creationId xmlns:a16="http://schemas.microsoft.com/office/drawing/2014/main" id="{8F2B000B-8B50-B2A0-3BF9-DDCFAB99321C}"/>
              </a:ext>
            </a:extLst>
          </p:cNvPr>
          <p:cNvSpPr>
            <a:spLocks noGrp="1"/>
          </p:cNvSpPr>
          <p:nvPr>
            <p:ph type="sldNum" sz="quarter" idx="12"/>
          </p:nvPr>
        </p:nvSpPr>
        <p:spPr/>
        <p:txBody>
          <a:bodyPr/>
          <a:lstStyle/>
          <a:p>
            <a:pPr>
              <a:defRPr/>
            </a:pPr>
            <a:fld id="{3B514CF5-B75E-4684-A13E-9C9522798885}" type="slidenum">
              <a:rPr lang="en-US" smtClean="0"/>
              <a:pPr>
                <a:defRPr/>
              </a:pPr>
              <a:t>30</a:t>
            </a:fld>
            <a:endParaRPr lang="en-US" dirty="0"/>
          </a:p>
        </p:txBody>
      </p:sp>
    </p:spTree>
    <p:extLst>
      <p:ext uri="{BB962C8B-B14F-4D97-AF65-F5344CB8AC3E}">
        <p14:creationId xmlns:p14="http://schemas.microsoft.com/office/powerpoint/2010/main" val="25258657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5">
            <a:extLst>
              <a:ext uri="{FF2B5EF4-FFF2-40B4-BE49-F238E27FC236}">
                <a16:creationId xmlns:a16="http://schemas.microsoft.com/office/drawing/2014/main" id="{89C1C2CB-E715-A0F1-7977-8D49D2AB96BB}"/>
              </a:ext>
            </a:extLst>
          </p:cNvPr>
          <p:cNvSpPr txBox="1">
            <a:spLocks/>
          </p:cNvSpPr>
          <p:nvPr/>
        </p:nvSpPr>
        <p:spPr bwMode="auto">
          <a:xfrm>
            <a:off x="4296832" y="306482"/>
            <a:ext cx="6807201" cy="1348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ctr" defTabSz="914400" rtl="0" eaLnBrk="0" fontAlgn="base" latinLnBrk="0" hangingPunct="0">
              <a:lnSpc>
                <a:spcPct val="85000"/>
              </a:lnSpc>
              <a:spcBef>
                <a:spcPct val="0"/>
              </a:spcBef>
              <a:spcAft>
                <a:spcPct val="0"/>
              </a:spcAft>
              <a:buClrTx/>
              <a:buSzTx/>
              <a:buFontTx/>
              <a:buNone/>
              <a:tabLst/>
              <a:defRPr/>
            </a:pPr>
            <a:r>
              <a:rPr kumimoji="0" lang="en-US" sz="3600" b="0" i="1" u="none" strike="noStrike" kern="0" cap="none" spc="0" normalizeH="0" baseline="0" noProof="0" dirty="0">
                <a:ln>
                  <a:noFill/>
                </a:ln>
                <a:solidFill>
                  <a:srgbClr val="000000"/>
                </a:solidFill>
                <a:effectLst/>
                <a:uLnTx/>
                <a:uFillTx/>
                <a:latin typeface="Calibri" panose="020F0502020204030204" pitchFamily="34" charset="0"/>
                <a:ea typeface="+mj-ea"/>
                <a:cs typeface="Calibri" panose="020F0502020204030204" pitchFamily="34" charset="0"/>
              </a:rPr>
              <a:t>When and where does</a:t>
            </a:r>
          </a:p>
          <a:p>
            <a:pPr marL="0" marR="0" lvl="0" indent="0" algn="ctr" defTabSz="914400" rtl="0" eaLnBrk="0" fontAlgn="base" latinLnBrk="0" hangingPunct="0">
              <a:lnSpc>
                <a:spcPct val="85000"/>
              </a:lnSpc>
              <a:spcBef>
                <a:spcPct val="0"/>
              </a:spcBef>
              <a:spcAft>
                <a:spcPct val="0"/>
              </a:spcAft>
              <a:buClrTx/>
              <a:buSzTx/>
              <a:buFontTx/>
              <a:buNone/>
              <a:tabLst/>
              <a:defRPr/>
            </a:pPr>
            <a:r>
              <a:rPr kumimoji="0" lang="en-US" sz="3600" b="0" i="1" u="none" strike="noStrike" kern="0" cap="none" spc="0" normalizeH="0" baseline="0" noProof="0" dirty="0">
                <a:ln>
                  <a:noFill/>
                </a:ln>
                <a:solidFill>
                  <a:srgbClr val="000000"/>
                </a:solidFill>
                <a:effectLst/>
                <a:uLnTx/>
                <a:uFillTx/>
                <a:latin typeface="Calibri" panose="020F0502020204030204" pitchFamily="34" charset="0"/>
                <a:ea typeface="+mj-ea"/>
                <a:cs typeface="Calibri" panose="020F0502020204030204" pitchFamily="34" charset="0"/>
              </a:rPr>
              <a:t>flow affect temperatures?</a:t>
            </a:r>
          </a:p>
        </p:txBody>
      </p:sp>
      <p:sp>
        <p:nvSpPr>
          <p:cNvPr id="6" name="Slide Number Placeholder 5">
            <a:extLst>
              <a:ext uri="{FF2B5EF4-FFF2-40B4-BE49-F238E27FC236}">
                <a16:creationId xmlns:a16="http://schemas.microsoft.com/office/drawing/2014/main" id="{B51CE78A-684B-7CD6-B8F3-A8527FE81C99}"/>
              </a:ext>
            </a:extLst>
          </p:cNvPr>
          <p:cNvSpPr>
            <a:spLocks noGrp="1"/>
          </p:cNvSpPr>
          <p:nvPr>
            <p:ph type="sldNum" sz="quarter" idx="12"/>
          </p:nvPr>
        </p:nvSpPr>
        <p:spPr/>
        <p:txBody>
          <a:bodyPr/>
          <a:lstStyle/>
          <a:p>
            <a:pPr>
              <a:defRPr/>
            </a:pPr>
            <a:fld id="{0DABA2C0-A27A-4648-8461-F421387C6197}" type="slidenum">
              <a:rPr lang="en-US" smtClean="0"/>
              <a:pPr>
                <a:defRPr/>
              </a:pPr>
              <a:t>31</a:t>
            </a:fld>
            <a:endParaRPr lang="en-US" dirty="0"/>
          </a:p>
        </p:txBody>
      </p:sp>
    </p:spTree>
    <p:extLst>
      <p:ext uri="{BB962C8B-B14F-4D97-AF65-F5344CB8AC3E}">
        <p14:creationId xmlns:p14="http://schemas.microsoft.com/office/powerpoint/2010/main" val="10476230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F168CCE-8C70-43AD-AE86-F7E3736C6362}"/>
              </a:ext>
            </a:extLst>
          </p:cNvPr>
          <p:cNvSpPr txBox="1"/>
          <p:nvPr/>
        </p:nvSpPr>
        <p:spPr>
          <a:xfrm>
            <a:off x="445347" y="213563"/>
            <a:ext cx="1111673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Daily temperature model</a:t>
            </a:r>
          </a:p>
        </p:txBody>
      </p:sp>
      <p:sp>
        <p:nvSpPr>
          <p:cNvPr id="16" name="TextBox 15">
            <a:extLst>
              <a:ext uri="{FF2B5EF4-FFF2-40B4-BE49-F238E27FC236}">
                <a16:creationId xmlns:a16="http://schemas.microsoft.com/office/drawing/2014/main" id="{CF62780A-D732-4E71-94BC-CA7FA6132B5A}"/>
              </a:ext>
            </a:extLst>
          </p:cNvPr>
          <p:cNvSpPr txBox="1"/>
          <p:nvPr/>
        </p:nvSpPr>
        <p:spPr>
          <a:xfrm>
            <a:off x="437805" y="1188058"/>
            <a:ext cx="11571015" cy="3046988"/>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Generalized additive model (GAM)</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Water temp = day + air temp + flow + </a:t>
            </a:r>
            <a:r>
              <a:rPr kumimoji="0" lang="en-US" sz="3200" b="0" i="0" u="none" strike="noStrike" kern="1200" cap="none" spc="0" normalizeH="0" baseline="0" noProof="0" dirty="0" err="1">
                <a:ln>
                  <a:noFill/>
                </a:ln>
                <a:solidFill>
                  <a:prstClr val="black"/>
                </a:solidFill>
                <a:effectLst/>
                <a:uLnTx/>
                <a:uFillTx/>
                <a:latin typeface="Calibri"/>
                <a:ea typeface="+mn-ea"/>
                <a:cs typeface="Arial" panose="020B0604020202020204" pitchFamily="34" charset="0"/>
              </a:rPr>
              <a:t>flow:day</a:t>
            </a:r>
            <a:r>
              <a:rPr kumimoji="0" lang="en-US" sz="3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autocorrelation</a:t>
            </a:r>
          </a:p>
          <a:p>
            <a:pPr marL="0" marR="0" lvl="0" indent="0" defTabSz="914400" rtl="0" eaLnBrk="1" fontAlgn="auto" latinLnBrk="0" hangingPunct="1">
              <a:lnSpc>
                <a:spcPct val="100000"/>
              </a:lnSpc>
              <a:spcBef>
                <a:spcPts val="0"/>
              </a:spcBef>
              <a:spcAft>
                <a:spcPts val="0"/>
              </a:spcAft>
              <a:buClrTx/>
              <a:buSzTx/>
              <a:buFontTx/>
              <a:buNone/>
              <a:tabLst/>
              <a:defRPr/>
            </a:pPr>
            <a:endParaRPr lang="en-US" sz="3200" dirty="0">
              <a:solidFill>
                <a:prstClr val="black"/>
              </a:solidFill>
              <a:latin typeface="Calibri"/>
              <a:cs typeface="Arial"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3200" dirty="0">
                <a:solidFill>
                  <a:prstClr val="black"/>
                </a:solidFill>
                <a:latin typeface="Calibri"/>
                <a:cs typeface="Arial" panose="020B0604020202020204" pitchFamily="34" charset="0"/>
              </a:rPr>
              <a:t>Average error 1 °C</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p>
        </p:txBody>
      </p:sp>
      <p:sp>
        <p:nvSpPr>
          <p:cNvPr id="17" name="Title 5">
            <a:extLst>
              <a:ext uri="{FF2B5EF4-FFF2-40B4-BE49-F238E27FC236}">
                <a16:creationId xmlns:a16="http://schemas.microsoft.com/office/drawing/2014/main" id="{1F6130B3-9852-5C45-5743-73660C66C212}"/>
              </a:ext>
            </a:extLst>
          </p:cNvPr>
          <p:cNvSpPr txBox="1">
            <a:spLocks noChangeAspect="1"/>
          </p:cNvSpPr>
          <p:nvPr/>
        </p:nvSpPr>
        <p:spPr bwMode="auto">
          <a:xfrm>
            <a:off x="-21708" y="6453447"/>
            <a:ext cx="4626956"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2023 WRR</a:t>
            </a:r>
          </a:p>
        </p:txBody>
      </p:sp>
      <p:sp>
        <p:nvSpPr>
          <p:cNvPr id="4" name="Slide Number Placeholder 3">
            <a:extLst>
              <a:ext uri="{FF2B5EF4-FFF2-40B4-BE49-F238E27FC236}">
                <a16:creationId xmlns:a16="http://schemas.microsoft.com/office/drawing/2014/main" id="{754C4BDE-0AA0-9662-B895-6FC07EF9208B}"/>
              </a:ext>
            </a:extLst>
          </p:cNvPr>
          <p:cNvSpPr>
            <a:spLocks noGrp="1"/>
          </p:cNvSpPr>
          <p:nvPr>
            <p:ph type="sldNum" sz="quarter" idx="12"/>
          </p:nvPr>
        </p:nvSpPr>
        <p:spPr/>
        <p:txBody>
          <a:bodyPr/>
          <a:lstStyle/>
          <a:p>
            <a:fld id="{85E80BC6-4763-4CF4-844D-4F10D2D02284}" type="slidenum">
              <a:rPr lang="en-US" smtClean="0"/>
              <a:t>32</a:t>
            </a:fld>
            <a:endParaRPr lang="en-US"/>
          </a:p>
        </p:txBody>
      </p:sp>
    </p:spTree>
    <p:extLst>
      <p:ext uri="{BB962C8B-B14F-4D97-AF65-F5344CB8AC3E}">
        <p14:creationId xmlns:p14="http://schemas.microsoft.com/office/powerpoint/2010/main" val="8021395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F168CCE-8C70-43AD-AE86-F7E3736C6362}"/>
              </a:ext>
            </a:extLst>
          </p:cNvPr>
          <p:cNvSpPr txBox="1"/>
          <p:nvPr/>
        </p:nvSpPr>
        <p:spPr>
          <a:xfrm>
            <a:off x="445347" y="213563"/>
            <a:ext cx="1111673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Daily flow scenarios at example site (Scott River)</a:t>
            </a:r>
          </a:p>
        </p:txBody>
      </p:sp>
      <p:sp>
        <p:nvSpPr>
          <p:cNvPr id="17" name="Title 5">
            <a:extLst>
              <a:ext uri="{FF2B5EF4-FFF2-40B4-BE49-F238E27FC236}">
                <a16:creationId xmlns:a16="http://schemas.microsoft.com/office/drawing/2014/main" id="{35BA6184-B31E-4673-AE60-5872B5D792DF}"/>
              </a:ext>
            </a:extLst>
          </p:cNvPr>
          <p:cNvSpPr txBox="1">
            <a:spLocks noChangeAspect="1"/>
          </p:cNvSpPr>
          <p:nvPr/>
        </p:nvSpPr>
        <p:spPr bwMode="auto">
          <a:xfrm>
            <a:off x="-21708" y="6453447"/>
            <a:ext cx="4626956"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2023 WRR</a:t>
            </a:r>
          </a:p>
        </p:txBody>
      </p:sp>
      <p:sp>
        <p:nvSpPr>
          <p:cNvPr id="8" name="TextBox 7">
            <a:extLst>
              <a:ext uri="{FF2B5EF4-FFF2-40B4-BE49-F238E27FC236}">
                <a16:creationId xmlns:a16="http://schemas.microsoft.com/office/drawing/2014/main" id="{08649F71-6BEB-4E64-825F-B4D0191D710F}"/>
              </a:ext>
            </a:extLst>
          </p:cNvPr>
          <p:cNvSpPr txBox="1"/>
          <p:nvPr/>
        </p:nvSpPr>
        <p:spPr>
          <a:xfrm>
            <a:off x="916859" y="1039909"/>
            <a:ext cx="387773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Flow scenario inputs</a:t>
            </a:r>
          </a:p>
        </p:txBody>
      </p:sp>
      <p:pic>
        <p:nvPicPr>
          <p:cNvPr id="12" name="Picture 11">
            <a:extLst>
              <a:ext uri="{FF2B5EF4-FFF2-40B4-BE49-F238E27FC236}">
                <a16:creationId xmlns:a16="http://schemas.microsoft.com/office/drawing/2014/main" id="{F4538A66-A278-4353-9D2E-02D3B8A6760B}"/>
              </a:ext>
            </a:extLst>
          </p:cNvPr>
          <p:cNvPicPr>
            <a:picLocks noChangeAspect="1"/>
          </p:cNvPicPr>
          <p:nvPr/>
        </p:nvPicPr>
        <p:blipFill rotWithShape="1">
          <a:blip r:embed="rId3"/>
          <a:srcRect t="49144" r="34376"/>
          <a:stretch/>
        </p:blipFill>
        <p:spPr>
          <a:xfrm>
            <a:off x="348322" y="1590040"/>
            <a:ext cx="4395470" cy="2412746"/>
          </a:xfrm>
          <a:prstGeom prst="rect">
            <a:avLst/>
          </a:prstGeom>
        </p:spPr>
      </p:pic>
      <p:sp>
        <p:nvSpPr>
          <p:cNvPr id="13" name="TextBox 12">
            <a:extLst>
              <a:ext uri="{FF2B5EF4-FFF2-40B4-BE49-F238E27FC236}">
                <a16:creationId xmlns:a16="http://schemas.microsoft.com/office/drawing/2014/main" id="{EA4E936F-C673-4A5F-8A0B-1F97BBD86019}"/>
              </a:ext>
            </a:extLst>
          </p:cNvPr>
          <p:cNvSpPr txBox="1"/>
          <p:nvPr/>
        </p:nvSpPr>
        <p:spPr>
          <a:xfrm>
            <a:off x="4591392" y="2015269"/>
            <a:ext cx="1879600" cy="541046"/>
          </a:xfrm>
          <a:prstGeom prst="rect">
            <a:avLst/>
          </a:prstGeom>
          <a:noFill/>
        </p:spPr>
        <p:txBody>
          <a:bodyPr wrap="squar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2060"/>
                </a:solidFill>
                <a:effectLst/>
                <a:uLnTx/>
                <a:uFillTx/>
                <a:latin typeface="Calibri"/>
                <a:ea typeface="+mn-ea"/>
                <a:cs typeface="Arial" panose="020B0604020202020204" pitchFamily="34" charset="0"/>
              </a:rPr>
              <a:t>Highest flow</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2060"/>
                </a:solidFill>
                <a:effectLst/>
                <a:uLnTx/>
                <a:uFillTx/>
                <a:latin typeface="Calibri"/>
                <a:ea typeface="+mn-ea"/>
                <a:cs typeface="Arial" panose="020B0604020202020204" pitchFamily="34" charset="0"/>
              </a:rPr>
              <a:t>(0.9 quantile)</a:t>
            </a:r>
          </a:p>
        </p:txBody>
      </p:sp>
      <p:sp>
        <p:nvSpPr>
          <p:cNvPr id="14" name="TextBox 13">
            <a:extLst>
              <a:ext uri="{FF2B5EF4-FFF2-40B4-BE49-F238E27FC236}">
                <a16:creationId xmlns:a16="http://schemas.microsoft.com/office/drawing/2014/main" id="{86489BBD-3E54-4781-9E6E-1DE7D987DBBE}"/>
              </a:ext>
            </a:extLst>
          </p:cNvPr>
          <p:cNvSpPr txBox="1"/>
          <p:nvPr/>
        </p:nvSpPr>
        <p:spPr>
          <a:xfrm>
            <a:off x="4565992" y="2645189"/>
            <a:ext cx="1879600" cy="541046"/>
          </a:xfrm>
          <a:prstGeom prst="rect">
            <a:avLst/>
          </a:prstGeom>
          <a:noFill/>
        </p:spPr>
        <p:txBody>
          <a:bodyPr wrap="squar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Calibri"/>
                <a:ea typeface="+mn-ea"/>
                <a:cs typeface="Arial" panose="020B0604020202020204" pitchFamily="34" charset="0"/>
              </a:rPr>
              <a:t>Lowest flow</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Calibri"/>
                <a:ea typeface="+mn-ea"/>
                <a:cs typeface="Arial" panose="020B0604020202020204" pitchFamily="34" charset="0"/>
              </a:rPr>
              <a:t>(0.1 quantile)</a:t>
            </a:r>
          </a:p>
        </p:txBody>
      </p:sp>
      <p:pic>
        <p:nvPicPr>
          <p:cNvPr id="16" name="Picture 15">
            <a:extLst>
              <a:ext uri="{FF2B5EF4-FFF2-40B4-BE49-F238E27FC236}">
                <a16:creationId xmlns:a16="http://schemas.microsoft.com/office/drawing/2014/main" id="{9DAB9D00-A727-4B6F-A165-1F1E12F54A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83493" y="2294782"/>
            <a:ext cx="345303" cy="553455"/>
          </a:xfrm>
          <a:prstGeom prst="rect">
            <a:avLst/>
          </a:prstGeom>
        </p:spPr>
      </p:pic>
      <p:sp>
        <p:nvSpPr>
          <p:cNvPr id="4" name="Slide Number Placeholder 3">
            <a:extLst>
              <a:ext uri="{FF2B5EF4-FFF2-40B4-BE49-F238E27FC236}">
                <a16:creationId xmlns:a16="http://schemas.microsoft.com/office/drawing/2014/main" id="{CBAB153C-B8F5-D6F0-699F-77FF2063C30E}"/>
              </a:ext>
            </a:extLst>
          </p:cNvPr>
          <p:cNvSpPr>
            <a:spLocks noGrp="1"/>
          </p:cNvSpPr>
          <p:nvPr>
            <p:ph type="sldNum" sz="quarter" idx="12"/>
          </p:nvPr>
        </p:nvSpPr>
        <p:spPr/>
        <p:txBody>
          <a:bodyPr/>
          <a:lstStyle/>
          <a:p>
            <a:fld id="{85E80BC6-4763-4CF4-844D-4F10D2D02284}" type="slidenum">
              <a:rPr lang="en-US" smtClean="0"/>
              <a:t>33</a:t>
            </a:fld>
            <a:endParaRPr lang="en-US"/>
          </a:p>
        </p:txBody>
      </p:sp>
    </p:spTree>
    <p:extLst>
      <p:ext uri="{BB962C8B-B14F-4D97-AF65-F5344CB8AC3E}">
        <p14:creationId xmlns:p14="http://schemas.microsoft.com/office/powerpoint/2010/main" val="2072745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D00B831-1FA6-42AC-8D77-34C4CDC883C1}"/>
              </a:ext>
            </a:extLst>
          </p:cNvPr>
          <p:cNvPicPr>
            <a:picLocks noChangeAspect="1"/>
          </p:cNvPicPr>
          <p:nvPr/>
        </p:nvPicPr>
        <p:blipFill rotWithShape="1">
          <a:blip r:embed="rId3"/>
          <a:srcRect l="25283" t="4798" r="41599" b="45300"/>
          <a:stretch/>
        </p:blipFill>
        <p:spPr>
          <a:xfrm>
            <a:off x="6233160" y="1488440"/>
            <a:ext cx="3973971" cy="4865447"/>
          </a:xfrm>
          <a:prstGeom prst="rect">
            <a:avLst/>
          </a:prstGeom>
        </p:spPr>
      </p:pic>
      <p:sp>
        <p:nvSpPr>
          <p:cNvPr id="11" name="TextBox 10">
            <a:extLst>
              <a:ext uri="{FF2B5EF4-FFF2-40B4-BE49-F238E27FC236}">
                <a16:creationId xmlns:a16="http://schemas.microsoft.com/office/drawing/2014/main" id="{BF168CCE-8C70-43AD-AE86-F7E3736C6362}"/>
              </a:ext>
            </a:extLst>
          </p:cNvPr>
          <p:cNvSpPr txBox="1"/>
          <p:nvPr/>
        </p:nvSpPr>
        <p:spPr>
          <a:xfrm>
            <a:off x="445347" y="213563"/>
            <a:ext cx="1111673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Daily flow scenarios at example site (Scott River)</a:t>
            </a:r>
          </a:p>
        </p:txBody>
      </p:sp>
      <p:sp>
        <p:nvSpPr>
          <p:cNvPr id="15" name="TextBox 14">
            <a:extLst>
              <a:ext uri="{FF2B5EF4-FFF2-40B4-BE49-F238E27FC236}">
                <a16:creationId xmlns:a16="http://schemas.microsoft.com/office/drawing/2014/main" id="{A9DE44DF-0464-4743-9A7F-60742E3D8A37}"/>
              </a:ext>
            </a:extLst>
          </p:cNvPr>
          <p:cNvSpPr txBox="1"/>
          <p:nvPr/>
        </p:nvSpPr>
        <p:spPr>
          <a:xfrm>
            <a:off x="916859" y="1039909"/>
            <a:ext cx="387773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Flow scenario inputs</a:t>
            </a:r>
          </a:p>
        </p:txBody>
      </p:sp>
      <p:sp>
        <p:nvSpPr>
          <p:cNvPr id="16" name="TextBox 15">
            <a:extLst>
              <a:ext uri="{FF2B5EF4-FFF2-40B4-BE49-F238E27FC236}">
                <a16:creationId xmlns:a16="http://schemas.microsoft.com/office/drawing/2014/main" id="{CF62780A-D732-4E71-94BC-CA7FA6132B5A}"/>
              </a:ext>
            </a:extLst>
          </p:cNvPr>
          <p:cNvSpPr txBox="1"/>
          <p:nvPr/>
        </p:nvSpPr>
        <p:spPr>
          <a:xfrm>
            <a:off x="5931746" y="992496"/>
            <a:ext cx="522393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Modeled stream temperature</a:t>
            </a:r>
          </a:p>
        </p:txBody>
      </p:sp>
      <p:pic>
        <p:nvPicPr>
          <p:cNvPr id="36" name="Picture 35">
            <a:extLst>
              <a:ext uri="{FF2B5EF4-FFF2-40B4-BE49-F238E27FC236}">
                <a16:creationId xmlns:a16="http://schemas.microsoft.com/office/drawing/2014/main" id="{A5B9998E-9FAB-47A3-98ED-C06D6FE50018}"/>
              </a:ext>
            </a:extLst>
          </p:cNvPr>
          <p:cNvPicPr>
            <a:picLocks noChangeAspect="1"/>
          </p:cNvPicPr>
          <p:nvPr/>
        </p:nvPicPr>
        <p:blipFill rotWithShape="1">
          <a:blip r:embed="rId4"/>
          <a:srcRect t="49144" r="34376"/>
          <a:stretch/>
        </p:blipFill>
        <p:spPr>
          <a:xfrm>
            <a:off x="348322" y="1590040"/>
            <a:ext cx="4395470" cy="2412746"/>
          </a:xfrm>
          <a:prstGeom prst="rect">
            <a:avLst/>
          </a:prstGeom>
        </p:spPr>
      </p:pic>
      <p:sp>
        <p:nvSpPr>
          <p:cNvPr id="9" name="TextBox 8">
            <a:extLst>
              <a:ext uri="{FF2B5EF4-FFF2-40B4-BE49-F238E27FC236}">
                <a16:creationId xmlns:a16="http://schemas.microsoft.com/office/drawing/2014/main" id="{F8F77816-67B1-4DB9-A782-DF3B54B73569}"/>
              </a:ext>
            </a:extLst>
          </p:cNvPr>
          <p:cNvSpPr txBox="1"/>
          <p:nvPr/>
        </p:nvSpPr>
        <p:spPr>
          <a:xfrm>
            <a:off x="4591392" y="2015269"/>
            <a:ext cx="1879600" cy="541046"/>
          </a:xfrm>
          <a:prstGeom prst="rect">
            <a:avLst/>
          </a:prstGeom>
          <a:noFill/>
        </p:spPr>
        <p:txBody>
          <a:bodyPr wrap="squar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2060"/>
                </a:solidFill>
                <a:effectLst/>
                <a:uLnTx/>
                <a:uFillTx/>
                <a:latin typeface="Calibri"/>
                <a:ea typeface="+mn-ea"/>
                <a:cs typeface="Arial" panose="020B0604020202020204" pitchFamily="34" charset="0"/>
              </a:rPr>
              <a:t>Highest flow</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2060"/>
                </a:solidFill>
                <a:effectLst/>
                <a:uLnTx/>
                <a:uFillTx/>
                <a:latin typeface="Calibri"/>
                <a:ea typeface="+mn-ea"/>
                <a:cs typeface="Arial" panose="020B0604020202020204" pitchFamily="34" charset="0"/>
              </a:rPr>
              <a:t>(0.9 quantile)</a:t>
            </a:r>
          </a:p>
        </p:txBody>
      </p:sp>
      <p:sp>
        <p:nvSpPr>
          <p:cNvPr id="10" name="TextBox 9">
            <a:extLst>
              <a:ext uri="{FF2B5EF4-FFF2-40B4-BE49-F238E27FC236}">
                <a16:creationId xmlns:a16="http://schemas.microsoft.com/office/drawing/2014/main" id="{4FACCB02-6A1D-4F3B-B864-E8AB8EF318CF}"/>
              </a:ext>
            </a:extLst>
          </p:cNvPr>
          <p:cNvSpPr txBox="1"/>
          <p:nvPr/>
        </p:nvSpPr>
        <p:spPr>
          <a:xfrm>
            <a:off x="4565992" y="2645189"/>
            <a:ext cx="1879600" cy="541046"/>
          </a:xfrm>
          <a:prstGeom prst="rect">
            <a:avLst/>
          </a:prstGeom>
          <a:noFill/>
        </p:spPr>
        <p:txBody>
          <a:bodyPr wrap="squar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Calibri"/>
                <a:ea typeface="+mn-ea"/>
                <a:cs typeface="Arial" panose="020B0604020202020204" pitchFamily="34" charset="0"/>
              </a:rPr>
              <a:t>Lowest flow</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Calibri"/>
                <a:ea typeface="+mn-ea"/>
                <a:cs typeface="Arial" panose="020B0604020202020204" pitchFamily="34" charset="0"/>
              </a:rPr>
              <a:t>(0.1 quantile)</a:t>
            </a:r>
          </a:p>
        </p:txBody>
      </p:sp>
      <p:sp>
        <p:nvSpPr>
          <p:cNvPr id="12" name="TextBox 11">
            <a:extLst>
              <a:ext uri="{FF2B5EF4-FFF2-40B4-BE49-F238E27FC236}">
                <a16:creationId xmlns:a16="http://schemas.microsoft.com/office/drawing/2014/main" id="{D5A5C19A-3071-4265-8B0B-8EF50D00CC1D}"/>
              </a:ext>
            </a:extLst>
          </p:cNvPr>
          <p:cNvSpPr txBox="1"/>
          <p:nvPr/>
        </p:nvSpPr>
        <p:spPr>
          <a:xfrm>
            <a:off x="8006080" y="3381789"/>
            <a:ext cx="1554480" cy="840230"/>
          </a:xfrm>
          <a:prstGeom prst="rect">
            <a:avLst/>
          </a:prstGeom>
          <a:noFill/>
        </p:spPr>
        <p:txBody>
          <a:bodyPr wrap="square" rtlCol="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CC"/>
                </a:solidFill>
                <a:effectLst/>
                <a:uLnTx/>
                <a:uFillTx/>
                <a:latin typeface="Calibri"/>
                <a:ea typeface="+mn-ea"/>
                <a:cs typeface="Arial" panose="020B0604020202020204" pitchFamily="34" charset="0"/>
              </a:rPr>
              <a:t>      Highest</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CC"/>
                </a:solidFill>
                <a:effectLst/>
                <a:uLnTx/>
                <a:uFillTx/>
                <a:latin typeface="Calibri"/>
                <a:ea typeface="+mn-ea"/>
                <a:cs typeface="Arial" panose="020B0604020202020204" pitchFamily="34" charset="0"/>
              </a:rPr>
              <a:t>     flow</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CC"/>
                </a:solidFill>
                <a:effectLst/>
                <a:uLnTx/>
                <a:uFillTx/>
                <a:latin typeface="Calibri"/>
                <a:ea typeface="+mn-ea"/>
                <a:cs typeface="Arial" panose="020B0604020202020204" pitchFamily="34" charset="0"/>
              </a:rPr>
              <a:t>(0.9 quantile)</a:t>
            </a:r>
          </a:p>
        </p:txBody>
      </p:sp>
      <p:sp>
        <p:nvSpPr>
          <p:cNvPr id="13" name="TextBox 12">
            <a:extLst>
              <a:ext uri="{FF2B5EF4-FFF2-40B4-BE49-F238E27FC236}">
                <a16:creationId xmlns:a16="http://schemas.microsoft.com/office/drawing/2014/main" id="{7B662C71-09C2-422C-B787-18CDCFBAF441}"/>
              </a:ext>
            </a:extLst>
          </p:cNvPr>
          <p:cNvSpPr txBox="1"/>
          <p:nvPr/>
        </p:nvSpPr>
        <p:spPr>
          <a:xfrm>
            <a:off x="7081520" y="1776509"/>
            <a:ext cx="2057400" cy="541046"/>
          </a:xfrm>
          <a:prstGeom prst="rect">
            <a:avLst/>
          </a:prstGeom>
          <a:noFill/>
        </p:spPr>
        <p:txBody>
          <a:bodyPr wrap="squar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Calibri"/>
                <a:ea typeface="+mn-ea"/>
                <a:cs typeface="Arial" panose="020B0604020202020204" pitchFamily="34" charset="0"/>
              </a:rPr>
              <a:t>       Lowest flow</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Calibri"/>
                <a:ea typeface="+mn-ea"/>
                <a:cs typeface="Arial" panose="020B0604020202020204" pitchFamily="34" charset="0"/>
              </a:rPr>
              <a:t>(0.1 quantile)      </a:t>
            </a:r>
          </a:p>
        </p:txBody>
      </p:sp>
      <p:sp>
        <p:nvSpPr>
          <p:cNvPr id="14" name="TextBox 13">
            <a:extLst>
              <a:ext uri="{FF2B5EF4-FFF2-40B4-BE49-F238E27FC236}">
                <a16:creationId xmlns:a16="http://schemas.microsoft.com/office/drawing/2014/main" id="{B58DF617-D6E5-4724-AB11-F6096A1F3E61}"/>
              </a:ext>
            </a:extLst>
          </p:cNvPr>
          <p:cNvSpPr txBox="1"/>
          <p:nvPr/>
        </p:nvSpPr>
        <p:spPr>
          <a:xfrm>
            <a:off x="10022840" y="5053109"/>
            <a:ext cx="2301240" cy="762645"/>
          </a:xfrm>
          <a:prstGeom prst="rect">
            <a:avLst/>
          </a:prstGeom>
          <a:noFill/>
        </p:spPr>
        <p:txBody>
          <a:bodyPr wrap="squar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Difference</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(Lowest flow minus Highest flow)</a:t>
            </a:r>
          </a:p>
        </p:txBody>
      </p:sp>
      <p:pic>
        <p:nvPicPr>
          <p:cNvPr id="19" name="Picture 18">
            <a:extLst>
              <a:ext uri="{FF2B5EF4-FFF2-40B4-BE49-F238E27FC236}">
                <a16:creationId xmlns:a16="http://schemas.microsoft.com/office/drawing/2014/main" id="{D90D4BC5-A31D-49EE-ABAB-E78F30BCB5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83493" y="2294782"/>
            <a:ext cx="345303" cy="553455"/>
          </a:xfrm>
          <a:prstGeom prst="rect">
            <a:avLst/>
          </a:prstGeom>
        </p:spPr>
      </p:pic>
      <p:sp>
        <p:nvSpPr>
          <p:cNvPr id="17" name="Title 5">
            <a:extLst>
              <a:ext uri="{FF2B5EF4-FFF2-40B4-BE49-F238E27FC236}">
                <a16:creationId xmlns:a16="http://schemas.microsoft.com/office/drawing/2014/main" id="{1F6130B3-9852-5C45-5743-73660C66C212}"/>
              </a:ext>
            </a:extLst>
          </p:cNvPr>
          <p:cNvSpPr txBox="1">
            <a:spLocks noChangeAspect="1"/>
          </p:cNvSpPr>
          <p:nvPr/>
        </p:nvSpPr>
        <p:spPr bwMode="auto">
          <a:xfrm>
            <a:off x="-21708" y="6453447"/>
            <a:ext cx="4626956"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2023 WRR</a:t>
            </a:r>
          </a:p>
        </p:txBody>
      </p:sp>
      <p:sp>
        <p:nvSpPr>
          <p:cNvPr id="5" name="Slide Number Placeholder 4">
            <a:extLst>
              <a:ext uri="{FF2B5EF4-FFF2-40B4-BE49-F238E27FC236}">
                <a16:creationId xmlns:a16="http://schemas.microsoft.com/office/drawing/2014/main" id="{18BC6B65-B2BE-CE81-CDA3-144C6D371E20}"/>
              </a:ext>
            </a:extLst>
          </p:cNvPr>
          <p:cNvSpPr>
            <a:spLocks noGrp="1"/>
          </p:cNvSpPr>
          <p:nvPr>
            <p:ph type="sldNum" sz="quarter" idx="12"/>
          </p:nvPr>
        </p:nvSpPr>
        <p:spPr/>
        <p:txBody>
          <a:bodyPr/>
          <a:lstStyle/>
          <a:p>
            <a:fld id="{85E80BC6-4763-4CF4-844D-4F10D2D02284}" type="slidenum">
              <a:rPr lang="en-US" smtClean="0"/>
              <a:t>34</a:t>
            </a:fld>
            <a:endParaRPr lang="en-US"/>
          </a:p>
        </p:txBody>
      </p:sp>
    </p:spTree>
    <p:extLst>
      <p:ext uri="{BB962C8B-B14F-4D97-AF65-F5344CB8AC3E}">
        <p14:creationId xmlns:p14="http://schemas.microsoft.com/office/powerpoint/2010/main" val="20148320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12ADE2A-733D-4704-9389-F515D0E9EC62}"/>
              </a:ext>
            </a:extLst>
          </p:cNvPr>
          <p:cNvSpPr txBox="1"/>
          <p:nvPr/>
        </p:nvSpPr>
        <p:spPr>
          <a:xfrm>
            <a:off x="718818" y="2059294"/>
            <a:ext cx="2349502" cy="19389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Modeled temperature difference (°C) between lowest &amp; highest flow</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scenarios</a:t>
            </a:r>
          </a:p>
        </p:txBody>
      </p:sp>
      <p:pic>
        <p:nvPicPr>
          <p:cNvPr id="6" name="Picture 5">
            <a:extLst>
              <a:ext uri="{FF2B5EF4-FFF2-40B4-BE49-F238E27FC236}">
                <a16:creationId xmlns:a16="http://schemas.microsoft.com/office/drawing/2014/main" id="{7EC9001A-BF02-49E6-9148-90763DC478F3}"/>
              </a:ext>
            </a:extLst>
          </p:cNvPr>
          <p:cNvPicPr>
            <a:picLocks noChangeAspect="1"/>
          </p:cNvPicPr>
          <p:nvPr/>
        </p:nvPicPr>
        <p:blipFill rotWithShape="1">
          <a:blip r:embed="rId3">
            <a:extLst>
              <a:ext uri="{28A0092B-C50C-407E-A947-70E740481C1C}">
                <a14:useLocalDpi xmlns:a14="http://schemas.microsoft.com/office/drawing/2010/main" val="0"/>
              </a:ext>
            </a:extLst>
          </a:blip>
          <a:srcRect l="4035" t="6014" r="60706" b="4365"/>
          <a:stretch/>
        </p:blipFill>
        <p:spPr>
          <a:xfrm>
            <a:off x="3016674" y="552653"/>
            <a:ext cx="5329766" cy="5926790"/>
          </a:xfrm>
          <a:prstGeom prst="rect">
            <a:avLst/>
          </a:prstGeom>
        </p:spPr>
      </p:pic>
      <p:pic>
        <p:nvPicPr>
          <p:cNvPr id="11" name="Picture 10">
            <a:extLst>
              <a:ext uri="{FF2B5EF4-FFF2-40B4-BE49-F238E27FC236}">
                <a16:creationId xmlns:a16="http://schemas.microsoft.com/office/drawing/2014/main" id="{85F693C1-A26D-434C-9620-24765A19C849}"/>
              </a:ext>
            </a:extLst>
          </p:cNvPr>
          <p:cNvPicPr>
            <a:picLocks noChangeAspect="1"/>
          </p:cNvPicPr>
          <p:nvPr/>
        </p:nvPicPr>
        <p:blipFill rotWithShape="1">
          <a:blip r:embed="rId3">
            <a:extLst>
              <a:ext uri="{28A0092B-C50C-407E-A947-70E740481C1C}">
                <a14:useLocalDpi xmlns:a14="http://schemas.microsoft.com/office/drawing/2010/main" val="0"/>
              </a:ext>
            </a:extLst>
          </a:blip>
          <a:srcRect l="74274" t="13428" r="273" b="19853"/>
          <a:stretch/>
        </p:blipFill>
        <p:spPr>
          <a:xfrm>
            <a:off x="8417559" y="1235287"/>
            <a:ext cx="3444241" cy="3949700"/>
          </a:xfrm>
          <a:prstGeom prst="rect">
            <a:avLst/>
          </a:prstGeom>
        </p:spPr>
      </p:pic>
      <p:sp>
        <p:nvSpPr>
          <p:cNvPr id="8" name="Title 5">
            <a:extLst>
              <a:ext uri="{FF2B5EF4-FFF2-40B4-BE49-F238E27FC236}">
                <a16:creationId xmlns:a16="http://schemas.microsoft.com/office/drawing/2014/main" id="{5BB1293A-196C-2FEC-82D6-B8EE0E27D322}"/>
              </a:ext>
            </a:extLst>
          </p:cNvPr>
          <p:cNvSpPr txBox="1">
            <a:spLocks noChangeAspect="1"/>
          </p:cNvSpPr>
          <p:nvPr/>
        </p:nvSpPr>
        <p:spPr bwMode="auto">
          <a:xfrm>
            <a:off x="-21708" y="6453447"/>
            <a:ext cx="4626956"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2023 WRR</a:t>
            </a:r>
          </a:p>
        </p:txBody>
      </p:sp>
      <p:sp>
        <p:nvSpPr>
          <p:cNvPr id="4" name="Slide Number Placeholder 3">
            <a:extLst>
              <a:ext uri="{FF2B5EF4-FFF2-40B4-BE49-F238E27FC236}">
                <a16:creationId xmlns:a16="http://schemas.microsoft.com/office/drawing/2014/main" id="{345A8D8B-A308-A3E9-E4AD-C6301145D303}"/>
              </a:ext>
            </a:extLst>
          </p:cNvPr>
          <p:cNvSpPr>
            <a:spLocks noGrp="1"/>
          </p:cNvSpPr>
          <p:nvPr>
            <p:ph type="sldNum" sz="quarter" idx="12"/>
          </p:nvPr>
        </p:nvSpPr>
        <p:spPr/>
        <p:txBody>
          <a:bodyPr/>
          <a:lstStyle/>
          <a:p>
            <a:fld id="{85E80BC6-4763-4CF4-844D-4F10D2D02284}" type="slidenum">
              <a:rPr lang="en-US" smtClean="0"/>
              <a:t>35</a:t>
            </a:fld>
            <a:endParaRPr lang="en-US"/>
          </a:p>
        </p:txBody>
      </p:sp>
    </p:spTree>
    <p:extLst>
      <p:ext uri="{BB962C8B-B14F-4D97-AF65-F5344CB8AC3E}">
        <p14:creationId xmlns:p14="http://schemas.microsoft.com/office/powerpoint/2010/main" val="39646259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5">
            <a:extLst>
              <a:ext uri="{FF2B5EF4-FFF2-40B4-BE49-F238E27FC236}">
                <a16:creationId xmlns:a16="http://schemas.microsoft.com/office/drawing/2014/main" id="{5BB1293A-196C-2FEC-82D6-B8EE0E27D322}"/>
              </a:ext>
            </a:extLst>
          </p:cNvPr>
          <p:cNvSpPr txBox="1">
            <a:spLocks noChangeAspect="1"/>
          </p:cNvSpPr>
          <p:nvPr/>
        </p:nvSpPr>
        <p:spPr bwMode="auto">
          <a:xfrm>
            <a:off x="8841528" y="6426584"/>
            <a:ext cx="3350472"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2023 WRR</a:t>
            </a:r>
          </a:p>
        </p:txBody>
      </p:sp>
      <p:pic>
        <p:nvPicPr>
          <p:cNvPr id="3" name="Picture 2">
            <a:extLst>
              <a:ext uri="{FF2B5EF4-FFF2-40B4-BE49-F238E27FC236}">
                <a16:creationId xmlns:a16="http://schemas.microsoft.com/office/drawing/2014/main" id="{B0B39F3C-951E-F1F9-57D2-C02D1A16863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688" t="8341" r="13819" b="65393"/>
          <a:stretch/>
        </p:blipFill>
        <p:spPr>
          <a:xfrm>
            <a:off x="1235099" y="76234"/>
            <a:ext cx="7051291" cy="3261212"/>
          </a:xfrm>
          <a:prstGeom prst="rect">
            <a:avLst/>
          </a:prstGeom>
        </p:spPr>
      </p:pic>
      <p:sp>
        <p:nvSpPr>
          <p:cNvPr id="2" name="Text Box 2">
            <a:extLst>
              <a:ext uri="{FF2B5EF4-FFF2-40B4-BE49-F238E27FC236}">
                <a16:creationId xmlns:a16="http://schemas.microsoft.com/office/drawing/2014/main" id="{09E05F9B-DD8C-251D-64E9-83336B9DA0D9}"/>
              </a:ext>
            </a:extLst>
          </p:cNvPr>
          <p:cNvSpPr txBox="1">
            <a:spLocks noChangeArrowheads="1"/>
          </p:cNvSpPr>
          <p:nvPr/>
        </p:nvSpPr>
        <p:spPr bwMode="auto">
          <a:xfrm>
            <a:off x="181555" y="601033"/>
            <a:ext cx="923520" cy="264688"/>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C00000"/>
                </a:solidFill>
                <a:effectLst/>
                <a:uLnTx/>
                <a:uFillTx/>
                <a:latin typeface="Arial Narrow" pitchFamily="34" charset="0"/>
                <a:ea typeface="Times New Roman"/>
                <a:cs typeface="Calibri" panose="020F0502020204030204" pitchFamily="34" charset="0"/>
              </a:rPr>
              <a:t>Warming </a:t>
            </a:r>
          </a:p>
        </p:txBody>
      </p:sp>
      <p:sp>
        <p:nvSpPr>
          <p:cNvPr id="5" name="Text Box 2">
            <a:extLst>
              <a:ext uri="{FF2B5EF4-FFF2-40B4-BE49-F238E27FC236}">
                <a16:creationId xmlns:a16="http://schemas.microsoft.com/office/drawing/2014/main" id="{B159CDC2-2796-BD20-BF9D-846DBF4F4356}"/>
              </a:ext>
            </a:extLst>
          </p:cNvPr>
          <p:cNvSpPr txBox="1">
            <a:spLocks noChangeArrowheads="1"/>
          </p:cNvSpPr>
          <p:nvPr/>
        </p:nvSpPr>
        <p:spPr bwMode="auto">
          <a:xfrm>
            <a:off x="14854" y="2058070"/>
            <a:ext cx="1011710" cy="264688"/>
          </a:xfrm>
          <a:prstGeom prst="rect">
            <a:avLst/>
          </a:prstGeom>
          <a:noFill/>
          <a:ln w="9525">
            <a:noFill/>
            <a:miter lim="800000"/>
            <a:headEnd/>
            <a:tailEnd/>
          </a:ln>
        </p:spPr>
        <p:txBody>
          <a:bodyPr rot="0" vert="horz" wrap="square" lIns="9144" tIns="9144" rIns="9144" bIns="9144" anchor="t" anchorCtr="0">
            <a:spAutoFit/>
          </a:bodyPr>
          <a:lstStyle/>
          <a:p>
            <a:pPr marL="0" marR="0" lvl="0" indent="0" algn="r"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137FF"/>
                </a:solidFill>
                <a:effectLst/>
                <a:uLnTx/>
                <a:uFillTx/>
                <a:latin typeface="Arial Narrow" pitchFamily="34" charset="0"/>
                <a:ea typeface="Times New Roman"/>
                <a:cs typeface="Calibri" panose="020F0502020204030204" pitchFamily="34" charset="0"/>
              </a:rPr>
              <a:t>Cooling</a:t>
            </a:r>
          </a:p>
        </p:txBody>
      </p:sp>
      <p:sp>
        <p:nvSpPr>
          <p:cNvPr id="6" name="Right Arrow 10">
            <a:extLst>
              <a:ext uri="{FF2B5EF4-FFF2-40B4-BE49-F238E27FC236}">
                <a16:creationId xmlns:a16="http://schemas.microsoft.com/office/drawing/2014/main" id="{B85C4F1D-7690-EDFD-EC7D-1B541D3EE836}"/>
              </a:ext>
            </a:extLst>
          </p:cNvPr>
          <p:cNvSpPr/>
          <p:nvPr/>
        </p:nvSpPr>
        <p:spPr bwMode="auto">
          <a:xfrm rot="16200000" flipV="1">
            <a:off x="627450" y="611551"/>
            <a:ext cx="1006764" cy="208534"/>
          </a:xfrm>
          <a:prstGeom prst="rightArrow">
            <a:avLst/>
          </a:prstGeom>
          <a:gradFill>
            <a:gsLst>
              <a:gs pos="0">
                <a:srgbClr val="FFFFFF"/>
              </a:gs>
              <a:gs pos="100000">
                <a:srgbClr val="C00000"/>
              </a:gs>
            </a:gsLst>
            <a:lin ang="0" scaled="0"/>
          </a:gradFill>
          <a:ln>
            <a:solidFill>
              <a:srgbClr val="CC0000"/>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7" name="Right Arrow 144">
            <a:extLst>
              <a:ext uri="{FF2B5EF4-FFF2-40B4-BE49-F238E27FC236}">
                <a16:creationId xmlns:a16="http://schemas.microsoft.com/office/drawing/2014/main" id="{19813EF5-21C0-863B-7A14-FA8FD886BF68}"/>
              </a:ext>
            </a:extLst>
          </p:cNvPr>
          <p:cNvSpPr/>
          <p:nvPr/>
        </p:nvSpPr>
        <p:spPr bwMode="auto">
          <a:xfrm rot="16200000" flipH="1" flipV="1">
            <a:off x="194737" y="2086147"/>
            <a:ext cx="1872190" cy="208534"/>
          </a:xfrm>
          <a:prstGeom prst="rightArrow">
            <a:avLst/>
          </a:prstGeom>
          <a:gradFill>
            <a:gsLst>
              <a:gs pos="0">
                <a:srgbClr val="FFFFFF"/>
              </a:gs>
              <a:gs pos="100000">
                <a:srgbClr val="0137FF"/>
              </a:gs>
            </a:gsLst>
            <a:lin ang="0" scaled="0"/>
          </a:gradFill>
          <a:ln>
            <a:solidFill>
              <a:srgbClr val="0137FF"/>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9" name="Title 5">
            <a:extLst>
              <a:ext uri="{FF2B5EF4-FFF2-40B4-BE49-F238E27FC236}">
                <a16:creationId xmlns:a16="http://schemas.microsoft.com/office/drawing/2014/main" id="{8C303EF7-3021-88F8-C66A-D71762C51EAC}"/>
              </a:ext>
            </a:extLst>
          </p:cNvPr>
          <p:cNvSpPr txBox="1">
            <a:spLocks noChangeAspect="1"/>
          </p:cNvSpPr>
          <p:nvPr/>
        </p:nvSpPr>
        <p:spPr bwMode="auto">
          <a:xfrm>
            <a:off x="8088524" y="865721"/>
            <a:ext cx="4175171" cy="1339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Isaak et al. 2018</a:t>
            </a:r>
          </a:p>
        </p:txBody>
      </p:sp>
      <p:sp>
        <p:nvSpPr>
          <p:cNvPr id="11" name="Slide Number Placeholder 10">
            <a:extLst>
              <a:ext uri="{FF2B5EF4-FFF2-40B4-BE49-F238E27FC236}">
                <a16:creationId xmlns:a16="http://schemas.microsoft.com/office/drawing/2014/main" id="{6D426A08-3F44-1DF0-055A-803BF57C7BCC}"/>
              </a:ext>
            </a:extLst>
          </p:cNvPr>
          <p:cNvSpPr>
            <a:spLocks noGrp="1"/>
          </p:cNvSpPr>
          <p:nvPr>
            <p:ph type="sldNum" sz="quarter" idx="12"/>
          </p:nvPr>
        </p:nvSpPr>
        <p:spPr/>
        <p:txBody>
          <a:bodyPr/>
          <a:lstStyle/>
          <a:p>
            <a:fld id="{85E80BC6-4763-4CF4-844D-4F10D2D02284}" type="slidenum">
              <a:rPr lang="en-US" smtClean="0"/>
              <a:t>36</a:t>
            </a:fld>
            <a:endParaRPr lang="en-US"/>
          </a:p>
        </p:txBody>
      </p:sp>
    </p:spTree>
    <p:extLst>
      <p:ext uri="{BB962C8B-B14F-4D97-AF65-F5344CB8AC3E}">
        <p14:creationId xmlns:p14="http://schemas.microsoft.com/office/powerpoint/2010/main" val="36185008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5">
            <a:extLst>
              <a:ext uri="{FF2B5EF4-FFF2-40B4-BE49-F238E27FC236}">
                <a16:creationId xmlns:a16="http://schemas.microsoft.com/office/drawing/2014/main" id="{5BB1293A-196C-2FEC-82D6-B8EE0E27D322}"/>
              </a:ext>
            </a:extLst>
          </p:cNvPr>
          <p:cNvSpPr txBox="1">
            <a:spLocks noChangeAspect="1"/>
          </p:cNvSpPr>
          <p:nvPr/>
        </p:nvSpPr>
        <p:spPr bwMode="auto">
          <a:xfrm>
            <a:off x="8638328" y="6438501"/>
            <a:ext cx="3350472"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Asarian et al. 2023 WRR</a:t>
            </a:r>
          </a:p>
        </p:txBody>
      </p:sp>
      <p:pic>
        <p:nvPicPr>
          <p:cNvPr id="3" name="Picture 2">
            <a:extLst>
              <a:ext uri="{FF2B5EF4-FFF2-40B4-BE49-F238E27FC236}">
                <a16:creationId xmlns:a16="http://schemas.microsoft.com/office/drawing/2014/main" id="{B0B39F3C-951E-F1F9-57D2-C02D1A16863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688" t="8341" r="13819" b="65393"/>
          <a:stretch/>
        </p:blipFill>
        <p:spPr>
          <a:xfrm>
            <a:off x="1235099" y="76234"/>
            <a:ext cx="7051291" cy="3261212"/>
          </a:xfrm>
          <a:prstGeom prst="rect">
            <a:avLst/>
          </a:prstGeom>
        </p:spPr>
      </p:pic>
      <p:sp>
        <p:nvSpPr>
          <p:cNvPr id="10" name="Title 5">
            <a:extLst>
              <a:ext uri="{FF2B5EF4-FFF2-40B4-BE49-F238E27FC236}">
                <a16:creationId xmlns:a16="http://schemas.microsoft.com/office/drawing/2014/main" id="{BF5E0709-251E-DCAE-9B23-3E6FB7F89948}"/>
              </a:ext>
            </a:extLst>
          </p:cNvPr>
          <p:cNvSpPr txBox="1">
            <a:spLocks noChangeAspect="1"/>
          </p:cNvSpPr>
          <p:nvPr/>
        </p:nvSpPr>
        <p:spPr bwMode="auto">
          <a:xfrm>
            <a:off x="8088524" y="865721"/>
            <a:ext cx="4175171" cy="1339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Isaak et al. 2018</a:t>
            </a:r>
          </a:p>
        </p:txBody>
      </p:sp>
      <p:sp>
        <p:nvSpPr>
          <p:cNvPr id="2" name="Text Box 2">
            <a:extLst>
              <a:ext uri="{FF2B5EF4-FFF2-40B4-BE49-F238E27FC236}">
                <a16:creationId xmlns:a16="http://schemas.microsoft.com/office/drawing/2014/main" id="{09E05F9B-DD8C-251D-64E9-83336B9DA0D9}"/>
              </a:ext>
            </a:extLst>
          </p:cNvPr>
          <p:cNvSpPr txBox="1">
            <a:spLocks noChangeArrowheads="1"/>
          </p:cNvSpPr>
          <p:nvPr/>
        </p:nvSpPr>
        <p:spPr bwMode="auto">
          <a:xfrm>
            <a:off x="181555" y="601033"/>
            <a:ext cx="923520" cy="264688"/>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C00000"/>
                </a:solidFill>
                <a:effectLst/>
                <a:uLnTx/>
                <a:uFillTx/>
                <a:latin typeface="Arial Narrow" pitchFamily="34" charset="0"/>
                <a:ea typeface="Times New Roman"/>
                <a:cs typeface="Calibri" panose="020F0502020204030204" pitchFamily="34" charset="0"/>
              </a:rPr>
              <a:t>Warming </a:t>
            </a:r>
          </a:p>
        </p:txBody>
      </p:sp>
      <p:sp>
        <p:nvSpPr>
          <p:cNvPr id="5" name="Text Box 2">
            <a:extLst>
              <a:ext uri="{FF2B5EF4-FFF2-40B4-BE49-F238E27FC236}">
                <a16:creationId xmlns:a16="http://schemas.microsoft.com/office/drawing/2014/main" id="{B159CDC2-2796-BD20-BF9D-846DBF4F4356}"/>
              </a:ext>
            </a:extLst>
          </p:cNvPr>
          <p:cNvSpPr txBox="1">
            <a:spLocks noChangeArrowheads="1"/>
          </p:cNvSpPr>
          <p:nvPr/>
        </p:nvSpPr>
        <p:spPr bwMode="auto">
          <a:xfrm>
            <a:off x="14854" y="2058070"/>
            <a:ext cx="1011710" cy="264688"/>
          </a:xfrm>
          <a:prstGeom prst="rect">
            <a:avLst/>
          </a:prstGeom>
          <a:noFill/>
          <a:ln w="9525">
            <a:noFill/>
            <a:miter lim="800000"/>
            <a:headEnd/>
            <a:tailEnd/>
          </a:ln>
        </p:spPr>
        <p:txBody>
          <a:bodyPr rot="0" vert="horz" wrap="square" lIns="9144" tIns="9144" rIns="9144" bIns="9144" anchor="t" anchorCtr="0">
            <a:spAutoFit/>
          </a:bodyPr>
          <a:lstStyle/>
          <a:p>
            <a:pPr marL="0" marR="0" lvl="0" indent="0" algn="r"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137FF"/>
                </a:solidFill>
                <a:effectLst/>
                <a:uLnTx/>
                <a:uFillTx/>
                <a:latin typeface="Arial Narrow" pitchFamily="34" charset="0"/>
                <a:ea typeface="Times New Roman"/>
                <a:cs typeface="Calibri" panose="020F0502020204030204" pitchFamily="34" charset="0"/>
              </a:rPr>
              <a:t>Cooling</a:t>
            </a:r>
          </a:p>
        </p:txBody>
      </p:sp>
      <p:sp>
        <p:nvSpPr>
          <p:cNvPr id="6" name="Right Arrow 10">
            <a:extLst>
              <a:ext uri="{FF2B5EF4-FFF2-40B4-BE49-F238E27FC236}">
                <a16:creationId xmlns:a16="http://schemas.microsoft.com/office/drawing/2014/main" id="{B85C4F1D-7690-EDFD-EC7D-1B541D3EE836}"/>
              </a:ext>
            </a:extLst>
          </p:cNvPr>
          <p:cNvSpPr/>
          <p:nvPr/>
        </p:nvSpPr>
        <p:spPr bwMode="auto">
          <a:xfrm rot="16200000" flipV="1">
            <a:off x="627450" y="611551"/>
            <a:ext cx="1006764" cy="208534"/>
          </a:xfrm>
          <a:prstGeom prst="rightArrow">
            <a:avLst/>
          </a:prstGeom>
          <a:gradFill>
            <a:gsLst>
              <a:gs pos="0">
                <a:srgbClr val="FFFFFF"/>
              </a:gs>
              <a:gs pos="100000">
                <a:srgbClr val="C00000"/>
              </a:gs>
            </a:gsLst>
            <a:lin ang="0" scaled="0"/>
          </a:gradFill>
          <a:ln>
            <a:solidFill>
              <a:srgbClr val="CC0000"/>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7" name="Right Arrow 144">
            <a:extLst>
              <a:ext uri="{FF2B5EF4-FFF2-40B4-BE49-F238E27FC236}">
                <a16:creationId xmlns:a16="http://schemas.microsoft.com/office/drawing/2014/main" id="{19813EF5-21C0-863B-7A14-FA8FD886BF68}"/>
              </a:ext>
            </a:extLst>
          </p:cNvPr>
          <p:cNvSpPr/>
          <p:nvPr/>
        </p:nvSpPr>
        <p:spPr bwMode="auto">
          <a:xfrm rot="16200000" flipH="1" flipV="1">
            <a:off x="194737" y="2086147"/>
            <a:ext cx="1872190" cy="208534"/>
          </a:xfrm>
          <a:prstGeom prst="rightArrow">
            <a:avLst/>
          </a:prstGeom>
          <a:gradFill>
            <a:gsLst>
              <a:gs pos="0">
                <a:srgbClr val="FFFFFF"/>
              </a:gs>
              <a:gs pos="100000">
                <a:srgbClr val="0137FF"/>
              </a:gs>
            </a:gsLst>
            <a:lin ang="0" scaled="0"/>
          </a:gradFill>
          <a:ln>
            <a:solidFill>
              <a:srgbClr val="0137FF"/>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pic>
        <p:nvPicPr>
          <p:cNvPr id="4" name="Picture 3">
            <a:extLst>
              <a:ext uri="{FF2B5EF4-FFF2-40B4-BE49-F238E27FC236}">
                <a16:creationId xmlns:a16="http://schemas.microsoft.com/office/drawing/2014/main" id="{919F3417-7DF0-9A67-AB03-CFB2B349B73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3486" t="55903" r="13020" b="15328"/>
          <a:stretch/>
        </p:blipFill>
        <p:spPr>
          <a:xfrm>
            <a:off x="1321231" y="3351300"/>
            <a:ext cx="7051291" cy="3572017"/>
          </a:xfrm>
          <a:prstGeom prst="rect">
            <a:avLst/>
          </a:prstGeom>
        </p:spPr>
      </p:pic>
      <p:sp>
        <p:nvSpPr>
          <p:cNvPr id="9" name="Text Box 2">
            <a:extLst>
              <a:ext uri="{FF2B5EF4-FFF2-40B4-BE49-F238E27FC236}">
                <a16:creationId xmlns:a16="http://schemas.microsoft.com/office/drawing/2014/main" id="{4CF1301C-1BC8-2971-047B-7A50F1527BB9}"/>
              </a:ext>
            </a:extLst>
          </p:cNvPr>
          <p:cNvSpPr txBox="1">
            <a:spLocks noChangeArrowheads="1"/>
          </p:cNvSpPr>
          <p:nvPr/>
        </p:nvSpPr>
        <p:spPr bwMode="auto">
          <a:xfrm>
            <a:off x="181555" y="3862655"/>
            <a:ext cx="923520" cy="264688"/>
          </a:xfrm>
          <a:prstGeom prst="rect">
            <a:avLst/>
          </a:prstGeom>
          <a:noFill/>
          <a:ln w="9525">
            <a:noFill/>
            <a:miter lim="800000"/>
            <a:headEnd/>
            <a:tailEnd/>
          </a:ln>
        </p:spPr>
        <p:txBody>
          <a:bodyPr rot="0" vert="horz" wrap="square" lIns="9144" tIns="9144" rIns="9144" bIns="9144" anchor="t" anchorCtr="0">
            <a:spAutoFit/>
          </a:bodyPr>
          <a:lstStyle/>
          <a:p>
            <a:pPr marL="0" marR="0" lvl="0" indent="0" algn="l"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C00000"/>
                </a:solidFill>
                <a:effectLst/>
                <a:uLnTx/>
                <a:uFillTx/>
                <a:latin typeface="Arial Narrow" pitchFamily="34" charset="0"/>
                <a:ea typeface="Times New Roman"/>
                <a:cs typeface="Calibri" panose="020F0502020204030204" pitchFamily="34" charset="0"/>
              </a:rPr>
              <a:t>Warming </a:t>
            </a:r>
          </a:p>
        </p:txBody>
      </p:sp>
      <p:sp>
        <p:nvSpPr>
          <p:cNvPr id="11" name="Text Box 2">
            <a:extLst>
              <a:ext uri="{FF2B5EF4-FFF2-40B4-BE49-F238E27FC236}">
                <a16:creationId xmlns:a16="http://schemas.microsoft.com/office/drawing/2014/main" id="{FB893742-56F5-7BFE-83E4-96220E861FC8}"/>
              </a:ext>
            </a:extLst>
          </p:cNvPr>
          <p:cNvSpPr txBox="1">
            <a:spLocks noChangeArrowheads="1"/>
          </p:cNvSpPr>
          <p:nvPr/>
        </p:nvSpPr>
        <p:spPr bwMode="auto">
          <a:xfrm>
            <a:off x="14854" y="5319692"/>
            <a:ext cx="1011710" cy="264688"/>
          </a:xfrm>
          <a:prstGeom prst="rect">
            <a:avLst/>
          </a:prstGeom>
          <a:noFill/>
          <a:ln w="9525">
            <a:noFill/>
            <a:miter lim="800000"/>
            <a:headEnd/>
            <a:tailEnd/>
          </a:ln>
        </p:spPr>
        <p:txBody>
          <a:bodyPr rot="0" vert="horz" wrap="square" lIns="9144" tIns="9144" rIns="9144" bIns="9144" anchor="t" anchorCtr="0">
            <a:spAutoFit/>
          </a:bodyPr>
          <a:lstStyle/>
          <a:p>
            <a:pPr marL="0" marR="0" lvl="0" indent="0" algn="r" defTabSz="914400" rtl="0" eaLnBrk="1" fontAlgn="base" latinLnBrk="0" hangingPunct="1">
              <a:lnSpc>
                <a:spcPct val="8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137FF"/>
                </a:solidFill>
                <a:effectLst/>
                <a:uLnTx/>
                <a:uFillTx/>
                <a:latin typeface="Arial Narrow" pitchFamily="34" charset="0"/>
                <a:ea typeface="Times New Roman"/>
                <a:cs typeface="Calibri" panose="020F0502020204030204" pitchFamily="34" charset="0"/>
              </a:rPr>
              <a:t>Cooling</a:t>
            </a:r>
          </a:p>
        </p:txBody>
      </p:sp>
      <p:sp>
        <p:nvSpPr>
          <p:cNvPr id="12" name="Right Arrow 10">
            <a:extLst>
              <a:ext uri="{FF2B5EF4-FFF2-40B4-BE49-F238E27FC236}">
                <a16:creationId xmlns:a16="http://schemas.microsoft.com/office/drawing/2014/main" id="{09CC7B0D-D5C1-B9B3-66CB-FFFC7BE22BED}"/>
              </a:ext>
            </a:extLst>
          </p:cNvPr>
          <p:cNvSpPr/>
          <p:nvPr/>
        </p:nvSpPr>
        <p:spPr bwMode="auto">
          <a:xfrm rot="16200000" flipV="1">
            <a:off x="627450" y="3873173"/>
            <a:ext cx="1006764" cy="208534"/>
          </a:xfrm>
          <a:prstGeom prst="rightArrow">
            <a:avLst/>
          </a:prstGeom>
          <a:gradFill>
            <a:gsLst>
              <a:gs pos="0">
                <a:srgbClr val="FFFFFF"/>
              </a:gs>
              <a:gs pos="100000">
                <a:srgbClr val="C00000"/>
              </a:gs>
            </a:gsLst>
            <a:lin ang="0" scaled="0"/>
          </a:gradFill>
          <a:ln>
            <a:solidFill>
              <a:srgbClr val="CC0000"/>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13" name="Right Arrow 144">
            <a:extLst>
              <a:ext uri="{FF2B5EF4-FFF2-40B4-BE49-F238E27FC236}">
                <a16:creationId xmlns:a16="http://schemas.microsoft.com/office/drawing/2014/main" id="{3680DB60-EF53-BE75-661A-6C608BD71FD4}"/>
              </a:ext>
            </a:extLst>
          </p:cNvPr>
          <p:cNvSpPr/>
          <p:nvPr/>
        </p:nvSpPr>
        <p:spPr bwMode="auto">
          <a:xfrm rot="16200000" flipH="1" flipV="1">
            <a:off x="193020" y="5349485"/>
            <a:ext cx="1875623" cy="208534"/>
          </a:xfrm>
          <a:prstGeom prst="rightArrow">
            <a:avLst/>
          </a:prstGeom>
          <a:gradFill>
            <a:gsLst>
              <a:gs pos="0">
                <a:srgbClr val="FFFFFF"/>
              </a:gs>
              <a:gs pos="100000">
                <a:srgbClr val="0137FF"/>
              </a:gs>
            </a:gsLst>
            <a:lin ang="0" scaled="0"/>
          </a:gradFill>
          <a:ln>
            <a:solidFill>
              <a:srgbClr val="0137FF"/>
            </a:solidFill>
          </a:ln>
          <a:effectLst/>
        </p:spPr>
        <p:txBody>
          <a:bodyPr vert="horz" wrap="square" lIns="457200" tIns="457200" rIns="457200" bIns="457200" numCol="1" rtlCol="0" anchor="t" anchorCtr="0" compatLnSpc="1">
            <a:prstTxWarp prst="textNoShape">
              <a:avLst/>
            </a:prstTxWarp>
            <a:spAutoFit/>
          </a:bodyPr>
          <a:lstStyle/>
          <a:p>
            <a:pPr marL="0" marR="0" lvl="0" indent="0" algn="l" defTabSz="4389438" rtl="0" eaLnBrk="1" fontAlgn="base" latinLnBrk="0" hangingPunct="1">
              <a:lnSpc>
                <a:spcPct val="100000"/>
              </a:lnSpc>
              <a:spcBef>
                <a:spcPct val="0"/>
              </a:spcBef>
              <a:spcAft>
                <a:spcPct val="0"/>
              </a:spcAft>
              <a:buClrTx/>
              <a:buSzTx/>
              <a:buFontTx/>
              <a:buNone/>
              <a:tabLst/>
              <a:defRPr/>
            </a:pPr>
            <a:endParaRPr kumimoji="0" lang="en-US" sz="2900"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14" name="Title 5">
            <a:extLst>
              <a:ext uri="{FF2B5EF4-FFF2-40B4-BE49-F238E27FC236}">
                <a16:creationId xmlns:a16="http://schemas.microsoft.com/office/drawing/2014/main" id="{174D8E9B-CBFE-DF10-21C9-C8D243A6D879}"/>
              </a:ext>
            </a:extLst>
          </p:cNvPr>
          <p:cNvSpPr txBox="1">
            <a:spLocks noChangeAspect="1"/>
          </p:cNvSpPr>
          <p:nvPr/>
        </p:nvSpPr>
        <p:spPr bwMode="auto">
          <a:xfrm>
            <a:off x="7765720" y="3994589"/>
            <a:ext cx="4653341" cy="1339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endPar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endParaRP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a:ea typeface="+mj-ea"/>
                <a:cs typeface="Arial" panose="020B0604020202020204" pitchFamily="34" charset="0"/>
              </a:rPr>
              <a:t>FitzGerald et al. 2021</a:t>
            </a:r>
          </a:p>
        </p:txBody>
      </p:sp>
      <p:sp>
        <p:nvSpPr>
          <p:cNvPr id="17" name="Slide Number Placeholder 16">
            <a:extLst>
              <a:ext uri="{FF2B5EF4-FFF2-40B4-BE49-F238E27FC236}">
                <a16:creationId xmlns:a16="http://schemas.microsoft.com/office/drawing/2014/main" id="{9117F2C6-E516-C91C-5FC4-154C48E84A58}"/>
              </a:ext>
            </a:extLst>
          </p:cNvPr>
          <p:cNvSpPr>
            <a:spLocks noGrp="1"/>
          </p:cNvSpPr>
          <p:nvPr>
            <p:ph type="sldNum" sz="quarter" idx="12"/>
          </p:nvPr>
        </p:nvSpPr>
        <p:spPr/>
        <p:txBody>
          <a:bodyPr/>
          <a:lstStyle/>
          <a:p>
            <a:fld id="{85E80BC6-4763-4CF4-844D-4F10D2D02284}" type="slidenum">
              <a:rPr lang="en-US" smtClean="0"/>
              <a:t>37</a:t>
            </a:fld>
            <a:endParaRPr lang="en-US"/>
          </a:p>
        </p:txBody>
      </p:sp>
    </p:spTree>
    <p:extLst>
      <p:ext uri="{BB962C8B-B14F-4D97-AF65-F5344CB8AC3E}">
        <p14:creationId xmlns:p14="http://schemas.microsoft.com/office/powerpoint/2010/main" val="7736796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0"/>
            <a:ext cx="1218111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Medium"/>
              <a:ea typeface="+mn-ea"/>
              <a:cs typeface="+mn-cs"/>
            </a:endParaRPr>
          </a:p>
        </p:txBody>
      </p:sp>
      <p:pic>
        <p:nvPicPr>
          <p:cNvPr id="15" name="Picture 14">
            <a:extLst>
              <a:ext uri="{FF2B5EF4-FFF2-40B4-BE49-F238E27FC236}">
                <a16:creationId xmlns:a16="http://schemas.microsoft.com/office/drawing/2014/main" id="{04B1C2A9-124F-4399-92C9-82A348FD251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3066" r="12708" b="3774"/>
          <a:stretch/>
        </p:blipFill>
        <p:spPr bwMode="auto">
          <a:xfrm>
            <a:off x="7514697" y="619111"/>
            <a:ext cx="4500159" cy="6216412"/>
          </a:xfrm>
          <a:prstGeom prst="rect">
            <a:avLst/>
          </a:prstGeom>
          <a:ln>
            <a:noFill/>
          </a:ln>
          <a:extLst>
            <a:ext uri="{53640926-AAD7-44D8-BBD7-CCE9431645EC}">
              <a14:shadowObscured xmlns:a14="http://schemas.microsoft.com/office/drawing/2010/main"/>
            </a:ext>
          </a:extLst>
        </p:spPr>
      </p:pic>
      <p:sp>
        <p:nvSpPr>
          <p:cNvPr id="12" name="Text Placeholder 3"/>
          <p:cNvSpPr txBox="1">
            <a:spLocks/>
          </p:cNvSpPr>
          <p:nvPr/>
        </p:nvSpPr>
        <p:spPr>
          <a:xfrm>
            <a:off x="5452160" y="161872"/>
            <a:ext cx="3806852" cy="1489343"/>
          </a:xfrm>
          <a:prstGeom prst="rect">
            <a:avLst/>
          </a:prstGeom>
        </p:spPr>
        <p:txBody>
          <a:bodyPr vert="horz" lIns="91440" tIns="45720" rIns="91440" bIns="45720" rtlCol="0">
            <a:noAutofit/>
          </a:bodyPr>
          <a:lstStyle>
            <a:lvl1pPr marL="274320" indent="-228600" algn="l" defTabSz="914400" rtl="0" eaLnBrk="1" latinLnBrk="0" hangingPunct="1">
              <a:spcBef>
                <a:spcPct val="20000"/>
              </a:spcBef>
              <a:buClr>
                <a:schemeClr val="accent2"/>
              </a:buClr>
              <a:buFont typeface="Arial" pitchFamily="34" charset="0"/>
              <a:buChar char="•"/>
              <a:defRPr sz="2000" b="1" kern="1200" spc="150" baseline="0">
                <a:solidFill>
                  <a:schemeClr val="tx2"/>
                </a:solidFill>
                <a:latin typeface="Trebuchet MS" pitchFamily="34" charset="0"/>
                <a:ea typeface="+mn-ea"/>
                <a:cs typeface="+mn-cs"/>
              </a:defRPr>
            </a:lvl1pPr>
            <a:lvl2pPr marL="548640" indent="-182880" algn="l" defTabSz="914400" rtl="0" eaLnBrk="1" latinLnBrk="0" hangingPunct="1">
              <a:spcBef>
                <a:spcPct val="20000"/>
              </a:spcBef>
              <a:buClr>
                <a:schemeClr val="accent2"/>
              </a:buClr>
              <a:buFont typeface="Arial" pitchFamily="34" charset="0"/>
              <a:buChar char="•"/>
              <a:defRPr sz="1800" kern="1200" spc="0" baseline="0">
                <a:solidFill>
                  <a:schemeClr val="tx2"/>
                </a:solidFill>
                <a:latin typeface="Trebuchet MS" pitchFamily="34" charset="0"/>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0" baseline="0">
                <a:solidFill>
                  <a:schemeClr val="tx2"/>
                </a:solidFill>
                <a:latin typeface="Trebuchet MS" pitchFamily="34" charset="0"/>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spc="0">
                <a:solidFill>
                  <a:schemeClr val="tx2"/>
                </a:solidFill>
                <a:latin typeface="Trebuchet MS" pitchFamily="34" charset="0"/>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0" baseline="0">
                <a:solidFill>
                  <a:schemeClr val="tx2"/>
                </a:solidFill>
                <a:latin typeface="Trebuchet MS" pitchFamily="34" charset="0"/>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4572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400" b="1" i="0" u="none" strike="noStrike" kern="1200" cap="none" spc="150" normalizeH="0" baseline="0" noProof="0" dirty="0">
                <a:ln>
                  <a:noFill/>
                </a:ln>
                <a:solidFill>
                  <a:srgbClr val="254061"/>
                </a:solidFill>
                <a:effectLst/>
                <a:uLnTx/>
                <a:uFillTx/>
                <a:latin typeface="Trebuchet MS" pitchFamily="34" charset="0"/>
                <a:ea typeface="+mn-ea"/>
                <a:cs typeface="+mn-cs"/>
              </a:rPr>
              <a:t>Future 2070–2099 High Emissions (RCP8.5)</a:t>
            </a:r>
          </a:p>
        </p:txBody>
      </p:sp>
      <p:sp>
        <p:nvSpPr>
          <p:cNvPr id="16" name="Text Placeholder 3"/>
          <p:cNvSpPr txBox="1">
            <a:spLocks/>
          </p:cNvSpPr>
          <p:nvPr/>
        </p:nvSpPr>
        <p:spPr>
          <a:xfrm>
            <a:off x="4492700" y="2421432"/>
            <a:ext cx="2167190" cy="1175657"/>
          </a:xfrm>
          <a:prstGeom prst="rect">
            <a:avLst/>
          </a:prstGeom>
        </p:spPr>
        <p:txBody>
          <a:bodyPr vert="horz" lIns="91440" tIns="45720" rIns="91440" bIns="45720" rtlCol="0">
            <a:noAutofit/>
          </a:bodyPr>
          <a:lstStyle>
            <a:lvl1pPr marL="274320" indent="-228600" algn="l" defTabSz="914400" rtl="0" eaLnBrk="1" latinLnBrk="0" hangingPunct="1">
              <a:spcBef>
                <a:spcPct val="20000"/>
              </a:spcBef>
              <a:buClr>
                <a:schemeClr val="accent2"/>
              </a:buClr>
              <a:buFont typeface="Arial" pitchFamily="34" charset="0"/>
              <a:buChar char="•"/>
              <a:defRPr sz="2000" b="1" kern="1200" spc="150" baseline="0">
                <a:solidFill>
                  <a:schemeClr val="tx2"/>
                </a:solidFill>
                <a:latin typeface="Trebuchet MS" pitchFamily="34" charset="0"/>
                <a:ea typeface="+mn-ea"/>
                <a:cs typeface="+mn-cs"/>
              </a:defRPr>
            </a:lvl1pPr>
            <a:lvl2pPr marL="548640" indent="-182880" algn="l" defTabSz="914400" rtl="0" eaLnBrk="1" latinLnBrk="0" hangingPunct="1">
              <a:spcBef>
                <a:spcPct val="20000"/>
              </a:spcBef>
              <a:buClr>
                <a:schemeClr val="accent2"/>
              </a:buClr>
              <a:buFont typeface="Arial" pitchFamily="34" charset="0"/>
              <a:buChar char="•"/>
              <a:defRPr sz="1800" kern="1200" spc="0" baseline="0">
                <a:solidFill>
                  <a:schemeClr val="tx2"/>
                </a:solidFill>
                <a:latin typeface="Trebuchet MS" pitchFamily="34" charset="0"/>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0" baseline="0">
                <a:solidFill>
                  <a:schemeClr val="tx2"/>
                </a:solidFill>
                <a:latin typeface="Trebuchet MS" pitchFamily="34" charset="0"/>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spc="0">
                <a:solidFill>
                  <a:schemeClr val="tx2"/>
                </a:solidFill>
                <a:latin typeface="Trebuchet MS" pitchFamily="34" charset="0"/>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0" baseline="0">
                <a:solidFill>
                  <a:schemeClr val="tx2"/>
                </a:solidFill>
                <a:latin typeface="Trebuchet MS" pitchFamily="34" charset="0"/>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45720" marR="0" lvl="0" indent="0" algn="ctr" defTabSz="914400" rtl="0" eaLnBrk="1" fontAlgn="auto" latinLnBrk="0" hangingPunct="1">
              <a:lnSpc>
                <a:spcPct val="90000"/>
              </a:lnSpc>
              <a:spcBef>
                <a:spcPts val="0"/>
              </a:spcBef>
              <a:spcAft>
                <a:spcPts val="0"/>
              </a:spcAft>
              <a:buClrTx/>
              <a:buSzTx/>
              <a:buFont typeface="Arial" pitchFamily="34" charset="0"/>
              <a:buNone/>
              <a:tabLst/>
              <a:defRPr/>
            </a:pPr>
            <a:r>
              <a:rPr kumimoji="0" lang="en-US" sz="2000" b="0" i="0" u="none" strike="noStrike" kern="1200" cap="none" spc="1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Mean Daily Max. August Temp. (°C)</a:t>
            </a:r>
          </a:p>
        </p:txBody>
      </p:sp>
      <p:pic>
        <p:nvPicPr>
          <p:cNvPr id="14" name="Picture 13">
            <a:extLst>
              <a:ext uri="{FF2B5EF4-FFF2-40B4-BE49-F238E27FC236}">
                <a16:creationId xmlns:a16="http://schemas.microsoft.com/office/drawing/2014/main" id="{84769EF2-D7A6-4F17-A19F-FF14F33FE03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028" t="14881" r="32758" b="15144"/>
          <a:stretch/>
        </p:blipFill>
        <p:spPr bwMode="auto">
          <a:xfrm>
            <a:off x="77932" y="587086"/>
            <a:ext cx="4500159" cy="6248437"/>
          </a:xfrm>
          <a:prstGeom prst="rect">
            <a:avLst/>
          </a:prstGeom>
          <a:ln>
            <a:noFill/>
          </a:ln>
          <a:extLst>
            <a:ext uri="{53640926-AAD7-44D8-BBD7-CCE9431645EC}">
              <a14:shadowObscured xmlns:a14="http://schemas.microsoft.com/office/drawing/2010/main"/>
            </a:ext>
          </a:extLst>
        </p:spPr>
      </p:pic>
      <p:pic>
        <p:nvPicPr>
          <p:cNvPr id="17" name="Picture 16">
            <a:extLst>
              <a:ext uri="{FF2B5EF4-FFF2-40B4-BE49-F238E27FC236}">
                <a16:creationId xmlns:a16="http://schemas.microsoft.com/office/drawing/2014/main" id="{9D3D3806-144F-4AD6-8794-B72D428913BD}"/>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71147" t="43935" r="12563" b="30266"/>
          <a:stretch/>
        </p:blipFill>
        <p:spPr>
          <a:xfrm>
            <a:off x="5177999" y="3338914"/>
            <a:ext cx="1044267" cy="2138997"/>
          </a:xfrm>
          <a:prstGeom prst="rect">
            <a:avLst/>
          </a:prstGeom>
        </p:spPr>
      </p:pic>
      <p:sp>
        <p:nvSpPr>
          <p:cNvPr id="9" name="Text Placeholder 3"/>
          <p:cNvSpPr>
            <a:spLocks noGrp="1"/>
          </p:cNvSpPr>
          <p:nvPr>
            <p:ph type="body" sz="quarter" idx="13"/>
          </p:nvPr>
        </p:nvSpPr>
        <p:spPr>
          <a:xfrm>
            <a:off x="2759811" y="206311"/>
            <a:ext cx="2207173" cy="971009"/>
          </a:xfrm>
        </p:spPr>
        <p:txBody>
          <a:bodyPr>
            <a:noAutofit/>
          </a:bodyPr>
          <a:lstStyle/>
          <a:p>
            <a:pPr marL="45720" indent="0" algn="ctr">
              <a:spcAft>
                <a:spcPts val="1200"/>
              </a:spcAft>
              <a:buClrTx/>
              <a:buNone/>
            </a:pPr>
            <a:r>
              <a:rPr lang="en-US" sz="2400" dirty="0"/>
              <a:t>Baseline 1990–2017</a:t>
            </a:r>
          </a:p>
        </p:txBody>
      </p:sp>
      <p:grpSp>
        <p:nvGrpSpPr>
          <p:cNvPr id="25" name="Group 24">
            <a:extLst>
              <a:ext uri="{FF2B5EF4-FFF2-40B4-BE49-F238E27FC236}">
                <a16:creationId xmlns:a16="http://schemas.microsoft.com/office/drawing/2014/main" id="{42D3F157-C121-4BA4-8E2C-63C6106B77DE}"/>
              </a:ext>
            </a:extLst>
          </p:cNvPr>
          <p:cNvGrpSpPr>
            <a:grpSpLocks noChangeAspect="1"/>
          </p:cNvGrpSpPr>
          <p:nvPr/>
        </p:nvGrpSpPr>
        <p:grpSpPr>
          <a:xfrm>
            <a:off x="611292" y="1449078"/>
            <a:ext cx="2944201" cy="3541886"/>
            <a:chOff x="8617975" y="6136090"/>
            <a:chExt cx="1958794" cy="2356438"/>
          </a:xfrm>
        </p:grpSpPr>
        <p:grpSp>
          <p:nvGrpSpPr>
            <p:cNvPr id="26" name="Group 25">
              <a:extLst>
                <a:ext uri="{FF2B5EF4-FFF2-40B4-BE49-F238E27FC236}">
                  <a16:creationId xmlns:a16="http://schemas.microsoft.com/office/drawing/2014/main" id="{A0B5FA30-B62A-4302-B46A-CDFDE5EE48CC}"/>
                </a:ext>
              </a:extLst>
            </p:cNvPr>
            <p:cNvGrpSpPr/>
            <p:nvPr/>
          </p:nvGrpSpPr>
          <p:grpSpPr>
            <a:xfrm>
              <a:off x="8617975" y="6136090"/>
              <a:ext cx="1958794" cy="2356438"/>
              <a:chOff x="8617975" y="6136090"/>
              <a:chExt cx="1958794" cy="2356438"/>
            </a:xfrm>
          </p:grpSpPr>
          <p:sp>
            <p:nvSpPr>
              <p:cNvPr id="28" name="TextBox 27">
                <a:extLst>
                  <a:ext uri="{FF2B5EF4-FFF2-40B4-BE49-F238E27FC236}">
                    <a16:creationId xmlns:a16="http://schemas.microsoft.com/office/drawing/2014/main" id="{1CFF329A-180E-43A9-A894-5AE976316E1A}"/>
                  </a:ext>
                </a:extLst>
              </p:cNvPr>
              <p:cNvSpPr txBox="1"/>
              <p:nvPr/>
            </p:nvSpPr>
            <p:spPr>
              <a:xfrm>
                <a:off x="9989988" y="7518366"/>
                <a:ext cx="586781" cy="15357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N.F Salmon R.</a:t>
                </a:r>
              </a:p>
            </p:txBody>
          </p:sp>
          <p:sp>
            <p:nvSpPr>
              <p:cNvPr id="29" name="TextBox 28">
                <a:extLst>
                  <a:ext uri="{FF2B5EF4-FFF2-40B4-BE49-F238E27FC236}">
                    <a16:creationId xmlns:a16="http://schemas.microsoft.com/office/drawing/2014/main" id="{9055BBDD-5836-488E-AF57-7F0C1D1B08AC}"/>
                  </a:ext>
                </a:extLst>
              </p:cNvPr>
              <p:cNvSpPr txBox="1"/>
              <p:nvPr/>
            </p:nvSpPr>
            <p:spPr>
              <a:xfrm>
                <a:off x="8890668" y="6136090"/>
                <a:ext cx="465202" cy="15357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Wooley Cr.</a:t>
                </a:r>
              </a:p>
            </p:txBody>
          </p:sp>
          <p:sp>
            <p:nvSpPr>
              <p:cNvPr id="30" name="TextBox 29">
                <a:extLst>
                  <a:ext uri="{FF2B5EF4-FFF2-40B4-BE49-F238E27FC236}">
                    <a16:creationId xmlns:a16="http://schemas.microsoft.com/office/drawing/2014/main" id="{17E38443-3BC4-4FE9-99E7-A2563B36D4C5}"/>
                  </a:ext>
                </a:extLst>
              </p:cNvPr>
              <p:cNvSpPr txBox="1"/>
              <p:nvPr/>
            </p:nvSpPr>
            <p:spPr>
              <a:xfrm>
                <a:off x="9665895" y="8246809"/>
                <a:ext cx="458802" cy="2457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S.F.</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Salmon R.</a:t>
                </a:r>
              </a:p>
            </p:txBody>
          </p:sp>
          <p:sp>
            <p:nvSpPr>
              <p:cNvPr id="31" name="TextBox 30">
                <a:extLst>
                  <a:ext uri="{FF2B5EF4-FFF2-40B4-BE49-F238E27FC236}">
                    <a16:creationId xmlns:a16="http://schemas.microsoft.com/office/drawing/2014/main" id="{E6BA6DCE-E719-4543-BB3E-776EDC3D4D9E}"/>
                  </a:ext>
                </a:extLst>
              </p:cNvPr>
              <p:cNvSpPr txBox="1"/>
              <p:nvPr/>
            </p:nvSpPr>
            <p:spPr>
              <a:xfrm>
                <a:off x="8617975" y="7072240"/>
                <a:ext cx="458802" cy="2457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Mainstem</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Salmon R.</a:t>
                </a:r>
              </a:p>
            </p:txBody>
          </p:sp>
        </p:grpSp>
        <p:sp>
          <p:nvSpPr>
            <p:cNvPr id="27" name="TextBox 26">
              <a:extLst>
                <a:ext uri="{FF2B5EF4-FFF2-40B4-BE49-F238E27FC236}">
                  <a16:creationId xmlns:a16="http://schemas.microsoft.com/office/drawing/2014/main" id="{D293BD8C-8910-4ED6-A2EA-C33A5FD8D1F7}"/>
                </a:ext>
              </a:extLst>
            </p:cNvPr>
            <p:cNvSpPr txBox="1"/>
            <p:nvPr/>
          </p:nvSpPr>
          <p:spPr>
            <a:xfrm>
              <a:off x="9704392" y="6911247"/>
              <a:ext cx="458803" cy="2457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Little N.F.</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Salmon R.</a:t>
              </a:r>
            </a:p>
          </p:txBody>
        </p:sp>
      </p:grpSp>
      <p:grpSp>
        <p:nvGrpSpPr>
          <p:cNvPr id="32" name="Group 31">
            <a:extLst>
              <a:ext uri="{FF2B5EF4-FFF2-40B4-BE49-F238E27FC236}">
                <a16:creationId xmlns:a16="http://schemas.microsoft.com/office/drawing/2014/main" id="{DA2D4AD5-8F79-4EBB-9901-8AEE16720AA1}"/>
              </a:ext>
            </a:extLst>
          </p:cNvPr>
          <p:cNvGrpSpPr>
            <a:grpSpLocks noChangeAspect="1"/>
          </p:cNvGrpSpPr>
          <p:nvPr/>
        </p:nvGrpSpPr>
        <p:grpSpPr>
          <a:xfrm>
            <a:off x="8070424" y="1525278"/>
            <a:ext cx="2944201" cy="3541886"/>
            <a:chOff x="8617975" y="6136090"/>
            <a:chExt cx="1958794" cy="2356438"/>
          </a:xfrm>
        </p:grpSpPr>
        <p:grpSp>
          <p:nvGrpSpPr>
            <p:cNvPr id="33" name="Group 32">
              <a:extLst>
                <a:ext uri="{FF2B5EF4-FFF2-40B4-BE49-F238E27FC236}">
                  <a16:creationId xmlns:a16="http://schemas.microsoft.com/office/drawing/2014/main" id="{4C8BF929-BCFE-49C6-8109-63C7DEE2B464}"/>
                </a:ext>
              </a:extLst>
            </p:cNvPr>
            <p:cNvGrpSpPr/>
            <p:nvPr/>
          </p:nvGrpSpPr>
          <p:grpSpPr>
            <a:xfrm>
              <a:off x="8617975" y="6136090"/>
              <a:ext cx="1958794" cy="2356438"/>
              <a:chOff x="8617975" y="6136090"/>
              <a:chExt cx="1958794" cy="2356438"/>
            </a:xfrm>
          </p:grpSpPr>
          <p:sp>
            <p:nvSpPr>
              <p:cNvPr id="35" name="TextBox 34">
                <a:extLst>
                  <a:ext uri="{FF2B5EF4-FFF2-40B4-BE49-F238E27FC236}">
                    <a16:creationId xmlns:a16="http://schemas.microsoft.com/office/drawing/2014/main" id="{0135A67E-5548-412C-B8BA-2D9E3EF419EE}"/>
                  </a:ext>
                </a:extLst>
              </p:cNvPr>
              <p:cNvSpPr txBox="1"/>
              <p:nvPr/>
            </p:nvSpPr>
            <p:spPr>
              <a:xfrm>
                <a:off x="9989988" y="7518366"/>
                <a:ext cx="586781" cy="15357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N.F Salmon R.</a:t>
                </a:r>
              </a:p>
            </p:txBody>
          </p:sp>
          <p:sp>
            <p:nvSpPr>
              <p:cNvPr id="36" name="TextBox 35">
                <a:extLst>
                  <a:ext uri="{FF2B5EF4-FFF2-40B4-BE49-F238E27FC236}">
                    <a16:creationId xmlns:a16="http://schemas.microsoft.com/office/drawing/2014/main" id="{DC842062-576F-41FA-B6BD-F5D7A5A3041E}"/>
                  </a:ext>
                </a:extLst>
              </p:cNvPr>
              <p:cNvSpPr txBox="1"/>
              <p:nvPr/>
            </p:nvSpPr>
            <p:spPr>
              <a:xfrm>
                <a:off x="8890668" y="6136090"/>
                <a:ext cx="465202" cy="15357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Wooley Cr.</a:t>
                </a:r>
              </a:p>
            </p:txBody>
          </p:sp>
          <p:sp>
            <p:nvSpPr>
              <p:cNvPr id="37" name="TextBox 36">
                <a:extLst>
                  <a:ext uri="{FF2B5EF4-FFF2-40B4-BE49-F238E27FC236}">
                    <a16:creationId xmlns:a16="http://schemas.microsoft.com/office/drawing/2014/main" id="{5284A58A-1B60-4B86-9FB2-E15A6FB1F029}"/>
                  </a:ext>
                </a:extLst>
              </p:cNvPr>
              <p:cNvSpPr txBox="1"/>
              <p:nvPr/>
            </p:nvSpPr>
            <p:spPr>
              <a:xfrm>
                <a:off x="9665895" y="8246809"/>
                <a:ext cx="458802" cy="2457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S.F.</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Salmon R.</a:t>
                </a:r>
              </a:p>
            </p:txBody>
          </p:sp>
          <p:sp>
            <p:nvSpPr>
              <p:cNvPr id="38" name="TextBox 37">
                <a:extLst>
                  <a:ext uri="{FF2B5EF4-FFF2-40B4-BE49-F238E27FC236}">
                    <a16:creationId xmlns:a16="http://schemas.microsoft.com/office/drawing/2014/main" id="{CC80EF15-D4A6-4C64-92C3-5B5FAB7C65E0}"/>
                  </a:ext>
                </a:extLst>
              </p:cNvPr>
              <p:cNvSpPr txBox="1"/>
              <p:nvPr/>
            </p:nvSpPr>
            <p:spPr>
              <a:xfrm>
                <a:off x="8617975" y="7072240"/>
                <a:ext cx="458802" cy="2457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Mainstem</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Salmon R.</a:t>
                </a:r>
              </a:p>
            </p:txBody>
          </p:sp>
        </p:grpSp>
        <p:sp>
          <p:nvSpPr>
            <p:cNvPr id="34" name="TextBox 33">
              <a:extLst>
                <a:ext uri="{FF2B5EF4-FFF2-40B4-BE49-F238E27FC236}">
                  <a16:creationId xmlns:a16="http://schemas.microsoft.com/office/drawing/2014/main" id="{BCBDE3F7-14DD-47A3-909B-1D6BE34B661D}"/>
                </a:ext>
              </a:extLst>
            </p:cNvPr>
            <p:cNvSpPr txBox="1"/>
            <p:nvPr/>
          </p:nvSpPr>
          <p:spPr>
            <a:xfrm>
              <a:off x="9704392" y="6911247"/>
              <a:ext cx="458803" cy="2457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Little N.F.</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Salmon R.</a:t>
              </a:r>
            </a:p>
          </p:txBody>
        </p:sp>
      </p:grpSp>
      <p:sp>
        <p:nvSpPr>
          <p:cNvPr id="24" name="Title 5">
            <a:extLst>
              <a:ext uri="{FF2B5EF4-FFF2-40B4-BE49-F238E27FC236}">
                <a16:creationId xmlns:a16="http://schemas.microsoft.com/office/drawing/2014/main" id="{CF37289D-9C3A-45EF-A60B-11E628E9D290}"/>
              </a:ext>
            </a:extLst>
          </p:cNvPr>
          <p:cNvSpPr txBox="1">
            <a:spLocks noChangeAspect="1"/>
          </p:cNvSpPr>
          <p:nvPr/>
        </p:nvSpPr>
        <p:spPr bwMode="auto">
          <a:xfrm>
            <a:off x="0" y="6431279"/>
            <a:ext cx="332740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panose="020F0502020204030204" pitchFamily="34" charset="0"/>
                <a:ea typeface="+mj-ea"/>
                <a:cs typeface="Calibri" panose="020F0502020204030204" pitchFamily="34" charset="0"/>
              </a:rPr>
              <a:t>Asarian et al. 2019 Salmon</a:t>
            </a:r>
          </a:p>
        </p:txBody>
      </p:sp>
      <p:sp>
        <p:nvSpPr>
          <p:cNvPr id="4" name="Slide Number Placeholder 3">
            <a:extLst>
              <a:ext uri="{FF2B5EF4-FFF2-40B4-BE49-F238E27FC236}">
                <a16:creationId xmlns:a16="http://schemas.microsoft.com/office/drawing/2014/main" id="{82C706E6-8CD6-9971-BFE7-5DFEC4FB2BD3}"/>
              </a:ext>
            </a:extLst>
          </p:cNvPr>
          <p:cNvSpPr>
            <a:spLocks noGrp="1"/>
          </p:cNvSpPr>
          <p:nvPr>
            <p:ph type="sldNum" sz="quarter" idx="12"/>
          </p:nvPr>
        </p:nvSpPr>
        <p:spPr/>
        <p:txBody>
          <a:bodyPr/>
          <a:lstStyle/>
          <a:p>
            <a:fld id="{CEB1A7AF-577A-4627-A9C0-65EBA99E259F}" type="slidenum">
              <a:rPr lang="en-US" smtClean="0"/>
              <a:t>38</a:t>
            </a:fld>
            <a:endParaRPr lang="en-US"/>
          </a:p>
        </p:txBody>
      </p:sp>
    </p:spTree>
    <p:extLst>
      <p:ext uri="{BB962C8B-B14F-4D97-AF65-F5344CB8AC3E}">
        <p14:creationId xmlns:p14="http://schemas.microsoft.com/office/powerpoint/2010/main" val="12920074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120466"/>
            <a:ext cx="1211443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Medium"/>
              <a:ea typeface="+mn-ea"/>
              <a:cs typeface="+mn-cs"/>
            </a:endParaRPr>
          </a:p>
        </p:txBody>
      </p:sp>
      <p:pic>
        <p:nvPicPr>
          <p:cNvPr id="16" name="Picture 15">
            <a:extLst>
              <a:ext uri="{FF2B5EF4-FFF2-40B4-BE49-F238E27FC236}">
                <a16:creationId xmlns:a16="http://schemas.microsoft.com/office/drawing/2014/main" id="{F8BB6910-5D47-4CBF-9952-28D7B438BB1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94" t="20936" r="44538" b="21921"/>
          <a:stretch/>
        </p:blipFill>
        <p:spPr bwMode="auto">
          <a:xfrm>
            <a:off x="-93334" y="978309"/>
            <a:ext cx="4242005" cy="5812206"/>
          </a:xfrm>
          <a:prstGeom prst="rect">
            <a:avLst/>
          </a:prstGeom>
          <a:ln>
            <a:noFill/>
          </a:ln>
          <a:extLst>
            <a:ext uri="{53640926-AAD7-44D8-BBD7-CCE9431645EC}">
              <a14:shadowObscured xmlns:a14="http://schemas.microsoft.com/office/drawing/2010/main"/>
            </a:ext>
          </a:extLst>
        </p:spPr>
      </p:pic>
      <p:sp>
        <p:nvSpPr>
          <p:cNvPr id="12" name="Text Placeholder 3"/>
          <p:cNvSpPr txBox="1">
            <a:spLocks/>
          </p:cNvSpPr>
          <p:nvPr/>
        </p:nvSpPr>
        <p:spPr>
          <a:xfrm>
            <a:off x="-88900" y="103419"/>
            <a:ext cx="6070600" cy="925285"/>
          </a:xfrm>
          <a:prstGeom prst="rect">
            <a:avLst/>
          </a:prstGeom>
        </p:spPr>
        <p:txBody>
          <a:bodyPr vert="horz" lIns="91440" tIns="45720" rIns="91440" bIns="45720" rtlCol="0">
            <a:noAutofit/>
          </a:bodyPr>
          <a:lstStyle>
            <a:lvl1pPr marL="274320" indent="-228600" algn="l" defTabSz="914400" rtl="0" eaLnBrk="1" latinLnBrk="0" hangingPunct="1">
              <a:spcBef>
                <a:spcPct val="20000"/>
              </a:spcBef>
              <a:buClr>
                <a:schemeClr val="accent2"/>
              </a:buClr>
              <a:buFont typeface="Arial" pitchFamily="34" charset="0"/>
              <a:buChar char="•"/>
              <a:defRPr sz="2000" b="1" kern="1200" spc="150" baseline="0">
                <a:solidFill>
                  <a:schemeClr val="tx2"/>
                </a:solidFill>
                <a:latin typeface="Trebuchet MS" pitchFamily="34" charset="0"/>
                <a:ea typeface="+mn-ea"/>
                <a:cs typeface="+mn-cs"/>
              </a:defRPr>
            </a:lvl1pPr>
            <a:lvl2pPr marL="548640" indent="-182880" algn="l" defTabSz="914400" rtl="0" eaLnBrk="1" latinLnBrk="0" hangingPunct="1">
              <a:spcBef>
                <a:spcPct val="20000"/>
              </a:spcBef>
              <a:buClr>
                <a:schemeClr val="accent2"/>
              </a:buClr>
              <a:buFont typeface="Arial" pitchFamily="34" charset="0"/>
              <a:buChar char="•"/>
              <a:defRPr sz="1800" kern="1200" spc="0" baseline="0">
                <a:solidFill>
                  <a:schemeClr val="tx2"/>
                </a:solidFill>
                <a:latin typeface="Trebuchet MS" pitchFamily="34" charset="0"/>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0" baseline="0">
                <a:solidFill>
                  <a:schemeClr val="tx2"/>
                </a:solidFill>
                <a:latin typeface="Trebuchet MS" pitchFamily="34" charset="0"/>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spc="0">
                <a:solidFill>
                  <a:schemeClr val="tx2"/>
                </a:solidFill>
                <a:latin typeface="Trebuchet MS" pitchFamily="34" charset="0"/>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0" baseline="0">
                <a:solidFill>
                  <a:schemeClr val="tx2"/>
                </a:solidFill>
                <a:latin typeface="Trebuchet MS" pitchFamily="34" charset="0"/>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4572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400" b="1" i="0" u="none" strike="noStrike" kern="1200" cap="none" spc="150" normalizeH="0" baseline="0" noProof="0" dirty="0">
                <a:ln>
                  <a:noFill/>
                </a:ln>
                <a:solidFill>
                  <a:srgbClr val="254061"/>
                </a:solidFill>
                <a:effectLst/>
                <a:uLnTx/>
                <a:uFillTx/>
                <a:latin typeface="Trebuchet MS" pitchFamily="34" charset="0"/>
                <a:ea typeface="+mn-ea"/>
                <a:cs typeface="+mn-cs"/>
              </a:rPr>
              <a:t>Baseline vs </a:t>
            </a:r>
          </a:p>
          <a:p>
            <a:pPr marL="4572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400" b="1" i="0" u="none" strike="noStrike" kern="1200" cap="none" spc="150" normalizeH="0" baseline="0" noProof="0" dirty="0">
                <a:ln>
                  <a:noFill/>
                </a:ln>
                <a:solidFill>
                  <a:srgbClr val="254061"/>
                </a:solidFill>
                <a:effectLst/>
                <a:uLnTx/>
                <a:uFillTx/>
                <a:latin typeface="Trebuchet MS" pitchFamily="34" charset="0"/>
                <a:ea typeface="+mn-ea"/>
                <a:cs typeface="+mn-cs"/>
              </a:rPr>
              <a:t>2070-2099 High Emissions (RCP8.5)</a:t>
            </a:r>
          </a:p>
          <a:p>
            <a:pPr marL="45720" marR="0" lvl="0" indent="0" algn="ctr" defTabSz="914400" rtl="0" eaLnBrk="1" fontAlgn="auto" latinLnBrk="0" hangingPunct="1">
              <a:lnSpc>
                <a:spcPct val="100000"/>
              </a:lnSpc>
              <a:spcBef>
                <a:spcPct val="20000"/>
              </a:spcBef>
              <a:spcAft>
                <a:spcPts val="1200"/>
              </a:spcAft>
              <a:buClrTx/>
              <a:buSzTx/>
              <a:buFont typeface="Arial" pitchFamily="34" charset="0"/>
              <a:buNone/>
              <a:tabLst/>
              <a:defRPr/>
            </a:pPr>
            <a:endParaRPr kumimoji="0" lang="en-US" sz="2400" b="1" i="0" u="none" strike="noStrike" kern="1200" cap="none" spc="150" normalizeH="0" baseline="0" noProof="0" dirty="0">
              <a:ln>
                <a:noFill/>
              </a:ln>
              <a:solidFill>
                <a:srgbClr val="254061"/>
              </a:solidFill>
              <a:effectLst/>
              <a:uLnTx/>
              <a:uFillTx/>
              <a:latin typeface="Trebuchet MS" pitchFamily="34" charset="0"/>
              <a:ea typeface="+mn-ea"/>
              <a:cs typeface="+mn-cs"/>
            </a:endParaRPr>
          </a:p>
        </p:txBody>
      </p:sp>
      <p:sp>
        <p:nvSpPr>
          <p:cNvPr id="17" name="Text Placeholder 3"/>
          <p:cNvSpPr txBox="1">
            <a:spLocks/>
          </p:cNvSpPr>
          <p:nvPr/>
        </p:nvSpPr>
        <p:spPr>
          <a:xfrm>
            <a:off x="-435346" y="5757336"/>
            <a:ext cx="3173466" cy="1197184"/>
          </a:xfrm>
          <a:prstGeom prst="rect">
            <a:avLst/>
          </a:prstGeom>
        </p:spPr>
        <p:txBody>
          <a:bodyPr vert="horz" lIns="91440" tIns="45720" rIns="91440" bIns="45720" rtlCol="0">
            <a:noAutofit/>
          </a:bodyPr>
          <a:lstStyle>
            <a:lvl1pPr marL="274320" indent="-228600" algn="l" defTabSz="914400" rtl="0" eaLnBrk="1" latinLnBrk="0" hangingPunct="1">
              <a:spcBef>
                <a:spcPct val="20000"/>
              </a:spcBef>
              <a:buClr>
                <a:schemeClr val="accent2"/>
              </a:buClr>
              <a:buFont typeface="Arial" pitchFamily="34" charset="0"/>
              <a:buChar char="•"/>
              <a:defRPr sz="2000" b="1" kern="1200" spc="150" baseline="0">
                <a:solidFill>
                  <a:schemeClr val="tx2"/>
                </a:solidFill>
                <a:latin typeface="Trebuchet MS" pitchFamily="34" charset="0"/>
                <a:ea typeface="+mn-ea"/>
                <a:cs typeface="+mn-cs"/>
              </a:defRPr>
            </a:lvl1pPr>
            <a:lvl2pPr marL="548640" indent="-182880" algn="l" defTabSz="914400" rtl="0" eaLnBrk="1" latinLnBrk="0" hangingPunct="1">
              <a:spcBef>
                <a:spcPct val="20000"/>
              </a:spcBef>
              <a:buClr>
                <a:schemeClr val="accent2"/>
              </a:buClr>
              <a:buFont typeface="Arial" pitchFamily="34" charset="0"/>
              <a:buChar char="•"/>
              <a:defRPr sz="1800" kern="1200" spc="0" baseline="0">
                <a:solidFill>
                  <a:schemeClr val="tx2"/>
                </a:solidFill>
                <a:latin typeface="Trebuchet MS" pitchFamily="34" charset="0"/>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0" baseline="0">
                <a:solidFill>
                  <a:schemeClr val="tx2"/>
                </a:solidFill>
                <a:latin typeface="Trebuchet MS" pitchFamily="34" charset="0"/>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spc="0">
                <a:solidFill>
                  <a:schemeClr val="tx2"/>
                </a:solidFill>
                <a:latin typeface="Trebuchet MS" pitchFamily="34" charset="0"/>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0" baseline="0">
                <a:solidFill>
                  <a:schemeClr val="tx2"/>
                </a:solidFill>
                <a:latin typeface="Trebuchet MS" pitchFamily="34" charset="0"/>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404813" marR="0" lvl="0" indent="0" algn="l" defTabSz="914400" rtl="0" eaLnBrk="1" fontAlgn="auto" latinLnBrk="0" hangingPunct="1">
              <a:lnSpc>
                <a:spcPct val="85000"/>
              </a:lnSpc>
              <a:spcBef>
                <a:spcPts val="0"/>
              </a:spcBef>
              <a:spcAft>
                <a:spcPts val="0"/>
              </a:spcAft>
              <a:buClrTx/>
              <a:buSzTx/>
              <a:buFont typeface="Arial" pitchFamily="34" charset="0"/>
              <a:buNone/>
              <a:tabLst/>
              <a:defRPr/>
            </a:pPr>
            <a:r>
              <a:rPr kumimoji="0" lang="en-US" sz="2400" b="0" i="0" u="none" strike="noStrike" kern="1200" cap="none" spc="150" normalizeH="0" baseline="0" noProof="0" dirty="0">
                <a:ln>
                  <a:noFill/>
                </a:ln>
                <a:solidFill>
                  <a:srgbClr val="FF0000"/>
                </a:solidFill>
                <a:effectLst/>
                <a:uLnTx/>
                <a:uFillTx/>
                <a:latin typeface="Trebuchet MS" pitchFamily="34" charset="0"/>
                <a:ea typeface="+mn-ea"/>
                <a:cs typeface="+mn-cs"/>
              </a:rPr>
              <a:t>SF Salmon is</a:t>
            </a:r>
          </a:p>
          <a:p>
            <a:pPr marL="404813" marR="0" lvl="0" indent="0" algn="l" defTabSz="914400" rtl="0" eaLnBrk="1" fontAlgn="auto" latinLnBrk="0" hangingPunct="1">
              <a:lnSpc>
                <a:spcPct val="85000"/>
              </a:lnSpc>
              <a:spcBef>
                <a:spcPts val="0"/>
              </a:spcBef>
              <a:spcAft>
                <a:spcPts val="0"/>
              </a:spcAft>
              <a:buClrTx/>
              <a:buSzTx/>
              <a:buFont typeface="Arial" pitchFamily="34" charset="0"/>
              <a:buNone/>
              <a:tabLst/>
              <a:defRPr/>
            </a:pPr>
            <a:r>
              <a:rPr kumimoji="0" lang="en-US" sz="2400" b="0" i="0" u="none" strike="noStrike" kern="1200" cap="none" spc="150" normalizeH="0" baseline="0" noProof="0" dirty="0">
                <a:ln>
                  <a:noFill/>
                </a:ln>
                <a:solidFill>
                  <a:srgbClr val="FF0000"/>
                </a:solidFill>
                <a:effectLst/>
                <a:uLnTx/>
                <a:uFillTx/>
                <a:latin typeface="Trebuchet MS" pitchFamily="34" charset="0"/>
                <a:ea typeface="+mn-ea"/>
                <a:cs typeface="+mn-cs"/>
              </a:rPr>
              <a:t>Most sensitive</a:t>
            </a:r>
          </a:p>
          <a:p>
            <a:pPr marL="365760" marR="0" lvl="1" indent="0" algn="l" defTabSz="914400" rtl="0" eaLnBrk="1" fontAlgn="auto" latinLnBrk="0" hangingPunct="1">
              <a:lnSpc>
                <a:spcPct val="100000"/>
              </a:lnSpc>
              <a:spcBef>
                <a:spcPct val="20000"/>
              </a:spcBef>
              <a:spcAft>
                <a:spcPts val="600"/>
              </a:spcAft>
              <a:buClrTx/>
              <a:buSzTx/>
              <a:buFont typeface="Arial" pitchFamily="34" charset="0"/>
              <a:buNone/>
              <a:tabLst/>
              <a:defRPr/>
            </a:pPr>
            <a:endParaRPr kumimoji="0" lang="en-US" sz="2400" b="0" i="0" u="none" strike="noStrike" kern="1200" cap="none" spc="0" normalizeH="0" baseline="0" noProof="0" dirty="0">
              <a:ln>
                <a:noFill/>
              </a:ln>
              <a:solidFill>
                <a:srgbClr val="FF0000"/>
              </a:solidFill>
              <a:effectLst/>
              <a:uLnTx/>
              <a:uFillTx/>
              <a:latin typeface="Trebuchet MS" pitchFamily="34" charset="0"/>
              <a:ea typeface="+mn-ea"/>
              <a:cs typeface="+mn-cs"/>
            </a:endParaRPr>
          </a:p>
        </p:txBody>
      </p:sp>
      <p:sp>
        <p:nvSpPr>
          <p:cNvPr id="18" name="Arc 17"/>
          <p:cNvSpPr/>
          <p:nvPr/>
        </p:nvSpPr>
        <p:spPr>
          <a:xfrm rot="17706810">
            <a:off x="-86516" y="5606225"/>
            <a:ext cx="2690509" cy="1193802"/>
          </a:xfrm>
          <a:prstGeom prst="arc">
            <a:avLst>
              <a:gd name="adj1" fmla="val 17440376"/>
              <a:gd name="adj2" fmla="val 21265927"/>
            </a:avLst>
          </a:prstGeom>
          <a:ln w="38100">
            <a:solidFill>
              <a:srgbClr val="FF0000"/>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54061"/>
              </a:solidFill>
              <a:effectLst/>
              <a:uLnTx/>
              <a:uFillTx/>
              <a:latin typeface="Franklin Gothic Medium"/>
              <a:ea typeface="+mn-ea"/>
              <a:cs typeface="+mn-cs"/>
            </a:endParaRPr>
          </a:p>
        </p:txBody>
      </p:sp>
      <p:pic>
        <p:nvPicPr>
          <p:cNvPr id="22" name="Picture 21">
            <a:extLst>
              <a:ext uri="{FF2B5EF4-FFF2-40B4-BE49-F238E27FC236}">
                <a16:creationId xmlns:a16="http://schemas.microsoft.com/office/drawing/2014/main" id="{87C253FB-83EE-44A9-8750-6FB8698C5EF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0128" t="45214" r="21958" b="35188"/>
          <a:stretch/>
        </p:blipFill>
        <p:spPr bwMode="auto">
          <a:xfrm>
            <a:off x="3771898" y="1881325"/>
            <a:ext cx="1384087" cy="1958944"/>
          </a:xfrm>
          <a:prstGeom prst="rect">
            <a:avLst/>
          </a:prstGeom>
          <a:ln>
            <a:noFill/>
          </a:ln>
          <a:extLst>
            <a:ext uri="{53640926-AAD7-44D8-BBD7-CCE9431645EC}">
              <a14:shadowObscured xmlns:a14="http://schemas.microsoft.com/office/drawing/2010/main"/>
            </a:ext>
          </a:extLst>
        </p:spPr>
      </p:pic>
      <p:grpSp>
        <p:nvGrpSpPr>
          <p:cNvPr id="23" name="Group 22">
            <a:extLst>
              <a:ext uri="{FF2B5EF4-FFF2-40B4-BE49-F238E27FC236}">
                <a16:creationId xmlns:a16="http://schemas.microsoft.com/office/drawing/2014/main" id="{C2E78843-DFC9-480C-8935-50B0E6BA9B7B}"/>
              </a:ext>
            </a:extLst>
          </p:cNvPr>
          <p:cNvGrpSpPr>
            <a:grpSpLocks noChangeAspect="1"/>
          </p:cNvGrpSpPr>
          <p:nvPr/>
        </p:nvGrpSpPr>
        <p:grpSpPr>
          <a:xfrm>
            <a:off x="433490" y="1842778"/>
            <a:ext cx="2683910" cy="3228755"/>
            <a:chOff x="8617975" y="6136090"/>
            <a:chExt cx="1958794" cy="2356438"/>
          </a:xfrm>
        </p:grpSpPr>
        <p:grpSp>
          <p:nvGrpSpPr>
            <p:cNvPr id="24" name="Group 23">
              <a:extLst>
                <a:ext uri="{FF2B5EF4-FFF2-40B4-BE49-F238E27FC236}">
                  <a16:creationId xmlns:a16="http://schemas.microsoft.com/office/drawing/2014/main" id="{5A47F942-CA47-4C25-AC79-DB1933E9BA3C}"/>
                </a:ext>
              </a:extLst>
            </p:cNvPr>
            <p:cNvGrpSpPr/>
            <p:nvPr/>
          </p:nvGrpSpPr>
          <p:grpSpPr>
            <a:xfrm>
              <a:off x="8617975" y="6136090"/>
              <a:ext cx="1958794" cy="2356438"/>
              <a:chOff x="8617975" y="6136090"/>
              <a:chExt cx="1958794" cy="2356438"/>
            </a:xfrm>
          </p:grpSpPr>
          <p:sp>
            <p:nvSpPr>
              <p:cNvPr id="26" name="TextBox 25">
                <a:extLst>
                  <a:ext uri="{FF2B5EF4-FFF2-40B4-BE49-F238E27FC236}">
                    <a16:creationId xmlns:a16="http://schemas.microsoft.com/office/drawing/2014/main" id="{77560928-11F6-457B-8D7B-F5E6D6F40BAE}"/>
                  </a:ext>
                </a:extLst>
              </p:cNvPr>
              <p:cNvSpPr txBox="1"/>
              <p:nvPr/>
            </p:nvSpPr>
            <p:spPr>
              <a:xfrm>
                <a:off x="9989988" y="7518366"/>
                <a:ext cx="586781" cy="15357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N.F Salmon R.</a:t>
                </a:r>
              </a:p>
            </p:txBody>
          </p:sp>
          <p:sp>
            <p:nvSpPr>
              <p:cNvPr id="27" name="TextBox 26">
                <a:extLst>
                  <a:ext uri="{FF2B5EF4-FFF2-40B4-BE49-F238E27FC236}">
                    <a16:creationId xmlns:a16="http://schemas.microsoft.com/office/drawing/2014/main" id="{9289D41F-16E4-4697-BA90-F5D6E55416EF}"/>
                  </a:ext>
                </a:extLst>
              </p:cNvPr>
              <p:cNvSpPr txBox="1"/>
              <p:nvPr/>
            </p:nvSpPr>
            <p:spPr>
              <a:xfrm>
                <a:off x="8890668" y="6136090"/>
                <a:ext cx="465202" cy="15357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Wooley Cr.</a:t>
                </a:r>
              </a:p>
            </p:txBody>
          </p:sp>
          <p:sp>
            <p:nvSpPr>
              <p:cNvPr id="28" name="TextBox 27">
                <a:extLst>
                  <a:ext uri="{FF2B5EF4-FFF2-40B4-BE49-F238E27FC236}">
                    <a16:creationId xmlns:a16="http://schemas.microsoft.com/office/drawing/2014/main" id="{17F90C8E-6DB7-4208-BF5A-30BFE87A17D7}"/>
                  </a:ext>
                </a:extLst>
              </p:cNvPr>
              <p:cNvSpPr txBox="1"/>
              <p:nvPr/>
            </p:nvSpPr>
            <p:spPr>
              <a:xfrm>
                <a:off x="9665895" y="8246809"/>
                <a:ext cx="458802" cy="2457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S.F.</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Salmon R.</a:t>
                </a:r>
              </a:p>
            </p:txBody>
          </p:sp>
          <p:sp>
            <p:nvSpPr>
              <p:cNvPr id="29" name="TextBox 28">
                <a:extLst>
                  <a:ext uri="{FF2B5EF4-FFF2-40B4-BE49-F238E27FC236}">
                    <a16:creationId xmlns:a16="http://schemas.microsoft.com/office/drawing/2014/main" id="{BCE61D84-FA52-4813-B821-BC67BDF28368}"/>
                  </a:ext>
                </a:extLst>
              </p:cNvPr>
              <p:cNvSpPr txBox="1"/>
              <p:nvPr/>
            </p:nvSpPr>
            <p:spPr>
              <a:xfrm>
                <a:off x="8617975" y="7072240"/>
                <a:ext cx="458802" cy="2457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Mainstem</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Salmon R.</a:t>
                </a:r>
              </a:p>
            </p:txBody>
          </p:sp>
        </p:grpSp>
        <p:sp>
          <p:nvSpPr>
            <p:cNvPr id="25" name="TextBox 24">
              <a:extLst>
                <a:ext uri="{FF2B5EF4-FFF2-40B4-BE49-F238E27FC236}">
                  <a16:creationId xmlns:a16="http://schemas.microsoft.com/office/drawing/2014/main" id="{6B21B85A-DC0B-4C15-87F9-F5E6ABA183D4}"/>
                </a:ext>
              </a:extLst>
            </p:cNvPr>
            <p:cNvSpPr txBox="1"/>
            <p:nvPr/>
          </p:nvSpPr>
          <p:spPr>
            <a:xfrm>
              <a:off x="9704392" y="6911247"/>
              <a:ext cx="458803" cy="2457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Little N.F.</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Salmon R.</a:t>
              </a:r>
            </a:p>
          </p:txBody>
        </p:sp>
      </p:grpSp>
      <p:sp>
        <p:nvSpPr>
          <p:cNvPr id="13" name="Text Placeholder 3"/>
          <p:cNvSpPr txBox="1">
            <a:spLocks/>
          </p:cNvSpPr>
          <p:nvPr/>
        </p:nvSpPr>
        <p:spPr>
          <a:xfrm>
            <a:off x="2963327" y="1164166"/>
            <a:ext cx="2250169" cy="1270071"/>
          </a:xfrm>
          <a:prstGeom prst="rect">
            <a:avLst/>
          </a:prstGeom>
        </p:spPr>
        <p:txBody>
          <a:bodyPr vert="horz" lIns="91440" tIns="45720" rIns="91440" bIns="45720" rtlCol="0">
            <a:noAutofit/>
          </a:bodyPr>
          <a:lstStyle>
            <a:lvl1pPr marL="274320" indent="-228600" algn="l" defTabSz="914400" rtl="0" eaLnBrk="1" latinLnBrk="0" hangingPunct="1">
              <a:spcBef>
                <a:spcPct val="20000"/>
              </a:spcBef>
              <a:buClr>
                <a:schemeClr val="accent2"/>
              </a:buClr>
              <a:buFont typeface="Arial" pitchFamily="34" charset="0"/>
              <a:buChar char="•"/>
              <a:defRPr sz="2000" b="1" kern="1200" spc="150" baseline="0">
                <a:solidFill>
                  <a:schemeClr val="tx2"/>
                </a:solidFill>
                <a:latin typeface="Trebuchet MS" pitchFamily="34" charset="0"/>
                <a:ea typeface="+mn-ea"/>
                <a:cs typeface="+mn-cs"/>
              </a:defRPr>
            </a:lvl1pPr>
            <a:lvl2pPr marL="548640" indent="-182880" algn="l" defTabSz="914400" rtl="0" eaLnBrk="1" latinLnBrk="0" hangingPunct="1">
              <a:spcBef>
                <a:spcPct val="20000"/>
              </a:spcBef>
              <a:buClr>
                <a:schemeClr val="accent2"/>
              </a:buClr>
              <a:buFont typeface="Arial" pitchFamily="34" charset="0"/>
              <a:buChar char="•"/>
              <a:defRPr sz="1800" kern="1200" spc="0" baseline="0">
                <a:solidFill>
                  <a:schemeClr val="tx2"/>
                </a:solidFill>
                <a:latin typeface="Trebuchet MS" pitchFamily="34" charset="0"/>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0" baseline="0">
                <a:solidFill>
                  <a:schemeClr val="tx2"/>
                </a:solidFill>
                <a:latin typeface="Trebuchet MS" pitchFamily="34" charset="0"/>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spc="0">
                <a:solidFill>
                  <a:schemeClr val="tx2"/>
                </a:solidFill>
                <a:latin typeface="Trebuchet MS" pitchFamily="34" charset="0"/>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0" baseline="0">
                <a:solidFill>
                  <a:schemeClr val="tx2"/>
                </a:solidFill>
                <a:latin typeface="Trebuchet MS" pitchFamily="34" charset="0"/>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45720" marR="0" lvl="0" indent="0" algn="r" defTabSz="914400" rtl="0" eaLnBrk="1" fontAlgn="auto" latinLnBrk="0" hangingPunct="1">
              <a:lnSpc>
                <a:spcPct val="90000"/>
              </a:lnSpc>
              <a:spcBef>
                <a:spcPts val="0"/>
              </a:spcBef>
              <a:spcAft>
                <a:spcPts val="0"/>
              </a:spcAft>
              <a:buClrTx/>
              <a:buSzTx/>
              <a:buFont typeface="Arial" pitchFamily="34" charset="0"/>
              <a:buNone/>
              <a:tabLst/>
              <a:defRPr/>
            </a:pPr>
            <a:r>
              <a:rPr kumimoji="0" lang="en-US" sz="1800" b="0" i="0" u="none" strike="noStrike" kern="1200" cap="none" spc="1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Mean Daily Max. August Temp. Increase (</a:t>
            </a:r>
            <a:r>
              <a:rPr kumimoji="0" lang="en-US" sz="1800" b="0" i="0" u="none" strike="noStrike" kern="1200" cap="none" spc="150" normalizeH="0" baseline="0" noProof="0" dirty="0">
                <a:ln>
                  <a:noFill/>
                </a:ln>
                <a:solidFill>
                  <a:srgbClr val="000000"/>
                </a:solidFill>
                <a:effectLst/>
                <a:uLnTx/>
                <a:uFillTx/>
                <a:latin typeface="Calibri"/>
                <a:ea typeface="+mn-ea"/>
                <a:cs typeface="Arial" panose="020B0604020202020204" pitchFamily="34" charset="0"/>
              </a:rPr>
              <a:t>°</a:t>
            </a:r>
            <a:r>
              <a:rPr kumimoji="0" lang="en-US" sz="1800" b="0" i="0" u="none" strike="noStrike" kern="1200" cap="none" spc="1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a:t>
            </a:r>
          </a:p>
        </p:txBody>
      </p:sp>
      <p:sp>
        <p:nvSpPr>
          <p:cNvPr id="30" name="Title 5">
            <a:extLst>
              <a:ext uri="{FF2B5EF4-FFF2-40B4-BE49-F238E27FC236}">
                <a16:creationId xmlns:a16="http://schemas.microsoft.com/office/drawing/2014/main" id="{450488EB-A21F-4C00-994B-DDB9CF9EF058}"/>
              </a:ext>
            </a:extLst>
          </p:cNvPr>
          <p:cNvSpPr txBox="1">
            <a:spLocks noChangeAspect="1"/>
          </p:cNvSpPr>
          <p:nvPr/>
        </p:nvSpPr>
        <p:spPr bwMode="auto">
          <a:xfrm>
            <a:off x="0" y="6431279"/>
            <a:ext cx="311740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panose="020F0502020204030204" pitchFamily="34" charset="0"/>
                <a:ea typeface="+mj-ea"/>
                <a:cs typeface="Calibri" panose="020F0502020204030204" pitchFamily="34" charset="0"/>
              </a:rPr>
              <a:t>Asarian et al. 2019 Salmon</a:t>
            </a:r>
          </a:p>
        </p:txBody>
      </p:sp>
      <p:sp>
        <p:nvSpPr>
          <p:cNvPr id="4" name="Slide Number Placeholder 3">
            <a:extLst>
              <a:ext uri="{FF2B5EF4-FFF2-40B4-BE49-F238E27FC236}">
                <a16:creationId xmlns:a16="http://schemas.microsoft.com/office/drawing/2014/main" id="{9E176E9F-CCC5-D7A6-A08C-BF564C6A5677}"/>
              </a:ext>
            </a:extLst>
          </p:cNvPr>
          <p:cNvSpPr>
            <a:spLocks noGrp="1"/>
          </p:cNvSpPr>
          <p:nvPr>
            <p:ph type="sldNum" sz="quarter" idx="12"/>
          </p:nvPr>
        </p:nvSpPr>
        <p:spPr/>
        <p:txBody>
          <a:bodyPr/>
          <a:lstStyle/>
          <a:p>
            <a:fld id="{CEB1A7AF-577A-4627-A9C0-65EBA99E259F}" type="slidenum">
              <a:rPr lang="en-US" smtClean="0"/>
              <a:t>39</a:t>
            </a:fld>
            <a:endParaRPr lang="en-US"/>
          </a:p>
        </p:txBody>
      </p:sp>
    </p:spTree>
    <p:extLst>
      <p:ext uri="{BB962C8B-B14F-4D97-AF65-F5344CB8AC3E}">
        <p14:creationId xmlns:p14="http://schemas.microsoft.com/office/powerpoint/2010/main" val="11335034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120466"/>
            <a:ext cx="1211443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Medium"/>
              <a:ea typeface="+mn-ea"/>
              <a:cs typeface="+mn-cs"/>
            </a:endParaRPr>
          </a:p>
        </p:txBody>
      </p:sp>
      <p:pic>
        <p:nvPicPr>
          <p:cNvPr id="16" name="Picture 15">
            <a:extLst>
              <a:ext uri="{FF2B5EF4-FFF2-40B4-BE49-F238E27FC236}">
                <a16:creationId xmlns:a16="http://schemas.microsoft.com/office/drawing/2014/main" id="{F8BB6910-5D47-4CBF-9952-28D7B438BB1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94" t="20936" r="44538" b="21921"/>
          <a:stretch/>
        </p:blipFill>
        <p:spPr bwMode="auto">
          <a:xfrm>
            <a:off x="-93334" y="978309"/>
            <a:ext cx="4242005" cy="5812206"/>
          </a:xfrm>
          <a:prstGeom prst="rect">
            <a:avLst/>
          </a:prstGeom>
          <a:ln>
            <a:noFill/>
          </a:ln>
          <a:extLst>
            <a:ext uri="{53640926-AAD7-44D8-BBD7-CCE9431645EC}">
              <a14:shadowObscured xmlns:a14="http://schemas.microsoft.com/office/drawing/2010/main"/>
            </a:ext>
          </a:extLst>
        </p:spPr>
      </p:pic>
      <p:sp>
        <p:nvSpPr>
          <p:cNvPr id="12" name="Text Placeholder 3"/>
          <p:cNvSpPr txBox="1">
            <a:spLocks/>
          </p:cNvSpPr>
          <p:nvPr/>
        </p:nvSpPr>
        <p:spPr>
          <a:xfrm>
            <a:off x="-88900" y="103419"/>
            <a:ext cx="6070600" cy="925285"/>
          </a:xfrm>
          <a:prstGeom prst="rect">
            <a:avLst/>
          </a:prstGeom>
        </p:spPr>
        <p:txBody>
          <a:bodyPr vert="horz" lIns="91440" tIns="45720" rIns="91440" bIns="45720" rtlCol="0">
            <a:noAutofit/>
          </a:bodyPr>
          <a:lstStyle>
            <a:lvl1pPr marL="274320" indent="-228600" algn="l" defTabSz="914400" rtl="0" eaLnBrk="1" latinLnBrk="0" hangingPunct="1">
              <a:spcBef>
                <a:spcPct val="20000"/>
              </a:spcBef>
              <a:buClr>
                <a:schemeClr val="accent2"/>
              </a:buClr>
              <a:buFont typeface="Arial" pitchFamily="34" charset="0"/>
              <a:buChar char="•"/>
              <a:defRPr sz="2000" b="1" kern="1200" spc="150" baseline="0">
                <a:solidFill>
                  <a:schemeClr val="tx2"/>
                </a:solidFill>
                <a:latin typeface="Trebuchet MS" pitchFamily="34" charset="0"/>
                <a:ea typeface="+mn-ea"/>
                <a:cs typeface="+mn-cs"/>
              </a:defRPr>
            </a:lvl1pPr>
            <a:lvl2pPr marL="548640" indent="-182880" algn="l" defTabSz="914400" rtl="0" eaLnBrk="1" latinLnBrk="0" hangingPunct="1">
              <a:spcBef>
                <a:spcPct val="20000"/>
              </a:spcBef>
              <a:buClr>
                <a:schemeClr val="accent2"/>
              </a:buClr>
              <a:buFont typeface="Arial" pitchFamily="34" charset="0"/>
              <a:buChar char="•"/>
              <a:defRPr sz="1800" kern="1200" spc="0" baseline="0">
                <a:solidFill>
                  <a:schemeClr val="tx2"/>
                </a:solidFill>
                <a:latin typeface="Trebuchet MS" pitchFamily="34" charset="0"/>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0" baseline="0">
                <a:solidFill>
                  <a:schemeClr val="tx2"/>
                </a:solidFill>
                <a:latin typeface="Trebuchet MS" pitchFamily="34" charset="0"/>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spc="0">
                <a:solidFill>
                  <a:schemeClr val="tx2"/>
                </a:solidFill>
                <a:latin typeface="Trebuchet MS" pitchFamily="34" charset="0"/>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0" baseline="0">
                <a:solidFill>
                  <a:schemeClr val="tx2"/>
                </a:solidFill>
                <a:latin typeface="Trebuchet MS" pitchFamily="34" charset="0"/>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4572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400" b="1" i="0" u="none" strike="noStrike" kern="1200" cap="none" spc="150" normalizeH="0" baseline="0" noProof="0" dirty="0">
                <a:ln>
                  <a:noFill/>
                </a:ln>
                <a:solidFill>
                  <a:srgbClr val="254061"/>
                </a:solidFill>
                <a:effectLst/>
                <a:uLnTx/>
                <a:uFillTx/>
                <a:latin typeface="Trebuchet MS" pitchFamily="34" charset="0"/>
                <a:ea typeface="+mn-ea"/>
                <a:cs typeface="+mn-cs"/>
              </a:rPr>
              <a:t>Baseline vs </a:t>
            </a:r>
          </a:p>
          <a:p>
            <a:pPr marL="4572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400" b="1" i="0" u="none" strike="noStrike" kern="1200" cap="none" spc="150" normalizeH="0" baseline="0" noProof="0" dirty="0">
                <a:ln>
                  <a:noFill/>
                </a:ln>
                <a:solidFill>
                  <a:srgbClr val="254061"/>
                </a:solidFill>
                <a:effectLst/>
                <a:uLnTx/>
                <a:uFillTx/>
                <a:latin typeface="Trebuchet MS" pitchFamily="34" charset="0"/>
                <a:ea typeface="+mn-ea"/>
                <a:cs typeface="+mn-cs"/>
              </a:rPr>
              <a:t>2070-2099 High Emissions (RCP8.5)</a:t>
            </a:r>
          </a:p>
          <a:p>
            <a:pPr marL="45720" marR="0" lvl="0" indent="0" algn="ctr" defTabSz="914400" rtl="0" eaLnBrk="1" fontAlgn="auto" latinLnBrk="0" hangingPunct="1">
              <a:lnSpc>
                <a:spcPct val="100000"/>
              </a:lnSpc>
              <a:spcBef>
                <a:spcPct val="20000"/>
              </a:spcBef>
              <a:spcAft>
                <a:spcPts val="1200"/>
              </a:spcAft>
              <a:buClrTx/>
              <a:buSzTx/>
              <a:buFont typeface="Arial" pitchFamily="34" charset="0"/>
              <a:buNone/>
              <a:tabLst/>
              <a:defRPr/>
            </a:pPr>
            <a:endParaRPr kumimoji="0" lang="en-US" sz="2400" b="1" i="0" u="none" strike="noStrike" kern="1200" cap="none" spc="150" normalizeH="0" baseline="0" noProof="0" dirty="0">
              <a:ln>
                <a:noFill/>
              </a:ln>
              <a:solidFill>
                <a:srgbClr val="254061"/>
              </a:solidFill>
              <a:effectLst/>
              <a:uLnTx/>
              <a:uFillTx/>
              <a:latin typeface="Trebuchet MS" pitchFamily="34" charset="0"/>
              <a:ea typeface="+mn-ea"/>
              <a:cs typeface="+mn-cs"/>
            </a:endParaRPr>
          </a:p>
        </p:txBody>
      </p:sp>
      <p:sp>
        <p:nvSpPr>
          <p:cNvPr id="17" name="Text Placeholder 3"/>
          <p:cNvSpPr txBox="1">
            <a:spLocks/>
          </p:cNvSpPr>
          <p:nvPr/>
        </p:nvSpPr>
        <p:spPr>
          <a:xfrm>
            <a:off x="-435346" y="5757336"/>
            <a:ext cx="3173466" cy="1197184"/>
          </a:xfrm>
          <a:prstGeom prst="rect">
            <a:avLst/>
          </a:prstGeom>
        </p:spPr>
        <p:txBody>
          <a:bodyPr vert="horz" lIns="91440" tIns="45720" rIns="91440" bIns="45720" rtlCol="0">
            <a:noAutofit/>
          </a:bodyPr>
          <a:lstStyle>
            <a:lvl1pPr marL="274320" indent="-228600" algn="l" defTabSz="914400" rtl="0" eaLnBrk="1" latinLnBrk="0" hangingPunct="1">
              <a:spcBef>
                <a:spcPct val="20000"/>
              </a:spcBef>
              <a:buClr>
                <a:schemeClr val="accent2"/>
              </a:buClr>
              <a:buFont typeface="Arial" pitchFamily="34" charset="0"/>
              <a:buChar char="•"/>
              <a:defRPr sz="2000" b="1" kern="1200" spc="150" baseline="0">
                <a:solidFill>
                  <a:schemeClr val="tx2"/>
                </a:solidFill>
                <a:latin typeface="Trebuchet MS" pitchFamily="34" charset="0"/>
                <a:ea typeface="+mn-ea"/>
                <a:cs typeface="+mn-cs"/>
              </a:defRPr>
            </a:lvl1pPr>
            <a:lvl2pPr marL="548640" indent="-182880" algn="l" defTabSz="914400" rtl="0" eaLnBrk="1" latinLnBrk="0" hangingPunct="1">
              <a:spcBef>
                <a:spcPct val="20000"/>
              </a:spcBef>
              <a:buClr>
                <a:schemeClr val="accent2"/>
              </a:buClr>
              <a:buFont typeface="Arial" pitchFamily="34" charset="0"/>
              <a:buChar char="•"/>
              <a:defRPr sz="1800" kern="1200" spc="0" baseline="0">
                <a:solidFill>
                  <a:schemeClr val="tx2"/>
                </a:solidFill>
                <a:latin typeface="Trebuchet MS" pitchFamily="34" charset="0"/>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0" baseline="0">
                <a:solidFill>
                  <a:schemeClr val="tx2"/>
                </a:solidFill>
                <a:latin typeface="Trebuchet MS" pitchFamily="34" charset="0"/>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spc="0">
                <a:solidFill>
                  <a:schemeClr val="tx2"/>
                </a:solidFill>
                <a:latin typeface="Trebuchet MS" pitchFamily="34" charset="0"/>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0" baseline="0">
                <a:solidFill>
                  <a:schemeClr val="tx2"/>
                </a:solidFill>
                <a:latin typeface="Trebuchet MS" pitchFamily="34" charset="0"/>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404813" marR="0" lvl="0" indent="0" algn="l" defTabSz="914400" rtl="0" eaLnBrk="1" fontAlgn="auto" latinLnBrk="0" hangingPunct="1">
              <a:lnSpc>
                <a:spcPct val="85000"/>
              </a:lnSpc>
              <a:spcBef>
                <a:spcPts val="0"/>
              </a:spcBef>
              <a:spcAft>
                <a:spcPts val="0"/>
              </a:spcAft>
              <a:buClrTx/>
              <a:buSzTx/>
              <a:buFont typeface="Arial" pitchFamily="34" charset="0"/>
              <a:buNone/>
              <a:tabLst/>
              <a:defRPr/>
            </a:pPr>
            <a:r>
              <a:rPr kumimoji="0" lang="en-US" sz="2400" b="0" i="0" u="none" strike="noStrike" kern="1200" cap="none" spc="150" normalizeH="0" baseline="0" noProof="0" dirty="0">
                <a:ln>
                  <a:noFill/>
                </a:ln>
                <a:solidFill>
                  <a:srgbClr val="FF0000"/>
                </a:solidFill>
                <a:effectLst/>
                <a:uLnTx/>
                <a:uFillTx/>
                <a:latin typeface="Trebuchet MS" pitchFamily="34" charset="0"/>
                <a:ea typeface="+mn-ea"/>
                <a:cs typeface="+mn-cs"/>
              </a:rPr>
              <a:t>SF Salmon is</a:t>
            </a:r>
          </a:p>
          <a:p>
            <a:pPr marL="404813" marR="0" lvl="0" indent="0" algn="l" defTabSz="914400" rtl="0" eaLnBrk="1" fontAlgn="auto" latinLnBrk="0" hangingPunct="1">
              <a:lnSpc>
                <a:spcPct val="85000"/>
              </a:lnSpc>
              <a:spcBef>
                <a:spcPts val="0"/>
              </a:spcBef>
              <a:spcAft>
                <a:spcPts val="0"/>
              </a:spcAft>
              <a:buClrTx/>
              <a:buSzTx/>
              <a:buFont typeface="Arial" pitchFamily="34" charset="0"/>
              <a:buNone/>
              <a:tabLst/>
              <a:defRPr/>
            </a:pPr>
            <a:r>
              <a:rPr kumimoji="0" lang="en-US" sz="2400" b="0" i="0" u="none" strike="noStrike" kern="1200" cap="none" spc="150" normalizeH="0" baseline="0" noProof="0" dirty="0">
                <a:ln>
                  <a:noFill/>
                </a:ln>
                <a:solidFill>
                  <a:srgbClr val="FF0000"/>
                </a:solidFill>
                <a:effectLst/>
                <a:uLnTx/>
                <a:uFillTx/>
                <a:latin typeface="Trebuchet MS" pitchFamily="34" charset="0"/>
                <a:ea typeface="+mn-ea"/>
                <a:cs typeface="+mn-cs"/>
              </a:rPr>
              <a:t>Most sensitive</a:t>
            </a:r>
          </a:p>
          <a:p>
            <a:pPr marL="365760" marR="0" lvl="1" indent="0" algn="l" defTabSz="914400" rtl="0" eaLnBrk="1" fontAlgn="auto" latinLnBrk="0" hangingPunct="1">
              <a:lnSpc>
                <a:spcPct val="100000"/>
              </a:lnSpc>
              <a:spcBef>
                <a:spcPct val="20000"/>
              </a:spcBef>
              <a:spcAft>
                <a:spcPts val="600"/>
              </a:spcAft>
              <a:buClrTx/>
              <a:buSzTx/>
              <a:buFont typeface="Arial" pitchFamily="34" charset="0"/>
              <a:buNone/>
              <a:tabLst/>
              <a:defRPr/>
            </a:pPr>
            <a:endParaRPr kumimoji="0" lang="en-US" sz="2400" b="0" i="0" u="none" strike="noStrike" kern="1200" cap="none" spc="0" normalizeH="0" baseline="0" noProof="0" dirty="0">
              <a:ln>
                <a:noFill/>
              </a:ln>
              <a:solidFill>
                <a:srgbClr val="FF0000"/>
              </a:solidFill>
              <a:effectLst/>
              <a:uLnTx/>
              <a:uFillTx/>
              <a:latin typeface="Trebuchet MS" pitchFamily="34" charset="0"/>
              <a:ea typeface="+mn-ea"/>
              <a:cs typeface="+mn-cs"/>
            </a:endParaRPr>
          </a:p>
        </p:txBody>
      </p:sp>
      <p:sp>
        <p:nvSpPr>
          <p:cNvPr id="18" name="Arc 17"/>
          <p:cNvSpPr/>
          <p:nvPr/>
        </p:nvSpPr>
        <p:spPr>
          <a:xfrm rot="17706810">
            <a:off x="-86516" y="5606225"/>
            <a:ext cx="2690509" cy="1193802"/>
          </a:xfrm>
          <a:prstGeom prst="arc">
            <a:avLst>
              <a:gd name="adj1" fmla="val 17440376"/>
              <a:gd name="adj2" fmla="val 21265927"/>
            </a:avLst>
          </a:prstGeom>
          <a:ln w="38100">
            <a:solidFill>
              <a:srgbClr val="FF0000"/>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54061"/>
              </a:solidFill>
              <a:effectLst/>
              <a:uLnTx/>
              <a:uFillTx/>
              <a:latin typeface="Franklin Gothic Medium"/>
              <a:ea typeface="+mn-ea"/>
              <a:cs typeface="+mn-cs"/>
            </a:endParaRPr>
          </a:p>
        </p:txBody>
      </p:sp>
      <p:pic>
        <p:nvPicPr>
          <p:cNvPr id="22" name="Picture 21">
            <a:extLst>
              <a:ext uri="{FF2B5EF4-FFF2-40B4-BE49-F238E27FC236}">
                <a16:creationId xmlns:a16="http://schemas.microsoft.com/office/drawing/2014/main" id="{87C253FB-83EE-44A9-8750-6FB8698C5EF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0128" t="45214" r="21958" b="35188"/>
          <a:stretch/>
        </p:blipFill>
        <p:spPr bwMode="auto">
          <a:xfrm>
            <a:off x="3771898" y="1881325"/>
            <a:ext cx="1384087" cy="1958944"/>
          </a:xfrm>
          <a:prstGeom prst="rect">
            <a:avLst/>
          </a:prstGeom>
          <a:ln>
            <a:noFill/>
          </a:ln>
          <a:extLst>
            <a:ext uri="{53640926-AAD7-44D8-BBD7-CCE9431645EC}">
              <a14:shadowObscured xmlns:a14="http://schemas.microsoft.com/office/drawing/2010/main"/>
            </a:ext>
          </a:extLst>
        </p:spPr>
      </p:pic>
      <p:grpSp>
        <p:nvGrpSpPr>
          <p:cNvPr id="23" name="Group 22">
            <a:extLst>
              <a:ext uri="{FF2B5EF4-FFF2-40B4-BE49-F238E27FC236}">
                <a16:creationId xmlns:a16="http://schemas.microsoft.com/office/drawing/2014/main" id="{C2E78843-DFC9-480C-8935-50B0E6BA9B7B}"/>
              </a:ext>
            </a:extLst>
          </p:cNvPr>
          <p:cNvGrpSpPr>
            <a:grpSpLocks noChangeAspect="1"/>
          </p:cNvGrpSpPr>
          <p:nvPr/>
        </p:nvGrpSpPr>
        <p:grpSpPr>
          <a:xfrm>
            <a:off x="433490" y="1842778"/>
            <a:ext cx="2683910" cy="3228755"/>
            <a:chOff x="8617975" y="6136090"/>
            <a:chExt cx="1958794" cy="2356438"/>
          </a:xfrm>
        </p:grpSpPr>
        <p:grpSp>
          <p:nvGrpSpPr>
            <p:cNvPr id="24" name="Group 23">
              <a:extLst>
                <a:ext uri="{FF2B5EF4-FFF2-40B4-BE49-F238E27FC236}">
                  <a16:creationId xmlns:a16="http://schemas.microsoft.com/office/drawing/2014/main" id="{5A47F942-CA47-4C25-AC79-DB1933E9BA3C}"/>
                </a:ext>
              </a:extLst>
            </p:cNvPr>
            <p:cNvGrpSpPr/>
            <p:nvPr/>
          </p:nvGrpSpPr>
          <p:grpSpPr>
            <a:xfrm>
              <a:off x="8617975" y="6136090"/>
              <a:ext cx="1958794" cy="2356438"/>
              <a:chOff x="8617975" y="6136090"/>
              <a:chExt cx="1958794" cy="2356438"/>
            </a:xfrm>
          </p:grpSpPr>
          <p:sp>
            <p:nvSpPr>
              <p:cNvPr id="26" name="TextBox 25">
                <a:extLst>
                  <a:ext uri="{FF2B5EF4-FFF2-40B4-BE49-F238E27FC236}">
                    <a16:creationId xmlns:a16="http://schemas.microsoft.com/office/drawing/2014/main" id="{77560928-11F6-457B-8D7B-F5E6D6F40BAE}"/>
                  </a:ext>
                </a:extLst>
              </p:cNvPr>
              <p:cNvSpPr txBox="1"/>
              <p:nvPr/>
            </p:nvSpPr>
            <p:spPr>
              <a:xfrm>
                <a:off x="9989988" y="7518366"/>
                <a:ext cx="586781" cy="15357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N.F Salmon R.</a:t>
                </a:r>
              </a:p>
            </p:txBody>
          </p:sp>
          <p:sp>
            <p:nvSpPr>
              <p:cNvPr id="27" name="TextBox 26">
                <a:extLst>
                  <a:ext uri="{FF2B5EF4-FFF2-40B4-BE49-F238E27FC236}">
                    <a16:creationId xmlns:a16="http://schemas.microsoft.com/office/drawing/2014/main" id="{9289D41F-16E4-4697-BA90-F5D6E55416EF}"/>
                  </a:ext>
                </a:extLst>
              </p:cNvPr>
              <p:cNvSpPr txBox="1"/>
              <p:nvPr/>
            </p:nvSpPr>
            <p:spPr>
              <a:xfrm>
                <a:off x="8890668" y="6136090"/>
                <a:ext cx="465202" cy="153574"/>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Wooley Cr.</a:t>
                </a:r>
              </a:p>
            </p:txBody>
          </p:sp>
          <p:sp>
            <p:nvSpPr>
              <p:cNvPr id="28" name="TextBox 27">
                <a:extLst>
                  <a:ext uri="{FF2B5EF4-FFF2-40B4-BE49-F238E27FC236}">
                    <a16:creationId xmlns:a16="http://schemas.microsoft.com/office/drawing/2014/main" id="{17F90C8E-6DB7-4208-BF5A-30BFE87A17D7}"/>
                  </a:ext>
                </a:extLst>
              </p:cNvPr>
              <p:cNvSpPr txBox="1"/>
              <p:nvPr/>
            </p:nvSpPr>
            <p:spPr>
              <a:xfrm>
                <a:off x="9665895" y="8246809"/>
                <a:ext cx="458802" cy="2457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S.F.</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Salmon R.</a:t>
                </a:r>
              </a:p>
            </p:txBody>
          </p:sp>
          <p:sp>
            <p:nvSpPr>
              <p:cNvPr id="29" name="TextBox 28">
                <a:extLst>
                  <a:ext uri="{FF2B5EF4-FFF2-40B4-BE49-F238E27FC236}">
                    <a16:creationId xmlns:a16="http://schemas.microsoft.com/office/drawing/2014/main" id="{BCE61D84-FA52-4813-B821-BC67BDF28368}"/>
                  </a:ext>
                </a:extLst>
              </p:cNvPr>
              <p:cNvSpPr txBox="1"/>
              <p:nvPr/>
            </p:nvSpPr>
            <p:spPr>
              <a:xfrm>
                <a:off x="8617975" y="7072240"/>
                <a:ext cx="458802" cy="2457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Mainstem</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Salmon R.</a:t>
                </a:r>
              </a:p>
            </p:txBody>
          </p:sp>
        </p:grpSp>
        <p:sp>
          <p:nvSpPr>
            <p:cNvPr id="25" name="TextBox 24">
              <a:extLst>
                <a:ext uri="{FF2B5EF4-FFF2-40B4-BE49-F238E27FC236}">
                  <a16:creationId xmlns:a16="http://schemas.microsoft.com/office/drawing/2014/main" id="{6B21B85A-DC0B-4C15-87F9-F5E6ABA183D4}"/>
                </a:ext>
              </a:extLst>
            </p:cNvPr>
            <p:cNvSpPr txBox="1"/>
            <p:nvPr/>
          </p:nvSpPr>
          <p:spPr>
            <a:xfrm>
              <a:off x="9704392" y="6911247"/>
              <a:ext cx="458803" cy="2457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Little N.F.</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1" i="1" u="none" strike="noStrike" kern="1200" cap="none" spc="0" normalizeH="0" baseline="0" noProof="0" dirty="0">
                  <a:ln>
                    <a:noFill/>
                  </a:ln>
                  <a:solidFill>
                    <a:srgbClr val="FFFFFF"/>
                  </a:solidFill>
                  <a:effectLst>
                    <a:glow rad="50800">
                      <a:srgbClr val="000000">
                        <a:satMod val="175000"/>
                        <a:alpha val="70000"/>
                      </a:srgbClr>
                    </a:glow>
                  </a:effectLst>
                  <a:uLnTx/>
                  <a:uFillTx/>
                  <a:latin typeface="Franklin Gothic Book" panose="020B0503020102020204" pitchFamily="34" charset="0"/>
                  <a:ea typeface="+mn-ea"/>
                  <a:cs typeface="+mn-cs"/>
                </a:rPr>
                <a:t>Salmon R.</a:t>
              </a:r>
            </a:p>
          </p:txBody>
        </p:sp>
      </p:grpSp>
      <p:sp>
        <p:nvSpPr>
          <p:cNvPr id="13" name="Text Placeholder 3"/>
          <p:cNvSpPr txBox="1">
            <a:spLocks/>
          </p:cNvSpPr>
          <p:nvPr/>
        </p:nvSpPr>
        <p:spPr>
          <a:xfrm>
            <a:off x="2963327" y="1164166"/>
            <a:ext cx="2250169" cy="1270071"/>
          </a:xfrm>
          <a:prstGeom prst="rect">
            <a:avLst/>
          </a:prstGeom>
        </p:spPr>
        <p:txBody>
          <a:bodyPr vert="horz" lIns="91440" tIns="45720" rIns="91440" bIns="45720" rtlCol="0">
            <a:noAutofit/>
          </a:bodyPr>
          <a:lstStyle>
            <a:lvl1pPr marL="274320" indent="-228600" algn="l" defTabSz="914400" rtl="0" eaLnBrk="1" latinLnBrk="0" hangingPunct="1">
              <a:spcBef>
                <a:spcPct val="20000"/>
              </a:spcBef>
              <a:buClr>
                <a:schemeClr val="accent2"/>
              </a:buClr>
              <a:buFont typeface="Arial" pitchFamily="34" charset="0"/>
              <a:buChar char="•"/>
              <a:defRPr sz="2000" b="1" kern="1200" spc="150" baseline="0">
                <a:solidFill>
                  <a:schemeClr val="tx2"/>
                </a:solidFill>
                <a:latin typeface="Trebuchet MS" pitchFamily="34" charset="0"/>
                <a:ea typeface="+mn-ea"/>
                <a:cs typeface="+mn-cs"/>
              </a:defRPr>
            </a:lvl1pPr>
            <a:lvl2pPr marL="548640" indent="-182880" algn="l" defTabSz="914400" rtl="0" eaLnBrk="1" latinLnBrk="0" hangingPunct="1">
              <a:spcBef>
                <a:spcPct val="20000"/>
              </a:spcBef>
              <a:buClr>
                <a:schemeClr val="accent2"/>
              </a:buClr>
              <a:buFont typeface="Arial" pitchFamily="34" charset="0"/>
              <a:buChar char="•"/>
              <a:defRPr sz="1800" kern="1200" spc="0" baseline="0">
                <a:solidFill>
                  <a:schemeClr val="tx2"/>
                </a:solidFill>
                <a:latin typeface="Trebuchet MS" pitchFamily="34" charset="0"/>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0" baseline="0">
                <a:solidFill>
                  <a:schemeClr val="tx2"/>
                </a:solidFill>
                <a:latin typeface="Trebuchet MS" pitchFamily="34" charset="0"/>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spc="0">
                <a:solidFill>
                  <a:schemeClr val="tx2"/>
                </a:solidFill>
                <a:latin typeface="Trebuchet MS" pitchFamily="34" charset="0"/>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0" baseline="0">
                <a:solidFill>
                  <a:schemeClr val="tx2"/>
                </a:solidFill>
                <a:latin typeface="Trebuchet MS" pitchFamily="34" charset="0"/>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45720" marR="0" lvl="0" indent="0" algn="r" defTabSz="914400" rtl="0" eaLnBrk="1" fontAlgn="auto" latinLnBrk="0" hangingPunct="1">
              <a:lnSpc>
                <a:spcPct val="90000"/>
              </a:lnSpc>
              <a:spcBef>
                <a:spcPts val="0"/>
              </a:spcBef>
              <a:spcAft>
                <a:spcPts val="0"/>
              </a:spcAft>
              <a:buClrTx/>
              <a:buSzTx/>
              <a:buFont typeface="Arial" pitchFamily="34" charset="0"/>
              <a:buNone/>
              <a:tabLst/>
              <a:defRPr/>
            </a:pPr>
            <a:r>
              <a:rPr kumimoji="0" lang="en-US" sz="1800" b="0" i="0" u="none" strike="noStrike" kern="1200" cap="none" spc="1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Mean Daily Max. August Temp. Increase (</a:t>
            </a:r>
            <a:r>
              <a:rPr kumimoji="0" lang="en-US" sz="1800" b="0" i="0" u="none" strike="noStrike" kern="1200" cap="none" spc="150" normalizeH="0" baseline="0" noProof="0" dirty="0">
                <a:ln>
                  <a:noFill/>
                </a:ln>
                <a:solidFill>
                  <a:srgbClr val="000000"/>
                </a:solidFill>
                <a:effectLst/>
                <a:uLnTx/>
                <a:uFillTx/>
                <a:latin typeface="Calibri"/>
                <a:ea typeface="+mn-ea"/>
                <a:cs typeface="Arial" panose="020B0604020202020204" pitchFamily="34" charset="0"/>
              </a:rPr>
              <a:t>°</a:t>
            </a:r>
            <a:r>
              <a:rPr kumimoji="0" lang="en-US" sz="1800" b="0" i="0" u="none" strike="noStrike" kern="1200" cap="none" spc="1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a:t>
            </a:r>
          </a:p>
        </p:txBody>
      </p:sp>
      <p:sp>
        <p:nvSpPr>
          <p:cNvPr id="30" name="Title 5">
            <a:extLst>
              <a:ext uri="{FF2B5EF4-FFF2-40B4-BE49-F238E27FC236}">
                <a16:creationId xmlns:a16="http://schemas.microsoft.com/office/drawing/2014/main" id="{450488EB-A21F-4C00-994B-DDB9CF9EF058}"/>
              </a:ext>
            </a:extLst>
          </p:cNvPr>
          <p:cNvSpPr txBox="1">
            <a:spLocks noChangeAspect="1"/>
          </p:cNvSpPr>
          <p:nvPr/>
        </p:nvSpPr>
        <p:spPr bwMode="auto">
          <a:xfrm>
            <a:off x="0" y="6431279"/>
            <a:ext cx="3263900" cy="4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1" u="none" strike="noStrike" kern="0" cap="none" spc="0" normalizeH="0" baseline="0" noProof="0" dirty="0">
                <a:ln>
                  <a:noFill/>
                </a:ln>
                <a:solidFill>
                  <a:srgbClr val="000000"/>
                </a:solidFill>
                <a:effectLst/>
                <a:uLnTx/>
                <a:uFillTx/>
                <a:latin typeface="Calibri" panose="020F0502020204030204" pitchFamily="34" charset="0"/>
                <a:ea typeface="+mj-ea"/>
                <a:cs typeface="Calibri" panose="020F0502020204030204" pitchFamily="34" charset="0"/>
              </a:rPr>
              <a:t>Asarian et al. 2019 Salmon</a:t>
            </a:r>
          </a:p>
        </p:txBody>
      </p:sp>
      <p:graphicFrame>
        <p:nvGraphicFramePr>
          <p:cNvPr id="2" name="Table 2">
            <a:extLst>
              <a:ext uri="{FF2B5EF4-FFF2-40B4-BE49-F238E27FC236}">
                <a16:creationId xmlns:a16="http://schemas.microsoft.com/office/drawing/2014/main" id="{8BDCC0A9-9EA0-4FAD-A093-D9409CF6BCDD}"/>
              </a:ext>
            </a:extLst>
          </p:cNvPr>
          <p:cNvGraphicFramePr>
            <a:graphicFrameLocks noGrp="1"/>
          </p:cNvGraphicFramePr>
          <p:nvPr/>
        </p:nvGraphicFramePr>
        <p:xfrm>
          <a:off x="6007100" y="1930400"/>
          <a:ext cx="5905500" cy="3006091"/>
        </p:xfrm>
        <a:graphic>
          <a:graphicData uri="http://schemas.openxmlformats.org/drawingml/2006/table">
            <a:tbl>
              <a:tblPr firstRow="1" bandRow="1">
                <a:tableStyleId>{5C22544A-7EE6-4342-B048-85BDC9FD1C3A}</a:tableStyleId>
              </a:tblPr>
              <a:tblGrid>
                <a:gridCol w="2813050">
                  <a:extLst>
                    <a:ext uri="{9D8B030D-6E8A-4147-A177-3AD203B41FA5}">
                      <a16:colId xmlns:a16="http://schemas.microsoft.com/office/drawing/2014/main" val="4182144363"/>
                    </a:ext>
                  </a:extLst>
                </a:gridCol>
                <a:gridCol w="3092450">
                  <a:extLst>
                    <a:ext uri="{9D8B030D-6E8A-4147-A177-3AD203B41FA5}">
                      <a16:colId xmlns:a16="http://schemas.microsoft.com/office/drawing/2014/main" val="1225864794"/>
                    </a:ext>
                  </a:extLst>
                </a:gridCol>
              </a:tblGrid>
              <a:tr h="872736">
                <a:tc>
                  <a:txBody>
                    <a:bodyPr/>
                    <a:lstStyle/>
                    <a:p>
                      <a:pPr algn="ctr"/>
                      <a:r>
                        <a:rPr lang="en-US" sz="2400" dirty="0">
                          <a:latin typeface="Calibri" panose="020F0502020204030204" pitchFamily="34" charset="0"/>
                          <a:cs typeface="Calibri" panose="020F0502020204030204" pitchFamily="34" charset="0"/>
                        </a:rPr>
                        <a:t>Scenario</a:t>
                      </a:r>
                    </a:p>
                  </a:txBody>
                  <a:tcPr anchor="ctr"/>
                </a:tc>
                <a:tc>
                  <a:txBody>
                    <a:bodyPr/>
                    <a:lstStyle/>
                    <a:p>
                      <a:pPr algn="ctr"/>
                      <a:r>
                        <a:rPr lang="en-US" sz="2400" dirty="0">
                          <a:latin typeface="Calibri" panose="020F0502020204030204" pitchFamily="34" charset="0"/>
                          <a:cs typeface="Calibri" panose="020F0502020204030204" pitchFamily="34" charset="0"/>
                        </a:rPr>
                        <a:t>Stream temperature increase from baseline</a:t>
                      </a:r>
                    </a:p>
                  </a:txBody>
                  <a:tcPr anchor="ctr"/>
                </a:tc>
                <a:extLst>
                  <a:ext uri="{0D108BD9-81ED-4DB2-BD59-A6C34878D82A}">
                    <a16:rowId xmlns:a16="http://schemas.microsoft.com/office/drawing/2014/main" val="2675084604"/>
                  </a:ext>
                </a:extLst>
              </a:tr>
              <a:tr h="872736">
                <a:tc>
                  <a:txBody>
                    <a:bodyPr/>
                    <a:lstStyle/>
                    <a:p>
                      <a:pPr algn="ctr"/>
                      <a:r>
                        <a:rPr lang="en-US" sz="2400" dirty="0">
                          <a:latin typeface="Calibri" panose="020F0502020204030204" pitchFamily="34" charset="0"/>
                          <a:cs typeface="Calibri" panose="020F0502020204030204" pitchFamily="34" charset="0"/>
                        </a:rPr>
                        <a:t>High Emissions </a:t>
                      </a:r>
                    </a:p>
                    <a:p>
                      <a:pPr algn="ctr"/>
                      <a:r>
                        <a:rPr lang="en-US" sz="2400" dirty="0">
                          <a:latin typeface="Calibri" panose="020F0502020204030204" pitchFamily="34" charset="0"/>
                          <a:cs typeface="Calibri" panose="020F0502020204030204" pitchFamily="34" charset="0"/>
                        </a:rPr>
                        <a:t>(RCP 8.5)</a:t>
                      </a:r>
                    </a:p>
                  </a:txBody>
                  <a:tcPr anchor="ctr"/>
                </a:tc>
                <a:tc>
                  <a:txBody>
                    <a:bodyPr/>
                    <a:lstStyle/>
                    <a:p>
                      <a:pPr algn="ctr"/>
                      <a:r>
                        <a:rPr lang="en-US" sz="2400" dirty="0">
                          <a:latin typeface="Calibri" panose="020F0502020204030204" pitchFamily="34" charset="0"/>
                          <a:cs typeface="Calibri" panose="020F0502020204030204" pitchFamily="34" charset="0"/>
                        </a:rPr>
                        <a:t>1.7–3.2 °C</a:t>
                      </a:r>
                    </a:p>
                  </a:txBody>
                  <a:tcPr anchor="ctr"/>
                </a:tc>
                <a:extLst>
                  <a:ext uri="{0D108BD9-81ED-4DB2-BD59-A6C34878D82A}">
                    <a16:rowId xmlns:a16="http://schemas.microsoft.com/office/drawing/2014/main" val="2297850593"/>
                  </a:ext>
                </a:extLst>
              </a:tr>
              <a:tr h="1260619">
                <a:tc>
                  <a:txBody>
                    <a:bodyPr/>
                    <a:lstStyle/>
                    <a:p>
                      <a:pPr algn="ctr"/>
                      <a:r>
                        <a:rPr lang="en-US" sz="2400" dirty="0">
                          <a:latin typeface="Calibri" panose="020F0502020204030204" pitchFamily="34" charset="0"/>
                          <a:cs typeface="Calibri" panose="020F0502020204030204" pitchFamily="34" charset="0"/>
                        </a:rPr>
                        <a:t>Moderate emissions </a:t>
                      </a:r>
                    </a:p>
                    <a:p>
                      <a:pPr algn="ctr"/>
                      <a:r>
                        <a:rPr lang="en-US" sz="2400" dirty="0">
                          <a:latin typeface="Calibri" panose="020F0502020204030204" pitchFamily="34" charset="0"/>
                          <a:cs typeface="Calibri" panose="020F0502020204030204" pitchFamily="34" charset="0"/>
                        </a:rPr>
                        <a:t>(RCP 4.5)</a:t>
                      </a:r>
                    </a:p>
                  </a:txBody>
                  <a:tcPr anchor="ctr"/>
                </a:tc>
                <a:tc>
                  <a:txBody>
                    <a:bodyPr/>
                    <a:lstStyle/>
                    <a:p>
                      <a:pPr algn="ctr"/>
                      <a:r>
                        <a:rPr lang="en-US" sz="2400" dirty="0">
                          <a:latin typeface="Calibri" panose="020F0502020204030204" pitchFamily="34" charset="0"/>
                          <a:cs typeface="Calibri" panose="020F0502020204030204" pitchFamily="34" charset="0"/>
                        </a:rPr>
                        <a:t>0.9–2.0 °C</a:t>
                      </a:r>
                    </a:p>
                  </a:txBody>
                  <a:tcPr anchor="ctr"/>
                </a:tc>
                <a:extLst>
                  <a:ext uri="{0D108BD9-81ED-4DB2-BD59-A6C34878D82A}">
                    <a16:rowId xmlns:a16="http://schemas.microsoft.com/office/drawing/2014/main" val="3667036883"/>
                  </a:ext>
                </a:extLst>
              </a:tr>
            </a:tbl>
          </a:graphicData>
        </a:graphic>
      </p:graphicFrame>
      <p:sp>
        <p:nvSpPr>
          <p:cNvPr id="5" name="Slide Number Placeholder 4">
            <a:extLst>
              <a:ext uri="{FF2B5EF4-FFF2-40B4-BE49-F238E27FC236}">
                <a16:creationId xmlns:a16="http://schemas.microsoft.com/office/drawing/2014/main" id="{F2EB7DE4-F4FA-2EEE-8C1E-033D4E74C4F2}"/>
              </a:ext>
            </a:extLst>
          </p:cNvPr>
          <p:cNvSpPr>
            <a:spLocks noGrp="1"/>
          </p:cNvSpPr>
          <p:nvPr>
            <p:ph type="sldNum" sz="quarter" idx="12"/>
          </p:nvPr>
        </p:nvSpPr>
        <p:spPr/>
        <p:txBody>
          <a:bodyPr/>
          <a:lstStyle/>
          <a:p>
            <a:fld id="{CEB1A7AF-577A-4627-A9C0-65EBA99E259F}" type="slidenum">
              <a:rPr lang="en-US" smtClean="0"/>
              <a:t>40</a:t>
            </a:fld>
            <a:endParaRPr lang="en-US"/>
          </a:p>
        </p:txBody>
      </p:sp>
    </p:spTree>
    <p:extLst>
      <p:ext uri="{BB962C8B-B14F-4D97-AF65-F5344CB8AC3E}">
        <p14:creationId xmlns:p14="http://schemas.microsoft.com/office/powerpoint/2010/main" val="39686195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a:xfrm>
            <a:off x="421240" y="29028"/>
            <a:ext cx="7033660" cy="1175657"/>
          </a:xfrm>
        </p:spPr>
        <p:txBody>
          <a:bodyPr/>
          <a:lstStyle/>
          <a:p>
            <a:r>
              <a:rPr lang="en-US" dirty="0">
                <a:solidFill>
                  <a:schemeClr val="tx1"/>
                </a:solidFill>
              </a:rPr>
              <a:t>Part 2 Conclusions</a:t>
            </a:r>
          </a:p>
        </p:txBody>
      </p:sp>
      <p:grpSp>
        <p:nvGrpSpPr>
          <p:cNvPr id="5" name="Group 4">
            <a:extLst>
              <a:ext uri="{FF2B5EF4-FFF2-40B4-BE49-F238E27FC236}">
                <a16:creationId xmlns:a16="http://schemas.microsoft.com/office/drawing/2014/main" id="{CA7E1B03-151B-5CC3-18A1-F2E36151ABF8}"/>
              </a:ext>
            </a:extLst>
          </p:cNvPr>
          <p:cNvGrpSpPr/>
          <p:nvPr/>
        </p:nvGrpSpPr>
        <p:grpSpPr>
          <a:xfrm>
            <a:off x="7962645" y="552242"/>
            <a:ext cx="3883218" cy="5834514"/>
            <a:chOff x="44103299" y="26054547"/>
            <a:chExt cx="3883218" cy="5834514"/>
          </a:xfrm>
        </p:grpSpPr>
        <p:pic>
          <p:nvPicPr>
            <p:cNvPr id="8" name="Picture 7">
              <a:extLst>
                <a:ext uri="{FF2B5EF4-FFF2-40B4-BE49-F238E27FC236}">
                  <a16:creationId xmlns:a16="http://schemas.microsoft.com/office/drawing/2014/main" id="{077350D4-D14E-6D26-76C1-E7BF31B99EC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8" b="137"/>
            <a:stretch/>
          </p:blipFill>
          <p:spPr>
            <a:xfrm>
              <a:off x="44103299" y="26054547"/>
              <a:ext cx="3883218" cy="5818430"/>
            </a:xfrm>
            <a:prstGeom prst="rect">
              <a:avLst/>
            </a:prstGeom>
            <a:effectLst>
              <a:outerShdw blurRad="50800" dist="88900" dir="2700000" algn="tl" rotWithShape="0">
                <a:prstClr val="black">
                  <a:alpha val="40000"/>
                </a:prstClr>
              </a:outerShdw>
            </a:effectLst>
          </p:spPr>
        </p:pic>
        <p:sp>
          <p:nvSpPr>
            <p:cNvPr id="9" name="Rectangle 2">
              <a:extLst>
                <a:ext uri="{FF2B5EF4-FFF2-40B4-BE49-F238E27FC236}">
                  <a16:creationId xmlns:a16="http://schemas.microsoft.com/office/drawing/2014/main" id="{321DF012-4B82-F886-027E-E51A8FF7DBE2}"/>
                </a:ext>
              </a:extLst>
            </p:cNvPr>
            <p:cNvSpPr>
              <a:spLocks noChangeArrowheads="1"/>
            </p:cNvSpPr>
            <p:nvPr/>
          </p:nvSpPr>
          <p:spPr bwMode="auto">
            <a:xfrm>
              <a:off x="44547163" y="31642840"/>
              <a:ext cx="343935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900">
                  <a:solidFill>
                    <a:schemeClr val="tx1"/>
                  </a:solidFill>
                  <a:latin typeface="Arial" charset="0"/>
                </a:defRPr>
              </a:lvl1pPr>
              <a:lvl2pPr marL="742950" indent="-285750" eaLnBrk="0" hangingPunct="0">
                <a:spcBef>
                  <a:spcPct val="20000"/>
                </a:spcBef>
                <a:buChar char="–"/>
                <a:defRPr sz="29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1900">
                  <a:solidFill>
                    <a:schemeClr val="tx1"/>
                  </a:solidFill>
                  <a:latin typeface="Arial" charset="0"/>
                </a:defRPr>
              </a:lvl4pPr>
              <a:lvl5pPr marL="2057400" indent="-228600" eaLnBrk="0" hangingPunct="0">
                <a:spcBef>
                  <a:spcPct val="20000"/>
                </a:spcBef>
                <a:buChar char="»"/>
                <a:defRPr sz="1900">
                  <a:solidFill>
                    <a:schemeClr val="tx1"/>
                  </a:solidFill>
                  <a:latin typeface="Arial" charset="0"/>
                </a:defRPr>
              </a:lvl5pPr>
              <a:lvl6pPr marL="2514600" indent="-228600" eaLnBrk="0" fontAlgn="base" hangingPunct="0">
                <a:spcBef>
                  <a:spcPct val="20000"/>
                </a:spcBef>
                <a:spcAft>
                  <a:spcPct val="0"/>
                </a:spcAft>
                <a:buChar char="»"/>
                <a:defRPr sz="1900">
                  <a:solidFill>
                    <a:schemeClr val="tx1"/>
                  </a:solidFill>
                  <a:latin typeface="Arial" charset="0"/>
                </a:defRPr>
              </a:lvl6pPr>
              <a:lvl7pPr marL="2971800" indent="-228600" eaLnBrk="0" fontAlgn="base" hangingPunct="0">
                <a:spcBef>
                  <a:spcPct val="20000"/>
                </a:spcBef>
                <a:spcAft>
                  <a:spcPct val="0"/>
                </a:spcAft>
                <a:buChar char="»"/>
                <a:defRPr sz="1900">
                  <a:solidFill>
                    <a:schemeClr val="tx1"/>
                  </a:solidFill>
                  <a:latin typeface="Arial" charset="0"/>
                </a:defRPr>
              </a:lvl7pPr>
              <a:lvl8pPr marL="3429000" indent="-228600" eaLnBrk="0" fontAlgn="base" hangingPunct="0">
                <a:spcBef>
                  <a:spcPct val="20000"/>
                </a:spcBef>
                <a:spcAft>
                  <a:spcPct val="0"/>
                </a:spcAft>
                <a:buChar char="»"/>
                <a:defRPr sz="1900">
                  <a:solidFill>
                    <a:schemeClr val="tx1"/>
                  </a:solidFill>
                  <a:latin typeface="Arial" charset="0"/>
                </a:defRPr>
              </a:lvl8pPr>
              <a:lvl9pPr marL="3886200" indent="-228600" eaLnBrk="0" fontAlgn="base" hangingPunct="0">
                <a:spcBef>
                  <a:spcPct val="20000"/>
                </a:spcBef>
                <a:spcAft>
                  <a:spcPct val="0"/>
                </a:spcAft>
                <a:buChar char="»"/>
                <a:defRPr sz="1900">
                  <a:solidFill>
                    <a:schemeClr val="tx1"/>
                  </a:solidFill>
                  <a:latin typeface="Arial"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altLang="en-US" sz="1000" b="0" i="0" u="none" strike="noStrike" kern="1200" cap="none" spc="0" normalizeH="0" baseline="0" noProof="0" dirty="0">
                  <a:ln>
                    <a:noFill/>
                  </a:ln>
                  <a:solidFill>
                    <a:srgbClr val="FFFFFF"/>
                  </a:solidFill>
                  <a:effectLst/>
                  <a:uLnTx/>
                  <a:uFillTx/>
                  <a:latin typeface="Arial Narrow" panose="020B0606020202030204" pitchFamily="34" charset="0"/>
                  <a:ea typeface="+mn-ea"/>
                  <a:cs typeface="+mn-cs"/>
                </a:rPr>
                <a:t>Photo: Salmon River Restoration Council</a:t>
              </a:r>
            </a:p>
          </p:txBody>
        </p:sp>
      </p:grpSp>
      <p:sp>
        <p:nvSpPr>
          <p:cNvPr id="2" name="Content Placeholder 6">
            <a:extLst>
              <a:ext uri="{FF2B5EF4-FFF2-40B4-BE49-F238E27FC236}">
                <a16:creationId xmlns:a16="http://schemas.microsoft.com/office/drawing/2014/main" id="{65554127-4BBF-E327-E60B-642E18E8ED4F}"/>
              </a:ext>
            </a:extLst>
          </p:cNvPr>
          <p:cNvSpPr txBox="1">
            <a:spLocks/>
          </p:cNvSpPr>
          <p:nvPr/>
        </p:nvSpPr>
        <p:spPr bwMode="auto">
          <a:xfrm>
            <a:off x="96520" y="954976"/>
            <a:ext cx="7089833" cy="925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342900" indent="-342900" algn="l" rtl="0" eaLnBrk="0" fontAlgn="base" hangingPunct="0">
              <a:spcBef>
                <a:spcPct val="20000"/>
              </a:spcBef>
              <a:spcAft>
                <a:spcPct val="0"/>
              </a:spcAft>
              <a:buChar char="•"/>
              <a:defRPr sz="3200">
                <a:solidFill>
                  <a:schemeClr val="bg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Char char="–"/>
              <a:defRPr sz="2800">
                <a:solidFill>
                  <a:schemeClr val="bg1"/>
                </a:solidFill>
                <a:latin typeface="Arial" panose="020B0604020202020204" pitchFamily="34" charset="0"/>
                <a:cs typeface="Arial" panose="020B0604020202020204" pitchFamily="34" charset="0"/>
              </a:defRPr>
            </a:lvl2pPr>
            <a:lvl3pPr marL="1143000" indent="-228600" algn="l" rtl="0" eaLnBrk="0" fontAlgn="base" hangingPunct="0">
              <a:spcBef>
                <a:spcPct val="20000"/>
              </a:spcBef>
              <a:spcAft>
                <a:spcPct val="0"/>
              </a:spcAft>
              <a:buChar char="•"/>
              <a:defRPr sz="2400">
                <a:solidFill>
                  <a:schemeClr val="bg1"/>
                </a:solidFill>
                <a:latin typeface="Arial" panose="020B0604020202020204" pitchFamily="34" charset="0"/>
                <a:cs typeface="Arial" panose="020B0604020202020204" pitchFamily="34" charset="0"/>
              </a:defRPr>
            </a:lvl3pPr>
            <a:lvl4pPr marL="1600200" indent="-228600" algn="l" rtl="0" eaLnBrk="0" fontAlgn="base" hangingPunct="0">
              <a:spcBef>
                <a:spcPct val="20000"/>
              </a:spcBef>
              <a:spcAft>
                <a:spcPct val="0"/>
              </a:spcAft>
              <a:buChar char="–"/>
              <a:defRPr sz="2000">
                <a:solidFill>
                  <a:schemeClr val="bg1"/>
                </a:solidFill>
                <a:latin typeface="Arial" panose="020B0604020202020204" pitchFamily="34" charset="0"/>
                <a:cs typeface="Arial" panose="020B0604020202020204" pitchFamily="34" charset="0"/>
              </a:defRPr>
            </a:lvl4pPr>
            <a:lvl5pPr marL="2057400" indent="-228600" algn="l" rtl="0" eaLnBrk="0" fontAlgn="base" hangingPunct="0">
              <a:spcBef>
                <a:spcPct val="20000"/>
              </a:spcBef>
              <a:spcAft>
                <a:spcPct val="0"/>
              </a:spcAft>
              <a:buChar char="»"/>
              <a:defRPr sz="2000">
                <a:solidFill>
                  <a:schemeClr val="bg1"/>
                </a:solidFill>
                <a:latin typeface="Arial" panose="020B0604020202020204" pitchFamily="34" charset="0"/>
                <a:cs typeface="Arial" panose="020B0604020202020204" pitchFamily="34"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342900" marR="0" lvl="0" indent="-342900" algn="l" defTabSz="914400" rtl="0" eaLnBrk="0" fontAlgn="base" latinLnBrk="0" hangingPunct="0">
              <a:lnSpc>
                <a:spcPct val="85000"/>
              </a:lnSpc>
              <a:spcBef>
                <a:spcPct val="20000"/>
              </a:spcBef>
              <a:spcAft>
                <a:spcPct val="0"/>
              </a:spcAft>
              <a:buClrTx/>
              <a:buSzTx/>
              <a:buFontTx/>
              <a:buChar char="•"/>
              <a:tabLst/>
              <a:defRPr/>
            </a:pPr>
            <a:r>
              <a:rPr kumimoji="0" lang="en-US" sz="32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Responses to climate vary according to site characteristics and day of year</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US" sz="32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 name="Content Placeholder 2">
            <a:extLst>
              <a:ext uri="{FF2B5EF4-FFF2-40B4-BE49-F238E27FC236}">
                <a16:creationId xmlns:a16="http://schemas.microsoft.com/office/drawing/2014/main" id="{5DAAEB7B-5011-C5DF-1B16-18336252876B}"/>
              </a:ext>
            </a:extLst>
          </p:cNvPr>
          <p:cNvSpPr>
            <a:spLocks noGrp="1"/>
          </p:cNvSpPr>
          <p:nvPr>
            <p:ph idx="1"/>
          </p:nvPr>
        </p:nvSpPr>
        <p:spPr/>
        <p:txBody>
          <a:bodyPr/>
          <a:lstStyle/>
          <a:p>
            <a:endParaRPr lang="en-US"/>
          </a:p>
        </p:txBody>
      </p:sp>
      <p:sp>
        <p:nvSpPr>
          <p:cNvPr id="10" name="Slide Number Placeholder 9">
            <a:extLst>
              <a:ext uri="{FF2B5EF4-FFF2-40B4-BE49-F238E27FC236}">
                <a16:creationId xmlns:a16="http://schemas.microsoft.com/office/drawing/2014/main" id="{ABE5FBD6-F27F-6CB6-83AD-533348DA2F3C}"/>
              </a:ext>
            </a:extLst>
          </p:cNvPr>
          <p:cNvSpPr>
            <a:spLocks noGrp="1"/>
          </p:cNvSpPr>
          <p:nvPr>
            <p:ph type="sldNum" sz="quarter" idx="12"/>
          </p:nvPr>
        </p:nvSpPr>
        <p:spPr/>
        <p:txBody>
          <a:bodyPr/>
          <a:lstStyle/>
          <a:p>
            <a:pPr>
              <a:defRPr/>
            </a:pPr>
            <a:fld id="{0DABA2C0-A27A-4648-8461-F421387C6197}" type="slidenum">
              <a:rPr lang="en-US" smtClean="0"/>
              <a:pPr>
                <a:defRPr/>
              </a:pPr>
              <a:t>41</a:t>
            </a:fld>
            <a:endParaRPr lang="en-US" dirty="0"/>
          </a:p>
        </p:txBody>
      </p:sp>
    </p:spTree>
    <p:extLst>
      <p:ext uri="{BB962C8B-B14F-4D97-AF65-F5344CB8AC3E}">
        <p14:creationId xmlns:p14="http://schemas.microsoft.com/office/powerpoint/2010/main" val="20367616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a:xfrm>
            <a:off x="421240" y="29028"/>
            <a:ext cx="7033660" cy="1175657"/>
          </a:xfrm>
        </p:spPr>
        <p:txBody>
          <a:bodyPr/>
          <a:lstStyle/>
          <a:p>
            <a:r>
              <a:rPr lang="en-US" dirty="0">
                <a:solidFill>
                  <a:schemeClr val="tx1"/>
                </a:solidFill>
              </a:rPr>
              <a:t>Part 2 Conclusions</a:t>
            </a:r>
          </a:p>
        </p:txBody>
      </p:sp>
      <p:sp>
        <p:nvSpPr>
          <p:cNvPr id="7" name="Content Placeholder 6"/>
          <p:cNvSpPr>
            <a:spLocks noGrp="1"/>
          </p:cNvSpPr>
          <p:nvPr>
            <p:ph idx="1"/>
          </p:nvPr>
        </p:nvSpPr>
        <p:spPr>
          <a:xfrm>
            <a:off x="96520" y="1837809"/>
            <a:ext cx="11882120" cy="5653619"/>
          </a:xfrm>
        </p:spPr>
        <p:txBody>
          <a:bodyPr>
            <a:normAutofit/>
          </a:bodyPr>
          <a:lstStyle/>
          <a:p>
            <a:r>
              <a:rPr lang="en-US" dirty="0">
                <a:solidFill>
                  <a:schemeClr val="tx1"/>
                </a:solidFill>
                <a:latin typeface="Calibri" panose="020F0502020204030204" pitchFamily="34" charset="0"/>
                <a:cs typeface="Calibri" panose="020F0502020204030204" pitchFamily="34" charset="0"/>
              </a:rPr>
              <a:t>Drivers                </a:t>
            </a:r>
          </a:p>
          <a:p>
            <a:pPr lvl="1"/>
            <a:r>
              <a:rPr lang="en-US" dirty="0">
                <a:solidFill>
                  <a:schemeClr val="tx1"/>
                </a:solidFill>
                <a:latin typeface="Calibri" panose="020F0502020204030204" pitchFamily="34" charset="0"/>
                <a:cs typeface="Calibri" panose="020F0502020204030204" pitchFamily="34" charset="0"/>
              </a:rPr>
              <a:t>       effect greatest in rivers and large streams</a:t>
            </a:r>
          </a:p>
          <a:p>
            <a:pPr lvl="1"/>
            <a:endParaRPr lang="en-US" sz="800" dirty="0">
              <a:solidFill>
                <a:schemeClr val="tx1"/>
              </a:solidFill>
              <a:latin typeface="Calibri" panose="020F0502020204030204" pitchFamily="34" charset="0"/>
              <a:cs typeface="Calibri" panose="020F0502020204030204" pitchFamily="34" charset="0"/>
            </a:endParaRPr>
          </a:p>
          <a:p>
            <a:pPr lvl="1"/>
            <a:r>
              <a:rPr lang="en-US" dirty="0">
                <a:solidFill>
                  <a:schemeClr val="tx1"/>
                </a:solidFill>
                <a:latin typeface="Calibri" panose="020F0502020204030204" pitchFamily="34" charset="0"/>
                <a:cs typeface="Calibri" panose="020F0502020204030204" pitchFamily="34" charset="0"/>
              </a:rPr>
              <a:t>     effect greatest in April-July</a:t>
            </a:r>
          </a:p>
          <a:p>
            <a:r>
              <a:rPr lang="en-US" dirty="0">
                <a:solidFill>
                  <a:schemeClr val="tx1"/>
                </a:solidFill>
                <a:latin typeface="Calibri" panose="020F0502020204030204" pitchFamily="34" charset="0"/>
                <a:cs typeface="Calibri" panose="020F0502020204030204" pitchFamily="34" charset="0"/>
              </a:rPr>
              <a:t>Trends</a:t>
            </a:r>
          </a:p>
          <a:p>
            <a:pPr lvl="1"/>
            <a:r>
              <a:rPr lang="en-US" dirty="0">
                <a:solidFill>
                  <a:schemeClr val="tx1"/>
                </a:solidFill>
                <a:latin typeface="Calibri" panose="020F0502020204030204" pitchFamily="34" charset="0"/>
                <a:cs typeface="Calibri" panose="020F0502020204030204" pitchFamily="34" charset="0"/>
              </a:rPr>
              <a:t>Greatest increases in July</a:t>
            </a:r>
          </a:p>
          <a:p>
            <a:pPr lvl="1"/>
            <a:r>
              <a:rPr lang="en-US" dirty="0">
                <a:solidFill>
                  <a:schemeClr val="tx1"/>
                </a:solidFill>
                <a:latin typeface="Calibri" panose="020F0502020204030204" pitchFamily="34" charset="0"/>
                <a:cs typeface="Calibri" panose="020F0502020204030204" pitchFamily="34" charset="0"/>
              </a:rPr>
              <a:t>       limiting rises in August stream temps</a:t>
            </a:r>
          </a:p>
          <a:p>
            <a:pPr lvl="1"/>
            <a:r>
              <a:rPr lang="en-US" dirty="0">
                <a:solidFill>
                  <a:schemeClr val="tx1"/>
                </a:solidFill>
                <a:latin typeface="Calibri" panose="020F0502020204030204" pitchFamily="34" charset="0"/>
                <a:cs typeface="Calibri" panose="020F0502020204030204" pitchFamily="34" charset="0"/>
              </a:rPr>
              <a:t>Site-specific responses vary</a:t>
            </a:r>
          </a:p>
          <a:p>
            <a:pPr lvl="2"/>
            <a:r>
              <a:rPr lang="en-US" dirty="0">
                <a:solidFill>
                  <a:schemeClr val="tx1"/>
                </a:solidFill>
                <a:latin typeface="Calibri" panose="020F0502020204030204" pitchFamily="34" charset="0"/>
                <a:cs typeface="Calibri" panose="020F0502020204030204" pitchFamily="34" charset="0"/>
              </a:rPr>
              <a:t>Rising air temperature</a:t>
            </a:r>
          </a:p>
          <a:p>
            <a:pPr lvl="2"/>
            <a:r>
              <a:rPr lang="en-US" dirty="0">
                <a:solidFill>
                  <a:schemeClr val="tx1"/>
                </a:solidFill>
                <a:latin typeface="Calibri" panose="020F0502020204030204" pitchFamily="34" charset="0"/>
                <a:cs typeface="Calibri" panose="020F0502020204030204" pitchFamily="34" charset="0"/>
              </a:rPr>
              <a:t>Flow-sensitive tribs warming faster</a:t>
            </a:r>
          </a:p>
        </p:txBody>
      </p:sp>
      <p:grpSp>
        <p:nvGrpSpPr>
          <p:cNvPr id="21" name="Group 20"/>
          <p:cNvGrpSpPr/>
          <p:nvPr/>
        </p:nvGrpSpPr>
        <p:grpSpPr>
          <a:xfrm>
            <a:off x="973484" y="2418183"/>
            <a:ext cx="515208" cy="564617"/>
            <a:chOff x="6647654" y="1263249"/>
            <a:chExt cx="515208" cy="564617"/>
          </a:xfrm>
        </p:grpSpPr>
        <p:pic>
          <p:nvPicPr>
            <p:cNvPr id="22" name="Picture 2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64334" y="1510120"/>
              <a:ext cx="198528" cy="317746"/>
            </a:xfrm>
            <a:prstGeom prst="rect">
              <a:avLst/>
            </a:prstGeom>
          </p:spPr>
        </p:pic>
        <p:pic>
          <p:nvPicPr>
            <p:cNvPr id="23" name="Picture 22"/>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6400"/>
                      </a14:imgEffect>
                      <a14:imgEffect>
                        <a14:saturation sat="148000"/>
                      </a14:imgEffect>
                      <a14:imgEffect>
                        <a14:brightnessContrast bright="-10000"/>
                      </a14:imgEffect>
                    </a14:imgLayer>
                  </a14:imgProps>
                </a:ext>
                <a:ext uri="{28A0092B-C50C-407E-A947-70E740481C1C}">
                  <a14:useLocalDpi xmlns:a14="http://schemas.microsoft.com/office/drawing/2010/main" val="0"/>
                </a:ext>
              </a:extLst>
            </a:blip>
            <a:stretch>
              <a:fillRect/>
            </a:stretch>
          </p:blipFill>
          <p:spPr>
            <a:xfrm>
              <a:off x="6699636" y="1358543"/>
              <a:ext cx="440441" cy="354151"/>
            </a:xfrm>
            <a:prstGeom prst="rect">
              <a:avLst/>
            </a:prstGeom>
          </p:spPr>
        </p:pic>
        <p:pic>
          <p:nvPicPr>
            <p:cNvPr id="24" name="Picture 23"/>
            <p:cNvPicPr>
              <a:picLocks noChangeAspect="1"/>
            </p:cNvPicPr>
            <p:nvPr/>
          </p:nvPicPr>
          <p:blipFill>
            <a:blip r:embed="rId5" cstate="print">
              <a:extLst>
                <a:ext uri="{BEBA8EAE-BF5A-486C-A8C5-ECC9F3942E4B}">
                  <a14:imgProps xmlns:a14="http://schemas.microsoft.com/office/drawing/2010/main">
                    <a14:imgLayer r:embed="rId6">
                      <a14:imgEffect>
                        <a14:brightnessContrast bright="-5000"/>
                      </a14:imgEffect>
                    </a14:imgLayer>
                  </a14:imgProps>
                </a:ext>
                <a:ext uri="{28A0092B-C50C-407E-A947-70E740481C1C}">
                  <a14:useLocalDpi xmlns:a14="http://schemas.microsoft.com/office/drawing/2010/main" val="0"/>
                </a:ext>
              </a:extLst>
            </a:blip>
            <a:stretch>
              <a:fillRect/>
            </a:stretch>
          </p:blipFill>
          <p:spPr>
            <a:xfrm>
              <a:off x="6647654" y="1263249"/>
              <a:ext cx="277861" cy="245418"/>
            </a:xfrm>
            <a:prstGeom prst="rect">
              <a:avLst/>
            </a:prstGeom>
            <a:effectLst>
              <a:outerShdw blurRad="50800" dist="50800" dir="5400000" algn="ctr" rotWithShape="0">
                <a:srgbClr val="000000"/>
              </a:outerShdw>
            </a:effectLst>
          </p:spPr>
        </p:pic>
        <p:pic>
          <p:nvPicPr>
            <p:cNvPr id="25" name="Picture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99636" y="1406531"/>
              <a:ext cx="180213" cy="317746"/>
            </a:xfrm>
            <a:prstGeom prst="rect">
              <a:avLst/>
            </a:prstGeom>
          </p:spPr>
        </p:pic>
      </p:grpSp>
      <p:grpSp>
        <p:nvGrpSpPr>
          <p:cNvPr id="26" name="Group 25"/>
          <p:cNvGrpSpPr/>
          <p:nvPr/>
        </p:nvGrpSpPr>
        <p:grpSpPr>
          <a:xfrm>
            <a:off x="937879" y="4672930"/>
            <a:ext cx="515208" cy="564617"/>
            <a:chOff x="6647654" y="1263249"/>
            <a:chExt cx="515208" cy="564617"/>
          </a:xfrm>
        </p:grpSpPr>
        <p:pic>
          <p:nvPicPr>
            <p:cNvPr id="27" name="Picture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64334" y="1510120"/>
              <a:ext cx="198528" cy="317746"/>
            </a:xfrm>
            <a:prstGeom prst="rect">
              <a:avLst/>
            </a:prstGeom>
          </p:spPr>
        </p:pic>
        <p:pic>
          <p:nvPicPr>
            <p:cNvPr id="28" name="Picture 27"/>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6400"/>
                      </a14:imgEffect>
                      <a14:imgEffect>
                        <a14:saturation sat="148000"/>
                      </a14:imgEffect>
                      <a14:imgEffect>
                        <a14:brightnessContrast bright="-10000"/>
                      </a14:imgEffect>
                    </a14:imgLayer>
                  </a14:imgProps>
                </a:ext>
                <a:ext uri="{28A0092B-C50C-407E-A947-70E740481C1C}">
                  <a14:useLocalDpi xmlns:a14="http://schemas.microsoft.com/office/drawing/2010/main" val="0"/>
                </a:ext>
              </a:extLst>
            </a:blip>
            <a:stretch>
              <a:fillRect/>
            </a:stretch>
          </p:blipFill>
          <p:spPr>
            <a:xfrm>
              <a:off x="6699636" y="1358543"/>
              <a:ext cx="440441" cy="354151"/>
            </a:xfrm>
            <a:prstGeom prst="rect">
              <a:avLst/>
            </a:prstGeom>
          </p:spPr>
        </p:pic>
        <p:pic>
          <p:nvPicPr>
            <p:cNvPr id="29" name="Picture 28"/>
            <p:cNvPicPr>
              <a:picLocks noChangeAspect="1"/>
            </p:cNvPicPr>
            <p:nvPr/>
          </p:nvPicPr>
          <p:blipFill>
            <a:blip r:embed="rId5" cstate="print">
              <a:extLst>
                <a:ext uri="{BEBA8EAE-BF5A-486C-A8C5-ECC9F3942E4B}">
                  <a14:imgProps xmlns:a14="http://schemas.microsoft.com/office/drawing/2010/main">
                    <a14:imgLayer r:embed="rId6">
                      <a14:imgEffect>
                        <a14:brightnessContrast bright="-5000"/>
                      </a14:imgEffect>
                    </a14:imgLayer>
                  </a14:imgProps>
                </a:ext>
                <a:ext uri="{28A0092B-C50C-407E-A947-70E740481C1C}">
                  <a14:useLocalDpi xmlns:a14="http://schemas.microsoft.com/office/drawing/2010/main" val="0"/>
                </a:ext>
              </a:extLst>
            </a:blip>
            <a:stretch>
              <a:fillRect/>
            </a:stretch>
          </p:blipFill>
          <p:spPr>
            <a:xfrm>
              <a:off x="6647654" y="1263249"/>
              <a:ext cx="277861" cy="245418"/>
            </a:xfrm>
            <a:prstGeom prst="rect">
              <a:avLst/>
            </a:prstGeom>
            <a:effectLst>
              <a:outerShdw blurRad="50800" dist="50800" dir="5400000" algn="ctr" rotWithShape="0">
                <a:srgbClr val="000000"/>
              </a:outerShdw>
            </a:effectLst>
          </p:spPr>
        </p:pic>
        <p:pic>
          <p:nvPicPr>
            <p:cNvPr id="30" name="Picture 2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99636" y="1406531"/>
              <a:ext cx="180213" cy="317746"/>
            </a:xfrm>
            <a:prstGeom prst="rect">
              <a:avLst/>
            </a:prstGeom>
          </p:spPr>
        </p:pic>
      </p:grpSp>
      <p:pic>
        <p:nvPicPr>
          <p:cNvPr id="34" name="Picture 3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81888" y="5650386"/>
            <a:ext cx="431354" cy="576386"/>
          </a:xfrm>
          <a:prstGeom prst="rect">
            <a:avLst/>
          </a:prstGeom>
        </p:spPr>
      </p:pic>
      <p:pic>
        <p:nvPicPr>
          <p:cNvPr id="35" name="Picture 3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5738457" y="6084232"/>
            <a:ext cx="345303" cy="553455"/>
          </a:xfrm>
          <a:prstGeom prst="rect">
            <a:avLst/>
          </a:prstGeom>
        </p:spPr>
      </p:pic>
      <p:pic>
        <p:nvPicPr>
          <p:cNvPr id="36" name="Picture 3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192899" y="6091553"/>
            <a:ext cx="469378" cy="546134"/>
          </a:xfrm>
          <a:prstGeom prst="rect">
            <a:avLst/>
          </a:prstGeom>
        </p:spPr>
      </p:pic>
      <p:pic>
        <p:nvPicPr>
          <p:cNvPr id="32" name="Picture 31">
            <a:extLst>
              <a:ext uri="{FF2B5EF4-FFF2-40B4-BE49-F238E27FC236}">
                <a16:creationId xmlns:a16="http://schemas.microsoft.com/office/drawing/2014/main" id="{5575601A-5F7D-4232-BB85-AA27540AF8F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022832" y="3101117"/>
            <a:ext cx="345303" cy="553455"/>
          </a:xfrm>
          <a:prstGeom prst="rect">
            <a:avLst/>
          </a:prstGeom>
        </p:spPr>
      </p:pic>
      <p:grpSp>
        <p:nvGrpSpPr>
          <p:cNvPr id="5" name="Group 4">
            <a:extLst>
              <a:ext uri="{FF2B5EF4-FFF2-40B4-BE49-F238E27FC236}">
                <a16:creationId xmlns:a16="http://schemas.microsoft.com/office/drawing/2014/main" id="{CA7E1B03-151B-5CC3-18A1-F2E36151ABF8}"/>
              </a:ext>
            </a:extLst>
          </p:cNvPr>
          <p:cNvGrpSpPr/>
          <p:nvPr/>
        </p:nvGrpSpPr>
        <p:grpSpPr>
          <a:xfrm>
            <a:off x="7962645" y="552242"/>
            <a:ext cx="3883218" cy="5834514"/>
            <a:chOff x="44103299" y="26054547"/>
            <a:chExt cx="3883218" cy="5834514"/>
          </a:xfrm>
        </p:grpSpPr>
        <p:pic>
          <p:nvPicPr>
            <p:cNvPr id="8" name="Picture 7">
              <a:extLst>
                <a:ext uri="{FF2B5EF4-FFF2-40B4-BE49-F238E27FC236}">
                  <a16:creationId xmlns:a16="http://schemas.microsoft.com/office/drawing/2014/main" id="{077350D4-D14E-6D26-76C1-E7BF31B99ECC}"/>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t="-28" b="137"/>
            <a:stretch/>
          </p:blipFill>
          <p:spPr>
            <a:xfrm>
              <a:off x="44103299" y="26054547"/>
              <a:ext cx="3883218" cy="5818430"/>
            </a:xfrm>
            <a:prstGeom prst="rect">
              <a:avLst/>
            </a:prstGeom>
            <a:effectLst>
              <a:outerShdw blurRad="50800" dist="88900" dir="2700000" algn="tl" rotWithShape="0">
                <a:prstClr val="black">
                  <a:alpha val="40000"/>
                </a:prstClr>
              </a:outerShdw>
            </a:effectLst>
          </p:spPr>
        </p:pic>
        <p:sp>
          <p:nvSpPr>
            <p:cNvPr id="9" name="Rectangle 2">
              <a:extLst>
                <a:ext uri="{FF2B5EF4-FFF2-40B4-BE49-F238E27FC236}">
                  <a16:creationId xmlns:a16="http://schemas.microsoft.com/office/drawing/2014/main" id="{321DF012-4B82-F886-027E-E51A8FF7DBE2}"/>
                </a:ext>
              </a:extLst>
            </p:cNvPr>
            <p:cNvSpPr>
              <a:spLocks noChangeArrowheads="1"/>
            </p:cNvSpPr>
            <p:nvPr/>
          </p:nvSpPr>
          <p:spPr bwMode="auto">
            <a:xfrm>
              <a:off x="44547163" y="31642840"/>
              <a:ext cx="343935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900">
                  <a:solidFill>
                    <a:schemeClr val="tx1"/>
                  </a:solidFill>
                  <a:latin typeface="Arial" charset="0"/>
                </a:defRPr>
              </a:lvl1pPr>
              <a:lvl2pPr marL="742950" indent="-285750" eaLnBrk="0" hangingPunct="0">
                <a:spcBef>
                  <a:spcPct val="20000"/>
                </a:spcBef>
                <a:buChar char="–"/>
                <a:defRPr sz="29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1900">
                  <a:solidFill>
                    <a:schemeClr val="tx1"/>
                  </a:solidFill>
                  <a:latin typeface="Arial" charset="0"/>
                </a:defRPr>
              </a:lvl4pPr>
              <a:lvl5pPr marL="2057400" indent="-228600" eaLnBrk="0" hangingPunct="0">
                <a:spcBef>
                  <a:spcPct val="20000"/>
                </a:spcBef>
                <a:buChar char="»"/>
                <a:defRPr sz="1900">
                  <a:solidFill>
                    <a:schemeClr val="tx1"/>
                  </a:solidFill>
                  <a:latin typeface="Arial" charset="0"/>
                </a:defRPr>
              </a:lvl5pPr>
              <a:lvl6pPr marL="2514600" indent="-228600" eaLnBrk="0" fontAlgn="base" hangingPunct="0">
                <a:spcBef>
                  <a:spcPct val="20000"/>
                </a:spcBef>
                <a:spcAft>
                  <a:spcPct val="0"/>
                </a:spcAft>
                <a:buChar char="»"/>
                <a:defRPr sz="1900">
                  <a:solidFill>
                    <a:schemeClr val="tx1"/>
                  </a:solidFill>
                  <a:latin typeface="Arial" charset="0"/>
                </a:defRPr>
              </a:lvl6pPr>
              <a:lvl7pPr marL="2971800" indent="-228600" eaLnBrk="0" fontAlgn="base" hangingPunct="0">
                <a:spcBef>
                  <a:spcPct val="20000"/>
                </a:spcBef>
                <a:spcAft>
                  <a:spcPct val="0"/>
                </a:spcAft>
                <a:buChar char="»"/>
                <a:defRPr sz="1900">
                  <a:solidFill>
                    <a:schemeClr val="tx1"/>
                  </a:solidFill>
                  <a:latin typeface="Arial" charset="0"/>
                </a:defRPr>
              </a:lvl7pPr>
              <a:lvl8pPr marL="3429000" indent="-228600" eaLnBrk="0" fontAlgn="base" hangingPunct="0">
                <a:spcBef>
                  <a:spcPct val="20000"/>
                </a:spcBef>
                <a:spcAft>
                  <a:spcPct val="0"/>
                </a:spcAft>
                <a:buChar char="»"/>
                <a:defRPr sz="1900">
                  <a:solidFill>
                    <a:schemeClr val="tx1"/>
                  </a:solidFill>
                  <a:latin typeface="Arial" charset="0"/>
                </a:defRPr>
              </a:lvl8pPr>
              <a:lvl9pPr marL="3886200" indent="-228600" eaLnBrk="0" fontAlgn="base" hangingPunct="0">
                <a:spcBef>
                  <a:spcPct val="20000"/>
                </a:spcBef>
                <a:spcAft>
                  <a:spcPct val="0"/>
                </a:spcAft>
                <a:buChar char="»"/>
                <a:defRPr sz="1900">
                  <a:solidFill>
                    <a:schemeClr val="tx1"/>
                  </a:solidFill>
                  <a:latin typeface="Arial"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altLang="en-US" sz="1000" b="0" i="0" u="none" strike="noStrike" kern="1200" cap="none" spc="0" normalizeH="0" baseline="0" noProof="0" dirty="0">
                  <a:ln>
                    <a:noFill/>
                  </a:ln>
                  <a:solidFill>
                    <a:srgbClr val="FFFFFF"/>
                  </a:solidFill>
                  <a:effectLst/>
                  <a:uLnTx/>
                  <a:uFillTx/>
                  <a:latin typeface="Arial Narrow" panose="020B0606020202030204" pitchFamily="34" charset="0"/>
                  <a:ea typeface="+mn-ea"/>
                  <a:cs typeface="+mn-cs"/>
                </a:rPr>
                <a:t>Photo: Salmon River Restoration Council</a:t>
              </a:r>
            </a:p>
          </p:txBody>
        </p:sp>
      </p:grpSp>
      <p:sp>
        <p:nvSpPr>
          <p:cNvPr id="2" name="Content Placeholder 6">
            <a:extLst>
              <a:ext uri="{FF2B5EF4-FFF2-40B4-BE49-F238E27FC236}">
                <a16:creationId xmlns:a16="http://schemas.microsoft.com/office/drawing/2014/main" id="{65554127-4BBF-E327-E60B-642E18E8ED4F}"/>
              </a:ext>
            </a:extLst>
          </p:cNvPr>
          <p:cNvSpPr txBox="1">
            <a:spLocks/>
          </p:cNvSpPr>
          <p:nvPr/>
        </p:nvSpPr>
        <p:spPr bwMode="auto">
          <a:xfrm>
            <a:off x="96520" y="954976"/>
            <a:ext cx="7089833" cy="925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342900" indent="-342900" algn="l" rtl="0" eaLnBrk="0" fontAlgn="base" hangingPunct="0">
              <a:spcBef>
                <a:spcPct val="20000"/>
              </a:spcBef>
              <a:spcAft>
                <a:spcPct val="0"/>
              </a:spcAft>
              <a:buChar char="•"/>
              <a:defRPr sz="3200">
                <a:solidFill>
                  <a:schemeClr val="bg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Char char="–"/>
              <a:defRPr sz="2800">
                <a:solidFill>
                  <a:schemeClr val="bg1"/>
                </a:solidFill>
                <a:latin typeface="Arial" panose="020B0604020202020204" pitchFamily="34" charset="0"/>
                <a:cs typeface="Arial" panose="020B0604020202020204" pitchFamily="34" charset="0"/>
              </a:defRPr>
            </a:lvl2pPr>
            <a:lvl3pPr marL="1143000" indent="-228600" algn="l" rtl="0" eaLnBrk="0" fontAlgn="base" hangingPunct="0">
              <a:spcBef>
                <a:spcPct val="20000"/>
              </a:spcBef>
              <a:spcAft>
                <a:spcPct val="0"/>
              </a:spcAft>
              <a:buChar char="•"/>
              <a:defRPr sz="2400">
                <a:solidFill>
                  <a:schemeClr val="bg1"/>
                </a:solidFill>
                <a:latin typeface="Arial" panose="020B0604020202020204" pitchFamily="34" charset="0"/>
                <a:cs typeface="Arial" panose="020B0604020202020204" pitchFamily="34" charset="0"/>
              </a:defRPr>
            </a:lvl3pPr>
            <a:lvl4pPr marL="1600200" indent="-228600" algn="l" rtl="0" eaLnBrk="0" fontAlgn="base" hangingPunct="0">
              <a:spcBef>
                <a:spcPct val="20000"/>
              </a:spcBef>
              <a:spcAft>
                <a:spcPct val="0"/>
              </a:spcAft>
              <a:buChar char="–"/>
              <a:defRPr sz="2000">
                <a:solidFill>
                  <a:schemeClr val="bg1"/>
                </a:solidFill>
                <a:latin typeface="Arial" panose="020B0604020202020204" pitchFamily="34" charset="0"/>
                <a:cs typeface="Arial" panose="020B0604020202020204" pitchFamily="34" charset="0"/>
              </a:defRPr>
            </a:lvl4pPr>
            <a:lvl5pPr marL="2057400" indent="-228600" algn="l" rtl="0" eaLnBrk="0" fontAlgn="base" hangingPunct="0">
              <a:spcBef>
                <a:spcPct val="20000"/>
              </a:spcBef>
              <a:spcAft>
                <a:spcPct val="0"/>
              </a:spcAft>
              <a:buChar char="»"/>
              <a:defRPr sz="2000">
                <a:solidFill>
                  <a:schemeClr val="bg1"/>
                </a:solidFill>
                <a:latin typeface="Arial" panose="020B0604020202020204" pitchFamily="34" charset="0"/>
                <a:cs typeface="Arial" panose="020B0604020202020204" pitchFamily="34"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342900" marR="0" lvl="0" indent="-342900" algn="l" defTabSz="914400" rtl="0" eaLnBrk="0" fontAlgn="base" latinLnBrk="0" hangingPunct="0">
              <a:lnSpc>
                <a:spcPct val="85000"/>
              </a:lnSpc>
              <a:spcBef>
                <a:spcPct val="20000"/>
              </a:spcBef>
              <a:spcAft>
                <a:spcPct val="0"/>
              </a:spcAft>
              <a:buClrTx/>
              <a:buSzTx/>
              <a:buFontTx/>
              <a:buChar char="•"/>
              <a:tabLst/>
              <a:defRPr/>
            </a:pPr>
            <a:r>
              <a:rPr kumimoji="0" lang="en-US" sz="32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Responses to climate vary according to site characteristics and day of year</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US" sz="32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 name="Slide Number Placeholder 9">
            <a:extLst>
              <a:ext uri="{FF2B5EF4-FFF2-40B4-BE49-F238E27FC236}">
                <a16:creationId xmlns:a16="http://schemas.microsoft.com/office/drawing/2014/main" id="{D0C98055-18C5-5B5A-67B5-15AE805854A6}"/>
              </a:ext>
            </a:extLst>
          </p:cNvPr>
          <p:cNvSpPr>
            <a:spLocks noGrp="1"/>
          </p:cNvSpPr>
          <p:nvPr>
            <p:ph type="sldNum" sz="quarter" idx="12"/>
          </p:nvPr>
        </p:nvSpPr>
        <p:spPr/>
        <p:txBody>
          <a:bodyPr/>
          <a:lstStyle/>
          <a:p>
            <a:pPr>
              <a:defRPr/>
            </a:pPr>
            <a:fld id="{0DABA2C0-A27A-4648-8461-F421387C6197}" type="slidenum">
              <a:rPr lang="en-US" smtClean="0"/>
              <a:pPr>
                <a:defRPr/>
              </a:pPr>
              <a:t>42</a:t>
            </a:fld>
            <a:endParaRPr lang="en-US" dirty="0"/>
          </a:p>
        </p:txBody>
      </p:sp>
    </p:spTree>
    <p:extLst>
      <p:ext uri="{BB962C8B-B14F-4D97-AF65-F5344CB8AC3E}">
        <p14:creationId xmlns:p14="http://schemas.microsoft.com/office/powerpoint/2010/main" val="36329956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Content Placeholder 6"/>
          <p:cNvSpPr>
            <a:spLocks noGrp="1"/>
          </p:cNvSpPr>
          <p:nvPr>
            <p:ph idx="1"/>
          </p:nvPr>
        </p:nvSpPr>
        <p:spPr>
          <a:xfrm>
            <a:off x="209549" y="1252127"/>
            <a:ext cx="7608571" cy="2609135"/>
          </a:xfrm>
        </p:spPr>
        <p:txBody>
          <a:bodyPr>
            <a:normAutofit/>
          </a:bodyPr>
          <a:lstStyle/>
          <a:p>
            <a:pPr>
              <a:spcAft>
                <a:spcPts val="600"/>
              </a:spcAft>
            </a:pPr>
            <a:r>
              <a:rPr lang="en-US" dirty="0">
                <a:solidFill>
                  <a:schemeClr val="tx1"/>
                </a:solidFill>
              </a:rPr>
              <a:t>Cold water contracts upstream</a:t>
            </a:r>
          </a:p>
          <a:p>
            <a:pPr lvl="1">
              <a:spcBef>
                <a:spcPts val="0"/>
              </a:spcBef>
              <a:spcAft>
                <a:spcPts val="0"/>
              </a:spcAft>
            </a:pPr>
            <a:r>
              <a:rPr lang="en-US" dirty="0">
                <a:solidFill>
                  <a:schemeClr val="tx1"/>
                </a:solidFill>
              </a:rPr>
              <a:t>Need passage</a:t>
            </a:r>
          </a:p>
          <a:p>
            <a:pPr>
              <a:spcAft>
                <a:spcPts val="1800"/>
              </a:spcAft>
            </a:pPr>
            <a:endParaRPr lang="en-US" sz="3600" dirty="0">
              <a:solidFill>
                <a:schemeClr val="tx1"/>
              </a:solidFill>
            </a:endParaRPr>
          </a:p>
        </p:txBody>
      </p:sp>
      <p:pic>
        <p:nvPicPr>
          <p:cNvPr id="32" name="Picture 31">
            <a:extLst>
              <a:ext uri="{FF2B5EF4-FFF2-40B4-BE49-F238E27FC236}">
                <a16:creationId xmlns:a16="http://schemas.microsoft.com/office/drawing/2014/main" id="{ECC9D9B1-253C-4BE6-9403-CF9FFD17CD9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255" t="85" b="95"/>
          <a:stretch/>
        </p:blipFill>
        <p:spPr>
          <a:xfrm>
            <a:off x="7948060" y="736738"/>
            <a:ext cx="3754967" cy="5165604"/>
          </a:xfrm>
          <a:prstGeom prst="rect">
            <a:avLst/>
          </a:prstGeom>
          <a:effectLst>
            <a:outerShdw blurRad="50800" dist="101600" dir="2700000" algn="tl" rotWithShape="0">
              <a:prstClr val="black">
                <a:alpha val="40000"/>
              </a:prstClr>
            </a:outerShdw>
          </a:effectLst>
        </p:spPr>
      </p:pic>
      <p:sp>
        <p:nvSpPr>
          <p:cNvPr id="33" name="Content Placeholder 6">
            <a:extLst>
              <a:ext uri="{FF2B5EF4-FFF2-40B4-BE49-F238E27FC236}">
                <a16:creationId xmlns:a16="http://schemas.microsoft.com/office/drawing/2014/main" id="{0133A238-0B1F-4732-989C-A7B33526F89D}"/>
              </a:ext>
            </a:extLst>
          </p:cNvPr>
          <p:cNvSpPr txBox="1">
            <a:spLocks/>
          </p:cNvSpPr>
          <p:nvPr/>
        </p:nvSpPr>
        <p:spPr bwMode="auto">
          <a:xfrm>
            <a:off x="8657146" y="5613417"/>
            <a:ext cx="3040547"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US" sz="1200" b="0"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Photo: Eli Asarian</a:t>
            </a:r>
          </a:p>
        </p:txBody>
      </p:sp>
      <p:sp>
        <p:nvSpPr>
          <p:cNvPr id="8" name="Content Placeholder 6">
            <a:extLst>
              <a:ext uri="{FF2B5EF4-FFF2-40B4-BE49-F238E27FC236}">
                <a16:creationId xmlns:a16="http://schemas.microsoft.com/office/drawing/2014/main" id="{0ED8A3A7-ED24-4B75-8A29-358AF7EB6FFA}"/>
              </a:ext>
            </a:extLst>
          </p:cNvPr>
          <p:cNvSpPr txBox="1">
            <a:spLocks/>
          </p:cNvSpPr>
          <p:nvPr/>
        </p:nvSpPr>
        <p:spPr bwMode="auto">
          <a:xfrm>
            <a:off x="112182" y="2381597"/>
            <a:ext cx="8485718" cy="2774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Char char="•"/>
              <a:defRPr sz="3200">
                <a:solidFill>
                  <a:schemeClr val="bg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Char char="–"/>
              <a:defRPr sz="2800">
                <a:solidFill>
                  <a:schemeClr val="bg1"/>
                </a:solidFill>
                <a:latin typeface="Arial" panose="020B0604020202020204" pitchFamily="34" charset="0"/>
                <a:cs typeface="Arial" panose="020B0604020202020204" pitchFamily="34" charset="0"/>
              </a:defRPr>
            </a:lvl2pPr>
            <a:lvl3pPr marL="1143000" indent="-228600" algn="l" rtl="0" eaLnBrk="0" fontAlgn="base" hangingPunct="0">
              <a:spcBef>
                <a:spcPct val="20000"/>
              </a:spcBef>
              <a:spcAft>
                <a:spcPct val="0"/>
              </a:spcAft>
              <a:buChar char="•"/>
              <a:defRPr sz="2400">
                <a:solidFill>
                  <a:schemeClr val="bg1"/>
                </a:solidFill>
                <a:latin typeface="Arial" panose="020B0604020202020204" pitchFamily="34" charset="0"/>
                <a:cs typeface="Arial" panose="020B0604020202020204" pitchFamily="34" charset="0"/>
              </a:defRPr>
            </a:lvl3pPr>
            <a:lvl4pPr marL="1600200" indent="-228600" algn="l" rtl="0" eaLnBrk="0" fontAlgn="base" hangingPunct="0">
              <a:spcBef>
                <a:spcPct val="20000"/>
              </a:spcBef>
              <a:spcAft>
                <a:spcPct val="0"/>
              </a:spcAft>
              <a:buChar char="–"/>
              <a:defRPr sz="2000">
                <a:solidFill>
                  <a:schemeClr val="bg1"/>
                </a:solidFill>
                <a:latin typeface="Arial" panose="020B0604020202020204" pitchFamily="34" charset="0"/>
                <a:cs typeface="Arial" panose="020B0604020202020204" pitchFamily="34" charset="0"/>
              </a:defRPr>
            </a:lvl4pPr>
            <a:lvl5pPr marL="2057400" indent="-228600" algn="l" rtl="0" eaLnBrk="0" fontAlgn="base" hangingPunct="0">
              <a:spcBef>
                <a:spcPct val="20000"/>
              </a:spcBef>
              <a:spcAft>
                <a:spcPct val="0"/>
              </a:spcAft>
              <a:buChar char="»"/>
              <a:defRPr sz="2000">
                <a:solidFill>
                  <a:schemeClr val="bg1"/>
                </a:solidFill>
                <a:latin typeface="Arial" panose="020B0604020202020204" pitchFamily="34" charset="0"/>
                <a:cs typeface="Arial" panose="020B0604020202020204" pitchFamily="34"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742950" marR="0" lvl="1" indent="-285750" algn="l" defTabSz="914400" rtl="0" eaLnBrk="0" fontAlgn="base" latinLnBrk="0" hangingPunct="0">
              <a:lnSpc>
                <a:spcPct val="100000"/>
              </a:lnSpc>
              <a:spcBef>
                <a:spcPct val="20000"/>
              </a:spcBef>
              <a:spcAft>
                <a:spcPct val="0"/>
              </a:spcAft>
              <a:buClrTx/>
              <a:buSzTx/>
              <a:buFontTx/>
              <a:buChar char="–"/>
              <a:tabLst/>
              <a:defRPr/>
            </a:pPr>
            <a:endParaRPr kumimoji="0" lang="en-US" sz="1100" b="0"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3200" b="0"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Tributary refugia increasingly important</a:t>
            </a:r>
            <a:endParaRPr kumimoji="0" lang="en-US" sz="2800" b="0"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742950" marR="0" lvl="1" indent="-285750" algn="l" defTabSz="914400" rtl="0" eaLnBrk="0" fontAlgn="base" latinLnBrk="0" hangingPunct="0">
              <a:lnSpc>
                <a:spcPct val="85000"/>
              </a:lnSpc>
              <a:spcBef>
                <a:spcPct val="20000"/>
              </a:spcBef>
              <a:spcAft>
                <a:spcPct val="0"/>
              </a:spcAft>
              <a:buClrTx/>
              <a:buSzTx/>
              <a:buFontTx/>
              <a:buChar char="–"/>
              <a:tabLst/>
              <a:defRPr/>
            </a:pPr>
            <a:r>
              <a:rPr kumimoji="0" lang="en-US" sz="2800" b="0"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Need to protect/increase cold water</a:t>
            </a:r>
          </a:p>
          <a:p>
            <a:pPr marL="742950" marR="0" lvl="1" indent="-285750" algn="l" defTabSz="914400" rtl="0" eaLnBrk="0" fontAlgn="base" latinLnBrk="0" hangingPunct="0">
              <a:lnSpc>
                <a:spcPct val="100000"/>
              </a:lnSpc>
              <a:spcBef>
                <a:spcPct val="20000"/>
              </a:spcBef>
              <a:spcAft>
                <a:spcPct val="0"/>
              </a:spcAft>
              <a:buClrTx/>
              <a:buSzTx/>
              <a:buFontTx/>
              <a:buChar char="–"/>
              <a:tabLst/>
              <a:defRPr/>
            </a:pPr>
            <a:endParaRPr kumimoji="0" lang="en-US" sz="1100" b="0"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457200" marR="0" lvl="1" indent="0" algn="l" defTabSz="914400" rtl="0" eaLnBrk="0" fontAlgn="base" latinLnBrk="0" hangingPunct="0">
              <a:lnSpc>
                <a:spcPct val="100000"/>
              </a:lnSpc>
              <a:spcBef>
                <a:spcPct val="2000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 name="Title 5">
            <a:extLst>
              <a:ext uri="{FF2B5EF4-FFF2-40B4-BE49-F238E27FC236}">
                <a16:creationId xmlns:a16="http://schemas.microsoft.com/office/drawing/2014/main" id="{CBA994DE-F6AE-7801-766B-C37432E4AB18}"/>
              </a:ext>
            </a:extLst>
          </p:cNvPr>
          <p:cNvSpPr txBox="1">
            <a:spLocks/>
          </p:cNvSpPr>
          <p:nvPr/>
        </p:nvSpPr>
        <p:spPr bwMode="auto">
          <a:xfrm>
            <a:off x="421240" y="29028"/>
            <a:ext cx="7033660" cy="1175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Part 2 </a:t>
            </a:r>
            <a:r>
              <a:rPr kumimoji="0" lang="en-US" sz="4400" b="0" i="0" u="none" strike="noStrike" kern="0" cap="none" spc="0" normalizeH="0" baseline="0" noProof="0" dirty="0">
                <a:ln>
                  <a:noFill/>
                </a:ln>
                <a:solidFill>
                  <a:srgbClr val="000000"/>
                </a:solidFill>
                <a:effectLst/>
                <a:uLnTx/>
                <a:uFillTx/>
                <a:latin typeface="Arial" panose="020B0604020202020204" pitchFamily="34" charset="0"/>
                <a:ea typeface="+mj-ea"/>
                <a:cs typeface="Arial" panose="020B0604020202020204" pitchFamily="34" charset="0"/>
              </a:rPr>
              <a:t>Conclusions</a:t>
            </a:r>
          </a:p>
        </p:txBody>
      </p:sp>
      <p:sp>
        <p:nvSpPr>
          <p:cNvPr id="3" name="Title 2">
            <a:extLst>
              <a:ext uri="{FF2B5EF4-FFF2-40B4-BE49-F238E27FC236}">
                <a16:creationId xmlns:a16="http://schemas.microsoft.com/office/drawing/2014/main" id="{601EEE52-FE16-ADB5-EA4C-4C9F0FC822A7}"/>
              </a:ext>
            </a:extLst>
          </p:cNvPr>
          <p:cNvSpPr>
            <a:spLocks noGrp="1"/>
          </p:cNvSpPr>
          <p:nvPr>
            <p:ph type="title"/>
          </p:nvPr>
        </p:nvSpPr>
        <p:spPr/>
        <p:txBody>
          <a:bodyPr/>
          <a:lstStyle/>
          <a:p>
            <a:endParaRPr lang="en-US" dirty="0"/>
          </a:p>
        </p:txBody>
      </p:sp>
      <p:sp>
        <p:nvSpPr>
          <p:cNvPr id="6" name="Slide Number Placeholder 5">
            <a:extLst>
              <a:ext uri="{FF2B5EF4-FFF2-40B4-BE49-F238E27FC236}">
                <a16:creationId xmlns:a16="http://schemas.microsoft.com/office/drawing/2014/main" id="{86861C92-4C9A-014C-9850-515B40BF5492}"/>
              </a:ext>
            </a:extLst>
          </p:cNvPr>
          <p:cNvSpPr>
            <a:spLocks noGrp="1"/>
          </p:cNvSpPr>
          <p:nvPr>
            <p:ph type="sldNum" sz="quarter" idx="12"/>
          </p:nvPr>
        </p:nvSpPr>
        <p:spPr/>
        <p:txBody>
          <a:bodyPr/>
          <a:lstStyle/>
          <a:p>
            <a:pPr>
              <a:defRPr/>
            </a:pPr>
            <a:fld id="{0DABA2C0-A27A-4648-8461-F421387C6197}" type="slidenum">
              <a:rPr lang="en-US" smtClean="0"/>
              <a:pPr>
                <a:defRPr/>
              </a:pPr>
              <a:t>43</a:t>
            </a:fld>
            <a:endParaRPr lang="en-US" dirty="0"/>
          </a:p>
        </p:txBody>
      </p:sp>
    </p:spTree>
    <p:extLst>
      <p:ext uri="{BB962C8B-B14F-4D97-AF65-F5344CB8AC3E}">
        <p14:creationId xmlns:p14="http://schemas.microsoft.com/office/powerpoint/2010/main" val="27067398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7"/>
          <p:cNvSpPr txBox="1">
            <a:spLocks noChangeArrowheads="1"/>
          </p:cNvSpPr>
          <p:nvPr/>
        </p:nvSpPr>
        <p:spPr bwMode="auto">
          <a:xfrm>
            <a:off x="9410284" y="6303794"/>
            <a:ext cx="2263775" cy="193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i="1">
                <a:solidFill>
                  <a:schemeClr val="tx1"/>
                </a:solidFill>
                <a:latin typeface="Times New Roman" pitchFamily="18" charset="0"/>
              </a:defRPr>
            </a:lvl1pPr>
            <a:lvl2pPr marL="742950" indent="-285750" eaLnBrk="0" hangingPunct="0">
              <a:defRPr sz="2400" i="1">
                <a:solidFill>
                  <a:schemeClr val="tx1"/>
                </a:solidFill>
                <a:latin typeface="Times New Roman" pitchFamily="18" charset="0"/>
              </a:defRPr>
            </a:lvl2pPr>
            <a:lvl3pPr marL="1143000" indent="-228600" eaLnBrk="0" hangingPunct="0">
              <a:defRPr sz="2400" i="1">
                <a:solidFill>
                  <a:schemeClr val="tx1"/>
                </a:solidFill>
                <a:latin typeface="Times New Roman" pitchFamily="18" charset="0"/>
              </a:defRPr>
            </a:lvl3pPr>
            <a:lvl4pPr marL="1600200" indent="-228600" eaLnBrk="0" hangingPunct="0">
              <a:defRPr sz="2400" i="1">
                <a:solidFill>
                  <a:schemeClr val="tx1"/>
                </a:solidFill>
                <a:latin typeface="Times New Roman" pitchFamily="18" charset="0"/>
              </a:defRPr>
            </a:lvl4pPr>
            <a:lvl5pPr marL="2057400" indent="-228600" eaLnBrk="0" hangingPunct="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800" b="0" i="1" u="none" strike="noStrike" kern="1200" cap="none" spc="0" normalizeH="0" baseline="0" noProof="0" dirty="0">
                <a:ln>
                  <a:noFill/>
                </a:ln>
                <a:solidFill>
                  <a:prstClr val="white"/>
                </a:solidFill>
                <a:effectLst/>
                <a:uLnTx/>
                <a:uFillTx/>
                <a:latin typeface="Arial" panose="020B0604020202020204" pitchFamily="34" charset="0"/>
                <a:ea typeface="Tahoma" pitchFamily="34" charset="0"/>
                <a:cs typeface="Arial" panose="020B0604020202020204" pitchFamily="34" charset="0"/>
              </a:rPr>
              <a:t>Photo: Michael Hentz</a:t>
            </a:r>
          </a:p>
        </p:txBody>
      </p:sp>
      <p:sp>
        <p:nvSpPr>
          <p:cNvPr id="42" name="TextBox 17"/>
          <p:cNvSpPr txBox="1">
            <a:spLocks noChangeArrowheads="1"/>
          </p:cNvSpPr>
          <p:nvPr/>
        </p:nvSpPr>
        <p:spPr bwMode="auto">
          <a:xfrm>
            <a:off x="9470092" y="6274077"/>
            <a:ext cx="2263775" cy="205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i="1">
                <a:solidFill>
                  <a:schemeClr val="tx1"/>
                </a:solidFill>
                <a:latin typeface="Times New Roman" pitchFamily="18" charset="0"/>
              </a:defRPr>
            </a:lvl1pPr>
            <a:lvl2pPr marL="742950" indent="-285750" eaLnBrk="0" hangingPunct="0">
              <a:defRPr sz="2400" i="1">
                <a:solidFill>
                  <a:schemeClr val="tx1"/>
                </a:solidFill>
                <a:latin typeface="Times New Roman" pitchFamily="18" charset="0"/>
              </a:defRPr>
            </a:lvl2pPr>
            <a:lvl3pPr marL="1143000" indent="-228600" eaLnBrk="0" hangingPunct="0">
              <a:defRPr sz="2400" i="1">
                <a:solidFill>
                  <a:schemeClr val="tx1"/>
                </a:solidFill>
                <a:latin typeface="Times New Roman" pitchFamily="18" charset="0"/>
              </a:defRPr>
            </a:lvl3pPr>
            <a:lvl4pPr marL="1600200" indent="-228600" eaLnBrk="0" hangingPunct="0">
              <a:defRPr sz="2400" i="1">
                <a:solidFill>
                  <a:schemeClr val="tx1"/>
                </a:solidFill>
                <a:latin typeface="Times New Roman" pitchFamily="18" charset="0"/>
              </a:defRPr>
            </a:lvl4pPr>
            <a:lvl5pPr marL="2057400" indent="-228600" eaLnBrk="0" hangingPunct="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900" b="0" i="1" u="none" strike="noStrike" kern="1200" cap="none" spc="0" normalizeH="0" baseline="0" noProof="0" dirty="0">
                <a:ln>
                  <a:noFill/>
                </a:ln>
                <a:solidFill>
                  <a:prstClr val="white"/>
                </a:solidFill>
                <a:effectLst/>
                <a:uLnTx/>
                <a:uFillTx/>
                <a:latin typeface="Arial" panose="020B0604020202020204" pitchFamily="34" charset="0"/>
                <a:ea typeface="Tahoma" pitchFamily="34" charset="0"/>
                <a:cs typeface="Arial" panose="020B0604020202020204" pitchFamily="34" charset="0"/>
              </a:rPr>
              <a:t>Photo: Michael Hentz</a:t>
            </a:r>
          </a:p>
        </p:txBody>
      </p:sp>
      <p:pic>
        <p:nvPicPr>
          <p:cNvPr id="40" name="Picture 39">
            <a:extLst>
              <a:ext uri="{FF2B5EF4-FFF2-40B4-BE49-F238E27FC236}">
                <a16:creationId xmlns:a16="http://schemas.microsoft.com/office/drawing/2014/main" id="{F2E0C0A7-5E40-493E-9C93-0DF066860F3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945082" y="3732030"/>
            <a:ext cx="2330145" cy="3014417"/>
          </a:xfrm>
          <a:prstGeom prst="rect">
            <a:avLst/>
          </a:prstGeom>
          <a:effectLst>
            <a:outerShdw blurRad="38100" dist="38100" dir="2700000" algn="tl" rotWithShape="0">
              <a:prstClr val="black">
                <a:alpha val="40000"/>
              </a:prstClr>
            </a:outerShdw>
          </a:effectLst>
        </p:spPr>
      </p:pic>
      <p:sp>
        <p:nvSpPr>
          <p:cNvPr id="43" name="TextBox 42">
            <a:extLst>
              <a:ext uri="{FF2B5EF4-FFF2-40B4-BE49-F238E27FC236}">
                <a16:creationId xmlns:a16="http://schemas.microsoft.com/office/drawing/2014/main" id="{8E1B3630-54DF-429C-8A33-52095732974C}"/>
              </a:ext>
            </a:extLst>
          </p:cNvPr>
          <p:cNvSpPr txBox="1"/>
          <p:nvPr/>
        </p:nvSpPr>
        <p:spPr>
          <a:xfrm>
            <a:off x="2821055" y="4049464"/>
            <a:ext cx="2500855" cy="1126462"/>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Mainstem</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Trinity </a:t>
            </a:r>
          </a:p>
          <a:p>
            <a:pPr marL="0" marR="0" lvl="0" indent="0" algn="ctr" defTabSz="914400" rtl="0" eaLnBrk="1" fontAlgn="auto" latinLnBrk="0" hangingPunct="1">
              <a:lnSpc>
                <a:spcPct val="80000"/>
              </a:lnSpc>
              <a:spcBef>
                <a:spcPts val="0"/>
              </a:spcBef>
              <a:spcAft>
                <a:spcPts val="0"/>
              </a:spcAft>
              <a:buClrTx/>
              <a:buSzTx/>
              <a:buFontTx/>
              <a:buNone/>
              <a:tabLst/>
              <a:defRPr/>
            </a:pPr>
            <a:endPar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endParaRPr>
          </a:p>
        </p:txBody>
      </p:sp>
      <p:pic>
        <p:nvPicPr>
          <p:cNvPr id="38" name="Picture 37">
            <a:extLst>
              <a:ext uri="{FF2B5EF4-FFF2-40B4-BE49-F238E27FC236}">
                <a16:creationId xmlns:a16="http://schemas.microsoft.com/office/drawing/2014/main" id="{A2441C44-B825-4683-9F52-B5D8A61B029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 r="1494"/>
          <a:stretch/>
        </p:blipFill>
        <p:spPr>
          <a:xfrm>
            <a:off x="5404789" y="3732030"/>
            <a:ext cx="2293849" cy="3014417"/>
          </a:xfrm>
          <a:prstGeom prst="rect">
            <a:avLst/>
          </a:prstGeom>
          <a:effectLst>
            <a:outerShdw blurRad="38100" dist="38100" dir="2700000" algn="tl" rotWithShape="0">
              <a:prstClr val="black">
                <a:alpha val="40000"/>
              </a:prstClr>
            </a:outerShdw>
          </a:effectLst>
        </p:spPr>
      </p:pic>
      <p:sp>
        <p:nvSpPr>
          <p:cNvPr id="44" name="TextBox 43">
            <a:extLst>
              <a:ext uri="{FF2B5EF4-FFF2-40B4-BE49-F238E27FC236}">
                <a16:creationId xmlns:a16="http://schemas.microsoft.com/office/drawing/2014/main" id="{58E5E025-F9AB-44B7-8236-380091CA5A74}"/>
              </a:ext>
            </a:extLst>
          </p:cNvPr>
          <p:cNvSpPr txBox="1"/>
          <p:nvPr/>
        </p:nvSpPr>
        <p:spPr>
          <a:xfrm>
            <a:off x="5542498" y="4243469"/>
            <a:ext cx="1829144" cy="437043"/>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Salmon</a:t>
            </a:r>
          </a:p>
        </p:txBody>
      </p:sp>
      <p:pic>
        <p:nvPicPr>
          <p:cNvPr id="37" name="Picture 36">
            <a:extLst>
              <a:ext uri="{FF2B5EF4-FFF2-40B4-BE49-F238E27FC236}">
                <a16:creationId xmlns:a16="http://schemas.microsoft.com/office/drawing/2014/main" id="{20637D2E-4E0C-4112-85BA-CBF9AF8247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6116" y="671674"/>
            <a:ext cx="2319906" cy="3004302"/>
          </a:xfrm>
          <a:prstGeom prst="rect">
            <a:avLst/>
          </a:prstGeom>
          <a:effectLst>
            <a:outerShdw blurRad="38100" dist="38100" dir="2700000" algn="tl" rotWithShape="0">
              <a:prstClr val="black">
                <a:alpha val="40000"/>
              </a:prstClr>
            </a:outerShdw>
          </a:effectLst>
        </p:spPr>
      </p:pic>
      <p:sp>
        <p:nvSpPr>
          <p:cNvPr id="45" name="TextBox 44">
            <a:extLst>
              <a:ext uri="{FF2B5EF4-FFF2-40B4-BE49-F238E27FC236}">
                <a16:creationId xmlns:a16="http://schemas.microsoft.com/office/drawing/2014/main" id="{92F42EA1-D624-4A25-9106-BF47C0B5881D}"/>
              </a:ext>
            </a:extLst>
          </p:cNvPr>
          <p:cNvSpPr txBox="1"/>
          <p:nvPr/>
        </p:nvSpPr>
        <p:spPr>
          <a:xfrm>
            <a:off x="603861" y="1442580"/>
            <a:ext cx="2100727" cy="781752"/>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Lower Klamath</a:t>
            </a:r>
          </a:p>
        </p:txBody>
      </p:sp>
      <p:pic>
        <p:nvPicPr>
          <p:cNvPr id="39" name="Picture 38">
            <a:extLst>
              <a:ext uri="{FF2B5EF4-FFF2-40B4-BE49-F238E27FC236}">
                <a16:creationId xmlns:a16="http://schemas.microsoft.com/office/drawing/2014/main" id="{9A7FF264-6E32-421F-9717-06517F3C8ED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1138" y="3732030"/>
            <a:ext cx="2319906" cy="3004302"/>
          </a:xfrm>
          <a:prstGeom prst="rect">
            <a:avLst/>
          </a:prstGeom>
          <a:ln w="3175">
            <a:solidFill>
              <a:schemeClr val="bg1">
                <a:lumMod val="50000"/>
              </a:schemeClr>
            </a:solidFill>
          </a:ln>
          <a:effectLst>
            <a:outerShdw blurRad="38100" dist="38100" dir="2700000" algn="tl" rotWithShape="0">
              <a:prstClr val="black">
                <a:alpha val="40000"/>
              </a:prstClr>
            </a:outerShdw>
          </a:effectLst>
        </p:spPr>
      </p:pic>
      <p:sp>
        <p:nvSpPr>
          <p:cNvPr id="46" name="TextBox 45">
            <a:extLst>
              <a:ext uri="{FF2B5EF4-FFF2-40B4-BE49-F238E27FC236}">
                <a16:creationId xmlns:a16="http://schemas.microsoft.com/office/drawing/2014/main" id="{91F7C729-F578-487D-9EB1-99A1A23A1213}"/>
              </a:ext>
            </a:extLst>
          </p:cNvPr>
          <p:cNvSpPr txBox="1"/>
          <p:nvPr/>
        </p:nvSpPr>
        <p:spPr>
          <a:xfrm>
            <a:off x="692983" y="4049464"/>
            <a:ext cx="1758468" cy="781752"/>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SF Trinity</a:t>
            </a:r>
          </a:p>
        </p:txBody>
      </p:sp>
      <p:pic>
        <p:nvPicPr>
          <p:cNvPr id="36" name="Picture 35">
            <a:extLst>
              <a:ext uri="{FF2B5EF4-FFF2-40B4-BE49-F238E27FC236}">
                <a16:creationId xmlns:a16="http://schemas.microsoft.com/office/drawing/2014/main" id="{8B5DE8A2-7D62-482D-B01F-6B60A1957A7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42516" y="657173"/>
            <a:ext cx="2332711" cy="3018803"/>
          </a:xfrm>
          <a:prstGeom prst="rect">
            <a:avLst/>
          </a:prstGeom>
          <a:effectLst>
            <a:outerShdw blurRad="38100" dist="38100" dir="2700000" algn="tl" rotWithShape="0">
              <a:prstClr val="black">
                <a:alpha val="40000"/>
              </a:prstClr>
            </a:outerShdw>
          </a:effectLst>
        </p:spPr>
      </p:pic>
      <p:sp>
        <p:nvSpPr>
          <p:cNvPr id="47" name="TextBox 46">
            <a:extLst>
              <a:ext uri="{FF2B5EF4-FFF2-40B4-BE49-F238E27FC236}">
                <a16:creationId xmlns:a16="http://schemas.microsoft.com/office/drawing/2014/main" id="{E13664DD-1459-43F8-A6D7-9CC801A84FD9}"/>
              </a:ext>
            </a:extLst>
          </p:cNvPr>
          <p:cNvSpPr txBox="1"/>
          <p:nvPr/>
        </p:nvSpPr>
        <p:spPr>
          <a:xfrm>
            <a:off x="2788195" y="1442580"/>
            <a:ext cx="2518068" cy="781752"/>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Mid/Lower Klamath</a:t>
            </a:r>
          </a:p>
        </p:txBody>
      </p:sp>
      <p:pic>
        <p:nvPicPr>
          <p:cNvPr id="48" name="Picture 47">
            <a:extLst>
              <a:ext uri="{FF2B5EF4-FFF2-40B4-BE49-F238E27FC236}">
                <a16:creationId xmlns:a16="http://schemas.microsoft.com/office/drawing/2014/main" id="{A93B04A0-26B0-4ECF-BDBE-EF09DA5BC3DD}"/>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1" b="-5270"/>
          <a:stretch/>
        </p:blipFill>
        <p:spPr>
          <a:xfrm>
            <a:off x="7898624" y="4243469"/>
            <a:ext cx="4039687" cy="1905166"/>
          </a:xfrm>
          <a:prstGeom prst="rect">
            <a:avLst/>
          </a:prstGeom>
          <a:effectLst>
            <a:outerShdw blurRad="38100" dist="38100" dir="2700000" algn="tl" rotWithShape="0">
              <a:prstClr val="black">
                <a:alpha val="40000"/>
              </a:prstClr>
            </a:outerShdw>
          </a:effectLst>
        </p:spPr>
      </p:pic>
      <p:sp>
        <p:nvSpPr>
          <p:cNvPr id="49" name="TextBox 48">
            <a:extLst>
              <a:ext uri="{FF2B5EF4-FFF2-40B4-BE49-F238E27FC236}">
                <a16:creationId xmlns:a16="http://schemas.microsoft.com/office/drawing/2014/main" id="{62A2FDEC-45B3-4FC7-A296-F96A4F63EDE5}"/>
              </a:ext>
            </a:extLst>
          </p:cNvPr>
          <p:cNvSpPr txBox="1">
            <a:spLocks noChangeAspect="1"/>
          </p:cNvSpPr>
          <p:nvPr/>
        </p:nvSpPr>
        <p:spPr>
          <a:xfrm>
            <a:off x="8385341" y="5196052"/>
            <a:ext cx="3150363" cy="781752"/>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Flow</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Scott &amp; others</a:t>
            </a:r>
          </a:p>
        </p:txBody>
      </p:sp>
      <p:pic>
        <p:nvPicPr>
          <p:cNvPr id="41" name="Picture 40">
            <a:extLst>
              <a:ext uri="{FF2B5EF4-FFF2-40B4-BE49-F238E27FC236}">
                <a16:creationId xmlns:a16="http://schemas.microsoft.com/office/drawing/2014/main" id="{647BC3BC-36E8-49A5-BA6C-9D56B0CD98EB}"/>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2" b="36388"/>
          <a:stretch/>
        </p:blipFill>
        <p:spPr>
          <a:xfrm>
            <a:off x="7898623" y="1466115"/>
            <a:ext cx="4036671" cy="1863131"/>
          </a:xfrm>
          <a:prstGeom prst="rect">
            <a:avLst/>
          </a:prstGeom>
          <a:ln w="3175">
            <a:solidFill>
              <a:schemeClr val="bg1">
                <a:lumMod val="50000"/>
              </a:schemeClr>
            </a:solidFill>
          </a:ln>
          <a:effectLst>
            <a:outerShdw blurRad="38100" dist="38100" dir="2700000" algn="tl" rotWithShape="0">
              <a:prstClr val="black">
                <a:alpha val="40000"/>
              </a:prstClr>
            </a:outerShdw>
          </a:effectLst>
        </p:spPr>
      </p:pic>
      <p:sp>
        <p:nvSpPr>
          <p:cNvPr id="50" name="TextBox 49">
            <a:extLst>
              <a:ext uri="{FF2B5EF4-FFF2-40B4-BE49-F238E27FC236}">
                <a16:creationId xmlns:a16="http://schemas.microsoft.com/office/drawing/2014/main" id="{D86A58BB-E3BC-4B43-9C86-3D978999CE46}"/>
              </a:ext>
            </a:extLst>
          </p:cNvPr>
          <p:cNvSpPr txBox="1">
            <a:spLocks noChangeAspect="1"/>
          </p:cNvSpPr>
          <p:nvPr/>
        </p:nvSpPr>
        <p:spPr>
          <a:xfrm>
            <a:off x="8282049" y="2616842"/>
            <a:ext cx="3197161" cy="437043"/>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Wildfire smoke</a:t>
            </a:r>
          </a:p>
        </p:txBody>
      </p:sp>
      <p:pic>
        <p:nvPicPr>
          <p:cNvPr id="2" name="Picture 1">
            <a:extLst>
              <a:ext uri="{FF2B5EF4-FFF2-40B4-BE49-F238E27FC236}">
                <a16:creationId xmlns:a16="http://schemas.microsoft.com/office/drawing/2014/main" id="{95D34FF6-378A-6092-FB13-631E6DB85C0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91721" y="712829"/>
            <a:ext cx="2293849" cy="2967463"/>
          </a:xfrm>
          <a:prstGeom prst="rect">
            <a:avLst/>
          </a:prstGeom>
        </p:spPr>
      </p:pic>
      <p:sp>
        <p:nvSpPr>
          <p:cNvPr id="5" name="TextBox 4">
            <a:extLst>
              <a:ext uri="{FF2B5EF4-FFF2-40B4-BE49-F238E27FC236}">
                <a16:creationId xmlns:a16="http://schemas.microsoft.com/office/drawing/2014/main" id="{7E179F04-A0B6-002E-75B1-6D277CE29609}"/>
              </a:ext>
            </a:extLst>
          </p:cNvPr>
          <p:cNvSpPr txBox="1"/>
          <p:nvPr/>
        </p:nvSpPr>
        <p:spPr>
          <a:xfrm>
            <a:off x="5475328" y="1442580"/>
            <a:ext cx="1963484" cy="1126462"/>
          </a:xfrm>
          <a:prstGeom prst="rect">
            <a:avLst/>
          </a:prstGeom>
          <a:noFill/>
          <a:effectLst>
            <a:glow rad="127000">
              <a:schemeClr val="tx1"/>
            </a:glow>
          </a:effectLst>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rPr>
              <a:t>Upper Klamath</a:t>
            </a:r>
          </a:p>
          <a:p>
            <a:pPr marL="0" marR="0" lvl="0" indent="0" algn="ctr" defTabSz="914400" rtl="0" eaLnBrk="1" fontAlgn="auto" latinLnBrk="0" hangingPunct="1">
              <a:lnSpc>
                <a:spcPct val="80000"/>
              </a:lnSpc>
              <a:spcBef>
                <a:spcPts val="0"/>
              </a:spcBef>
              <a:spcAft>
                <a:spcPts val="0"/>
              </a:spcAft>
              <a:buClrTx/>
              <a:buSzTx/>
              <a:buFontTx/>
              <a:buNone/>
              <a:tabLst/>
              <a:defRPr/>
            </a:pPr>
            <a:endParaRPr kumimoji="0" lang="en-US" sz="2800" b="1" i="1" u="none" strike="noStrike" kern="1200" cap="none" spc="0" normalizeH="0" baseline="0" noProof="0" dirty="0">
              <a:ln>
                <a:noFill/>
              </a:ln>
              <a:solidFill>
                <a:prstClr val="white"/>
              </a:solidFill>
              <a:effectLst>
                <a:glow rad="50800">
                  <a:prstClr val="black">
                    <a:alpha val="75000"/>
                  </a:prstClr>
                </a:glow>
              </a:effectLst>
              <a:uLnTx/>
              <a:uFillTx/>
              <a:latin typeface="Arial" panose="020B0604020202020204" pitchFamily="34" charset="0"/>
              <a:ea typeface="+mn-ea"/>
              <a:cs typeface="Arial" panose="020B0604020202020204" pitchFamily="34" charset="0"/>
            </a:endParaRPr>
          </a:p>
        </p:txBody>
      </p:sp>
      <p:sp>
        <p:nvSpPr>
          <p:cNvPr id="8" name="Title 5">
            <a:extLst>
              <a:ext uri="{FF2B5EF4-FFF2-40B4-BE49-F238E27FC236}">
                <a16:creationId xmlns:a16="http://schemas.microsoft.com/office/drawing/2014/main" id="{B9651034-16F3-C6C0-DE09-0119182AE1BB}"/>
              </a:ext>
            </a:extLst>
          </p:cNvPr>
          <p:cNvSpPr txBox="1">
            <a:spLocks noChangeAspect="1"/>
          </p:cNvSpPr>
          <p:nvPr/>
        </p:nvSpPr>
        <p:spPr bwMode="auto">
          <a:xfrm>
            <a:off x="1231372" y="-57561"/>
            <a:ext cx="9316720" cy="10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bg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marL="0" marR="0" lvl="0" indent="0" algn="ctr" defTabSz="914400" rtl="0" eaLnBrk="0" fontAlgn="base" latinLnBrk="0" hangingPunct="0">
              <a:lnSpc>
                <a:spcPct val="80000"/>
              </a:lnSpc>
              <a:spcBef>
                <a:spcPct val="0"/>
              </a:spcBef>
              <a:spcAft>
                <a:spcPct val="0"/>
              </a:spcAft>
              <a:buClrTx/>
              <a:buSzTx/>
              <a:buFontTx/>
              <a:buNone/>
              <a:tabLst/>
              <a:defRPr/>
            </a:pPr>
            <a:r>
              <a:rPr kumimoji="0" lang="en-US" sz="3000" b="0" i="0" u="none" strike="noStrike" kern="0" cap="none" spc="0" normalizeH="0" baseline="0" noProof="0" dirty="0">
                <a:ln>
                  <a:noFill/>
                </a:ln>
                <a:solidFill>
                  <a:prstClr val="black"/>
                </a:solidFill>
                <a:effectLst/>
                <a:uLnTx/>
                <a:uFillTx/>
                <a:latin typeface="Calibri"/>
                <a:ea typeface="+mj-ea"/>
                <a:cs typeface="Arial" panose="020B0604020202020204" pitchFamily="34" charset="0"/>
              </a:rPr>
              <a:t>https://www.riverbendsci.com/reports-and-publications</a:t>
            </a:r>
          </a:p>
        </p:txBody>
      </p:sp>
      <p:sp>
        <p:nvSpPr>
          <p:cNvPr id="6" name="Slide Number Placeholder 5">
            <a:extLst>
              <a:ext uri="{FF2B5EF4-FFF2-40B4-BE49-F238E27FC236}">
                <a16:creationId xmlns:a16="http://schemas.microsoft.com/office/drawing/2014/main" id="{3DBD063C-00A5-3AD0-78B0-F29EAFE27263}"/>
              </a:ext>
            </a:extLst>
          </p:cNvPr>
          <p:cNvSpPr>
            <a:spLocks noGrp="1"/>
          </p:cNvSpPr>
          <p:nvPr>
            <p:ph type="sldNum" sz="quarter" idx="12"/>
          </p:nvPr>
        </p:nvSpPr>
        <p:spPr/>
        <p:txBody>
          <a:bodyPr/>
          <a:lstStyle/>
          <a:p>
            <a:fld id="{85E80BC6-4763-4CF4-844D-4F10D2D02284}" type="slidenum">
              <a:rPr lang="en-US" smtClean="0"/>
              <a:t>44</a:t>
            </a:fld>
            <a:endParaRPr lang="en-US"/>
          </a:p>
        </p:txBody>
      </p:sp>
    </p:spTree>
    <p:extLst>
      <p:ext uri="{BB962C8B-B14F-4D97-AF65-F5344CB8AC3E}">
        <p14:creationId xmlns:p14="http://schemas.microsoft.com/office/powerpoint/2010/main" val="9795030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584E934-DA73-85BA-3A15-D2D871E225AF}"/>
              </a:ext>
            </a:extLst>
          </p:cNvPr>
          <p:cNvSpPr txBox="1">
            <a:spLocks/>
          </p:cNvSpPr>
          <p:nvPr/>
        </p:nvSpPr>
        <p:spPr>
          <a:xfrm>
            <a:off x="5387009" y="372515"/>
            <a:ext cx="6480313" cy="2839274"/>
          </a:xfrm>
          <a:prstGeom prst="rect">
            <a:avLst/>
          </a:prstGeom>
        </p:spPr>
        <p:txBody>
          <a:bodyPr vert="horz" lIns="91440" tIns="45720" rIns="91440" bIns="45720" rtlCol="0" anchor="ctr" anchorCtr="0">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800" b="1" dirty="0"/>
              <a:t>Part 3:</a:t>
            </a:r>
          </a:p>
          <a:p>
            <a:r>
              <a:rPr lang="en-US" sz="3800" b="1" dirty="0"/>
              <a:t>Trinity River</a:t>
            </a:r>
          </a:p>
          <a:p>
            <a:r>
              <a:rPr lang="en-US" sz="3800" b="1" dirty="0"/>
              <a:t>Temperature Synthesis Report</a:t>
            </a:r>
            <a:endParaRPr lang="en-US" sz="3800" dirty="0"/>
          </a:p>
        </p:txBody>
      </p:sp>
      <p:pic>
        <p:nvPicPr>
          <p:cNvPr id="13" name="Picture 12">
            <a:extLst>
              <a:ext uri="{FF2B5EF4-FFF2-40B4-BE49-F238E27FC236}">
                <a16:creationId xmlns:a16="http://schemas.microsoft.com/office/drawing/2014/main" id="{5C9EFCE5-A99B-0FC1-2370-E084E12CFE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6648" y="129209"/>
            <a:ext cx="5099677" cy="6599582"/>
          </a:xfrm>
          <a:prstGeom prst="rect">
            <a:avLst/>
          </a:prstGeom>
        </p:spPr>
      </p:pic>
      <p:sp>
        <p:nvSpPr>
          <p:cNvPr id="2" name="Slide Number Placeholder 1">
            <a:extLst>
              <a:ext uri="{FF2B5EF4-FFF2-40B4-BE49-F238E27FC236}">
                <a16:creationId xmlns:a16="http://schemas.microsoft.com/office/drawing/2014/main" id="{070EF097-1850-5BD9-FF2B-13524CECF419}"/>
              </a:ext>
            </a:extLst>
          </p:cNvPr>
          <p:cNvSpPr>
            <a:spLocks noGrp="1"/>
          </p:cNvSpPr>
          <p:nvPr>
            <p:ph type="sldNum" sz="quarter" idx="12"/>
          </p:nvPr>
        </p:nvSpPr>
        <p:spPr/>
        <p:txBody>
          <a:bodyPr/>
          <a:lstStyle/>
          <a:p>
            <a:fld id="{B2909649-AB9D-4512-9D38-B41CFEFBB9D3}" type="slidenum">
              <a:rPr lang="en-US" smtClean="0"/>
              <a:t>45</a:t>
            </a:fld>
            <a:endParaRPr lang="en-US"/>
          </a:p>
        </p:txBody>
      </p:sp>
    </p:spTree>
    <p:extLst>
      <p:ext uri="{BB962C8B-B14F-4D97-AF65-F5344CB8AC3E}">
        <p14:creationId xmlns:p14="http://schemas.microsoft.com/office/powerpoint/2010/main" val="336266428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p:cNvSpPr txBox="1">
            <a:spLocks/>
          </p:cNvSpPr>
          <p:nvPr/>
        </p:nvSpPr>
        <p:spPr>
          <a:xfrm>
            <a:off x="1917935" y="282706"/>
            <a:ext cx="2401905" cy="5377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600" dirty="0"/>
              <a:t>Objectives</a:t>
            </a:r>
          </a:p>
        </p:txBody>
      </p:sp>
      <p:sp>
        <p:nvSpPr>
          <p:cNvPr id="2" name="Rectangle 1"/>
          <p:cNvSpPr/>
          <p:nvPr/>
        </p:nvSpPr>
        <p:spPr>
          <a:xfrm>
            <a:off x="353957" y="888908"/>
            <a:ext cx="5785586" cy="4770537"/>
          </a:xfrm>
          <a:prstGeom prst="rect">
            <a:avLst/>
          </a:prstGeom>
        </p:spPr>
        <p:txBody>
          <a:bodyPr wrap="square">
            <a:spAutoFit/>
          </a:bodyPr>
          <a:lstStyle/>
          <a:p>
            <a:pPr marL="342900" indent="-342900">
              <a:spcBef>
                <a:spcPts val="400"/>
              </a:spcBef>
              <a:spcAft>
                <a:spcPts val="400"/>
              </a:spcAft>
              <a:buFont typeface="Courier New" panose="02070309020205020404" pitchFamily="49" charset="0"/>
              <a:buChar char="o"/>
            </a:pPr>
            <a:r>
              <a:rPr lang="en-US" sz="2400" dirty="0">
                <a:ea typeface="Times New Roman" panose="02020603050405020304" pitchFamily="18" charset="0"/>
                <a:cs typeface="Times New Roman" panose="02020603050405020304" pitchFamily="18" charset="0"/>
              </a:rPr>
              <a:t>Compile comprehensive quality-controlled water temperature dataset</a:t>
            </a:r>
          </a:p>
          <a:p>
            <a:pPr marL="342900" indent="-342900">
              <a:spcBef>
                <a:spcPts val="400"/>
              </a:spcBef>
              <a:spcAft>
                <a:spcPts val="400"/>
              </a:spcAft>
              <a:buFont typeface="Courier New" panose="02070309020205020404" pitchFamily="49" charset="0"/>
              <a:buChar char="o"/>
            </a:pPr>
            <a:r>
              <a:rPr lang="en-US" sz="2400" dirty="0">
                <a:ea typeface="Times New Roman" panose="02020603050405020304" pitchFamily="18" charset="0"/>
                <a:cs typeface="Times New Roman" panose="02020603050405020304" pitchFamily="18" charset="0"/>
              </a:rPr>
              <a:t>Evaluate:</a:t>
            </a:r>
          </a:p>
          <a:p>
            <a:pPr marL="800100" lvl="1" indent="-342900">
              <a:spcBef>
                <a:spcPts val="400"/>
              </a:spcBef>
              <a:spcAft>
                <a:spcPts val="400"/>
              </a:spcAft>
              <a:buFont typeface="Wingdings" panose="05000000000000000000" pitchFamily="2" charset="2"/>
              <a:buChar char="Ø"/>
            </a:pPr>
            <a:r>
              <a:rPr lang="en-US" sz="2400" dirty="0">
                <a:ea typeface="Times New Roman" panose="02020603050405020304" pitchFamily="18" charset="0"/>
                <a:cs typeface="Times New Roman" panose="02020603050405020304" pitchFamily="18" charset="0"/>
              </a:rPr>
              <a:t>Relationship between flow and temperature in time and space</a:t>
            </a:r>
          </a:p>
          <a:p>
            <a:pPr marL="800100" lvl="1" indent="-342900">
              <a:spcBef>
                <a:spcPts val="400"/>
              </a:spcBef>
              <a:spcAft>
                <a:spcPts val="400"/>
              </a:spcAft>
              <a:buFont typeface="Wingdings" panose="05000000000000000000" pitchFamily="2" charset="2"/>
              <a:buChar char="Ø"/>
            </a:pPr>
            <a:r>
              <a:rPr lang="en-US" sz="2400" dirty="0">
                <a:ea typeface="Times New Roman" panose="02020603050405020304" pitchFamily="18" charset="0"/>
                <a:cs typeface="Times New Roman" panose="02020603050405020304" pitchFamily="18" charset="0"/>
              </a:rPr>
              <a:t>Temperature effects on biological objectives</a:t>
            </a:r>
          </a:p>
          <a:p>
            <a:pPr marL="800100" lvl="1" indent="-342900">
              <a:spcBef>
                <a:spcPts val="400"/>
              </a:spcBef>
              <a:spcAft>
                <a:spcPts val="400"/>
              </a:spcAft>
              <a:buFont typeface="Wingdings" panose="05000000000000000000" pitchFamily="2" charset="2"/>
              <a:buChar char="Ø"/>
            </a:pPr>
            <a:r>
              <a:rPr lang="en-US" sz="2400" dirty="0">
                <a:ea typeface="Times New Roman" panose="02020603050405020304" pitchFamily="18" charset="0"/>
                <a:cs typeface="Times New Roman" panose="02020603050405020304" pitchFamily="18" charset="0"/>
              </a:rPr>
              <a:t>Temperature compliance with regulatory objectives</a:t>
            </a:r>
          </a:p>
          <a:p>
            <a:pPr marL="342900" indent="-342900">
              <a:spcBef>
                <a:spcPts val="400"/>
              </a:spcBef>
              <a:spcAft>
                <a:spcPts val="400"/>
              </a:spcAft>
              <a:buFont typeface="Courier New" panose="02070309020205020404" pitchFamily="49" charset="0"/>
              <a:buChar char="o"/>
            </a:pPr>
            <a:r>
              <a:rPr lang="en-US" sz="2400" dirty="0">
                <a:ea typeface="Times New Roman" panose="02020603050405020304" pitchFamily="18" charset="0"/>
                <a:cs typeface="Times New Roman" panose="02020603050405020304" pitchFamily="18" charset="0"/>
              </a:rPr>
              <a:t>Update conceptual models</a:t>
            </a:r>
          </a:p>
          <a:p>
            <a:pPr marL="342900" indent="-342900">
              <a:spcBef>
                <a:spcPts val="400"/>
              </a:spcBef>
              <a:spcAft>
                <a:spcPts val="1200"/>
              </a:spcAft>
              <a:buFont typeface="Courier New" panose="02070309020205020404" pitchFamily="49" charset="0"/>
              <a:buChar char="o"/>
            </a:pPr>
            <a:r>
              <a:rPr lang="en-US" sz="2400" dirty="0">
                <a:ea typeface="Times New Roman" panose="02020603050405020304" pitchFamily="18" charset="0"/>
                <a:cs typeface="Times New Roman" panose="02020603050405020304" pitchFamily="18" charset="0"/>
              </a:rPr>
              <a:t>Develop management recommendations</a:t>
            </a:r>
          </a:p>
        </p:txBody>
      </p:sp>
      <p:sp>
        <p:nvSpPr>
          <p:cNvPr id="6" name="Slide Number Placeholder 5">
            <a:extLst>
              <a:ext uri="{FF2B5EF4-FFF2-40B4-BE49-F238E27FC236}">
                <a16:creationId xmlns:a16="http://schemas.microsoft.com/office/drawing/2014/main" id="{7DB567D0-593E-33BE-77CD-B0CDC3E7A4A7}"/>
              </a:ext>
            </a:extLst>
          </p:cNvPr>
          <p:cNvSpPr>
            <a:spLocks noGrp="1"/>
          </p:cNvSpPr>
          <p:nvPr>
            <p:ph type="sldNum" sz="quarter" idx="12"/>
          </p:nvPr>
        </p:nvSpPr>
        <p:spPr/>
        <p:txBody>
          <a:bodyPr/>
          <a:lstStyle/>
          <a:p>
            <a:fld id="{B2909649-AB9D-4512-9D38-B41CFEFBB9D3}" type="slidenum">
              <a:rPr lang="en-US" smtClean="0"/>
              <a:t>46</a:t>
            </a:fld>
            <a:endParaRPr lang="en-US"/>
          </a:p>
        </p:txBody>
      </p:sp>
      <p:pic>
        <p:nvPicPr>
          <p:cNvPr id="4" name="Picture 3">
            <a:extLst>
              <a:ext uri="{FF2B5EF4-FFF2-40B4-BE49-F238E27FC236}">
                <a16:creationId xmlns:a16="http://schemas.microsoft.com/office/drawing/2014/main" id="{68AA0C27-75DE-E7A5-216C-79A262DF2C35}"/>
              </a:ext>
            </a:extLst>
          </p:cNvPr>
          <p:cNvPicPr>
            <a:picLocks noChangeAspect="1"/>
          </p:cNvPicPr>
          <p:nvPr/>
        </p:nvPicPr>
        <p:blipFill rotWithShape="1">
          <a:blip r:embed="rId2">
            <a:extLst>
              <a:ext uri="{28A0092B-C50C-407E-A947-70E740481C1C}">
                <a14:useLocalDpi xmlns:a14="http://schemas.microsoft.com/office/drawing/2010/main" val="0"/>
              </a:ext>
            </a:extLst>
          </a:blip>
          <a:srcRect b="20583"/>
          <a:stretch/>
        </p:blipFill>
        <p:spPr>
          <a:xfrm>
            <a:off x="7195022" y="752673"/>
            <a:ext cx="4518383" cy="5377193"/>
          </a:xfrm>
          <a:prstGeom prst="rect">
            <a:avLst/>
          </a:prstGeom>
          <a:effectLst>
            <a:outerShdw blurRad="50800" dist="88900" dir="2700000" algn="tl" rotWithShape="0">
              <a:prstClr val="black">
                <a:alpha val="40000"/>
              </a:prstClr>
            </a:outerShdw>
          </a:effectLst>
        </p:spPr>
      </p:pic>
      <p:sp>
        <p:nvSpPr>
          <p:cNvPr id="5" name="Rectangle 2">
            <a:extLst>
              <a:ext uri="{FF2B5EF4-FFF2-40B4-BE49-F238E27FC236}">
                <a16:creationId xmlns:a16="http://schemas.microsoft.com/office/drawing/2014/main" id="{C2464114-DF12-B0D3-F649-575DA0C6B371}"/>
              </a:ext>
            </a:extLst>
          </p:cNvPr>
          <p:cNvSpPr>
            <a:spLocks noChangeArrowheads="1"/>
          </p:cNvSpPr>
          <p:nvPr/>
        </p:nvSpPr>
        <p:spPr bwMode="auto">
          <a:xfrm>
            <a:off x="10799233" y="5859106"/>
            <a:ext cx="91417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900">
                <a:solidFill>
                  <a:schemeClr val="tx1"/>
                </a:solidFill>
                <a:latin typeface="Arial" charset="0"/>
              </a:defRPr>
            </a:lvl1pPr>
            <a:lvl2pPr marL="742950" indent="-285750" eaLnBrk="0" hangingPunct="0">
              <a:spcBef>
                <a:spcPct val="20000"/>
              </a:spcBef>
              <a:buChar char="–"/>
              <a:defRPr sz="29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1900">
                <a:solidFill>
                  <a:schemeClr val="tx1"/>
                </a:solidFill>
                <a:latin typeface="Arial" charset="0"/>
              </a:defRPr>
            </a:lvl4pPr>
            <a:lvl5pPr marL="2057400" indent="-228600" eaLnBrk="0" hangingPunct="0">
              <a:spcBef>
                <a:spcPct val="20000"/>
              </a:spcBef>
              <a:buChar char="»"/>
              <a:defRPr sz="1900">
                <a:solidFill>
                  <a:schemeClr val="tx1"/>
                </a:solidFill>
                <a:latin typeface="Arial" charset="0"/>
              </a:defRPr>
            </a:lvl5pPr>
            <a:lvl6pPr marL="2514600" indent="-228600" eaLnBrk="0" fontAlgn="base" hangingPunct="0">
              <a:spcBef>
                <a:spcPct val="20000"/>
              </a:spcBef>
              <a:spcAft>
                <a:spcPct val="0"/>
              </a:spcAft>
              <a:buChar char="»"/>
              <a:defRPr sz="1900">
                <a:solidFill>
                  <a:schemeClr val="tx1"/>
                </a:solidFill>
                <a:latin typeface="Arial" charset="0"/>
              </a:defRPr>
            </a:lvl6pPr>
            <a:lvl7pPr marL="2971800" indent="-228600" eaLnBrk="0" fontAlgn="base" hangingPunct="0">
              <a:spcBef>
                <a:spcPct val="20000"/>
              </a:spcBef>
              <a:spcAft>
                <a:spcPct val="0"/>
              </a:spcAft>
              <a:buChar char="»"/>
              <a:defRPr sz="1900">
                <a:solidFill>
                  <a:schemeClr val="tx1"/>
                </a:solidFill>
                <a:latin typeface="Arial" charset="0"/>
              </a:defRPr>
            </a:lvl7pPr>
            <a:lvl8pPr marL="3429000" indent="-228600" eaLnBrk="0" fontAlgn="base" hangingPunct="0">
              <a:spcBef>
                <a:spcPct val="20000"/>
              </a:spcBef>
              <a:spcAft>
                <a:spcPct val="0"/>
              </a:spcAft>
              <a:buChar char="»"/>
              <a:defRPr sz="1900">
                <a:solidFill>
                  <a:schemeClr val="tx1"/>
                </a:solidFill>
                <a:latin typeface="Arial" charset="0"/>
              </a:defRPr>
            </a:lvl8pPr>
            <a:lvl9pPr marL="3886200" indent="-228600" eaLnBrk="0" fontAlgn="base" hangingPunct="0">
              <a:spcBef>
                <a:spcPct val="20000"/>
              </a:spcBef>
              <a:spcAft>
                <a:spcPct val="0"/>
              </a:spcAft>
              <a:buChar char="»"/>
              <a:defRPr sz="1900">
                <a:solidFill>
                  <a:schemeClr val="tx1"/>
                </a:solidFill>
                <a:latin typeface="Arial"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altLang="en-US" sz="1000" b="0" i="0" u="none" strike="noStrike" kern="1200" cap="none" spc="0" normalizeH="0" baseline="0" noProof="0" dirty="0">
                <a:ln>
                  <a:noFill/>
                </a:ln>
                <a:solidFill>
                  <a:srgbClr val="FFFFFF"/>
                </a:solidFill>
                <a:effectLst/>
                <a:uLnTx/>
                <a:uFillTx/>
                <a:latin typeface="Arial Narrow" panose="020B0606020202030204" pitchFamily="34" charset="0"/>
                <a:ea typeface="+mn-ea"/>
                <a:cs typeface="+mn-cs"/>
              </a:rPr>
              <a:t>Photo: USBR</a:t>
            </a:r>
          </a:p>
        </p:txBody>
      </p:sp>
    </p:spTree>
    <p:extLst>
      <p:ext uri="{BB962C8B-B14F-4D97-AF65-F5344CB8AC3E}">
        <p14:creationId xmlns:p14="http://schemas.microsoft.com/office/powerpoint/2010/main" val="289246679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B33B57E2-9D4E-C3B3-8294-98130B3FD9D4}"/>
              </a:ext>
            </a:extLst>
          </p:cNvPr>
          <p:cNvPicPr>
            <a:picLocks noChangeAspect="1"/>
          </p:cNvPicPr>
          <p:nvPr/>
        </p:nvPicPr>
        <p:blipFill rotWithShape="1">
          <a:blip r:embed="rId3"/>
          <a:srcRect b="21303"/>
          <a:stretch/>
        </p:blipFill>
        <p:spPr>
          <a:xfrm>
            <a:off x="-680004" y="-654661"/>
            <a:ext cx="13517164" cy="7648011"/>
          </a:xfrm>
          <a:prstGeom prst="rect">
            <a:avLst/>
          </a:prstGeom>
        </p:spPr>
      </p:pic>
      <p:sp>
        <p:nvSpPr>
          <p:cNvPr id="2" name="Slide Number Placeholder 1">
            <a:extLst>
              <a:ext uri="{FF2B5EF4-FFF2-40B4-BE49-F238E27FC236}">
                <a16:creationId xmlns:a16="http://schemas.microsoft.com/office/drawing/2014/main" id="{45AA6ABF-B412-7547-5AA3-42AA6E734139}"/>
              </a:ext>
            </a:extLst>
          </p:cNvPr>
          <p:cNvSpPr>
            <a:spLocks noGrp="1"/>
          </p:cNvSpPr>
          <p:nvPr>
            <p:ph type="sldNum" sz="quarter" idx="12"/>
          </p:nvPr>
        </p:nvSpPr>
        <p:spPr/>
        <p:txBody>
          <a:bodyPr/>
          <a:lstStyle/>
          <a:p>
            <a:fld id="{B2909649-AB9D-4512-9D38-B41CFEFBB9D3}" type="slidenum">
              <a:rPr lang="en-US" smtClean="0"/>
              <a:t>47</a:t>
            </a:fld>
            <a:endParaRPr lang="en-US"/>
          </a:p>
        </p:txBody>
      </p:sp>
    </p:spTree>
    <p:extLst>
      <p:ext uri="{BB962C8B-B14F-4D97-AF65-F5344CB8AC3E}">
        <p14:creationId xmlns:p14="http://schemas.microsoft.com/office/powerpoint/2010/main" val="24001397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B33B57E2-9D4E-C3B3-8294-98130B3FD9D4}"/>
              </a:ext>
            </a:extLst>
          </p:cNvPr>
          <p:cNvPicPr>
            <a:picLocks noChangeAspect="1"/>
          </p:cNvPicPr>
          <p:nvPr/>
        </p:nvPicPr>
        <p:blipFill rotWithShape="1">
          <a:blip r:embed="rId3"/>
          <a:srcRect b="21303"/>
          <a:stretch/>
        </p:blipFill>
        <p:spPr>
          <a:xfrm>
            <a:off x="-680004" y="-654661"/>
            <a:ext cx="13517164" cy="7648011"/>
          </a:xfrm>
          <a:prstGeom prst="rect">
            <a:avLst/>
          </a:prstGeom>
        </p:spPr>
      </p:pic>
      <p:sp>
        <p:nvSpPr>
          <p:cNvPr id="5" name="Rectangle 4">
            <a:extLst>
              <a:ext uri="{FF2B5EF4-FFF2-40B4-BE49-F238E27FC236}">
                <a16:creationId xmlns:a16="http://schemas.microsoft.com/office/drawing/2014/main" id="{1D9C2742-48B4-4DDC-BBDE-0CEFC225BEA8}"/>
              </a:ext>
            </a:extLst>
          </p:cNvPr>
          <p:cNvSpPr/>
          <p:nvPr/>
        </p:nvSpPr>
        <p:spPr>
          <a:xfrm>
            <a:off x="6124290" y="2228932"/>
            <a:ext cx="1463040" cy="847600"/>
          </a:xfrm>
          <a:prstGeom prst="rect">
            <a:avLst/>
          </a:prstGeom>
        </p:spPr>
        <p:txBody>
          <a:bodyPr wrap="square" lIns="76197" tIns="38098" rIns="76197" bIns="38098">
            <a:spAutoFit/>
          </a:bodyPr>
          <a:lstStyle/>
          <a:p>
            <a:pPr algn="ctr" defTabSz="914400" fontAlgn="base">
              <a:lnSpc>
                <a:spcPct val="80000"/>
              </a:lnSpc>
              <a:spcBef>
                <a:spcPct val="0"/>
              </a:spcBef>
              <a:spcAft>
                <a:spcPts val="600"/>
              </a:spcAft>
            </a:pPr>
            <a:r>
              <a:rPr lang="en-US" sz="1400" dirty="0">
                <a:solidFill>
                  <a:prstClr val="black"/>
                </a:solidFill>
                <a:latin typeface="Calibri"/>
              </a:rPr>
              <a:t>Deep cold releases, </a:t>
            </a:r>
          </a:p>
          <a:p>
            <a:pPr algn="ctr" defTabSz="914400" fontAlgn="base">
              <a:lnSpc>
                <a:spcPct val="80000"/>
              </a:lnSpc>
              <a:spcBef>
                <a:spcPct val="0"/>
              </a:spcBef>
              <a:spcAft>
                <a:spcPts val="600"/>
              </a:spcAft>
            </a:pPr>
            <a:r>
              <a:rPr lang="en-US" sz="1400" dirty="0">
                <a:solidFill>
                  <a:prstClr val="black"/>
                </a:solidFill>
                <a:latin typeface="Calibri"/>
              </a:rPr>
              <a:t>No surface release</a:t>
            </a:r>
          </a:p>
        </p:txBody>
      </p:sp>
      <p:sp>
        <p:nvSpPr>
          <p:cNvPr id="2" name="Rectangle 1">
            <a:extLst>
              <a:ext uri="{FF2B5EF4-FFF2-40B4-BE49-F238E27FC236}">
                <a16:creationId xmlns:a16="http://schemas.microsoft.com/office/drawing/2014/main" id="{136539C8-6761-27EE-1B6E-0467B191F43D}"/>
              </a:ext>
            </a:extLst>
          </p:cNvPr>
          <p:cNvSpPr/>
          <p:nvPr/>
        </p:nvSpPr>
        <p:spPr>
          <a:xfrm>
            <a:off x="9295308" y="2164171"/>
            <a:ext cx="3094812" cy="752190"/>
          </a:xfrm>
          <a:prstGeom prst="rect">
            <a:avLst/>
          </a:prstGeom>
        </p:spPr>
        <p:txBody>
          <a:bodyPr wrap="square" lIns="76197" tIns="38098" rIns="76197" bIns="38098">
            <a:spAutoFit/>
          </a:bodyPr>
          <a:lstStyle/>
          <a:p>
            <a:pPr defTabSz="914400" fontAlgn="base">
              <a:lnSpc>
                <a:spcPct val="80000"/>
              </a:lnSpc>
              <a:spcBef>
                <a:spcPts val="300"/>
              </a:spcBef>
            </a:pPr>
            <a:r>
              <a:rPr lang="en-US" sz="1400" dirty="0">
                <a:solidFill>
                  <a:prstClr val="black"/>
                </a:solidFill>
                <a:latin typeface="Calibri"/>
              </a:rPr>
              <a:t>Regulates flow</a:t>
            </a:r>
          </a:p>
          <a:p>
            <a:pPr defTabSz="914400" fontAlgn="base">
              <a:lnSpc>
                <a:spcPct val="80000"/>
              </a:lnSpc>
              <a:spcBef>
                <a:spcPts val="600"/>
              </a:spcBef>
            </a:pPr>
            <a:r>
              <a:rPr lang="en-US" sz="1400" dirty="0">
                <a:solidFill>
                  <a:prstClr val="black"/>
                </a:solidFill>
                <a:latin typeface="Calibri"/>
              </a:rPr>
              <a:t>Thermally stratified </a:t>
            </a:r>
          </a:p>
          <a:p>
            <a:pPr defTabSz="914400" fontAlgn="base">
              <a:lnSpc>
                <a:spcPct val="80000"/>
              </a:lnSpc>
              <a:spcBef>
                <a:spcPts val="600"/>
              </a:spcBef>
            </a:pPr>
            <a:r>
              <a:rPr lang="en-US" sz="1400" dirty="0">
                <a:solidFill>
                  <a:prstClr val="black"/>
                </a:solidFill>
                <a:latin typeface="Calibri"/>
              </a:rPr>
              <a:t>Cold pool depleted in severe droughts</a:t>
            </a:r>
          </a:p>
        </p:txBody>
      </p:sp>
      <p:sp>
        <p:nvSpPr>
          <p:cNvPr id="3" name="Slide Number Placeholder 2">
            <a:extLst>
              <a:ext uri="{FF2B5EF4-FFF2-40B4-BE49-F238E27FC236}">
                <a16:creationId xmlns:a16="http://schemas.microsoft.com/office/drawing/2014/main" id="{EC22B77E-359A-7172-F581-F8BE5061A241}"/>
              </a:ext>
            </a:extLst>
          </p:cNvPr>
          <p:cNvSpPr>
            <a:spLocks noGrp="1"/>
          </p:cNvSpPr>
          <p:nvPr>
            <p:ph type="sldNum" sz="quarter" idx="12"/>
          </p:nvPr>
        </p:nvSpPr>
        <p:spPr/>
        <p:txBody>
          <a:bodyPr/>
          <a:lstStyle/>
          <a:p>
            <a:fld id="{B2909649-AB9D-4512-9D38-B41CFEFBB9D3}" type="slidenum">
              <a:rPr lang="en-US" smtClean="0"/>
              <a:t>48</a:t>
            </a:fld>
            <a:endParaRPr lang="en-US"/>
          </a:p>
        </p:txBody>
      </p:sp>
    </p:spTree>
    <p:extLst>
      <p:ext uri="{BB962C8B-B14F-4D97-AF65-F5344CB8AC3E}">
        <p14:creationId xmlns:p14="http://schemas.microsoft.com/office/powerpoint/2010/main" val="36739415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B33B57E2-9D4E-C3B3-8294-98130B3FD9D4}"/>
              </a:ext>
            </a:extLst>
          </p:cNvPr>
          <p:cNvPicPr>
            <a:picLocks noChangeAspect="1"/>
          </p:cNvPicPr>
          <p:nvPr/>
        </p:nvPicPr>
        <p:blipFill rotWithShape="1">
          <a:blip r:embed="rId3"/>
          <a:srcRect b="21303"/>
          <a:stretch/>
        </p:blipFill>
        <p:spPr>
          <a:xfrm>
            <a:off x="-680004" y="-654661"/>
            <a:ext cx="13517164" cy="7648011"/>
          </a:xfrm>
          <a:prstGeom prst="rect">
            <a:avLst/>
          </a:prstGeom>
        </p:spPr>
      </p:pic>
      <p:sp>
        <p:nvSpPr>
          <p:cNvPr id="3" name="Rectangle 2">
            <a:extLst>
              <a:ext uri="{FF2B5EF4-FFF2-40B4-BE49-F238E27FC236}">
                <a16:creationId xmlns:a16="http://schemas.microsoft.com/office/drawing/2014/main" id="{B1C7B14A-022F-823F-A0AE-0E896D28383E}"/>
              </a:ext>
            </a:extLst>
          </p:cNvPr>
          <p:cNvSpPr/>
          <p:nvPr/>
        </p:nvSpPr>
        <p:spPr>
          <a:xfrm>
            <a:off x="9295308" y="2164171"/>
            <a:ext cx="3094812" cy="752190"/>
          </a:xfrm>
          <a:prstGeom prst="rect">
            <a:avLst/>
          </a:prstGeom>
        </p:spPr>
        <p:txBody>
          <a:bodyPr wrap="square" lIns="76197" tIns="38098" rIns="76197" bIns="38098">
            <a:spAutoFit/>
          </a:bodyPr>
          <a:lstStyle/>
          <a:p>
            <a:pPr defTabSz="914400" fontAlgn="base">
              <a:lnSpc>
                <a:spcPct val="80000"/>
              </a:lnSpc>
              <a:spcBef>
                <a:spcPts val="300"/>
              </a:spcBef>
            </a:pPr>
            <a:r>
              <a:rPr lang="en-US" sz="1400" dirty="0">
                <a:solidFill>
                  <a:prstClr val="black"/>
                </a:solidFill>
                <a:latin typeface="Calibri"/>
              </a:rPr>
              <a:t>Regulates flow</a:t>
            </a:r>
          </a:p>
          <a:p>
            <a:pPr defTabSz="914400" fontAlgn="base">
              <a:lnSpc>
                <a:spcPct val="80000"/>
              </a:lnSpc>
              <a:spcBef>
                <a:spcPts val="600"/>
              </a:spcBef>
            </a:pPr>
            <a:r>
              <a:rPr lang="en-US" sz="1400" dirty="0">
                <a:solidFill>
                  <a:prstClr val="black"/>
                </a:solidFill>
                <a:latin typeface="Calibri"/>
              </a:rPr>
              <a:t>Thermally stratified </a:t>
            </a:r>
          </a:p>
          <a:p>
            <a:pPr defTabSz="914400" fontAlgn="base">
              <a:lnSpc>
                <a:spcPct val="80000"/>
              </a:lnSpc>
              <a:spcBef>
                <a:spcPts val="600"/>
              </a:spcBef>
            </a:pPr>
            <a:r>
              <a:rPr lang="en-US" sz="1400" dirty="0">
                <a:solidFill>
                  <a:prstClr val="black"/>
                </a:solidFill>
                <a:latin typeface="Calibri"/>
              </a:rPr>
              <a:t>Cold pool depleted in severe droughts</a:t>
            </a:r>
          </a:p>
        </p:txBody>
      </p:sp>
      <p:sp>
        <p:nvSpPr>
          <p:cNvPr id="5" name="Rectangle 4">
            <a:extLst>
              <a:ext uri="{FF2B5EF4-FFF2-40B4-BE49-F238E27FC236}">
                <a16:creationId xmlns:a16="http://schemas.microsoft.com/office/drawing/2014/main" id="{1D9C2742-48B4-4DDC-BBDE-0CEFC225BEA8}"/>
              </a:ext>
            </a:extLst>
          </p:cNvPr>
          <p:cNvSpPr/>
          <p:nvPr/>
        </p:nvSpPr>
        <p:spPr>
          <a:xfrm>
            <a:off x="6124290" y="2228932"/>
            <a:ext cx="1463040" cy="847600"/>
          </a:xfrm>
          <a:prstGeom prst="rect">
            <a:avLst/>
          </a:prstGeom>
        </p:spPr>
        <p:txBody>
          <a:bodyPr wrap="square" lIns="76197" tIns="38098" rIns="76197" bIns="38098">
            <a:spAutoFit/>
          </a:bodyPr>
          <a:lstStyle/>
          <a:p>
            <a:pPr algn="ctr" defTabSz="914400" fontAlgn="base">
              <a:lnSpc>
                <a:spcPct val="80000"/>
              </a:lnSpc>
              <a:spcBef>
                <a:spcPct val="0"/>
              </a:spcBef>
              <a:spcAft>
                <a:spcPts val="600"/>
              </a:spcAft>
            </a:pPr>
            <a:r>
              <a:rPr lang="en-US" sz="1400" dirty="0">
                <a:solidFill>
                  <a:prstClr val="black"/>
                </a:solidFill>
                <a:latin typeface="Calibri"/>
              </a:rPr>
              <a:t>Deep cold releases, </a:t>
            </a:r>
          </a:p>
          <a:p>
            <a:pPr algn="ctr" defTabSz="914400" fontAlgn="base">
              <a:lnSpc>
                <a:spcPct val="80000"/>
              </a:lnSpc>
              <a:spcBef>
                <a:spcPct val="0"/>
              </a:spcBef>
              <a:spcAft>
                <a:spcPts val="600"/>
              </a:spcAft>
            </a:pPr>
            <a:r>
              <a:rPr lang="en-US" sz="1400" dirty="0">
                <a:solidFill>
                  <a:prstClr val="black"/>
                </a:solidFill>
                <a:latin typeface="Calibri"/>
              </a:rPr>
              <a:t>No surface release</a:t>
            </a:r>
          </a:p>
        </p:txBody>
      </p:sp>
      <p:sp>
        <p:nvSpPr>
          <p:cNvPr id="2" name="Rectangle 1">
            <a:extLst>
              <a:ext uri="{FF2B5EF4-FFF2-40B4-BE49-F238E27FC236}">
                <a16:creationId xmlns:a16="http://schemas.microsoft.com/office/drawing/2014/main" id="{B53E4C76-5061-41C7-527C-7CFB4BA20C76}"/>
              </a:ext>
            </a:extLst>
          </p:cNvPr>
          <p:cNvSpPr/>
          <p:nvPr/>
        </p:nvSpPr>
        <p:spPr>
          <a:xfrm>
            <a:off x="7958722" y="3474811"/>
            <a:ext cx="3308718" cy="425946"/>
          </a:xfrm>
          <a:prstGeom prst="rect">
            <a:avLst/>
          </a:prstGeom>
        </p:spPr>
        <p:txBody>
          <a:bodyPr wrap="square" lIns="76197" tIns="38098" rIns="76197" bIns="38098">
            <a:spAutoFit/>
          </a:bodyPr>
          <a:lstStyle/>
          <a:p>
            <a:pPr defTabSz="914400" fontAlgn="base">
              <a:lnSpc>
                <a:spcPct val="80000"/>
              </a:lnSpc>
              <a:spcBef>
                <a:spcPts val="300"/>
              </a:spcBef>
            </a:pPr>
            <a:r>
              <a:rPr lang="en-US" sz="1400" dirty="0">
                <a:solidFill>
                  <a:prstClr val="black"/>
                </a:solidFill>
                <a:latin typeface="Calibri"/>
              </a:rPr>
              <a:t>Warming depends on residence time, decreased since 1990s</a:t>
            </a:r>
          </a:p>
        </p:txBody>
      </p:sp>
      <p:sp>
        <p:nvSpPr>
          <p:cNvPr id="4" name="Slide Number Placeholder 3">
            <a:extLst>
              <a:ext uri="{FF2B5EF4-FFF2-40B4-BE49-F238E27FC236}">
                <a16:creationId xmlns:a16="http://schemas.microsoft.com/office/drawing/2014/main" id="{6BF0EF14-D6B9-E35E-B864-368FC5D4F82C}"/>
              </a:ext>
            </a:extLst>
          </p:cNvPr>
          <p:cNvSpPr>
            <a:spLocks noGrp="1"/>
          </p:cNvSpPr>
          <p:nvPr>
            <p:ph type="sldNum" sz="quarter" idx="12"/>
          </p:nvPr>
        </p:nvSpPr>
        <p:spPr/>
        <p:txBody>
          <a:bodyPr/>
          <a:lstStyle/>
          <a:p>
            <a:fld id="{B2909649-AB9D-4512-9D38-B41CFEFBB9D3}" type="slidenum">
              <a:rPr lang="en-US" smtClean="0"/>
              <a:t>49</a:t>
            </a:fld>
            <a:endParaRPr lang="en-US"/>
          </a:p>
        </p:txBody>
      </p:sp>
    </p:spTree>
    <p:extLst>
      <p:ext uri="{BB962C8B-B14F-4D97-AF65-F5344CB8AC3E}">
        <p14:creationId xmlns:p14="http://schemas.microsoft.com/office/powerpoint/2010/main" val="35077622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B33B57E2-9D4E-C3B3-8294-98130B3FD9D4}"/>
              </a:ext>
            </a:extLst>
          </p:cNvPr>
          <p:cNvPicPr>
            <a:picLocks noChangeAspect="1"/>
          </p:cNvPicPr>
          <p:nvPr/>
        </p:nvPicPr>
        <p:blipFill rotWithShape="1">
          <a:blip r:embed="rId3"/>
          <a:srcRect b="21303"/>
          <a:stretch/>
        </p:blipFill>
        <p:spPr>
          <a:xfrm>
            <a:off x="-677822" y="-654661"/>
            <a:ext cx="13517164" cy="7648011"/>
          </a:xfrm>
          <a:prstGeom prst="rect">
            <a:avLst/>
          </a:prstGeom>
        </p:spPr>
      </p:pic>
      <p:sp>
        <p:nvSpPr>
          <p:cNvPr id="8" name="Rectangle 7">
            <a:extLst>
              <a:ext uri="{FF2B5EF4-FFF2-40B4-BE49-F238E27FC236}">
                <a16:creationId xmlns:a16="http://schemas.microsoft.com/office/drawing/2014/main" id="{8E0378B4-B9E1-989D-9496-344F432145BC}"/>
              </a:ext>
            </a:extLst>
          </p:cNvPr>
          <p:cNvSpPr/>
          <p:nvPr/>
        </p:nvSpPr>
        <p:spPr>
          <a:xfrm>
            <a:off x="6377753" y="4262149"/>
            <a:ext cx="1757914" cy="475767"/>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600" b="1" dirty="0">
                <a:solidFill>
                  <a:prstClr val="black"/>
                </a:solidFill>
                <a:latin typeface="Calibri"/>
              </a:rPr>
              <a:t>Lewiston</a:t>
            </a:r>
          </a:p>
          <a:p>
            <a:pPr algn="ctr" defTabSz="914400" fontAlgn="base">
              <a:lnSpc>
                <a:spcPct val="80000"/>
              </a:lnSpc>
              <a:spcBef>
                <a:spcPct val="0"/>
              </a:spcBef>
              <a:spcAft>
                <a:spcPct val="0"/>
              </a:spcAft>
            </a:pPr>
            <a:r>
              <a:rPr lang="en-US" sz="1600" b="1" dirty="0">
                <a:solidFill>
                  <a:prstClr val="black"/>
                </a:solidFill>
                <a:latin typeface="Calibri"/>
              </a:rPr>
              <a:t>to Douglas City</a:t>
            </a:r>
            <a:endParaRPr lang="en-US" sz="1400" b="1" dirty="0">
              <a:solidFill>
                <a:prstClr val="black"/>
              </a:solidFill>
              <a:latin typeface="Calibri"/>
            </a:endParaRPr>
          </a:p>
        </p:txBody>
      </p:sp>
      <p:sp>
        <p:nvSpPr>
          <p:cNvPr id="9" name="Rectangle 8">
            <a:extLst>
              <a:ext uri="{FF2B5EF4-FFF2-40B4-BE49-F238E27FC236}">
                <a16:creationId xmlns:a16="http://schemas.microsoft.com/office/drawing/2014/main" id="{7898FB5B-5155-6C49-EF21-02BC0083E4F2}"/>
              </a:ext>
            </a:extLst>
          </p:cNvPr>
          <p:cNvSpPr/>
          <p:nvPr/>
        </p:nvSpPr>
        <p:spPr>
          <a:xfrm>
            <a:off x="6413500" y="4713980"/>
            <a:ext cx="1757914" cy="770656"/>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400" dirty="0">
                <a:solidFill>
                  <a:prstClr val="black"/>
                </a:solidFill>
                <a:latin typeface="Calibri"/>
              </a:rPr>
              <a:t>450 cfs cold baseflow for spring chinook, </a:t>
            </a:r>
          </a:p>
          <a:p>
            <a:pPr algn="ctr" defTabSz="914400" fontAlgn="base">
              <a:lnSpc>
                <a:spcPct val="80000"/>
              </a:lnSpc>
              <a:spcBef>
                <a:spcPct val="0"/>
              </a:spcBef>
              <a:spcAft>
                <a:spcPct val="0"/>
              </a:spcAft>
            </a:pPr>
            <a:r>
              <a:rPr lang="en-US" sz="1400" dirty="0">
                <a:solidFill>
                  <a:prstClr val="black"/>
                </a:solidFill>
                <a:latin typeface="Calibri"/>
              </a:rPr>
              <a:t>replacing inaccessible habitat above dam</a:t>
            </a:r>
          </a:p>
        </p:txBody>
      </p:sp>
      <p:pic>
        <p:nvPicPr>
          <p:cNvPr id="10" name="Picture 9">
            <a:extLst>
              <a:ext uri="{FF2B5EF4-FFF2-40B4-BE49-F238E27FC236}">
                <a16:creationId xmlns:a16="http://schemas.microsoft.com/office/drawing/2014/main" id="{8AD49689-9A29-2CBA-09D2-2E9894CA31ED}"/>
              </a:ext>
            </a:extLst>
          </p:cNvPr>
          <p:cNvPicPr>
            <a:picLocks noChangeAspect="1"/>
          </p:cNvPicPr>
          <p:nvPr/>
        </p:nvPicPr>
        <p:blipFill>
          <a:blip r:embed="rId4" cstate="print">
            <a:extLst>
              <a:ext uri="{BEBA8EAE-BF5A-486C-A8C5-ECC9F3942E4B}">
                <a14:imgProps xmlns:a14="http://schemas.microsoft.com/office/drawing/2010/main">
                  <a14:imgLayer r:embed="rId5">
                    <a14:imgEffect>
                      <a14:artisticGlowEdges/>
                    </a14:imgEffect>
                  </a14:imgLayer>
                </a14:imgProps>
              </a:ext>
              <a:ext uri="{28A0092B-C50C-407E-A947-70E740481C1C}">
                <a14:useLocalDpi xmlns:a14="http://schemas.microsoft.com/office/drawing/2010/main" val="0"/>
              </a:ext>
            </a:extLst>
          </a:blip>
          <a:stretch>
            <a:fillRect/>
          </a:stretch>
        </p:blipFill>
        <p:spPr>
          <a:xfrm rot="10800000" flipH="1" flipV="1">
            <a:off x="6576794" y="4110186"/>
            <a:ext cx="441904" cy="176644"/>
          </a:xfrm>
          <a:prstGeom prst="rect">
            <a:avLst/>
          </a:prstGeom>
          <a:ln>
            <a:noFill/>
          </a:ln>
        </p:spPr>
      </p:pic>
      <p:pic>
        <p:nvPicPr>
          <p:cNvPr id="12" name="Picture 11">
            <a:extLst>
              <a:ext uri="{FF2B5EF4-FFF2-40B4-BE49-F238E27FC236}">
                <a16:creationId xmlns:a16="http://schemas.microsoft.com/office/drawing/2014/main" id="{8FF4F663-020A-5DD5-DF00-D1215DBC0447}"/>
              </a:ext>
            </a:extLst>
          </p:cNvPr>
          <p:cNvPicPr>
            <a:picLocks noChangeAspect="1"/>
          </p:cNvPicPr>
          <p:nvPr/>
        </p:nvPicPr>
        <p:blipFill>
          <a:blip r:embed="rId4" cstate="print">
            <a:extLst>
              <a:ext uri="{BEBA8EAE-BF5A-486C-A8C5-ECC9F3942E4B}">
                <a14:imgProps xmlns:a14="http://schemas.microsoft.com/office/drawing/2010/main">
                  <a14:imgLayer r:embed="rId5">
                    <a14:imgEffect>
                      <a14:artisticGlowEdges/>
                    </a14:imgEffect>
                  </a14:imgLayer>
                </a14:imgProps>
              </a:ext>
              <a:ext uri="{28A0092B-C50C-407E-A947-70E740481C1C}">
                <a14:useLocalDpi xmlns:a14="http://schemas.microsoft.com/office/drawing/2010/main" val="0"/>
              </a:ext>
            </a:extLst>
          </a:blip>
          <a:stretch>
            <a:fillRect/>
          </a:stretch>
        </p:blipFill>
        <p:spPr>
          <a:xfrm rot="10800000" flipH="1" flipV="1">
            <a:off x="6023063" y="4834147"/>
            <a:ext cx="441904" cy="176644"/>
          </a:xfrm>
          <a:prstGeom prst="rect">
            <a:avLst/>
          </a:prstGeom>
          <a:ln>
            <a:noFill/>
          </a:ln>
        </p:spPr>
      </p:pic>
      <p:sp>
        <p:nvSpPr>
          <p:cNvPr id="2" name="Slide Number Placeholder 1">
            <a:extLst>
              <a:ext uri="{FF2B5EF4-FFF2-40B4-BE49-F238E27FC236}">
                <a16:creationId xmlns:a16="http://schemas.microsoft.com/office/drawing/2014/main" id="{DF0F135A-090E-F8BD-88A3-98AA1A4F2791}"/>
              </a:ext>
            </a:extLst>
          </p:cNvPr>
          <p:cNvSpPr>
            <a:spLocks noGrp="1"/>
          </p:cNvSpPr>
          <p:nvPr>
            <p:ph type="sldNum" sz="quarter" idx="12"/>
          </p:nvPr>
        </p:nvSpPr>
        <p:spPr/>
        <p:txBody>
          <a:bodyPr/>
          <a:lstStyle/>
          <a:p>
            <a:fld id="{B2909649-AB9D-4512-9D38-B41CFEFBB9D3}" type="slidenum">
              <a:rPr lang="en-US" smtClean="0"/>
              <a:t>50</a:t>
            </a:fld>
            <a:endParaRPr lang="en-US"/>
          </a:p>
        </p:txBody>
      </p:sp>
    </p:spTree>
    <p:extLst>
      <p:ext uri="{BB962C8B-B14F-4D97-AF65-F5344CB8AC3E}">
        <p14:creationId xmlns:p14="http://schemas.microsoft.com/office/powerpoint/2010/main" val="210551784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B33B57E2-9D4E-C3B3-8294-98130B3FD9D4}"/>
              </a:ext>
            </a:extLst>
          </p:cNvPr>
          <p:cNvPicPr>
            <a:picLocks noChangeAspect="1"/>
          </p:cNvPicPr>
          <p:nvPr/>
        </p:nvPicPr>
        <p:blipFill rotWithShape="1">
          <a:blip r:embed="rId3"/>
          <a:srcRect b="21303"/>
          <a:stretch/>
        </p:blipFill>
        <p:spPr>
          <a:xfrm>
            <a:off x="-677822" y="-654661"/>
            <a:ext cx="13517164" cy="7648011"/>
          </a:xfrm>
          <a:prstGeom prst="rect">
            <a:avLst/>
          </a:prstGeom>
        </p:spPr>
      </p:pic>
      <p:sp>
        <p:nvSpPr>
          <p:cNvPr id="8" name="Rectangle 7">
            <a:extLst>
              <a:ext uri="{FF2B5EF4-FFF2-40B4-BE49-F238E27FC236}">
                <a16:creationId xmlns:a16="http://schemas.microsoft.com/office/drawing/2014/main" id="{8E0378B4-B9E1-989D-9496-344F432145BC}"/>
              </a:ext>
            </a:extLst>
          </p:cNvPr>
          <p:cNvSpPr/>
          <p:nvPr/>
        </p:nvSpPr>
        <p:spPr>
          <a:xfrm>
            <a:off x="6377753" y="4262149"/>
            <a:ext cx="1757914" cy="475767"/>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600" b="1" dirty="0">
                <a:solidFill>
                  <a:prstClr val="black"/>
                </a:solidFill>
                <a:latin typeface="Calibri"/>
              </a:rPr>
              <a:t>Lewiston</a:t>
            </a:r>
          </a:p>
          <a:p>
            <a:pPr algn="ctr" defTabSz="914400" fontAlgn="base">
              <a:lnSpc>
                <a:spcPct val="80000"/>
              </a:lnSpc>
              <a:spcBef>
                <a:spcPct val="0"/>
              </a:spcBef>
              <a:spcAft>
                <a:spcPct val="0"/>
              </a:spcAft>
            </a:pPr>
            <a:r>
              <a:rPr lang="en-US" sz="1600" b="1" dirty="0">
                <a:solidFill>
                  <a:prstClr val="black"/>
                </a:solidFill>
                <a:latin typeface="Calibri"/>
              </a:rPr>
              <a:t>to Douglas City</a:t>
            </a:r>
            <a:endParaRPr lang="en-US" sz="1400" b="1" dirty="0">
              <a:solidFill>
                <a:prstClr val="black"/>
              </a:solidFill>
              <a:latin typeface="Calibri"/>
            </a:endParaRPr>
          </a:p>
        </p:txBody>
      </p:sp>
      <p:sp>
        <p:nvSpPr>
          <p:cNvPr id="9" name="Rectangle 8">
            <a:extLst>
              <a:ext uri="{FF2B5EF4-FFF2-40B4-BE49-F238E27FC236}">
                <a16:creationId xmlns:a16="http://schemas.microsoft.com/office/drawing/2014/main" id="{7898FB5B-5155-6C49-EF21-02BC0083E4F2}"/>
              </a:ext>
            </a:extLst>
          </p:cNvPr>
          <p:cNvSpPr/>
          <p:nvPr/>
        </p:nvSpPr>
        <p:spPr>
          <a:xfrm>
            <a:off x="6413500" y="4713980"/>
            <a:ext cx="1757914" cy="770656"/>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400" dirty="0">
                <a:solidFill>
                  <a:prstClr val="black"/>
                </a:solidFill>
                <a:latin typeface="Calibri"/>
              </a:rPr>
              <a:t>450 cfs cold baseflow for spring chinook, </a:t>
            </a:r>
          </a:p>
          <a:p>
            <a:pPr algn="ctr" defTabSz="914400" fontAlgn="base">
              <a:lnSpc>
                <a:spcPct val="80000"/>
              </a:lnSpc>
              <a:spcBef>
                <a:spcPct val="0"/>
              </a:spcBef>
              <a:spcAft>
                <a:spcPct val="0"/>
              </a:spcAft>
            </a:pPr>
            <a:r>
              <a:rPr lang="en-US" sz="1400" dirty="0">
                <a:solidFill>
                  <a:prstClr val="black"/>
                </a:solidFill>
                <a:latin typeface="Calibri"/>
              </a:rPr>
              <a:t>replacing inaccessible habitat above dam</a:t>
            </a:r>
          </a:p>
        </p:txBody>
      </p:sp>
      <p:pic>
        <p:nvPicPr>
          <p:cNvPr id="10" name="Picture 9">
            <a:extLst>
              <a:ext uri="{FF2B5EF4-FFF2-40B4-BE49-F238E27FC236}">
                <a16:creationId xmlns:a16="http://schemas.microsoft.com/office/drawing/2014/main" id="{8AD49689-9A29-2CBA-09D2-2E9894CA31ED}"/>
              </a:ext>
            </a:extLst>
          </p:cNvPr>
          <p:cNvPicPr>
            <a:picLocks noChangeAspect="1"/>
          </p:cNvPicPr>
          <p:nvPr/>
        </p:nvPicPr>
        <p:blipFill>
          <a:blip r:embed="rId4" cstate="print">
            <a:extLst>
              <a:ext uri="{BEBA8EAE-BF5A-486C-A8C5-ECC9F3942E4B}">
                <a14:imgProps xmlns:a14="http://schemas.microsoft.com/office/drawing/2010/main">
                  <a14:imgLayer r:embed="rId5">
                    <a14:imgEffect>
                      <a14:artisticGlowEdges/>
                    </a14:imgEffect>
                  </a14:imgLayer>
                </a14:imgProps>
              </a:ext>
              <a:ext uri="{28A0092B-C50C-407E-A947-70E740481C1C}">
                <a14:useLocalDpi xmlns:a14="http://schemas.microsoft.com/office/drawing/2010/main" val="0"/>
              </a:ext>
            </a:extLst>
          </a:blip>
          <a:stretch>
            <a:fillRect/>
          </a:stretch>
        </p:blipFill>
        <p:spPr>
          <a:xfrm rot="10800000" flipH="1" flipV="1">
            <a:off x="6576794" y="4110186"/>
            <a:ext cx="441904" cy="176644"/>
          </a:xfrm>
          <a:prstGeom prst="rect">
            <a:avLst/>
          </a:prstGeom>
          <a:ln>
            <a:noFill/>
          </a:ln>
        </p:spPr>
      </p:pic>
      <p:pic>
        <p:nvPicPr>
          <p:cNvPr id="12" name="Picture 11">
            <a:extLst>
              <a:ext uri="{FF2B5EF4-FFF2-40B4-BE49-F238E27FC236}">
                <a16:creationId xmlns:a16="http://schemas.microsoft.com/office/drawing/2014/main" id="{8FF4F663-020A-5DD5-DF00-D1215DBC0447}"/>
              </a:ext>
            </a:extLst>
          </p:cNvPr>
          <p:cNvPicPr>
            <a:picLocks noChangeAspect="1"/>
          </p:cNvPicPr>
          <p:nvPr/>
        </p:nvPicPr>
        <p:blipFill>
          <a:blip r:embed="rId4" cstate="print">
            <a:extLst>
              <a:ext uri="{BEBA8EAE-BF5A-486C-A8C5-ECC9F3942E4B}">
                <a14:imgProps xmlns:a14="http://schemas.microsoft.com/office/drawing/2010/main">
                  <a14:imgLayer r:embed="rId5">
                    <a14:imgEffect>
                      <a14:artisticGlowEdges/>
                    </a14:imgEffect>
                  </a14:imgLayer>
                </a14:imgProps>
              </a:ext>
              <a:ext uri="{28A0092B-C50C-407E-A947-70E740481C1C}">
                <a14:useLocalDpi xmlns:a14="http://schemas.microsoft.com/office/drawing/2010/main" val="0"/>
              </a:ext>
            </a:extLst>
          </a:blip>
          <a:stretch>
            <a:fillRect/>
          </a:stretch>
        </p:blipFill>
        <p:spPr>
          <a:xfrm rot="10800000" flipH="1" flipV="1">
            <a:off x="6023063" y="4834147"/>
            <a:ext cx="441904" cy="176644"/>
          </a:xfrm>
          <a:prstGeom prst="rect">
            <a:avLst/>
          </a:prstGeom>
          <a:ln>
            <a:noFill/>
          </a:ln>
        </p:spPr>
      </p:pic>
      <p:sp>
        <p:nvSpPr>
          <p:cNvPr id="2" name="Rectangle 1">
            <a:extLst>
              <a:ext uri="{FF2B5EF4-FFF2-40B4-BE49-F238E27FC236}">
                <a16:creationId xmlns:a16="http://schemas.microsoft.com/office/drawing/2014/main" id="{76835D84-E7A9-1141-43F0-5131D0384289}"/>
              </a:ext>
            </a:extLst>
          </p:cNvPr>
          <p:cNvSpPr/>
          <p:nvPr/>
        </p:nvSpPr>
        <p:spPr>
          <a:xfrm>
            <a:off x="3277984" y="5632240"/>
            <a:ext cx="2775622" cy="425946"/>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400" dirty="0">
                <a:solidFill>
                  <a:prstClr val="black"/>
                </a:solidFill>
                <a:latin typeface="Calibri"/>
              </a:rPr>
              <a:t>Temperatures highly affected by dam release quantity</a:t>
            </a:r>
          </a:p>
        </p:txBody>
      </p:sp>
      <p:sp>
        <p:nvSpPr>
          <p:cNvPr id="6" name="Rectangle 5">
            <a:extLst>
              <a:ext uri="{FF2B5EF4-FFF2-40B4-BE49-F238E27FC236}">
                <a16:creationId xmlns:a16="http://schemas.microsoft.com/office/drawing/2014/main" id="{FDD9868F-DC68-5B8D-6695-CD8C86D6E717}"/>
              </a:ext>
            </a:extLst>
          </p:cNvPr>
          <p:cNvSpPr/>
          <p:nvPr/>
        </p:nvSpPr>
        <p:spPr>
          <a:xfrm>
            <a:off x="3835757" y="5231512"/>
            <a:ext cx="1538883" cy="475767"/>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600" b="1" dirty="0">
                <a:solidFill>
                  <a:prstClr val="black"/>
                </a:solidFill>
                <a:latin typeface="Calibri"/>
              </a:rPr>
              <a:t>Douglas City </a:t>
            </a:r>
          </a:p>
          <a:p>
            <a:pPr algn="ctr" defTabSz="914400" fontAlgn="base">
              <a:lnSpc>
                <a:spcPct val="80000"/>
              </a:lnSpc>
              <a:spcBef>
                <a:spcPct val="0"/>
              </a:spcBef>
              <a:spcAft>
                <a:spcPct val="0"/>
              </a:spcAft>
            </a:pPr>
            <a:r>
              <a:rPr lang="en-US" sz="1600" b="1" dirty="0">
                <a:solidFill>
                  <a:prstClr val="black"/>
                </a:solidFill>
                <a:latin typeface="Calibri"/>
              </a:rPr>
              <a:t>to North Fork</a:t>
            </a:r>
          </a:p>
        </p:txBody>
      </p:sp>
      <p:sp>
        <p:nvSpPr>
          <p:cNvPr id="7" name="Rectangle 6">
            <a:extLst>
              <a:ext uri="{FF2B5EF4-FFF2-40B4-BE49-F238E27FC236}">
                <a16:creationId xmlns:a16="http://schemas.microsoft.com/office/drawing/2014/main" id="{C719E412-A3E3-5D77-ADA5-9FB3BE945188}"/>
              </a:ext>
            </a:extLst>
          </p:cNvPr>
          <p:cNvSpPr/>
          <p:nvPr/>
        </p:nvSpPr>
        <p:spPr>
          <a:xfrm>
            <a:off x="5228704" y="5961318"/>
            <a:ext cx="5164976" cy="598301"/>
          </a:xfrm>
          <a:prstGeom prst="rect">
            <a:avLst/>
          </a:prstGeom>
        </p:spPr>
        <p:txBody>
          <a:bodyPr wrap="square" lIns="76197" tIns="38098" rIns="76197" bIns="38098">
            <a:spAutoFit/>
          </a:bodyPr>
          <a:lstStyle/>
          <a:p>
            <a:pPr algn="ctr" defTabSz="914400" fontAlgn="base">
              <a:lnSpc>
                <a:spcPct val="80000"/>
              </a:lnSpc>
              <a:spcAft>
                <a:spcPct val="0"/>
              </a:spcAft>
            </a:pPr>
            <a:r>
              <a:rPr lang="en-US" sz="1400" dirty="0">
                <a:solidFill>
                  <a:prstClr val="black"/>
                </a:solidFill>
                <a:latin typeface="Calibri"/>
              </a:rPr>
              <a:t>ROD spring high flow releases:</a:t>
            </a:r>
          </a:p>
          <a:p>
            <a:pPr algn="ctr" defTabSz="914400" fontAlgn="base">
              <a:lnSpc>
                <a:spcPct val="80000"/>
              </a:lnSpc>
              <a:spcAft>
                <a:spcPct val="0"/>
              </a:spcAft>
            </a:pPr>
            <a:r>
              <a:rPr lang="en-US" sz="1400" dirty="0">
                <a:solidFill>
                  <a:prstClr val="black"/>
                </a:solidFill>
                <a:latin typeface="Calibri"/>
              </a:rPr>
              <a:t>temps too cold (&lt;13 °C) for optimal juvenile chinook growth </a:t>
            </a:r>
          </a:p>
          <a:p>
            <a:pPr algn="ctr" defTabSz="914400" fontAlgn="base">
              <a:lnSpc>
                <a:spcPct val="80000"/>
              </a:lnSpc>
              <a:spcAft>
                <a:spcPct val="0"/>
              </a:spcAft>
            </a:pPr>
            <a:r>
              <a:rPr lang="en-US" sz="1400" dirty="0">
                <a:solidFill>
                  <a:prstClr val="black"/>
                </a:solidFill>
                <a:latin typeface="Calibri"/>
              </a:rPr>
              <a:t>until after most juveniles have already migrated downstream</a:t>
            </a:r>
          </a:p>
        </p:txBody>
      </p:sp>
      <p:sp>
        <p:nvSpPr>
          <p:cNvPr id="11" name="Right Brace 17">
            <a:extLst>
              <a:ext uri="{FF2B5EF4-FFF2-40B4-BE49-F238E27FC236}">
                <a16:creationId xmlns:a16="http://schemas.microsoft.com/office/drawing/2014/main" id="{1C755F65-B415-BC05-9B03-DBC5FD61D7B3}"/>
              </a:ext>
            </a:extLst>
          </p:cNvPr>
          <p:cNvSpPr/>
          <p:nvPr/>
        </p:nvSpPr>
        <p:spPr>
          <a:xfrm rot="3766009">
            <a:off x="5772567" y="3576852"/>
            <a:ext cx="1163530" cy="4157140"/>
          </a:xfrm>
          <a:custGeom>
            <a:avLst/>
            <a:gdLst>
              <a:gd name="connsiteX0" fmla="*/ 0 w 302134"/>
              <a:gd name="connsiteY0" fmla="*/ 0 h 3830175"/>
              <a:gd name="connsiteX1" fmla="*/ 151067 w 302134"/>
              <a:gd name="connsiteY1" fmla="*/ 25177 h 3830175"/>
              <a:gd name="connsiteX2" fmla="*/ 151067 w 302134"/>
              <a:gd name="connsiteY2" fmla="*/ 1889911 h 3830175"/>
              <a:gd name="connsiteX3" fmla="*/ 302134 w 302134"/>
              <a:gd name="connsiteY3" fmla="*/ 1915088 h 3830175"/>
              <a:gd name="connsiteX4" fmla="*/ 151067 w 302134"/>
              <a:gd name="connsiteY4" fmla="*/ 1940265 h 3830175"/>
              <a:gd name="connsiteX5" fmla="*/ 151067 w 302134"/>
              <a:gd name="connsiteY5" fmla="*/ 3804998 h 3830175"/>
              <a:gd name="connsiteX6" fmla="*/ 0 w 302134"/>
              <a:gd name="connsiteY6" fmla="*/ 3830175 h 3830175"/>
              <a:gd name="connsiteX7" fmla="*/ 0 w 302134"/>
              <a:gd name="connsiteY7" fmla="*/ 0 h 3830175"/>
              <a:gd name="connsiteX0" fmla="*/ 0 w 302134"/>
              <a:gd name="connsiteY0" fmla="*/ 0 h 3830175"/>
              <a:gd name="connsiteX1" fmla="*/ 151067 w 302134"/>
              <a:gd name="connsiteY1" fmla="*/ 25177 h 3830175"/>
              <a:gd name="connsiteX2" fmla="*/ 151067 w 302134"/>
              <a:gd name="connsiteY2" fmla="*/ 1889911 h 3830175"/>
              <a:gd name="connsiteX3" fmla="*/ 302134 w 302134"/>
              <a:gd name="connsiteY3" fmla="*/ 1915088 h 3830175"/>
              <a:gd name="connsiteX4" fmla="*/ 151067 w 302134"/>
              <a:gd name="connsiteY4" fmla="*/ 1940265 h 3830175"/>
              <a:gd name="connsiteX5" fmla="*/ 151067 w 302134"/>
              <a:gd name="connsiteY5" fmla="*/ 3804998 h 3830175"/>
              <a:gd name="connsiteX6" fmla="*/ 0 w 302134"/>
              <a:gd name="connsiteY6" fmla="*/ 3830175 h 3830175"/>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796741 w 1098875"/>
              <a:gd name="connsiteY6" fmla="*/ 3830175 h 4157140"/>
              <a:gd name="connsiteX7" fmla="*/ 796741 w 1098875"/>
              <a:gd name="connsiteY7" fmla="*/ 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0 w 1098875"/>
              <a:gd name="connsiteY6" fmla="*/ 415714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700475 w 1098875"/>
              <a:gd name="connsiteY6" fmla="*/ 3317853 h 4157140"/>
              <a:gd name="connsiteX7" fmla="*/ 796741 w 1098875"/>
              <a:gd name="connsiteY7" fmla="*/ 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0 w 1098875"/>
              <a:gd name="connsiteY6" fmla="*/ 415714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796741 w 1098875"/>
              <a:gd name="connsiteY6" fmla="*/ 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0 w 1098875"/>
              <a:gd name="connsiteY6" fmla="*/ 415714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796741 w 1098875"/>
              <a:gd name="connsiteY6" fmla="*/ 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502563 w 1098875"/>
              <a:gd name="connsiteY5" fmla="*/ 3604413 h 4157140"/>
              <a:gd name="connsiteX6" fmla="*/ 0 w 1098875"/>
              <a:gd name="connsiteY6" fmla="*/ 4157140 h 4157140"/>
              <a:gd name="connsiteX0" fmla="*/ 796741 w 1250910"/>
              <a:gd name="connsiteY0" fmla="*/ 0 h 4157140"/>
              <a:gd name="connsiteX1" fmla="*/ 947808 w 1250910"/>
              <a:gd name="connsiteY1" fmla="*/ 25177 h 4157140"/>
              <a:gd name="connsiteX2" fmla="*/ 947808 w 1250910"/>
              <a:gd name="connsiteY2" fmla="*/ 1889911 h 4157140"/>
              <a:gd name="connsiteX3" fmla="*/ 1098875 w 1250910"/>
              <a:gd name="connsiteY3" fmla="*/ 1915088 h 4157140"/>
              <a:gd name="connsiteX4" fmla="*/ 947808 w 1250910"/>
              <a:gd name="connsiteY4" fmla="*/ 1940265 h 4157140"/>
              <a:gd name="connsiteX5" fmla="*/ 947808 w 1250910"/>
              <a:gd name="connsiteY5" fmla="*/ 3804998 h 4157140"/>
              <a:gd name="connsiteX6" fmla="*/ 796741 w 1250910"/>
              <a:gd name="connsiteY6" fmla="*/ 0 h 4157140"/>
              <a:gd name="connsiteX0" fmla="*/ 796741 w 1250910"/>
              <a:gd name="connsiteY0" fmla="*/ 0 h 4157140"/>
              <a:gd name="connsiteX1" fmla="*/ 1250910 w 1250910"/>
              <a:gd name="connsiteY1" fmla="*/ 335432 h 4157140"/>
              <a:gd name="connsiteX2" fmla="*/ 947808 w 1250910"/>
              <a:gd name="connsiteY2" fmla="*/ 1889911 h 4157140"/>
              <a:gd name="connsiteX3" fmla="*/ 1098875 w 1250910"/>
              <a:gd name="connsiteY3" fmla="*/ 1915088 h 4157140"/>
              <a:gd name="connsiteX4" fmla="*/ 947808 w 1250910"/>
              <a:gd name="connsiteY4" fmla="*/ 1940265 h 4157140"/>
              <a:gd name="connsiteX5" fmla="*/ 502563 w 1250910"/>
              <a:gd name="connsiteY5" fmla="*/ 3604413 h 4157140"/>
              <a:gd name="connsiteX6" fmla="*/ 0 w 1250910"/>
              <a:gd name="connsiteY6" fmla="*/ 4157140 h 4157140"/>
              <a:gd name="connsiteX0" fmla="*/ 796741 w 1192396"/>
              <a:gd name="connsiteY0" fmla="*/ 0 h 4157140"/>
              <a:gd name="connsiteX1" fmla="*/ 947808 w 1192396"/>
              <a:gd name="connsiteY1" fmla="*/ 25177 h 4157140"/>
              <a:gd name="connsiteX2" fmla="*/ 947808 w 1192396"/>
              <a:gd name="connsiteY2" fmla="*/ 1889911 h 4157140"/>
              <a:gd name="connsiteX3" fmla="*/ 1098875 w 1192396"/>
              <a:gd name="connsiteY3" fmla="*/ 1915088 h 4157140"/>
              <a:gd name="connsiteX4" fmla="*/ 947808 w 1192396"/>
              <a:gd name="connsiteY4" fmla="*/ 1940265 h 4157140"/>
              <a:gd name="connsiteX5" fmla="*/ 947808 w 1192396"/>
              <a:gd name="connsiteY5" fmla="*/ 3804998 h 4157140"/>
              <a:gd name="connsiteX6" fmla="*/ 796741 w 1192396"/>
              <a:gd name="connsiteY6" fmla="*/ 0 h 4157140"/>
              <a:gd name="connsiteX0" fmla="*/ 796741 w 1192396"/>
              <a:gd name="connsiteY0" fmla="*/ 0 h 4157140"/>
              <a:gd name="connsiteX1" fmla="*/ 1192396 w 1192396"/>
              <a:gd name="connsiteY1" fmla="*/ 482429 h 4157140"/>
              <a:gd name="connsiteX2" fmla="*/ 947808 w 1192396"/>
              <a:gd name="connsiteY2" fmla="*/ 1889911 h 4157140"/>
              <a:gd name="connsiteX3" fmla="*/ 1098875 w 1192396"/>
              <a:gd name="connsiteY3" fmla="*/ 1915088 h 4157140"/>
              <a:gd name="connsiteX4" fmla="*/ 947808 w 1192396"/>
              <a:gd name="connsiteY4" fmla="*/ 1940265 h 4157140"/>
              <a:gd name="connsiteX5" fmla="*/ 502563 w 1192396"/>
              <a:gd name="connsiteY5" fmla="*/ 3604413 h 4157140"/>
              <a:gd name="connsiteX6" fmla="*/ 0 w 1192396"/>
              <a:gd name="connsiteY6" fmla="*/ 4157140 h 4157140"/>
              <a:gd name="connsiteX0" fmla="*/ 796741 w 1192396"/>
              <a:gd name="connsiteY0" fmla="*/ 0 h 4157140"/>
              <a:gd name="connsiteX1" fmla="*/ 947808 w 1192396"/>
              <a:gd name="connsiteY1" fmla="*/ 25177 h 4157140"/>
              <a:gd name="connsiteX2" fmla="*/ 947808 w 1192396"/>
              <a:gd name="connsiteY2" fmla="*/ 1889911 h 4157140"/>
              <a:gd name="connsiteX3" fmla="*/ 1098875 w 1192396"/>
              <a:gd name="connsiteY3" fmla="*/ 1915088 h 4157140"/>
              <a:gd name="connsiteX4" fmla="*/ 947808 w 1192396"/>
              <a:gd name="connsiteY4" fmla="*/ 1940265 h 4157140"/>
              <a:gd name="connsiteX5" fmla="*/ 947808 w 1192396"/>
              <a:gd name="connsiteY5" fmla="*/ 3804998 h 4157140"/>
              <a:gd name="connsiteX6" fmla="*/ 796741 w 1192396"/>
              <a:gd name="connsiteY6" fmla="*/ 0 h 4157140"/>
              <a:gd name="connsiteX0" fmla="*/ 1060986 w 1192396"/>
              <a:gd name="connsiteY0" fmla="*/ 330250 h 4157140"/>
              <a:gd name="connsiteX1" fmla="*/ 1192396 w 1192396"/>
              <a:gd name="connsiteY1" fmla="*/ 482429 h 4157140"/>
              <a:gd name="connsiteX2" fmla="*/ 947808 w 1192396"/>
              <a:gd name="connsiteY2" fmla="*/ 1889911 h 4157140"/>
              <a:gd name="connsiteX3" fmla="*/ 1098875 w 1192396"/>
              <a:gd name="connsiteY3" fmla="*/ 1915088 h 4157140"/>
              <a:gd name="connsiteX4" fmla="*/ 947808 w 1192396"/>
              <a:gd name="connsiteY4" fmla="*/ 1940265 h 4157140"/>
              <a:gd name="connsiteX5" fmla="*/ 502563 w 1192396"/>
              <a:gd name="connsiteY5" fmla="*/ 3604413 h 4157140"/>
              <a:gd name="connsiteX6" fmla="*/ 0 w 1192396"/>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502563 w 1179315"/>
              <a:gd name="connsiteY5" fmla="*/ 3604413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502563 w 1179315"/>
              <a:gd name="connsiteY5" fmla="*/ 3604413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403205 w 1179315"/>
              <a:gd name="connsiteY5" fmla="*/ 3941782 h 4157140"/>
              <a:gd name="connsiteX6" fmla="*/ 0 w 1179315"/>
              <a:gd name="connsiteY6" fmla="*/ 4157140 h 4157140"/>
              <a:gd name="connsiteX0" fmla="*/ 796741 w 1179315"/>
              <a:gd name="connsiteY0" fmla="*/ 0 h 4213915"/>
              <a:gd name="connsiteX1" fmla="*/ 947808 w 1179315"/>
              <a:gd name="connsiteY1" fmla="*/ 25177 h 4213915"/>
              <a:gd name="connsiteX2" fmla="*/ 947808 w 1179315"/>
              <a:gd name="connsiteY2" fmla="*/ 1889911 h 4213915"/>
              <a:gd name="connsiteX3" fmla="*/ 1098875 w 1179315"/>
              <a:gd name="connsiteY3" fmla="*/ 1915088 h 4213915"/>
              <a:gd name="connsiteX4" fmla="*/ 947808 w 1179315"/>
              <a:gd name="connsiteY4" fmla="*/ 1940265 h 4213915"/>
              <a:gd name="connsiteX5" fmla="*/ 947808 w 1179315"/>
              <a:gd name="connsiteY5" fmla="*/ 3804998 h 4213915"/>
              <a:gd name="connsiteX6" fmla="*/ 796741 w 1179315"/>
              <a:gd name="connsiteY6" fmla="*/ 0 h 4213915"/>
              <a:gd name="connsiteX0" fmla="*/ 1060986 w 1179315"/>
              <a:gd name="connsiteY0" fmla="*/ 330250 h 4213915"/>
              <a:gd name="connsiteX1" fmla="*/ 1179315 w 1179315"/>
              <a:gd name="connsiteY1" fmla="*/ 629956 h 4213915"/>
              <a:gd name="connsiteX2" fmla="*/ 947808 w 1179315"/>
              <a:gd name="connsiteY2" fmla="*/ 1889911 h 4213915"/>
              <a:gd name="connsiteX3" fmla="*/ 1098875 w 1179315"/>
              <a:gd name="connsiteY3" fmla="*/ 1915088 h 4213915"/>
              <a:gd name="connsiteX4" fmla="*/ 947808 w 1179315"/>
              <a:gd name="connsiteY4" fmla="*/ 1940265 h 4213915"/>
              <a:gd name="connsiteX5" fmla="*/ 395509 w 1179315"/>
              <a:gd name="connsiteY5" fmla="*/ 4212060 h 4213915"/>
              <a:gd name="connsiteX6" fmla="*/ 0 w 1179315"/>
              <a:gd name="connsiteY6" fmla="*/ 4157140 h 4213915"/>
              <a:gd name="connsiteX0" fmla="*/ 796741 w 1179315"/>
              <a:gd name="connsiteY0" fmla="*/ 0 h 4291469"/>
              <a:gd name="connsiteX1" fmla="*/ 947808 w 1179315"/>
              <a:gd name="connsiteY1" fmla="*/ 25177 h 4291469"/>
              <a:gd name="connsiteX2" fmla="*/ 947808 w 1179315"/>
              <a:gd name="connsiteY2" fmla="*/ 1889911 h 4291469"/>
              <a:gd name="connsiteX3" fmla="*/ 1098875 w 1179315"/>
              <a:gd name="connsiteY3" fmla="*/ 1915088 h 4291469"/>
              <a:gd name="connsiteX4" fmla="*/ 947808 w 1179315"/>
              <a:gd name="connsiteY4" fmla="*/ 1940265 h 4291469"/>
              <a:gd name="connsiteX5" fmla="*/ 947808 w 1179315"/>
              <a:gd name="connsiteY5" fmla="*/ 3804998 h 4291469"/>
              <a:gd name="connsiteX6" fmla="*/ 796741 w 1179315"/>
              <a:gd name="connsiteY6" fmla="*/ 0 h 4291469"/>
              <a:gd name="connsiteX0" fmla="*/ 1060986 w 1179315"/>
              <a:gd name="connsiteY0" fmla="*/ 330250 h 4291469"/>
              <a:gd name="connsiteX1" fmla="*/ 1179315 w 1179315"/>
              <a:gd name="connsiteY1" fmla="*/ 629956 h 4291469"/>
              <a:gd name="connsiteX2" fmla="*/ 947808 w 1179315"/>
              <a:gd name="connsiteY2" fmla="*/ 1889911 h 4291469"/>
              <a:gd name="connsiteX3" fmla="*/ 1098875 w 1179315"/>
              <a:gd name="connsiteY3" fmla="*/ 1915088 h 4291469"/>
              <a:gd name="connsiteX4" fmla="*/ 947808 w 1179315"/>
              <a:gd name="connsiteY4" fmla="*/ 1940265 h 4291469"/>
              <a:gd name="connsiteX5" fmla="*/ 395509 w 1179315"/>
              <a:gd name="connsiteY5" fmla="*/ 4212060 h 4291469"/>
              <a:gd name="connsiteX6" fmla="*/ 0 w 1179315"/>
              <a:gd name="connsiteY6" fmla="*/ 4157140 h 4291469"/>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50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37378 w 1179315"/>
              <a:gd name="connsiteY2" fmla="*/ 1581908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49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49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49 h 4157140"/>
              <a:gd name="connsiteX3" fmla="*/ 1098875 w 1179315"/>
              <a:gd name="connsiteY3" fmla="*/ 1915088 h 4157140"/>
              <a:gd name="connsiteX4" fmla="*/ 859018 w 1179315"/>
              <a:gd name="connsiteY4" fmla="*/ 1946048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49 h 4157140"/>
              <a:gd name="connsiteX3" fmla="*/ 1048381 w 1179315"/>
              <a:gd name="connsiteY3" fmla="*/ 1900875 h 4157140"/>
              <a:gd name="connsiteX4" fmla="*/ 859018 w 1179315"/>
              <a:gd name="connsiteY4" fmla="*/ 1946048 h 4157140"/>
              <a:gd name="connsiteX5" fmla="*/ 360552 w 1179315"/>
              <a:gd name="connsiteY5" fmla="*/ 3702724 h 4157140"/>
              <a:gd name="connsiteX6" fmla="*/ 0 w 1179315"/>
              <a:gd name="connsiteY6" fmla="*/ 4157140 h 4157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9315" h="4157140" stroke="0" extrusionOk="0">
                <a:moveTo>
                  <a:pt x="796741" y="0"/>
                </a:moveTo>
                <a:cubicBezTo>
                  <a:pt x="880173" y="0"/>
                  <a:pt x="947808" y="11272"/>
                  <a:pt x="947808" y="25177"/>
                </a:cubicBezTo>
                <a:lnTo>
                  <a:pt x="947808" y="1889911"/>
                </a:lnTo>
                <a:cubicBezTo>
                  <a:pt x="947808" y="1903816"/>
                  <a:pt x="1015443" y="1915088"/>
                  <a:pt x="1098875" y="1915088"/>
                </a:cubicBezTo>
                <a:cubicBezTo>
                  <a:pt x="1015443" y="1915088"/>
                  <a:pt x="947808" y="1926360"/>
                  <a:pt x="947808" y="1940265"/>
                </a:cubicBezTo>
                <a:lnTo>
                  <a:pt x="947808" y="3804998"/>
                </a:lnTo>
                <a:cubicBezTo>
                  <a:pt x="922630" y="3481621"/>
                  <a:pt x="796741" y="629970"/>
                  <a:pt x="796741" y="0"/>
                </a:cubicBezTo>
                <a:close/>
              </a:path>
              <a:path w="1179315" h="4157140" fill="none">
                <a:moveTo>
                  <a:pt x="1060986" y="330250"/>
                </a:moveTo>
                <a:cubicBezTo>
                  <a:pt x="1144418" y="330250"/>
                  <a:pt x="1179315" y="616051"/>
                  <a:pt x="1179315" y="629956"/>
                </a:cubicBezTo>
                <a:cubicBezTo>
                  <a:pt x="1075819" y="1034487"/>
                  <a:pt x="863194" y="1515009"/>
                  <a:pt x="868828" y="1843549"/>
                </a:cubicBezTo>
                <a:cubicBezTo>
                  <a:pt x="868828" y="1857454"/>
                  <a:pt x="1050016" y="1883792"/>
                  <a:pt x="1048381" y="1900875"/>
                </a:cubicBezTo>
                <a:cubicBezTo>
                  <a:pt x="1046746" y="1917958"/>
                  <a:pt x="859018" y="1932143"/>
                  <a:pt x="859018" y="1946048"/>
                </a:cubicBezTo>
                <a:cubicBezTo>
                  <a:pt x="710603" y="2500764"/>
                  <a:pt x="669428" y="2636407"/>
                  <a:pt x="360552" y="3702724"/>
                </a:cubicBezTo>
                <a:cubicBezTo>
                  <a:pt x="312867" y="3909192"/>
                  <a:pt x="83432" y="4157140"/>
                  <a:pt x="0" y="4157140"/>
                </a:cubicBezTo>
              </a:path>
            </a:pathLst>
          </a:custGeom>
          <a:ln w="25400">
            <a:solidFill>
              <a:schemeClr val="tx1"/>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Slide Number Placeholder 2">
            <a:extLst>
              <a:ext uri="{FF2B5EF4-FFF2-40B4-BE49-F238E27FC236}">
                <a16:creationId xmlns:a16="http://schemas.microsoft.com/office/drawing/2014/main" id="{23A008B2-0F8F-8781-51DE-9A299D20852E}"/>
              </a:ext>
            </a:extLst>
          </p:cNvPr>
          <p:cNvSpPr>
            <a:spLocks noGrp="1"/>
          </p:cNvSpPr>
          <p:nvPr>
            <p:ph type="sldNum" sz="quarter" idx="12"/>
          </p:nvPr>
        </p:nvSpPr>
        <p:spPr/>
        <p:txBody>
          <a:bodyPr/>
          <a:lstStyle/>
          <a:p>
            <a:fld id="{B2909649-AB9D-4512-9D38-B41CFEFBB9D3}" type="slidenum">
              <a:rPr lang="en-US" smtClean="0"/>
              <a:t>51</a:t>
            </a:fld>
            <a:endParaRPr lang="en-US"/>
          </a:p>
        </p:txBody>
      </p:sp>
    </p:spTree>
    <p:extLst>
      <p:ext uri="{BB962C8B-B14F-4D97-AF65-F5344CB8AC3E}">
        <p14:creationId xmlns:p14="http://schemas.microsoft.com/office/powerpoint/2010/main" val="336629137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B33B57E2-9D4E-C3B3-8294-98130B3FD9D4}"/>
              </a:ext>
            </a:extLst>
          </p:cNvPr>
          <p:cNvPicPr>
            <a:picLocks noChangeAspect="1"/>
          </p:cNvPicPr>
          <p:nvPr/>
        </p:nvPicPr>
        <p:blipFill rotWithShape="1">
          <a:blip r:embed="rId3"/>
          <a:srcRect b="21303"/>
          <a:stretch/>
        </p:blipFill>
        <p:spPr>
          <a:xfrm>
            <a:off x="-677822" y="-654661"/>
            <a:ext cx="13517164" cy="7648011"/>
          </a:xfrm>
          <a:prstGeom prst="rect">
            <a:avLst/>
          </a:prstGeom>
        </p:spPr>
      </p:pic>
      <p:sp>
        <p:nvSpPr>
          <p:cNvPr id="8" name="Rectangle 7">
            <a:extLst>
              <a:ext uri="{FF2B5EF4-FFF2-40B4-BE49-F238E27FC236}">
                <a16:creationId xmlns:a16="http://schemas.microsoft.com/office/drawing/2014/main" id="{8E0378B4-B9E1-989D-9496-344F432145BC}"/>
              </a:ext>
            </a:extLst>
          </p:cNvPr>
          <p:cNvSpPr/>
          <p:nvPr/>
        </p:nvSpPr>
        <p:spPr>
          <a:xfrm>
            <a:off x="6377753" y="4262149"/>
            <a:ext cx="1757914" cy="475767"/>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600" b="1" dirty="0">
                <a:solidFill>
                  <a:prstClr val="black"/>
                </a:solidFill>
                <a:latin typeface="Calibri"/>
              </a:rPr>
              <a:t>Lewiston</a:t>
            </a:r>
          </a:p>
          <a:p>
            <a:pPr algn="ctr" defTabSz="914400" fontAlgn="base">
              <a:lnSpc>
                <a:spcPct val="80000"/>
              </a:lnSpc>
              <a:spcBef>
                <a:spcPct val="0"/>
              </a:spcBef>
              <a:spcAft>
                <a:spcPct val="0"/>
              </a:spcAft>
            </a:pPr>
            <a:r>
              <a:rPr lang="en-US" sz="1600" b="1" dirty="0">
                <a:solidFill>
                  <a:prstClr val="black"/>
                </a:solidFill>
                <a:latin typeface="Calibri"/>
              </a:rPr>
              <a:t>to Douglas City</a:t>
            </a:r>
            <a:endParaRPr lang="en-US" sz="1400" b="1" dirty="0">
              <a:solidFill>
                <a:prstClr val="black"/>
              </a:solidFill>
              <a:latin typeface="Calibri"/>
            </a:endParaRPr>
          </a:p>
        </p:txBody>
      </p:sp>
      <p:sp>
        <p:nvSpPr>
          <p:cNvPr id="9" name="Rectangle 8">
            <a:extLst>
              <a:ext uri="{FF2B5EF4-FFF2-40B4-BE49-F238E27FC236}">
                <a16:creationId xmlns:a16="http://schemas.microsoft.com/office/drawing/2014/main" id="{7898FB5B-5155-6C49-EF21-02BC0083E4F2}"/>
              </a:ext>
            </a:extLst>
          </p:cNvPr>
          <p:cNvSpPr/>
          <p:nvPr/>
        </p:nvSpPr>
        <p:spPr>
          <a:xfrm>
            <a:off x="6413500" y="4713980"/>
            <a:ext cx="1757914" cy="770656"/>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400" dirty="0">
                <a:solidFill>
                  <a:prstClr val="black"/>
                </a:solidFill>
                <a:latin typeface="Calibri"/>
              </a:rPr>
              <a:t>450 cfs cold baseflow for spring chinook, </a:t>
            </a:r>
          </a:p>
          <a:p>
            <a:pPr algn="ctr" defTabSz="914400" fontAlgn="base">
              <a:lnSpc>
                <a:spcPct val="80000"/>
              </a:lnSpc>
              <a:spcBef>
                <a:spcPct val="0"/>
              </a:spcBef>
              <a:spcAft>
                <a:spcPct val="0"/>
              </a:spcAft>
            </a:pPr>
            <a:r>
              <a:rPr lang="en-US" sz="1400" dirty="0">
                <a:solidFill>
                  <a:prstClr val="black"/>
                </a:solidFill>
                <a:latin typeface="Calibri"/>
              </a:rPr>
              <a:t>replacing inaccessible habitat above dam</a:t>
            </a:r>
          </a:p>
        </p:txBody>
      </p:sp>
      <p:pic>
        <p:nvPicPr>
          <p:cNvPr id="10" name="Picture 9">
            <a:extLst>
              <a:ext uri="{FF2B5EF4-FFF2-40B4-BE49-F238E27FC236}">
                <a16:creationId xmlns:a16="http://schemas.microsoft.com/office/drawing/2014/main" id="{8AD49689-9A29-2CBA-09D2-2E9894CA31ED}"/>
              </a:ext>
            </a:extLst>
          </p:cNvPr>
          <p:cNvPicPr>
            <a:picLocks noChangeAspect="1"/>
          </p:cNvPicPr>
          <p:nvPr/>
        </p:nvPicPr>
        <p:blipFill>
          <a:blip r:embed="rId4" cstate="print">
            <a:extLst>
              <a:ext uri="{BEBA8EAE-BF5A-486C-A8C5-ECC9F3942E4B}">
                <a14:imgProps xmlns:a14="http://schemas.microsoft.com/office/drawing/2010/main">
                  <a14:imgLayer r:embed="rId5">
                    <a14:imgEffect>
                      <a14:artisticGlowEdges/>
                    </a14:imgEffect>
                  </a14:imgLayer>
                </a14:imgProps>
              </a:ext>
              <a:ext uri="{28A0092B-C50C-407E-A947-70E740481C1C}">
                <a14:useLocalDpi xmlns:a14="http://schemas.microsoft.com/office/drawing/2010/main" val="0"/>
              </a:ext>
            </a:extLst>
          </a:blip>
          <a:stretch>
            <a:fillRect/>
          </a:stretch>
        </p:blipFill>
        <p:spPr>
          <a:xfrm rot="10800000" flipH="1" flipV="1">
            <a:off x="6576794" y="4110186"/>
            <a:ext cx="441904" cy="176644"/>
          </a:xfrm>
          <a:prstGeom prst="rect">
            <a:avLst/>
          </a:prstGeom>
          <a:ln>
            <a:noFill/>
          </a:ln>
        </p:spPr>
      </p:pic>
      <p:pic>
        <p:nvPicPr>
          <p:cNvPr id="12" name="Picture 11">
            <a:extLst>
              <a:ext uri="{FF2B5EF4-FFF2-40B4-BE49-F238E27FC236}">
                <a16:creationId xmlns:a16="http://schemas.microsoft.com/office/drawing/2014/main" id="{8FF4F663-020A-5DD5-DF00-D1215DBC0447}"/>
              </a:ext>
            </a:extLst>
          </p:cNvPr>
          <p:cNvPicPr>
            <a:picLocks noChangeAspect="1"/>
          </p:cNvPicPr>
          <p:nvPr/>
        </p:nvPicPr>
        <p:blipFill>
          <a:blip r:embed="rId4" cstate="print">
            <a:extLst>
              <a:ext uri="{BEBA8EAE-BF5A-486C-A8C5-ECC9F3942E4B}">
                <a14:imgProps xmlns:a14="http://schemas.microsoft.com/office/drawing/2010/main">
                  <a14:imgLayer r:embed="rId5">
                    <a14:imgEffect>
                      <a14:artisticGlowEdges/>
                    </a14:imgEffect>
                  </a14:imgLayer>
                </a14:imgProps>
              </a:ext>
              <a:ext uri="{28A0092B-C50C-407E-A947-70E740481C1C}">
                <a14:useLocalDpi xmlns:a14="http://schemas.microsoft.com/office/drawing/2010/main" val="0"/>
              </a:ext>
            </a:extLst>
          </a:blip>
          <a:stretch>
            <a:fillRect/>
          </a:stretch>
        </p:blipFill>
        <p:spPr>
          <a:xfrm rot="10800000" flipH="1" flipV="1">
            <a:off x="6023063" y="4834147"/>
            <a:ext cx="441904" cy="176644"/>
          </a:xfrm>
          <a:prstGeom prst="rect">
            <a:avLst/>
          </a:prstGeom>
          <a:ln>
            <a:noFill/>
          </a:ln>
        </p:spPr>
      </p:pic>
      <p:sp>
        <p:nvSpPr>
          <p:cNvPr id="2" name="Rectangle 1">
            <a:extLst>
              <a:ext uri="{FF2B5EF4-FFF2-40B4-BE49-F238E27FC236}">
                <a16:creationId xmlns:a16="http://schemas.microsoft.com/office/drawing/2014/main" id="{76835D84-E7A9-1141-43F0-5131D0384289}"/>
              </a:ext>
            </a:extLst>
          </p:cNvPr>
          <p:cNvSpPr/>
          <p:nvPr/>
        </p:nvSpPr>
        <p:spPr>
          <a:xfrm>
            <a:off x="3277984" y="5632240"/>
            <a:ext cx="2775622" cy="425946"/>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400" dirty="0">
                <a:solidFill>
                  <a:prstClr val="black"/>
                </a:solidFill>
                <a:latin typeface="Calibri"/>
              </a:rPr>
              <a:t>Temperatures highly affected by dam release quantity</a:t>
            </a:r>
          </a:p>
        </p:txBody>
      </p:sp>
      <p:sp>
        <p:nvSpPr>
          <p:cNvPr id="6" name="Rectangle 5">
            <a:extLst>
              <a:ext uri="{FF2B5EF4-FFF2-40B4-BE49-F238E27FC236}">
                <a16:creationId xmlns:a16="http://schemas.microsoft.com/office/drawing/2014/main" id="{FDD9868F-DC68-5B8D-6695-CD8C86D6E717}"/>
              </a:ext>
            </a:extLst>
          </p:cNvPr>
          <p:cNvSpPr/>
          <p:nvPr/>
        </p:nvSpPr>
        <p:spPr>
          <a:xfrm>
            <a:off x="3835757" y="5231512"/>
            <a:ext cx="1538883" cy="475767"/>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600" b="1" dirty="0">
                <a:solidFill>
                  <a:prstClr val="black"/>
                </a:solidFill>
                <a:latin typeface="Calibri"/>
              </a:rPr>
              <a:t>Douglas City </a:t>
            </a:r>
          </a:p>
          <a:p>
            <a:pPr algn="ctr" defTabSz="914400" fontAlgn="base">
              <a:lnSpc>
                <a:spcPct val="80000"/>
              </a:lnSpc>
              <a:spcBef>
                <a:spcPct val="0"/>
              </a:spcBef>
              <a:spcAft>
                <a:spcPct val="0"/>
              </a:spcAft>
            </a:pPr>
            <a:r>
              <a:rPr lang="en-US" sz="1600" b="1" dirty="0">
                <a:solidFill>
                  <a:prstClr val="black"/>
                </a:solidFill>
                <a:latin typeface="Calibri"/>
              </a:rPr>
              <a:t>to North Fork</a:t>
            </a:r>
          </a:p>
        </p:txBody>
      </p:sp>
      <p:sp>
        <p:nvSpPr>
          <p:cNvPr id="7" name="Rectangle 6">
            <a:extLst>
              <a:ext uri="{FF2B5EF4-FFF2-40B4-BE49-F238E27FC236}">
                <a16:creationId xmlns:a16="http://schemas.microsoft.com/office/drawing/2014/main" id="{C719E412-A3E3-5D77-ADA5-9FB3BE945188}"/>
              </a:ext>
            </a:extLst>
          </p:cNvPr>
          <p:cNvSpPr/>
          <p:nvPr/>
        </p:nvSpPr>
        <p:spPr>
          <a:xfrm>
            <a:off x="5228704" y="5961318"/>
            <a:ext cx="5164976" cy="598301"/>
          </a:xfrm>
          <a:prstGeom prst="rect">
            <a:avLst/>
          </a:prstGeom>
        </p:spPr>
        <p:txBody>
          <a:bodyPr wrap="square" lIns="76197" tIns="38098" rIns="76197" bIns="38098">
            <a:spAutoFit/>
          </a:bodyPr>
          <a:lstStyle/>
          <a:p>
            <a:pPr algn="ctr" defTabSz="914400" fontAlgn="base">
              <a:lnSpc>
                <a:spcPct val="80000"/>
              </a:lnSpc>
              <a:spcAft>
                <a:spcPct val="0"/>
              </a:spcAft>
            </a:pPr>
            <a:r>
              <a:rPr lang="en-US" sz="1400" dirty="0">
                <a:solidFill>
                  <a:prstClr val="black"/>
                </a:solidFill>
                <a:latin typeface="Calibri"/>
              </a:rPr>
              <a:t>ROD spring high flow releases:</a:t>
            </a:r>
          </a:p>
          <a:p>
            <a:pPr algn="ctr" defTabSz="914400" fontAlgn="base">
              <a:lnSpc>
                <a:spcPct val="80000"/>
              </a:lnSpc>
              <a:spcAft>
                <a:spcPct val="0"/>
              </a:spcAft>
            </a:pPr>
            <a:r>
              <a:rPr lang="en-US" sz="1400" dirty="0">
                <a:solidFill>
                  <a:prstClr val="black"/>
                </a:solidFill>
                <a:latin typeface="Calibri"/>
              </a:rPr>
              <a:t>temps too cold (&lt;13 °C) for optimal juvenile chinook growth </a:t>
            </a:r>
          </a:p>
          <a:p>
            <a:pPr algn="ctr" defTabSz="914400" fontAlgn="base">
              <a:lnSpc>
                <a:spcPct val="80000"/>
              </a:lnSpc>
              <a:spcAft>
                <a:spcPct val="0"/>
              </a:spcAft>
            </a:pPr>
            <a:r>
              <a:rPr lang="en-US" sz="1400" dirty="0">
                <a:solidFill>
                  <a:prstClr val="black"/>
                </a:solidFill>
                <a:latin typeface="Calibri"/>
              </a:rPr>
              <a:t>until after most juveniles have already migrated downstream</a:t>
            </a:r>
          </a:p>
        </p:txBody>
      </p:sp>
      <p:sp>
        <p:nvSpPr>
          <p:cNvPr id="11" name="Right Brace 17">
            <a:extLst>
              <a:ext uri="{FF2B5EF4-FFF2-40B4-BE49-F238E27FC236}">
                <a16:creationId xmlns:a16="http://schemas.microsoft.com/office/drawing/2014/main" id="{1C755F65-B415-BC05-9B03-DBC5FD61D7B3}"/>
              </a:ext>
            </a:extLst>
          </p:cNvPr>
          <p:cNvSpPr/>
          <p:nvPr/>
        </p:nvSpPr>
        <p:spPr>
          <a:xfrm rot="3766009">
            <a:off x="5772567" y="3576852"/>
            <a:ext cx="1163530" cy="4157140"/>
          </a:xfrm>
          <a:custGeom>
            <a:avLst/>
            <a:gdLst>
              <a:gd name="connsiteX0" fmla="*/ 0 w 302134"/>
              <a:gd name="connsiteY0" fmla="*/ 0 h 3830175"/>
              <a:gd name="connsiteX1" fmla="*/ 151067 w 302134"/>
              <a:gd name="connsiteY1" fmla="*/ 25177 h 3830175"/>
              <a:gd name="connsiteX2" fmla="*/ 151067 w 302134"/>
              <a:gd name="connsiteY2" fmla="*/ 1889911 h 3830175"/>
              <a:gd name="connsiteX3" fmla="*/ 302134 w 302134"/>
              <a:gd name="connsiteY3" fmla="*/ 1915088 h 3830175"/>
              <a:gd name="connsiteX4" fmla="*/ 151067 w 302134"/>
              <a:gd name="connsiteY4" fmla="*/ 1940265 h 3830175"/>
              <a:gd name="connsiteX5" fmla="*/ 151067 w 302134"/>
              <a:gd name="connsiteY5" fmla="*/ 3804998 h 3830175"/>
              <a:gd name="connsiteX6" fmla="*/ 0 w 302134"/>
              <a:gd name="connsiteY6" fmla="*/ 3830175 h 3830175"/>
              <a:gd name="connsiteX7" fmla="*/ 0 w 302134"/>
              <a:gd name="connsiteY7" fmla="*/ 0 h 3830175"/>
              <a:gd name="connsiteX0" fmla="*/ 0 w 302134"/>
              <a:gd name="connsiteY0" fmla="*/ 0 h 3830175"/>
              <a:gd name="connsiteX1" fmla="*/ 151067 w 302134"/>
              <a:gd name="connsiteY1" fmla="*/ 25177 h 3830175"/>
              <a:gd name="connsiteX2" fmla="*/ 151067 w 302134"/>
              <a:gd name="connsiteY2" fmla="*/ 1889911 h 3830175"/>
              <a:gd name="connsiteX3" fmla="*/ 302134 w 302134"/>
              <a:gd name="connsiteY3" fmla="*/ 1915088 h 3830175"/>
              <a:gd name="connsiteX4" fmla="*/ 151067 w 302134"/>
              <a:gd name="connsiteY4" fmla="*/ 1940265 h 3830175"/>
              <a:gd name="connsiteX5" fmla="*/ 151067 w 302134"/>
              <a:gd name="connsiteY5" fmla="*/ 3804998 h 3830175"/>
              <a:gd name="connsiteX6" fmla="*/ 0 w 302134"/>
              <a:gd name="connsiteY6" fmla="*/ 3830175 h 3830175"/>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796741 w 1098875"/>
              <a:gd name="connsiteY6" fmla="*/ 3830175 h 4157140"/>
              <a:gd name="connsiteX7" fmla="*/ 796741 w 1098875"/>
              <a:gd name="connsiteY7" fmla="*/ 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0 w 1098875"/>
              <a:gd name="connsiteY6" fmla="*/ 415714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700475 w 1098875"/>
              <a:gd name="connsiteY6" fmla="*/ 3317853 h 4157140"/>
              <a:gd name="connsiteX7" fmla="*/ 796741 w 1098875"/>
              <a:gd name="connsiteY7" fmla="*/ 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0 w 1098875"/>
              <a:gd name="connsiteY6" fmla="*/ 415714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796741 w 1098875"/>
              <a:gd name="connsiteY6" fmla="*/ 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0 w 1098875"/>
              <a:gd name="connsiteY6" fmla="*/ 415714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796741 w 1098875"/>
              <a:gd name="connsiteY6" fmla="*/ 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502563 w 1098875"/>
              <a:gd name="connsiteY5" fmla="*/ 3604413 h 4157140"/>
              <a:gd name="connsiteX6" fmla="*/ 0 w 1098875"/>
              <a:gd name="connsiteY6" fmla="*/ 4157140 h 4157140"/>
              <a:gd name="connsiteX0" fmla="*/ 796741 w 1250910"/>
              <a:gd name="connsiteY0" fmla="*/ 0 h 4157140"/>
              <a:gd name="connsiteX1" fmla="*/ 947808 w 1250910"/>
              <a:gd name="connsiteY1" fmla="*/ 25177 h 4157140"/>
              <a:gd name="connsiteX2" fmla="*/ 947808 w 1250910"/>
              <a:gd name="connsiteY2" fmla="*/ 1889911 h 4157140"/>
              <a:gd name="connsiteX3" fmla="*/ 1098875 w 1250910"/>
              <a:gd name="connsiteY3" fmla="*/ 1915088 h 4157140"/>
              <a:gd name="connsiteX4" fmla="*/ 947808 w 1250910"/>
              <a:gd name="connsiteY4" fmla="*/ 1940265 h 4157140"/>
              <a:gd name="connsiteX5" fmla="*/ 947808 w 1250910"/>
              <a:gd name="connsiteY5" fmla="*/ 3804998 h 4157140"/>
              <a:gd name="connsiteX6" fmla="*/ 796741 w 1250910"/>
              <a:gd name="connsiteY6" fmla="*/ 0 h 4157140"/>
              <a:gd name="connsiteX0" fmla="*/ 796741 w 1250910"/>
              <a:gd name="connsiteY0" fmla="*/ 0 h 4157140"/>
              <a:gd name="connsiteX1" fmla="*/ 1250910 w 1250910"/>
              <a:gd name="connsiteY1" fmla="*/ 335432 h 4157140"/>
              <a:gd name="connsiteX2" fmla="*/ 947808 w 1250910"/>
              <a:gd name="connsiteY2" fmla="*/ 1889911 h 4157140"/>
              <a:gd name="connsiteX3" fmla="*/ 1098875 w 1250910"/>
              <a:gd name="connsiteY3" fmla="*/ 1915088 h 4157140"/>
              <a:gd name="connsiteX4" fmla="*/ 947808 w 1250910"/>
              <a:gd name="connsiteY4" fmla="*/ 1940265 h 4157140"/>
              <a:gd name="connsiteX5" fmla="*/ 502563 w 1250910"/>
              <a:gd name="connsiteY5" fmla="*/ 3604413 h 4157140"/>
              <a:gd name="connsiteX6" fmla="*/ 0 w 1250910"/>
              <a:gd name="connsiteY6" fmla="*/ 4157140 h 4157140"/>
              <a:gd name="connsiteX0" fmla="*/ 796741 w 1192396"/>
              <a:gd name="connsiteY0" fmla="*/ 0 h 4157140"/>
              <a:gd name="connsiteX1" fmla="*/ 947808 w 1192396"/>
              <a:gd name="connsiteY1" fmla="*/ 25177 h 4157140"/>
              <a:gd name="connsiteX2" fmla="*/ 947808 w 1192396"/>
              <a:gd name="connsiteY2" fmla="*/ 1889911 h 4157140"/>
              <a:gd name="connsiteX3" fmla="*/ 1098875 w 1192396"/>
              <a:gd name="connsiteY3" fmla="*/ 1915088 h 4157140"/>
              <a:gd name="connsiteX4" fmla="*/ 947808 w 1192396"/>
              <a:gd name="connsiteY4" fmla="*/ 1940265 h 4157140"/>
              <a:gd name="connsiteX5" fmla="*/ 947808 w 1192396"/>
              <a:gd name="connsiteY5" fmla="*/ 3804998 h 4157140"/>
              <a:gd name="connsiteX6" fmla="*/ 796741 w 1192396"/>
              <a:gd name="connsiteY6" fmla="*/ 0 h 4157140"/>
              <a:gd name="connsiteX0" fmla="*/ 796741 w 1192396"/>
              <a:gd name="connsiteY0" fmla="*/ 0 h 4157140"/>
              <a:gd name="connsiteX1" fmla="*/ 1192396 w 1192396"/>
              <a:gd name="connsiteY1" fmla="*/ 482429 h 4157140"/>
              <a:gd name="connsiteX2" fmla="*/ 947808 w 1192396"/>
              <a:gd name="connsiteY2" fmla="*/ 1889911 h 4157140"/>
              <a:gd name="connsiteX3" fmla="*/ 1098875 w 1192396"/>
              <a:gd name="connsiteY3" fmla="*/ 1915088 h 4157140"/>
              <a:gd name="connsiteX4" fmla="*/ 947808 w 1192396"/>
              <a:gd name="connsiteY4" fmla="*/ 1940265 h 4157140"/>
              <a:gd name="connsiteX5" fmla="*/ 502563 w 1192396"/>
              <a:gd name="connsiteY5" fmla="*/ 3604413 h 4157140"/>
              <a:gd name="connsiteX6" fmla="*/ 0 w 1192396"/>
              <a:gd name="connsiteY6" fmla="*/ 4157140 h 4157140"/>
              <a:gd name="connsiteX0" fmla="*/ 796741 w 1192396"/>
              <a:gd name="connsiteY0" fmla="*/ 0 h 4157140"/>
              <a:gd name="connsiteX1" fmla="*/ 947808 w 1192396"/>
              <a:gd name="connsiteY1" fmla="*/ 25177 h 4157140"/>
              <a:gd name="connsiteX2" fmla="*/ 947808 w 1192396"/>
              <a:gd name="connsiteY2" fmla="*/ 1889911 h 4157140"/>
              <a:gd name="connsiteX3" fmla="*/ 1098875 w 1192396"/>
              <a:gd name="connsiteY3" fmla="*/ 1915088 h 4157140"/>
              <a:gd name="connsiteX4" fmla="*/ 947808 w 1192396"/>
              <a:gd name="connsiteY4" fmla="*/ 1940265 h 4157140"/>
              <a:gd name="connsiteX5" fmla="*/ 947808 w 1192396"/>
              <a:gd name="connsiteY5" fmla="*/ 3804998 h 4157140"/>
              <a:gd name="connsiteX6" fmla="*/ 796741 w 1192396"/>
              <a:gd name="connsiteY6" fmla="*/ 0 h 4157140"/>
              <a:gd name="connsiteX0" fmla="*/ 1060986 w 1192396"/>
              <a:gd name="connsiteY0" fmla="*/ 330250 h 4157140"/>
              <a:gd name="connsiteX1" fmla="*/ 1192396 w 1192396"/>
              <a:gd name="connsiteY1" fmla="*/ 482429 h 4157140"/>
              <a:gd name="connsiteX2" fmla="*/ 947808 w 1192396"/>
              <a:gd name="connsiteY2" fmla="*/ 1889911 h 4157140"/>
              <a:gd name="connsiteX3" fmla="*/ 1098875 w 1192396"/>
              <a:gd name="connsiteY3" fmla="*/ 1915088 h 4157140"/>
              <a:gd name="connsiteX4" fmla="*/ 947808 w 1192396"/>
              <a:gd name="connsiteY4" fmla="*/ 1940265 h 4157140"/>
              <a:gd name="connsiteX5" fmla="*/ 502563 w 1192396"/>
              <a:gd name="connsiteY5" fmla="*/ 3604413 h 4157140"/>
              <a:gd name="connsiteX6" fmla="*/ 0 w 1192396"/>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502563 w 1179315"/>
              <a:gd name="connsiteY5" fmla="*/ 3604413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502563 w 1179315"/>
              <a:gd name="connsiteY5" fmla="*/ 3604413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403205 w 1179315"/>
              <a:gd name="connsiteY5" fmla="*/ 3941782 h 4157140"/>
              <a:gd name="connsiteX6" fmla="*/ 0 w 1179315"/>
              <a:gd name="connsiteY6" fmla="*/ 4157140 h 4157140"/>
              <a:gd name="connsiteX0" fmla="*/ 796741 w 1179315"/>
              <a:gd name="connsiteY0" fmla="*/ 0 h 4213915"/>
              <a:gd name="connsiteX1" fmla="*/ 947808 w 1179315"/>
              <a:gd name="connsiteY1" fmla="*/ 25177 h 4213915"/>
              <a:gd name="connsiteX2" fmla="*/ 947808 w 1179315"/>
              <a:gd name="connsiteY2" fmla="*/ 1889911 h 4213915"/>
              <a:gd name="connsiteX3" fmla="*/ 1098875 w 1179315"/>
              <a:gd name="connsiteY3" fmla="*/ 1915088 h 4213915"/>
              <a:gd name="connsiteX4" fmla="*/ 947808 w 1179315"/>
              <a:gd name="connsiteY4" fmla="*/ 1940265 h 4213915"/>
              <a:gd name="connsiteX5" fmla="*/ 947808 w 1179315"/>
              <a:gd name="connsiteY5" fmla="*/ 3804998 h 4213915"/>
              <a:gd name="connsiteX6" fmla="*/ 796741 w 1179315"/>
              <a:gd name="connsiteY6" fmla="*/ 0 h 4213915"/>
              <a:gd name="connsiteX0" fmla="*/ 1060986 w 1179315"/>
              <a:gd name="connsiteY0" fmla="*/ 330250 h 4213915"/>
              <a:gd name="connsiteX1" fmla="*/ 1179315 w 1179315"/>
              <a:gd name="connsiteY1" fmla="*/ 629956 h 4213915"/>
              <a:gd name="connsiteX2" fmla="*/ 947808 w 1179315"/>
              <a:gd name="connsiteY2" fmla="*/ 1889911 h 4213915"/>
              <a:gd name="connsiteX3" fmla="*/ 1098875 w 1179315"/>
              <a:gd name="connsiteY3" fmla="*/ 1915088 h 4213915"/>
              <a:gd name="connsiteX4" fmla="*/ 947808 w 1179315"/>
              <a:gd name="connsiteY4" fmla="*/ 1940265 h 4213915"/>
              <a:gd name="connsiteX5" fmla="*/ 395509 w 1179315"/>
              <a:gd name="connsiteY5" fmla="*/ 4212060 h 4213915"/>
              <a:gd name="connsiteX6" fmla="*/ 0 w 1179315"/>
              <a:gd name="connsiteY6" fmla="*/ 4157140 h 4213915"/>
              <a:gd name="connsiteX0" fmla="*/ 796741 w 1179315"/>
              <a:gd name="connsiteY0" fmla="*/ 0 h 4291469"/>
              <a:gd name="connsiteX1" fmla="*/ 947808 w 1179315"/>
              <a:gd name="connsiteY1" fmla="*/ 25177 h 4291469"/>
              <a:gd name="connsiteX2" fmla="*/ 947808 w 1179315"/>
              <a:gd name="connsiteY2" fmla="*/ 1889911 h 4291469"/>
              <a:gd name="connsiteX3" fmla="*/ 1098875 w 1179315"/>
              <a:gd name="connsiteY3" fmla="*/ 1915088 h 4291469"/>
              <a:gd name="connsiteX4" fmla="*/ 947808 w 1179315"/>
              <a:gd name="connsiteY4" fmla="*/ 1940265 h 4291469"/>
              <a:gd name="connsiteX5" fmla="*/ 947808 w 1179315"/>
              <a:gd name="connsiteY5" fmla="*/ 3804998 h 4291469"/>
              <a:gd name="connsiteX6" fmla="*/ 796741 w 1179315"/>
              <a:gd name="connsiteY6" fmla="*/ 0 h 4291469"/>
              <a:gd name="connsiteX0" fmla="*/ 1060986 w 1179315"/>
              <a:gd name="connsiteY0" fmla="*/ 330250 h 4291469"/>
              <a:gd name="connsiteX1" fmla="*/ 1179315 w 1179315"/>
              <a:gd name="connsiteY1" fmla="*/ 629956 h 4291469"/>
              <a:gd name="connsiteX2" fmla="*/ 947808 w 1179315"/>
              <a:gd name="connsiteY2" fmla="*/ 1889911 h 4291469"/>
              <a:gd name="connsiteX3" fmla="*/ 1098875 w 1179315"/>
              <a:gd name="connsiteY3" fmla="*/ 1915088 h 4291469"/>
              <a:gd name="connsiteX4" fmla="*/ 947808 w 1179315"/>
              <a:gd name="connsiteY4" fmla="*/ 1940265 h 4291469"/>
              <a:gd name="connsiteX5" fmla="*/ 395509 w 1179315"/>
              <a:gd name="connsiteY5" fmla="*/ 4212060 h 4291469"/>
              <a:gd name="connsiteX6" fmla="*/ 0 w 1179315"/>
              <a:gd name="connsiteY6" fmla="*/ 4157140 h 4291469"/>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50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37378 w 1179315"/>
              <a:gd name="connsiteY2" fmla="*/ 1581908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49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49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49 h 4157140"/>
              <a:gd name="connsiteX3" fmla="*/ 1098875 w 1179315"/>
              <a:gd name="connsiteY3" fmla="*/ 1915088 h 4157140"/>
              <a:gd name="connsiteX4" fmla="*/ 859018 w 1179315"/>
              <a:gd name="connsiteY4" fmla="*/ 1946048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49 h 4157140"/>
              <a:gd name="connsiteX3" fmla="*/ 1048381 w 1179315"/>
              <a:gd name="connsiteY3" fmla="*/ 1900875 h 4157140"/>
              <a:gd name="connsiteX4" fmla="*/ 859018 w 1179315"/>
              <a:gd name="connsiteY4" fmla="*/ 1946048 h 4157140"/>
              <a:gd name="connsiteX5" fmla="*/ 360552 w 1179315"/>
              <a:gd name="connsiteY5" fmla="*/ 3702724 h 4157140"/>
              <a:gd name="connsiteX6" fmla="*/ 0 w 1179315"/>
              <a:gd name="connsiteY6" fmla="*/ 4157140 h 4157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9315" h="4157140" stroke="0" extrusionOk="0">
                <a:moveTo>
                  <a:pt x="796741" y="0"/>
                </a:moveTo>
                <a:cubicBezTo>
                  <a:pt x="880173" y="0"/>
                  <a:pt x="947808" y="11272"/>
                  <a:pt x="947808" y="25177"/>
                </a:cubicBezTo>
                <a:lnTo>
                  <a:pt x="947808" y="1889911"/>
                </a:lnTo>
                <a:cubicBezTo>
                  <a:pt x="947808" y="1903816"/>
                  <a:pt x="1015443" y="1915088"/>
                  <a:pt x="1098875" y="1915088"/>
                </a:cubicBezTo>
                <a:cubicBezTo>
                  <a:pt x="1015443" y="1915088"/>
                  <a:pt x="947808" y="1926360"/>
                  <a:pt x="947808" y="1940265"/>
                </a:cubicBezTo>
                <a:lnTo>
                  <a:pt x="947808" y="3804998"/>
                </a:lnTo>
                <a:cubicBezTo>
                  <a:pt x="922630" y="3481621"/>
                  <a:pt x="796741" y="629970"/>
                  <a:pt x="796741" y="0"/>
                </a:cubicBezTo>
                <a:close/>
              </a:path>
              <a:path w="1179315" h="4157140" fill="none">
                <a:moveTo>
                  <a:pt x="1060986" y="330250"/>
                </a:moveTo>
                <a:cubicBezTo>
                  <a:pt x="1144418" y="330250"/>
                  <a:pt x="1179315" y="616051"/>
                  <a:pt x="1179315" y="629956"/>
                </a:cubicBezTo>
                <a:cubicBezTo>
                  <a:pt x="1075819" y="1034487"/>
                  <a:pt x="863194" y="1515009"/>
                  <a:pt x="868828" y="1843549"/>
                </a:cubicBezTo>
                <a:cubicBezTo>
                  <a:pt x="868828" y="1857454"/>
                  <a:pt x="1050016" y="1883792"/>
                  <a:pt x="1048381" y="1900875"/>
                </a:cubicBezTo>
                <a:cubicBezTo>
                  <a:pt x="1046746" y="1917958"/>
                  <a:pt x="859018" y="1932143"/>
                  <a:pt x="859018" y="1946048"/>
                </a:cubicBezTo>
                <a:cubicBezTo>
                  <a:pt x="710603" y="2500764"/>
                  <a:pt x="669428" y="2636407"/>
                  <a:pt x="360552" y="3702724"/>
                </a:cubicBezTo>
                <a:cubicBezTo>
                  <a:pt x="312867" y="3909192"/>
                  <a:pt x="83432" y="4157140"/>
                  <a:pt x="0" y="4157140"/>
                </a:cubicBezTo>
              </a:path>
            </a:pathLst>
          </a:custGeom>
          <a:ln w="25400">
            <a:solidFill>
              <a:schemeClr val="tx1"/>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Rectangle 2">
            <a:extLst>
              <a:ext uri="{FF2B5EF4-FFF2-40B4-BE49-F238E27FC236}">
                <a16:creationId xmlns:a16="http://schemas.microsoft.com/office/drawing/2014/main" id="{F3A057E1-EA93-06BE-44B6-C1954ADB15FA}"/>
              </a:ext>
            </a:extLst>
          </p:cNvPr>
          <p:cNvSpPr/>
          <p:nvPr/>
        </p:nvSpPr>
        <p:spPr>
          <a:xfrm>
            <a:off x="216598" y="2951563"/>
            <a:ext cx="2069401" cy="833750"/>
          </a:xfrm>
          <a:prstGeom prst="rect">
            <a:avLst/>
          </a:prstGeom>
        </p:spPr>
        <p:txBody>
          <a:bodyPr wrap="square" lIns="76197" tIns="38098" rIns="76197" bIns="38098">
            <a:spAutoFit/>
          </a:bodyPr>
          <a:lstStyle/>
          <a:p>
            <a:pPr algn="ctr" defTabSz="914400" fontAlgn="base">
              <a:lnSpc>
                <a:spcPct val="80000"/>
              </a:lnSpc>
              <a:spcBef>
                <a:spcPct val="0"/>
              </a:spcBef>
            </a:pPr>
            <a:r>
              <a:rPr lang="en-US" sz="1600" b="1" dirty="0">
                <a:solidFill>
                  <a:prstClr val="black"/>
                </a:solidFill>
                <a:latin typeface="Calibri"/>
              </a:rPr>
              <a:t>Lower Trinity R.</a:t>
            </a:r>
          </a:p>
          <a:p>
            <a:pPr defTabSz="914400" fontAlgn="base">
              <a:lnSpc>
                <a:spcPct val="80000"/>
              </a:lnSpc>
              <a:spcBef>
                <a:spcPts val="300"/>
              </a:spcBef>
            </a:pPr>
            <a:r>
              <a:rPr lang="en-US" sz="1400" dirty="0">
                <a:solidFill>
                  <a:prstClr val="black"/>
                </a:solidFill>
                <a:latin typeface="Calibri"/>
              </a:rPr>
              <a:t>Dam release effects vary with season, </a:t>
            </a:r>
            <a:r>
              <a:rPr lang="en-US" sz="1400" dirty="0" err="1">
                <a:solidFill>
                  <a:prstClr val="black"/>
                </a:solidFill>
                <a:latin typeface="Calibri"/>
              </a:rPr>
              <a:t>trib</a:t>
            </a:r>
            <a:r>
              <a:rPr lang="en-US" sz="1400" dirty="0">
                <a:solidFill>
                  <a:prstClr val="black"/>
                </a:solidFill>
                <a:latin typeface="Calibri"/>
              </a:rPr>
              <a:t> temps, and flows</a:t>
            </a:r>
          </a:p>
        </p:txBody>
      </p:sp>
      <p:sp>
        <p:nvSpPr>
          <p:cNvPr id="4" name="Rectangle 3">
            <a:extLst>
              <a:ext uri="{FF2B5EF4-FFF2-40B4-BE49-F238E27FC236}">
                <a16:creationId xmlns:a16="http://schemas.microsoft.com/office/drawing/2014/main" id="{D47DB613-B95D-4E12-B563-3BF4EEAD5757}"/>
              </a:ext>
            </a:extLst>
          </p:cNvPr>
          <p:cNvSpPr/>
          <p:nvPr/>
        </p:nvSpPr>
        <p:spPr>
          <a:xfrm>
            <a:off x="196500" y="3801537"/>
            <a:ext cx="2116667" cy="1192310"/>
          </a:xfrm>
          <a:prstGeom prst="rect">
            <a:avLst/>
          </a:prstGeom>
        </p:spPr>
        <p:txBody>
          <a:bodyPr wrap="square" lIns="76197" tIns="38098" rIns="76197" bIns="38098">
            <a:spAutoFit/>
          </a:bodyPr>
          <a:lstStyle/>
          <a:p>
            <a:pPr defTabSz="914400" fontAlgn="base">
              <a:lnSpc>
                <a:spcPct val="80000"/>
              </a:lnSpc>
              <a:spcBef>
                <a:spcPts val="600"/>
              </a:spcBef>
            </a:pPr>
            <a:r>
              <a:rPr lang="en-US" sz="1400" dirty="0">
                <a:solidFill>
                  <a:prstClr val="black"/>
                </a:solidFill>
                <a:latin typeface="Calibri"/>
              </a:rPr>
              <a:t>ROD releases May–July to maintain cool temps for smolts. Up to 3 °C cooler than pre-dam</a:t>
            </a:r>
          </a:p>
          <a:p>
            <a:pPr defTabSz="914400" fontAlgn="base">
              <a:lnSpc>
                <a:spcPct val="80000"/>
              </a:lnSpc>
              <a:spcBef>
                <a:spcPts val="600"/>
              </a:spcBef>
            </a:pPr>
            <a:r>
              <a:rPr lang="en-US" sz="1400" dirty="0">
                <a:solidFill>
                  <a:prstClr val="black"/>
                </a:solidFill>
                <a:latin typeface="Calibri"/>
              </a:rPr>
              <a:t>&lt;1 °C cooling during summer baseflow</a:t>
            </a:r>
          </a:p>
        </p:txBody>
      </p:sp>
      <p:sp>
        <p:nvSpPr>
          <p:cNvPr id="5" name="Slide Number Placeholder 4">
            <a:extLst>
              <a:ext uri="{FF2B5EF4-FFF2-40B4-BE49-F238E27FC236}">
                <a16:creationId xmlns:a16="http://schemas.microsoft.com/office/drawing/2014/main" id="{6786D917-9B4F-1118-6BFD-CE39BE2EFF70}"/>
              </a:ext>
            </a:extLst>
          </p:cNvPr>
          <p:cNvSpPr>
            <a:spLocks noGrp="1"/>
          </p:cNvSpPr>
          <p:nvPr>
            <p:ph type="sldNum" sz="quarter" idx="12"/>
          </p:nvPr>
        </p:nvSpPr>
        <p:spPr/>
        <p:txBody>
          <a:bodyPr/>
          <a:lstStyle/>
          <a:p>
            <a:fld id="{B2909649-AB9D-4512-9D38-B41CFEFBB9D3}" type="slidenum">
              <a:rPr lang="en-US" smtClean="0"/>
              <a:t>52</a:t>
            </a:fld>
            <a:endParaRPr lang="en-US"/>
          </a:p>
        </p:txBody>
      </p:sp>
    </p:spTree>
    <p:extLst>
      <p:ext uri="{BB962C8B-B14F-4D97-AF65-F5344CB8AC3E}">
        <p14:creationId xmlns:p14="http://schemas.microsoft.com/office/powerpoint/2010/main" val="342704447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B33B57E2-9D4E-C3B3-8294-98130B3FD9D4}"/>
              </a:ext>
            </a:extLst>
          </p:cNvPr>
          <p:cNvPicPr>
            <a:picLocks noChangeAspect="1"/>
          </p:cNvPicPr>
          <p:nvPr/>
        </p:nvPicPr>
        <p:blipFill rotWithShape="1">
          <a:blip r:embed="rId3"/>
          <a:srcRect b="21303"/>
          <a:stretch/>
        </p:blipFill>
        <p:spPr>
          <a:xfrm>
            <a:off x="-677822" y="-654661"/>
            <a:ext cx="13517164" cy="7648011"/>
          </a:xfrm>
          <a:prstGeom prst="rect">
            <a:avLst/>
          </a:prstGeom>
        </p:spPr>
      </p:pic>
      <p:sp>
        <p:nvSpPr>
          <p:cNvPr id="8" name="Rectangle 7">
            <a:extLst>
              <a:ext uri="{FF2B5EF4-FFF2-40B4-BE49-F238E27FC236}">
                <a16:creationId xmlns:a16="http://schemas.microsoft.com/office/drawing/2014/main" id="{8E0378B4-B9E1-989D-9496-344F432145BC}"/>
              </a:ext>
            </a:extLst>
          </p:cNvPr>
          <p:cNvSpPr/>
          <p:nvPr/>
        </p:nvSpPr>
        <p:spPr>
          <a:xfrm>
            <a:off x="6377753" y="4262149"/>
            <a:ext cx="1757914" cy="475767"/>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600" b="1" dirty="0">
                <a:solidFill>
                  <a:prstClr val="black"/>
                </a:solidFill>
                <a:latin typeface="Calibri"/>
              </a:rPr>
              <a:t>Lewiston</a:t>
            </a:r>
          </a:p>
          <a:p>
            <a:pPr algn="ctr" defTabSz="914400" fontAlgn="base">
              <a:lnSpc>
                <a:spcPct val="80000"/>
              </a:lnSpc>
              <a:spcBef>
                <a:spcPct val="0"/>
              </a:spcBef>
              <a:spcAft>
                <a:spcPct val="0"/>
              </a:spcAft>
            </a:pPr>
            <a:r>
              <a:rPr lang="en-US" sz="1600" b="1" dirty="0">
                <a:solidFill>
                  <a:prstClr val="black"/>
                </a:solidFill>
                <a:latin typeface="Calibri"/>
              </a:rPr>
              <a:t>to Douglas City</a:t>
            </a:r>
            <a:endParaRPr lang="en-US" sz="1400" b="1" dirty="0">
              <a:solidFill>
                <a:prstClr val="black"/>
              </a:solidFill>
              <a:latin typeface="Calibri"/>
            </a:endParaRPr>
          </a:p>
        </p:txBody>
      </p:sp>
      <p:sp>
        <p:nvSpPr>
          <p:cNvPr id="9" name="Rectangle 8">
            <a:extLst>
              <a:ext uri="{FF2B5EF4-FFF2-40B4-BE49-F238E27FC236}">
                <a16:creationId xmlns:a16="http://schemas.microsoft.com/office/drawing/2014/main" id="{7898FB5B-5155-6C49-EF21-02BC0083E4F2}"/>
              </a:ext>
            </a:extLst>
          </p:cNvPr>
          <p:cNvSpPr/>
          <p:nvPr/>
        </p:nvSpPr>
        <p:spPr>
          <a:xfrm>
            <a:off x="6413500" y="4713980"/>
            <a:ext cx="1757914" cy="770656"/>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400" dirty="0">
                <a:solidFill>
                  <a:prstClr val="black"/>
                </a:solidFill>
                <a:latin typeface="Calibri"/>
              </a:rPr>
              <a:t>450 cfs cold baseflow for spring chinook, </a:t>
            </a:r>
          </a:p>
          <a:p>
            <a:pPr algn="ctr" defTabSz="914400" fontAlgn="base">
              <a:lnSpc>
                <a:spcPct val="80000"/>
              </a:lnSpc>
              <a:spcBef>
                <a:spcPct val="0"/>
              </a:spcBef>
              <a:spcAft>
                <a:spcPct val="0"/>
              </a:spcAft>
            </a:pPr>
            <a:r>
              <a:rPr lang="en-US" sz="1400" dirty="0">
                <a:solidFill>
                  <a:prstClr val="black"/>
                </a:solidFill>
                <a:latin typeface="Calibri"/>
              </a:rPr>
              <a:t>replacing inaccessible habitat above dam</a:t>
            </a:r>
          </a:p>
        </p:txBody>
      </p:sp>
      <p:pic>
        <p:nvPicPr>
          <p:cNvPr id="10" name="Picture 9">
            <a:extLst>
              <a:ext uri="{FF2B5EF4-FFF2-40B4-BE49-F238E27FC236}">
                <a16:creationId xmlns:a16="http://schemas.microsoft.com/office/drawing/2014/main" id="{8AD49689-9A29-2CBA-09D2-2E9894CA31ED}"/>
              </a:ext>
            </a:extLst>
          </p:cNvPr>
          <p:cNvPicPr>
            <a:picLocks noChangeAspect="1"/>
          </p:cNvPicPr>
          <p:nvPr/>
        </p:nvPicPr>
        <p:blipFill>
          <a:blip r:embed="rId4" cstate="print">
            <a:extLst>
              <a:ext uri="{BEBA8EAE-BF5A-486C-A8C5-ECC9F3942E4B}">
                <a14:imgProps xmlns:a14="http://schemas.microsoft.com/office/drawing/2010/main">
                  <a14:imgLayer r:embed="rId5">
                    <a14:imgEffect>
                      <a14:artisticGlowEdges/>
                    </a14:imgEffect>
                  </a14:imgLayer>
                </a14:imgProps>
              </a:ext>
              <a:ext uri="{28A0092B-C50C-407E-A947-70E740481C1C}">
                <a14:useLocalDpi xmlns:a14="http://schemas.microsoft.com/office/drawing/2010/main" val="0"/>
              </a:ext>
            </a:extLst>
          </a:blip>
          <a:stretch>
            <a:fillRect/>
          </a:stretch>
        </p:blipFill>
        <p:spPr>
          <a:xfrm rot="10800000" flipH="1" flipV="1">
            <a:off x="6576794" y="4110186"/>
            <a:ext cx="441904" cy="176644"/>
          </a:xfrm>
          <a:prstGeom prst="rect">
            <a:avLst/>
          </a:prstGeom>
          <a:ln>
            <a:noFill/>
          </a:ln>
        </p:spPr>
      </p:pic>
      <p:pic>
        <p:nvPicPr>
          <p:cNvPr id="12" name="Picture 11">
            <a:extLst>
              <a:ext uri="{FF2B5EF4-FFF2-40B4-BE49-F238E27FC236}">
                <a16:creationId xmlns:a16="http://schemas.microsoft.com/office/drawing/2014/main" id="{8FF4F663-020A-5DD5-DF00-D1215DBC0447}"/>
              </a:ext>
            </a:extLst>
          </p:cNvPr>
          <p:cNvPicPr>
            <a:picLocks noChangeAspect="1"/>
          </p:cNvPicPr>
          <p:nvPr/>
        </p:nvPicPr>
        <p:blipFill>
          <a:blip r:embed="rId4" cstate="print">
            <a:extLst>
              <a:ext uri="{BEBA8EAE-BF5A-486C-A8C5-ECC9F3942E4B}">
                <a14:imgProps xmlns:a14="http://schemas.microsoft.com/office/drawing/2010/main">
                  <a14:imgLayer r:embed="rId5">
                    <a14:imgEffect>
                      <a14:artisticGlowEdges/>
                    </a14:imgEffect>
                  </a14:imgLayer>
                </a14:imgProps>
              </a:ext>
              <a:ext uri="{28A0092B-C50C-407E-A947-70E740481C1C}">
                <a14:useLocalDpi xmlns:a14="http://schemas.microsoft.com/office/drawing/2010/main" val="0"/>
              </a:ext>
            </a:extLst>
          </a:blip>
          <a:stretch>
            <a:fillRect/>
          </a:stretch>
        </p:blipFill>
        <p:spPr>
          <a:xfrm rot="10800000" flipH="1" flipV="1">
            <a:off x="6023063" y="4834147"/>
            <a:ext cx="441904" cy="176644"/>
          </a:xfrm>
          <a:prstGeom prst="rect">
            <a:avLst/>
          </a:prstGeom>
          <a:ln>
            <a:noFill/>
          </a:ln>
        </p:spPr>
      </p:pic>
      <p:sp>
        <p:nvSpPr>
          <p:cNvPr id="2" name="Rectangle 1">
            <a:extLst>
              <a:ext uri="{FF2B5EF4-FFF2-40B4-BE49-F238E27FC236}">
                <a16:creationId xmlns:a16="http://schemas.microsoft.com/office/drawing/2014/main" id="{76835D84-E7A9-1141-43F0-5131D0384289}"/>
              </a:ext>
            </a:extLst>
          </p:cNvPr>
          <p:cNvSpPr/>
          <p:nvPr/>
        </p:nvSpPr>
        <p:spPr>
          <a:xfrm>
            <a:off x="3277984" y="5632240"/>
            <a:ext cx="2775622" cy="425946"/>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400" dirty="0">
                <a:solidFill>
                  <a:prstClr val="black"/>
                </a:solidFill>
                <a:latin typeface="Calibri"/>
              </a:rPr>
              <a:t>Temperatures highly affected by dam release quantity</a:t>
            </a:r>
          </a:p>
        </p:txBody>
      </p:sp>
      <p:sp>
        <p:nvSpPr>
          <p:cNvPr id="6" name="Rectangle 5">
            <a:extLst>
              <a:ext uri="{FF2B5EF4-FFF2-40B4-BE49-F238E27FC236}">
                <a16:creationId xmlns:a16="http://schemas.microsoft.com/office/drawing/2014/main" id="{FDD9868F-DC68-5B8D-6695-CD8C86D6E717}"/>
              </a:ext>
            </a:extLst>
          </p:cNvPr>
          <p:cNvSpPr/>
          <p:nvPr/>
        </p:nvSpPr>
        <p:spPr>
          <a:xfrm>
            <a:off x="3835757" y="5231512"/>
            <a:ext cx="1538883" cy="475767"/>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600" b="1" dirty="0">
                <a:solidFill>
                  <a:prstClr val="black"/>
                </a:solidFill>
                <a:latin typeface="Calibri"/>
              </a:rPr>
              <a:t>Douglas City </a:t>
            </a:r>
          </a:p>
          <a:p>
            <a:pPr algn="ctr" defTabSz="914400" fontAlgn="base">
              <a:lnSpc>
                <a:spcPct val="80000"/>
              </a:lnSpc>
              <a:spcBef>
                <a:spcPct val="0"/>
              </a:spcBef>
              <a:spcAft>
                <a:spcPct val="0"/>
              </a:spcAft>
            </a:pPr>
            <a:r>
              <a:rPr lang="en-US" sz="1600" b="1" dirty="0">
                <a:solidFill>
                  <a:prstClr val="black"/>
                </a:solidFill>
                <a:latin typeface="Calibri"/>
              </a:rPr>
              <a:t>to North Fork</a:t>
            </a:r>
          </a:p>
        </p:txBody>
      </p:sp>
      <p:sp>
        <p:nvSpPr>
          <p:cNvPr id="7" name="Rectangle 6">
            <a:extLst>
              <a:ext uri="{FF2B5EF4-FFF2-40B4-BE49-F238E27FC236}">
                <a16:creationId xmlns:a16="http://schemas.microsoft.com/office/drawing/2014/main" id="{C719E412-A3E3-5D77-ADA5-9FB3BE945188}"/>
              </a:ext>
            </a:extLst>
          </p:cNvPr>
          <p:cNvSpPr/>
          <p:nvPr/>
        </p:nvSpPr>
        <p:spPr>
          <a:xfrm>
            <a:off x="5228704" y="5961318"/>
            <a:ext cx="5164976" cy="598301"/>
          </a:xfrm>
          <a:prstGeom prst="rect">
            <a:avLst/>
          </a:prstGeom>
        </p:spPr>
        <p:txBody>
          <a:bodyPr wrap="square" lIns="76197" tIns="38098" rIns="76197" bIns="38098">
            <a:spAutoFit/>
          </a:bodyPr>
          <a:lstStyle/>
          <a:p>
            <a:pPr algn="ctr" defTabSz="914400" fontAlgn="base">
              <a:lnSpc>
                <a:spcPct val="80000"/>
              </a:lnSpc>
              <a:spcAft>
                <a:spcPct val="0"/>
              </a:spcAft>
            </a:pPr>
            <a:r>
              <a:rPr lang="en-US" sz="1400" dirty="0">
                <a:solidFill>
                  <a:prstClr val="black"/>
                </a:solidFill>
                <a:latin typeface="Calibri"/>
              </a:rPr>
              <a:t>ROD spring high flow releases:</a:t>
            </a:r>
          </a:p>
          <a:p>
            <a:pPr algn="ctr" defTabSz="914400" fontAlgn="base">
              <a:lnSpc>
                <a:spcPct val="80000"/>
              </a:lnSpc>
              <a:spcAft>
                <a:spcPct val="0"/>
              </a:spcAft>
            </a:pPr>
            <a:r>
              <a:rPr lang="en-US" sz="1400" dirty="0">
                <a:solidFill>
                  <a:prstClr val="black"/>
                </a:solidFill>
                <a:latin typeface="Calibri"/>
              </a:rPr>
              <a:t>temps too cold (&lt;13 °C) for optimal juvenile chinook growth </a:t>
            </a:r>
          </a:p>
          <a:p>
            <a:pPr algn="ctr" defTabSz="914400" fontAlgn="base">
              <a:lnSpc>
                <a:spcPct val="80000"/>
              </a:lnSpc>
              <a:spcAft>
                <a:spcPct val="0"/>
              </a:spcAft>
            </a:pPr>
            <a:r>
              <a:rPr lang="en-US" sz="1400" dirty="0">
                <a:solidFill>
                  <a:prstClr val="black"/>
                </a:solidFill>
                <a:latin typeface="Calibri"/>
              </a:rPr>
              <a:t>until after most juveniles have already migrated downstream</a:t>
            </a:r>
          </a:p>
        </p:txBody>
      </p:sp>
      <p:sp>
        <p:nvSpPr>
          <p:cNvPr id="11" name="Right Brace 17">
            <a:extLst>
              <a:ext uri="{FF2B5EF4-FFF2-40B4-BE49-F238E27FC236}">
                <a16:creationId xmlns:a16="http://schemas.microsoft.com/office/drawing/2014/main" id="{1C755F65-B415-BC05-9B03-DBC5FD61D7B3}"/>
              </a:ext>
            </a:extLst>
          </p:cNvPr>
          <p:cNvSpPr/>
          <p:nvPr/>
        </p:nvSpPr>
        <p:spPr>
          <a:xfrm rot="3766009">
            <a:off x="5772567" y="3576852"/>
            <a:ext cx="1163530" cy="4157140"/>
          </a:xfrm>
          <a:custGeom>
            <a:avLst/>
            <a:gdLst>
              <a:gd name="connsiteX0" fmla="*/ 0 w 302134"/>
              <a:gd name="connsiteY0" fmla="*/ 0 h 3830175"/>
              <a:gd name="connsiteX1" fmla="*/ 151067 w 302134"/>
              <a:gd name="connsiteY1" fmla="*/ 25177 h 3830175"/>
              <a:gd name="connsiteX2" fmla="*/ 151067 w 302134"/>
              <a:gd name="connsiteY2" fmla="*/ 1889911 h 3830175"/>
              <a:gd name="connsiteX3" fmla="*/ 302134 w 302134"/>
              <a:gd name="connsiteY3" fmla="*/ 1915088 h 3830175"/>
              <a:gd name="connsiteX4" fmla="*/ 151067 w 302134"/>
              <a:gd name="connsiteY4" fmla="*/ 1940265 h 3830175"/>
              <a:gd name="connsiteX5" fmla="*/ 151067 w 302134"/>
              <a:gd name="connsiteY5" fmla="*/ 3804998 h 3830175"/>
              <a:gd name="connsiteX6" fmla="*/ 0 w 302134"/>
              <a:gd name="connsiteY6" fmla="*/ 3830175 h 3830175"/>
              <a:gd name="connsiteX7" fmla="*/ 0 w 302134"/>
              <a:gd name="connsiteY7" fmla="*/ 0 h 3830175"/>
              <a:gd name="connsiteX0" fmla="*/ 0 w 302134"/>
              <a:gd name="connsiteY0" fmla="*/ 0 h 3830175"/>
              <a:gd name="connsiteX1" fmla="*/ 151067 w 302134"/>
              <a:gd name="connsiteY1" fmla="*/ 25177 h 3830175"/>
              <a:gd name="connsiteX2" fmla="*/ 151067 w 302134"/>
              <a:gd name="connsiteY2" fmla="*/ 1889911 h 3830175"/>
              <a:gd name="connsiteX3" fmla="*/ 302134 w 302134"/>
              <a:gd name="connsiteY3" fmla="*/ 1915088 h 3830175"/>
              <a:gd name="connsiteX4" fmla="*/ 151067 w 302134"/>
              <a:gd name="connsiteY4" fmla="*/ 1940265 h 3830175"/>
              <a:gd name="connsiteX5" fmla="*/ 151067 w 302134"/>
              <a:gd name="connsiteY5" fmla="*/ 3804998 h 3830175"/>
              <a:gd name="connsiteX6" fmla="*/ 0 w 302134"/>
              <a:gd name="connsiteY6" fmla="*/ 3830175 h 3830175"/>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796741 w 1098875"/>
              <a:gd name="connsiteY6" fmla="*/ 3830175 h 4157140"/>
              <a:gd name="connsiteX7" fmla="*/ 796741 w 1098875"/>
              <a:gd name="connsiteY7" fmla="*/ 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0 w 1098875"/>
              <a:gd name="connsiteY6" fmla="*/ 415714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700475 w 1098875"/>
              <a:gd name="connsiteY6" fmla="*/ 3317853 h 4157140"/>
              <a:gd name="connsiteX7" fmla="*/ 796741 w 1098875"/>
              <a:gd name="connsiteY7" fmla="*/ 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0 w 1098875"/>
              <a:gd name="connsiteY6" fmla="*/ 415714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796741 w 1098875"/>
              <a:gd name="connsiteY6" fmla="*/ 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0 w 1098875"/>
              <a:gd name="connsiteY6" fmla="*/ 415714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947808 w 1098875"/>
              <a:gd name="connsiteY5" fmla="*/ 3804998 h 4157140"/>
              <a:gd name="connsiteX6" fmla="*/ 796741 w 1098875"/>
              <a:gd name="connsiteY6" fmla="*/ 0 h 4157140"/>
              <a:gd name="connsiteX0" fmla="*/ 796741 w 1098875"/>
              <a:gd name="connsiteY0" fmla="*/ 0 h 4157140"/>
              <a:gd name="connsiteX1" fmla="*/ 947808 w 1098875"/>
              <a:gd name="connsiteY1" fmla="*/ 25177 h 4157140"/>
              <a:gd name="connsiteX2" fmla="*/ 947808 w 1098875"/>
              <a:gd name="connsiteY2" fmla="*/ 1889911 h 4157140"/>
              <a:gd name="connsiteX3" fmla="*/ 1098875 w 1098875"/>
              <a:gd name="connsiteY3" fmla="*/ 1915088 h 4157140"/>
              <a:gd name="connsiteX4" fmla="*/ 947808 w 1098875"/>
              <a:gd name="connsiteY4" fmla="*/ 1940265 h 4157140"/>
              <a:gd name="connsiteX5" fmla="*/ 502563 w 1098875"/>
              <a:gd name="connsiteY5" fmla="*/ 3604413 h 4157140"/>
              <a:gd name="connsiteX6" fmla="*/ 0 w 1098875"/>
              <a:gd name="connsiteY6" fmla="*/ 4157140 h 4157140"/>
              <a:gd name="connsiteX0" fmla="*/ 796741 w 1250910"/>
              <a:gd name="connsiteY0" fmla="*/ 0 h 4157140"/>
              <a:gd name="connsiteX1" fmla="*/ 947808 w 1250910"/>
              <a:gd name="connsiteY1" fmla="*/ 25177 h 4157140"/>
              <a:gd name="connsiteX2" fmla="*/ 947808 w 1250910"/>
              <a:gd name="connsiteY2" fmla="*/ 1889911 h 4157140"/>
              <a:gd name="connsiteX3" fmla="*/ 1098875 w 1250910"/>
              <a:gd name="connsiteY3" fmla="*/ 1915088 h 4157140"/>
              <a:gd name="connsiteX4" fmla="*/ 947808 w 1250910"/>
              <a:gd name="connsiteY4" fmla="*/ 1940265 h 4157140"/>
              <a:gd name="connsiteX5" fmla="*/ 947808 w 1250910"/>
              <a:gd name="connsiteY5" fmla="*/ 3804998 h 4157140"/>
              <a:gd name="connsiteX6" fmla="*/ 796741 w 1250910"/>
              <a:gd name="connsiteY6" fmla="*/ 0 h 4157140"/>
              <a:gd name="connsiteX0" fmla="*/ 796741 w 1250910"/>
              <a:gd name="connsiteY0" fmla="*/ 0 h 4157140"/>
              <a:gd name="connsiteX1" fmla="*/ 1250910 w 1250910"/>
              <a:gd name="connsiteY1" fmla="*/ 335432 h 4157140"/>
              <a:gd name="connsiteX2" fmla="*/ 947808 w 1250910"/>
              <a:gd name="connsiteY2" fmla="*/ 1889911 h 4157140"/>
              <a:gd name="connsiteX3" fmla="*/ 1098875 w 1250910"/>
              <a:gd name="connsiteY3" fmla="*/ 1915088 h 4157140"/>
              <a:gd name="connsiteX4" fmla="*/ 947808 w 1250910"/>
              <a:gd name="connsiteY4" fmla="*/ 1940265 h 4157140"/>
              <a:gd name="connsiteX5" fmla="*/ 502563 w 1250910"/>
              <a:gd name="connsiteY5" fmla="*/ 3604413 h 4157140"/>
              <a:gd name="connsiteX6" fmla="*/ 0 w 1250910"/>
              <a:gd name="connsiteY6" fmla="*/ 4157140 h 4157140"/>
              <a:gd name="connsiteX0" fmla="*/ 796741 w 1192396"/>
              <a:gd name="connsiteY0" fmla="*/ 0 h 4157140"/>
              <a:gd name="connsiteX1" fmla="*/ 947808 w 1192396"/>
              <a:gd name="connsiteY1" fmla="*/ 25177 h 4157140"/>
              <a:gd name="connsiteX2" fmla="*/ 947808 w 1192396"/>
              <a:gd name="connsiteY2" fmla="*/ 1889911 h 4157140"/>
              <a:gd name="connsiteX3" fmla="*/ 1098875 w 1192396"/>
              <a:gd name="connsiteY3" fmla="*/ 1915088 h 4157140"/>
              <a:gd name="connsiteX4" fmla="*/ 947808 w 1192396"/>
              <a:gd name="connsiteY4" fmla="*/ 1940265 h 4157140"/>
              <a:gd name="connsiteX5" fmla="*/ 947808 w 1192396"/>
              <a:gd name="connsiteY5" fmla="*/ 3804998 h 4157140"/>
              <a:gd name="connsiteX6" fmla="*/ 796741 w 1192396"/>
              <a:gd name="connsiteY6" fmla="*/ 0 h 4157140"/>
              <a:gd name="connsiteX0" fmla="*/ 796741 w 1192396"/>
              <a:gd name="connsiteY0" fmla="*/ 0 h 4157140"/>
              <a:gd name="connsiteX1" fmla="*/ 1192396 w 1192396"/>
              <a:gd name="connsiteY1" fmla="*/ 482429 h 4157140"/>
              <a:gd name="connsiteX2" fmla="*/ 947808 w 1192396"/>
              <a:gd name="connsiteY2" fmla="*/ 1889911 h 4157140"/>
              <a:gd name="connsiteX3" fmla="*/ 1098875 w 1192396"/>
              <a:gd name="connsiteY3" fmla="*/ 1915088 h 4157140"/>
              <a:gd name="connsiteX4" fmla="*/ 947808 w 1192396"/>
              <a:gd name="connsiteY4" fmla="*/ 1940265 h 4157140"/>
              <a:gd name="connsiteX5" fmla="*/ 502563 w 1192396"/>
              <a:gd name="connsiteY5" fmla="*/ 3604413 h 4157140"/>
              <a:gd name="connsiteX6" fmla="*/ 0 w 1192396"/>
              <a:gd name="connsiteY6" fmla="*/ 4157140 h 4157140"/>
              <a:gd name="connsiteX0" fmla="*/ 796741 w 1192396"/>
              <a:gd name="connsiteY0" fmla="*/ 0 h 4157140"/>
              <a:gd name="connsiteX1" fmla="*/ 947808 w 1192396"/>
              <a:gd name="connsiteY1" fmla="*/ 25177 h 4157140"/>
              <a:gd name="connsiteX2" fmla="*/ 947808 w 1192396"/>
              <a:gd name="connsiteY2" fmla="*/ 1889911 h 4157140"/>
              <a:gd name="connsiteX3" fmla="*/ 1098875 w 1192396"/>
              <a:gd name="connsiteY3" fmla="*/ 1915088 h 4157140"/>
              <a:gd name="connsiteX4" fmla="*/ 947808 w 1192396"/>
              <a:gd name="connsiteY4" fmla="*/ 1940265 h 4157140"/>
              <a:gd name="connsiteX5" fmla="*/ 947808 w 1192396"/>
              <a:gd name="connsiteY5" fmla="*/ 3804998 h 4157140"/>
              <a:gd name="connsiteX6" fmla="*/ 796741 w 1192396"/>
              <a:gd name="connsiteY6" fmla="*/ 0 h 4157140"/>
              <a:gd name="connsiteX0" fmla="*/ 1060986 w 1192396"/>
              <a:gd name="connsiteY0" fmla="*/ 330250 h 4157140"/>
              <a:gd name="connsiteX1" fmla="*/ 1192396 w 1192396"/>
              <a:gd name="connsiteY1" fmla="*/ 482429 h 4157140"/>
              <a:gd name="connsiteX2" fmla="*/ 947808 w 1192396"/>
              <a:gd name="connsiteY2" fmla="*/ 1889911 h 4157140"/>
              <a:gd name="connsiteX3" fmla="*/ 1098875 w 1192396"/>
              <a:gd name="connsiteY3" fmla="*/ 1915088 h 4157140"/>
              <a:gd name="connsiteX4" fmla="*/ 947808 w 1192396"/>
              <a:gd name="connsiteY4" fmla="*/ 1940265 h 4157140"/>
              <a:gd name="connsiteX5" fmla="*/ 502563 w 1192396"/>
              <a:gd name="connsiteY5" fmla="*/ 3604413 h 4157140"/>
              <a:gd name="connsiteX6" fmla="*/ 0 w 1192396"/>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502563 w 1179315"/>
              <a:gd name="connsiteY5" fmla="*/ 3604413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502563 w 1179315"/>
              <a:gd name="connsiteY5" fmla="*/ 3604413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403205 w 1179315"/>
              <a:gd name="connsiteY5" fmla="*/ 3941782 h 4157140"/>
              <a:gd name="connsiteX6" fmla="*/ 0 w 1179315"/>
              <a:gd name="connsiteY6" fmla="*/ 4157140 h 4157140"/>
              <a:gd name="connsiteX0" fmla="*/ 796741 w 1179315"/>
              <a:gd name="connsiteY0" fmla="*/ 0 h 4213915"/>
              <a:gd name="connsiteX1" fmla="*/ 947808 w 1179315"/>
              <a:gd name="connsiteY1" fmla="*/ 25177 h 4213915"/>
              <a:gd name="connsiteX2" fmla="*/ 947808 w 1179315"/>
              <a:gd name="connsiteY2" fmla="*/ 1889911 h 4213915"/>
              <a:gd name="connsiteX3" fmla="*/ 1098875 w 1179315"/>
              <a:gd name="connsiteY3" fmla="*/ 1915088 h 4213915"/>
              <a:gd name="connsiteX4" fmla="*/ 947808 w 1179315"/>
              <a:gd name="connsiteY4" fmla="*/ 1940265 h 4213915"/>
              <a:gd name="connsiteX5" fmla="*/ 947808 w 1179315"/>
              <a:gd name="connsiteY5" fmla="*/ 3804998 h 4213915"/>
              <a:gd name="connsiteX6" fmla="*/ 796741 w 1179315"/>
              <a:gd name="connsiteY6" fmla="*/ 0 h 4213915"/>
              <a:gd name="connsiteX0" fmla="*/ 1060986 w 1179315"/>
              <a:gd name="connsiteY0" fmla="*/ 330250 h 4213915"/>
              <a:gd name="connsiteX1" fmla="*/ 1179315 w 1179315"/>
              <a:gd name="connsiteY1" fmla="*/ 629956 h 4213915"/>
              <a:gd name="connsiteX2" fmla="*/ 947808 w 1179315"/>
              <a:gd name="connsiteY2" fmla="*/ 1889911 h 4213915"/>
              <a:gd name="connsiteX3" fmla="*/ 1098875 w 1179315"/>
              <a:gd name="connsiteY3" fmla="*/ 1915088 h 4213915"/>
              <a:gd name="connsiteX4" fmla="*/ 947808 w 1179315"/>
              <a:gd name="connsiteY4" fmla="*/ 1940265 h 4213915"/>
              <a:gd name="connsiteX5" fmla="*/ 395509 w 1179315"/>
              <a:gd name="connsiteY5" fmla="*/ 4212060 h 4213915"/>
              <a:gd name="connsiteX6" fmla="*/ 0 w 1179315"/>
              <a:gd name="connsiteY6" fmla="*/ 4157140 h 4213915"/>
              <a:gd name="connsiteX0" fmla="*/ 796741 w 1179315"/>
              <a:gd name="connsiteY0" fmla="*/ 0 h 4291469"/>
              <a:gd name="connsiteX1" fmla="*/ 947808 w 1179315"/>
              <a:gd name="connsiteY1" fmla="*/ 25177 h 4291469"/>
              <a:gd name="connsiteX2" fmla="*/ 947808 w 1179315"/>
              <a:gd name="connsiteY2" fmla="*/ 1889911 h 4291469"/>
              <a:gd name="connsiteX3" fmla="*/ 1098875 w 1179315"/>
              <a:gd name="connsiteY3" fmla="*/ 1915088 h 4291469"/>
              <a:gd name="connsiteX4" fmla="*/ 947808 w 1179315"/>
              <a:gd name="connsiteY4" fmla="*/ 1940265 h 4291469"/>
              <a:gd name="connsiteX5" fmla="*/ 947808 w 1179315"/>
              <a:gd name="connsiteY5" fmla="*/ 3804998 h 4291469"/>
              <a:gd name="connsiteX6" fmla="*/ 796741 w 1179315"/>
              <a:gd name="connsiteY6" fmla="*/ 0 h 4291469"/>
              <a:gd name="connsiteX0" fmla="*/ 1060986 w 1179315"/>
              <a:gd name="connsiteY0" fmla="*/ 330250 h 4291469"/>
              <a:gd name="connsiteX1" fmla="*/ 1179315 w 1179315"/>
              <a:gd name="connsiteY1" fmla="*/ 629956 h 4291469"/>
              <a:gd name="connsiteX2" fmla="*/ 947808 w 1179315"/>
              <a:gd name="connsiteY2" fmla="*/ 1889911 h 4291469"/>
              <a:gd name="connsiteX3" fmla="*/ 1098875 w 1179315"/>
              <a:gd name="connsiteY3" fmla="*/ 1915088 h 4291469"/>
              <a:gd name="connsiteX4" fmla="*/ 947808 w 1179315"/>
              <a:gd name="connsiteY4" fmla="*/ 1940265 h 4291469"/>
              <a:gd name="connsiteX5" fmla="*/ 395509 w 1179315"/>
              <a:gd name="connsiteY5" fmla="*/ 4212060 h 4291469"/>
              <a:gd name="connsiteX6" fmla="*/ 0 w 1179315"/>
              <a:gd name="connsiteY6" fmla="*/ 4157140 h 4291469"/>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947808 w 1179315"/>
              <a:gd name="connsiteY2" fmla="*/ 1889911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50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37378 w 1179315"/>
              <a:gd name="connsiteY2" fmla="*/ 1581908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49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49 h 4157140"/>
              <a:gd name="connsiteX3" fmla="*/ 1098875 w 1179315"/>
              <a:gd name="connsiteY3" fmla="*/ 1915088 h 4157140"/>
              <a:gd name="connsiteX4" fmla="*/ 867637 w 1179315"/>
              <a:gd name="connsiteY4" fmla="*/ 1996131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49 h 4157140"/>
              <a:gd name="connsiteX3" fmla="*/ 1098875 w 1179315"/>
              <a:gd name="connsiteY3" fmla="*/ 1915088 h 4157140"/>
              <a:gd name="connsiteX4" fmla="*/ 859018 w 1179315"/>
              <a:gd name="connsiteY4" fmla="*/ 1946048 h 4157140"/>
              <a:gd name="connsiteX5" fmla="*/ 360552 w 1179315"/>
              <a:gd name="connsiteY5" fmla="*/ 3702724 h 4157140"/>
              <a:gd name="connsiteX6" fmla="*/ 0 w 1179315"/>
              <a:gd name="connsiteY6" fmla="*/ 4157140 h 4157140"/>
              <a:gd name="connsiteX0" fmla="*/ 796741 w 1179315"/>
              <a:gd name="connsiteY0" fmla="*/ 0 h 4157140"/>
              <a:gd name="connsiteX1" fmla="*/ 947808 w 1179315"/>
              <a:gd name="connsiteY1" fmla="*/ 25177 h 4157140"/>
              <a:gd name="connsiteX2" fmla="*/ 947808 w 1179315"/>
              <a:gd name="connsiteY2" fmla="*/ 1889911 h 4157140"/>
              <a:gd name="connsiteX3" fmla="*/ 1098875 w 1179315"/>
              <a:gd name="connsiteY3" fmla="*/ 1915088 h 4157140"/>
              <a:gd name="connsiteX4" fmla="*/ 947808 w 1179315"/>
              <a:gd name="connsiteY4" fmla="*/ 1940265 h 4157140"/>
              <a:gd name="connsiteX5" fmla="*/ 947808 w 1179315"/>
              <a:gd name="connsiteY5" fmla="*/ 3804998 h 4157140"/>
              <a:gd name="connsiteX6" fmla="*/ 796741 w 1179315"/>
              <a:gd name="connsiteY6" fmla="*/ 0 h 4157140"/>
              <a:gd name="connsiteX0" fmla="*/ 1060986 w 1179315"/>
              <a:gd name="connsiteY0" fmla="*/ 330250 h 4157140"/>
              <a:gd name="connsiteX1" fmla="*/ 1179315 w 1179315"/>
              <a:gd name="connsiteY1" fmla="*/ 629956 h 4157140"/>
              <a:gd name="connsiteX2" fmla="*/ 868828 w 1179315"/>
              <a:gd name="connsiteY2" fmla="*/ 1843549 h 4157140"/>
              <a:gd name="connsiteX3" fmla="*/ 1048381 w 1179315"/>
              <a:gd name="connsiteY3" fmla="*/ 1900875 h 4157140"/>
              <a:gd name="connsiteX4" fmla="*/ 859018 w 1179315"/>
              <a:gd name="connsiteY4" fmla="*/ 1946048 h 4157140"/>
              <a:gd name="connsiteX5" fmla="*/ 360552 w 1179315"/>
              <a:gd name="connsiteY5" fmla="*/ 3702724 h 4157140"/>
              <a:gd name="connsiteX6" fmla="*/ 0 w 1179315"/>
              <a:gd name="connsiteY6" fmla="*/ 4157140 h 4157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9315" h="4157140" stroke="0" extrusionOk="0">
                <a:moveTo>
                  <a:pt x="796741" y="0"/>
                </a:moveTo>
                <a:cubicBezTo>
                  <a:pt x="880173" y="0"/>
                  <a:pt x="947808" y="11272"/>
                  <a:pt x="947808" y="25177"/>
                </a:cubicBezTo>
                <a:lnTo>
                  <a:pt x="947808" y="1889911"/>
                </a:lnTo>
                <a:cubicBezTo>
                  <a:pt x="947808" y="1903816"/>
                  <a:pt x="1015443" y="1915088"/>
                  <a:pt x="1098875" y="1915088"/>
                </a:cubicBezTo>
                <a:cubicBezTo>
                  <a:pt x="1015443" y="1915088"/>
                  <a:pt x="947808" y="1926360"/>
                  <a:pt x="947808" y="1940265"/>
                </a:cubicBezTo>
                <a:lnTo>
                  <a:pt x="947808" y="3804998"/>
                </a:lnTo>
                <a:cubicBezTo>
                  <a:pt x="922630" y="3481621"/>
                  <a:pt x="796741" y="629970"/>
                  <a:pt x="796741" y="0"/>
                </a:cubicBezTo>
                <a:close/>
              </a:path>
              <a:path w="1179315" h="4157140" fill="none">
                <a:moveTo>
                  <a:pt x="1060986" y="330250"/>
                </a:moveTo>
                <a:cubicBezTo>
                  <a:pt x="1144418" y="330250"/>
                  <a:pt x="1179315" y="616051"/>
                  <a:pt x="1179315" y="629956"/>
                </a:cubicBezTo>
                <a:cubicBezTo>
                  <a:pt x="1075819" y="1034487"/>
                  <a:pt x="863194" y="1515009"/>
                  <a:pt x="868828" y="1843549"/>
                </a:cubicBezTo>
                <a:cubicBezTo>
                  <a:pt x="868828" y="1857454"/>
                  <a:pt x="1050016" y="1883792"/>
                  <a:pt x="1048381" y="1900875"/>
                </a:cubicBezTo>
                <a:cubicBezTo>
                  <a:pt x="1046746" y="1917958"/>
                  <a:pt x="859018" y="1932143"/>
                  <a:pt x="859018" y="1946048"/>
                </a:cubicBezTo>
                <a:cubicBezTo>
                  <a:pt x="710603" y="2500764"/>
                  <a:pt x="669428" y="2636407"/>
                  <a:pt x="360552" y="3702724"/>
                </a:cubicBezTo>
                <a:cubicBezTo>
                  <a:pt x="312867" y="3909192"/>
                  <a:pt x="83432" y="4157140"/>
                  <a:pt x="0" y="4157140"/>
                </a:cubicBezTo>
              </a:path>
            </a:pathLst>
          </a:custGeom>
          <a:ln w="25400">
            <a:solidFill>
              <a:schemeClr val="tx1"/>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Rectangle 2">
            <a:extLst>
              <a:ext uri="{FF2B5EF4-FFF2-40B4-BE49-F238E27FC236}">
                <a16:creationId xmlns:a16="http://schemas.microsoft.com/office/drawing/2014/main" id="{F3A057E1-EA93-06BE-44B6-C1954ADB15FA}"/>
              </a:ext>
            </a:extLst>
          </p:cNvPr>
          <p:cNvSpPr/>
          <p:nvPr/>
        </p:nvSpPr>
        <p:spPr>
          <a:xfrm>
            <a:off x="216598" y="2951563"/>
            <a:ext cx="2069401" cy="833750"/>
          </a:xfrm>
          <a:prstGeom prst="rect">
            <a:avLst/>
          </a:prstGeom>
        </p:spPr>
        <p:txBody>
          <a:bodyPr wrap="square" lIns="76197" tIns="38098" rIns="76197" bIns="38098">
            <a:spAutoFit/>
          </a:bodyPr>
          <a:lstStyle/>
          <a:p>
            <a:pPr algn="ctr" defTabSz="914400" fontAlgn="base">
              <a:lnSpc>
                <a:spcPct val="80000"/>
              </a:lnSpc>
              <a:spcBef>
                <a:spcPct val="0"/>
              </a:spcBef>
            </a:pPr>
            <a:r>
              <a:rPr lang="en-US" sz="1600" b="1" dirty="0">
                <a:solidFill>
                  <a:prstClr val="black"/>
                </a:solidFill>
                <a:latin typeface="Calibri"/>
              </a:rPr>
              <a:t>Lower Trinity R.</a:t>
            </a:r>
          </a:p>
          <a:p>
            <a:pPr defTabSz="914400" fontAlgn="base">
              <a:lnSpc>
                <a:spcPct val="80000"/>
              </a:lnSpc>
              <a:spcBef>
                <a:spcPts val="300"/>
              </a:spcBef>
            </a:pPr>
            <a:r>
              <a:rPr lang="en-US" sz="1400" dirty="0">
                <a:solidFill>
                  <a:prstClr val="black"/>
                </a:solidFill>
                <a:latin typeface="Calibri"/>
              </a:rPr>
              <a:t>Dam release effects vary with season, </a:t>
            </a:r>
            <a:r>
              <a:rPr lang="en-US" sz="1400" dirty="0" err="1">
                <a:solidFill>
                  <a:prstClr val="black"/>
                </a:solidFill>
                <a:latin typeface="Calibri"/>
              </a:rPr>
              <a:t>trib</a:t>
            </a:r>
            <a:r>
              <a:rPr lang="en-US" sz="1400" dirty="0">
                <a:solidFill>
                  <a:prstClr val="black"/>
                </a:solidFill>
                <a:latin typeface="Calibri"/>
              </a:rPr>
              <a:t> temps, and flows</a:t>
            </a:r>
          </a:p>
        </p:txBody>
      </p:sp>
      <p:sp>
        <p:nvSpPr>
          <p:cNvPr id="4" name="Rectangle 3">
            <a:extLst>
              <a:ext uri="{FF2B5EF4-FFF2-40B4-BE49-F238E27FC236}">
                <a16:creationId xmlns:a16="http://schemas.microsoft.com/office/drawing/2014/main" id="{D47DB613-B95D-4E12-B563-3BF4EEAD5757}"/>
              </a:ext>
            </a:extLst>
          </p:cNvPr>
          <p:cNvSpPr/>
          <p:nvPr/>
        </p:nvSpPr>
        <p:spPr>
          <a:xfrm>
            <a:off x="196500" y="3801537"/>
            <a:ext cx="2116667" cy="1192310"/>
          </a:xfrm>
          <a:prstGeom prst="rect">
            <a:avLst/>
          </a:prstGeom>
        </p:spPr>
        <p:txBody>
          <a:bodyPr wrap="square" lIns="76197" tIns="38098" rIns="76197" bIns="38098">
            <a:spAutoFit/>
          </a:bodyPr>
          <a:lstStyle/>
          <a:p>
            <a:pPr defTabSz="914400" fontAlgn="base">
              <a:lnSpc>
                <a:spcPct val="80000"/>
              </a:lnSpc>
              <a:spcBef>
                <a:spcPts val="600"/>
              </a:spcBef>
            </a:pPr>
            <a:r>
              <a:rPr lang="en-US" sz="1400" dirty="0">
                <a:solidFill>
                  <a:prstClr val="black"/>
                </a:solidFill>
                <a:latin typeface="Calibri"/>
              </a:rPr>
              <a:t>ROD releases May–July to maintain cool temps for smolts. Up to 3 °C cooler than pre-dam</a:t>
            </a:r>
          </a:p>
          <a:p>
            <a:pPr defTabSz="914400" fontAlgn="base">
              <a:lnSpc>
                <a:spcPct val="80000"/>
              </a:lnSpc>
              <a:spcBef>
                <a:spcPts val="600"/>
              </a:spcBef>
            </a:pPr>
            <a:r>
              <a:rPr lang="en-US" sz="1400" dirty="0">
                <a:solidFill>
                  <a:prstClr val="black"/>
                </a:solidFill>
                <a:latin typeface="Calibri"/>
              </a:rPr>
              <a:t>&lt;1 °C cooling during summer baseflow</a:t>
            </a:r>
          </a:p>
        </p:txBody>
      </p:sp>
      <p:sp>
        <p:nvSpPr>
          <p:cNvPr id="5" name="Rectangle 4">
            <a:extLst>
              <a:ext uri="{FF2B5EF4-FFF2-40B4-BE49-F238E27FC236}">
                <a16:creationId xmlns:a16="http://schemas.microsoft.com/office/drawing/2014/main" id="{479760CA-8148-969B-3986-4B2B697C7997}"/>
              </a:ext>
            </a:extLst>
          </p:cNvPr>
          <p:cNvSpPr/>
          <p:nvPr/>
        </p:nvSpPr>
        <p:spPr>
          <a:xfrm>
            <a:off x="94508" y="293862"/>
            <a:ext cx="1960352" cy="967633"/>
          </a:xfrm>
          <a:prstGeom prst="rect">
            <a:avLst/>
          </a:prstGeom>
        </p:spPr>
        <p:txBody>
          <a:bodyPr wrap="square" lIns="76197" tIns="38098" rIns="76197" bIns="38098">
            <a:spAutoFit/>
          </a:bodyPr>
          <a:lstStyle/>
          <a:p>
            <a:pPr defTabSz="914400" fontAlgn="base">
              <a:lnSpc>
                <a:spcPct val="80000"/>
              </a:lnSpc>
              <a:spcBef>
                <a:spcPct val="0"/>
              </a:spcBef>
              <a:spcAft>
                <a:spcPct val="0"/>
              </a:spcAft>
            </a:pPr>
            <a:r>
              <a:rPr lang="en-US" sz="1600" b="1" dirty="0">
                <a:solidFill>
                  <a:prstClr val="black"/>
                </a:solidFill>
                <a:latin typeface="Calibri"/>
              </a:rPr>
              <a:t>Klamath </a:t>
            </a:r>
            <a:r>
              <a:rPr lang="en-US" sz="1400" dirty="0">
                <a:solidFill>
                  <a:prstClr val="black"/>
                </a:solidFill>
                <a:latin typeface="Calibri"/>
              </a:rPr>
              <a:t>temps similar to Trinity except during unnaturally  high flow releases from Trinity Reservoir</a:t>
            </a:r>
          </a:p>
        </p:txBody>
      </p:sp>
      <p:sp>
        <p:nvSpPr>
          <p:cNvPr id="13" name="Slide Number Placeholder 12">
            <a:extLst>
              <a:ext uri="{FF2B5EF4-FFF2-40B4-BE49-F238E27FC236}">
                <a16:creationId xmlns:a16="http://schemas.microsoft.com/office/drawing/2014/main" id="{8CE9B1FE-40A1-1629-378B-C8B0DD528DAF}"/>
              </a:ext>
            </a:extLst>
          </p:cNvPr>
          <p:cNvSpPr>
            <a:spLocks noGrp="1"/>
          </p:cNvSpPr>
          <p:nvPr>
            <p:ph type="sldNum" sz="quarter" idx="12"/>
          </p:nvPr>
        </p:nvSpPr>
        <p:spPr/>
        <p:txBody>
          <a:bodyPr/>
          <a:lstStyle/>
          <a:p>
            <a:fld id="{B2909649-AB9D-4512-9D38-B41CFEFBB9D3}" type="slidenum">
              <a:rPr lang="en-US" smtClean="0"/>
              <a:t>53</a:t>
            </a:fld>
            <a:endParaRPr lang="en-US"/>
          </a:p>
        </p:txBody>
      </p:sp>
    </p:spTree>
    <p:extLst>
      <p:ext uri="{BB962C8B-B14F-4D97-AF65-F5344CB8AC3E}">
        <p14:creationId xmlns:p14="http://schemas.microsoft.com/office/powerpoint/2010/main" val="52138851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B33B57E2-9D4E-C3B3-8294-98130B3FD9D4}"/>
              </a:ext>
            </a:extLst>
          </p:cNvPr>
          <p:cNvPicPr>
            <a:picLocks noChangeAspect="1"/>
          </p:cNvPicPr>
          <p:nvPr/>
        </p:nvPicPr>
        <p:blipFill rotWithShape="1">
          <a:blip r:embed="rId3"/>
          <a:srcRect b="21303"/>
          <a:stretch/>
        </p:blipFill>
        <p:spPr>
          <a:xfrm>
            <a:off x="-680004" y="-654661"/>
            <a:ext cx="13517164" cy="7648011"/>
          </a:xfrm>
          <a:prstGeom prst="rect">
            <a:avLst/>
          </a:prstGeom>
        </p:spPr>
      </p:pic>
      <p:sp>
        <p:nvSpPr>
          <p:cNvPr id="2" name="Rectangle 1">
            <a:extLst>
              <a:ext uri="{FF2B5EF4-FFF2-40B4-BE49-F238E27FC236}">
                <a16:creationId xmlns:a16="http://schemas.microsoft.com/office/drawing/2014/main" id="{04555891-3771-652C-EC92-9E965704E5AF}"/>
              </a:ext>
            </a:extLst>
          </p:cNvPr>
          <p:cNvSpPr/>
          <p:nvPr/>
        </p:nvSpPr>
        <p:spPr>
          <a:xfrm>
            <a:off x="5349240" y="386575"/>
            <a:ext cx="1789550" cy="253592"/>
          </a:xfrm>
          <a:prstGeom prst="rect">
            <a:avLst/>
          </a:prstGeom>
        </p:spPr>
        <p:txBody>
          <a:bodyPr wrap="square" lIns="76197" tIns="38098" rIns="76197" bIns="38098">
            <a:spAutoFit/>
          </a:bodyPr>
          <a:lstStyle/>
          <a:p>
            <a:pPr algn="ctr" defTabSz="914400" fontAlgn="base">
              <a:lnSpc>
                <a:spcPct val="80000"/>
              </a:lnSpc>
              <a:spcBef>
                <a:spcPct val="0"/>
              </a:spcBef>
              <a:spcAft>
                <a:spcPts val="300"/>
              </a:spcAft>
            </a:pPr>
            <a:r>
              <a:rPr lang="en-US" sz="1400" dirty="0">
                <a:solidFill>
                  <a:prstClr val="black"/>
                </a:solidFill>
                <a:latin typeface="Calibri"/>
              </a:rPr>
              <a:t>Controls spring runoff</a:t>
            </a:r>
          </a:p>
        </p:txBody>
      </p:sp>
      <p:sp>
        <p:nvSpPr>
          <p:cNvPr id="3" name="Rectangle 2">
            <a:extLst>
              <a:ext uri="{FF2B5EF4-FFF2-40B4-BE49-F238E27FC236}">
                <a16:creationId xmlns:a16="http://schemas.microsoft.com/office/drawing/2014/main" id="{B9C0016B-CF36-B3F2-E9BA-D4E1EA508DD4}"/>
              </a:ext>
            </a:extLst>
          </p:cNvPr>
          <p:cNvSpPr/>
          <p:nvPr/>
        </p:nvSpPr>
        <p:spPr>
          <a:xfrm>
            <a:off x="5535009" y="635816"/>
            <a:ext cx="1320801" cy="598301"/>
          </a:xfrm>
          <a:prstGeom prst="rect">
            <a:avLst/>
          </a:prstGeom>
        </p:spPr>
        <p:txBody>
          <a:bodyPr wrap="square" lIns="76197" tIns="38098" rIns="76197" bIns="38098">
            <a:spAutoFit/>
          </a:bodyPr>
          <a:lstStyle/>
          <a:p>
            <a:pPr algn="ctr" defTabSz="914400" fontAlgn="base">
              <a:lnSpc>
                <a:spcPct val="80000"/>
              </a:lnSpc>
              <a:spcAft>
                <a:spcPct val="0"/>
              </a:spcAft>
            </a:pPr>
            <a:r>
              <a:rPr lang="en-US" sz="1400" dirty="0">
                <a:solidFill>
                  <a:prstClr val="black"/>
                </a:solidFill>
                <a:latin typeface="Calibri"/>
              </a:rPr>
              <a:t>Climate change: </a:t>
            </a:r>
          </a:p>
          <a:p>
            <a:pPr algn="ctr" defTabSz="914400" fontAlgn="base">
              <a:lnSpc>
                <a:spcPct val="80000"/>
              </a:lnSpc>
              <a:spcAft>
                <a:spcPct val="0"/>
              </a:spcAft>
            </a:pPr>
            <a:r>
              <a:rPr lang="en-US" sz="1400" dirty="0">
                <a:solidFill>
                  <a:prstClr val="black"/>
                </a:solidFill>
                <a:latin typeface="Calibri"/>
              </a:rPr>
              <a:t>snow to rain, earlier runoff</a:t>
            </a:r>
          </a:p>
        </p:txBody>
      </p:sp>
      <p:sp>
        <p:nvSpPr>
          <p:cNvPr id="5" name="Rectangle 4">
            <a:extLst>
              <a:ext uri="{FF2B5EF4-FFF2-40B4-BE49-F238E27FC236}">
                <a16:creationId xmlns:a16="http://schemas.microsoft.com/office/drawing/2014/main" id="{128490F1-5634-3209-19BD-2330B980BE1F}"/>
              </a:ext>
            </a:extLst>
          </p:cNvPr>
          <p:cNvSpPr/>
          <p:nvPr/>
        </p:nvSpPr>
        <p:spPr>
          <a:xfrm>
            <a:off x="8006079" y="99533"/>
            <a:ext cx="2518529" cy="858372"/>
          </a:xfrm>
          <a:prstGeom prst="rect">
            <a:avLst/>
          </a:prstGeom>
        </p:spPr>
        <p:txBody>
          <a:bodyPr wrap="square" lIns="76197" tIns="38098" rIns="76197" bIns="38098">
            <a:spAutoFit/>
          </a:bodyPr>
          <a:lstStyle/>
          <a:p>
            <a:pPr algn="ctr" defTabSz="914400" fontAlgn="base">
              <a:lnSpc>
                <a:spcPct val="80000"/>
              </a:lnSpc>
              <a:spcAft>
                <a:spcPct val="0"/>
              </a:spcAft>
            </a:pPr>
            <a:r>
              <a:rPr lang="en-US" sz="1600" b="1" dirty="0">
                <a:solidFill>
                  <a:prstClr val="black"/>
                </a:solidFill>
                <a:latin typeface="Calibri"/>
              </a:rPr>
              <a:t>Unregulated </a:t>
            </a:r>
            <a:r>
              <a:rPr lang="en-US" sz="1600" b="1" dirty="0" err="1">
                <a:solidFill>
                  <a:prstClr val="black"/>
                </a:solidFill>
                <a:latin typeface="Calibri"/>
              </a:rPr>
              <a:t>tribs</a:t>
            </a:r>
            <a:endParaRPr lang="en-US" sz="1600" b="1" dirty="0">
              <a:solidFill>
                <a:prstClr val="black"/>
              </a:solidFill>
              <a:latin typeface="Calibri"/>
            </a:endParaRPr>
          </a:p>
          <a:p>
            <a:pPr algn="ctr" defTabSz="914400" fontAlgn="base">
              <a:lnSpc>
                <a:spcPct val="80000"/>
              </a:lnSpc>
              <a:spcAft>
                <a:spcPct val="0"/>
              </a:spcAft>
            </a:pPr>
            <a:r>
              <a:rPr lang="en-US" sz="1600" b="1" dirty="0">
                <a:solidFill>
                  <a:prstClr val="black"/>
                </a:solidFill>
                <a:latin typeface="Calibri"/>
              </a:rPr>
              <a:t>including upstream of dam</a:t>
            </a:r>
            <a:endParaRPr lang="en-US" sz="1600" dirty="0">
              <a:solidFill>
                <a:prstClr val="black"/>
              </a:solidFill>
              <a:latin typeface="Calibri"/>
            </a:endParaRPr>
          </a:p>
          <a:p>
            <a:pPr defTabSz="914400" fontAlgn="base">
              <a:lnSpc>
                <a:spcPct val="80000"/>
              </a:lnSpc>
              <a:spcBef>
                <a:spcPts val="300"/>
              </a:spcBef>
              <a:spcAft>
                <a:spcPct val="0"/>
              </a:spcAft>
            </a:pPr>
            <a:r>
              <a:rPr lang="en-US" sz="1400" dirty="0">
                <a:solidFill>
                  <a:prstClr val="black"/>
                </a:solidFill>
                <a:latin typeface="Calibri"/>
              </a:rPr>
              <a:t>Temps of largest </a:t>
            </a:r>
            <a:r>
              <a:rPr lang="en-US" sz="1400" dirty="0" err="1">
                <a:solidFill>
                  <a:prstClr val="black"/>
                </a:solidFill>
                <a:latin typeface="Calibri"/>
              </a:rPr>
              <a:t>tribs</a:t>
            </a:r>
            <a:r>
              <a:rPr lang="en-US" sz="1400" dirty="0">
                <a:solidFill>
                  <a:prstClr val="black"/>
                </a:solidFill>
                <a:latin typeface="Calibri"/>
              </a:rPr>
              <a:t> similar to pre-dam river</a:t>
            </a:r>
          </a:p>
        </p:txBody>
      </p:sp>
      <p:sp>
        <p:nvSpPr>
          <p:cNvPr id="6" name="Rectangle 5">
            <a:extLst>
              <a:ext uri="{FF2B5EF4-FFF2-40B4-BE49-F238E27FC236}">
                <a16:creationId xmlns:a16="http://schemas.microsoft.com/office/drawing/2014/main" id="{CAA6567C-CF70-3F13-43D3-E387CAD4BD30}"/>
              </a:ext>
            </a:extLst>
          </p:cNvPr>
          <p:cNvSpPr/>
          <p:nvPr/>
        </p:nvSpPr>
        <p:spPr>
          <a:xfrm>
            <a:off x="8006080" y="939612"/>
            <a:ext cx="1874520" cy="598301"/>
          </a:xfrm>
          <a:prstGeom prst="rect">
            <a:avLst/>
          </a:prstGeom>
        </p:spPr>
        <p:txBody>
          <a:bodyPr wrap="square" lIns="76197" tIns="38098" rIns="76197" bIns="38098">
            <a:spAutoFit/>
          </a:bodyPr>
          <a:lstStyle/>
          <a:p>
            <a:pPr defTabSz="914400" fontAlgn="base">
              <a:lnSpc>
                <a:spcPct val="80000"/>
              </a:lnSpc>
              <a:spcAft>
                <a:spcPct val="0"/>
              </a:spcAft>
            </a:pPr>
            <a:r>
              <a:rPr lang="en-US" sz="1400" dirty="0">
                <a:solidFill>
                  <a:prstClr val="black"/>
                </a:solidFill>
                <a:latin typeface="Calibri"/>
              </a:rPr>
              <a:t>Temps warm as flow declines in spring, </a:t>
            </a:r>
          </a:p>
          <a:p>
            <a:pPr defTabSz="914400" fontAlgn="base">
              <a:lnSpc>
                <a:spcPct val="80000"/>
              </a:lnSpc>
              <a:spcAft>
                <a:spcPct val="0"/>
              </a:spcAft>
            </a:pPr>
            <a:r>
              <a:rPr lang="en-US" sz="1400" dirty="0">
                <a:solidFill>
                  <a:prstClr val="black"/>
                </a:solidFill>
                <a:latin typeface="Calibri"/>
              </a:rPr>
              <a:t>hot in mid-summer </a:t>
            </a:r>
          </a:p>
        </p:txBody>
      </p:sp>
      <p:sp>
        <p:nvSpPr>
          <p:cNvPr id="8" name="Rectangle 7">
            <a:extLst>
              <a:ext uri="{FF2B5EF4-FFF2-40B4-BE49-F238E27FC236}">
                <a16:creationId xmlns:a16="http://schemas.microsoft.com/office/drawing/2014/main" id="{BC89F9A8-2E7F-B55A-FDE0-1CF66895C3C2}"/>
              </a:ext>
            </a:extLst>
          </p:cNvPr>
          <p:cNvSpPr/>
          <p:nvPr/>
        </p:nvSpPr>
        <p:spPr>
          <a:xfrm>
            <a:off x="4507814" y="116650"/>
            <a:ext cx="2518528" cy="278790"/>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600" b="1" dirty="0">
                <a:solidFill>
                  <a:prstClr val="black"/>
                </a:solidFill>
                <a:latin typeface="Calibri"/>
              </a:rPr>
              <a:t>Mountain snowpack</a:t>
            </a:r>
            <a:endParaRPr lang="en-US" sz="1400" dirty="0">
              <a:solidFill>
                <a:prstClr val="black"/>
              </a:solidFill>
              <a:latin typeface="Calibri"/>
            </a:endParaRPr>
          </a:p>
        </p:txBody>
      </p:sp>
      <p:sp>
        <p:nvSpPr>
          <p:cNvPr id="4" name="Slide Number Placeholder 3">
            <a:extLst>
              <a:ext uri="{FF2B5EF4-FFF2-40B4-BE49-F238E27FC236}">
                <a16:creationId xmlns:a16="http://schemas.microsoft.com/office/drawing/2014/main" id="{880A8815-E554-8889-4A1B-2D66EA54FA9E}"/>
              </a:ext>
            </a:extLst>
          </p:cNvPr>
          <p:cNvSpPr>
            <a:spLocks noGrp="1"/>
          </p:cNvSpPr>
          <p:nvPr>
            <p:ph type="sldNum" sz="quarter" idx="12"/>
          </p:nvPr>
        </p:nvSpPr>
        <p:spPr/>
        <p:txBody>
          <a:bodyPr/>
          <a:lstStyle/>
          <a:p>
            <a:fld id="{B2909649-AB9D-4512-9D38-B41CFEFBB9D3}" type="slidenum">
              <a:rPr lang="en-US" smtClean="0"/>
              <a:t>54</a:t>
            </a:fld>
            <a:endParaRPr lang="en-US"/>
          </a:p>
        </p:txBody>
      </p:sp>
    </p:spTree>
    <p:extLst>
      <p:ext uri="{BB962C8B-B14F-4D97-AF65-F5344CB8AC3E}">
        <p14:creationId xmlns:p14="http://schemas.microsoft.com/office/powerpoint/2010/main" val="22078141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B33B57E2-9D4E-C3B3-8294-98130B3FD9D4}"/>
              </a:ext>
            </a:extLst>
          </p:cNvPr>
          <p:cNvPicPr>
            <a:picLocks noChangeAspect="1"/>
          </p:cNvPicPr>
          <p:nvPr/>
        </p:nvPicPr>
        <p:blipFill rotWithShape="1">
          <a:blip r:embed="rId3"/>
          <a:srcRect b="21303"/>
          <a:stretch/>
        </p:blipFill>
        <p:spPr>
          <a:xfrm>
            <a:off x="-680004" y="-654661"/>
            <a:ext cx="13517164" cy="7648011"/>
          </a:xfrm>
          <a:prstGeom prst="rect">
            <a:avLst/>
          </a:prstGeom>
        </p:spPr>
      </p:pic>
      <p:sp>
        <p:nvSpPr>
          <p:cNvPr id="2" name="Rectangle 1">
            <a:extLst>
              <a:ext uri="{FF2B5EF4-FFF2-40B4-BE49-F238E27FC236}">
                <a16:creationId xmlns:a16="http://schemas.microsoft.com/office/drawing/2014/main" id="{04555891-3771-652C-EC92-9E965704E5AF}"/>
              </a:ext>
            </a:extLst>
          </p:cNvPr>
          <p:cNvSpPr/>
          <p:nvPr/>
        </p:nvSpPr>
        <p:spPr>
          <a:xfrm>
            <a:off x="5349240" y="386575"/>
            <a:ext cx="1789550" cy="253592"/>
          </a:xfrm>
          <a:prstGeom prst="rect">
            <a:avLst/>
          </a:prstGeom>
        </p:spPr>
        <p:txBody>
          <a:bodyPr wrap="square" lIns="76197" tIns="38098" rIns="76197" bIns="38098">
            <a:spAutoFit/>
          </a:bodyPr>
          <a:lstStyle/>
          <a:p>
            <a:pPr algn="ctr" defTabSz="914400" fontAlgn="base">
              <a:lnSpc>
                <a:spcPct val="80000"/>
              </a:lnSpc>
              <a:spcBef>
                <a:spcPct val="0"/>
              </a:spcBef>
              <a:spcAft>
                <a:spcPts val="300"/>
              </a:spcAft>
            </a:pPr>
            <a:r>
              <a:rPr lang="en-US" sz="1400" dirty="0">
                <a:solidFill>
                  <a:prstClr val="black"/>
                </a:solidFill>
                <a:latin typeface="Calibri"/>
              </a:rPr>
              <a:t>Controls spring runoff</a:t>
            </a:r>
          </a:p>
        </p:txBody>
      </p:sp>
      <p:sp>
        <p:nvSpPr>
          <p:cNvPr id="3" name="Rectangle 2">
            <a:extLst>
              <a:ext uri="{FF2B5EF4-FFF2-40B4-BE49-F238E27FC236}">
                <a16:creationId xmlns:a16="http://schemas.microsoft.com/office/drawing/2014/main" id="{B9C0016B-CF36-B3F2-E9BA-D4E1EA508DD4}"/>
              </a:ext>
            </a:extLst>
          </p:cNvPr>
          <p:cNvSpPr/>
          <p:nvPr/>
        </p:nvSpPr>
        <p:spPr>
          <a:xfrm>
            <a:off x="5535009" y="635816"/>
            <a:ext cx="1320801" cy="598301"/>
          </a:xfrm>
          <a:prstGeom prst="rect">
            <a:avLst/>
          </a:prstGeom>
        </p:spPr>
        <p:txBody>
          <a:bodyPr wrap="square" lIns="76197" tIns="38098" rIns="76197" bIns="38098">
            <a:spAutoFit/>
          </a:bodyPr>
          <a:lstStyle/>
          <a:p>
            <a:pPr algn="ctr" defTabSz="914400" fontAlgn="base">
              <a:lnSpc>
                <a:spcPct val="80000"/>
              </a:lnSpc>
              <a:spcAft>
                <a:spcPct val="0"/>
              </a:spcAft>
            </a:pPr>
            <a:r>
              <a:rPr lang="en-US" sz="1400" dirty="0">
                <a:solidFill>
                  <a:prstClr val="black"/>
                </a:solidFill>
                <a:latin typeface="Calibri"/>
              </a:rPr>
              <a:t>Climate change: </a:t>
            </a:r>
          </a:p>
          <a:p>
            <a:pPr algn="ctr" defTabSz="914400" fontAlgn="base">
              <a:lnSpc>
                <a:spcPct val="80000"/>
              </a:lnSpc>
              <a:spcAft>
                <a:spcPct val="0"/>
              </a:spcAft>
            </a:pPr>
            <a:r>
              <a:rPr lang="en-US" sz="1400" dirty="0">
                <a:solidFill>
                  <a:prstClr val="black"/>
                </a:solidFill>
                <a:latin typeface="Calibri"/>
              </a:rPr>
              <a:t>snow to rain, earlier runoff</a:t>
            </a:r>
          </a:p>
        </p:txBody>
      </p:sp>
      <p:sp>
        <p:nvSpPr>
          <p:cNvPr id="4" name="Rectangle 3">
            <a:extLst>
              <a:ext uri="{FF2B5EF4-FFF2-40B4-BE49-F238E27FC236}">
                <a16:creationId xmlns:a16="http://schemas.microsoft.com/office/drawing/2014/main" id="{34EB9683-5706-1191-6535-238B0C2D868E}"/>
              </a:ext>
            </a:extLst>
          </p:cNvPr>
          <p:cNvSpPr/>
          <p:nvPr/>
        </p:nvSpPr>
        <p:spPr>
          <a:xfrm>
            <a:off x="2164971" y="1398847"/>
            <a:ext cx="1680946" cy="795278"/>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600" b="1" dirty="0">
                <a:solidFill>
                  <a:prstClr val="black"/>
                </a:solidFill>
                <a:latin typeface="Calibri"/>
              </a:rPr>
              <a:t>Small tributaries</a:t>
            </a:r>
            <a:r>
              <a:rPr lang="en-US" sz="1600" dirty="0">
                <a:solidFill>
                  <a:prstClr val="black"/>
                </a:solidFill>
                <a:latin typeface="Calibri"/>
              </a:rPr>
              <a:t> </a:t>
            </a:r>
            <a:r>
              <a:rPr lang="en-US" sz="1400" dirty="0">
                <a:solidFill>
                  <a:prstClr val="black"/>
                </a:solidFill>
                <a:latin typeface="Calibri"/>
              </a:rPr>
              <a:t>to Lower Trinity R. provide summer/fall thermal refugia</a:t>
            </a:r>
          </a:p>
        </p:txBody>
      </p:sp>
      <p:sp>
        <p:nvSpPr>
          <p:cNvPr id="5" name="Rectangle 4">
            <a:extLst>
              <a:ext uri="{FF2B5EF4-FFF2-40B4-BE49-F238E27FC236}">
                <a16:creationId xmlns:a16="http://schemas.microsoft.com/office/drawing/2014/main" id="{128490F1-5634-3209-19BD-2330B980BE1F}"/>
              </a:ext>
            </a:extLst>
          </p:cNvPr>
          <p:cNvSpPr/>
          <p:nvPr/>
        </p:nvSpPr>
        <p:spPr>
          <a:xfrm>
            <a:off x="8006079" y="99533"/>
            <a:ext cx="2518529" cy="858372"/>
          </a:xfrm>
          <a:prstGeom prst="rect">
            <a:avLst/>
          </a:prstGeom>
        </p:spPr>
        <p:txBody>
          <a:bodyPr wrap="square" lIns="76197" tIns="38098" rIns="76197" bIns="38098">
            <a:spAutoFit/>
          </a:bodyPr>
          <a:lstStyle/>
          <a:p>
            <a:pPr algn="ctr" defTabSz="914400" fontAlgn="base">
              <a:lnSpc>
                <a:spcPct val="80000"/>
              </a:lnSpc>
              <a:spcAft>
                <a:spcPct val="0"/>
              </a:spcAft>
            </a:pPr>
            <a:r>
              <a:rPr lang="en-US" sz="1600" b="1" dirty="0">
                <a:solidFill>
                  <a:prstClr val="black"/>
                </a:solidFill>
                <a:latin typeface="Calibri"/>
              </a:rPr>
              <a:t>Unregulated </a:t>
            </a:r>
            <a:r>
              <a:rPr lang="en-US" sz="1600" b="1" dirty="0" err="1">
                <a:solidFill>
                  <a:prstClr val="black"/>
                </a:solidFill>
                <a:latin typeface="Calibri"/>
              </a:rPr>
              <a:t>tribs</a:t>
            </a:r>
            <a:endParaRPr lang="en-US" sz="1600" b="1" dirty="0">
              <a:solidFill>
                <a:prstClr val="black"/>
              </a:solidFill>
              <a:latin typeface="Calibri"/>
            </a:endParaRPr>
          </a:p>
          <a:p>
            <a:pPr algn="ctr" defTabSz="914400" fontAlgn="base">
              <a:lnSpc>
                <a:spcPct val="80000"/>
              </a:lnSpc>
              <a:spcAft>
                <a:spcPct val="0"/>
              </a:spcAft>
            </a:pPr>
            <a:r>
              <a:rPr lang="en-US" sz="1600" b="1" dirty="0">
                <a:solidFill>
                  <a:prstClr val="black"/>
                </a:solidFill>
                <a:latin typeface="Calibri"/>
              </a:rPr>
              <a:t>including upstream of dam</a:t>
            </a:r>
            <a:endParaRPr lang="en-US" sz="1600" dirty="0">
              <a:solidFill>
                <a:prstClr val="black"/>
              </a:solidFill>
              <a:latin typeface="Calibri"/>
            </a:endParaRPr>
          </a:p>
          <a:p>
            <a:pPr defTabSz="914400" fontAlgn="base">
              <a:lnSpc>
                <a:spcPct val="80000"/>
              </a:lnSpc>
              <a:spcBef>
                <a:spcPts val="300"/>
              </a:spcBef>
              <a:spcAft>
                <a:spcPct val="0"/>
              </a:spcAft>
            </a:pPr>
            <a:r>
              <a:rPr lang="en-US" sz="1400" dirty="0">
                <a:solidFill>
                  <a:prstClr val="black"/>
                </a:solidFill>
                <a:latin typeface="Calibri"/>
              </a:rPr>
              <a:t>Temps of largest </a:t>
            </a:r>
            <a:r>
              <a:rPr lang="en-US" sz="1400" dirty="0" err="1">
                <a:solidFill>
                  <a:prstClr val="black"/>
                </a:solidFill>
                <a:latin typeface="Calibri"/>
              </a:rPr>
              <a:t>tribs</a:t>
            </a:r>
            <a:r>
              <a:rPr lang="en-US" sz="1400" dirty="0">
                <a:solidFill>
                  <a:prstClr val="black"/>
                </a:solidFill>
                <a:latin typeface="Calibri"/>
              </a:rPr>
              <a:t> similar to pre-dam river</a:t>
            </a:r>
          </a:p>
        </p:txBody>
      </p:sp>
      <p:sp>
        <p:nvSpPr>
          <p:cNvPr id="6" name="Rectangle 5">
            <a:extLst>
              <a:ext uri="{FF2B5EF4-FFF2-40B4-BE49-F238E27FC236}">
                <a16:creationId xmlns:a16="http://schemas.microsoft.com/office/drawing/2014/main" id="{CAA6567C-CF70-3F13-43D3-E387CAD4BD30}"/>
              </a:ext>
            </a:extLst>
          </p:cNvPr>
          <p:cNvSpPr/>
          <p:nvPr/>
        </p:nvSpPr>
        <p:spPr>
          <a:xfrm>
            <a:off x="8006080" y="939612"/>
            <a:ext cx="1874520" cy="598301"/>
          </a:xfrm>
          <a:prstGeom prst="rect">
            <a:avLst/>
          </a:prstGeom>
        </p:spPr>
        <p:txBody>
          <a:bodyPr wrap="square" lIns="76197" tIns="38098" rIns="76197" bIns="38098">
            <a:spAutoFit/>
          </a:bodyPr>
          <a:lstStyle/>
          <a:p>
            <a:pPr defTabSz="914400" fontAlgn="base">
              <a:lnSpc>
                <a:spcPct val="80000"/>
              </a:lnSpc>
              <a:spcAft>
                <a:spcPct val="0"/>
              </a:spcAft>
            </a:pPr>
            <a:r>
              <a:rPr lang="en-US" sz="1400" dirty="0">
                <a:solidFill>
                  <a:prstClr val="black"/>
                </a:solidFill>
                <a:latin typeface="Calibri"/>
              </a:rPr>
              <a:t>Temps warm as flow declines in spring, </a:t>
            </a:r>
          </a:p>
          <a:p>
            <a:pPr defTabSz="914400" fontAlgn="base">
              <a:lnSpc>
                <a:spcPct val="80000"/>
              </a:lnSpc>
              <a:spcAft>
                <a:spcPct val="0"/>
              </a:spcAft>
            </a:pPr>
            <a:r>
              <a:rPr lang="en-US" sz="1400" dirty="0">
                <a:solidFill>
                  <a:prstClr val="black"/>
                </a:solidFill>
                <a:latin typeface="Calibri"/>
              </a:rPr>
              <a:t>hot in mid-summer </a:t>
            </a:r>
          </a:p>
        </p:txBody>
      </p:sp>
      <p:sp>
        <p:nvSpPr>
          <p:cNvPr id="7" name="Rectangle 6">
            <a:extLst>
              <a:ext uri="{FF2B5EF4-FFF2-40B4-BE49-F238E27FC236}">
                <a16:creationId xmlns:a16="http://schemas.microsoft.com/office/drawing/2014/main" id="{9836C43A-69AE-D39A-9654-23C5498CF400}"/>
              </a:ext>
            </a:extLst>
          </p:cNvPr>
          <p:cNvSpPr/>
          <p:nvPr/>
        </p:nvSpPr>
        <p:spPr>
          <a:xfrm>
            <a:off x="3638558" y="2832799"/>
            <a:ext cx="2128520" cy="795278"/>
          </a:xfrm>
          <a:prstGeom prst="rect">
            <a:avLst/>
          </a:prstGeom>
        </p:spPr>
        <p:txBody>
          <a:bodyPr wrap="square" lIns="76197" tIns="38098" rIns="76197" bIns="38098">
            <a:spAutoFit/>
          </a:bodyPr>
          <a:lstStyle/>
          <a:p>
            <a:pPr algn="ctr" defTabSz="914400" fontAlgn="base">
              <a:lnSpc>
                <a:spcPct val="80000"/>
              </a:lnSpc>
              <a:spcBef>
                <a:spcPct val="0"/>
              </a:spcBef>
            </a:pPr>
            <a:r>
              <a:rPr lang="en-US" sz="1600" b="1" dirty="0">
                <a:solidFill>
                  <a:prstClr val="black"/>
                </a:solidFill>
                <a:latin typeface="Calibri"/>
              </a:rPr>
              <a:t>Most tributaries</a:t>
            </a:r>
          </a:p>
          <a:p>
            <a:pPr algn="ctr" defTabSz="914400" fontAlgn="base">
              <a:lnSpc>
                <a:spcPct val="80000"/>
              </a:lnSpc>
              <a:spcBef>
                <a:spcPct val="0"/>
              </a:spcBef>
              <a:spcAft>
                <a:spcPct val="0"/>
              </a:spcAft>
            </a:pPr>
            <a:r>
              <a:rPr lang="en-US" sz="1400" dirty="0">
                <a:solidFill>
                  <a:prstClr val="black"/>
                </a:solidFill>
                <a:latin typeface="Calibri"/>
              </a:rPr>
              <a:t>to Upper Trinity R. are </a:t>
            </a:r>
            <a:endParaRPr lang="en-US" sz="1400" b="1" dirty="0">
              <a:solidFill>
                <a:prstClr val="black"/>
              </a:solidFill>
              <a:latin typeface="Calibri"/>
            </a:endParaRPr>
          </a:p>
          <a:p>
            <a:pPr algn="ctr" defTabSz="914400" fontAlgn="base">
              <a:lnSpc>
                <a:spcPct val="80000"/>
              </a:lnSpc>
              <a:spcBef>
                <a:spcPct val="0"/>
              </a:spcBef>
              <a:spcAft>
                <a:spcPct val="0"/>
              </a:spcAft>
            </a:pPr>
            <a:r>
              <a:rPr lang="en-US" sz="1400" dirty="0">
                <a:solidFill>
                  <a:prstClr val="black"/>
                </a:solidFill>
                <a:latin typeface="Calibri"/>
              </a:rPr>
              <a:t>warmer than river in late spring and summer</a:t>
            </a:r>
          </a:p>
        </p:txBody>
      </p:sp>
      <p:sp>
        <p:nvSpPr>
          <p:cNvPr id="8" name="Rectangle 7">
            <a:extLst>
              <a:ext uri="{FF2B5EF4-FFF2-40B4-BE49-F238E27FC236}">
                <a16:creationId xmlns:a16="http://schemas.microsoft.com/office/drawing/2014/main" id="{BC89F9A8-2E7F-B55A-FDE0-1CF66895C3C2}"/>
              </a:ext>
            </a:extLst>
          </p:cNvPr>
          <p:cNvSpPr/>
          <p:nvPr/>
        </p:nvSpPr>
        <p:spPr>
          <a:xfrm>
            <a:off x="4507814" y="116650"/>
            <a:ext cx="2518528" cy="278790"/>
          </a:xfrm>
          <a:prstGeom prst="rect">
            <a:avLst/>
          </a:prstGeom>
        </p:spPr>
        <p:txBody>
          <a:bodyPr wrap="square" lIns="76197" tIns="38098" rIns="76197" bIns="38098">
            <a:spAutoFit/>
          </a:bodyPr>
          <a:lstStyle/>
          <a:p>
            <a:pPr algn="ctr" defTabSz="914400" fontAlgn="base">
              <a:lnSpc>
                <a:spcPct val="80000"/>
              </a:lnSpc>
              <a:spcBef>
                <a:spcPct val="0"/>
              </a:spcBef>
              <a:spcAft>
                <a:spcPct val="0"/>
              </a:spcAft>
            </a:pPr>
            <a:r>
              <a:rPr lang="en-US" sz="1600" b="1" dirty="0">
                <a:solidFill>
                  <a:prstClr val="black"/>
                </a:solidFill>
                <a:latin typeface="Calibri"/>
              </a:rPr>
              <a:t>Mountain snowpack</a:t>
            </a:r>
            <a:endParaRPr lang="en-US" sz="1400" dirty="0">
              <a:solidFill>
                <a:prstClr val="black"/>
              </a:solidFill>
              <a:latin typeface="Calibri"/>
            </a:endParaRPr>
          </a:p>
        </p:txBody>
      </p:sp>
      <p:sp>
        <p:nvSpPr>
          <p:cNvPr id="9" name="Slide Number Placeholder 8">
            <a:extLst>
              <a:ext uri="{FF2B5EF4-FFF2-40B4-BE49-F238E27FC236}">
                <a16:creationId xmlns:a16="http://schemas.microsoft.com/office/drawing/2014/main" id="{46177623-CC90-B2D6-5FC9-A72642E4FD37}"/>
              </a:ext>
            </a:extLst>
          </p:cNvPr>
          <p:cNvSpPr>
            <a:spLocks noGrp="1"/>
          </p:cNvSpPr>
          <p:nvPr>
            <p:ph type="sldNum" sz="quarter" idx="12"/>
          </p:nvPr>
        </p:nvSpPr>
        <p:spPr/>
        <p:txBody>
          <a:bodyPr/>
          <a:lstStyle/>
          <a:p>
            <a:fld id="{B2909649-AB9D-4512-9D38-B41CFEFBB9D3}" type="slidenum">
              <a:rPr lang="en-US" smtClean="0"/>
              <a:t>55</a:t>
            </a:fld>
            <a:endParaRPr lang="en-US"/>
          </a:p>
        </p:txBody>
      </p:sp>
    </p:spTree>
    <p:extLst>
      <p:ext uri="{BB962C8B-B14F-4D97-AF65-F5344CB8AC3E}">
        <p14:creationId xmlns:p14="http://schemas.microsoft.com/office/powerpoint/2010/main" val="419072048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B33B57E2-9D4E-C3B3-8294-98130B3FD9D4}"/>
              </a:ext>
            </a:extLst>
          </p:cNvPr>
          <p:cNvPicPr>
            <a:picLocks noChangeAspect="1"/>
          </p:cNvPicPr>
          <p:nvPr/>
        </p:nvPicPr>
        <p:blipFill rotWithShape="1">
          <a:blip r:embed="rId3"/>
          <a:srcRect b="21303"/>
          <a:stretch/>
        </p:blipFill>
        <p:spPr>
          <a:xfrm>
            <a:off x="-680004" y="-654661"/>
            <a:ext cx="13517164" cy="7648011"/>
          </a:xfrm>
          <a:prstGeom prst="rect">
            <a:avLst/>
          </a:prstGeom>
        </p:spPr>
      </p:pic>
      <p:sp>
        <p:nvSpPr>
          <p:cNvPr id="2" name="Rectangle 1">
            <a:extLst>
              <a:ext uri="{FF2B5EF4-FFF2-40B4-BE49-F238E27FC236}">
                <a16:creationId xmlns:a16="http://schemas.microsoft.com/office/drawing/2014/main" id="{37972912-C939-BFF8-EB16-9127D1F0DC72}"/>
              </a:ext>
            </a:extLst>
          </p:cNvPr>
          <p:cNvSpPr/>
          <p:nvPr/>
        </p:nvSpPr>
        <p:spPr>
          <a:xfrm>
            <a:off x="5182571" y="3729209"/>
            <a:ext cx="1742069" cy="1336965"/>
          </a:xfrm>
          <a:prstGeom prst="rect">
            <a:avLst/>
          </a:prstGeom>
        </p:spPr>
        <p:txBody>
          <a:bodyPr wrap="square" lIns="76197" tIns="38098" rIns="76197" bIns="38098">
            <a:spAutoFit/>
          </a:bodyPr>
          <a:lstStyle/>
          <a:p>
            <a:pPr defTabSz="914400" fontAlgn="base">
              <a:lnSpc>
                <a:spcPct val="80000"/>
              </a:lnSpc>
              <a:spcBef>
                <a:spcPct val="0"/>
              </a:spcBef>
              <a:spcAft>
                <a:spcPct val="0"/>
              </a:spcAft>
            </a:pPr>
            <a:r>
              <a:rPr lang="en-US" sz="1600" b="1" dirty="0">
                <a:solidFill>
                  <a:prstClr val="black"/>
                </a:solidFill>
                <a:latin typeface="Calibri"/>
              </a:rPr>
              <a:t>Channel rehabilitation</a:t>
            </a:r>
          </a:p>
          <a:p>
            <a:pPr defTabSz="914400" fontAlgn="base">
              <a:lnSpc>
                <a:spcPct val="80000"/>
              </a:lnSpc>
              <a:spcBef>
                <a:spcPct val="0"/>
              </a:spcBef>
              <a:spcAft>
                <a:spcPct val="0"/>
              </a:spcAft>
            </a:pPr>
            <a:r>
              <a:rPr lang="en-US" sz="1400" dirty="0">
                <a:solidFill>
                  <a:prstClr val="black"/>
                </a:solidFill>
                <a:latin typeface="Calibri"/>
              </a:rPr>
              <a:t>to restore </a:t>
            </a:r>
          </a:p>
          <a:p>
            <a:pPr defTabSz="914400" fontAlgn="base">
              <a:lnSpc>
                <a:spcPct val="80000"/>
              </a:lnSpc>
              <a:spcBef>
                <a:spcPct val="0"/>
              </a:spcBef>
              <a:spcAft>
                <a:spcPct val="0"/>
              </a:spcAft>
            </a:pPr>
            <a:r>
              <a:rPr lang="en-US" sz="1400" dirty="0">
                <a:solidFill>
                  <a:prstClr val="black"/>
                </a:solidFill>
                <a:latin typeface="Calibri"/>
              </a:rPr>
              <a:t>thermally-diverse </a:t>
            </a:r>
          </a:p>
          <a:p>
            <a:pPr defTabSz="914400" fontAlgn="base">
              <a:lnSpc>
                <a:spcPct val="80000"/>
              </a:lnSpc>
              <a:spcBef>
                <a:spcPct val="0"/>
              </a:spcBef>
              <a:spcAft>
                <a:spcPct val="0"/>
              </a:spcAft>
            </a:pPr>
            <a:r>
              <a:rPr lang="en-US" sz="1400" dirty="0">
                <a:solidFill>
                  <a:prstClr val="black"/>
                </a:solidFill>
                <a:latin typeface="Calibri"/>
              </a:rPr>
              <a:t>off-channel &amp; </a:t>
            </a:r>
          </a:p>
          <a:p>
            <a:pPr defTabSz="914400" fontAlgn="base">
              <a:lnSpc>
                <a:spcPct val="80000"/>
              </a:lnSpc>
              <a:spcBef>
                <a:spcPct val="0"/>
              </a:spcBef>
              <a:spcAft>
                <a:spcPct val="0"/>
              </a:spcAft>
            </a:pPr>
            <a:r>
              <a:rPr lang="en-US" sz="1400" dirty="0">
                <a:solidFill>
                  <a:prstClr val="black"/>
                </a:solidFill>
                <a:latin typeface="Calibri"/>
              </a:rPr>
              <a:t>edge habitats  </a:t>
            </a:r>
          </a:p>
          <a:p>
            <a:pPr defTabSz="914400" fontAlgn="base">
              <a:lnSpc>
                <a:spcPct val="80000"/>
              </a:lnSpc>
              <a:spcBef>
                <a:spcPct val="0"/>
              </a:spcBef>
              <a:spcAft>
                <a:spcPct val="0"/>
              </a:spcAft>
            </a:pPr>
            <a:endParaRPr lang="en-US" sz="1400" dirty="0">
              <a:solidFill>
                <a:prstClr val="black"/>
              </a:solidFill>
              <a:latin typeface="Calibri"/>
            </a:endParaRPr>
          </a:p>
        </p:txBody>
      </p:sp>
      <p:sp>
        <p:nvSpPr>
          <p:cNvPr id="3" name="Slide Number Placeholder 2">
            <a:extLst>
              <a:ext uri="{FF2B5EF4-FFF2-40B4-BE49-F238E27FC236}">
                <a16:creationId xmlns:a16="http://schemas.microsoft.com/office/drawing/2014/main" id="{FE2CF778-7354-0B92-C486-4C8AE42A27BD}"/>
              </a:ext>
            </a:extLst>
          </p:cNvPr>
          <p:cNvSpPr>
            <a:spLocks noGrp="1"/>
          </p:cNvSpPr>
          <p:nvPr>
            <p:ph type="sldNum" sz="quarter" idx="12"/>
          </p:nvPr>
        </p:nvSpPr>
        <p:spPr/>
        <p:txBody>
          <a:bodyPr/>
          <a:lstStyle/>
          <a:p>
            <a:fld id="{B2909649-AB9D-4512-9D38-B41CFEFBB9D3}" type="slidenum">
              <a:rPr lang="en-US" smtClean="0"/>
              <a:t>56</a:t>
            </a:fld>
            <a:endParaRPr lang="en-US"/>
          </a:p>
        </p:txBody>
      </p:sp>
    </p:spTree>
    <p:extLst>
      <p:ext uri="{BB962C8B-B14F-4D97-AF65-F5344CB8AC3E}">
        <p14:creationId xmlns:p14="http://schemas.microsoft.com/office/powerpoint/2010/main" val="30001569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C19D7-A876-419C-9AB3-FE0B64C5137C}"/>
              </a:ext>
            </a:extLst>
          </p:cNvPr>
          <p:cNvSpPr>
            <a:spLocks noGrp="1"/>
          </p:cNvSpPr>
          <p:nvPr>
            <p:ph type="title"/>
          </p:nvPr>
        </p:nvSpPr>
        <p:spPr>
          <a:xfrm>
            <a:off x="333327" y="161214"/>
            <a:ext cx="11193517" cy="685619"/>
          </a:xfrm>
        </p:spPr>
        <p:txBody>
          <a:bodyPr>
            <a:normAutofit/>
          </a:bodyPr>
          <a:lstStyle/>
          <a:p>
            <a:r>
              <a:rPr lang="en-US" sz="3200" dirty="0">
                <a:latin typeface="+mn-lt"/>
              </a:rPr>
              <a:t>Modeling Unimpaired (no-dam) Temperatures at Lewiston</a:t>
            </a:r>
          </a:p>
        </p:txBody>
      </p:sp>
      <p:pic>
        <p:nvPicPr>
          <p:cNvPr id="6" name="Picture 5">
            <a:extLst>
              <a:ext uri="{FF2B5EF4-FFF2-40B4-BE49-F238E27FC236}">
                <a16:creationId xmlns:a16="http://schemas.microsoft.com/office/drawing/2014/main" id="{10FF38A4-0BC3-4E8A-A745-E0F3F6236B5E}"/>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644386" y="710190"/>
            <a:ext cx="7293553" cy="4378401"/>
          </a:xfrm>
          <a:prstGeom prst="rect">
            <a:avLst/>
          </a:prstGeom>
        </p:spPr>
      </p:pic>
      <p:sp>
        <p:nvSpPr>
          <p:cNvPr id="7" name="Content Placeholder 6">
            <a:extLst>
              <a:ext uri="{FF2B5EF4-FFF2-40B4-BE49-F238E27FC236}">
                <a16:creationId xmlns:a16="http://schemas.microsoft.com/office/drawing/2014/main" id="{D454E991-3757-1DDB-9CBE-4DC1ABC61F18}"/>
              </a:ext>
            </a:extLst>
          </p:cNvPr>
          <p:cNvSpPr>
            <a:spLocks noGrp="1"/>
          </p:cNvSpPr>
          <p:nvPr>
            <p:ph sz="half" idx="2"/>
          </p:nvPr>
        </p:nvSpPr>
        <p:spPr/>
        <p:txBody>
          <a:bodyPr/>
          <a:lstStyle/>
          <a:p>
            <a:endParaRPr lang="en-US"/>
          </a:p>
        </p:txBody>
      </p:sp>
      <p:sp>
        <p:nvSpPr>
          <p:cNvPr id="9" name="Content Placeholder 8">
            <a:extLst>
              <a:ext uri="{FF2B5EF4-FFF2-40B4-BE49-F238E27FC236}">
                <a16:creationId xmlns:a16="http://schemas.microsoft.com/office/drawing/2014/main" id="{FAFAEFBF-668F-CFDA-C650-91C8A9E10C09}"/>
              </a:ext>
            </a:extLst>
          </p:cNvPr>
          <p:cNvSpPr>
            <a:spLocks noGrp="1"/>
          </p:cNvSpPr>
          <p:nvPr>
            <p:ph sz="half" idx="1"/>
          </p:nvPr>
        </p:nvSpPr>
        <p:spPr/>
        <p:txBody>
          <a:bodyPr/>
          <a:lstStyle/>
          <a:p>
            <a:endParaRPr lang="en-US"/>
          </a:p>
        </p:txBody>
      </p:sp>
      <p:sp>
        <p:nvSpPr>
          <p:cNvPr id="10" name="Content Placeholder 2">
            <a:extLst>
              <a:ext uri="{FF2B5EF4-FFF2-40B4-BE49-F238E27FC236}">
                <a16:creationId xmlns:a16="http://schemas.microsoft.com/office/drawing/2014/main" id="{3E2CDC10-E7E3-EF07-3FCA-B4EFECE72C90}"/>
              </a:ext>
            </a:extLst>
          </p:cNvPr>
          <p:cNvSpPr txBox="1">
            <a:spLocks/>
          </p:cNvSpPr>
          <p:nvPr/>
        </p:nvSpPr>
        <p:spPr>
          <a:xfrm>
            <a:off x="78578" y="773186"/>
            <a:ext cx="4640741" cy="41787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Daily timestep </a:t>
            </a:r>
          </a:p>
          <a:p>
            <a:r>
              <a:rPr lang="en-US" sz="2000" dirty="0"/>
              <a:t>Generalized additive model (GAM)</a:t>
            </a:r>
          </a:p>
          <a:p>
            <a:r>
              <a:rPr lang="en-US" sz="2000" dirty="0"/>
              <a:t>Predictors:</a:t>
            </a:r>
          </a:p>
          <a:p>
            <a:pPr marL="0" indent="0">
              <a:buFont typeface="Arial" panose="020B0604020202020204" pitchFamily="34" charset="0"/>
              <a:buNone/>
            </a:pPr>
            <a:r>
              <a:rPr lang="en-US" sz="1800" dirty="0"/>
              <a:t>Day, Air temp, Flow, </a:t>
            </a:r>
            <a:r>
              <a:rPr lang="en-US" sz="1800" dirty="0" err="1"/>
              <a:t>Flow:day</a:t>
            </a:r>
            <a:r>
              <a:rPr lang="en-US" sz="1800" dirty="0"/>
              <a:t>, autocorrelation</a:t>
            </a:r>
            <a:endParaRPr lang="en-US" sz="1600" dirty="0"/>
          </a:p>
          <a:p>
            <a:endParaRPr lang="en-US" sz="400" dirty="0"/>
          </a:p>
          <a:p>
            <a:r>
              <a:rPr lang="en-US" sz="2000" dirty="0"/>
              <a:t>Calibration: 1942–1946 &amp; 1958–1961</a:t>
            </a:r>
          </a:p>
        </p:txBody>
      </p:sp>
      <p:pic>
        <p:nvPicPr>
          <p:cNvPr id="14" name="Content Placeholder 4">
            <a:extLst>
              <a:ext uri="{FF2B5EF4-FFF2-40B4-BE49-F238E27FC236}">
                <a16:creationId xmlns:a16="http://schemas.microsoft.com/office/drawing/2014/main" id="{45B837FA-B347-5350-2382-2170B33AFE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3327" y="2964935"/>
            <a:ext cx="2908492" cy="2775617"/>
          </a:xfrm>
          <a:prstGeom prst="rect">
            <a:avLst/>
          </a:prstGeom>
        </p:spPr>
      </p:pic>
      <p:sp>
        <p:nvSpPr>
          <p:cNvPr id="5" name="Slide Number Placeholder 4">
            <a:extLst>
              <a:ext uri="{FF2B5EF4-FFF2-40B4-BE49-F238E27FC236}">
                <a16:creationId xmlns:a16="http://schemas.microsoft.com/office/drawing/2014/main" id="{A0C9212D-7A9A-8333-E999-E72551236CA5}"/>
              </a:ext>
            </a:extLst>
          </p:cNvPr>
          <p:cNvSpPr>
            <a:spLocks noGrp="1"/>
          </p:cNvSpPr>
          <p:nvPr>
            <p:ph type="sldNum" sz="quarter" idx="12"/>
          </p:nvPr>
        </p:nvSpPr>
        <p:spPr/>
        <p:txBody>
          <a:bodyPr/>
          <a:lstStyle/>
          <a:p>
            <a:fld id="{B2909649-AB9D-4512-9D38-B41CFEFBB9D3}" type="slidenum">
              <a:rPr lang="en-US" smtClean="0"/>
              <a:t>57</a:t>
            </a:fld>
            <a:endParaRPr lang="en-US"/>
          </a:p>
        </p:txBody>
      </p:sp>
    </p:spTree>
    <p:extLst>
      <p:ext uri="{BB962C8B-B14F-4D97-AF65-F5344CB8AC3E}">
        <p14:creationId xmlns:p14="http://schemas.microsoft.com/office/powerpoint/2010/main" val="422773614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C19D7-A876-419C-9AB3-FE0B64C5137C}"/>
              </a:ext>
            </a:extLst>
          </p:cNvPr>
          <p:cNvSpPr>
            <a:spLocks noGrp="1"/>
          </p:cNvSpPr>
          <p:nvPr>
            <p:ph type="title"/>
          </p:nvPr>
        </p:nvSpPr>
        <p:spPr>
          <a:xfrm>
            <a:off x="333327" y="161214"/>
            <a:ext cx="11193517" cy="685619"/>
          </a:xfrm>
        </p:spPr>
        <p:txBody>
          <a:bodyPr>
            <a:normAutofit/>
          </a:bodyPr>
          <a:lstStyle/>
          <a:p>
            <a:r>
              <a:rPr lang="en-US" sz="3200" dirty="0">
                <a:latin typeface="+mn-lt"/>
              </a:rPr>
              <a:t>Modeling Unimpaired (no-dam) Temperatures at Lewiston</a:t>
            </a:r>
          </a:p>
        </p:txBody>
      </p:sp>
      <p:pic>
        <p:nvPicPr>
          <p:cNvPr id="6" name="Picture 5">
            <a:extLst>
              <a:ext uri="{FF2B5EF4-FFF2-40B4-BE49-F238E27FC236}">
                <a16:creationId xmlns:a16="http://schemas.microsoft.com/office/drawing/2014/main" id="{10FF38A4-0BC3-4E8A-A745-E0F3F6236B5E}"/>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644386" y="710190"/>
            <a:ext cx="7293553" cy="4378401"/>
          </a:xfrm>
          <a:prstGeom prst="rect">
            <a:avLst/>
          </a:prstGeom>
        </p:spPr>
      </p:pic>
      <p:sp>
        <p:nvSpPr>
          <p:cNvPr id="7" name="Content Placeholder 6">
            <a:extLst>
              <a:ext uri="{FF2B5EF4-FFF2-40B4-BE49-F238E27FC236}">
                <a16:creationId xmlns:a16="http://schemas.microsoft.com/office/drawing/2014/main" id="{D454E991-3757-1DDB-9CBE-4DC1ABC61F18}"/>
              </a:ext>
            </a:extLst>
          </p:cNvPr>
          <p:cNvSpPr>
            <a:spLocks noGrp="1"/>
          </p:cNvSpPr>
          <p:nvPr>
            <p:ph sz="half" idx="2"/>
          </p:nvPr>
        </p:nvSpPr>
        <p:spPr/>
        <p:txBody>
          <a:bodyPr/>
          <a:lstStyle/>
          <a:p>
            <a:endParaRPr lang="en-US"/>
          </a:p>
        </p:txBody>
      </p:sp>
      <p:sp>
        <p:nvSpPr>
          <p:cNvPr id="9" name="Content Placeholder 8">
            <a:extLst>
              <a:ext uri="{FF2B5EF4-FFF2-40B4-BE49-F238E27FC236}">
                <a16:creationId xmlns:a16="http://schemas.microsoft.com/office/drawing/2014/main" id="{FAFAEFBF-668F-CFDA-C650-91C8A9E10C09}"/>
              </a:ext>
            </a:extLst>
          </p:cNvPr>
          <p:cNvSpPr>
            <a:spLocks noGrp="1"/>
          </p:cNvSpPr>
          <p:nvPr>
            <p:ph sz="half" idx="1"/>
          </p:nvPr>
        </p:nvSpPr>
        <p:spPr/>
        <p:txBody>
          <a:bodyPr/>
          <a:lstStyle/>
          <a:p>
            <a:endParaRPr lang="en-US"/>
          </a:p>
        </p:txBody>
      </p:sp>
      <p:sp>
        <p:nvSpPr>
          <p:cNvPr id="10" name="Content Placeholder 2">
            <a:extLst>
              <a:ext uri="{FF2B5EF4-FFF2-40B4-BE49-F238E27FC236}">
                <a16:creationId xmlns:a16="http://schemas.microsoft.com/office/drawing/2014/main" id="{3E2CDC10-E7E3-EF07-3FCA-B4EFECE72C90}"/>
              </a:ext>
            </a:extLst>
          </p:cNvPr>
          <p:cNvSpPr txBox="1">
            <a:spLocks/>
          </p:cNvSpPr>
          <p:nvPr/>
        </p:nvSpPr>
        <p:spPr>
          <a:xfrm>
            <a:off x="78578" y="773186"/>
            <a:ext cx="4640741" cy="41787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Daily timestep </a:t>
            </a:r>
          </a:p>
          <a:p>
            <a:r>
              <a:rPr lang="en-US" sz="2000" dirty="0"/>
              <a:t>Generalized additive model (GAM)</a:t>
            </a:r>
          </a:p>
          <a:p>
            <a:r>
              <a:rPr lang="en-US" sz="2000" dirty="0"/>
              <a:t>Predictors:</a:t>
            </a:r>
          </a:p>
          <a:p>
            <a:pPr marL="0" indent="0">
              <a:buFont typeface="Arial" panose="020B0604020202020204" pitchFamily="34" charset="0"/>
              <a:buNone/>
            </a:pPr>
            <a:r>
              <a:rPr lang="en-US" sz="1800" dirty="0"/>
              <a:t>Day, Air temp, Flow, </a:t>
            </a:r>
            <a:r>
              <a:rPr lang="en-US" sz="1800" dirty="0" err="1"/>
              <a:t>Flow:day</a:t>
            </a:r>
            <a:r>
              <a:rPr lang="en-US" sz="1800" dirty="0"/>
              <a:t>, autocorrelation</a:t>
            </a:r>
            <a:endParaRPr lang="en-US" sz="1600" dirty="0"/>
          </a:p>
          <a:p>
            <a:endParaRPr lang="en-US" sz="400" dirty="0"/>
          </a:p>
          <a:p>
            <a:r>
              <a:rPr lang="en-US" sz="2000" dirty="0"/>
              <a:t>Calibration: 1942–1946 &amp; 1958–1961</a:t>
            </a:r>
          </a:p>
        </p:txBody>
      </p:sp>
      <p:sp>
        <p:nvSpPr>
          <p:cNvPr id="12" name="Content Placeholder 2">
            <a:extLst>
              <a:ext uri="{FF2B5EF4-FFF2-40B4-BE49-F238E27FC236}">
                <a16:creationId xmlns:a16="http://schemas.microsoft.com/office/drawing/2014/main" id="{E6D61212-435F-422F-F669-F3B7E09DC8E3}"/>
              </a:ext>
            </a:extLst>
          </p:cNvPr>
          <p:cNvSpPr txBox="1">
            <a:spLocks/>
          </p:cNvSpPr>
          <p:nvPr/>
        </p:nvSpPr>
        <p:spPr>
          <a:xfrm>
            <a:off x="91354" y="5979160"/>
            <a:ext cx="9106063" cy="9997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Generated unimpaired flow and temperature record </a:t>
            </a:r>
            <a:r>
              <a:rPr lang="en-US" sz="2000"/>
              <a:t>for 1963–2019</a:t>
            </a:r>
            <a:endParaRPr lang="en-US" sz="2000" dirty="0"/>
          </a:p>
          <a:p>
            <a:pPr marL="457200" lvl="1" indent="0">
              <a:buFont typeface="Arial" panose="020B0604020202020204" pitchFamily="34" charset="0"/>
              <a:buNone/>
            </a:pPr>
            <a:r>
              <a:rPr lang="en-US" sz="1600" dirty="0"/>
              <a:t>- New boundary condition for RBM10 scenarios</a:t>
            </a:r>
          </a:p>
        </p:txBody>
      </p:sp>
      <p:pic>
        <p:nvPicPr>
          <p:cNvPr id="14" name="Content Placeholder 4">
            <a:extLst>
              <a:ext uri="{FF2B5EF4-FFF2-40B4-BE49-F238E27FC236}">
                <a16:creationId xmlns:a16="http://schemas.microsoft.com/office/drawing/2014/main" id="{45B837FA-B347-5350-2382-2170B33AFE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3327" y="2964935"/>
            <a:ext cx="2908492" cy="2775617"/>
          </a:xfrm>
          <a:prstGeom prst="rect">
            <a:avLst/>
          </a:prstGeom>
        </p:spPr>
      </p:pic>
      <p:sp>
        <p:nvSpPr>
          <p:cNvPr id="17" name="Slide Number Placeholder 16">
            <a:extLst>
              <a:ext uri="{FF2B5EF4-FFF2-40B4-BE49-F238E27FC236}">
                <a16:creationId xmlns:a16="http://schemas.microsoft.com/office/drawing/2014/main" id="{68D11CF7-3429-3108-93D3-C78AC6135CDA}"/>
              </a:ext>
            </a:extLst>
          </p:cNvPr>
          <p:cNvSpPr>
            <a:spLocks noGrp="1"/>
          </p:cNvSpPr>
          <p:nvPr>
            <p:ph type="sldNum" sz="quarter" idx="12"/>
          </p:nvPr>
        </p:nvSpPr>
        <p:spPr/>
        <p:txBody>
          <a:bodyPr/>
          <a:lstStyle/>
          <a:p>
            <a:fld id="{B2909649-AB9D-4512-9D38-B41CFEFBB9D3}" type="slidenum">
              <a:rPr lang="en-US" smtClean="0"/>
              <a:t>58</a:t>
            </a:fld>
            <a:endParaRPr lang="en-US"/>
          </a:p>
        </p:txBody>
      </p:sp>
    </p:spTree>
    <p:extLst>
      <p:ext uri="{BB962C8B-B14F-4D97-AF65-F5344CB8AC3E}">
        <p14:creationId xmlns:p14="http://schemas.microsoft.com/office/powerpoint/2010/main" val="40990970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285711" y="92657"/>
            <a:ext cx="5036180" cy="6477303"/>
          </a:xfrm>
          <a:prstGeom prst="rect">
            <a:avLst/>
          </a:prstGeom>
        </p:spPr>
      </p:pic>
      <p:sp>
        <p:nvSpPr>
          <p:cNvPr id="7" name="Subtitle 2"/>
          <p:cNvSpPr txBox="1">
            <a:spLocks/>
          </p:cNvSpPr>
          <p:nvPr/>
        </p:nvSpPr>
        <p:spPr>
          <a:xfrm>
            <a:off x="450444" y="576814"/>
            <a:ext cx="4401262" cy="158981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dirty="0"/>
              <a:t>Trinity R at Lewiston</a:t>
            </a:r>
          </a:p>
        </p:txBody>
      </p:sp>
      <p:sp>
        <p:nvSpPr>
          <p:cNvPr id="6" name="TextBox 5"/>
          <p:cNvSpPr txBox="1"/>
          <p:nvPr/>
        </p:nvSpPr>
        <p:spPr>
          <a:xfrm>
            <a:off x="247745" y="1492750"/>
            <a:ext cx="4562990" cy="2280304"/>
          </a:xfrm>
          <a:prstGeom prst="rect">
            <a:avLst/>
          </a:prstGeom>
          <a:noFill/>
        </p:spPr>
        <p:txBody>
          <a:bodyPr wrap="square" rtlCol="0">
            <a:spAutoFit/>
          </a:bodyPr>
          <a:lstStyle/>
          <a:p>
            <a:pPr marL="285750" indent="-285750">
              <a:lnSpc>
                <a:spcPct val="85000"/>
              </a:lnSpc>
              <a:spcAft>
                <a:spcPts val="1200"/>
              </a:spcAft>
              <a:buFont typeface="Arial" panose="020B0604020202020204" pitchFamily="34" charset="0"/>
              <a:buChar char="•"/>
            </a:pPr>
            <a:r>
              <a:rPr lang="en-US" sz="2400" dirty="0"/>
              <a:t>Before dams</a:t>
            </a:r>
          </a:p>
          <a:p>
            <a:pPr lvl="1">
              <a:lnSpc>
                <a:spcPct val="85000"/>
              </a:lnSpc>
              <a:spcAft>
                <a:spcPts val="1200"/>
              </a:spcAft>
            </a:pPr>
            <a:r>
              <a:rPr lang="en-US" sz="2400" dirty="0"/>
              <a:t>- Thermal maxima in Jul/Aug</a:t>
            </a:r>
          </a:p>
          <a:p>
            <a:pPr marL="285750" indent="-285750">
              <a:lnSpc>
                <a:spcPct val="85000"/>
              </a:lnSpc>
              <a:spcAft>
                <a:spcPts val="1200"/>
              </a:spcAft>
              <a:buFont typeface="Arial" panose="020B0604020202020204" pitchFamily="34" charset="0"/>
              <a:buChar char="•"/>
            </a:pPr>
            <a:r>
              <a:rPr lang="en-US" sz="2400" dirty="0"/>
              <a:t>With dams:</a:t>
            </a:r>
          </a:p>
          <a:p>
            <a:pPr lvl="1">
              <a:lnSpc>
                <a:spcPct val="85000"/>
              </a:lnSpc>
              <a:spcAft>
                <a:spcPts val="1200"/>
              </a:spcAft>
            </a:pPr>
            <a:r>
              <a:rPr lang="en-US" sz="2400" dirty="0"/>
              <a:t>- Warmer in the winter</a:t>
            </a:r>
          </a:p>
          <a:p>
            <a:pPr lvl="1">
              <a:lnSpc>
                <a:spcPct val="85000"/>
              </a:lnSpc>
              <a:spcAft>
                <a:spcPts val="1200"/>
              </a:spcAft>
            </a:pPr>
            <a:r>
              <a:rPr lang="en-US" sz="2400" dirty="0"/>
              <a:t>- Colder in the summer</a:t>
            </a:r>
          </a:p>
        </p:txBody>
      </p:sp>
      <p:sp>
        <p:nvSpPr>
          <p:cNvPr id="8" name="Slide Number Placeholder 7">
            <a:extLst>
              <a:ext uri="{FF2B5EF4-FFF2-40B4-BE49-F238E27FC236}">
                <a16:creationId xmlns:a16="http://schemas.microsoft.com/office/drawing/2014/main" id="{44D48245-C0CB-483A-A795-0FABB337C22D}"/>
              </a:ext>
            </a:extLst>
          </p:cNvPr>
          <p:cNvSpPr>
            <a:spLocks noGrp="1"/>
          </p:cNvSpPr>
          <p:nvPr>
            <p:ph type="sldNum" sz="quarter" idx="12"/>
          </p:nvPr>
        </p:nvSpPr>
        <p:spPr/>
        <p:txBody>
          <a:bodyPr/>
          <a:lstStyle/>
          <a:p>
            <a:fld id="{B2909649-AB9D-4512-9D38-B41CFEFBB9D3}" type="slidenum">
              <a:rPr lang="en-US" smtClean="0"/>
              <a:t>59</a:t>
            </a:fld>
            <a:endParaRPr lang="en-US"/>
          </a:p>
        </p:txBody>
      </p:sp>
    </p:spTree>
    <p:extLst>
      <p:ext uri="{BB962C8B-B14F-4D97-AF65-F5344CB8AC3E}">
        <p14:creationId xmlns:p14="http://schemas.microsoft.com/office/powerpoint/2010/main" val="268502864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ata graph">
            <a:extLst>
              <a:ext uri="{FF2B5EF4-FFF2-40B4-BE49-F238E27FC236}">
                <a16:creationId xmlns:a16="http://schemas.microsoft.com/office/drawing/2014/main" id="{59033997-27B0-4DE1-4960-BE4983FDE4D1}"/>
              </a:ext>
            </a:extLst>
          </p:cNvPr>
          <p:cNvPicPr>
            <a:picLocks noChangeAspect="1"/>
          </p:cNvPicPr>
          <p:nvPr/>
        </p:nvPicPr>
        <p:blipFill rotWithShape="1">
          <a:blip r:embed="rId3"/>
          <a:srcRect l="-304" t="-33519" r="7418" b="33519"/>
          <a:stretch/>
        </p:blipFill>
        <p:spPr bwMode="auto">
          <a:xfrm>
            <a:off x="112610" y="-1457485"/>
            <a:ext cx="12009166" cy="7757636"/>
          </a:xfrm>
          <a:prstGeom prst="rect">
            <a:avLst/>
          </a:prstGeom>
          <a:ln>
            <a:noFill/>
          </a:ln>
          <a:extLst>
            <a:ext uri="{53640926-AAD7-44D8-BBD7-CCE9431645EC}">
              <a14:shadowObscured xmlns:a14="http://schemas.microsoft.com/office/drawing/2010/main"/>
            </a:ext>
          </a:extLst>
        </p:spPr>
      </p:pic>
      <p:grpSp>
        <p:nvGrpSpPr>
          <p:cNvPr id="13" name="Group 12" descr="labels for data graph">
            <a:extLst>
              <a:ext uri="{FF2B5EF4-FFF2-40B4-BE49-F238E27FC236}">
                <a16:creationId xmlns:a16="http://schemas.microsoft.com/office/drawing/2014/main" id="{A3B81E3A-A16F-497B-44FA-9C2B546CA5FF}"/>
              </a:ext>
            </a:extLst>
          </p:cNvPr>
          <p:cNvGrpSpPr/>
          <p:nvPr/>
        </p:nvGrpSpPr>
        <p:grpSpPr>
          <a:xfrm>
            <a:off x="698186" y="979813"/>
            <a:ext cx="11369189" cy="462804"/>
            <a:chOff x="0" y="34819"/>
            <a:chExt cx="8064272" cy="145877"/>
          </a:xfrm>
          <a:solidFill>
            <a:schemeClr val="bg1"/>
          </a:solidFill>
        </p:grpSpPr>
        <p:sp>
          <p:nvSpPr>
            <p:cNvPr id="14" name="Text Box 2" descr="labels for data graph">
              <a:extLst>
                <a:ext uri="{FF2B5EF4-FFF2-40B4-BE49-F238E27FC236}">
                  <a16:creationId xmlns:a16="http://schemas.microsoft.com/office/drawing/2014/main" id="{07BDBF2B-A495-8F3D-AF6E-C6A079CF9F6E}"/>
                </a:ext>
              </a:extLst>
            </p:cNvPr>
            <p:cNvSpPr txBox="1">
              <a:spLocks noChangeArrowheads="1"/>
            </p:cNvSpPr>
            <p:nvPr/>
          </p:nvSpPr>
          <p:spPr bwMode="auto">
            <a:xfrm>
              <a:off x="0" y="34819"/>
              <a:ext cx="1538788" cy="142346"/>
            </a:xfrm>
            <a:prstGeom prst="rect">
              <a:avLst/>
            </a:prstGeom>
            <a:grp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500" dirty="0">
                  <a:effectLst/>
                  <a:latin typeface="Arial" panose="020B0604020202020204" pitchFamily="34" charset="0"/>
                  <a:ea typeface="Times New Roman" panose="02020603050405020304" pitchFamily="18" charset="0"/>
                  <a:cs typeface="Times New Roman" panose="02020603050405020304" pitchFamily="18" charset="0"/>
                </a:rPr>
                <a:t>1911–1961</a:t>
              </a:r>
              <a:endParaRPr lang="en-US" sz="1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80000"/>
                </a:lnSpc>
                <a:spcBef>
                  <a:spcPts val="0"/>
                </a:spcBef>
                <a:spcAft>
                  <a:spcPts val="0"/>
                </a:spcAft>
              </a:pPr>
              <a:r>
                <a:rPr lang="en-US" sz="1500" dirty="0">
                  <a:effectLst/>
                  <a:latin typeface="Arial" panose="020B0604020202020204" pitchFamily="34" charset="0"/>
                  <a:ea typeface="Times New Roman" panose="02020603050405020304" pitchFamily="18" charset="0"/>
                  <a:cs typeface="Times New Roman" panose="02020603050405020304" pitchFamily="18" charset="0"/>
                </a:rPr>
                <a:t>Pre-dam era</a:t>
              </a:r>
              <a:endParaRPr lang="en-US" sz="15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5" name="Text Box 2" descr="labels for data graph">
              <a:extLst>
                <a:ext uri="{FF2B5EF4-FFF2-40B4-BE49-F238E27FC236}">
                  <a16:creationId xmlns:a16="http://schemas.microsoft.com/office/drawing/2014/main" id="{B64C4709-6AA5-F0DC-42CD-1833BE97588D}"/>
                </a:ext>
              </a:extLst>
            </p:cNvPr>
            <p:cNvSpPr txBox="1">
              <a:spLocks noChangeArrowheads="1"/>
            </p:cNvSpPr>
            <p:nvPr/>
          </p:nvSpPr>
          <p:spPr bwMode="auto">
            <a:xfrm>
              <a:off x="1577376" y="38350"/>
              <a:ext cx="1620748" cy="142346"/>
            </a:xfrm>
            <a:prstGeom prst="rect">
              <a:avLst/>
            </a:prstGeom>
            <a:grp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500" dirty="0">
                  <a:effectLst/>
                  <a:latin typeface="Arial" panose="020B0604020202020204" pitchFamily="34" charset="0"/>
                  <a:ea typeface="Times New Roman" panose="02020603050405020304" pitchFamily="18" charset="0"/>
                  <a:cs typeface="Times New Roman" panose="02020603050405020304" pitchFamily="18" charset="0"/>
                </a:rPr>
                <a:t>1963–1978</a:t>
              </a:r>
              <a:endParaRPr lang="en-US" sz="1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80000"/>
                </a:lnSpc>
                <a:spcBef>
                  <a:spcPts val="0"/>
                </a:spcBef>
                <a:spcAft>
                  <a:spcPts val="0"/>
                </a:spcAft>
              </a:pPr>
              <a:r>
                <a:rPr lang="en-US" sz="1500" dirty="0">
                  <a:effectLst/>
                  <a:latin typeface="Arial" panose="020B0604020202020204" pitchFamily="34" charset="0"/>
                  <a:ea typeface="Times New Roman" panose="02020603050405020304" pitchFamily="18" charset="0"/>
                  <a:cs typeface="Times New Roman" panose="02020603050405020304" pitchFamily="18" charset="0"/>
                </a:rPr>
                <a:t>With-dam full diversion era</a:t>
              </a:r>
              <a:endParaRPr lang="en-US" sz="15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6" name="Text Box 2" descr="labels for data graph">
              <a:extLst>
                <a:ext uri="{FF2B5EF4-FFF2-40B4-BE49-F238E27FC236}">
                  <a16:creationId xmlns:a16="http://schemas.microsoft.com/office/drawing/2014/main" id="{FD8E0162-1ECB-2640-7697-BE0E91940B06}"/>
                </a:ext>
              </a:extLst>
            </p:cNvPr>
            <p:cNvSpPr txBox="1">
              <a:spLocks noChangeArrowheads="1"/>
            </p:cNvSpPr>
            <p:nvPr/>
          </p:nvSpPr>
          <p:spPr bwMode="auto">
            <a:xfrm>
              <a:off x="3236712" y="34819"/>
              <a:ext cx="1568301" cy="142346"/>
            </a:xfrm>
            <a:prstGeom prst="rect">
              <a:avLst/>
            </a:prstGeom>
            <a:grp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500" dirty="0">
                  <a:effectLst/>
                  <a:latin typeface="Arial" panose="020B0604020202020204" pitchFamily="34" charset="0"/>
                  <a:ea typeface="Times New Roman" panose="02020603050405020304" pitchFamily="18" charset="0"/>
                  <a:cs typeface="Times New Roman" panose="02020603050405020304" pitchFamily="18" charset="0"/>
                </a:rPr>
                <a:t>1978–1999</a:t>
              </a:r>
              <a:endParaRPr lang="en-US" sz="1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80000"/>
                </a:lnSpc>
                <a:spcBef>
                  <a:spcPts val="0"/>
                </a:spcBef>
                <a:spcAft>
                  <a:spcPts val="0"/>
                </a:spcAft>
              </a:pPr>
              <a:r>
                <a:rPr lang="en-US" sz="1500" dirty="0">
                  <a:effectLst/>
                  <a:latin typeface="Arial" panose="020B0604020202020204" pitchFamily="34" charset="0"/>
                  <a:ea typeface="Times New Roman" panose="02020603050405020304" pitchFamily="18" charset="0"/>
                  <a:cs typeface="Times New Roman" panose="02020603050405020304" pitchFamily="18" charset="0"/>
                </a:rPr>
                <a:t>With-dam transitional era</a:t>
              </a:r>
              <a:endParaRPr lang="en-US" sz="15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7" name="Text Box 2" descr="labels for data graph">
              <a:extLst>
                <a:ext uri="{FF2B5EF4-FFF2-40B4-BE49-F238E27FC236}">
                  <a16:creationId xmlns:a16="http://schemas.microsoft.com/office/drawing/2014/main" id="{09679E15-4A25-39F7-2722-DBD942DA92EB}"/>
                </a:ext>
              </a:extLst>
            </p:cNvPr>
            <p:cNvSpPr txBox="1">
              <a:spLocks noChangeArrowheads="1"/>
            </p:cNvSpPr>
            <p:nvPr/>
          </p:nvSpPr>
          <p:spPr bwMode="auto">
            <a:xfrm>
              <a:off x="4856455" y="34819"/>
              <a:ext cx="1568301" cy="142346"/>
            </a:xfrm>
            <a:prstGeom prst="rect">
              <a:avLst/>
            </a:prstGeom>
            <a:grp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500" dirty="0">
                  <a:effectLst/>
                  <a:latin typeface="Arial" panose="020B0604020202020204" pitchFamily="34" charset="0"/>
                  <a:ea typeface="Times New Roman" panose="02020603050405020304" pitchFamily="18" charset="0"/>
                  <a:cs typeface="Times New Roman" panose="02020603050405020304" pitchFamily="18" charset="0"/>
                </a:rPr>
                <a:t>2000–2019</a:t>
              </a:r>
              <a:endParaRPr lang="en-US" sz="1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80000"/>
                </a:lnSpc>
                <a:spcBef>
                  <a:spcPts val="0"/>
                </a:spcBef>
                <a:spcAft>
                  <a:spcPts val="0"/>
                </a:spcAft>
              </a:pPr>
              <a:r>
                <a:rPr lang="en-US" sz="1500" dirty="0">
                  <a:effectLst/>
                  <a:latin typeface="Arial" panose="020B0604020202020204" pitchFamily="34" charset="0"/>
                  <a:ea typeface="Times New Roman" panose="02020603050405020304" pitchFamily="18" charset="0"/>
                  <a:cs typeface="Times New Roman" panose="02020603050405020304" pitchFamily="18" charset="0"/>
                </a:rPr>
                <a:t>With-dam ROD era</a:t>
              </a:r>
              <a:endParaRPr lang="en-US" sz="15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8" name="Text Box 2" descr="labels for data graph">
              <a:extLst>
                <a:ext uri="{FF2B5EF4-FFF2-40B4-BE49-F238E27FC236}">
                  <a16:creationId xmlns:a16="http://schemas.microsoft.com/office/drawing/2014/main" id="{46E1EDB1-8525-09CC-79C8-7C27E2921174}"/>
                </a:ext>
              </a:extLst>
            </p:cNvPr>
            <p:cNvSpPr txBox="1">
              <a:spLocks noChangeArrowheads="1"/>
            </p:cNvSpPr>
            <p:nvPr/>
          </p:nvSpPr>
          <p:spPr bwMode="auto">
            <a:xfrm>
              <a:off x="6424755" y="38336"/>
              <a:ext cx="1639517" cy="142346"/>
            </a:xfrm>
            <a:prstGeom prst="rect">
              <a:avLst/>
            </a:prstGeom>
            <a:grp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500" dirty="0">
                  <a:effectLst/>
                  <a:latin typeface="Arial" panose="020B0604020202020204" pitchFamily="34" charset="0"/>
                  <a:ea typeface="Times New Roman" panose="02020603050405020304" pitchFamily="18" charset="0"/>
                  <a:cs typeface="Times New Roman" panose="02020603050405020304" pitchFamily="18" charset="0"/>
                </a:rPr>
                <a:t>1963–2019</a:t>
              </a:r>
              <a:endParaRPr lang="en-US" sz="1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80000"/>
                </a:lnSpc>
                <a:spcBef>
                  <a:spcPts val="0"/>
                </a:spcBef>
                <a:spcAft>
                  <a:spcPts val="0"/>
                </a:spcAft>
              </a:pPr>
              <a:r>
                <a:rPr lang="en-US" sz="1500" dirty="0">
                  <a:effectLst/>
                  <a:latin typeface="Arial" panose="020B0604020202020204" pitchFamily="34" charset="0"/>
                  <a:ea typeface="Times New Roman" panose="02020603050405020304" pitchFamily="18" charset="0"/>
                  <a:cs typeface="Times New Roman" panose="02020603050405020304" pitchFamily="18" charset="0"/>
                </a:rPr>
                <a:t>Unimpaired flow scenario</a:t>
              </a:r>
              <a:endParaRPr lang="en-US" sz="15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pSp>
      <p:sp>
        <p:nvSpPr>
          <p:cNvPr id="19" name="Text Box 2" descr="labels for data graph">
            <a:extLst>
              <a:ext uri="{FF2B5EF4-FFF2-40B4-BE49-F238E27FC236}">
                <a16:creationId xmlns:a16="http://schemas.microsoft.com/office/drawing/2014/main" id="{A16F40D1-9B50-8CFC-BFD9-53525E40CE84}"/>
              </a:ext>
            </a:extLst>
          </p:cNvPr>
          <p:cNvSpPr txBox="1">
            <a:spLocks noChangeArrowheads="1"/>
          </p:cNvSpPr>
          <p:nvPr/>
        </p:nvSpPr>
        <p:spPr bwMode="auto">
          <a:xfrm rot="16200000">
            <a:off x="-1105349" y="2136701"/>
            <a:ext cx="2631341" cy="451602"/>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500" dirty="0">
                <a:latin typeface="Arial" panose="020B0604020202020204" pitchFamily="34" charset="0"/>
                <a:ea typeface="Times New Roman" panose="02020603050405020304" pitchFamily="18" charset="0"/>
                <a:cs typeface="Times New Roman" panose="02020603050405020304" pitchFamily="18" charset="0"/>
              </a:rPr>
              <a:t>Water temp. daily mean (°C)</a:t>
            </a:r>
            <a:endParaRPr lang="en-US" sz="15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0" name="Text Box 2" descr="labels for data graph">
            <a:extLst>
              <a:ext uri="{FF2B5EF4-FFF2-40B4-BE49-F238E27FC236}">
                <a16:creationId xmlns:a16="http://schemas.microsoft.com/office/drawing/2014/main" id="{7E0895CE-8201-F1F4-E26D-FE54DC85E4A0}"/>
              </a:ext>
            </a:extLst>
          </p:cNvPr>
          <p:cNvSpPr txBox="1">
            <a:spLocks noChangeArrowheads="1"/>
          </p:cNvSpPr>
          <p:nvPr/>
        </p:nvSpPr>
        <p:spPr bwMode="auto">
          <a:xfrm rot="16200000">
            <a:off x="-1097555" y="4887234"/>
            <a:ext cx="2555793" cy="279403"/>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500" dirty="0">
                <a:latin typeface="Arial" panose="020B0604020202020204" pitchFamily="34" charset="0"/>
                <a:ea typeface="Times New Roman" panose="02020603050405020304" pitchFamily="18" charset="0"/>
                <a:cs typeface="Times New Roman" panose="02020603050405020304" pitchFamily="18" charset="0"/>
              </a:rPr>
              <a:t>Flow (cfs) log scale</a:t>
            </a:r>
            <a:endParaRPr lang="en-US" sz="15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1" name="Picture 20" descr="legend for data graph">
            <a:extLst>
              <a:ext uri="{FF2B5EF4-FFF2-40B4-BE49-F238E27FC236}">
                <a16:creationId xmlns:a16="http://schemas.microsoft.com/office/drawing/2014/main" id="{6D7D7A01-7691-2B7D-22BB-472552E74A4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520" t="15074" b="56790"/>
          <a:stretch/>
        </p:blipFill>
        <p:spPr bwMode="auto">
          <a:xfrm>
            <a:off x="698186" y="1515427"/>
            <a:ext cx="1084482" cy="179388"/>
          </a:xfrm>
          <a:prstGeom prst="rect">
            <a:avLst/>
          </a:prstGeom>
          <a:ln>
            <a:noFill/>
          </a:ln>
          <a:extLst>
            <a:ext uri="{53640926-AAD7-44D8-BBD7-CCE9431645EC}">
              <a14:shadowObscured xmlns:a14="http://schemas.microsoft.com/office/drawing/2010/main"/>
            </a:ext>
          </a:extLst>
        </p:spPr>
      </p:pic>
      <p:pic>
        <p:nvPicPr>
          <p:cNvPr id="22" name="Picture 21" descr="legend for data graph">
            <a:extLst>
              <a:ext uri="{FF2B5EF4-FFF2-40B4-BE49-F238E27FC236}">
                <a16:creationId xmlns:a16="http://schemas.microsoft.com/office/drawing/2014/main" id="{23CE14CD-F040-859B-6750-148D04DF911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521" t="54875" r="11591" b="16989"/>
          <a:stretch/>
        </p:blipFill>
        <p:spPr bwMode="auto">
          <a:xfrm>
            <a:off x="698186" y="1694815"/>
            <a:ext cx="952814" cy="179388"/>
          </a:xfrm>
          <a:prstGeom prst="rect">
            <a:avLst/>
          </a:prstGeom>
          <a:ln>
            <a:noFill/>
          </a:ln>
          <a:extLst>
            <a:ext uri="{53640926-AAD7-44D8-BBD7-CCE9431645EC}">
              <a14:shadowObscured xmlns:a14="http://schemas.microsoft.com/office/drawing/2010/main"/>
            </a:ext>
          </a:extLst>
        </p:spPr>
      </p:pic>
      <p:sp>
        <p:nvSpPr>
          <p:cNvPr id="23" name="Subtitle 2">
            <a:extLst>
              <a:ext uri="{FF2B5EF4-FFF2-40B4-BE49-F238E27FC236}">
                <a16:creationId xmlns:a16="http://schemas.microsoft.com/office/drawing/2014/main" id="{3830EDD5-14DD-0CED-FB78-236361EE6ED5}"/>
              </a:ext>
            </a:extLst>
          </p:cNvPr>
          <p:cNvSpPr txBox="1">
            <a:spLocks/>
          </p:cNvSpPr>
          <p:nvPr/>
        </p:nvSpPr>
        <p:spPr>
          <a:xfrm>
            <a:off x="65144" y="114605"/>
            <a:ext cx="11997151" cy="6677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dirty="0"/>
              <a:t>Trinity R at Lewiston: Flow and Temp by Era</a:t>
            </a:r>
          </a:p>
        </p:txBody>
      </p:sp>
      <p:sp>
        <p:nvSpPr>
          <p:cNvPr id="24" name="Text Box 2" descr="labels for data graph">
            <a:extLst>
              <a:ext uri="{FF2B5EF4-FFF2-40B4-BE49-F238E27FC236}">
                <a16:creationId xmlns:a16="http://schemas.microsoft.com/office/drawing/2014/main" id="{178E5D96-32EB-F0CD-E49F-836745457FFF}"/>
              </a:ext>
            </a:extLst>
          </p:cNvPr>
          <p:cNvSpPr txBox="1">
            <a:spLocks noChangeArrowheads="1"/>
          </p:cNvSpPr>
          <p:nvPr/>
        </p:nvSpPr>
        <p:spPr bwMode="auto">
          <a:xfrm>
            <a:off x="3237955" y="5648960"/>
            <a:ext cx="1673387" cy="330200"/>
          </a:xfrm>
          <a:prstGeom prst="rect">
            <a:avLst/>
          </a:prstGeom>
          <a:no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400" b="1" i="1" dirty="0">
                <a:latin typeface="+mj-lt"/>
                <a:ea typeface="Times New Roman" panose="02020603050405020304" pitchFamily="18" charset="0"/>
                <a:cs typeface="Times New Roman" panose="02020603050405020304" pitchFamily="18" charset="0"/>
              </a:rPr>
              <a:t>Summer baseflow:</a:t>
            </a:r>
          </a:p>
          <a:p>
            <a:pPr marL="0" marR="0" algn="ctr">
              <a:lnSpc>
                <a:spcPct val="80000"/>
              </a:lnSpc>
              <a:spcBef>
                <a:spcPts val="0"/>
              </a:spcBef>
              <a:spcAft>
                <a:spcPts val="0"/>
              </a:spcAft>
            </a:pPr>
            <a:r>
              <a:rPr lang="en-US" sz="1400" b="1" i="1" dirty="0">
                <a:latin typeface="+mj-lt"/>
                <a:ea typeface="Times New Roman" panose="02020603050405020304" pitchFamily="18" charset="0"/>
                <a:cs typeface="Times New Roman" panose="02020603050405020304" pitchFamily="18" charset="0"/>
              </a:rPr>
              <a:t>150 cfs</a:t>
            </a:r>
            <a:endParaRPr lang="en-US" sz="1400" b="1" i="1" dirty="0">
              <a:effectLst/>
              <a:latin typeface="+mj-lt"/>
              <a:ea typeface="Times New Roman" panose="02020603050405020304" pitchFamily="18" charset="0"/>
              <a:cs typeface="Times New Roman" panose="02020603050405020304" pitchFamily="18" charset="0"/>
            </a:endParaRPr>
          </a:p>
        </p:txBody>
      </p:sp>
      <p:sp>
        <p:nvSpPr>
          <p:cNvPr id="25" name="Text Box 2" descr="labels for data graph">
            <a:extLst>
              <a:ext uri="{FF2B5EF4-FFF2-40B4-BE49-F238E27FC236}">
                <a16:creationId xmlns:a16="http://schemas.microsoft.com/office/drawing/2014/main" id="{9E499EED-38EF-634B-B256-53ECE8200007}"/>
              </a:ext>
            </a:extLst>
          </p:cNvPr>
          <p:cNvSpPr txBox="1">
            <a:spLocks noChangeArrowheads="1"/>
          </p:cNvSpPr>
          <p:nvPr/>
        </p:nvSpPr>
        <p:spPr bwMode="auto">
          <a:xfrm>
            <a:off x="5231177" y="5460999"/>
            <a:ext cx="2281862" cy="597223"/>
          </a:xfrm>
          <a:prstGeom prst="rect">
            <a:avLst/>
          </a:prstGeom>
          <a:no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400" b="1" i="1" dirty="0">
                <a:effectLst/>
                <a:latin typeface="+mj-lt"/>
                <a:ea typeface="Times New Roman" panose="02020603050405020304" pitchFamily="18" charset="0"/>
                <a:cs typeface="Times New Roman" panose="02020603050405020304" pitchFamily="18" charset="0"/>
              </a:rPr>
              <a:t>Summer baseflow</a:t>
            </a:r>
          </a:p>
          <a:p>
            <a:pPr marL="0" marR="0" algn="ctr">
              <a:lnSpc>
                <a:spcPct val="80000"/>
              </a:lnSpc>
              <a:spcBef>
                <a:spcPts val="0"/>
              </a:spcBef>
              <a:spcAft>
                <a:spcPts val="0"/>
              </a:spcAft>
            </a:pPr>
            <a:r>
              <a:rPr lang="en-US" sz="1400" b="1" i="1" dirty="0">
                <a:effectLst/>
                <a:latin typeface="+mj-lt"/>
                <a:ea typeface="Times New Roman" panose="02020603050405020304" pitchFamily="18" charset="0"/>
                <a:cs typeface="Times New Roman" panose="02020603050405020304" pitchFamily="18" charset="0"/>
              </a:rPr>
              <a:t>300 cfs 1978</a:t>
            </a:r>
          </a:p>
          <a:p>
            <a:pPr marL="0" marR="0" algn="ctr">
              <a:lnSpc>
                <a:spcPct val="80000"/>
              </a:lnSpc>
              <a:spcBef>
                <a:spcPts val="0"/>
              </a:spcBef>
              <a:spcAft>
                <a:spcPts val="0"/>
              </a:spcAft>
            </a:pPr>
            <a:r>
              <a:rPr lang="en-US" sz="1400" b="1" i="1" dirty="0">
                <a:latin typeface="+mj-lt"/>
                <a:ea typeface="Times New Roman" panose="02020603050405020304" pitchFamily="18" charset="0"/>
                <a:cs typeface="Times New Roman" panose="02020603050405020304" pitchFamily="18" charset="0"/>
              </a:rPr>
              <a:t>450 cfs 1993</a:t>
            </a:r>
            <a:endParaRPr lang="en-US" sz="1400" b="1" i="1" dirty="0">
              <a:effectLst/>
              <a:latin typeface="+mj-lt"/>
              <a:ea typeface="Times New Roman" panose="02020603050405020304" pitchFamily="18" charset="0"/>
              <a:cs typeface="Times New Roman" panose="02020603050405020304" pitchFamily="18" charset="0"/>
            </a:endParaRPr>
          </a:p>
        </p:txBody>
      </p:sp>
      <p:sp>
        <p:nvSpPr>
          <p:cNvPr id="28" name="Slide Number Placeholder 27">
            <a:extLst>
              <a:ext uri="{FF2B5EF4-FFF2-40B4-BE49-F238E27FC236}">
                <a16:creationId xmlns:a16="http://schemas.microsoft.com/office/drawing/2014/main" id="{7995B0E8-1172-83A4-31F9-51D951D33E71}"/>
              </a:ext>
            </a:extLst>
          </p:cNvPr>
          <p:cNvSpPr>
            <a:spLocks noGrp="1"/>
          </p:cNvSpPr>
          <p:nvPr>
            <p:ph type="sldNum" sz="quarter" idx="12"/>
          </p:nvPr>
        </p:nvSpPr>
        <p:spPr/>
        <p:txBody>
          <a:bodyPr/>
          <a:lstStyle/>
          <a:p>
            <a:fld id="{B2909649-AB9D-4512-9D38-B41CFEFBB9D3}" type="slidenum">
              <a:rPr lang="en-US" smtClean="0"/>
              <a:t>60</a:t>
            </a:fld>
            <a:endParaRPr lang="en-US"/>
          </a:p>
        </p:txBody>
      </p:sp>
    </p:spTree>
    <p:extLst>
      <p:ext uri="{BB962C8B-B14F-4D97-AF65-F5344CB8AC3E}">
        <p14:creationId xmlns:p14="http://schemas.microsoft.com/office/powerpoint/2010/main" val="315515832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p:cNvSpPr txBox="1">
            <a:spLocks/>
          </p:cNvSpPr>
          <p:nvPr/>
        </p:nvSpPr>
        <p:spPr>
          <a:xfrm>
            <a:off x="2981960" y="128099"/>
            <a:ext cx="5242560" cy="5377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dirty="0"/>
              <a:t>Flows and Diversion</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163" y="1672780"/>
            <a:ext cx="11533674" cy="4904452"/>
          </a:xfrm>
          <a:prstGeom prst="rect">
            <a:avLst/>
          </a:prstGeom>
        </p:spPr>
      </p:pic>
      <p:sp>
        <p:nvSpPr>
          <p:cNvPr id="6" name="TextBox 5">
            <a:extLst>
              <a:ext uri="{FF2B5EF4-FFF2-40B4-BE49-F238E27FC236}">
                <a16:creationId xmlns:a16="http://schemas.microsoft.com/office/drawing/2014/main" id="{C8A584D7-45EE-472C-BEDF-B3B82764FF51}"/>
              </a:ext>
            </a:extLst>
          </p:cNvPr>
          <p:cNvSpPr txBox="1"/>
          <p:nvPr/>
        </p:nvSpPr>
        <p:spPr>
          <a:xfrm>
            <a:off x="9719077" y="652363"/>
            <a:ext cx="2280920" cy="830997"/>
          </a:xfrm>
          <a:prstGeom prst="rect">
            <a:avLst/>
          </a:prstGeom>
          <a:noFill/>
        </p:spPr>
        <p:txBody>
          <a:bodyPr wrap="square" rtlCol="0">
            <a:spAutoFit/>
          </a:bodyPr>
          <a:lstStyle/>
          <a:p>
            <a:r>
              <a:rPr lang="en-US" sz="2400" dirty="0"/>
              <a:t>Shift to spring and summer</a:t>
            </a:r>
          </a:p>
        </p:txBody>
      </p:sp>
      <p:cxnSp>
        <p:nvCxnSpPr>
          <p:cNvPr id="9" name="Straight Arrow Connector 8">
            <a:extLst>
              <a:ext uri="{FF2B5EF4-FFF2-40B4-BE49-F238E27FC236}">
                <a16:creationId xmlns:a16="http://schemas.microsoft.com/office/drawing/2014/main" id="{A3839F80-AC89-4B34-BCDF-9D952F34C4ED}"/>
              </a:ext>
            </a:extLst>
          </p:cNvPr>
          <p:cNvCxnSpPr>
            <a:cxnSpLocks/>
          </p:cNvCxnSpPr>
          <p:nvPr/>
        </p:nvCxnSpPr>
        <p:spPr>
          <a:xfrm flipH="1">
            <a:off x="8925560" y="1483360"/>
            <a:ext cx="1483360" cy="1778000"/>
          </a:xfrm>
          <a:prstGeom prst="straightConnector1">
            <a:avLst/>
          </a:prstGeom>
          <a:ln w="28575">
            <a:prstDash val="dash"/>
            <a:tailEnd type="triangle"/>
          </a:ln>
        </p:spPr>
        <p:style>
          <a:lnRef idx="1">
            <a:schemeClr val="dk1"/>
          </a:lnRef>
          <a:fillRef idx="0">
            <a:schemeClr val="dk1"/>
          </a:fillRef>
          <a:effectRef idx="0">
            <a:schemeClr val="dk1"/>
          </a:effectRef>
          <a:fontRef idx="minor">
            <a:schemeClr val="tx1"/>
          </a:fontRef>
        </p:style>
      </p:cxnSp>
      <p:sp>
        <p:nvSpPr>
          <p:cNvPr id="15" name="Slide Number Placeholder 14">
            <a:extLst>
              <a:ext uri="{FF2B5EF4-FFF2-40B4-BE49-F238E27FC236}">
                <a16:creationId xmlns:a16="http://schemas.microsoft.com/office/drawing/2014/main" id="{67D5CFF1-09B3-282D-3D96-7A666744B97E}"/>
              </a:ext>
            </a:extLst>
          </p:cNvPr>
          <p:cNvSpPr>
            <a:spLocks noGrp="1"/>
          </p:cNvSpPr>
          <p:nvPr>
            <p:ph type="sldNum" sz="quarter" idx="12"/>
          </p:nvPr>
        </p:nvSpPr>
        <p:spPr/>
        <p:txBody>
          <a:bodyPr/>
          <a:lstStyle/>
          <a:p>
            <a:fld id="{B2909649-AB9D-4512-9D38-B41CFEFBB9D3}" type="slidenum">
              <a:rPr lang="en-US" smtClean="0"/>
              <a:t>61</a:t>
            </a:fld>
            <a:endParaRPr lang="en-US"/>
          </a:p>
        </p:txBody>
      </p:sp>
    </p:spTree>
    <p:extLst>
      <p:ext uri="{BB962C8B-B14F-4D97-AF65-F5344CB8AC3E}">
        <p14:creationId xmlns:p14="http://schemas.microsoft.com/office/powerpoint/2010/main" val="215361488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data graph">
            <a:extLst>
              <a:ext uri="{FF2B5EF4-FFF2-40B4-BE49-F238E27FC236}">
                <a16:creationId xmlns:a16="http://schemas.microsoft.com/office/drawing/2014/main" id="{CFC9D02D-E83D-3962-BF90-6FC6841CDF1D}"/>
              </a:ext>
            </a:extLst>
          </p:cNvPr>
          <p:cNvPicPr>
            <a:picLocks noChangeAspect="1"/>
          </p:cNvPicPr>
          <p:nvPr/>
        </p:nvPicPr>
        <p:blipFill rotWithShape="1">
          <a:blip r:embed="rId3"/>
          <a:srcRect l="1666" b="50500"/>
          <a:stretch/>
        </p:blipFill>
        <p:spPr>
          <a:xfrm>
            <a:off x="342568" y="194390"/>
            <a:ext cx="10235427" cy="6297850"/>
          </a:xfrm>
          <a:prstGeom prst="rect">
            <a:avLst/>
          </a:prstGeom>
        </p:spPr>
      </p:pic>
      <p:sp>
        <p:nvSpPr>
          <p:cNvPr id="4" name="TextBox 3"/>
          <p:cNvSpPr txBox="1"/>
          <p:nvPr/>
        </p:nvSpPr>
        <p:spPr>
          <a:xfrm>
            <a:off x="10805169" y="1745565"/>
            <a:ext cx="1579879" cy="1323439"/>
          </a:xfrm>
          <a:prstGeom prst="rect">
            <a:avLst/>
          </a:prstGeom>
          <a:noFill/>
        </p:spPr>
        <p:txBody>
          <a:bodyPr wrap="square" rtlCol="0">
            <a:spAutoFit/>
          </a:bodyPr>
          <a:lstStyle/>
          <a:p>
            <a:r>
              <a:rPr lang="en-US" sz="2000" dirty="0"/>
              <a:t>ROD flows “kink” spring warming pattern</a:t>
            </a:r>
          </a:p>
        </p:txBody>
      </p:sp>
      <p:sp>
        <p:nvSpPr>
          <p:cNvPr id="11" name="Freeform 52">
            <a:extLst>
              <a:ext uri="{FF2B5EF4-FFF2-40B4-BE49-F238E27FC236}">
                <a16:creationId xmlns:a16="http://schemas.microsoft.com/office/drawing/2014/main" id="{0647ACAB-45C2-6A81-93AA-160A51B88309}"/>
              </a:ext>
            </a:extLst>
          </p:cNvPr>
          <p:cNvSpPr/>
          <p:nvPr/>
        </p:nvSpPr>
        <p:spPr>
          <a:xfrm rot="4584136">
            <a:off x="8841680" y="672400"/>
            <a:ext cx="1207458" cy="2594713"/>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336702"/>
              <a:gd name="connsiteY0" fmla="*/ 0 h 567937"/>
              <a:gd name="connsiteX1" fmla="*/ 1083176 w 1336702"/>
              <a:gd name="connsiteY1" fmla="*/ 327683 h 567937"/>
              <a:gd name="connsiteX2" fmla="*/ 1336702 w 1336702"/>
              <a:gd name="connsiteY2" fmla="*/ 567937 h 567937"/>
              <a:gd name="connsiteX0" fmla="*/ 48012 w 1336702"/>
              <a:gd name="connsiteY0" fmla="*/ 0 h 567937"/>
              <a:gd name="connsiteX1" fmla="*/ 1083176 w 1336702"/>
              <a:gd name="connsiteY1" fmla="*/ 327683 h 567937"/>
              <a:gd name="connsiteX2" fmla="*/ 1336702 w 1336702"/>
              <a:gd name="connsiteY2" fmla="*/ 567937 h 567937"/>
              <a:gd name="connsiteX0" fmla="*/ 2231781 w 2231780"/>
              <a:gd name="connsiteY0" fmla="*/ 0 h 443186"/>
              <a:gd name="connsiteX1" fmla="*/ 19912 w 2231780"/>
              <a:gd name="connsiteY1" fmla="*/ 202932 h 443186"/>
              <a:gd name="connsiteX2" fmla="*/ 273438 w 2231780"/>
              <a:gd name="connsiteY2" fmla="*/ 443186 h 443186"/>
              <a:gd name="connsiteX0" fmla="*/ 2003540 w 2003541"/>
              <a:gd name="connsiteY0" fmla="*/ 0 h 443186"/>
              <a:gd name="connsiteX1" fmla="*/ 197391 w 2003541"/>
              <a:gd name="connsiteY1" fmla="*/ 260120 h 443186"/>
              <a:gd name="connsiteX2" fmla="*/ 45197 w 2003541"/>
              <a:gd name="connsiteY2" fmla="*/ 443186 h 443186"/>
              <a:gd name="connsiteX0" fmla="*/ 2053725 w 2053724"/>
              <a:gd name="connsiteY0" fmla="*/ 0 h 443186"/>
              <a:gd name="connsiteX1" fmla="*/ 247576 w 2053724"/>
              <a:gd name="connsiteY1" fmla="*/ 260120 h 443186"/>
              <a:gd name="connsiteX2" fmla="*/ 95382 w 2053724"/>
              <a:gd name="connsiteY2" fmla="*/ 443186 h 443186"/>
              <a:gd name="connsiteX0" fmla="*/ 2053725 w 2053726"/>
              <a:gd name="connsiteY0" fmla="*/ 0 h 443186"/>
              <a:gd name="connsiteX1" fmla="*/ 247576 w 2053726"/>
              <a:gd name="connsiteY1" fmla="*/ 260120 h 443186"/>
              <a:gd name="connsiteX2" fmla="*/ 95382 w 2053726"/>
              <a:gd name="connsiteY2" fmla="*/ 443186 h 443186"/>
              <a:gd name="connsiteX0" fmla="*/ 2194274 w 2194274"/>
              <a:gd name="connsiteY0" fmla="*/ 0 h 451095"/>
              <a:gd name="connsiteX1" fmla="*/ 247576 w 2194274"/>
              <a:gd name="connsiteY1" fmla="*/ 268029 h 451095"/>
              <a:gd name="connsiteX2" fmla="*/ 95382 w 2194274"/>
              <a:gd name="connsiteY2" fmla="*/ 451095 h 451095"/>
              <a:gd name="connsiteX0" fmla="*/ 2120216 w 2120216"/>
              <a:gd name="connsiteY0" fmla="*/ 0 h 445217"/>
              <a:gd name="connsiteX1" fmla="*/ 173518 w 2120216"/>
              <a:gd name="connsiteY1" fmla="*/ 268029 h 445217"/>
              <a:gd name="connsiteX2" fmla="*/ 128944 w 2120216"/>
              <a:gd name="connsiteY2" fmla="*/ 445217 h 445217"/>
              <a:gd name="connsiteX0" fmla="*/ 2321978 w 2321978"/>
              <a:gd name="connsiteY0" fmla="*/ 0 h 445217"/>
              <a:gd name="connsiteX1" fmla="*/ 375280 w 2321978"/>
              <a:gd name="connsiteY1" fmla="*/ 268029 h 445217"/>
              <a:gd name="connsiteX2" fmla="*/ 330706 w 2321978"/>
              <a:gd name="connsiteY2" fmla="*/ 445217 h 445217"/>
              <a:gd name="connsiteX0" fmla="*/ 2264293 w 2264293"/>
              <a:gd name="connsiteY0" fmla="*/ 0 h 436905"/>
              <a:gd name="connsiteX1" fmla="*/ 317595 w 2264293"/>
              <a:gd name="connsiteY1" fmla="*/ 268029 h 436905"/>
              <a:gd name="connsiteX2" fmla="*/ 358404 w 2264293"/>
              <a:gd name="connsiteY2" fmla="*/ 436905 h 436905"/>
              <a:gd name="connsiteX0" fmla="*/ 2260371 w 2260371"/>
              <a:gd name="connsiteY0" fmla="*/ 0 h 436905"/>
              <a:gd name="connsiteX1" fmla="*/ 313673 w 2260371"/>
              <a:gd name="connsiteY1" fmla="*/ 268029 h 436905"/>
              <a:gd name="connsiteX2" fmla="*/ 354482 w 2260371"/>
              <a:gd name="connsiteY2" fmla="*/ 436905 h 436905"/>
              <a:gd name="connsiteX0" fmla="*/ 2136284 w 2136284"/>
              <a:gd name="connsiteY0" fmla="*/ 0 h 436905"/>
              <a:gd name="connsiteX1" fmla="*/ 189586 w 2136284"/>
              <a:gd name="connsiteY1" fmla="*/ 268029 h 436905"/>
              <a:gd name="connsiteX2" fmla="*/ 230395 w 2136284"/>
              <a:gd name="connsiteY2" fmla="*/ 436905 h 436905"/>
              <a:gd name="connsiteX0" fmla="*/ 2136282 w 2136282"/>
              <a:gd name="connsiteY0" fmla="*/ 0 h 436905"/>
              <a:gd name="connsiteX1" fmla="*/ 189584 w 2136282"/>
              <a:gd name="connsiteY1" fmla="*/ 268029 h 436905"/>
              <a:gd name="connsiteX2" fmla="*/ 230393 w 2136282"/>
              <a:gd name="connsiteY2" fmla="*/ 436905 h 436905"/>
            </a:gdLst>
            <a:ahLst/>
            <a:cxnLst>
              <a:cxn ang="0">
                <a:pos x="connsiteX0" y="connsiteY0"/>
              </a:cxn>
              <a:cxn ang="0">
                <a:pos x="connsiteX1" y="connsiteY1"/>
              </a:cxn>
              <a:cxn ang="0">
                <a:pos x="connsiteX2" y="connsiteY2"/>
              </a:cxn>
            </a:cxnLst>
            <a:rect l="l" t="t" r="r" b="b"/>
            <a:pathLst>
              <a:path w="2136282" h="436905">
                <a:moveTo>
                  <a:pt x="2136282" y="0"/>
                </a:moveTo>
                <a:cubicBezTo>
                  <a:pt x="1850720" y="168073"/>
                  <a:pt x="1050455" y="136324"/>
                  <a:pt x="189584" y="268029"/>
                </a:cubicBezTo>
                <a:cubicBezTo>
                  <a:pt x="20165" y="298459"/>
                  <a:pt x="-152573" y="333157"/>
                  <a:pt x="230393" y="436905"/>
                </a:cubicBezTo>
              </a:path>
            </a:pathLst>
          </a:custGeom>
          <a:noFill/>
          <a:ln w="28575">
            <a:solidFill>
              <a:schemeClr val="tx1"/>
            </a:solidFill>
            <a:prstDash val="dash"/>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12" name="Freeform 52">
            <a:extLst>
              <a:ext uri="{FF2B5EF4-FFF2-40B4-BE49-F238E27FC236}">
                <a16:creationId xmlns:a16="http://schemas.microsoft.com/office/drawing/2014/main" id="{17F048D8-B512-ADEC-2E5F-ACFF4C75C62D}"/>
              </a:ext>
            </a:extLst>
          </p:cNvPr>
          <p:cNvSpPr/>
          <p:nvPr/>
        </p:nvSpPr>
        <p:spPr>
          <a:xfrm rot="4584136" flipH="1">
            <a:off x="9104497" y="1458424"/>
            <a:ext cx="734971" cy="3007762"/>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336702"/>
              <a:gd name="connsiteY0" fmla="*/ 0 h 567937"/>
              <a:gd name="connsiteX1" fmla="*/ 1083176 w 1336702"/>
              <a:gd name="connsiteY1" fmla="*/ 327683 h 567937"/>
              <a:gd name="connsiteX2" fmla="*/ 1336702 w 1336702"/>
              <a:gd name="connsiteY2" fmla="*/ 567937 h 567937"/>
              <a:gd name="connsiteX0" fmla="*/ 48012 w 1336702"/>
              <a:gd name="connsiteY0" fmla="*/ 0 h 567937"/>
              <a:gd name="connsiteX1" fmla="*/ 1083176 w 1336702"/>
              <a:gd name="connsiteY1" fmla="*/ 327683 h 567937"/>
              <a:gd name="connsiteX2" fmla="*/ 1336702 w 1336702"/>
              <a:gd name="connsiteY2" fmla="*/ 567937 h 567937"/>
              <a:gd name="connsiteX0" fmla="*/ 2231781 w 2231780"/>
              <a:gd name="connsiteY0" fmla="*/ 0 h 443186"/>
              <a:gd name="connsiteX1" fmla="*/ 19912 w 2231780"/>
              <a:gd name="connsiteY1" fmla="*/ 202932 h 443186"/>
              <a:gd name="connsiteX2" fmla="*/ 273438 w 2231780"/>
              <a:gd name="connsiteY2" fmla="*/ 443186 h 443186"/>
              <a:gd name="connsiteX0" fmla="*/ 2003540 w 2003541"/>
              <a:gd name="connsiteY0" fmla="*/ 0 h 443186"/>
              <a:gd name="connsiteX1" fmla="*/ 197391 w 2003541"/>
              <a:gd name="connsiteY1" fmla="*/ 260120 h 443186"/>
              <a:gd name="connsiteX2" fmla="*/ 45197 w 2003541"/>
              <a:gd name="connsiteY2" fmla="*/ 443186 h 443186"/>
              <a:gd name="connsiteX0" fmla="*/ 2053725 w 2053724"/>
              <a:gd name="connsiteY0" fmla="*/ 0 h 443186"/>
              <a:gd name="connsiteX1" fmla="*/ 247576 w 2053724"/>
              <a:gd name="connsiteY1" fmla="*/ 260120 h 443186"/>
              <a:gd name="connsiteX2" fmla="*/ 95382 w 2053724"/>
              <a:gd name="connsiteY2" fmla="*/ 443186 h 443186"/>
              <a:gd name="connsiteX0" fmla="*/ 2053725 w 2053726"/>
              <a:gd name="connsiteY0" fmla="*/ 0 h 443186"/>
              <a:gd name="connsiteX1" fmla="*/ 247576 w 2053726"/>
              <a:gd name="connsiteY1" fmla="*/ 260120 h 443186"/>
              <a:gd name="connsiteX2" fmla="*/ 95382 w 2053726"/>
              <a:gd name="connsiteY2" fmla="*/ 443186 h 443186"/>
              <a:gd name="connsiteX0" fmla="*/ 2194274 w 2194274"/>
              <a:gd name="connsiteY0" fmla="*/ 0 h 451095"/>
              <a:gd name="connsiteX1" fmla="*/ 247576 w 2194274"/>
              <a:gd name="connsiteY1" fmla="*/ 268029 h 451095"/>
              <a:gd name="connsiteX2" fmla="*/ 95382 w 2194274"/>
              <a:gd name="connsiteY2" fmla="*/ 451095 h 451095"/>
              <a:gd name="connsiteX0" fmla="*/ 2120216 w 2120216"/>
              <a:gd name="connsiteY0" fmla="*/ 0 h 445217"/>
              <a:gd name="connsiteX1" fmla="*/ 173518 w 2120216"/>
              <a:gd name="connsiteY1" fmla="*/ 268029 h 445217"/>
              <a:gd name="connsiteX2" fmla="*/ 128944 w 2120216"/>
              <a:gd name="connsiteY2" fmla="*/ 445217 h 445217"/>
              <a:gd name="connsiteX0" fmla="*/ 2321978 w 2321978"/>
              <a:gd name="connsiteY0" fmla="*/ 0 h 445217"/>
              <a:gd name="connsiteX1" fmla="*/ 375280 w 2321978"/>
              <a:gd name="connsiteY1" fmla="*/ 268029 h 445217"/>
              <a:gd name="connsiteX2" fmla="*/ 330706 w 2321978"/>
              <a:gd name="connsiteY2" fmla="*/ 445217 h 445217"/>
              <a:gd name="connsiteX0" fmla="*/ 2264293 w 2264293"/>
              <a:gd name="connsiteY0" fmla="*/ 0 h 436905"/>
              <a:gd name="connsiteX1" fmla="*/ 317595 w 2264293"/>
              <a:gd name="connsiteY1" fmla="*/ 268029 h 436905"/>
              <a:gd name="connsiteX2" fmla="*/ 358404 w 2264293"/>
              <a:gd name="connsiteY2" fmla="*/ 436905 h 436905"/>
              <a:gd name="connsiteX0" fmla="*/ 2260371 w 2260371"/>
              <a:gd name="connsiteY0" fmla="*/ 0 h 436905"/>
              <a:gd name="connsiteX1" fmla="*/ 313673 w 2260371"/>
              <a:gd name="connsiteY1" fmla="*/ 268029 h 436905"/>
              <a:gd name="connsiteX2" fmla="*/ 354482 w 2260371"/>
              <a:gd name="connsiteY2" fmla="*/ 436905 h 436905"/>
              <a:gd name="connsiteX0" fmla="*/ 2136284 w 2136284"/>
              <a:gd name="connsiteY0" fmla="*/ 0 h 436905"/>
              <a:gd name="connsiteX1" fmla="*/ 189586 w 2136284"/>
              <a:gd name="connsiteY1" fmla="*/ 268029 h 436905"/>
              <a:gd name="connsiteX2" fmla="*/ 230395 w 2136284"/>
              <a:gd name="connsiteY2" fmla="*/ 436905 h 436905"/>
              <a:gd name="connsiteX0" fmla="*/ 2136282 w 2136282"/>
              <a:gd name="connsiteY0" fmla="*/ 0 h 436905"/>
              <a:gd name="connsiteX1" fmla="*/ 189584 w 2136282"/>
              <a:gd name="connsiteY1" fmla="*/ 268029 h 436905"/>
              <a:gd name="connsiteX2" fmla="*/ 230393 w 2136282"/>
              <a:gd name="connsiteY2" fmla="*/ 436905 h 436905"/>
              <a:gd name="connsiteX0" fmla="*/ 2653020 w 2653020"/>
              <a:gd name="connsiteY0" fmla="*/ 0 h 438196"/>
              <a:gd name="connsiteX1" fmla="*/ 706322 w 2653020"/>
              <a:gd name="connsiteY1" fmla="*/ 268029 h 438196"/>
              <a:gd name="connsiteX2" fmla="*/ 100859 w 2653020"/>
              <a:gd name="connsiteY2" fmla="*/ 438196 h 438196"/>
              <a:gd name="connsiteX0" fmla="*/ 2552162 w 2552162"/>
              <a:gd name="connsiteY0" fmla="*/ 0 h 438196"/>
              <a:gd name="connsiteX1" fmla="*/ 605464 w 2552162"/>
              <a:gd name="connsiteY1" fmla="*/ 268029 h 438196"/>
              <a:gd name="connsiteX2" fmla="*/ 1 w 2552162"/>
              <a:gd name="connsiteY2" fmla="*/ 438196 h 438196"/>
              <a:gd name="connsiteX0" fmla="*/ 2552162 w 2568187"/>
              <a:gd name="connsiteY0" fmla="*/ 0 h 438196"/>
              <a:gd name="connsiteX1" fmla="*/ 2129757 w 2568187"/>
              <a:gd name="connsiteY1" fmla="*/ 261373 h 438196"/>
              <a:gd name="connsiteX2" fmla="*/ 1 w 2568187"/>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Lst>
            <a:ahLst/>
            <a:cxnLst>
              <a:cxn ang="0">
                <a:pos x="connsiteX0" y="connsiteY0"/>
              </a:cxn>
              <a:cxn ang="0">
                <a:pos x="connsiteX1" y="connsiteY1"/>
              </a:cxn>
              <a:cxn ang="0">
                <a:pos x="connsiteX2" y="connsiteY2"/>
              </a:cxn>
            </a:cxnLst>
            <a:rect l="l" t="t" r="r" b="b"/>
            <a:pathLst>
              <a:path w="2552162" h="438196">
                <a:moveTo>
                  <a:pt x="2552162" y="0"/>
                </a:moveTo>
                <a:cubicBezTo>
                  <a:pt x="2266600" y="168073"/>
                  <a:pt x="1834636" y="183623"/>
                  <a:pt x="2129757" y="261373"/>
                </a:cubicBezTo>
                <a:cubicBezTo>
                  <a:pt x="1946479" y="322368"/>
                  <a:pt x="2326302" y="328758"/>
                  <a:pt x="1" y="438196"/>
                </a:cubicBezTo>
              </a:path>
            </a:pathLst>
          </a:custGeom>
          <a:noFill/>
          <a:ln w="28575">
            <a:solidFill>
              <a:schemeClr val="tx1"/>
            </a:solidFill>
            <a:prstDash val="dash"/>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13" name="Freeform 52">
            <a:extLst>
              <a:ext uri="{FF2B5EF4-FFF2-40B4-BE49-F238E27FC236}">
                <a16:creationId xmlns:a16="http://schemas.microsoft.com/office/drawing/2014/main" id="{97F73116-EB45-6D6D-0E43-7C3DBEAA5861}"/>
              </a:ext>
            </a:extLst>
          </p:cNvPr>
          <p:cNvSpPr/>
          <p:nvPr/>
        </p:nvSpPr>
        <p:spPr>
          <a:xfrm rot="4584136" flipH="1">
            <a:off x="8143366" y="2206933"/>
            <a:ext cx="2625053" cy="3452376"/>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336702"/>
              <a:gd name="connsiteY0" fmla="*/ 0 h 567937"/>
              <a:gd name="connsiteX1" fmla="*/ 1083176 w 1336702"/>
              <a:gd name="connsiteY1" fmla="*/ 327683 h 567937"/>
              <a:gd name="connsiteX2" fmla="*/ 1336702 w 1336702"/>
              <a:gd name="connsiteY2" fmla="*/ 567937 h 567937"/>
              <a:gd name="connsiteX0" fmla="*/ 48012 w 1336702"/>
              <a:gd name="connsiteY0" fmla="*/ 0 h 567937"/>
              <a:gd name="connsiteX1" fmla="*/ 1083176 w 1336702"/>
              <a:gd name="connsiteY1" fmla="*/ 327683 h 567937"/>
              <a:gd name="connsiteX2" fmla="*/ 1336702 w 1336702"/>
              <a:gd name="connsiteY2" fmla="*/ 567937 h 567937"/>
              <a:gd name="connsiteX0" fmla="*/ 2231781 w 2231780"/>
              <a:gd name="connsiteY0" fmla="*/ 0 h 443186"/>
              <a:gd name="connsiteX1" fmla="*/ 19912 w 2231780"/>
              <a:gd name="connsiteY1" fmla="*/ 202932 h 443186"/>
              <a:gd name="connsiteX2" fmla="*/ 273438 w 2231780"/>
              <a:gd name="connsiteY2" fmla="*/ 443186 h 443186"/>
              <a:gd name="connsiteX0" fmla="*/ 2003540 w 2003541"/>
              <a:gd name="connsiteY0" fmla="*/ 0 h 443186"/>
              <a:gd name="connsiteX1" fmla="*/ 197391 w 2003541"/>
              <a:gd name="connsiteY1" fmla="*/ 260120 h 443186"/>
              <a:gd name="connsiteX2" fmla="*/ 45197 w 2003541"/>
              <a:gd name="connsiteY2" fmla="*/ 443186 h 443186"/>
              <a:gd name="connsiteX0" fmla="*/ 2053725 w 2053724"/>
              <a:gd name="connsiteY0" fmla="*/ 0 h 443186"/>
              <a:gd name="connsiteX1" fmla="*/ 247576 w 2053724"/>
              <a:gd name="connsiteY1" fmla="*/ 260120 h 443186"/>
              <a:gd name="connsiteX2" fmla="*/ 95382 w 2053724"/>
              <a:gd name="connsiteY2" fmla="*/ 443186 h 443186"/>
              <a:gd name="connsiteX0" fmla="*/ 2053725 w 2053726"/>
              <a:gd name="connsiteY0" fmla="*/ 0 h 443186"/>
              <a:gd name="connsiteX1" fmla="*/ 247576 w 2053726"/>
              <a:gd name="connsiteY1" fmla="*/ 260120 h 443186"/>
              <a:gd name="connsiteX2" fmla="*/ 95382 w 2053726"/>
              <a:gd name="connsiteY2" fmla="*/ 443186 h 443186"/>
              <a:gd name="connsiteX0" fmla="*/ 2194274 w 2194274"/>
              <a:gd name="connsiteY0" fmla="*/ 0 h 451095"/>
              <a:gd name="connsiteX1" fmla="*/ 247576 w 2194274"/>
              <a:gd name="connsiteY1" fmla="*/ 268029 h 451095"/>
              <a:gd name="connsiteX2" fmla="*/ 95382 w 2194274"/>
              <a:gd name="connsiteY2" fmla="*/ 451095 h 451095"/>
              <a:gd name="connsiteX0" fmla="*/ 2120216 w 2120216"/>
              <a:gd name="connsiteY0" fmla="*/ 0 h 445217"/>
              <a:gd name="connsiteX1" fmla="*/ 173518 w 2120216"/>
              <a:gd name="connsiteY1" fmla="*/ 268029 h 445217"/>
              <a:gd name="connsiteX2" fmla="*/ 128944 w 2120216"/>
              <a:gd name="connsiteY2" fmla="*/ 445217 h 445217"/>
              <a:gd name="connsiteX0" fmla="*/ 2321978 w 2321978"/>
              <a:gd name="connsiteY0" fmla="*/ 0 h 445217"/>
              <a:gd name="connsiteX1" fmla="*/ 375280 w 2321978"/>
              <a:gd name="connsiteY1" fmla="*/ 268029 h 445217"/>
              <a:gd name="connsiteX2" fmla="*/ 330706 w 2321978"/>
              <a:gd name="connsiteY2" fmla="*/ 445217 h 445217"/>
              <a:gd name="connsiteX0" fmla="*/ 2264293 w 2264293"/>
              <a:gd name="connsiteY0" fmla="*/ 0 h 436905"/>
              <a:gd name="connsiteX1" fmla="*/ 317595 w 2264293"/>
              <a:gd name="connsiteY1" fmla="*/ 268029 h 436905"/>
              <a:gd name="connsiteX2" fmla="*/ 358404 w 2264293"/>
              <a:gd name="connsiteY2" fmla="*/ 436905 h 436905"/>
              <a:gd name="connsiteX0" fmla="*/ 2260371 w 2260371"/>
              <a:gd name="connsiteY0" fmla="*/ 0 h 436905"/>
              <a:gd name="connsiteX1" fmla="*/ 313673 w 2260371"/>
              <a:gd name="connsiteY1" fmla="*/ 268029 h 436905"/>
              <a:gd name="connsiteX2" fmla="*/ 354482 w 2260371"/>
              <a:gd name="connsiteY2" fmla="*/ 436905 h 436905"/>
              <a:gd name="connsiteX0" fmla="*/ 2136284 w 2136284"/>
              <a:gd name="connsiteY0" fmla="*/ 0 h 436905"/>
              <a:gd name="connsiteX1" fmla="*/ 189586 w 2136284"/>
              <a:gd name="connsiteY1" fmla="*/ 268029 h 436905"/>
              <a:gd name="connsiteX2" fmla="*/ 230395 w 2136284"/>
              <a:gd name="connsiteY2" fmla="*/ 436905 h 436905"/>
              <a:gd name="connsiteX0" fmla="*/ 2136282 w 2136282"/>
              <a:gd name="connsiteY0" fmla="*/ 0 h 436905"/>
              <a:gd name="connsiteX1" fmla="*/ 189584 w 2136282"/>
              <a:gd name="connsiteY1" fmla="*/ 268029 h 436905"/>
              <a:gd name="connsiteX2" fmla="*/ 230393 w 2136282"/>
              <a:gd name="connsiteY2" fmla="*/ 436905 h 436905"/>
              <a:gd name="connsiteX0" fmla="*/ 2653020 w 2653020"/>
              <a:gd name="connsiteY0" fmla="*/ 0 h 438196"/>
              <a:gd name="connsiteX1" fmla="*/ 706322 w 2653020"/>
              <a:gd name="connsiteY1" fmla="*/ 268029 h 438196"/>
              <a:gd name="connsiteX2" fmla="*/ 100859 w 2653020"/>
              <a:gd name="connsiteY2" fmla="*/ 438196 h 438196"/>
              <a:gd name="connsiteX0" fmla="*/ 2552162 w 2552162"/>
              <a:gd name="connsiteY0" fmla="*/ 0 h 438196"/>
              <a:gd name="connsiteX1" fmla="*/ 605464 w 2552162"/>
              <a:gd name="connsiteY1" fmla="*/ 268029 h 438196"/>
              <a:gd name="connsiteX2" fmla="*/ 1 w 2552162"/>
              <a:gd name="connsiteY2" fmla="*/ 438196 h 438196"/>
              <a:gd name="connsiteX0" fmla="*/ 2552162 w 2568187"/>
              <a:gd name="connsiteY0" fmla="*/ 0 h 438196"/>
              <a:gd name="connsiteX1" fmla="*/ 2129757 w 2568187"/>
              <a:gd name="connsiteY1" fmla="*/ 261373 h 438196"/>
              <a:gd name="connsiteX2" fmla="*/ 1 w 2568187"/>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720572 w 2552161"/>
              <a:gd name="connsiteY1" fmla="*/ 71369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Lst>
            <a:ahLst/>
            <a:cxnLst>
              <a:cxn ang="0">
                <a:pos x="connsiteX0" y="connsiteY0"/>
              </a:cxn>
              <a:cxn ang="0">
                <a:pos x="connsiteX1" y="connsiteY1"/>
              </a:cxn>
              <a:cxn ang="0">
                <a:pos x="connsiteX2" y="connsiteY2"/>
              </a:cxn>
            </a:cxnLst>
            <a:rect l="l" t="t" r="r" b="b"/>
            <a:pathLst>
              <a:path w="2552161" h="438196">
                <a:moveTo>
                  <a:pt x="2552161" y="0"/>
                </a:moveTo>
                <a:cubicBezTo>
                  <a:pt x="2164158" y="48219"/>
                  <a:pt x="1064463" y="49124"/>
                  <a:pt x="733043" y="126713"/>
                </a:cubicBezTo>
                <a:cubicBezTo>
                  <a:pt x="120038" y="209331"/>
                  <a:pt x="1335654" y="378358"/>
                  <a:pt x="0" y="438196"/>
                </a:cubicBezTo>
              </a:path>
            </a:pathLst>
          </a:custGeom>
          <a:noFill/>
          <a:ln w="28575">
            <a:solidFill>
              <a:schemeClr val="tx1"/>
            </a:solidFill>
            <a:prstDash val="dash"/>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id="{58049D7D-E67A-D801-3889-4DE90B6371C5}"/>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l="3590" t="95381" r="-1628" b="-335"/>
          <a:stretch/>
        </p:blipFill>
        <p:spPr>
          <a:xfrm>
            <a:off x="525349" y="6431280"/>
            <a:ext cx="10229011" cy="631868"/>
          </a:xfrm>
          <a:prstGeom prst="rect">
            <a:avLst/>
          </a:prstGeom>
        </p:spPr>
      </p:pic>
      <p:pic>
        <p:nvPicPr>
          <p:cNvPr id="18" name="Picture 17" descr="data graph">
            <a:extLst>
              <a:ext uri="{FF2B5EF4-FFF2-40B4-BE49-F238E27FC236}">
                <a16:creationId xmlns:a16="http://schemas.microsoft.com/office/drawing/2014/main" id="{EDB8481A-4DC0-AC5B-1244-52BB0B14B5EB}"/>
              </a:ext>
            </a:extLst>
          </p:cNvPr>
          <p:cNvPicPr>
            <a:picLocks noChangeAspect="1"/>
          </p:cNvPicPr>
          <p:nvPr/>
        </p:nvPicPr>
        <p:blipFill rotWithShape="1">
          <a:blip r:embed="rId3"/>
          <a:srcRect l="4904" t="84366" r="82476" b="5019"/>
          <a:stretch/>
        </p:blipFill>
        <p:spPr>
          <a:xfrm>
            <a:off x="645464" y="4803131"/>
            <a:ext cx="1583386" cy="1628150"/>
          </a:xfrm>
          <a:prstGeom prst="rect">
            <a:avLst/>
          </a:prstGeom>
        </p:spPr>
      </p:pic>
      <p:sp>
        <p:nvSpPr>
          <p:cNvPr id="19" name="Text Box 2" descr="labels for data graph">
            <a:extLst>
              <a:ext uri="{FF2B5EF4-FFF2-40B4-BE49-F238E27FC236}">
                <a16:creationId xmlns:a16="http://schemas.microsoft.com/office/drawing/2014/main" id="{62496720-A31D-6F6F-EA23-7786BBC028D4}"/>
              </a:ext>
            </a:extLst>
          </p:cNvPr>
          <p:cNvSpPr txBox="1">
            <a:spLocks noChangeArrowheads="1"/>
          </p:cNvSpPr>
          <p:nvPr/>
        </p:nvSpPr>
        <p:spPr bwMode="auto">
          <a:xfrm rot="16200000">
            <a:off x="-1055870" y="3380728"/>
            <a:ext cx="2580643" cy="264163"/>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dirty="0">
                <a:latin typeface="Arial" panose="020B0604020202020204" pitchFamily="34" charset="0"/>
                <a:ea typeface="Times New Roman" panose="02020603050405020304" pitchFamily="18" charset="0"/>
                <a:cs typeface="Times New Roman" panose="02020603050405020304" pitchFamily="18" charset="0"/>
              </a:rPr>
              <a:t>Water temperature (°C)</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2" name="Slide Number Placeholder 21">
            <a:extLst>
              <a:ext uri="{FF2B5EF4-FFF2-40B4-BE49-F238E27FC236}">
                <a16:creationId xmlns:a16="http://schemas.microsoft.com/office/drawing/2014/main" id="{0E49A22A-1646-7390-D0E2-C0C64AB8AED9}"/>
              </a:ext>
            </a:extLst>
          </p:cNvPr>
          <p:cNvSpPr>
            <a:spLocks noGrp="1"/>
          </p:cNvSpPr>
          <p:nvPr>
            <p:ph type="sldNum" sz="quarter" idx="12"/>
          </p:nvPr>
        </p:nvSpPr>
        <p:spPr/>
        <p:txBody>
          <a:bodyPr/>
          <a:lstStyle/>
          <a:p>
            <a:fld id="{B2909649-AB9D-4512-9D38-B41CFEFBB9D3}" type="slidenum">
              <a:rPr lang="en-US" smtClean="0"/>
              <a:t>62</a:t>
            </a:fld>
            <a:endParaRPr lang="en-US"/>
          </a:p>
        </p:txBody>
      </p:sp>
    </p:spTree>
    <p:extLst>
      <p:ext uri="{BB962C8B-B14F-4D97-AF65-F5344CB8AC3E}">
        <p14:creationId xmlns:p14="http://schemas.microsoft.com/office/powerpoint/2010/main" val="216096094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data graph">
            <a:extLst>
              <a:ext uri="{FF2B5EF4-FFF2-40B4-BE49-F238E27FC236}">
                <a16:creationId xmlns:a16="http://schemas.microsoft.com/office/drawing/2014/main" id="{2BE38B32-A163-CA35-986B-84D67870ADC6}"/>
              </a:ext>
            </a:extLst>
          </p:cNvPr>
          <p:cNvPicPr>
            <a:picLocks noChangeAspect="1"/>
          </p:cNvPicPr>
          <p:nvPr/>
        </p:nvPicPr>
        <p:blipFill>
          <a:blip r:embed="rId3"/>
          <a:stretch>
            <a:fillRect/>
          </a:stretch>
        </p:blipFill>
        <p:spPr>
          <a:xfrm>
            <a:off x="1498282" y="49923"/>
            <a:ext cx="5948998" cy="6884278"/>
          </a:xfrm>
          <a:prstGeom prst="rect">
            <a:avLst/>
          </a:prstGeom>
        </p:spPr>
      </p:pic>
      <p:sp>
        <p:nvSpPr>
          <p:cNvPr id="3" name="TextBox 2">
            <a:extLst>
              <a:ext uri="{FF2B5EF4-FFF2-40B4-BE49-F238E27FC236}">
                <a16:creationId xmlns:a16="http://schemas.microsoft.com/office/drawing/2014/main" id="{F1BEF039-570F-52AB-E882-19B9039A9E3B}"/>
              </a:ext>
            </a:extLst>
          </p:cNvPr>
          <p:cNvSpPr txBox="1"/>
          <p:nvPr/>
        </p:nvSpPr>
        <p:spPr>
          <a:xfrm>
            <a:off x="8796777" y="4307709"/>
            <a:ext cx="2306413" cy="707886"/>
          </a:xfrm>
          <a:prstGeom prst="rect">
            <a:avLst/>
          </a:prstGeom>
          <a:noFill/>
        </p:spPr>
        <p:txBody>
          <a:bodyPr wrap="square" rtlCol="0">
            <a:spAutoFit/>
          </a:bodyPr>
          <a:lstStyle/>
          <a:p>
            <a:r>
              <a:rPr lang="en-US" sz="2000" dirty="0"/>
              <a:t>No “kink” at Hoopa or Weitchpec</a:t>
            </a:r>
          </a:p>
        </p:txBody>
      </p:sp>
      <p:sp>
        <p:nvSpPr>
          <p:cNvPr id="6" name="Freeform 52">
            <a:extLst>
              <a:ext uri="{FF2B5EF4-FFF2-40B4-BE49-F238E27FC236}">
                <a16:creationId xmlns:a16="http://schemas.microsoft.com/office/drawing/2014/main" id="{10650568-56E7-C9A1-2D56-C8E0E969E4FB}"/>
              </a:ext>
            </a:extLst>
          </p:cNvPr>
          <p:cNvSpPr/>
          <p:nvPr/>
        </p:nvSpPr>
        <p:spPr>
          <a:xfrm rot="4584136" flipH="1">
            <a:off x="7224422" y="3638087"/>
            <a:ext cx="495340" cy="2850959"/>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336702"/>
              <a:gd name="connsiteY0" fmla="*/ 0 h 567937"/>
              <a:gd name="connsiteX1" fmla="*/ 1083176 w 1336702"/>
              <a:gd name="connsiteY1" fmla="*/ 327683 h 567937"/>
              <a:gd name="connsiteX2" fmla="*/ 1336702 w 1336702"/>
              <a:gd name="connsiteY2" fmla="*/ 567937 h 567937"/>
              <a:gd name="connsiteX0" fmla="*/ 48012 w 1336702"/>
              <a:gd name="connsiteY0" fmla="*/ 0 h 567937"/>
              <a:gd name="connsiteX1" fmla="*/ 1083176 w 1336702"/>
              <a:gd name="connsiteY1" fmla="*/ 327683 h 567937"/>
              <a:gd name="connsiteX2" fmla="*/ 1336702 w 1336702"/>
              <a:gd name="connsiteY2" fmla="*/ 567937 h 567937"/>
              <a:gd name="connsiteX0" fmla="*/ 2231781 w 2231780"/>
              <a:gd name="connsiteY0" fmla="*/ 0 h 443186"/>
              <a:gd name="connsiteX1" fmla="*/ 19912 w 2231780"/>
              <a:gd name="connsiteY1" fmla="*/ 202932 h 443186"/>
              <a:gd name="connsiteX2" fmla="*/ 273438 w 2231780"/>
              <a:gd name="connsiteY2" fmla="*/ 443186 h 443186"/>
              <a:gd name="connsiteX0" fmla="*/ 2003540 w 2003541"/>
              <a:gd name="connsiteY0" fmla="*/ 0 h 443186"/>
              <a:gd name="connsiteX1" fmla="*/ 197391 w 2003541"/>
              <a:gd name="connsiteY1" fmla="*/ 260120 h 443186"/>
              <a:gd name="connsiteX2" fmla="*/ 45197 w 2003541"/>
              <a:gd name="connsiteY2" fmla="*/ 443186 h 443186"/>
              <a:gd name="connsiteX0" fmla="*/ 2053725 w 2053724"/>
              <a:gd name="connsiteY0" fmla="*/ 0 h 443186"/>
              <a:gd name="connsiteX1" fmla="*/ 247576 w 2053724"/>
              <a:gd name="connsiteY1" fmla="*/ 260120 h 443186"/>
              <a:gd name="connsiteX2" fmla="*/ 95382 w 2053724"/>
              <a:gd name="connsiteY2" fmla="*/ 443186 h 443186"/>
              <a:gd name="connsiteX0" fmla="*/ 2053725 w 2053726"/>
              <a:gd name="connsiteY0" fmla="*/ 0 h 443186"/>
              <a:gd name="connsiteX1" fmla="*/ 247576 w 2053726"/>
              <a:gd name="connsiteY1" fmla="*/ 260120 h 443186"/>
              <a:gd name="connsiteX2" fmla="*/ 95382 w 2053726"/>
              <a:gd name="connsiteY2" fmla="*/ 443186 h 443186"/>
              <a:gd name="connsiteX0" fmla="*/ 2194274 w 2194274"/>
              <a:gd name="connsiteY0" fmla="*/ 0 h 451095"/>
              <a:gd name="connsiteX1" fmla="*/ 247576 w 2194274"/>
              <a:gd name="connsiteY1" fmla="*/ 268029 h 451095"/>
              <a:gd name="connsiteX2" fmla="*/ 95382 w 2194274"/>
              <a:gd name="connsiteY2" fmla="*/ 451095 h 451095"/>
              <a:gd name="connsiteX0" fmla="*/ 2120216 w 2120216"/>
              <a:gd name="connsiteY0" fmla="*/ 0 h 445217"/>
              <a:gd name="connsiteX1" fmla="*/ 173518 w 2120216"/>
              <a:gd name="connsiteY1" fmla="*/ 268029 h 445217"/>
              <a:gd name="connsiteX2" fmla="*/ 128944 w 2120216"/>
              <a:gd name="connsiteY2" fmla="*/ 445217 h 445217"/>
              <a:gd name="connsiteX0" fmla="*/ 2321978 w 2321978"/>
              <a:gd name="connsiteY0" fmla="*/ 0 h 445217"/>
              <a:gd name="connsiteX1" fmla="*/ 375280 w 2321978"/>
              <a:gd name="connsiteY1" fmla="*/ 268029 h 445217"/>
              <a:gd name="connsiteX2" fmla="*/ 330706 w 2321978"/>
              <a:gd name="connsiteY2" fmla="*/ 445217 h 445217"/>
              <a:gd name="connsiteX0" fmla="*/ 2264293 w 2264293"/>
              <a:gd name="connsiteY0" fmla="*/ 0 h 436905"/>
              <a:gd name="connsiteX1" fmla="*/ 317595 w 2264293"/>
              <a:gd name="connsiteY1" fmla="*/ 268029 h 436905"/>
              <a:gd name="connsiteX2" fmla="*/ 358404 w 2264293"/>
              <a:gd name="connsiteY2" fmla="*/ 436905 h 436905"/>
              <a:gd name="connsiteX0" fmla="*/ 2260371 w 2260371"/>
              <a:gd name="connsiteY0" fmla="*/ 0 h 436905"/>
              <a:gd name="connsiteX1" fmla="*/ 313673 w 2260371"/>
              <a:gd name="connsiteY1" fmla="*/ 268029 h 436905"/>
              <a:gd name="connsiteX2" fmla="*/ 354482 w 2260371"/>
              <a:gd name="connsiteY2" fmla="*/ 436905 h 436905"/>
              <a:gd name="connsiteX0" fmla="*/ 2136284 w 2136284"/>
              <a:gd name="connsiteY0" fmla="*/ 0 h 436905"/>
              <a:gd name="connsiteX1" fmla="*/ 189586 w 2136284"/>
              <a:gd name="connsiteY1" fmla="*/ 268029 h 436905"/>
              <a:gd name="connsiteX2" fmla="*/ 230395 w 2136284"/>
              <a:gd name="connsiteY2" fmla="*/ 436905 h 436905"/>
              <a:gd name="connsiteX0" fmla="*/ 2136282 w 2136282"/>
              <a:gd name="connsiteY0" fmla="*/ 0 h 436905"/>
              <a:gd name="connsiteX1" fmla="*/ 189584 w 2136282"/>
              <a:gd name="connsiteY1" fmla="*/ 268029 h 436905"/>
              <a:gd name="connsiteX2" fmla="*/ 230393 w 2136282"/>
              <a:gd name="connsiteY2" fmla="*/ 436905 h 436905"/>
              <a:gd name="connsiteX0" fmla="*/ 2653020 w 2653020"/>
              <a:gd name="connsiteY0" fmla="*/ 0 h 438196"/>
              <a:gd name="connsiteX1" fmla="*/ 706322 w 2653020"/>
              <a:gd name="connsiteY1" fmla="*/ 268029 h 438196"/>
              <a:gd name="connsiteX2" fmla="*/ 100859 w 2653020"/>
              <a:gd name="connsiteY2" fmla="*/ 438196 h 438196"/>
              <a:gd name="connsiteX0" fmla="*/ 2552162 w 2552162"/>
              <a:gd name="connsiteY0" fmla="*/ 0 h 438196"/>
              <a:gd name="connsiteX1" fmla="*/ 605464 w 2552162"/>
              <a:gd name="connsiteY1" fmla="*/ 268029 h 438196"/>
              <a:gd name="connsiteX2" fmla="*/ 1 w 2552162"/>
              <a:gd name="connsiteY2" fmla="*/ 438196 h 438196"/>
              <a:gd name="connsiteX0" fmla="*/ 2552162 w 2568187"/>
              <a:gd name="connsiteY0" fmla="*/ 0 h 438196"/>
              <a:gd name="connsiteX1" fmla="*/ 2129757 w 2568187"/>
              <a:gd name="connsiteY1" fmla="*/ 261373 h 438196"/>
              <a:gd name="connsiteX2" fmla="*/ 1 w 2568187"/>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720572 w 2552161"/>
              <a:gd name="connsiteY1" fmla="*/ 71369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445997 w 2445997"/>
              <a:gd name="connsiteY0" fmla="*/ 0 h 438139"/>
              <a:gd name="connsiteX1" fmla="*/ 626879 w 2445997"/>
              <a:gd name="connsiteY1" fmla="*/ 126713 h 438139"/>
              <a:gd name="connsiteX2" fmla="*/ 0 w 2445997"/>
              <a:gd name="connsiteY2" fmla="*/ 438139 h 438139"/>
              <a:gd name="connsiteX0" fmla="*/ 3351167 w 3351167"/>
              <a:gd name="connsiteY0" fmla="*/ 0 h 438139"/>
              <a:gd name="connsiteX1" fmla="*/ 1532049 w 3351167"/>
              <a:gd name="connsiteY1" fmla="*/ 126713 h 438139"/>
              <a:gd name="connsiteX2" fmla="*/ 905170 w 3351167"/>
              <a:gd name="connsiteY2" fmla="*/ 438139 h 438139"/>
              <a:gd name="connsiteX0" fmla="*/ 3320768 w 3320768"/>
              <a:gd name="connsiteY0" fmla="*/ 0 h 441400"/>
              <a:gd name="connsiteX1" fmla="*/ 1501650 w 3320768"/>
              <a:gd name="connsiteY1" fmla="*/ 126713 h 441400"/>
              <a:gd name="connsiteX2" fmla="*/ 914814 w 3320768"/>
              <a:gd name="connsiteY2" fmla="*/ 441400 h 441400"/>
              <a:gd name="connsiteX0" fmla="*/ 3448836 w 3448836"/>
              <a:gd name="connsiteY0" fmla="*/ 0 h 441400"/>
              <a:gd name="connsiteX1" fmla="*/ 1629718 w 3448836"/>
              <a:gd name="connsiteY1" fmla="*/ 126713 h 441400"/>
              <a:gd name="connsiteX2" fmla="*/ 1042882 w 3448836"/>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437172 w 3437172"/>
              <a:gd name="connsiteY0" fmla="*/ 0 h 441400"/>
              <a:gd name="connsiteX1" fmla="*/ 1618054 w 3437172"/>
              <a:gd name="connsiteY1" fmla="*/ 126713 h 441400"/>
              <a:gd name="connsiteX2" fmla="*/ 1031218 w 3437172"/>
              <a:gd name="connsiteY2" fmla="*/ 441400 h 441400"/>
              <a:gd name="connsiteX0" fmla="*/ 888933 w 1847697"/>
              <a:gd name="connsiteY0" fmla="*/ 0 h 351552"/>
              <a:gd name="connsiteX1" fmla="*/ 1618054 w 1847697"/>
              <a:gd name="connsiteY1" fmla="*/ 36865 h 351552"/>
              <a:gd name="connsiteX2" fmla="*/ 1031218 w 184769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055641 w 1197926"/>
              <a:gd name="connsiteY0" fmla="*/ 0 h 351552"/>
              <a:gd name="connsiteX1" fmla="*/ 455500 w 1197926"/>
              <a:gd name="connsiteY1" fmla="*/ 153049 h 351552"/>
              <a:gd name="connsiteX2" fmla="*/ 1197926 w 1197926"/>
              <a:gd name="connsiteY2" fmla="*/ 351552 h 351552"/>
              <a:gd name="connsiteX0" fmla="*/ 664703 w 806988"/>
              <a:gd name="connsiteY0" fmla="*/ 0 h 351552"/>
              <a:gd name="connsiteX1" fmla="*/ 64562 w 806988"/>
              <a:gd name="connsiteY1" fmla="*/ 153049 h 351552"/>
              <a:gd name="connsiteX2" fmla="*/ 806988 w 806988"/>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845547 w 861630"/>
              <a:gd name="connsiteY0" fmla="*/ 0 h 341107"/>
              <a:gd name="connsiteX1" fmla="*/ 59909 w 861630"/>
              <a:gd name="connsiteY1" fmla="*/ 162755 h 341107"/>
              <a:gd name="connsiteX2" fmla="*/ 861630 w 861630"/>
              <a:gd name="connsiteY2" fmla="*/ 341107 h 341107"/>
              <a:gd name="connsiteX0" fmla="*/ 842486 w 902558"/>
              <a:gd name="connsiteY0" fmla="*/ 0 h 334841"/>
              <a:gd name="connsiteX1" fmla="*/ 56848 w 902558"/>
              <a:gd name="connsiteY1" fmla="*/ 162755 h 334841"/>
              <a:gd name="connsiteX2" fmla="*/ 902558 w 902558"/>
              <a:gd name="connsiteY2" fmla="*/ 334841 h 334841"/>
              <a:gd name="connsiteX0" fmla="*/ 841623 w 914932"/>
              <a:gd name="connsiteY0" fmla="*/ 0 h 338357"/>
              <a:gd name="connsiteX1" fmla="*/ 55985 w 914932"/>
              <a:gd name="connsiteY1" fmla="*/ 162755 h 338357"/>
              <a:gd name="connsiteX2" fmla="*/ 914931 w 914932"/>
              <a:gd name="connsiteY2" fmla="*/ 338357 h 338357"/>
            </a:gdLst>
            <a:ahLst/>
            <a:cxnLst>
              <a:cxn ang="0">
                <a:pos x="connsiteX0" y="connsiteY0"/>
              </a:cxn>
              <a:cxn ang="0">
                <a:pos x="connsiteX1" y="connsiteY1"/>
              </a:cxn>
              <a:cxn ang="0">
                <a:pos x="connsiteX2" y="connsiteY2"/>
              </a:cxn>
            </a:cxnLst>
            <a:rect l="l" t="t" r="r" b="b"/>
            <a:pathLst>
              <a:path w="914932" h="338357">
                <a:moveTo>
                  <a:pt x="841623" y="0"/>
                </a:moveTo>
                <a:cubicBezTo>
                  <a:pt x="760019" y="55243"/>
                  <a:pt x="175274" y="108312"/>
                  <a:pt x="55985" y="162755"/>
                </a:cubicBezTo>
                <a:cubicBezTo>
                  <a:pt x="-193961" y="216160"/>
                  <a:pt x="446850" y="327643"/>
                  <a:pt x="914931" y="338357"/>
                </a:cubicBezTo>
              </a:path>
            </a:pathLst>
          </a:custGeom>
          <a:noFill/>
          <a:ln w="28575">
            <a:solidFill>
              <a:schemeClr val="tx1"/>
            </a:solidFill>
            <a:prstDash val="dash"/>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12" name="Freeform 52">
            <a:extLst>
              <a:ext uri="{FF2B5EF4-FFF2-40B4-BE49-F238E27FC236}">
                <a16:creationId xmlns:a16="http://schemas.microsoft.com/office/drawing/2014/main" id="{DC0F85AB-B274-049C-A2DE-B81C0DE09ACE}"/>
              </a:ext>
            </a:extLst>
          </p:cNvPr>
          <p:cNvSpPr/>
          <p:nvPr/>
        </p:nvSpPr>
        <p:spPr>
          <a:xfrm rot="4584136" flipH="1">
            <a:off x="6713458" y="4085610"/>
            <a:ext cx="1525731" cy="3120570"/>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336702"/>
              <a:gd name="connsiteY0" fmla="*/ 0 h 567937"/>
              <a:gd name="connsiteX1" fmla="*/ 1083176 w 1336702"/>
              <a:gd name="connsiteY1" fmla="*/ 327683 h 567937"/>
              <a:gd name="connsiteX2" fmla="*/ 1336702 w 1336702"/>
              <a:gd name="connsiteY2" fmla="*/ 567937 h 567937"/>
              <a:gd name="connsiteX0" fmla="*/ 48012 w 1336702"/>
              <a:gd name="connsiteY0" fmla="*/ 0 h 567937"/>
              <a:gd name="connsiteX1" fmla="*/ 1083176 w 1336702"/>
              <a:gd name="connsiteY1" fmla="*/ 327683 h 567937"/>
              <a:gd name="connsiteX2" fmla="*/ 1336702 w 1336702"/>
              <a:gd name="connsiteY2" fmla="*/ 567937 h 567937"/>
              <a:gd name="connsiteX0" fmla="*/ 2231781 w 2231780"/>
              <a:gd name="connsiteY0" fmla="*/ 0 h 443186"/>
              <a:gd name="connsiteX1" fmla="*/ 19912 w 2231780"/>
              <a:gd name="connsiteY1" fmla="*/ 202932 h 443186"/>
              <a:gd name="connsiteX2" fmla="*/ 273438 w 2231780"/>
              <a:gd name="connsiteY2" fmla="*/ 443186 h 443186"/>
              <a:gd name="connsiteX0" fmla="*/ 2003540 w 2003541"/>
              <a:gd name="connsiteY0" fmla="*/ 0 h 443186"/>
              <a:gd name="connsiteX1" fmla="*/ 197391 w 2003541"/>
              <a:gd name="connsiteY1" fmla="*/ 260120 h 443186"/>
              <a:gd name="connsiteX2" fmla="*/ 45197 w 2003541"/>
              <a:gd name="connsiteY2" fmla="*/ 443186 h 443186"/>
              <a:gd name="connsiteX0" fmla="*/ 2053725 w 2053724"/>
              <a:gd name="connsiteY0" fmla="*/ 0 h 443186"/>
              <a:gd name="connsiteX1" fmla="*/ 247576 w 2053724"/>
              <a:gd name="connsiteY1" fmla="*/ 260120 h 443186"/>
              <a:gd name="connsiteX2" fmla="*/ 95382 w 2053724"/>
              <a:gd name="connsiteY2" fmla="*/ 443186 h 443186"/>
              <a:gd name="connsiteX0" fmla="*/ 2053725 w 2053726"/>
              <a:gd name="connsiteY0" fmla="*/ 0 h 443186"/>
              <a:gd name="connsiteX1" fmla="*/ 247576 w 2053726"/>
              <a:gd name="connsiteY1" fmla="*/ 260120 h 443186"/>
              <a:gd name="connsiteX2" fmla="*/ 95382 w 2053726"/>
              <a:gd name="connsiteY2" fmla="*/ 443186 h 443186"/>
              <a:gd name="connsiteX0" fmla="*/ 2194274 w 2194274"/>
              <a:gd name="connsiteY0" fmla="*/ 0 h 451095"/>
              <a:gd name="connsiteX1" fmla="*/ 247576 w 2194274"/>
              <a:gd name="connsiteY1" fmla="*/ 268029 h 451095"/>
              <a:gd name="connsiteX2" fmla="*/ 95382 w 2194274"/>
              <a:gd name="connsiteY2" fmla="*/ 451095 h 451095"/>
              <a:gd name="connsiteX0" fmla="*/ 2120216 w 2120216"/>
              <a:gd name="connsiteY0" fmla="*/ 0 h 445217"/>
              <a:gd name="connsiteX1" fmla="*/ 173518 w 2120216"/>
              <a:gd name="connsiteY1" fmla="*/ 268029 h 445217"/>
              <a:gd name="connsiteX2" fmla="*/ 128944 w 2120216"/>
              <a:gd name="connsiteY2" fmla="*/ 445217 h 445217"/>
              <a:gd name="connsiteX0" fmla="*/ 2321978 w 2321978"/>
              <a:gd name="connsiteY0" fmla="*/ 0 h 445217"/>
              <a:gd name="connsiteX1" fmla="*/ 375280 w 2321978"/>
              <a:gd name="connsiteY1" fmla="*/ 268029 h 445217"/>
              <a:gd name="connsiteX2" fmla="*/ 330706 w 2321978"/>
              <a:gd name="connsiteY2" fmla="*/ 445217 h 445217"/>
              <a:gd name="connsiteX0" fmla="*/ 2264293 w 2264293"/>
              <a:gd name="connsiteY0" fmla="*/ 0 h 436905"/>
              <a:gd name="connsiteX1" fmla="*/ 317595 w 2264293"/>
              <a:gd name="connsiteY1" fmla="*/ 268029 h 436905"/>
              <a:gd name="connsiteX2" fmla="*/ 358404 w 2264293"/>
              <a:gd name="connsiteY2" fmla="*/ 436905 h 436905"/>
              <a:gd name="connsiteX0" fmla="*/ 2260371 w 2260371"/>
              <a:gd name="connsiteY0" fmla="*/ 0 h 436905"/>
              <a:gd name="connsiteX1" fmla="*/ 313673 w 2260371"/>
              <a:gd name="connsiteY1" fmla="*/ 268029 h 436905"/>
              <a:gd name="connsiteX2" fmla="*/ 354482 w 2260371"/>
              <a:gd name="connsiteY2" fmla="*/ 436905 h 436905"/>
              <a:gd name="connsiteX0" fmla="*/ 2136284 w 2136284"/>
              <a:gd name="connsiteY0" fmla="*/ 0 h 436905"/>
              <a:gd name="connsiteX1" fmla="*/ 189586 w 2136284"/>
              <a:gd name="connsiteY1" fmla="*/ 268029 h 436905"/>
              <a:gd name="connsiteX2" fmla="*/ 230395 w 2136284"/>
              <a:gd name="connsiteY2" fmla="*/ 436905 h 436905"/>
              <a:gd name="connsiteX0" fmla="*/ 2136282 w 2136282"/>
              <a:gd name="connsiteY0" fmla="*/ 0 h 436905"/>
              <a:gd name="connsiteX1" fmla="*/ 189584 w 2136282"/>
              <a:gd name="connsiteY1" fmla="*/ 268029 h 436905"/>
              <a:gd name="connsiteX2" fmla="*/ 230393 w 2136282"/>
              <a:gd name="connsiteY2" fmla="*/ 436905 h 436905"/>
              <a:gd name="connsiteX0" fmla="*/ 2653020 w 2653020"/>
              <a:gd name="connsiteY0" fmla="*/ 0 h 438196"/>
              <a:gd name="connsiteX1" fmla="*/ 706322 w 2653020"/>
              <a:gd name="connsiteY1" fmla="*/ 268029 h 438196"/>
              <a:gd name="connsiteX2" fmla="*/ 100859 w 2653020"/>
              <a:gd name="connsiteY2" fmla="*/ 438196 h 438196"/>
              <a:gd name="connsiteX0" fmla="*/ 2552162 w 2552162"/>
              <a:gd name="connsiteY0" fmla="*/ 0 h 438196"/>
              <a:gd name="connsiteX1" fmla="*/ 605464 w 2552162"/>
              <a:gd name="connsiteY1" fmla="*/ 268029 h 438196"/>
              <a:gd name="connsiteX2" fmla="*/ 1 w 2552162"/>
              <a:gd name="connsiteY2" fmla="*/ 438196 h 438196"/>
              <a:gd name="connsiteX0" fmla="*/ 2552162 w 2568187"/>
              <a:gd name="connsiteY0" fmla="*/ 0 h 438196"/>
              <a:gd name="connsiteX1" fmla="*/ 2129757 w 2568187"/>
              <a:gd name="connsiteY1" fmla="*/ 261373 h 438196"/>
              <a:gd name="connsiteX2" fmla="*/ 1 w 2568187"/>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720572 w 2552161"/>
              <a:gd name="connsiteY1" fmla="*/ 71369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445997 w 2445997"/>
              <a:gd name="connsiteY0" fmla="*/ 0 h 438139"/>
              <a:gd name="connsiteX1" fmla="*/ 626879 w 2445997"/>
              <a:gd name="connsiteY1" fmla="*/ 126713 h 438139"/>
              <a:gd name="connsiteX2" fmla="*/ 0 w 2445997"/>
              <a:gd name="connsiteY2" fmla="*/ 438139 h 438139"/>
              <a:gd name="connsiteX0" fmla="*/ 3351167 w 3351167"/>
              <a:gd name="connsiteY0" fmla="*/ 0 h 438139"/>
              <a:gd name="connsiteX1" fmla="*/ 1532049 w 3351167"/>
              <a:gd name="connsiteY1" fmla="*/ 126713 h 438139"/>
              <a:gd name="connsiteX2" fmla="*/ 905170 w 3351167"/>
              <a:gd name="connsiteY2" fmla="*/ 438139 h 438139"/>
              <a:gd name="connsiteX0" fmla="*/ 3320768 w 3320768"/>
              <a:gd name="connsiteY0" fmla="*/ 0 h 441400"/>
              <a:gd name="connsiteX1" fmla="*/ 1501650 w 3320768"/>
              <a:gd name="connsiteY1" fmla="*/ 126713 h 441400"/>
              <a:gd name="connsiteX2" fmla="*/ 914814 w 3320768"/>
              <a:gd name="connsiteY2" fmla="*/ 441400 h 441400"/>
              <a:gd name="connsiteX0" fmla="*/ 3448836 w 3448836"/>
              <a:gd name="connsiteY0" fmla="*/ 0 h 441400"/>
              <a:gd name="connsiteX1" fmla="*/ 1629718 w 3448836"/>
              <a:gd name="connsiteY1" fmla="*/ 126713 h 441400"/>
              <a:gd name="connsiteX2" fmla="*/ 1042882 w 3448836"/>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876276 w 3876276"/>
              <a:gd name="connsiteY0" fmla="*/ 0 h 441248"/>
              <a:gd name="connsiteX1" fmla="*/ 2057158 w 3876276"/>
              <a:gd name="connsiteY1" fmla="*/ 126713 h 441248"/>
              <a:gd name="connsiteX2" fmla="*/ 1118299 w 3876276"/>
              <a:gd name="connsiteY2" fmla="*/ 441248 h 441248"/>
              <a:gd name="connsiteX0" fmla="*/ 3821665 w 3821665"/>
              <a:gd name="connsiteY0" fmla="*/ 0 h 440842"/>
              <a:gd name="connsiteX1" fmla="*/ 2002547 w 3821665"/>
              <a:gd name="connsiteY1" fmla="*/ 126713 h 440842"/>
              <a:gd name="connsiteX2" fmla="*/ 1138812 w 3821665"/>
              <a:gd name="connsiteY2" fmla="*/ 440842 h 440842"/>
              <a:gd name="connsiteX0" fmla="*/ 5843814 w 5843814"/>
              <a:gd name="connsiteY0" fmla="*/ 0 h 463511"/>
              <a:gd name="connsiteX1" fmla="*/ 2002547 w 5843814"/>
              <a:gd name="connsiteY1" fmla="*/ 149382 h 463511"/>
              <a:gd name="connsiteX2" fmla="*/ 1138812 w 5843814"/>
              <a:gd name="connsiteY2" fmla="*/ 463511 h 463511"/>
              <a:gd name="connsiteX0" fmla="*/ 2963969 w 2963968"/>
              <a:gd name="connsiteY0" fmla="*/ 0 h 377018"/>
              <a:gd name="connsiteX1" fmla="*/ 2002547 w 2963968"/>
              <a:gd name="connsiteY1" fmla="*/ 62889 h 377018"/>
              <a:gd name="connsiteX2" fmla="*/ 1138812 w 2963968"/>
              <a:gd name="connsiteY2" fmla="*/ 377018 h 377018"/>
              <a:gd name="connsiteX0" fmla="*/ 3145231 w 3145230"/>
              <a:gd name="connsiteY0" fmla="*/ 0 h 377018"/>
              <a:gd name="connsiteX1" fmla="*/ 1608369 w 3145230"/>
              <a:gd name="connsiteY1" fmla="*/ 125958 h 377018"/>
              <a:gd name="connsiteX2" fmla="*/ 1320074 w 3145230"/>
              <a:gd name="connsiteY2" fmla="*/ 377018 h 377018"/>
              <a:gd name="connsiteX0" fmla="*/ 3145231 w 3147713"/>
              <a:gd name="connsiteY0" fmla="*/ 0 h 377018"/>
              <a:gd name="connsiteX1" fmla="*/ 1608369 w 3147713"/>
              <a:gd name="connsiteY1" fmla="*/ 125958 h 377018"/>
              <a:gd name="connsiteX2" fmla="*/ 1320074 w 3147713"/>
              <a:gd name="connsiteY2" fmla="*/ 377018 h 377018"/>
              <a:gd name="connsiteX0" fmla="*/ 3303461 w 3305943"/>
              <a:gd name="connsiteY0" fmla="*/ 0 h 364778"/>
              <a:gd name="connsiteX1" fmla="*/ 1766599 w 3305943"/>
              <a:gd name="connsiteY1" fmla="*/ 125958 h 364778"/>
              <a:gd name="connsiteX2" fmla="*/ 1239225 w 3305943"/>
              <a:gd name="connsiteY2" fmla="*/ 364778 h 364778"/>
              <a:gd name="connsiteX0" fmla="*/ 3272479 w 3274961"/>
              <a:gd name="connsiteY0" fmla="*/ 0 h 370355"/>
              <a:gd name="connsiteX1" fmla="*/ 1735617 w 3274961"/>
              <a:gd name="connsiteY1" fmla="*/ 125958 h 370355"/>
              <a:gd name="connsiteX2" fmla="*/ 1254080 w 3274961"/>
              <a:gd name="connsiteY2" fmla="*/ 370355 h 370355"/>
              <a:gd name="connsiteX0" fmla="*/ 3202935 w 3205417"/>
              <a:gd name="connsiteY0" fmla="*/ 0 h 370355"/>
              <a:gd name="connsiteX1" fmla="*/ 1666073 w 3205417"/>
              <a:gd name="connsiteY1" fmla="*/ 125958 h 370355"/>
              <a:gd name="connsiteX2" fmla="*/ 1184536 w 3205417"/>
              <a:gd name="connsiteY2" fmla="*/ 370355 h 370355"/>
            </a:gdLst>
            <a:ahLst/>
            <a:cxnLst>
              <a:cxn ang="0">
                <a:pos x="connsiteX0" y="connsiteY0"/>
              </a:cxn>
              <a:cxn ang="0">
                <a:pos x="connsiteX1" y="connsiteY1"/>
              </a:cxn>
              <a:cxn ang="0">
                <a:pos x="connsiteX2" y="connsiteY2"/>
              </a:cxn>
            </a:cxnLst>
            <a:rect l="l" t="t" r="r" b="b"/>
            <a:pathLst>
              <a:path w="3205417" h="370355">
                <a:moveTo>
                  <a:pt x="3202935" y="0"/>
                </a:moveTo>
                <a:cubicBezTo>
                  <a:pt x="3252452" y="47823"/>
                  <a:pt x="2555112" y="86224"/>
                  <a:pt x="1666073" y="125958"/>
                </a:cubicBezTo>
                <a:cubicBezTo>
                  <a:pt x="300671" y="201041"/>
                  <a:pt x="-1036579" y="201718"/>
                  <a:pt x="1184536" y="370355"/>
                </a:cubicBezTo>
              </a:path>
            </a:pathLst>
          </a:custGeom>
          <a:noFill/>
          <a:ln w="28575">
            <a:solidFill>
              <a:schemeClr val="tx1"/>
            </a:solidFill>
            <a:prstDash val="dash"/>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F48C9228-1FC4-4A23-4FF5-8D0A7F3666E6}"/>
              </a:ext>
            </a:extLst>
          </p:cNvPr>
          <p:cNvSpPr txBox="1"/>
          <p:nvPr/>
        </p:nvSpPr>
        <p:spPr>
          <a:xfrm>
            <a:off x="8397147" y="3346491"/>
            <a:ext cx="2517144" cy="400110"/>
          </a:xfrm>
          <a:prstGeom prst="rect">
            <a:avLst/>
          </a:prstGeom>
          <a:noFill/>
        </p:spPr>
        <p:txBody>
          <a:bodyPr wrap="square" rtlCol="0">
            <a:spAutoFit/>
          </a:bodyPr>
          <a:lstStyle/>
          <a:p>
            <a:r>
              <a:rPr lang="en-US" sz="2000" dirty="0"/>
              <a:t>“kink” at Burnt Ranch</a:t>
            </a:r>
          </a:p>
        </p:txBody>
      </p:sp>
      <p:sp>
        <p:nvSpPr>
          <p:cNvPr id="14" name="Freeform 52">
            <a:extLst>
              <a:ext uri="{FF2B5EF4-FFF2-40B4-BE49-F238E27FC236}">
                <a16:creationId xmlns:a16="http://schemas.microsoft.com/office/drawing/2014/main" id="{3D9C9EE8-948A-4CA9-3102-5F04F92E8237}"/>
              </a:ext>
            </a:extLst>
          </p:cNvPr>
          <p:cNvSpPr/>
          <p:nvPr/>
        </p:nvSpPr>
        <p:spPr>
          <a:xfrm rot="4584136" flipH="1">
            <a:off x="7001490" y="2846601"/>
            <a:ext cx="545355" cy="2490985"/>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336702"/>
              <a:gd name="connsiteY0" fmla="*/ 0 h 567937"/>
              <a:gd name="connsiteX1" fmla="*/ 1083176 w 1336702"/>
              <a:gd name="connsiteY1" fmla="*/ 327683 h 567937"/>
              <a:gd name="connsiteX2" fmla="*/ 1336702 w 1336702"/>
              <a:gd name="connsiteY2" fmla="*/ 567937 h 567937"/>
              <a:gd name="connsiteX0" fmla="*/ 48012 w 1336702"/>
              <a:gd name="connsiteY0" fmla="*/ 0 h 567937"/>
              <a:gd name="connsiteX1" fmla="*/ 1083176 w 1336702"/>
              <a:gd name="connsiteY1" fmla="*/ 327683 h 567937"/>
              <a:gd name="connsiteX2" fmla="*/ 1336702 w 1336702"/>
              <a:gd name="connsiteY2" fmla="*/ 567937 h 567937"/>
              <a:gd name="connsiteX0" fmla="*/ 2231781 w 2231780"/>
              <a:gd name="connsiteY0" fmla="*/ 0 h 443186"/>
              <a:gd name="connsiteX1" fmla="*/ 19912 w 2231780"/>
              <a:gd name="connsiteY1" fmla="*/ 202932 h 443186"/>
              <a:gd name="connsiteX2" fmla="*/ 273438 w 2231780"/>
              <a:gd name="connsiteY2" fmla="*/ 443186 h 443186"/>
              <a:gd name="connsiteX0" fmla="*/ 2003540 w 2003541"/>
              <a:gd name="connsiteY0" fmla="*/ 0 h 443186"/>
              <a:gd name="connsiteX1" fmla="*/ 197391 w 2003541"/>
              <a:gd name="connsiteY1" fmla="*/ 260120 h 443186"/>
              <a:gd name="connsiteX2" fmla="*/ 45197 w 2003541"/>
              <a:gd name="connsiteY2" fmla="*/ 443186 h 443186"/>
              <a:gd name="connsiteX0" fmla="*/ 2053725 w 2053724"/>
              <a:gd name="connsiteY0" fmla="*/ 0 h 443186"/>
              <a:gd name="connsiteX1" fmla="*/ 247576 w 2053724"/>
              <a:gd name="connsiteY1" fmla="*/ 260120 h 443186"/>
              <a:gd name="connsiteX2" fmla="*/ 95382 w 2053724"/>
              <a:gd name="connsiteY2" fmla="*/ 443186 h 443186"/>
              <a:gd name="connsiteX0" fmla="*/ 2053725 w 2053726"/>
              <a:gd name="connsiteY0" fmla="*/ 0 h 443186"/>
              <a:gd name="connsiteX1" fmla="*/ 247576 w 2053726"/>
              <a:gd name="connsiteY1" fmla="*/ 260120 h 443186"/>
              <a:gd name="connsiteX2" fmla="*/ 95382 w 2053726"/>
              <a:gd name="connsiteY2" fmla="*/ 443186 h 443186"/>
              <a:gd name="connsiteX0" fmla="*/ 2194274 w 2194274"/>
              <a:gd name="connsiteY0" fmla="*/ 0 h 451095"/>
              <a:gd name="connsiteX1" fmla="*/ 247576 w 2194274"/>
              <a:gd name="connsiteY1" fmla="*/ 268029 h 451095"/>
              <a:gd name="connsiteX2" fmla="*/ 95382 w 2194274"/>
              <a:gd name="connsiteY2" fmla="*/ 451095 h 451095"/>
              <a:gd name="connsiteX0" fmla="*/ 2120216 w 2120216"/>
              <a:gd name="connsiteY0" fmla="*/ 0 h 445217"/>
              <a:gd name="connsiteX1" fmla="*/ 173518 w 2120216"/>
              <a:gd name="connsiteY1" fmla="*/ 268029 h 445217"/>
              <a:gd name="connsiteX2" fmla="*/ 128944 w 2120216"/>
              <a:gd name="connsiteY2" fmla="*/ 445217 h 445217"/>
              <a:gd name="connsiteX0" fmla="*/ 2321978 w 2321978"/>
              <a:gd name="connsiteY0" fmla="*/ 0 h 445217"/>
              <a:gd name="connsiteX1" fmla="*/ 375280 w 2321978"/>
              <a:gd name="connsiteY1" fmla="*/ 268029 h 445217"/>
              <a:gd name="connsiteX2" fmla="*/ 330706 w 2321978"/>
              <a:gd name="connsiteY2" fmla="*/ 445217 h 445217"/>
              <a:gd name="connsiteX0" fmla="*/ 2264293 w 2264293"/>
              <a:gd name="connsiteY0" fmla="*/ 0 h 436905"/>
              <a:gd name="connsiteX1" fmla="*/ 317595 w 2264293"/>
              <a:gd name="connsiteY1" fmla="*/ 268029 h 436905"/>
              <a:gd name="connsiteX2" fmla="*/ 358404 w 2264293"/>
              <a:gd name="connsiteY2" fmla="*/ 436905 h 436905"/>
              <a:gd name="connsiteX0" fmla="*/ 2260371 w 2260371"/>
              <a:gd name="connsiteY0" fmla="*/ 0 h 436905"/>
              <a:gd name="connsiteX1" fmla="*/ 313673 w 2260371"/>
              <a:gd name="connsiteY1" fmla="*/ 268029 h 436905"/>
              <a:gd name="connsiteX2" fmla="*/ 354482 w 2260371"/>
              <a:gd name="connsiteY2" fmla="*/ 436905 h 436905"/>
              <a:gd name="connsiteX0" fmla="*/ 2136284 w 2136284"/>
              <a:gd name="connsiteY0" fmla="*/ 0 h 436905"/>
              <a:gd name="connsiteX1" fmla="*/ 189586 w 2136284"/>
              <a:gd name="connsiteY1" fmla="*/ 268029 h 436905"/>
              <a:gd name="connsiteX2" fmla="*/ 230395 w 2136284"/>
              <a:gd name="connsiteY2" fmla="*/ 436905 h 436905"/>
              <a:gd name="connsiteX0" fmla="*/ 2136282 w 2136282"/>
              <a:gd name="connsiteY0" fmla="*/ 0 h 436905"/>
              <a:gd name="connsiteX1" fmla="*/ 189584 w 2136282"/>
              <a:gd name="connsiteY1" fmla="*/ 268029 h 436905"/>
              <a:gd name="connsiteX2" fmla="*/ 230393 w 2136282"/>
              <a:gd name="connsiteY2" fmla="*/ 436905 h 436905"/>
              <a:gd name="connsiteX0" fmla="*/ 2653020 w 2653020"/>
              <a:gd name="connsiteY0" fmla="*/ 0 h 438196"/>
              <a:gd name="connsiteX1" fmla="*/ 706322 w 2653020"/>
              <a:gd name="connsiteY1" fmla="*/ 268029 h 438196"/>
              <a:gd name="connsiteX2" fmla="*/ 100859 w 2653020"/>
              <a:gd name="connsiteY2" fmla="*/ 438196 h 438196"/>
              <a:gd name="connsiteX0" fmla="*/ 2552162 w 2552162"/>
              <a:gd name="connsiteY0" fmla="*/ 0 h 438196"/>
              <a:gd name="connsiteX1" fmla="*/ 605464 w 2552162"/>
              <a:gd name="connsiteY1" fmla="*/ 268029 h 438196"/>
              <a:gd name="connsiteX2" fmla="*/ 1 w 2552162"/>
              <a:gd name="connsiteY2" fmla="*/ 438196 h 438196"/>
              <a:gd name="connsiteX0" fmla="*/ 2552162 w 2568187"/>
              <a:gd name="connsiteY0" fmla="*/ 0 h 438196"/>
              <a:gd name="connsiteX1" fmla="*/ 2129757 w 2568187"/>
              <a:gd name="connsiteY1" fmla="*/ 261373 h 438196"/>
              <a:gd name="connsiteX2" fmla="*/ 1 w 2568187"/>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720572 w 2552161"/>
              <a:gd name="connsiteY1" fmla="*/ 71369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445997 w 2445997"/>
              <a:gd name="connsiteY0" fmla="*/ 0 h 438139"/>
              <a:gd name="connsiteX1" fmla="*/ 626879 w 2445997"/>
              <a:gd name="connsiteY1" fmla="*/ 126713 h 438139"/>
              <a:gd name="connsiteX2" fmla="*/ 0 w 2445997"/>
              <a:gd name="connsiteY2" fmla="*/ 438139 h 438139"/>
              <a:gd name="connsiteX0" fmla="*/ 3351167 w 3351167"/>
              <a:gd name="connsiteY0" fmla="*/ 0 h 438139"/>
              <a:gd name="connsiteX1" fmla="*/ 1532049 w 3351167"/>
              <a:gd name="connsiteY1" fmla="*/ 126713 h 438139"/>
              <a:gd name="connsiteX2" fmla="*/ 905170 w 3351167"/>
              <a:gd name="connsiteY2" fmla="*/ 438139 h 438139"/>
              <a:gd name="connsiteX0" fmla="*/ 3320768 w 3320768"/>
              <a:gd name="connsiteY0" fmla="*/ 0 h 441400"/>
              <a:gd name="connsiteX1" fmla="*/ 1501650 w 3320768"/>
              <a:gd name="connsiteY1" fmla="*/ 126713 h 441400"/>
              <a:gd name="connsiteX2" fmla="*/ 914814 w 3320768"/>
              <a:gd name="connsiteY2" fmla="*/ 441400 h 441400"/>
              <a:gd name="connsiteX0" fmla="*/ 3448836 w 3448836"/>
              <a:gd name="connsiteY0" fmla="*/ 0 h 441400"/>
              <a:gd name="connsiteX1" fmla="*/ 1629718 w 3448836"/>
              <a:gd name="connsiteY1" fmla="*/ 126713 h 441400"/>
              <a:gd name="connsiteX2" fmla="*/ 1042882 w 3448836"/>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437172 w 3437172"/>
              <a:gd name="connsiteY0" fmla="*/ 0 h 441400"/>
              <a:gd name="connsiteX1" fmla="*/ 1618054 w 3437172"/>
              <a:gd name="connsiteY1" fmla="*/ 126713 h 441400"/>
              <a:gd name="connsiteX2" fmla="*/ 1031218 w 3437172"/>
              <a:gd name="connsiteY2" fmla="*/ 441400 h 441400"/>
              <a:gd name="connsiteX0" fmla="*/ 888933 w 1847697"/>
              <a:gd name="connsiteY0" fmla="*/ 0 h 351552"/>
              <a:gd name="connsiteX1" fmla="*/ 1618054 w 1847697"/>
              <a:gd name="connsiteY1" fmla="*/ 36865 h 351552"/>
              <a:gd name="connsiteX2" fmla="*/ 1031218 w 184769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055641 w 1197926"/>
              <a:gd name="connsiteY0" fmla="*/ 0 h 351552"/>
              <a:gd name="connsiteX1" fmla="*/ 455500 w 1197926"/>
              <a:gd name="connsiteY1" fmla="*/ 153049 h 351552"/>
              <a:gd name="connsiteX2" fmla="*/ 1197926 w 1197926"/>
              <a:gd name="connsiteY2" fmla="*/ 351552 h 351552"/>
              <a:gd name="connsiteX0" fmla="*/ 664703 w 806988"/>
              <a:gd name="connsiteY0" fmla="*/ 0 h 351552"/>
              <a:gd name="connsiteX1" fmla="*/ 64562 w 806988"/>
              <a:gd name="connsiteY1" fmla="*/ 153049 h 351552"/>
              <a:gd name="connsiteX2" fmla="*/ 806988 w 806988"/>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837501 w 979786"/>
              <a:gd name="connsiteY0" fmla="*/ 0 h 351552"/>
              <a:gd name="connsiteX1" fmla="*/ 51863 w 979786"/>
              <a:gd name="connsiteY1" fmla="*/ 162755 h 351552"/>
              <a:gd name="connsiteX2" fmla="*/ 979786 w 979786"/>
              <a:gd name="connsiteY2" fmla="*/ 351552 h 351552"/>
            </a:gdLst>
            <a:ahLst/>
            <a:cxnLst>
              <a:cxn ang="0">
                <a:pos x="connsiteX0" y="connsiteY0"/>
              </a:cxn>
              <a:cxn ang="0">
                <a:pos x="connsiteX1" y="connsiteY1"/>
              </a:cxn>
              <a:cxn ang="0">
                <a:pos x="connsiteX2" y="connsiteY2"/>
              </a:cxn>
            </a:cxnLst>
            <a:rect l="l" t="t" r="r" b="b"/>
            <a:pathLst>
              <a:path w="979786" h="351552">
                <a:moveTo>
                  <a:pt x="837501" y="0"/>
                </a:moveTo>
                <a:cubicBezTo>
                  <a:pt x="755897" y="55243"/>
                  <a:pt x="171152" y="108312"/>
                  <a:pt x="51863" y="162755"/>
                </a:cubicBezTo>
                <a:cubicBezTo>
                  <a:pt x="-198083" y="216160"/>
                  <a:pt x="511705" y="340838"/>
                  <a:pt x="979786" y="351552"/>
                </a:cubicBezTo>
              </a:path>
            </a:pathLst>
          </a:custGeom>
          <a:noFill/>
          <a:ln w="28575">
            <a:solidFill>
              <a:schemeClr val="tx1"/>
            </a:solidFill>
            <a:prstDash val="dash"/>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16" name="Text Box 2" descr="labels for data graph">
            <a:extLst>
              <a:ext uri="{FF2B5EF4-FFF2-40B4-BE49-F238E27FC236}">
                <a16:creationId xmlns:a16="http://schemas.microsoft.com/office/drawing/2014/main" id="{314C16F2-A74B-6913-BBF5-F8CC5D3B48A1}"/>
              </a:ext>
            </a:extLst>
          </p:cNvPr>
          <p:cNvSpPr txBox="1">
            <a:spLocks noChangeArrowheads="1"/>
          </p:cNvSpPr>
          <p:nvPr/>
        </p:nvSpPr>
        <p:spPr bwMode="auto">
          <a:xfrm rot="16200000">
            <a:off x="182881" y="3322319"/>
            <a:ext cx="2580643" cy="264163"/>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dirty="0">
                <a:latin typeface="Arial" panose="020B0604020202020204" pitchFamily="34" charset="0"/>
                <a:ea typeface="Times New Roman" panose="02020603050405020304" pitchFamily="18" charset="0"/>
                <a:cs typeface="Times New Roman" panose="02020603050405020304" pitchFamily="18" charset="0"/>
              </a:rPr>
              <a:t>Water temperature (°C)</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9" name="Slide Number Placeholder 18">
            <a:extLst>
              <a:ext uri="{FF2B5EF4-FFF2-40B4-BE49-F238E27FC236}">
                <a16:creationId xmlns:a16="http://schemas.microsoft.com/office/drawing/2014/main" id="{A64CBC50-3062-E06D-7CFE-2750DF50AB30}"/>
              </a:ext>
            </a:extLst>
          </p:cNvPr>
          <p:cNvSpPr>
            <a:spLocks noGrp="1"/>
          </p:cNvSpPr>
          <p:nvPr>
            <p:ph type="sldNum" sz="quarter" idx="12"/>
          </p:nvPr>
        </p:nvSpPr>
        <p:spPr/>
        <p:txBody>
          <a:bodyPr/>
          <a:lstStyle/>
          <a:p>
            <a:fld id="{B2909649-AB9D-4512-9D38-B41CFEFBB9D3}" type="slidenum">
              <a:rPr lang="en-US" smtClean="0"/>
              <a:t>63</a:t>
            </a:fld>
            <a:endParaRPr lang="en-US"/>
          </a:p>
        </p:txBody>
      </p:sp>
    </p:spTree>
    <p:extLst>
      <p:ext uri="{BB962C8B-B14F-4D97-AF65-F5344CB8AC3E}">
        <p14:creationId xmlns:p14="http://schemas.microsoft.com/office/powerpoint/2010/main" val="175492608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Arrow Connector 5">
            <a:extLst>
              <a:ext uri="{FF2B5EF4-FFF2-40B4-BE49-F238E27FC236}">
                <a16:creationId xmlns:a16="http://schemas.microsoft.com/office/drawing/2014/main" id="{A46000DE-758C-4B1E-8BE5-03AFF8C5A176}"/>
              </a:ext>
            </a:extLst>
          </p:cNvPr>
          <p:cNvCxnSpPr>
            <a:cxnSpLocks/>
          </p:cNvCxnSpPr>
          <p:nvPr/>
        </p:nvCxnSpPr>
        <p:spPr>
          <a:xfrm flipH="1" flipV="1">
            <a:off x="7919720" y="2616200"/>
            <a:ext cx="705105" cy="514626"/>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pic>
        <p:nvPicPr>
          <p:cNvPr id="4" name="Picture 3" descr="data graph">
            <a:extLst>
              <a:ext uri="{FF2B5EF4-FFF2-40B4-BE49-F238E27FC236}">
                <a16:creationId xmlns:a16="http://schemas.microsoft.com/office/drawing/2014/main" id="{23E28059-B159-E39B-E0C3-185A3936F574}"/>
              </a:ext>
            </a:extLst>
          </p:cNvPr>
          <p:cNvPicPr>
            <a:picLocks noChangeAspect="1"/>
          </p:cNvPicPr>
          <p:nvPr/>
        </p:nvPicPr>
        <p:blipFill rotWithShape="1">
          <a:blip r:embed="rId3"/>
          <a:srcRect l="2135"/>
          <a:stretch/>
        </p:blipFill>
        <p:spPr>
          <a:xfrm>
            <a:off x="386080" y="82579"/>
            <a:ext cx="8238745" cy="6692839"/>
          </a:xfrm>
          <a:prstGeom prst="rect">
            <a:avLst/>
          </a:prstGeom>
        </p:spPr>
      </p:pic>
      <p:sp>
        <p:nvSpPr>
          <p:cNvPr id="12" name="Text Box 2" descr="labels for data graph">
            <a:extLst>
              <a:ext uri="{FF2B5EF4-FFF2-40B4-BE49-F238E27FC236}">
                <a16:creationId xmlns:a16="http://schemas.microsoft.com/office/drawing/2014/main" id="{70AE75D3-9320-5C6B-3ACA-22A96164DB23}"/>
              </a:ext>
            </a:extLst>
          </p:cNvPr>
          <p:cNvSpPr txBox="1">
            <a:spLocks noChangeArrowheads="1"/>
          </p:cNvSpPr>
          <p:nvPr/>
        </p:nvSpPr>
        <p:spPr bwMode="auto">
          <a:xfrm rot="16200000">
            <a:off x="-1893738" y="3309617"/>
            <a:ext cx="4282439" cy="264163"/>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dirty="0">
                <a:latin typeface="Arial" panose="020B0604020202020204" pitchFamily="34" charset="0"/>
                <a:ea typeface="Times New Roman" panose="02020603050405020304" pitchFamily="18" charset="0"/>
                <a:cs typeface="Times New Roman" panose="02020603050405020304" pitchFamily="18" charset="0"/>
              </a:rPr>
              <a:t>7DADA water temp. (°C)</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D2A30544-F540-4356-D91D-F885F9BCB718}"/>
              </a:ext>
            </a:extLst>
          </p:cNvPr>
          <p:cNvSpPr txBox="1"/>
          <p:nvPr/>
        </p:nvSpPr>
        <p:spPr>
          <a:xfrm>
            <a:off x="8564157" y="3443972"/>
            <a:ext cx="2992620" cy="707886"/>
          </a:xfrm>
          <a:prstGeom prst="rect">
            <a:avLst/>
          </a:prstGeom>
          <a:noFill/>
        </p:spPr>
        <p:txBody>
          <a:bodyPr wrap="square" rtlCol="0">
            <a:spAutoFit/>
          </a:bodyPr>
          <a:lstStyle/>
          <a:p>
            <a:pPr algn="ctr"/>
            <a:r>
              <a:rPr lang="en-US" sz="2000" dirty="0"/>
              <a:t>Shading is 13-16.5 °C juvenile growth target</a:t>
            </a:r>
          </a:p>
        </p:txBody>
      </p:sp>
      <p:sp>
        <p:nvSpPr>
          <p:cNvPr id="19" name="Subtitle 2">
            <a:extLst>
              <a:ext uri="{FF2B5EF4-FFF2-40B4-BE49-F238E27FC236}">
                <a16:creationId xmlns:a16="http://schemas.microsoft.com/office/drawing/2014/main" id="{72D0DDB4-B75F-0A07-6055-3EA29C03B15E}"/>
              </a:ext>
            </a:extLst>
          </p:cNvPr>
          <p:cNvSpPr txBox="1">
            <a:spLocks/>
          </p:cNvSpPr>
          <p:nvPr/>
        </p:nvSpPr>
        <p:spPr>
          <a:xfrm>
            <a:off x="8448040" y="352343"/>
            <a:ext cx="3537148" cy="14205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85000"/>
              </a:lnSpc>
              <a:buNone/>
            </a:pPr>
            <a:r>
              <a:rPr lang="en-US" sz="3200" dirty="0"/>
              <a:t>Juvenile Salmonid Growth</a:t>
            </a:r>
          </a:p>
        </p:txBody>
      </p:sp>
      <p:sp>
        <p:nvSpPr>
          <p:cNvPr id="22" name="Slide Number Placeholder 21">
            <a:extLst>
              <a:ext uri="{FF2B5EF4-FFF2-40B4-BE49-F238E27FC236}">
                <a16:creationId xmlns:a16="http://schemas.microsoft.com/office/drawing/2014/main" id="{45FC2ED3-6DAB-93B1-4F41-8A8359DA149F}"/>
              </a:ext>
            </a:extLst>
          </p:cNvPr>
          <p:cNvSpPr>
            <a:spLocks noGrp="1"/>
          </p:cNvSpPr>
          <p:nvPr>
            <p:ph type="sldNum" sz="quarter" idx="12"/>
          </p:nvPr>
        </p:nvSpPr>
        <p:spPr/>
        <p:txBody>
          <a:bodyPr/>
          <a:lstStyle/>
          <a:p>
            <a:fld id="{B2909649-AB9D-4512-9D38-B41CFEFBB9D3}" type="slidenum">
              <a:rPr lang="en-US" smtClean="0"/>
              <a:t>64</a:t>
            </a:fld>
            <a:endParaRPr lang="en-US"/>
          </a:p>
        </p:txBody>
      </p:sp>
      <p:grpSp>
        <p:nvGrpSpPr>
          <p:cNvPr id="2" name="Group 1">
            <a:extLst>
              <a:ext uri="{FF2B5EF4-FFF2-40B4-BE49-F238E27FC236}">
                <a16:creationId xmlns:a16="http://schemas.microsoft.com/office/drawing/2014/main" id="{8F646584-D0B4-69A4-5653-F33DCA139633}"/>
              </a:ext>
            </a:extLst>
          </p:cNvPr>
          <p:cNvGrpSpPr/>
          <p:nvPr/>
        </p:nvGrpSpPr>
        <p:grpSpPr>
          <a:xfrm>
            <a:off x="9223863" y="4746322"/>
            <a:ext cx="2653537" cy="1706873"/>
            <a:chOff x="9450728" y="4695863"/>
            <a:chExt cx="2653537" cy="1706873"/>
          </a:xfrm>
        </p:grpSpPr>
        <p:pic>
          <p:nvPicPr>
            <p:cNvPr id="3" name="Picture 2">
              <a:extLst>
                <a:ext uri="{FF2B5EF4-FFF2-40B4-BE49-F238E27FC236}">
                  <a16:creationId xmlns:a16="http://schemas.microsoft.com/office/drawing/2014/main" id="{7D3A6072-C188-50D1-9C7C-57483725091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162" t="21171" r="11490" b="8864"/>
            <a:stretch/>
          </p:blipFill>
          <p:spPr>
            <a:xfrm>
              <a:off x="9450728" y="4695863"/>
              <a:ext cx="2534460" cy="1616734"/>
            </a:xfrm>
            <a:prstGeom prst="rect">
              <a:avLst/>
            </a:prstGeom>
            <a:effectLst>
              <a:outerShdw blurRad="50800" dist="88900" dir="2700000" algn="tl" rotWithShape="0">
                <a:prstClr val="black">
                  <a:alpha val="40000"/>
                </a:prstClr>
              </a:outerShdw>
            </a:effectLst>
          </p:spPr>
        </p:pic>
        <p:sp>
          <p:nvSpPr>
            <p:cNvPr id="5" name="Content Placeholder 6">
              <a:extLst>
                <a:ext uri="{FF2B5EF4-FFF2-40B4-BE49-F238E27FC236}">
                  <a16:creationId xmlns:a16="http://schemas.microsoft.com/office/drawing/2014/main" id="{78BEF219-E9C2-0D42-989F-4BF0C023EBEE}"/>
                </a:ext>
              </a:extLst>
            </p:cNvPr>
            <p:cNvSpPr txBox="1">
              <a:spLocks/>
            </p:cNvSpPr>
            <p:nvPr/>
          </p:nvSpPr>
          <p:spPr bwMode="auto">
            <a:xfrm>
              <a:off x="10815320" y="6088410"/>
              <a:ext cx="1288945"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US" sz="800" b="0" i="0" u="none" strike="noStrike" kern="0" cap="none" spc="0" normalizeH="0" baseline="0" noProof="0" dirty="0">
                  <a:ln>
                    <a:noFill/>
                  </a:ln>
                  <a:solidFill>
                    <a:schemeClr val="bg1">
                      <a:lumMod val="65000"/>
                    </a:scheme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Roger Tabor USFWS</a:t>
              </a:r>
            </a:p>
          </p:txBody>
        </p:sp>
      </p:grpSp>
      <p:sp>
        <p:nvSpPr>
          <p:cNvPr id="8" name="Freeform 52">
            <a:extLst>
              <a:ext uri="{FF2B5EF4-FFF2-40B4-BE49-F238E27FC236}">
                <a16:creationId xmlns:a16="http://schemas.microsoft.com/office/drawing/2014/main" id="{96101615-8B27-F290-930D-F38BDC133F22}"/>
              </a:ext>
            </a:extLst>
          </p:cNvPr>
          <p:cNvSpPr/>
          <p:nvPr/>
        </p:nvSpPr>
        <p:spPr>
          <a:xfrm rot="4584136" flipH="1">
            <a:off x="8089748" y="3219010"/>
            <a:ext cx="450295" cy="1033739"/>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336702"/>
              <a:gd name="connsiteY0" fmla="*/ 0 h 567937"/>
              <a:gd name="connsiteX1" fmla="*/ 1083176 w 1336702"/>
              <a:gd name="connsiteY1" fmla="*/ 327683 h 567937"/>
              <a:gd name="connsiteX2" fmla="*/ 1336702 w 1336702"/>
              <a:gd name="connsiteY2" fmla="*/ 567937 h 567937"/>
              <a:gd name="connsiteX0" fmla="*/ 48012 w 1336702"/>
              <a:gd name="connsiteY0" fmla="*/ 0 h 567937"/>
              <a:gd name="connsiteX1" fmla="*/ 1083176 w 1336702"/>
              <a:gd name="connsiteY1" fmla="*/ 327683 h 567937"/>
              <a:gd name="connsiteX2" fmla="*/ 1336702 w 1336702"/>
              <a:gd name="connsiteY2" fmla="*/ 567937 h 567937"/>
              <a:gd name="connsiteX0" fmla="*/ 2231781 w 2231780"/>
              <a:gd name="connsiteY0" fmla="*/ 0 h 443186"/>
              <a:gd name="connsiteX1" fmla="*/ 19912 w 2231780"/>
              <a:gd name="connsiteY1" fmla="*/ 202932 h 443186"/>
              <a:gd name="connsiteX2" fmla="*/ 273438 w 2231780"/>
              <a:gd name="connsiteY2" fmla="*/ 443186 h 443186"/>
              <a:gd name="connsiteX0" fmla="*/ 2003540 w 2003541"/>
              <a:gd name="connsiteY0" fmla="*/ 0 h 443186"/>
              <a:gd name="connsiteX1" fmla="*/ 197391 w 2003541"/>
              <a:gd name="connsiteY1" fmla="*/ 260120 h 443186"/>
              <a:gd name="connsiteX2" fmla="*/ 45197 w 2003541"/>
              <a:gd name="connsiteY2" fmla="*/ 443186 h 443186"/>
              <a:gd name="connsiteX0" fmla="*/ 2053725 w 2053724"/>
              <a:gd name="connsiteY0" fmla="*/ 0 h 443186"/>
              <a:gd name="connsiteX1" fmla="*/ 247576 w 2053724"/>
              <a:gd name="connsiteY1" fmla="*/ 260120 h 443186"/>
              <a:gd name="connsiteX2" fmla="*/ 95382 w 2053724"/>
              <a:gd name="connsiteY2" fmla="*/ 443186 h 443186"/>
              <a:gd name="connsiteX0" fmla="*/ 2053725 w 2053726"/>
              <a:gd name="connsiteY0" fmla="*/ 0 h 443186"/>
              <a:gd name="connsiteX1" fmla="*/ 247576 w 2053726"/>
              <a:gd name="connsiteY1" fmla="*/ 260120 h 443186"/>
              <a:gd name="connsiteX2" fmla="*/ 95382 w 2053726"/>
              <a:gd name="connsiteY2" fmla="*/ 443186 h 443186"/>
              <a:gd name="connsiteX0" fmla="*/ 2194274 w 2194274"/>
              <a:gd name="connsiteY0" fmla="*/ 0 h 451095"/>
              <a:gd name="connsiteX1" fmla="*/ 247576 w 2194274"/>
              <a:gd name="connsiteY1" fmla="*/ 268029 h 451095"/>
              <a:gd name="connsiteX2" fmla="*/ 95382 w 2194274"/>
              <a:gd name="connsiteY2" fmla="*/ 451095 h 451095"/>
              <a:gd name="connsiteX0" fmla="*/ 2120216 w 2120216"/>
              <a:gd name="connsiteY0" fmla="*/ 0 h 445217"/>
              <a:gd name="connsiteX1" fmla="*/ 173518 w 2120216"/>
              <a:gd name="connsiteY1" fmla="*/ 268029 h 445217"/>
              <a:gd name="connsiteX2" fmla="*/ 128944 w 2120216"/>
              <a:gd name="connsiteY2" fmla="*/ 445217 h 445217"/>
              <a:gd name="connsiteX0" fmla="*/ 2321978 w 2321978"/>
              <a:gd name="connsiteY0" fmla="*/ 0 h 445217"/>
              <a:gd name="connsiteX1" fmla="*/ 375280 w 2321978"/>
              <a:gd name="connsiteY1" fmla="*/ 268029 h 445217"/>
              <a:gd name="connsiteX2" fmla="*/ 330706 w 2321978"/>
              <a:gd name="connsiteY2" fmla="*/ 445217 h 445217"/>
              <a:gd name="connsiteX0" fmla="*/ 2264293 w 2264293"/>
              <a:gd name="connsiteY0" fmla="*/ 0 h 436905"/>
              <a:gd name="connsiteX1" fmla="*/ 317595 w 2264293"/>
              <a:gd name="connsiteY1" fmla="*/ 268029 h 436905"/>
              <a:gd name="connsiteX2" fmla="*/ 358404 w 2264293"/>
              <a:gd name="connsiteY2" fmla="*/ 436905 h 436905"/>
              <a:gd name="connsiteX0" fmla="*/ 2260371 w 2260371"/>
              <a:gd name="connsiteY0" fmla="*/ 0 h 436905"/>
              <a:gd name="connsiteX1" fmla="*/ 313673 w 2260371"/>
              <a:gd name="connsiteY1" fmla="*/ 268029 h 436905"/>
              <a:gd name="connsiteX2" fmla="*/ 354482 w 2260371"/>
              <a:gd name="connsiteY2" fmla="*/ 436905 h 436905"/>
              <a:gd name="connsiteX0" fmla="*/ 2136284 w 2136284"/>
              <a:gd name="connsiteY0" fmla="*/ 0 h 436905"/>
              <a:gd name="connsiteX1" fmla="*/ 189586 w 2136284"/>
              <a:gd name="connsiteY1" fmla="*/ 268029 h 436905"/>
              <a:gd name="connsiteX2" fmla="*/ 230395 w 2136284"/>
              <a:gd name="connsiteY2" fmla="*/ 436905 h 436905"/>
              <a:gd name="connsiteX0" fmla="*/ 2136282 w 2136282"/>
              <a:gd name="connsiteY0" fmla="*/ 0 h 436905"/>
              <a:gd name="connsiteX1" fmla="*/ 189584 w 2136282"/>
              <a:gd name="connsiteY1" fmla="*/ 268029 h 436905"/>
              <a:gd name="connsiteX2" fmla="*/ 230393 w 2136282"/>
              <a:gd name="connsiteY2" fmla="*/ 436905 h 436905"/>
              <a:gd name="connsiteX0" fmla="*/ 2653020 w 2653020"/>
              <a:gd name="connsiteY0" fmla="*/ 0 h 438196"/>
              <a:gd name="connsiteX1" fmla="*/ 706322 w 2653020"/>
              <a:gd name="connsiteY1" fmla="*/ 268029 h 438196"/>
              <a:gd name="connsiteX2" fmla="*/ 100859 w 2653020"/>
              <a:gd name="connsiteY2" fmla="*/ 438196 h 438196"/>
              <a:gd name="connsiteX0" fmla="*/ 2552162 w 2552162"/>
              <a:gd name="connsiteY0" fmla="*/ 0 h 438196"/>
              <a:gd name="connsiteX1" fmla="*/ 605464 w 2552162"/>
              <a:gd name="connsiteY1" fmla="*/ 268029 h 438196"/>
              <a:gd name="connsiteX2" fmla="*/ 1 w 2552162"/>
              <a:gd name="connsiteY2" fmla="*/ 438196 h 438196"/>
              <a:gd name="connsiteX0" fmla="*/ 2552162 w 2568187"/>
              <a:gd name="connsiteY0" fmla="*/ 0 h 438196"/>
              <a:gd name="connsiteX1" fmla="*/ 2129757 w 2568187"/>
              <a:gd name="connsiteY1" fmla="*/ 261373 h 438196"/>
              <a:gd name="connsiteX2" fmla="*/ 1 w 2568187"/>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720572 w 2552161"/>
              <a:gd name="connsiteY1" fmla="*/ 71369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445997 w 2445997"/>
              <a:gd name="connsiteY0" fmla="*/ 0 h 438139"/>
              <a:gd name="connsiteX1" fmla="*/ 626879 w 2445997"/>
              <a:gd name="connsiteY1" fmla="*/ 126713 h 438139"/>
              <a:gd name="connsiteX2" fmla="*/ 0 w 2445997"/>
              <a:gd name="connsiteY2" fmla="*/ 438139 h 438139"/>
              <a:gd name="connsiteX0" fmla="*/ 3351167 w 3351167"/>
              <a:gd name="connsiteY0" fmla="*/ 0 h 438139"/>
              <a:gd name="connsiteX1" fmla="*/ 1532049 w 3351167"/>
              <a:gd name="connsiteY1" fmla="*/ 126713 h 438139"/>
              <a:gd name="connsiteX2" fmla="*/ 905170 w 3351167"/>
              <a:gd name="connsiteY2" fmla="*/ 438139 h 438139"/>
              <a:gd name="connsiteX0" fmla="*/ 3320768 w 3320768"/>
              <a:gd name="connsiteY0" fmla="*/ 0 h 441400"/>
              <a:gd name="connsiteX1" fmla="*/ 1501650 w 3320768"/>
              <a:gd name="connsiteY1" fmla="*/ 126713 h 441400"/>
              <a:gd name="connsiteX2" fmla="*/ 914814 w 3320768"/>
              <a:gd name="connsiteY2" fmla="*/ 441400 h 441400"/>
              <a:gd name="connsiteX0" fmla="*/ 3448836 w 3448836"/>
              <a:gd name="connsiteY0" fmla="*/ 0 h 441400"/>
              <a:gd name="connsiteX1" fmla="*/ 1629718 w 3448836"/>
              <a:gd name="connsiteY1" fmla="*/ 126713 h 441400"/>
              <a:gd name="connsiteX2" fmla="*/ 1042882 w 3448836"/>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437172 w 3437172"/>
              <a:gd name="connsiteY0" fmla="*/ 0 h 441400"/>
              <a:gd name="connsiteX1" fmla="*/ 1618054 w 3437172"/>
              <a:gd name="connsiteY1" fmla="*/ 126713 h 441400"/>
              <a:gd name="connsiteX2" fmla="*/ 1031218 w 3437172"/>
              <a:gd name="connsiteY2" fmla="*/ 441400 h 441400"/>
              <a:gd name="connsiteX0" fmla="*/ 888933 w 1847697"/>
              <a:gd name="connsiteY0" fmla="*/ 0 h 351552"/>
              <a:gd name="connsiteX1" fmla="*/ 1618054 w 1847697"/>
              <a:gd name="connsiteY1" fmla="*/ 36865 h 351552"/>
              <a:gd name="connsiteX2" fmla="*/ 1031218 w 184769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055641 w 1197926"/>
              <a:gd name="connsiteY0" fmla="*/ 0 h 351552"/>
              <a:gd name="connsiteX1" fmla="*/ 455500 w 1197926"/>
              <a:gd name="connsiteY1" fmla="*/ 153049 h 351552"/>
              <a:gd name="connsiteX2" fmla="*/ 1197926 w 1197926"/>
              <a:gd name="connsiteY2" fmla="*/ 351552 h 351552"/>
              <a:gd name="connsiteX0" fmla="*/ 664703 w 806988"/>
              <a:gd name="connsiteY0" fmla="*/ 0 h 351552"/>
              <a:gd name="connsiteX1" fmla="*/ 64562 w 806988"/>
              <a:gd name="connsiteY1" fmla="*/ 153049 h 351552"/>
              <a:gd name="connsiteX2" fmla="*/ 806988 w 806988"/>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804709 w 946994"/>
              <a:gd name="connsiteY0" fmla="*/ 0 h 351552"/>
              <a:gd name="connsiteX1" fmla="*/ 53867 w 946994"/>
              <a:gd name="connsiteY1" fmla="*/ 288410 h 351552"/>
              <a:gd name="connsiteX2" fmla="*/ 946994 w 946994"/>
              <a:gd name="connsiteY2" fmla="*/ 351552 h 351552"/>
              <a:gd name="connsiteX0" fmla="*/ 53867 w 946994"/>
              <a:gd name="connsiteY0" fmla="*/ 0 h 63142"/>
              <a:gd name="connsiteX1" fmla="*/ 946994 w 946994"/>
              <a:gd name="connsiteY1" fmla="*/ 63142 h 63142"/>
              <a:gd name="connsiteX0" fmla="*/ 46484 w 1082124"/>
              <a:gd name="connsiteY0" fmla="*/ 0 h 105613"/>
              <a:gd name="connsiteX1" fmla="*/ 1082124 w 1082124"/>
              <a:gd name="connsiteY1" fmla="*/ 105613 h 105613"/>
              <a:gd name="connsiteX0" fmla="*/ 107050 w 1142690"/>
              <a:gd name="connsiteY0" fmla="*/ 0 h 105613"/>
              <a:gd name="connsiteX1" fmla="*/ 1142690 w 1142690"/>
              <a:gd name="connsiteY1" fmla="*/ 105613 h 105613"/>
            </a:gdLst>
            <a:ahLst/>
            <a:cxnLst>
              <a:cxn ang="0">
                <a:pos x="connsiteX0" y="connsiteY0"/>
              </a:cxn>
              <a:cxn ang="0">
                <a:pos x="connsiteX1" y="connsiteY1"/>
              </a:cxn>
            </a:cxnLst>
            <a:rect l="l" t="t" r="r" b="b"/>
            <a:pathLst>
              <a:path w="1142690" h="105613">
                <a:moveTo>
                  <a:pt x="107050" y="0"/>
                </a:moveTo>
                <a:cubicBezTo>
                  <a:pt x="-328351" y="83245"/>
                  <a:pt x="674609" y="94899"/>
                  <a:pt x="1142690" y="105613"/>
                </a:cubicBezTo>
              </a:path>
            </a:pathLst>
          </a:custGeom>
          <a:noFill/>
          <a:ln w="28575">
            <a:solidFill>
              <a:schemeClr val="tx1"/>
            </a:solidFill>
            <a:prstDash val="dash"/>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370426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Arrow Connector 5">
            <a:extLst>
              <a:ext uri="{FF2B5EF4-FFF2-40B4-BE49-F238E27FC236}">
                <a16:creationId xmlns:a16="http://schemas.microsoft.com/office/drawing/2014/main" id="{A46000DE-758C-4B1E-8BE5-03AFF8C5A176}"/>
              </a:ext>
            </a:extLst>
          </p:cNvPr>
          <p:cNvCxnSpPr>
            <a:cxnSpLocks/>
          </p:cNvCxnSpPr>
          <p:nvPr/>
        </p:nvCxnSpPr>
        <p:spPr>
          <a:xfrm flipH="1" flipV="1">
            <a:off x="7919720" y="2616200"/>
            <a:ext cx="705105" cy="514626"/>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8" name="TextBox 7">
            <a:extLst>
              <a:ext uri="{FF2B5EF4-FFF2-40B4-BE49-F238E27FC236}">
                <a16:creationId xmlns:a16="http://schemas.microsoft.com/office/drawing/2014/main" id="{1235C433-5EF7-49A1-8457-670CD0730819}"/>
              </a:ext>
            </a:extLst>
          </p:cNvPr>
          <p:cNvSpPr txBox="1"/>
          <p:nvPr/>
        </p:nvSpPr>
        <p:spPr>
          <a:xfrm>
            <a:off x="8894580" y="1264273"/>
            <a:ext cx="2992620" cy="1015663"/>
          </a:xfrm>
          <a:prstGeom prst="rect">
            <a:avLst/>
          </a:prstGeom>
          <a:noFill/>
        </p:spPr>
        <p:txBody>
          <a:bodyPr wrap="square" rtlCol="0">
            <a:spAutoFit/>
          </a:bodyPr>
          <a:lstStyle/>
          <a:p>
            <a:pPr algn="ctr"/>
            <a:r>
              <a:rPr lang="en-US" sz="2000" dirty="0"/>
              <a:t>ROD flows: </a:t>
            </a:r>
          </a:p>
          <a:p>
            <a:pPr algn="ctr"/>
            <a:r>
              <a:rPr lang="en-US" sz="2000" dirty="0"/>
              <a:t>reduced duration of optimal growth</a:t>
            </a:r>
          </a:p>
        </p:txBody>
      </p:sp>
      <p:pic>
        <p:nvPicPr>
          <p:cNvPr id="4" name="Picture 3" descr="data graph">
            <a:extLst>
              <a:ext uri="{FF2B5EF4-FFF2-40B4-BE49-F238E27FC236}">
                <a16:creationId xmlns:a16="http://schemas.microsoft.com/office/drawing/2014/main" id="{23E28059-B159-E39B-E0C3-185A3936F574}"/>
              </a:ext>
            </a:extLst>
          </p:cNvPr>
          <p:cNvPicPr>
            <a:picLocks noChangeAspect="1"/>
          </p:cNvPicPr>
          <p:nvPr/>
        </p:nvPicPr>
        <p:blipFill rotWithShape="1">
          <a:blip r:embed="rId3"/>
          <a:srcRect l="2135"/>
          <a:stretch/>
        </p:blipFill>
        <p:spPr>
          <a:xfrm>
            <a:off x="386080" y="82579"/>
            <a:ext cx="8238745" cy="6692839"/>
          </a:xfrm>
          <a:prstGeom prst="rect">
            <a:avLst/>
          </a:prstGeom>
        </p:spPr>
      </p:pic>
      <p:sp>
        <p:nvSpPr>
          <p:cNvPr id="7" name="Subtitle 2"/>
          <p:cNvSpPr txBox="1">
            <a:spLocks/>
          </p:cNvSpPr>
          <p:nvPr/>
        </p:nvSpPr>
        <p:spPr>
          <a:xfrm>
            <a:off x="8448040" y="352343"/>
            <a:ext cx="3537148" cy="14205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85000"/>
              </a:lnSpc>
              <a:buNone/>
            </a:pPr>
            <a:r>
              <a:rPr lang="en-US" sz="3200" dirty="0"/>
              <a:t>Juvenile Salmonid Growth</a:t>
            </a:r>
          </a:p>
        </p:txBody>
      </p:sp>
      <p:sp>
        <p:nvSpPr>
          <p:cNvPr id="9" name="Freeform 52">
            <a:extLst>
              <a:ext uri="{FF2B5EF4-FFF2-40B4-BE49-F238E27FC236}">
                <a16:creationId xmlns:a16="http://schemas.microsoft.com/office/drawing/2014/main" id="{4BCCFADB-A19C-8590-CCEE-E74BECDC8035}"/>
              </a:ext>
            </a:extLst>
          </p:cNvPr>
          <p:cNvSpPr/>
          <p:nvPr/>
        </p:nvSpPr>
        <p:spPr>
          <a:xfrm rot="6779592" flipH="1">
            <a:off x="5592288" y="-1512484"/>
            <a:ext cx="2616476" cy="6461486"/>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336702"/>
              <a:gd name="connsiteY0" fmla="*/ 0 h 567937"/>
              <a:gd name="connsiteX1" fmla="*/ 1083176 w 1336702"/>
              <a:gd name="connsiteY1" fmla="*/ 327683 h 567937"/>
              <a:gd name="connsiteX2" fmla="*/ 1336702 w 1336702"/>
              <a:gd name="connsiteY2" fmla="*/ 567937 h 567937"/>
              <a:gd name="connsiteX0" fmla="*/ 48012 w 1336702"/>
              <a:gd name="connsiteY0" fmla="*/ 0 h 567937"/>
              <a:gd name="connsiteX1" fmla="*/ 1083176 w 1336702"/>
              <a:gd name="connsiteY1" fmla="*/ 327683 h 567937"/>
              <a:gd name="connsiteX2" fmla="*/ 1336702 w 1336702"/>
              <a:gd name="connsiteY2" fmla="*/ 567937 h 567937"/>
              <a:gd name="connsiteX0" fmla="*/ 2231781 w 2231780"/>
              <a:gd name="connsiteY0" fmla="*/ 0 h 443186"/>
              <a:gd name="connsiteX1" fmla="*/ 19912 w 2231780"/>
              <a:gd name="connsiteY1" fmla="*/ 202932 h 443186"/>
              <a:gd name="connsiteX2" fmla="*/ 273438 w 2231780"/>
              <a:gd name="connsiteY2" fmla="*/ 443186 h 443186"/>
              <a:gd name="connsiteX0" fmla="*/ 2003540 w 2003541"/>
              <a:gd name="connsiteY0" fmla="*/ 0 h 443186"/>
              <a:gd name="connsiteX1" fmla="*/ 197391 w 2003541"/>
              <a:gd name="connsiteY1" fmla="*/ 260120 h 443186"/>
              <a:gd name="connsiteX2" fmla="*/ 45197 w 2003541"/>
              <a:gd name="connsiteY2" fmla="*/ 443186 h 443186"/>
              <a:gd name="connsiteX0" fmla="*/ 2053725 w 2053724"/>
              <a:gd name="connsiteY0" fmla="*/ 0 h 443186"/>
              <a:gd name="connsiteX1" fmla="*/ 247576 w 2053724"/>
              <a:gd name="connsiteY1" fmla="*/ 260120 h 443186"/>
              <a:gd name="connsiteX2" fmla="*/ 95382 w 2053724"/>
              <a:gd name="connsiteY2" fmla="*/ 443186 h 443186"/>
              <a:gd name="connsiteX0" fmla="*/ 2053725 w 2053726"/>
              <a:gd name="connsiteY0" fmla="*/ 0 h 443186"/>
              <a:gd name="connsiteX1" fmla="*/ 247576 w 2053726"/>
              <a:gd name="connsiteY1" fmla="*/ 260120 h 443186"/>
              <a:gd name="connsiteX2" fmla="*/ 95382 w 2053726"/>
              <a:gd name="connsiteY2" fmla="*/ 443186 h 443186"/>
              <a:gd name="connsiteX0" fmla="*/ 2194274 w 2194274"/>
              <a:gd name="connsiteY0" fmla="*/ 0 h 451095"/>
              <a:gd name="connsiteX1" fmla="*/ 247576 w 2194274"/>
              <a:gd name="connsiteY1" fmla="*/ 268029 h 451095"/>
              <a:gd name="connsiteX2" fmla="*/ 95382 w 2194274"/>
              <a:gd name="connsiteY2" fmla="*/ 451095 h 451095"/>
              <a:gd name="connsiteX0" fmla="*/ 2120216 w 2120216"/>
              <a:gd name="connsiteY0" fmla="*/ 0 h 445217"/>
              <a:gd name="connsiteX1" fmla="*/ 173518 w 2120216"/>
              <a:gd name="connsiteY1" fmla="*/ 268029 h 445217"/>
              <a:gd name="connsiteX2" fmla="*/ 128944 w 2120216"/>
              <a:gd name="connsiteY2" fmla="*/ 445217 h 445217"/>
              <a:gd name="connsiteX0" fmla="*/ 2321978 w 2321978"/>
              <a:gd name="connsiteY0" fmla="*/ 0 h 445217"/>
              <a:gd name="connsiteX1" fmla="*/ 375280 w 2321978"/>
              <a:gd name="connsiteY1" fmla="*/ 268029 h 445217"/>
              <a:gd name="connsiteX2" fmla="*/ 330706 w 2321978"/>
              <a:gd name="connsiteY2" fmla="*/ 445217 h 445217"/>
              <a:gd name="connsiteX0" fmla="*/ 2264293 w 2264293"/>
              <a:gd name="connsiteY0" fmla="*/ 0 h 436905"/>
              <a:gd name="connsiteX1" fmla="*/ 317595 w 2264293"/>
              <a:gd name="connsiteY1" fmla="*/ 268029 h 436905"/>
              <a:gd name="connsiteX2" fmla="*/ 358404 w 2264293"/>
              <a:gd name="connsiteY2" fmla="*/ 436905 h 436905"/>
              <a:gd name="connsiteX0" fmla="*/ 2260371 w 2260371"/>
              <a:gd name="connsiteY0" fmla="*/ 0 h 436905"/>
              <a:gd name="connsiteX1" fmla="*/ 313673 w 2260371"/>
              <a:gd name="connsiteY1" fmla="*/ 268029 h 436905"/>
              <a:gd name="connsiteX2" fmla="*/ 354482 w 2260371"/>
              <a:gd name="connsiteY2" fmla="*/ 436905 h 436905"/>
              <a:gd name="connsiteX0" fmla="*/ 2136284 w 2136284"/>
              <a:gd name="connsiteY0" fmla="*/ 0 h 436905"/>
              <a:gd name="connsiteX1" fmla="*/ 189586 w 2136284"/>
              <a:gd name="connsiteY1" fmla="*/ 268029 h 436905"/>
              <a:gd name="connsiteX2" fmla="*/ 230395 w 2136284"/>
              <a:gd name="connsiteY2" fmla="*/ 436905 h 436905"/>
              <a:gd name="connsiteX0" fmla="*/ 2136282 w 2136282"/>
              <a:gd name="connsiteY0" fmla="*/ 0 h 436905"/>
              <a:gd name="connsiteX1" fmla="*/ 189584 w 2136282"/>
              <a:gd name="connsiteY1" fmla="*/ 268029 h 436905"/>
              <a:gd name="connsiteX2" fmla="*/ 230393 w 2136282"/>
              <a:gd name="connsiteY2" fmla="*/ 436905 h 436905"/>
              <a:gd name="connsiteX0" fmla="*/ 2653020 w 2653020"/>
              <a:gd name="connsiteY0" fmla="*/ 0 h 438196"/>
              <a:gd name="connsiteX1" fmla="*/ 706322 w 2653020"/>
              <a:gd name="connsiteY1" fmla="*/ 268029 h 438196"/>
              <a:gd name="connsiteX2" fmla="*/ 100859 w 2653020"/>
              <a:gd name="connsiteY2" fmla="*/ 438196 h 438196"/>
              <a:gd name="connsiteX0" fmla="*/ 2552162 w 2552162"/>
              <a:gd name="connsiteY0" fmla="*/ 0 h 438196"/>
              <a:gd name="connsiteX1" fmla="*/ 605464 w 2552162"/>
              <a:gd name="connsiteY1" fmla="*/ 268029 h 438196"/>
              <a:gd name="connsiteX2" fmla="*/ 1 w 2552162"/>
              <a:gd name="connsiteY2" fmla="*/ 438196 h 438196"/>
              <a:gd name="connsiteX0" fmla="*/ 2552162 w 2568187"/>
              <a:gd name="connsiteY0" fmla="*/ 0 h 438196"/>
              <a:gd name="connsiteX1" fmla="*/ 2129757 w 2568187"/>
              <a:gd name="connsiteY1" fmla="*/ 261373 h 438196"/>
              <a:gd name="connsiteX2" fmla="*/ 1 w 2568187"/>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720572 w 2552161"/>
              <a:gd name="connsiteY1" fmla="*/ 71369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445997 w 2445997"/>
              <a:gd name="connsiteY0" fmla="*/ 0 h 438139"/>
              <a:gd name="connsiteX1" fmla="*/ 626879 w 2445997"/>
              <a:gd name="connsiteY1" fmla="*/ 126713 h 438139"/>
              <a:gd name="connsiteX2" fmla="*/ 0 w 2445997"/>
              <a:gd name="connsiteY2" fmla="*/ 438139 h 438139"/>
              <a:gd name="connsiteX0" fmla="*/ 3351167 w 3351167"/>
              <a:gd name="connsiteY0" fmla="*/ 0 h 438139"/>
              <a:gd name="connsiteX1" fmla="*/ 1532049 w 3351167"/>
              <a:gd name="connsiteY1" fmla="*/ 126713 h 438139"/>
              <a:gd name="connsiteX2" fmla="*/ 905170 w 3351167"/>
              <a:gd name="connsiteY2" fmla="*/ 438139 h 438139"/>
              <a:gd name="connsiteX0" fmla="*/ 3320768 w 3320768"/>
              <a:gd name="connsiteY0" fmla="*/ 0 h 441400"/>
              <a:gd name="connsiteX1" fmla="*/ 1501650 w 3320768"/>
              <a:gd name="connsiteY1" fmla="*/ 126713 h 441400"/>
              <a:gd name="connsiteX2" fmla="*/ 914814 w 3320768"/>
              <a:gd name="connsiteY2" fmla="*/ 441400 h 441400"/>
              <a:gd name="connsiteX0" fmla="*/ 3448836 w 3448836"/>
              <a:gd name="connsiteY0" fmla="*/ 0 h 441400"/>
              <a:gd name="connsiteX1" fmla="*/ 1629718 w 3448836"/>
              <a:gd name="connsiteY1" fmla="*/ 126713 h 441400"/>
              <a:gd name="connsiteX2" fmla="*/ 1042882 w 3448836"/>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437172 w 3437172"/>
              <a:gd name="connsiteY0" fmla="*/ 0 h 441400"/>
              <a:gd name="connsiteX1" fmla="*/ 1618054 w 3437172"/>
              <a:gd name="connsiteY1" fmla="*/ 126713 h 441400"/>
              <a:gd name="connsiteX2" fmla="*/ 1031218 w 3437172"/>
              <a:gd name="connsiteY2" fmla="*/ 441400 h 441400"/>
              <a:gd name="connsiteX0" fmla="*/ 888933 w 1847697"/>
              <a:gd name="connsiteY0" fmla="*/ 0 h 351552"/>
              <a:gd name="connsiteX1" fmla="*/ 1618054 w 1847697"/>
              <a:gd name="connsiteY1" fmla="*/ 36865 h 351552"/>
              <a:gd name="connsiteX2" fmla="*/ 1031218 w 184769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055641 w 1197926"/>
              <a:gd name="connsiteY0" fmla="*/ 0 h 351552"/>
              <a:gd name="connsiteX1" fmla="*/ 455500 w 1197926"/>
              <a:gd name="connsiteY1" fmla="*/ 153049 h 351552"/>
              <a:gd name="connsiteX2" fmla="*/ 1197926 w 1197926"/>
              <a:gd name="connsiteY2" fmla="*/ 351552 h 351552"/>
              <a:gd name="connsiteX0" fmla="*/ 664703 w 806988"/>
              <a:gd name="connsiteY0" fmla="*/ 0 h 351552"/>
              <a:gd name="connsiteX1" fmla="*/ 64562 w 806988"/>
              <a:gd name="connsiteY1" fmla="*/ 153049 h 351552"/>
              <a:gd name="connsiteX2" fmla="*/ 806988 w 806988"/>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912970 w 912970"/>
              <a:gd name="connsiteY0" fmla="*/ 0 h 353146"/>
              <a:gd name="connsiteX1" fmla="*/ 127332 w 912970"/>
              <a:gd name="connsiteY1" fmla="*/ 162755 h 353146"/>
              <a:gd name="connsiteX2" fmla="*/ 466120 w 912970"/>
              <a:gd name="connsiteY2" fmla="*/ 353146 h 353146"/>
              <a:gd name="connsiteX0" fmla="*/ 814193 w 814193"/>
              <a:gd name="connsiteY0" fmla="*/ 0 h 353146"/>
              <a:gd name="connsiteX1" fmla="*/ 28555 w 814193"/>
              <a:gd name="connsiteY1" fmla="*/ 162755 h 353146"/>
              <a:gd name="connsiteX2" fmla="*/ 367343 w 814193"/>
              <a:gd name="connsiteY2" fmla="*/ 353146 h 353146"/>
              <a:gd name="connsiteX0" fmla="*/ 446850 w 1921080"/>
              <a:gd name="connsiteY0" fmla="*/ 0 h 353146"/>
              <a:gd name="connsiteX1" fmla="*/ 1914974 w 1921080"/>
              <a:gd name="connsiteY1" fmla="*/ 149179 h 353146"/>
              <a:gd name="connsiteX2" fmla="*/ 0 w 1921080"/>
              <a:gd name="connsiteY2" fmla="*/ 353146 h 353146"/>
              <a:gd name="connsiteX0" fmla="*/ 457628 w 1921118"/>
              <a:gd name="connsiteY0" fmla="*/ 0 h 356467"/>
              <a:gd name="connsiteX1" fmla="*/ 1914974 w 1921118"/>
              <a:gd name="connsiteY1" fmla="*/ 152500 h 356467"/>
              <a:gd name="connsiteX2" fmla="*/ 0 w 1921118"/>
              <a:gd name="connsiteY2" fmla="*/ 356467 h 356467"/>
              <a:gd name="connsiteX0" fmla="*/ 457628 w 1969475"/>
              <a:gd name="connsiteY0" fmla="*/ 0 h 356467"/>
              <a:gd name="connsiteX1" fmla="*/ 1963498 w 1969475"/>
              <a:gd name="connsiteY1" fmla="*/ 117428 h 356467"/>
              <a:gd name="connsiteX2" fmla="*/ 0 w 1969475"/>
              <a:gd name="connsiteY2" fmla="*/ 356467 h 356467"/>
              <a:gd name="connsiteX0" fmla="*/ 457628 w 2068244"/>
              <a:gd name="connsiteY0" fmla="*/ 0 h 356467"/>
              <a:gd name="connsiteX1" fmla="*/ 2062582 w 2068244"/>
              <a:gd name="connsiteY1" fmla="*/ 120240 h 356467"/>
              <a:gd name="connsiteX2" fmla="*/ 0 w 2068244"/>
              <a:gd name="connsiteY2" fmla="*/ 356467 h 356467"/>
              <a:gd name="connsiteX0" fmla="*/ 457628 w 2062582"/>
              <a:gd name="connsiteY0" fmla="*/ 0 h 356467"/>
              <a:gd name="connsiteX1" fmla="*/ 2062582 w 2062582"/>
              <a:gd name="connsiteY1" fmla="*/ 120240 h 356467"/>
              <a:gd name="connsiteX2" fmla="*/ 0 w 2062582"/>
              <a:gd name="connsiteY2" fmla="*/ 356467 h 356467"/>
              <a:gd name="connsiteX0" fmla="*/ 457628 w 2062591"/>
              <a:gd name="connsiteY0" fmla="*/ 0 h 356467"/>
              <a:gd name="connsiteX1" fmla="*/ 2062582 w 2062591"/>
              <a:gd name="connsiteY1" fmla="*/ 120240 h 356467"/>
              <a:gd name="connsiteX2" fmla="*/ 0 w 2062591"/>
              <a:gd name="connsiteY2" fmla="*/ 356467 h 356467"/>
              <a:gd name="connsiteX0" fmla="*/ 457628 w 1924752"/>
              <a:gd name="connsiteY0" fmla="*/ 0 h 356467"/>
              <a:gd name="connsiteX1" fmla="*/ 1924741 w 1924752"/>
              <a:gd name="connsiteY1" fmla="*/ 107669 h 356467"/>
              <a:gd name="connsiteX2" fmla="*/ 0 w 1924752"/>
              <a:gd name="connsiteY2" fmla="*/ 356467 h 356467"/>
              <a:gd name="connsiteX0" fmla="*/ 457628 w 1938240"/>
              <a:gd name="connsiteY0" fmla="*/ 0 h 356467"/>
              <a:gd name="connsiteX1" fmla="*/ 1938229 w 1938240"/>
              <a:gd name="connsiteY1" fmla="*/ 139812 h 356467"/>
              <a:gd name="connsiteX2" fmla="*/ 0 w 1938240"/>
              <a:gd name="connsiteY2" fmla="*/ 356467 h 356467"/>
              <a:gd name="connsiteX0" fmla="*/ 457628 w 1938240"/>
              <a:gd name="connsiteY0" fmla="*/ 0 h 356467"/>
              <a:gd name="connsiteX1" fmla="*/ 1938229 w 1938240"/>
              <a:gd name="connsiteY1" fmla="*/ 139812 h 356467"/>
              <a:gd name="connsiteX2" fmla="*/ 0 w 1938240"/>
              <a:gd name="connsiteY2" fmla="*/ 356467 h 356467"/>
              <a:gd name="connsiteX0" fmla="*/ 457628 w 1938229"/>
              <a:gd name="connsiteY0" fmla="*/ 0 h 356467"/>
              <a:gd name="connsiteX1" fmla="*/ 1938229 w 1938229"/>
              <a:gd name="connsiteY1" fmla="*/ 139812 h 356467"/>
              <a:gd name="connsiteX2" fmla="*/ 0 w 1938229"/>
              <a:gd name="connsiteY2" fmla="*/ 356467 h 356467"/>
              <a:gd name="connsiteX0" fmla="*/ 457628 w 1938229"/>
              <a:gd name="connsiteY0" fmla="*/ 0 h 356467"/>
              <a:gd name="connsiteX1" fmla="*/ 1938229 w 1938229"/>
              <a:gd name="connsiteY1" fmla="*/ 139812 h 356467"/>
              <a:gd name="connsiteX2" fmla="*/ 0 w 1938229"/>
              <a:gd name="connsiteY2" fmla="*/ 356467 h 356467"/>
              <a:gd name="connsiteX0" fmla="*/ 457628 w 1949994"/>
              <a:gd name="connsiteY0" fmla="*/ 0 h 356467"/>
              <a:gd name="connsiteX1" fmla="*/ 1938229 w 1949994"/>
              <a:gd name="connsiteY1" fmla="*/ 139812 h 356467"/>
              <a:gd name="connsiteX2" fmla="*/ 0 w 1949994"/>
              <a:gd name="connsiteY2" fmla="*/ 356467 h 356467"/>
              <a:gd name="connsiteX0" fmla="*/ 514779 w 1950372"/>
              <a:gd name="connsiteY0" fmla="*/ 0 h 357109"/>
              <a:gd name="connsiteX1" fmla="*/ 1938229 w 1950372"/>
              <a:gd name="connsiteY1" fmla="*/ 140454 h 357109"/>
              <a:gd name="connsiteX2" fmla="*/ 0 w 1950372"/>
              <a:gd name="connsiteY2" fmla="*/ 357109 h 357109"/>
            </a:gdLst>
            <a:ahLst/>
            <a:cxnLst>
              <a:cxn ang="0">
                <a:pos x="connsiteX0" y="connsiteY0"/>
              </a:cxn>
              <a:cxn ang="0">
                <a:pos x="connsiteX1" y="connsiteY1"/>
              </a:cxn>
              <a:cxn ang="0">
                <a:pos x="connsiteX2" y="connsiteY2"/>
              </a:cxn>
            </a:cxnLst>
            <a:rect l="l" t="t" r="r" b="b"/>
            <a:pathLst>
              <a:path w="1950372" h="357109">
                <a:moveTo>
                  <a:pt x="514779" y="0"/>
                </a:moveTo>
                <a:cubicBezTo>
                  <a:pt x="442061" y="43628"/>
                  <a:pt x="2107913" y="79362"/>
                  <a:pt x="1938229" y="140454"/>
                </a:cubicBezTo>
                <a:cubicBezTo>
                  <a:pt x="1879924" y="177624"/>
                  <a:pt x="918596" y="354948"/>
                  <a:pt x="0" y="357109"/>
                </a:cubicBezTo>
              </a:path>
            </a:pathLst>
          </a:custGeom>
          <a:noFill/>
          <a:ln w="28575">
            <a:solidFill>
              <a:schemeClr val="tx1"/>
            </a:solidFill>
            <a:prstDash val="dash"/>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FC4EB007-C279-A068-CF03-4FBAB046433C}"/>
              </a:ext>
            </a:extLst>
          </p:cNvPr>
          <p:cNvSpPr txBox="1"/>
          <p:nvPr/>
        </p:nvSpPr>
        <p:spPr>
          <a:xfrm>
            <a:off x="9223863" y="2445733"/>
            <a:ext cx="2941820" cy="1631216"/>
          </a:xfrm>
          <a:prstGeom prst="rect">
            <a:avLst/>
          </a:prstGeom>
          <a:noFill/>
        </p:spPr>
        <p:txBody>
          <a:bodyPr wrap="square" rtlCol="0">
            <a:spAutoFit/>
          </a:bodyPr>
          <a:lstStyle/>
          <a:p>
            <a:pPr algn="ctr"/>
            <a:r>
              <a:rPr lang="en-US" sz="2000" dirty="0"/>
              <a:t>% of June days in Normal, Wet, and Ex Wet years with optimal temps: </a:t>
            </a:r>
          </a:p>
          <a:p>
            <a:r>
              <a:rPr lang="en-US" sz="2000" dirty="0"/>
              <a:t>       47% 1978-1999</a:t>
            </a:r>
          </a:p>
          <a:p>
            <a:r>
              <a:rPr lang="en-US" sz="2000" dirty="0"/>
              <a:t>         9% 2000-2019</a:t>
            </a:r>
          </a:p>
        </p:txBody>
      </p:sp>
      <p:sp>
        <p:nvSpPr>
          <p:cNvPr id="11" name="Freeform 52">
            <a:extLst>
              <a:ext uri="{FF2B5EF4-FFF2-40B4-BE49-F238E27FC236}">
                <a16:creationId xmlns:a16="http://schemas.microsoft.com/office/drawing/2014/main" id="{BCF1B113-9EA8-FDFA-FBEB-D280829859F6}"/>
              </a:ext>
            </a:extLst>
          </p:cNvPr>
          <p:cNvSpPr/>
          <p:nvPr/>
        </p:nvSpPr>
        <p:spPr>
          <a:xfrm rot="6779592" flipH="1">
            <a:off x="7052968" y="388436"/>
            <a:ext cx="871595" cy="4939700"/>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336702"/>
              <a:gd name="connsiteY0" fmla="*/ 0 h 567937"/>
              <a:gd name="connsiteX1" fmla="*/ 1083176 w 1336702"/>
              <a:gd name="connsiteY1" fmla="*/ 327683 h 567937"/>
              <a:gd name="connsiteX2" fmla="*/ 1336702 w 1336702"/>
              <a:gd name="connsiteY2" fmla="*/ 567937 h 567937"/>
              <a:gd name="connsiteX0" fmla="*/ 48012 w 1336702"/>
              <a:gd name="connsiteY0" fmla="*/ 0 h 567937"/>
              <a:gd name="connsiteX1" fmla="*/ 1083176 w 1336702"/>
              <a:gd name="connsiteY1" fmla="*/ 327683 h 567937"/>
              <a:gd name="connsiteX2" fmla="*/ 1336702 w 1336702"/>
              <a:gd name="connsiteY2" fmla="*/ 567937 h 567937"/>
              <a:gd name="connsiteX0" fmla="*/ 2231781 w 2231780"/>
              <a:gd name="connsiteY0" fmla="*/ 0 h 443186"/>
              <a:gd name="connsiteX1" fmla="*/ 19912 w 2231780"/>
              <a:gd name="connsiteY1" fmla="*/ 202932 h 443186"/>
              <a:gd name="connsiteX2" fmla="*/ 273438 w 2231780"/>
              <a:gd name="connsiteY2" fmla="*/ 443186 h 443186"/>
              <a:gd name="connsiteX0" fmla="*/ 2003540 w 2003541"/>
              <a:gd name="connsiteY0" fmla="*/ 0 h 443186"/>
              <a:gd name="connsiteX1" fmla="*/ 197391 w 2003541"/>
              <a:gd name="connsiteY1" fmla="*/ 260120 h 443186"/>
              <a:gd name="connsiteX2" fmla="*/ 45197 w 2003541"/>
              <a:gd name="connsiteY2" fmla="*/ 443186 h 443186"/>
              <a:gd name="connsiteX0" fmla="*/ 2053725 w 2053724"/>
              <a:gd name="connsiteY0" fmla="*/ 0 h 443186"/>
              <a:gd name="connsiteX1" fmla="*/ 247576 w 2053724"/>
              <a:gd name="connsiteY1" fmla="*/ 260120 h 443186"/>
              <a:gd name="connsiteX2" fmla="*/ 95382 w 2053724"/>
              <a:gd name="connsiteY2" fmla="*/ 443186 h 443186"/>
              <a:gd name="connsiteX0" fmla="*/ 2053725 w 2053726"/>
              <a:gd name="connsiteY0" fmla="*/ 0 h 443186"/>
              <a:gd name="connsiteX1" fmla="*/ 247576 w 2053726"/>
              <a:gd name="connsiteY1" fmla="*/ 260120 h 443186"/>
              <a:gd name="connsiteX2" fmla="*/ 95382 w 2053726"/>
              <a:gd name="connsiteY2" fmla="*/ 443186 h 443186"/>
              <a:gd name="connsiteX0" fmla="*/ 2194274 w 2194274"/>
              <a:gd name="connsiteY0" fmla="*/ 0 h 451095"/>
              <a:gd name="connsiteX1" fmla="*/ 247576 w 2194274"/>
              <a:gd name="connsiteY1" fmla="*/ 268029 h 451095"/>
              <a:gd name="connsiteX2" fmla="*/ 95382 w 2194274"/>
              <a:gd name="connsiteY2" fmla="*/ 451095 h 451095"/>
              <a:gd name="connsiteX0" fmla="*/ 2120216 w 2120216"/>
              <a:gd name="connsiteY0" fmla="*/ 0 h 445217"/>
              <a:gd name="connsiteX1" fmla="*/ 173518 w 2120216"/>
              <a:gd name="connsiteY1" fmla="*/ 268029 h 445217"/>
              <a:gd name="connsiteX2" fmla="*/ 128944 w 2120216"/>
              <a:gd name="connsiteY2" fmla="*/ 445217 h 445217"/>
              <a:gd name="connsiteX0" fmla="*/ 2321978 w 2321978"/>
              <a:gd name="connsiteY0" fmla="*/ 0 h 445217"/>
              <a:gd name="connsiteX1" fmla="*/ 375280 w 2321978"/>
              <a:gd name="connsiteY1" fmla="*/ 268029 h 445217"/>
              <a:gd name="connsiteX2" fmla="*/ 330706 w 2321978"/>
              <a:gd name="connsiteY2" fmla="*/ 445217 h 445217"/>
              <a:gd name="connsiteX0" fmla="*/ 2264293 w 2264293"/>
              <a:gd name="connsiteY0" fmla="*/ 0 h 436905"/>
              <a:gd name="connsiteX1" fmla="*/ 317595 w 2264293"/>
              <a:gd name="connsiteY1" fmla="*/ 268029 h 436905"/>
              <a:gd name="connsiteX2" fmla="*/ 358404 w 2264293"/>
              <a:gd name="connsiteY2" fmla="*/ 436905 h 436905"/>
              <a:gd name="connsiteX0" fmla="*/ 2260371 w 2260371"/>
              <a:gd name="connsiteY0" fmla="*/ 0 h 436905"/>
              <a:gd name="connsiteX1" fmla="*/ 313673 w 2260371"/>
              <a:gd name="connsiteY1" fmla="*/ 268029 h 436905"/>
              <a:gd name="connsiteX2" fmla="*/ 354482 w 2260371"/>
              <a:gd name="connsiteY2" fmla="*/ 436905 h 436905"/>
              <a:gd name="connsiteX0" fmla="*/ 2136284 w 2136284"/>
              <a:gd name="connsiteY0" fmla="*/ 0 h 436905"/>
              <a:gd name="connsiteX1" fmla="*/ 189586 w 2136284"/>
              <a:gd name="connsiteY1" fmla="*/ 268029 h 436905"/>
              <a:gd name="connsiteX2" fmla="*/ 230395 w 2136284"/>
              <a:gd name="connsiteY2" fmla="*/ 436905 h 436905"/>
              <a:gd name="connsiteX0" fmla="*/ 2136282 w 2136282"/>
              <a:gd name="connsiteY0" fmla="*/ 0 h 436905"/>
              <a:gd name="connsiteX1" fmla="*/ 189584 w 2136282"/>
              <a:gd name="connsiteY1" fmla="*/ 268029 h 436905"/>
              <a:gd name="connsiteX2" fmla="*/ 230393 w 2136282"/>
              <a:gd name="connsiteY2" fmla="*/ 436905 h 436905"/>
              <a:gd name="connsiteX0" fmla="*/ 2653020 w 2653020"/>
              <a:gd name="connsiteY0" fmla="*/ 0 h 438196"/>
              <a:gd name="connsiteX1" fmla="*/ 706322 w 2653020"/>
              <a:gd name="connsiteY1" fmla="*/ 268029 h 438196"/>
              <a:gd name="connsiteX2" fmla="*/ 100859 w 2653020"/>
              <a:gd name="connsiteY2" fmla="*/ 438196 h 438196"/>
              <a:gd name="connsiteX0" fmla="*/ 2552162 w 2552162"/>
              <a:gd name="connsiteY0" fmla="*/ 0 h 438196"/>
              <a:gd name="connsiteX1" fmla="*/ 605464 w 2552162"/>
              <a:gd name="connsiteY1" fmla="*/ 268029 h 438196"/>
              <a:gd name="connsiteX2" fmla="*/ 1 w 2552162"/>
              <a:gd name="connsiteY2" fmla="*/ 438196 h 438196"/>
              <a:gd name="connsiteX0" fmla="*/ 2552162 w 2568187"/>
              <a:gd name="connsiteY0" fmla="*/ 0 h 438196"/>
              <a:gd name="connsiteX1" fmla="*/ 2129757 w 2568187"/>
              <a:gd name="connsiteY1" fmla="*/ 261373 h 438196"/>
              <a:gd name="connsiteX2" fmla="*/ 1 w 2568187"/>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720572 w 2552161"/>
              <a:gd name="connsiteY1" fmla="*/ 71369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445997 w 2445997"/>
              <a:gd name="connsiteY0" fmla="*/ 0 h 438139"/>
              <a:gd name="connsiteX1" fmla="*/ 626879 w 2445997"/>
              <a:gd name="connsiteY1" fmla="*/ 126713 h 438139"/>
              <a:gd name="connsiteX2" fmla="*/ 0 w 2445997"/>
              <a:gd name="connsiteY2" fmla="*/ 438139 h 438139"/>
              <a:gd name="connsiteX0" fmla="*/ 3351167 w 3351167"/>
              <a:gd name="connsiteY0" fmla="*/ 0 h 438139"/>
              <a:gd name="connsiteX1" fmla="*/ 1532049 w 3351167"/>
              <a:gd name="connsiteY1" fmla="*/ 126713 h 438139"/>
              <a:gd name="connsiteX2" fmla="*/ 905170 w 3351167"/>
              <a:gd name="connsiteY2" fmla="*/ 438139 h 438139"/>
              <a:gd name="connsiteX0" fmla="*/ 3320768 w 3320768"/>
              <a:gd name="connsiteY0" fmla="*/ 0 h 441400"/>
              <a:gd name="connsiteX1" fmla="*/ 1501650 w 3320768"/>
              <a:gd name="connsiteY1" fmla="*/ 126713 h 441400"/>
              <a:gd name="connsiteX2" fmla="*/ 914814 w 3320768"/>
              <a:gd name="connsiteY2" fmla="*/ 441400 h 441400"/>
              <a:gd name="connsiteX0" fmla="*/ 3448836 w 3448836"/>
              <a:gd name="connsiteY0" fmla="*/ 0 h 441400"/>
              <a:gd name="connsiteX1" fmla="*/ 1629718 w 3448836"/>
              <a:gd name="connsiteY1" fmla="*/ 126713 h 441400"/>
              <a:gd name="connsiteX2" fmla="*/ 1042882 w 3448836"/>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437172 w 3437172"/>
              <a:gd name="connsiteY0" fmla="*/ 0 h 441400"/>
              <a:gd name="connsiteX1" fmla="*/ 1618054 w 3437172"/>
              <a:gd name="connsiteY1" fmla="*/ 126713 h 441400"/>
              <a:gd name="connsiteX2" fmla="*/ 1031218 w 3437172"/>
              <a:gd name="connsiteY2" fmla="*/ 441400 h 441400"/>
              <a:gd name="connsiteX0" fmla="*/ 888933 w 1847697"/>
              <a:gd name="connsiteY0" fmla="*/ 0 h 351552"/>
              <a:gd name="connsiteX1" fmla="*/ 1618054 w 1847697"/>
              <a:gd name="connsiteY1" fmla="*/ 36865 h 351552"/>
              <a:gd name="connsiteX2" fmla="*/ 1031218 w 184769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055641 w 1197926"/>
              <a:gd name="connsiteY0" fmla="*/ 0 h 351552"/>
              <a:gd name="connsiteX1" fmla="*/ 455500 w 1197926"/>
              <a:gd name="connsiteY1" fmla="*/ 153049 h 351552"/>
              <a:gd name="connsiteX2" fmla="*/ 1197926 w 1197926"/>
              <a:gd name="connsiteY2" fmla="*/ 351552 h 351552"/>
              <a:gd name="connsiteX0" fmla="*/ 664703 w 806988"/>
              <a:gd name="connsiteY0" fmla="*/ 0 h 351552"/>
              <a:gd name="connsiteX1" fmla="*/ 64562 w 806988"/>
              <a:gd name="connsiteY1" fmla="*/ 153049 h 351552"/>
              <a:gd name="connsiteX2" fmla="*/ 806988 w 806988"/>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912970 w 912970"/>
              <a:gd name="connsiteY0" fmla="*/ 0 h 353146"/>
              <a:gd name="connsiteX1" fmla="*/ 127332 w 912970"/>
              <a:gd name="connsiteY1" fmla="*/ 162755 h 353146"/>
              <a:gd name="connsiteX2" fmla="*/ 466120 w 912970"/>
              <a:gd name="connsiteY2" fmla="*/ 353146 h 353146"/>
              <a:gd name="connsiteX0" fmla="*/ 814193 w 814193"/>
              <a:gd name="connsiteY0" fmla="*/ 0 h 353146"/>
              <a:gd name="connsiteX1" fmla="*/ 28555 w 814193"/>
              <a:gd name="connsiteY1" fmla="*/ 162755 h 353146"/>
              <a:gd name="connsiteX2" fmla="*/ 367343 w 814193"/>
              <a:gd name="connsiteY2" fmla="*/ 353146 h 353146"/>
              <a:gd name="connsiteX0" fmla="*/ 446850 w 1921080"/>
              <a:gd name="connsiteY0" fmla="*/ 0 h 353146"/>
              <a:gd name="connsiteX1" fmla="*/ 1914974 w 1921080"/>
              <a:gd name="connsiteY1" fmla="*/ 149179 h 353146"/>
              <a:gd name="connsiteX2" fmla="*/ 0 w 1921080"/>
              <a:gd name="connsiteY2" fmla="*/ 353146 h 353146"/>
              <a:gd name="connsiteX0" fmla="*/ 457628 w 1921118"/>
              <a:gd name="connsiteY0" fmla="*/ 0 h 356467"/>
              <a:gd name="connsiteX1" fmla="*/ 1914974 w 1921118"/>
              <a:gd name="connsiteY1" fmla="*/ 152500 h 356467"/>
              <a:gd name="connsiteX2" fmla="*/ 0 w 1921118"/>
              <a:gd name="connsiteY2" fmla="*/ 356467 h 356467"/>
              <a:gd name="connsiteX0" fmla="*/ 457628 w 1969475"/>
              <a:gd name="connsiteY0" fmla="*/ 0 h 356467"/>
              <a:gd name="connsiteX1" fmla="*/ 1963498 w 1969475"/>
              <a:gd name="connsiteY1" fmla="*/ 117428 h 356467"/>
              <a:gd name="connsiteX2" fmla="*/ 0 w 1969475"/>
              <a:gd name="connsiteY2" fmla="*/ 356467 h 356467"/>
              <a:gd name="connsiteX0" fmla="*/ 457628 w 2068244"/>
              <a:gd name="connsiteY0" fmla="*/ 0 h 356467"/>
              <a:gd name="connsiteX1" fmla="*/ 2062582 w 2068244"/>
              <a:gd name="connsiteY1" fmla="*/ 120240 h 356467"/>
              <a:gd name="connsiteX2" fmla="*/ 0 w 2068244"/>
              <a:gd name="connsiteY2" fmla="*/ 356467 h 356467"/>
              <a:gd name="connsiteX0" fmla="*/ 457628 w 2062582"/>
              <a:gd name="connsiteY0" fmla="*/ 0 h 356467"/>
              <a:gd name="connsiteX1" fmla="*/ 2062582 w 2062582"/>
              <a:gd name="connsiteY1" fmla="*/ 120240 h 356467"/>
              <a:gd name="connsiteX2" fmla="*/ 0 w 2062582"/>
              <a:gd name="connsiteY2" fmla="*/ 356467 h 356467"/>
              <a:gd name="connsiteX0" fmla="*/ 457628 w 2062591"/>
              <a:gd name="connsiteY0" fmla="*/ 0 h 356467"/>
              <a:gd name="connsiteX1" fmla="*/ 2062582 w 2062591"/>
              <a:gd name="connsiteY1" fmla="*/ 120240 h 356467"/>
              <a:gd name="connsiteX2" fmla="*/ 0 w 2062591"/>
              <a:gd name="connsiteY2" fmla="*/ 356467 h 356467"/>
              <a:gd name="connsiteX0" fmla="*/ 457628 w 1924752"/>
              <a:gd name="connsiteY0" fmla="*/ 0 h 356467"/>
              <a:gd name="connsiteX1" fmla="*/ 1924741 w 1924752"/>
              <a:gd name="connsiteY1" fmla="*/ 107669 h 356467"/>
              <a:gd name="connsiteX2" fmla="*/ 0 w 1924752"/>
              <a:gd name="connsiteY2" fmla="*/ 356467 h 356467"/>
              <a:gd name="connsiteX0" fmla="*/ 457628 w 1938240"/>
              <a:gd name="connsiteY0" fmla="*/ 0 h 356467"/>
              <a:gd name="connsiteX1" fmla="*/ 1938229 w 1938240"/>
              <a:gd name="connsiteY1" fmla="*/ 139812 h 356467"/>
              <a:gd name="connsiteX2" fmla="*/ 0 w 1938240"/>
              <a:gd name="connsiteY2" fmla="*/ 356467 h 356467"/>
              <a:gd name="connsiteX0" fmla="*/ 457628 w 1938240"/>
              <a:gd name="connsiteY0" fmla="*/ 0 h 356467"/>
              <a:gd name="connsiteX1" fmla="*/ 1938229 w 1938240"/>
              <a:gd name="connsiteY1" fmla="*/ 139812 h 356467"/>
              <a:gd name="connsiteX2" fmla="*/ 0 w 1938240"/>
              <a:gd name="connsiteY2" fmla="*/ 356467 h 356467"/>
              <a:gd name="connsiteX0" fmla="*/ 457628 w 1938229"/>
              <a:gd name="connsiteY0" fmla="*/ 0 h 356467"/>
              <a:gd name="connsiteX1" fmla="*/ 1938229 w 1938229"/>
              <a:gd name="connsiteY1" fmla="*/ 139812 h 356467"/>
              <a:gd name="connsiteX2" fmla="*/ 0 w 1938229"/>
              <a:gd name="connsiteY2" fmla="*/ 356467 h 356467"/>
              <a:gd name="connsiteX0" fmla="*/ 457628 w 1938229"/>
              <a:gd name="connsiteY0" fmla="*/ 0 h 356467"/>
              <a:gd name="connsiteX1" fmla="*/ 1938229 w 1938229"/>
              <a:gd name="connsiteY1" fmla="*/ 139812 h 356467"/>
              <a:gd name="connsiteX2" fmla="*/ 0 w 1938229"/>
              <a:gd name="connsiteY2" fmla="*/ 356467 h 356467"/>
              <a:gd name="connsiteX0" fmla="*/ 457628 w 1949994"/>
              <a:gd name="connsiteY0" fmla="*/ 0 h 356467"/>
              <a:gd name="connsiteX1" fmla="*/ 1938229 w 1949994"/>
              <a:gd name="connsiteY1" fmla="*/ 139812 h 356467"/>
              <a:gd name="connsiteX2" fmla="*/ 0 w 1949994"/>
              <a:gd name="connsiteY2" fmla="*/ 356467 h 356467"/>
              <a:gd name="connsiteX0" fmla="*/ 482638 w 482638"/>
              <a:gd name="connsiteY0" fmla="*/ 0 h 356467"/>
              <a:gd name="connsiteX1" fmla="*/ 2476 w 482638"/>
              <a:gd name="connsiteY1" fmla="*/ 187005 h 356467"/>
              <a:gd name="connsiteX2" fmla="*/ 25010 w 482638"/>
              <a:gd name="connsiteY2" fmla="*/ 356467 h 356467"/>
              <a:gd name="connsiteX0" fmla="*/ 7302 w 675994"/>
              <a:gd name="connsiteY0" fmla="*/ 0 h 269527"/>
              <a:gd name="connsiteX1" fmla="*/ 263305 w 675994"/>
              <a:gd name="connsiteY1" fmla="*/ 100065 h 269527"/>
              <a:gd name="connsiteX2" fmla="*/ 285839 w 675994"/>
              <a:gd name="connsiteY2" fmla="*/ 269527 h 269527"/>
              <a:gd name="connsiteX0" fmla="*/ 10967 w 679660"/>
              <a:gd name="connsiteY0" fmla="*/ 0 h 269527"/>
              <a:gd name="connsiteX1" fmla="*/ 266970 w 679660"/>
              <a:gd name="connsiteY1" fmla="*/ 100065 h 269527"/>
              <a:gd name="connsiteX2" fmla="*/ 289504 w 679660"/>
              <a:gd name="connsiteY2" fmla="*/ 269527 h 269527"/>
              <a:gd name="connsiteX0" fmla="*/ 17254 w 685947"/>
              <a:gd name="connsiteY0" fmla="*/ 0 h 269527"/>
              <a:gd name="connsiteX1" fmla="*/ 273257 w 685947"/>
              <a:gd name="connsiteY1" fmla="*/ 100065 h 269527"/>
              <a:gd name="connsiteX2" fmla="*/ 295791 w 685947"/>
              <a:gd name="connsiteY2" fmla="*/ 269527 h 269527"/>
              <a:gd name="connsiteX0" fmla="*/ 18135 w 667288"/>
              <a:gd name="connsiteY0" fmla="*/ 0 h 266472"/>
              <a:gd name="connsiteX1" fmla="*/ 254598 w 667288"/>
              <a:gd name="connsiteY1" fmla="*/ 97010 h 266472"/>
              <a:gd name="connsiteX2" fmla="*/ 277132 w 667288"/>
              <a:gd name="connsiteY2" fmla="*/ 266472 h 266472"/>
              <a:gd name="connsiteX0" fmla="*/ 36323 w 685476"/>
              <a:gd name="connsiteY0" fmla="*/ 0 h 266472"/>
              <a:gd name="connsiteX1" fmla="*/ 272786 w 685476"/>
              <a:gd name="connsiteY1" fmla="*/ 97010 h 266472"/>
              <a:gd name="connsiteX2" fmla="*/ 295320 w 685476"/>
              <a:gd name="connsiteY2" fmla="*/ 266472 h 266472"/>
              <a:gd name="connsiteX0" fmla="*/ 240646 w 499643"/>
              <a:gd name="connsiteY0" fmla="*/ 0 h 266472"/>
              <a:gd name="connsiteX1" fmla="*/ 477109 w 499643"/>
              <a:gd name="connsiteY1" fmla="*/ 97010 h 266472"/>
              <a:gd name="connsiteX2" fmla="*/ 499643 w 499643"/>
              <a:gd name="connsiteY2" fmla="*/ 266472 h 266472"/>
              <a:gd name="connsiteX0" fmla="*/ 208940 w 566882"/>
              <a:gd name="connsiteY0" fmla="*/ 0 h 266472"/>
              <a:gd name="connsiteX1" fmla="*/ 566882 w 566882"/>
              <a:gd name="connsiteY1" fmla="*/ 100222 h 266472"/>
              <a:gd name="connsiteX2" fmla="*/ 467937 w 566882"/>
              <a:gd name="connsiteY2" fmla="*/ 266472 h 266472"/>
              <a:gd name="connsiteX0" fmla="*/ 94403 w 452345"/>
              <a:gd name="connsiteY0" fmla="*/ 0 h 266472"/>
              <a:gd name="connsiteX1" fmla="*/ 452345 w 452345"/>
              <a:gd name="connsiteY1" fmla="*/ 100222 h 266472"/>
              <a:gd name="connsiteX2" fmla="*/ 353400 w 452345"/>
              <a:gd name="connsiteY2" fmla="*/ 266472 h 266472"/>
              <a:gd name="connsiteX0" fmla="*/ 79223 w 502973"/>
              <a:gd name="connsiteY0" fmla="*/ 0 h 266472"/>
              <a:gd name="connsiteX1" fmla="*/ 502973 w 502973"/>
              <a:gd name="connsiteY1" fmla="*/ 103817 h 266472"/>
              <a:gd name="connsiteX2" fmla="*/ 338220 w 502973"/>
              <a:gd name="connsiteY2" fmla="*/ 266472 h 266472"/>
              <a:gd name="connsiteX0" fmla="*/ 89141 w 469260"/>
              <a:gd name="connsiteY0" fmla="*/ 0 h 266472"/>
              <a:gd name="connsiteX1" fmla="*/ 469260 w 469260"/>
              <a:gd name="connsiteY1" fmla="*/ 106409 h 266472"/>
              <a:gd name="connsiteX2" fmla="*/ 348138 w 469260"/>
              <a:gd name="connsiteY2" fmla="*/ 266472 h 266472"/>
              <a:gd name="connsiteX0" fmla="*/ 117142 w 469260"/>
              <a:gd name="connsiteY0" fmla="*/ 0 h 273521"/>
              <a:gd name="connsiteX1" fmla="*/ 469260 w 469260"/>
              <a:gd name="connsiteY1" fmla="*/ 113458 h 273521"/>
              <a:gd name="connsiteX2" fmla="*/ 348138 w 469260"/>
              <a:gd name="connsiteY2" fmla="*/ 273521 h 273521"/>
              <a:gd name="connsiteX0" fmla="*/ 117142 w 469260"/>
              <a:gd name="connsiteY0" fmla="*/ 0 h 273521"/>
              <a:gd name="connsiteX1" fmla="*/ 469260 w 469260"/>
              <a:gd name="connsiteY1" fmla="*/ 113458 h 273521"/>
              <a:gd name="connsiteX2" fmla="*/ 348138 w 469260"/>
              <a:gd name="connsiteY2" fmla="*/ 273521 h 273521"/>
              <a:gd name="connsiteX0" fmla="*/ 117142 w 469260"/>
              <a:gd name="connsiteY0" fmla="*/ 0 h 273521"/>
              <a:gd name="connsiteX1" fmla="*/ 469260 w 469260"/>
              <a:gd name="connsiteY1" fmla="*/ 113458 h 273521"/>
              <a:gd name="connsiteX2" fmla="*/ 348138 w 469260"/>
              <a:gd name="connsiteY2" fmla="*/ 273521 h 273521"/>
              <a:gd name="connsiteX0" fmla="*/ 280098 w 632216"/>
              <a:gd name="connsiteY0" fmla="*/ 0 h 273521"/>
              <a:gd name="connsiteX1" fmla="*/ 632216 w 632216"/>
              <a:gd name="connsiteY1" fmla="*/ 113458 h 273521"/>
              <a:gd name="connsiteX2" fmla="*/ 511094 w 632216"/>
              <a:gd name="connsiteY2" fmla="*/ 273521 h 273521"/>
              <a:gd name="connsiteX0" fmla="*/ 278345 w 630463"/>
              <a:gd name="connsiteY0" fmla="*/ 0 h 273004"/>
              <a:gd name="connsiteX1" fmla="*/ 630463 w 630463"/>
              <a:gd name="connsiteY1" fmla="*/ 113458 h 273004"/>
              <a:gd name="connsiteX2" fmla="*/ 512300 w 630463"/>
              <a:gd name="connsiteY2" fmla="*/ 273004 h 273004"/>
              <a:gd name="connsiteX0" fmla="*/ 283589 w 622932"/>
              <a:gd name="connsiteY0" fmla="*/ 0 h 273004"/>
              <a:gd name="connsiteX1" fmla="*/ 622932 w 622932"/>
              <a:gd name="connsiteY1" fmla="*/ 106346 h 273004"/>
              <a:gd name="connsiteX2" fmla="*/ 517544 w 622932"/>
              <a:gd name="connsiteY2" fmla="*/ 273004 h 273004"/>
              <a:gd name="connsiteX0" fmla="*/ 279529 w 618872"/>
              <a:gd name="connsiteY0" fmla="*/ 0 h 273004"/>
              <a:gd name="connsiteX1" fmla="*/ 618872 w 618872"/>
              <a:gd name="connsiteY1" fmla="*/ 106346 h 273004"/>
              <a:gd name="connsiteX2" fmla="*/ 513484 w 618872"/>
              <a:gd name="connsiteY2" fmla="*/ 273004 h 273004"/>
              <a:gd name="connsiteX0" fmla="*/ 279529 w 649704"/>
              <a:gd name="connsiteY0" fmla="*/ 0 h 273004"/>
              <a:gd name="connsiteX1" fmla="*/ 618872 w 649704"/>
              <a:gd name="connsiteY1" fmla="*/ 106346 h 273004"/>
              <a:gd name="connsiteX2" fmla="*/ 513484 w 649704"/>
              <a:gd name="connsiteY2" fmla="*/ 273004 h 273004"/>
            </a:gdLst>
            <a:ahLst/>
            <a:cxnLst>
              <a:cxn ang="0">
                <a:pos x="connsiteX0" y="connsiteY0"/>
              </a:cxn>
              <a:cxn ang="0">
                <a:pos x="connsiteX1" y="connsiteY1"/>
              </a:cxn>
              <a:cxn ang="0">
                <a:pos x="connsiteX2" y="connsiteY2"/>
              </a:cxn>
            </a:cxnLst>
            <a:rect l="l" t="t" r="r" b="b"/>
            <a:pathLst>
              <a:path w="649704" h="273004">
                <a:moveTo>
                  <a:pt x="279529" y="0"/>
                </a:moveTo>
                <a:cubicBezTo>
                  <a:pt x="121370" y="24776"/>
                  <a:pt x="799407" y="74264"/>
                  <a:pt x="618872" y="106346"/>
                </a:cubicBezTo>
                <a:cubicBezTo>
                  <a:pt x="-45989" y="237278"/>
                  <a:pt x="-309059" y="212100"/>
                  <a:pt x="513484" y="273004"/>
                </a:cubicBezTo>
              </a:path>
            </a:pathLst>
          </a:custGeom>
          <a:noFill/>
          <a:ln w="28575">
            <a:solidFill>
              <a:schemeClr val="tx1"/>
            </a:solidFill>
            <a:prstDash val="dash"/>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 Box 2" descr="labels for data graph">
            <a:extLst>
              <a:ext uri="{FF2B5EF4-FFF2-40B4-BE49-F238E27FC236}">
                <a16:creationId xmlns:a16="http://schemas.microsoft.com/office/drawing/2014/main" id="{70AE75D3-9320-5C6B-3ACA-22A96164DB23}"/>
              </a:ext>
            </a:extLst>
          </p:cNvPr>
          <p:cNvSpPr txBox="1">
            <a:spLocks noChangeArrowheads="1"/>
          </p:cNvSpPr>
          <p:nvPr/>
        </p:nvSpPr>
        <p:spPr bwMode="auto">
          <a:xfrm rot="16200000">
            <a:off x="-1893738" y="3309617"/>
            <a:ext cx="4282439" cy="264163"/>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dirty="0">
                <a:latin typeface="Arial" panose="020B0604020202020204" pitchFamily="34" charset="0"/>
                <a:ea typeface="Times New Roman" panose="02020603050405020304" pitchFamily="18" charset="0"/>
                <a:cs typeface="Times New Roman" panose="02020603050405020304" pitchFamily="18" charset="0"/>
              </a:rPr>
              <a:t>7DADA water temp. (°C)</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369E5AE4-1806-29B8-ED17-0FBF8D292C4C}"/>
              </a:ext>
            </a:extLst>
          </p:cNvPr>
          <p:cNvSpPr>
            <a:spLocks noGrp="1"/>
          </p:cNvSpPr>
          <p:nvPr>
            <p:ph type="sldNum" sz="quarter" idx="12"/>
          </p:nvPr>
        </p:nvSpPr>
        <p:spPr/>
        <p:txBody>
          <a:bodyPr/>
          <a:lstStyle/>
          <a:p>
            <a:fld id="{B2909649-AB9D-4512-9D38-B41CFEFBB9D3}" type="slidenum">
              <a:rPr lang="en-US" smtClean="0"/>
              <a:t>65</a:t>
            </a:fld>
            <a:endParaRPr lang="en-US"/>
          </a:p>
        </p:txBody>
      </p:sp>
      <p:grpSp>
        <p:nvGrpSpPr>
          <p:cNvPr id="14" name="Group 13">
            <a:extLst>
              <a:ext uri="{FF2B5EF4-FFF2-40B4-BE49-F238E27FC236}">
                <a16:creationId xmlns:a16="http://schemas.microsoft.com/office/drawing/2014/main" id="{56293D9D-58F1-E642-7176-9FC520531D27}"/>
              </a:ext>
            </a:extLst>
          </p:cNvPr>
          <p:cNvGrpSpPr/>
          <p:nvPr/>
        </p:nvGrpSpPr>
        <p:grpSpPr>
          <a:xfrm>
            <a:off x="9223863" y="4746322"/>
            <a:ext cx="2653537" cy="1706873"/>
            <a:chOff x="9450728" y="4695863"/>
            <a:chExt cx="2653537" cy="1706873"/>
          </a:xfrm>
        </p:grpSpPr>
        <p:pic>
          <p:nvPicPr>
            <p:cNvPr id="3" name="Picture 2">
              <a:extLst>
                <a:ext uri="{FF2B5EF4-FFF2-40B4-BE49-F238E27FC236}">
                  <a16:creationId xmlns:a16="http://schemas.microsoft.com/office/drawing/2014/main" id="{8B20B192-ADAA-82D6-FA1A-895892DA2F9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162" t="21171" r="11490" b="8864"/>
            <a:stretch/>
          </p:blipFill>
          <p:spPr>
            <a:xfrm>
              <a:off x="9450728" y="4695863"/>
              <a:ext cx="2534460" cy="1616734"/>
            </a:xfrm>
            <a:prstGeom prst="rect">
              <a:avLst/>
            </a:prstGeom>
            <a:effectLst>
              <a:outerShdw blurRad="50800" dist="88900" dir="2700000" algn="tl" rotWithShape="0">
                <a:prstClr val="black">
                  <a:alpha val="40000"/>
                </a:prstClr>
              </a:outerShdw>
            </a:effectLst>
          </p:spPr>
        </p:pic>
        <p:sp>
          <p:nvSpPr>
            <p:cNvPr id="13" name="Content Placeholder 6">
              <a:extLst>
                <a:ext uri="{FF2B5EF4-FFF2-40B4-BE49-F238E27FC236}">
                  <a16:creationId xmlns:a16="http://schemas.microsoft.com/office/drawing/2014/main" id="{A5BF501E-0430-52F2-B546-53C343C3F88D}"/>
                </a:ext>
              </a:extLst>
            </p:cNvPr>
            <p:cNvSpPr txBox="1">
              <a:spLocks/>
            </p:cNvSpPr>
            <p:nvPr/>
          </p:nvSpPr>
          <p:spPr bwMode="auto">
            <a:xfrm>
              <a:off x="10815320" y="6088410"/>
              <a:ext cx="1288945"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US" sz="800" b="0" i="0" u="none" strike="noStrike" kern="0" cap="none" spc="0" normalizeH="0" baseline="0" noProof="0" dirty="0">
                  <a:ln>
                    <a:noFill/>
                  </a:ln>
                  <a:solidFill>
                    <a:schemeClr val="bg1">
                      <a:lumMod val="65000"/>
                    </a:scheme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Roger Tabor USFWS</a:t>
              </a:r>
            </a:p>
          </p:txBody>
        </p:sp>
      </p:grpSp>
    </p:spTree>
    <p:extLst>
      <p:ext uri="{BB962C8B-B14F-4D97-AF65-F5344CB8AC3E}">
        <p14:creationId xmlns:p14="http://schemas.microsoft.com/office/powerpoint/2010/main" val="97636102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email">
            <a:extLst>
              <a:ext uri="{28A0092B-C50C-407E-A947-70E740481C1C}">
                <a14:useLocalDpi xmlns:a14="http://schemas.microsoft.com/office/drawing/2010/main"/>
              </a:ext>
            </a:extLst>
          </a:blip>
          <a:srcRect l="16711" r="21194"/>
          <a:stretch/>
        </p:blipFill>
        <p:spPr>
          <a:xfrm>
            <a:off x="6550709" y="733628"/>
            <a:ext cx="3644248" cy="6099223"/>
          </a:xfrm>
          <a:prstGeom prst="rect">
            <a:avLst/>
          </a:prstGeom>
        </p:spPr>
      </p:pic>
      <p:sp>
        <p:nvSpPr>
          <p:cNvPr id="7" name="Subtitle 2"/>
          <p:cNvSpPr txBox="1">
            <a:spLocks/>
          </p:cNvSpPr>
          <p:nvPr/>
        </p:nvSpPr>
        <p:spPr>
          <a:xfrm>
            <a:off x="333776" y="344619"/>
            <a:ext cx="4060424" cy="58728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600" dirty="0">
                <a:solidFill>
                  <a:prstClr val="black"/>
                </a:solidFill>
                <a:latin typeface="Calibri" panose="020F0502020204030204"/>
              </a:rPr>
              <a:t>Biological modeling</a:t>
            </a:r>
          </a:p>
        </p:txBody>
      </p:sp>
      <p:sp>
        <p:nvSpPr>
          <p:cNvPr id="4" name="TextBox 3">
            <a:extLst>
              <a:ext uri="{FF2B5EF4-FFF2-40B4-BE49-F238E27FC236}">
                <a16:creationId xmlns:a16="http://schemas.microsoft.com/office/drawing/2014/main" id="{FB3F17AD-E05C-3A4B-8A82-8EB5B563FFDE}"/>
              </a:ext>
            </a:extLst>
          </p:cNvPr>
          <p:cNvSpPr txBox="1"/>
          <p:nvPr/>
        </p:nvSpPr>
        <p:spPr>
          <a:xfrm>
            <a:off x="297084" y="1188347"/>
            <a:ext cx="4478131" cy="1921232"/>
          </a:xfrm>
          <a:prstGeom prst="rect">
            <a:avLst/>
          </a:prstGeom>
          <a:noFill/>
        </p:spPr>
        <p:txBody>
          <a:bodyPr wrap="square" rtlCol="0">
            <a:spAutoFit/>
          </a:bodyPr>
          <a:lstStyle/>
          <a:p>
            <a:pPr>
              <a:lnSpc>
                <a:spcPct val="85000"/>
              </a:lnSpc>
              <a:spcAft>
                <a:spcPts val="1000"/>
              </a:spcAft>
            </a:pPr>
            <a:r>
              <a:rPr lang="en-US" sz="2400" dirty="0">
                <a:solidFill>
                  <a:prstClr val="black"/>
                </a:solidFill>
                <a:latin typeface="Calibri" panose="020F0502020204030204"/>
              </a:rPr>
              <a:t>Modeled no-dam unimpaired flow scenario as baseline </a:t>
            </a:r>
          </a:p>
          <a:p>
            <a:pPr marL="285750" indent="-285750">
              <a:lnSpc>
                <a:spcPct val="85000"/>
              </a:lnSpc>
              <a:spcAft>
                <a:spcPts val="1000"/>
              </a:spcAft>
              <a:buFont typeface="Arial" panose="020B0604020202020204" pitchFamily="34" charset="0"/>
              <a:buChar char="•"/>
            </a:pPr>
            <a:r>
              <a:rPr lang="en-US" sz="2400" dirty="0">
                <a:solidFill>
                  <a:prstClr val="black"/>
                </a:solidFill>
                <a:latin typeface="Calibri" panose="020F0502020204030204"/>
              </a:rPr>
              <a:t>RBM10: temperature</a:t>
            </a:r>
          </a:p>
          <a:p>
            <a:pPr marL="285750" indent="-285750">
              <a:lnSpc>
                <a:spcPct val="85000"/>
              </a:lnSpc>
              <a:spcAft>
                <a:spcPts val="1000"/>
              </a:spcAft>
              <a:buFont typeface="Arial" panose="020B0604020202020204" pitchFamily="34" charset="0"/>
              <a:buChar char="•"/>
            </a:pPr>
            <a:r>
              <a:rPr lang="en-US" sz="2400" dirty="0">
                <a:solidFill>
                  <a:prstClr val="black"/>
                </a:solidFill>
                <a:latin typeface="Calibri" panose="020F0502020204030204"/>
              </a:rPr>
              <a:t>Spreadsheet models: growth and development</a:t>
            </a:r>
          </a:p>
        </p:txBody>
      </p:sp>
      <p:sp>
        <p:nvSpPr>
          <p:cNvPr id="6" name="Text Box 2" descr="labels for data graph">
            <a:extLst>
              <a:ext uri="{FF2B5EF4-FFF2-40B4-BE49-F238E27FC236}">
                <a16:creationId xmlns:a16="http://schemas.microsoft.com/office/drawing/2014/main" id="{4656A1E4-36E3-DF30-E67A-FDCF63B8F135}"/>
              </a:ext>
            </a:extLst>
          </p:cNvPr>
          <p:cNvSpPr txBox="1">
            <a:spLocks noChangeArrowheads="1"/>
          </p:cNvSpPr>
          <p:nvPr/>
        </p:nvSpPr>
        <p:spPr bwMode="auto">
          <a:xfrm>
            <a:off x="4832349" y="3203973"/>
            <a:ext cx="1930401" cy="935886"/>
          </a:xfrm>
          <a:prstGeom prst="rect">
            <a:avLst/>
          </a:prstGeom>
          <a:no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Foothill </a:t>
            </a:r>
          </a:p>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yellow-legged frog</a:t>
            </a:r>
          </a:p>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metamorphosis </a:t>
            </a:r>
          </a:p>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Time </a:t>
            </a:r>
            <a:r>
              <a:rPr lang="en-US" sz="1600" dirty="0">
                <a:effectLst/>
                <a:latin typeface="Arial" panose="020B0604020202020204" pitchFamily="34" charset="0"/>
                <a:ea typeface="Times New Roman" panose="02020603050405020304" pitchFamily="18" charset="0"/>
                <a:cs typeface="Times New Roman" panose="02020603050405020304" pitchFamily="18" charset="0"/>
              </a:rPr>
              <a:t>(days)</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 Box 2" descr="labels for data graph">
            <a:extLst>
              <a:ext uri="{FF2B5EF4-FFF2-40B4-BE49-F238E27FC236}">
                <a16:creationId xmlns:a16="http://schemas.microsoft.com/office/drawing/2014/main" id="{BA39D265-DB22-3268-1B28-5568E1E5329C}"/>
              </a:ext>
            </a:extLst>
          </p:cNvPr>
          <p:cNvSpPr txBox="1">
            <a:spLocks noChangeArrowheads="1"/>
          </p:cNvSpPr>
          <p:nvPr/>
        </p:nvSpPr>
        <p:spPr bwMode="auto">
          <a:xfrm>
            <a:off x="4921250" y="4385743"/>
            <a:ext cx="1841500" cy="758086"/>
          </a:xfrm>
          <a:prstGeom prst="rect">
            <a:avLst/>
          </a:prstGeom>
          <a:no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Chironomidae midge generation time (days)</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Text Box 2" descr="labels for data graph">
            <a:extLst>
              <a:ext uri="{FF2B5EF4-FFF2-40B4-BE49-F238E27FC236}">
                <a16:creationId xmlns:a16="http://schemas.microsoft.com/office/drawing/2014/main" id="{8EF97A14-C602-10A9-9160-58B7FE2B2ACB}"/>
              </a:ext>
            </a:extLst>
          </p:cNvPr>
          <p:cNvSpPr txBox="1">
            <a:spLocks noChangeArrowheads="1"/>
          </p:cNvSpPr>
          <p:nvPr/>
        </p:nvSpPr>
        <p:spPr bwMode="auto">
          <a:xfrm>
            <a:off x="5041900" y="5719268"/>
            <a:ext cx="1720850" cy="522219"/>
          </a:xfrm>
          <a:prstGeom prst="rect">
            <a:avLst/>
          </a:prstGeom>
          <a:no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Baetidae mayfly generation time</a:t>
            </a:r>
          </a:p>
          <a:p>
            <a:pPr marL="0" marR="0" algn="ctr">
              <a:lnSpc>
                <a:spcPct val="80000"/>
              </a:lnSpc>
              <a:spcBef>
                <a:spcPts val="0"/>
              </a:spcBef>
              <a:spcAft>
                <a:spcPts val="0"/>
              </a:spcAft>
            </a:pPr>
            <a:r>
              <a:rPr lang="en-US" sz="1600" dirty="0">
                <a:effectLst/>
                <a:latin typeface="Arial" panose="020B0604020202020204" pitchFamily="34" charset="0"/>
                <a:ea typeface="Times New Roman" panose="02020603050405020304" pitchFamily="18" charset="0"/>
                <a:cs typeface="Times New Roman" panose="02020603050405020304" pitchFamily="18" charset="0"/>
              </a:rPr>
              <a:t>(days)</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Text Box 2" descr="labels for data graph">
            <a:extLst>
              <a:ext uri="{FF2B5EF4-FFF2-40B4-BE49-F238E27FC236}">
                <a16:creationId xmlns:a16="http://schemas.microsoft.com/office/drawing/2014/main" id="{7E896D0D-6C07-8C11-7DCB-4C05C8D3E5AA}"/>
              </a:ext>
            </a:extLst>
          </p:cNvPr>
          <p:cNvSpPr txBox="1">
            <a:spLocks noChangeArrowheads="1"/>
          </p:cNvSpPr>
          <p:nvPr/>
        </p:nvSpPr>
        <p:spPr bwMode="auto">
          <a:xfrm>
            <a:off x="5245101" y="1075338"/>
            <a:ext cx="1396999" cy="701349"/>
          </a:xfrm>
          <a:prstGeom prst="rect">
            <a:avLst/>
          </a:prstGeom>
          <a:no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Temperature</a:t>
            </a:r>
          </a:p>
          <a:p>
            <a:pPr marL="0" marR="0" algn="ctr">
              <a:lnSpc>
                <a:spcPct val="80000"/>
              </a:lnSpc>
              <a:spcBef>
                <a:spcPts val="0"/>
              </a:spcBef>
              <a:spcAft>
                <a:spcPts val="0"/>
              </a:spcAft>
            </a:pPr>
            <a:r>
              <a:rPr lang="en-US" sz="1600" dirty="0">
                <a:effectLst/>
                <a:latin typeface="Arial" panose="020B0604020202020204" pitchFamily="34" charset="0"/>
                <a:ea typeface="Times New Roman" panose="02020603050405020304" pitchFamily="18" charset="0"/>
                <a:cs typeface="Times New Roman" panose="02020603050405020304" pitchFamily="18" charset="0"/>
              </a:rPr>
              <a:t>(°C)</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Text Box 2" descr="labels for data graph">
            <a:extLst>
              <a:ext uri="{FF2B5EF4-FFF2-40B4-BE49-F238E27FC236}">
                <a16:creationId xmlns:a16="http://schemas.microsoft.com/office/drawing/2014/main" id="{C2C3041E-AEF0-473F-AD06-C8C2C14F7FE8}"/>
              </a:ext>
            </a:extLst>
          </p:cNvPr>
          <p:cNvSpPr txBox="1">
            <a:spLocks noChangeArrowheads="1"/>
          </p:cNvSpPr>
          <p:nvPr/>
        </p:nvSpPr>
        <p:spPr bwMode="auto">
          <a:xfrm>
            <a:off x="5474199" y="2009287"/>
            <a:ext cx="1047251" cy="890318"/>
          </a:xfrm>
          <a:prstGeom prst="rect">
            <a:avLst/>
          </a:prstGeom>
          <a:no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Salmonid growth rate (%)</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Slide Number Placeholder 12">
            <a:extLst>
              <a:ext uri="{FF2B5EF4-FFF2-40B4-BE49-F238E27FC236}">
                <a16:creationId xmlns:a16="http://schemas.microsoft.com/office/drawing/2014/main" id="{EF85164E-99F9-739D-712F-03E7A4E1B70E}"/>
              </a:ext>
            </a:extLst>
          </p:cNvPr>
          <p:cNvSpPr>
            <a:spLocks noGrp="1"/>
          </p:cNvSpPr>
          <p:nvPr>
            <p:ph type="sldNum" sz="quarter" idx="12"/>
          </p:nvPr>
        </p:nvSpPr>
        <p:spPr/>
        <p:txBody>
          <a:bodyPr/>
          <a:lstStyle/>
          <a:p>
            <a:fld id="{B2909649-AB9D-4512-9D38-B41CFEFBB9D3}" type="slidenum">
              <a:rPr lang="en-US" smtClean="0"/>
              <a:t>66</a:t>
            </a:fld>
            <a:endParaRPr lang="en-US"/>
          </a:p>
        </p:txBody>
      </p:sp>
      <p:sp>
        <p:nvSpPr>
          <p:cNvPr id="5" name="Text Box 2" descr="labels for data graph">
            <a:extLst>
              <a:ext uri="{FF2B5EF4-FFF2-40B4-BE49-F238E27FC236}">
                <a16:creationId xmlns:a16="http://schemas.microsoft.com/office/drawing/2014/main" id="{BA3866BC-DC30-5BF7-C025-0E0DFC75C7B7}"/>
              </a:ext>
            </a:extLst>
          </p:cNvPr>
          <p:cNvSpPr txBox="1">
            <a:spLocks noChangeArrowheads="1"/>
          </p:cNvSpPr>
          <p:nvPr/>
        </p:nvSpPr>
        <p:spPr bwMode="auto">
          <a:xfrm>
            <a:off x="6762750" y="221805"/>
            <a:ext cx="3489341" cy="701349"/>
          </a:xfrm>
          <a:prstGeom prst="rect">
            <a:avLst/>
          </a:prstGeom>
          <a:no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No-dam unimpaired flow scenario</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id="{B87C52A4-1B51-E512-D514-E4C30F4B2D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75278" y="965797"/>
            <a:ext cx="600671" cy="564567"/>
          </a:xfrm>
          <a:prstGeom prst="rect">
            <a:avLst/>
          </a:prstGeom>
        </p:spPr>
      </p:pic>
      <p:pic>
        <p:nvPicPr>
          <p:cNvPr id="19" name="Picture 18">
            <a:extLst>
              <a:ext uri="{FF2B5EF4-FFF2-40B4-BE49-F238E27FC236}">
                <a16:creationId xmlns:a16="http://schemas.microsoft.com/office/drawing/2014/main" id="{578288E0-4E55-9646-AE77-C9108B99557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85" t="25575" r="10889" b="1643"/>
          <a:stretch/>
        </p:blipFill>
        <p:spPr>
          <a:xfrm>
            <a:off x="10194957" y="3083568"/>
            <a:ext cx="1922855" cy="1051517"/>
          </a:xfrm>
          <a:prstGeom prst="rect">
            <a:avLst/>
          </a:prstGeom>
        </p:spPr>
      </p:pic>
      <p:grpSp>
        <p:nvGrpSpPr>
          <p:cNvPr id="20" name="Group 19">
            <a:extLst>
              <a:ext uri="{FF2B5EF4-FFF2-40B4-BE49-F238E27FC236}">
                <a16:creationId xmlns:a16="http://schemas.microsoft.com/office/drawing/2014/main" id="{82A10498-DC83-8B22-4EDA-017C4260142A}"/>
              </a:ext>
            </a:extLst>
          </p:cNvPr>
          <p:cNvGrpSpPr/>
          <p:nvPr/>
        </p:nvGrpSpPr>
        <p:grpSpPr>
          <a:xfrm>
            <a:off x="10043240" y="4205759"/>
            <a:ext cx="2074572" cy="1205738"/>
            <a:chOff x="2129202" y="5700217"/>
            <a:chExt cx="2074572" cy="1205738"/>
          </a:xfrm>
        </p:grpSpPr>
        <p:pic>
          <p:nvPicPr>
            <p:cNvPr id="21" name="Picture 20">
              <a:extLst>
                <a:ext uri="{FF2B5EF4-FFF2-40B4-BE49-F238E27FC236}">
                  <a16:creationId xmlns:a16="http://schemas.microsoft.com/office/drawing/2014/main" id="{6B351B17-B6D3-BC03-D6A9-DED2C04FFB1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3414" t="21669" r="16726" b="22791"/>
            <a:stretch/>
          </p:blipFill>
          <p:spPr>
            <a:xfrm>
              <a:off x="2280919" y="5700217"/>
              <a:ext cx="1922855" cy="1116508"/>
            </a:xfrm>
            <a:prstGeom prst="rect">
              <a:avLst/>
            </a:prstGeom>
          </p:spPr>
        </p:pic>
        <p:sp>
          <p:nvSpPr>
            <p:cNvPr id="22" name="Content Placeholder 6">
              <a:extLst>
                <a:ext uri="{FF2B5EF4-FFF2-40B4-BE49-F238E27FC236}">
                  <a16:creationId xmlns:a16="http://schemas.microsoft.com/office/drawing/2014/main" id="{7C565D6B-49CE-8F68-6CE2-C5CE0771FC66}"/>
                </a:ext>
              </a:extLst>
            </p:cNvPr>
            <p:cNvSpPr txBox="1">
              <a:spLocks/>
            </p:cNvSpPr>
            <p:nvPr/>
          </p:nvSpPr>
          <p:spPr bwMode="auto">
            <a:xfrm>
              <a:off x="2129202" y="6591629"/>
              <a:ext cx="1474423"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US" sz="900" b="0" i="0" u="none" strike="noStrike" kern="0" cap="none" spc="0" normalizeH="0" baseline="0" noProof="0" dirty="0">
                  <a:ln>
                    <a:noFill/>
                  </a:ln>
                  <a:solidFill>
                    <a:schemeClr val="bg1">
                      <a:lumMod val="65000"/>
                    </a:scheme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Macroinvertebrates.org</a:t>
              </a:r>
            </a:p>
          </p:txBody>
        </p:sp>
      </p:grpSp>
      <p:grpSp>
        <p:nvGrpSpPr>
          <p:cNvPr id="23" name="Group 22">
            <a:extLst>
              <a:ext uri="{FF2B5EF4-FFF2-40B4-BE49-F238E27FC236}">
                <a16:creationId xmlns:a16="http://schemas.microsoft.com/office/drawing/2014/main" id="{123E0877-67E2-A4AA-45F3-0212E9F1C7BB}"/>
              </a:ext>
            </a:extLst>
          </p:cNvPr>
          <p:cNvGrpSpPr/>
          <p:nvPr/>
        </p:nvGrpSpPr>
        <p:grpSpPr>
          <a:xfrm>
            <a:off x="10038738" y="5381905"/>
            <a:ext cx="2079074" cy="1206365"/>
            <a:chOff x="4697445" y="5322267"/>
            <a:chExt cx="2079074" cy="1206365"/>
          </a:xfrm>
        </p:grpSpPr>
        <p:pic>
          <p:nvPicPr>
            <p:cNvPr id="24" name="Picture 23">
              <a:extLst>
                <a:ext uri="{FF2B5EF4-FFF2-40B4-BE49-F238E27FC236}">
                  <a16:creationId xmlns:a16="http://schemas.microsoft.com/office/drawing/2014/main" id="{A9948549-3190-F09B-4957-CBF8E9E533B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0597" t="17599" r="6945" b="20248"/>
            <a:stretch/>
          </p:blipFill>
          <p:spPr>
            <a:xfrm>
              <a:off x="4857750" y="5322267"/>
              <a:ext cx="1918769" cy="1114135"/>
            </a:xfrm>
            <a:prstGeom prst="rect">
              <a:avLst/>
            </a:prstGeom>
          </p:spPr>
        </p:pic>
        <p:sp>
          <p:nvSpPr>
            <p:cNvPr id="25" name="Content Placeholder 6">
              <a:extLst>
                <a:ext uri="{FF2B5EF4-FFF2-40B4-BE49-F238E27FC236}">
                  <a16:creationId xmlns:a16="http://schemas.microsoft.com/office/drawing/2014/main" id="{B2CB90CF-997F-C8C8-F330-112FC3992E07}"/>
                </a:ext>
              </a:extLst>
            </p:cNvPr>
            <p:cNvSpPr txBox="1">
              <a:spLocks/>
            </p:cNvSpPr>
            <p:nvPr/>
          </p:nvSpPr>
          <p:spPr bwMode="auto">
            <a:xfrm>
              <a:off x="4697445" y="6214306"/>
              <a:ext cx="1474423"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US" sz="900" b="0" i="0" u="none" strike="noStrike" kern="0" cap="none" spc="0" normalizeH="0" baseline="0" noProof="0" dirty="0">
                  <a:ln>
                    <a:noFill/>
                  </a:ln>
                  <a:solidFill>
                    <a:schemeClr val="bg1">
                      <a:lumMod val="65000"/>
                    </a:scheme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Macroinvertebrates.org</a:t>
              </a:r>
            </a:p>
          </p:txBody>
        </p:sp>
      </p:grpSp>
      <p:pic>
        <p:nvPicPr>
          <p:cNvPr id="27" name="Picture 26">
            <a:extLst>
              <a:ext uri="{FF2B5EF4-FFF2-40B4-BE49-F238E27FC236}">
                <a16:creationId xmlns:a16="http://schemas.microsoft.com/office/drawing/2014/main" id="{360D24E3-8F3E-5300-E4FC-38F092C0413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6162" t="32849" r="18330" b="12036"/>
          <a:stretch/>
        </p:blipFill>
        <p:spPr>
          <a:xfrm>
            <a:off x="10194957" y="1925742"/>
            <a:ext cx="1918770" cy="1051517"/>
          </a:xfrm>
          <a:prstGeom prst="rect">
            <a:avLst/>
          </a:prstGeom>
        </p:spPr>
      </p:pic>
      <p:sp>
        <p:nvSpPr>
          <p:cNvPr id="28" name="Content Placeholder 6">
            <a:extLst>
              <a:ext uri="{FF2B5EF4-FFF2-40B4-BE49-F238E27FC236}">
                <a16:creationId xmlns:a16="http://schemas.microsoft.com/office/drawing/2014/main" id="{B4A690A7-2E9C-4BC1-4E94-7E2F3E124D47}"/>
              </a:ext>
            </a:extLst>
          </p:cNvPr>
          <p:cNvSpPr txBox="1">
            <a:spLocks/>
          </p:cNvSpPr>
          <p:nvPr/>
        </p:nvSpPr>
        <p:spPr bwMode="auto">
          <a:xfrm>
            <a:off x="10224215" y="2769242"/>
            <a:ext cx="1288945"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US" sz="800" b="0" i="0" u="none" strike="noStrike" kern="0" cap="none" spc="0" normalizeH="0" baseline="0" noProof="0" dirty="0">
                <a:ln>
                  <a:noFill/>
                </a:ln>
                <a:solidFill>
                  <a:schemeClr val="bg1">
                    <a:lumMod val="65000"/>
                  </a:scheme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Roger Tabor USFWS</a:t>
            </a:r>
          </a:p>
        </p:txBody>
      </p:sp>
    </p:spTree>
    <p:extLst>
      <p:ext uri="{BB962C8B-B14F-4D97-AF65-F5344CB8AC3E}">
        <p14:creationId xmlns:p14="http://schemas.microsoft.com/office/powerpoint/2010/main" val="236732839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email">
            <a:extLst>
              <a:ext uri="{28A0092B-C50C-407E-A947-70E740481C1C}">
                <a14:useLocalDpi xmlns:a14="http://schemas.microsoft.com/office/drawing/2010/main"/>
              </a:ext>
            </a:extLst>
          </a:blip>
          <a:srcRect l="16711" r="21194"/>
          <a:stretch/>
        </p:blipFill>
        <p:spPr>
          <a:xfrm>
            <a:off x="6550709" y="733628"/>
            <a:ext cx="3644248" cy="6099223"/>
          </a:xfrm>
          <a:prstGeom prst="rect">
            <a:avLst/>
          </a:prstGeom>
        </p:spPr>
      </p:pic>
      <p:sp>
        <p:nvSpPr>
          <p:cNvPr id="7" name="Subtitle 2"/>
          <p:cNvSpPr txBox="1">
            <a:spLocks/>
          </p:cNvSpPr>
          <p:nvPr/>
        </p:nvSpPr>
        <p:spPr>
          <a:xfrm>
            <a:off x="333776" y="344619"/>
            <a:ext cx="4060424" cy="58728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600" dirty="0">
                <a:solidFill>
                  <a:prstClr val="black"/>
                </a:solidFill>
                <a:latin typeface="Calibri" panose="020F0502020204030204"/>
              </a:rPr>
              <a:t>Biological modeling</a:t>
            </a:r>
          </a:p>
        </p:txBody>
      </p:sp>
      <p:sp>
        <p:nvSpPr>
          <p:cNvPr id="3" name="TextBox 2"/>
          <p:cNvSpPr txBox="1"/>
          <p:nvPr/>
        </p:nvSpPr>
        <p:spPr>
          <a:xfrm>
            <a:off x="297084" y="3728744"/>
            <a:ext cx="4164368" cy="2363404"/>
          </a:xfrm>
          <a:prstGeom prst="rect">
            <a:avLst/>
          </a:prstGeom>
          <a:noFill/>
        </p:spPr>
        <p:txBody>
          <a:bodyPr wrap="square" rtlCol="0">
            <a:spAutoFit/>
          </a:bodyPr>
          <a:lstStyle/>
          <a:p>
            <a:pPr>
              <a:lnSpc>
                <a:spcPct val="85000"/>
              </a:lnSpc>
              <a:spcAft>
                <a:spcPts val="1000"/>
              </a:spcAft>
            </a:pPr>
            <a:r>
              <a:rPr lang="en-US" sz="2400" dirty="0">
                <a:solidFill>
                  <a:prstClr val="black"/>
                </a:solidFill>
                <a:latin typeface="Calibri" panose="020F0502020204030204"/>
              </a:rPr>
              <a:t>Colder temperatures</a:t>
            </a:r>
          </a:p>
          <a:p>
            <a:pPr marL="285750" indent="-285750">
              <a:lnSpc>
                <a:spcPct val="85000"/>
              </a:lnSpc>
              <a:spcAft>
                <a:spcPts val="1000"/>
              </a:spcAft>
              <a:buFont typeface="Arial" panose="020B0604020202020204" pitchFamily="34" charset="0"/>
              <a:buChar char="•"/>
            </a:pPr>
            <a:r>
              <a:rPr lang="en-US" sz="2400" dirty="0">
                <a:solidFill>
                  <a:prstClr val="black"/>
                </a:solidFill>
                <a:latin typeface="Calibri" panose="020F0502020204030204"/>
              </a:rPr>
              <a:t>Reduce salmonid growth rate</a:t>
            </a:r>
          </a:p>
          <a:p>
            <a:pPr marL="285750" indent="-285750">
              <a:lnSpc>
                <a:spcPct val="85000"/>
              </a:lnSpc>
              <a:spcAft>
                <a:spcPts val="1000"/>
              </a:spcAft>
              <a:buFont typeface="Arial" panose="020B0604020202020204" pitchFamily="34" charset="0"/>
              <a:buChar char="•"/>
            </a:pPr>
            <a:r>
              <a:rPr lang="en-US" sz="2400" dirty="0">
                <a:solidFill>
                  <a:prstClr val="black"/>
                </a:solidFill>
                <a:latin typeface="Calibri" panose="020F0502020204030204"/>
              </a:rPr>
              <a:t>Increase invertebrate generation time</a:t>
            </a:r>
          </a:p>
          <a:p>
            <a:pPr marL="285750" indent="-285750">
              <a:lnSpc>
                <a:spcPct val="85000"/>
              </a:lnSpc>
              <a:spcAft>
                <a:spcPts val="1000"/>
              </a:spcAft>
              <a:buFont typeface="Arial" panose="020B0604020202020204" pitchFamily="34" charset="0"/>
              <a:buChar char="•"/>
            </a:pPr>
            <a:r>
              <a:rPr lang="en-US" sz="2400" dirty="0">
                <a:solidFill>
                  <a:prstClr val="black"/>
                </a:solidFill>
                <a:latin typeface="Calibri" panose="020F0502020204030204"/>
              </a:rPr>
              <a:t>Increase frog </a:t>
            </a:r>
            <a:r>
              <a:rPr lang="en-US" sz="2400" dirty="0" err="1">
                <a:solidFill>
                  <a:prstClr val="black"/>
                </a:solidFill>
                <a:latin typeface="Calibri" panose="020F0502020204030204"/>
              </a:rPr>
              <a:t>metamorphisis</a:t>
            </a:r>
            <a:r>
              <a:rPr lang="en-US" sz="2400" dirty="0">
                <a:solidFill>
                  <a:prstClr val="black"/>
                </a:solidFill>
                <a:latin typeface="Calibri" panose="020F0502020204030204"/>
              </a:rPr>
              <a:t> time </a:t>
            </a:r>
          </a:p>
        </p:txBody>
      </p:sp>
      <p:sp>
        <p:nvSpPr>
          <p:cNvPr id="4" name="TextBox 3">
            <a:extLst>
              <a:ext uri="{FF2B5EF4-FFF2-40B4-BE49-F238E27FC236}">
                <a16:creationId xmlns:a16="http://schemas.microsoft.com/office/drawing/2014/main" id="{FB3F17AD-E05C-3A4B-8A82-8EB5B563FFDE}"/>
              </a:ext>
            </a:extLst>
          </p:cNvPr>
          <p:cNvSpPr txBox="1"/>
          <p:nvPr/>
        </p:nvSpPr>
        <p:spPr>
          <a:xfrm>
            <a:off x="297084" y="1188347"/>
            <a:ext cx="4478131" cy="1921232"/>
          </a:xfrm>
          <a:prstGeom prst="rect">
            <a:avLst/>
          </a:prstGeom>
          <a:noFill/>
        </p:spPr>
        <p:txBody>
          <a:bodyPr wrap="square" rtlCol="0">
            <a:spAutoFit/>
          </a:bodyPr>
          <a:lstStyle/>
          <a:p>
            <a:pPr>
              <a:lnSpc>
                <a:spcPct val="85000"/>
              </a:lnSpc>
              <a:spcAft>
                <a:spcPts val="1000"/>
              </a:spcAft>
            </a:pPr>
            <a:r>
              <a:rPr lang="en-US" sz="2400" dirty="0">
                <a:solidFill>
                  <a:prstClr val="black"/>
                </a:solidFill>
                <a:latin typeface="Calibri" panose="020F0502020204030204"/>
              </a:rPr>
              <a:t>Modeled no-dam unimpaired flow scenario as baseline </a:t>
            </a:r>
          </a:p>
          <a:p>
            <a:pPr marL="285750" indent="-285750">
              <a:lnSpc>
                <a:spcPct val="85000"/>
              </a:lnSpc>
              <a:spcAft>
                <a:spcPts val="1000"/>
              </a:spcAft>
              <a:buFont typeface="Arial" panose="020B0604020202020204" pitchFamily="34" charset="0"/>
              <a:buChar char="•"/>
            </a:pPr>
            <a:r>
              <a:rPr lang="en-US" sz="2400" dirty="0">
                <a:solidFill>
                  <a:prstClr val="black"/>
                </a:solidFill>
                <a:latin typeface="Calibri" panose="020F0502020204030204"/>
              </a:rPr>
              <a:t>RBM10: temperature</a:t>
            </a:r>
          </a:p>
          <a:p>
            <a:pPr marL="285750" indent="-285750">
              <a:lnSpc>
                <a:spcPct val="85000"/>
              </a:lnSpc>
              <a:spcAft>
                <a:spcPts val="1000"/>
              </a:spcAft>
              <a:buFont typeface="Arial" panose="020B0604020202020204" pitchFamily="34" charset="0"/>
              <a:buChar char="•"/>
            </a:pPr>
            <a:r>
              <a:rPr lang="en-US" sz="2400" dirty="0">
                <a:solidFill>
                  <a:prstClr val="black"/>
                </a:solidFill>
                <a:latin typeface="Calibri" panose="020F0502020204030204"/>
              </a:rPr>
              <a:t>Spreadsheet models: growth and development</a:t>
            </a:r>
          </a:p>
        </p:txBody>
      </p:sp>
      <p:sp>
        <p:nvSpPr>
          <p:cNvPr id="6" name="Text Box 2" descr="labels for data graph">
            <a:extLst>
              <a:ext uri="{FF2B5EF4-FFF2-40B4-BE49-F238E27FC236}">
                <a16:creationId xmlns:a16="http://schemas.microsoft.com/office/drawing/2014/main" id="{4656A1E4-36E3-DF30-E67A-FDCF63B8F135}"/>
              </a:ext>
            </a:extLst>
          </p:cNvPr>
          <p:cNvSpPr txBox="1">
            <a:spLocks noChangeArrowheads="1"/>
          </p:cNvSpPr>
          <p:nvPr/>
        </p:nvSpPr>
        <p:spPr bwMode="auto">
          <a:xfrm>
            <a:off x="4832349" y="3203973"/>
            <a:ext cx="1930401" cy="935886"/>
          </a:xfrm>
          <a:prstGeom prst="rect">
            <a:avLst/>
          </a:prstGeom>
          <a:no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Foothill </a:t>
            </a:r>
          </a:p>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yellow-legged frog</a:t>
            </a:r>
          </a:p>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metamorphosis </a:t>
            </a:r>
          </a:p>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Time </a:t>
            </a:r>
            <a:r>
              <a:rPr lang="en-US" sz="1600" dirty="0">
                <a:effectLst/>
                <a:latin typeface="Arial" panose="020B0604020202020204" pitchFamily="34" charset="0"/>
                <a:ea typeface="Times New Roman" panose="02020603050405020304" pitchFamily="18" charset="0"/>
                <a:cs typeface="Times New Roman" panose="02020603050405020304" pitchFamily="18" charset="0"/>
              </a:rPr>
              <a:t>(days)</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 Box 2" descr="labels for data graph">
            <a:extLst>
              <a:ext uri="{FF2B5EF4-FFF2-40B4-BE49-F238E27FC236}">
                <a16:creationId xmlns:a16="http://schemas.microsoft.com/office/drawing/2014/main" id="{BA39D265-DB22-3268-1B28-5568E1E5329C}"/>
              </a:ext>
            </a:extLst>
          </p:cNvPr>
          <p:cNvSpPr txBox="1">
            <a:spLocks noChangeArrowheads="1"/>
          </p:cNvSpPr>
          <p:nvPr/>
        </p:nvSpPr>
        <p:spPr bwMode="auto">
          <a:xfrm>
            <a:off x="4921250" y="4385743"/>
            <a:ext cx="1841500" cy="758086"/>
          </a:xfrm>
          <a:prstGeom prst="rect">
            <a:avLst/>
          </a:prstGeom>
          <a:no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Chironomidae midge generation time (days)</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Text Box 2" descr="labels for data graph">
            <a:extLst>
              <a:ext uri="{FF2B5EF4-FFF2-40B4-BE49-F238E27FC236}">
                <a16:creationId xmlns:a16="http://schemas.microsoft.com/office/drawing/2014/main" id="{8EF97A14-C602-10A9-9160-58B7FE2B2ACB}"/>
              </a:ext>
            </a:extLst>
          </p:cNvPr>
          <p:cNvSpPr txBox="1">
            <a:spLocks noChangeArrowheads="1"/>
          </p:cNvSpPr>
          <p:nvPr/>
        </p:nvSpPr>
        <p:spPr bwMode="auto">
          <a:xfrm>
            <a:off x="5041900" y="5719268"/>
            <a:ext cx="1720850" cy="522219"/>
          </a:xfrm>
          <a:prstGeom prst="rect">
            <a:avLst/>
          </a:prstGeom>
          <a:no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Baetidae mayfly generation time</a:t>
            </a:r>
          </a:p>
          <a:p>
            <a:pPr marL="0" marR="0" algn="ctr">
              <a:lnSpc>
                <a:spcPct val="80000"/>
              </a:lnSpc>
              <a:spcBef>
                <a:spcPts val="0"/>
              </a:spcBef>
              <a:spcAft>
                <a:spcPts val="0"/>
              </a:spcAft>
            </a:pPr>
            <a:r>
              <a:rPr lang="en-US" sz="1600" dirty="0">
                <a:effectLst/>
                <a:latin typeface="Arial" panose="020B0604020202020204" pitchFamily="34" charset="0"/>
                <a:ea typeface="Times New Roman" panose="02020603050405020304" pitchFamily="18" charset="0"/>
                <a:cs typeface="Times New Roman" panose="02020603050405020304" pitchFamily="18" charset="0"/>
              </a:rPr>
              <a:t>(days)</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Text Box 2" descr="labels for data graph">
            <a:extLst>
              <a:ext uri="{FF2B5EF4-FFF2-40B4-BE49-F238E27FC236}">
                <a16:creationId xmlns:a16="http://schemas.microsoft.com/office/drawing/2014/main" id="{7E896D0D-6C07-8C11-7DCB-4C05C8D3E5AA}"/>
              </a:ext>
            </a:extLst>
          </p:cNvPr>
          <p:cNvSpPr txBox="1">
            <a:spLocks noChangeArrowheads="1"/>
          </p:cNvSpPr>
          <p:nvPr/>
        </p:nvSpPr>
        <p:spPr bwMode="auto">
          <a:xfrm>
            <a:off x="5245101" y="1075338"/>
            <a:ext cx="1396999" cy="701349"/>
          </a:xfrm>
          <a:prstGeom prst="rect">
            <a:avLst/>
          </a:prstGeom>
          <a:no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Temperature</a:t>
            </a:r>
          </a:p>
          <a:p>
            <a:pPr marL="0" marR="0" algn="ctr">
              <a:lnSpc>
                <a:spcPct val="80000"/>
              </a:lnSpc>
              <a:spcBef>
                <a:spcPts val="0"/>
              </a:spcBef>
              <a:spcAft>
                <a:spcPts val="0"/>
              </a:spcAft>
            </a:pPr>
            <a:r>
              <a:rPr lang="en-US" sz="1600" dirty="0">
                <a:effectLst/>
                <a:latin typeface="Arial" panose="020B0604020202020204" pitchFamily="34" charset="0"/>
                <a:ea typeface="Times New Roman" panose="02020603050405020304" pitchFamily="18" charset="0"/>
                <a:cs typeface="Times New Roman" panose="02020603050405020304" pitchFamily="18" charset="0"/>
              </a:rPr>
              <a:t>(°C)</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Text Box 2" descr="labels for data graph">
            <a:extLst>
              <a:ext uri="{FF2B5EF4-FFF2-40B4-BE49-F238E27FC236}">
                <a16:creationId xmlns:a16="http://schemas.microsoft.com/office/drawing/2014/main" id="{C2C3041E-AEF0-473F-AD06-C8C2C14F7FE8}"/>
              </a:ext>
            </a:extLst>
          </p:cNvPr>
          <p:cNvSpPr txBox="1">
            <a:spLocks noChangeArrowheads="1"/>
          </p:cNvSpPr>
          <p:nvPr/>
        </p:nvSpPr>
        <p:spPr bwMode="auto">
          <a:xfrm>
            <a:off x="5474199" y="2009287"/>
            <a:ext cx="1047251" cy="890318"/>
          </a:xfrm>
          <a:prstGeom prst="rect">
            <a:avLst/>
          </a:prstGeom>
          <a:no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Salmonid growth rate (%)</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Slide Number Placeholder 12">
            <a:extLst>
              <a:ext uri="{FF2B5EF4-FFF2-40B4-BE49-F238E27FC236}">
                <a16:creationId xmlns:a16="http://schemas.microsoft.com/office/drawing/2014/main" id="{EF85164E-99F9-739D-712F-03E7A4E1B70E}"/>
              </a:ext>
            </a:extLst>
          </p:cNvPr>
          <p:cNvSpPr>
            <a:spLocks noGrp="1"/>
          </p:cNvSpPr>
          <p:nvPr>
            <p:ph type="sldNum" sz="quarter" idx="12"/>
          </p:nvPr>
        </p:nvSpPr>
        <p:spPr/>
        <p:txBody>
          <a:bodyPr/>
          <a:lstStyle/>
          <a:p>
            <a:fld id="{B2909649-AB9D-4512-9D38-B41CFEFBB9D3}" type="slidenum">
              <a:rPr lang="en-US" smtClean="0"/>
              <a:t>67</a:t>
            </a:fld>
            <a:endParaRPr lang="en-US"/>
          </a:p>
        </p:txBody>
      </p:sp>
      <p:sp>
        <p:nvSpPr>
          <p:cNvPr id="5" name="Text Box 2" descr="labels for data graph">
            <a:extLst>
              <a:ext uri="{FF2B5EF4-FFF2-40B4-BE49-F238E27FC236}">
                <a16:creationId xmlns:a16="http://schemas.microsoft.com/office/drawing/2014/main" id="{BA3866BC-DC30-5BF7-C025-0E0DFC75C7B7}"/>
              </a:ext>
            </a:extLst>
          </p:cNvPr>
          <p:cNvSpPr txBox="1">
            <a:spLocks noChangeArrowheads="1"/>
          </p:cNvSpPr>
          <p:nvPr/>
        </p:nvSpPr>
        <p:spPr bwMode="auto">
          <a:xfrm>
            <a:off x="6762750" y="221805"/>
            <a:ext cx="3489341" cy="701349"/>
          </a:xfrm>
          <a:prstGeom prst="rect">
            <a:avLst/>
          </a:prstGeom>
          <a:no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No-dam unimpaired flow scenario</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id="{B87C52A4-1B51-E512-D514-E4C30F4B2D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75278" y="965797"/>
            <a:ext cx="600671" cy="564567"/>
          </a:xfrm>
          <a:prstGeom prst="rect">
            <a:avLst/>
          </a:prstGeom>
        </p:spPr>
      </p:pic>
      <p:pic>
        <p:nvPicPr>
          <p:cNvPr id="19" name="Picture 18">
            <a:extLst>
              <a:ext uri="{FF2B5EF4-FFF2-40B4-BE49-F238E27FC236}">
                <a16:creationId xmlns:a16="http://schemas.microsoft.com/office/drawing/2014/main" id="{578288E0-4E55-9646-AE77-C9108B99557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85" t="25575" r="10889" b="1643"/>
          <a:stretch/>
        </p:blipFill>
        <p:spPr>
          <a:xfrm>
            <a:off x="10194957" y="3083568"/>
            <a:ext cx="1922855" cy="1051517"/>
          </a:xfrm>
          <a:prstGeom prst="rect">
            <a:avLst/>
          </a:prstGeom>
        </p:spPr>
      </p:pic>
      <p:grpSp>
        <p:nvGrpSpPr>
          <p:cNvPr id="20" name="Group 19">
            <a:extLst>
              <a:ext uri="{FF2B5EF4-FFF2-40B4-BE49-F238E27FC236}">
                <a16:creationId xmlns:a16="http://schemas.microsoft.com/office/drawing/2014/main" id="{82A10498-DC83-8B22-4EDA-017C4260142A}"/>
              </a:ext>
            </a:extLst>
          </p:cNvPr>
          <p:cNvGrpSpPr/>
          <p:nvPr/>
        </p:nvGrpSpPr>
        <p:grpSpPr>
          <a:xfrm>
            <a:off x="10043240" y="4205759"/>
            <a:ext cx="2074572" cy="1205738"/>
            <a:chOff x="2129202" y="5700217"/>
            <a:chExt cx="2074572" cy="1205738"/>
          </a:xfrm>
        </p:grpSpPr>
        <p:pic>
          <p:nvPicPr>
            <p:cNvPr id="21" name="Picture 20">
              <a:extLst>
                <a:ext uri="{FF2B5EF4-FFF2-40B4-BE49-F238E27FC236}">
                  <a16:creationId xmlns:a16="http://schemas.microsoft.com/office/drawing/2014/main" id="{6B351B17-B6D3-BC03-D6A9-DED2C04FFB1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3414" t="21669" r="16726" b="22791"/>
            <a:stretch/>
          </p:blipFill>
          <p:spPr>
            <a:xfrm>
              <a:off x="2280919" y="5700217"/>
              <a:ext cx="1922855" cy="1116508"/>
            </a:xfrm>
            <a:prstGeom prst="rect">
              <a:avLst/>
            </a:prstGeom>
          </p:spPr>
        </p:pic>
        <p:sp>
          <p:nvSpPr>
            <p:cNvPr id="22" name="Content Placeholder 6">
              <a:extLst>
                <a:ext uri="{FF2B5EF4-FFF2-40B4-BE49-F238E27FC236}">
                  <a16:creationId xmlns:a16="http://schemas.microsoft.com/office/drawing/2014/main" id="{7C565D6B-49CE-8F68-6CE2-C5CE0771FC66}"/>
                </a:ext>
              </a:extLst>
            </p:cNvPr>
            <p:cNvSpPr txBox="1">
              <a:spLocks/>
            </p:cNvSpPr>
            <p:nvPr/>
          </p:nvSpPr>
          <p:spPr bwMode="auto">
            <a:xfrm>
              <a:off x="2129202" y="6591629"/>
              <a:ext cx="1474423"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US" sz="900" b="0" i="0" u="none" strike="noStrike" kern="0" cap="none" spc="0" normalizeH="0" baseline="0" noProof="0" dirty="0">
                  <a:ln>
                    <a:noFill/>
                  </a:ln>
                  <a:solidFill>
                    <a:schemeClr val="bg1">
                      <a:lumMod val="65000"/>
                    </a:scheme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Macroinvertebrates.org</a:t>
              </a:r>
            </a:p>
          </p:txBody>
        </p:sp>
      </p:grpSp>
      <p:grpSp>
        <p:nvGrpSpPr>
          <p:cNvPr id="23" name="Group 22">
            <a:extLst>
              <a:ext uri="{FF2B5EF4-FFF2-40B4-BE49-F238E27FC236}">
                <a16:creationId xmlns:a16="http://schemas.microsoft.com/office/drawing/2014/main" id="{123E0877-67E2-A4AA-45F3-0212E9F1C7BB}"/>
              </a:ext>
            </a:extLst>
          </p:cNvPr>
          <p:cNvGrpSpPr/>
          <p:nvPr/>
        </p:nvGrpSpPr>
        <p:grpSpPr>
          <a:xfrm>
            <a:off x="10038738" y="5381905"/>
            <a:ext cx="2079074" cy="1206365"/>
            <a:chOff x="4697445" y="5322267"/>
            <a:chExt cx="2079074" cy="1206365"/>
          </a:xfrm>
        </p:grpSpPr>
        <p:pic>
          <p:nvPicPr>
            <p:cNvPr id="24" name="Picture 23">
              <a:extLst>
                <a:ext uri="{FF2B5EF4-FFF2-40B4-BE49-F238E27FC236}">
                  <a16:creationId xmlns:a16="http://schemas.microsoft.com/office/drawing/2014/main" id="{A9948549-3190-F09B-4957-CBF8E9E533B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0597" t="17599" r="6945" b="20248"/>
            <a:stretch/>
          </p:blipFill>
          <p:spPr>
            <a:xfrm>
              <a:off x="4857750" y="5322267"/>
              <a:ext cx="1918769" cy="1114135"/>
            </a:xfrm>
            <a:prstGeom prst="rect">
              <a:avLst/>
            </a:prstGeom>
          </p:spPr>
        </p:pic>
        <p:sp>
          <p:nvSpPr>
            <p:cNvPr id="25" name="Content Placeholder 6">
              <a:extLst>
                <a:ext uri="{FF2B5EF4-FFF2-40B4-BE49-F238E27FC236}">
                  <a16:creationId xmlns:a16="http://schemas.microsoft.com/office/drawing/2014/main" id="{B2CB90CF-997F-C8C8-F330-112FC3992E07}"/>
                </a:ext>
              </a:extLst>
            </p:cNvPr>
            <p:cNvSpPr txBox="1">
              <a:spLocks/>
            </p:cNvSpPr>
            <p:nvPr/>
          </p:nvSpPr>
          <p:spPr bwMode="auto">
            <a:xfrm>
              <a:off x="4697445" y="6214306"/>
              <a:ext cx="1474423"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US" sz="900" b="0" i="0" u="none" strike="noStrike" kern="0" cap="none" spc="0" normalizeH="0" baseline="0" noProof="0" dirty="0">
                  <a:ln>
                    <a:noFill/>
                  </a:ln>
                  <a:solidFill>
                    <a:schemeClr val="bg1">
                      <a:lumMod val="65000"/>
                    </a:scheme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Macroinvertebrates.org</a:t>
              </a:r>
            </a:p>
          </p:txBody>
        </p:sp>
      </p:grpSp>
      <p:grpSp>
        <p:nvGrpSpPr>
          <p:cNvPr id="12" name="Group 11">
            <a:extLst>
              <a:ext uri="{FF2B5EF4-FFF2-40B4-BE49-F238E27FC236}">
                <a16:creationId xmlns:a16="http://schemas.microsoft.com/office/drawing/2014/main" id="{B78F63E7-1466-DD5B-B9E0-43428D5383A8}"/>
              </a:ext>
            </a:extLst>
          </p:cNvPr>
          <p:cNvGrpSpPr/>
          <p:nvPr/>
        </p:nvGrpSpPr>
        <p:grpSpPr>
          <a:xfrm>
            <a:off x="10194957" y="1925742"/>
            <a:ext cx="1918770" cy="1157826"/>
            <a:chOff x="10194957" y="1925742"/>
            <a:chExt cx="1918770" cy="1157826"/>
          </a:xfrm>
        </p:grpSpPr>
        <p:pic>
          <p:nvPicPr>
            <p:cNvPr id="27" name="Picture 26">
              <a:extLst>
                <a:ext uri="{FF2B5EF4-FFF2-40B4-BE49-F238E27FC236}">
                  <a16:creationId xmlns:a16="http://schemas.microsoft.com/office/drawing/2014/main" id="{360D24E3-8F3E-5300-E4FC-38F092C0413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6162" t="32849" r="18330" b="12036"/>
            <a:stretch/>
          </p:blipFill>
          <p:spPr>
            <a:xfrm>
              <a:off x="10194957" y="1925742"/>
              <a:ext cx="1918770" cy="1051517"/>
            </a:xfrm>
            <a:prstGeom prst="rect">
              <a:avLst/>
            </a:prstGeom>
          </p:spPr>
        </p:pic>
        <p:sp>
          <p:nvSpPr>
            <p:cNvPr id="28" name="Content Placeholder 6">
              <a:extLst>
                <a:ext uri="{FF2B5EF4-FFF2-40B4-BE49-F238E27FC236}">
                  <a16:creationId xmlns:a16="http://schemas.microsoft.com/office/drawing/2014/main" id="{B4A690A7-2E9C-4BC1-4E94-7E2F3E124D47}"/>
                </a:ext>
              </a:extLst>
            </p:cNvPr>
            <p:cNvSpPr txBox="1">
              <a:spLocks/>
            </p:cNvSpPr>
            <p:nvPr/>
          </p:nvSpPr>
          <p:spPr bwMode="auto">
            <a:xfrm>
              <a:off x="10224215" y="2769242"/>
              <a:ext cx="1288945"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US" sz="800" b="0" i="0" u="none" strike="noStrike" kern="0" cap="none" spc="0" normalizeH="0" baseline="0" noProof="0" dirty="0">
                  <a:ln>
                    <a:noFill/>
                  </a:ln>
                  <a:solidFill>
                    <a:schemeClr val="bg1">
                      <a:lumMod val="65000"/>
                    </a:scheme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Roger Tabor USFWS</a:t>
              </a:r>
            </a:p>
          </p:txBody>
        </p:sp>
      </p:grpSp>
    </p:spTree>
    <p:extLst>
      <p:ext uri="{BB962C8B-B14F-4D97-AF65-F5344CB8AC3E}">
        <p14:creationId xmlns:p14="http://schemas.microsoft.com/office/powerpoint/2010/main" val="273518758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data graph">
            <a:extLst>
              <a:ext uri="{FF2B5EF4-FFF2-40B4-BE49-F238E27FC236}">
                <a16:creationId xmlns:a16="http://schemas.microsoft.com/office/drawing/2014/main" id="{DEB29DDF-1E1B-B5F8-1B13-14E84DE78C85}"/>
              </a:ext>
            </a:extLst>
          </p:cNvPr>
          <p:cNvPicPr>
            <a:picLocks noChangeAspect="1"/>
          </p:cNvPicPr>
          <p:nvPr/>
        </p:nvPicPr>
        <p:blipFill rotWithShape="1">
          <a:blip r:embed="rId3"/>
          <a:srcRect l="87498" t="40939" r="-461" b="37126"/>
          <a:stretch/>
        </p:blipFill>
        <p:spPr bwMode="auto">
          <a:xfrm>
            <a:off x="10308590" y="2168401"/>
            <a:ext cx="1600199" cy="3249379"/>
          </a:xfrm>
          <a:prstGeom prst="rect">
            <a:avLst/>
          </a:prstGeom>
          <a:noFill/>
          <a:ln>
            <a:noFill/>
          </a:ln>
        </p:spPr>
      </p:pic>
      <p:sp>
        <p:nvSpPr>
          <p:cNvPr id="17" name="Text Box 2" descr="labels for data graph">
            <a:extLst>
              <a:ext uri="{FF2B5EF4-FFF2-40B4-BE49-F238E27FC236}">
                <a16:creationId xmlns:a16="http://schemas.microsoft.com/office/drawing/2014/main" id="{67ACEC7D-F431-08D3-924F-FA67729A6775}"/>
              </a:ext>
            </a:extLst>
          </p:cNvPr>
          <p:cNvSpPr txBox="1">
            <a:spLocks noChangeArrowheads="1"/>
          </p:cNvSpPr>
          <p:nvPr/>
        </p:nvSpPr>
        <p:spPr bwMode="auto">
          <a:xfrm>
            <a:off x="-6350" y="718287"/>
            <a:ext cx="12192000" cy="796762"/>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2800" dirty="0">
                <a:latin typeface="Arial" panose="020B0604020202020204" pitchFamily="34" charset="0"/>
                <a:ea typeface="Times New Roman" panose="02020603050405020304" pitchFamily="18" charset="0"/>
                <a:cs typeface="Times New Roman" panose="02020603050405020304" pitchFamily="18" charset="0"/>
              </a:rPr>
              <a:t>Flow effects on temperature and juvenile salmonid growth rate </a:t>
            </a:r>
          </a:p>
          <a:p>
            <a:pPr marL="0" marR="0" algn="ctr">
              <a:lnSpc>
                <a:spcPct val="80000"/>
              </a:lnSpc>
              <a:spcBef>
                <a:spcPts val="0"/>
              </a:spcBef>
              <a:spcAft>
                <a:spcPts val="0"/>
              </a:spcAft>
            </a:pPr>
            <a:r>
              <a:rPr lang="en-US" sz="2800" dirty="0">
                <a:latin typeface="Arial" panose="020B0604020202020204" pitchFamily="34" charset="0"/>
                <a:ea typeface="Times New Roman" panose="02020603050405020304" pitchFamily="18" charset="0"/>
                <a:cs typeface="Times New Roman" panose="02020603050405020304" pitchFamily="18" charset="0"/>
              </a:rPr>
              <a:t>(example: Normal water year type)</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4" name="Text Box 2" descr="labels for data graph">
            <a:extLst>
              <a:ext uri="{FF2B5EF4-FFF2-40B4-BE49-F238E27FC236}">
                <a16:creationId xmlns:a16="http://schemas.microsoft.com/office/drawing/2014/main" id="{8CA83CB0-7DBD-32D6-3111-A46BB8B85CF0}"/>
              </a:ext>
            </a:extLst>
          </p:cNvPr>
          <p:cNvSpPr txBox="1">
            <a:spLocks noChangeArrowheads="1"/>
          </p:cNvSpPr>
          <p:nvPr/>
        </p:nvSpPr>
        <p:spPr bwMode="auto">
          <a:xfrm>
            <a:off x="10372088" y="1598211"/>
            <a:ext cx="1245936" cy="490236"/>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2000" dirty="0">
                <a:latin typeface="Arial" panose="020B0604020202020204" pitchFamily="34" charset="0"/>
                <a:ea typeface="Times New Roman" panose="02020603050405020304" pitchFamily="18" charset="0"/>
                <a:cs typeface="Times New Roman" panose="02020603050405020304" pitchFamily="18" charset="0"/>
              </a:rPr>
              <a:t>Flow scenario</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8" name="Picture 17" descr="data graph">
            <a:extLst>
              <a:ext uri="{FF2B5EF4-FFF2-40B4-BE49-F238E27FC236}">
                <a16:creationId xmlns:a16="http://schemas.microsoft.com/office/drawing/2014/main" id="{DFD03B5A-523F-7073-F4B2-D1350DDFD5F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582" t="40427" r="13451" b="40780"/>
          <a:stretch/>
        </p:blipFill>
        <p:spPr bwMode="auto">
          <a:xfrm>
            <a:off x="1009697" y="2317900"/>
            <a:ext cx="8994093" cy="2319888"/>
          </a:xfrm>
          <a:prstGeom prst="rect">
            <a:avLst/>
          </a:prstGeom>
          <a:noFill/>
          <a:ln>
            <a:noFill/>
          </a:ln>
        </p:spPr>
      </p:pic>
      <p:pic>
        <p:nvPicPr>
          <p:cNvPr id="19" name="Picture 18" descr="data graph">
            <a:extLst>
              <a:ext uri="{FF2B5EF4-FFF2-40B4-BE49-F238E27FC236}">
                <a16:creationId xmlns:a16="http://schemas.microsoft.com/office/drawing/2014/main" id="{5F78D6A6-9077-6900-4958-56687CCD0D1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582" t="95406" r="13451" b="-169"/>
          <a:stretch/>
        </p:blipFill>
        <p:spPr bwMode="auto">
          <a:xfrm>
            <a:off x="1009696" y="4558434"/>
            <a:ext cx="8994093" cy="587966"/>
          </a:xfrm>
          <a:prstGeom prst="rect">
            <a:avLst/>
          </a:prstGeom>
          <a:noFill/>
          <a:ln>
            <a:noFill/>
          </a:ln>
        </p:spPr>
      </p:pic>
      <p:sp>
        <p:nvSpPr>
          <p:cNvPr id="20" name="Rectangle 19">
            <a:extLst>
              <a:ext uri="{FF2B5EF4-FFF2-40B4-BE49-F238E27FC236}">
                <a16:creationId xmlns:a16="http://schemas.microsoft.com/office/drawing/2014/main" id="{B8AD6FDE-D640-2B37-6605-1B48A8BA0F1D}"/>
              </a:ext>
            </a:extLst>
          </p:cNvPr>
          <p:cNvSpPr/>
          <p:nvPr/>
        </p:nvSpPr>
        <p:spPr>
          <a:xfrm>
            <a:off x="5054600" y="2168748"/>
            <a:ext cx="1187450" cy="279695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 Box 2" descr="labels for data graph">
            <a:extLst>
              <a:ext uri="{FF2B5EF4-FFF2-40B4-BE49-F238E27FC236}">
                <a16:creationId xmlns:a16="http://schemas.microsoft.com/office/drawing/2014/main" id="{A9414151-87FA-050F-E801-E960FE729194}"/>
              </a:ext>
            </a:extLst>
          </p:cNvPr>
          <p:cNvSpPr txBox="1">
            <a:spLocks noChangeArrowheads="1"/>
          </p:cNvSpPr>
          <p:nvPr/>
        </p:nvSpPr>
        <p:spPr bwMode="auto">
          <a:xfrm rot="16200000">
            <a:off x="-1110281" y="3249242"/>
            <a:ext cx="3509709" cy="457202"/>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2000" dirty="0">
                <a:latin typeface="Arial" panose="020B0604020202020204" pitchFamily="34" charset="0"/>
                <a:ea typeface="Times New Roman" panose="02020603050405020304" pitchFamily="18" charset="0"/>
                <a:cs typeface="Times New Roman" panose="02020603050405020304" pitchFamily="18" charset="0"/>
              </a:rPr>
              <a:t>Temperature </a:t>
            </a:r>
          </a:p>
          <a:p>
            <a:pPr marL="0" marR="0" algn="ctr">
              <a:lnSpc>
                <a:spcPct val="80000"/>
              </a:lnSpc>
              <a:spcBef>
                <a:spcPts val="0"/>
              </a:spcBef>
              <a:spcAft>
                <a:spcPts val="0"/>
              </a:spcAft>
            </a:pPr>
            <a:r>
              <a:rPr lang="en-US" sz="2000" dirty="0">
                <a:latin typeface="Arial" panose="020B0604020202020204" pitchFamily="34" charset="0"/>
                <a:ea typeface="Times New Roman" panose="02020603050405020304" pitchFamily="18" charset="0"/>
                <a:cs typeface="Times New Roman" panose="02020603050405020304" pitchFamily="18" charset="0"/>
              </a:rPr>
              <a:t>difference from unimpaired (°C)</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2" name="Text Box 2" descr="labels for data graph">
            <a:extLst>
              <a:ext uri="{FF2B5EF4-FFF2-40B4-BE49-F238E27FC236}">
                <a16:creationId xmlns:a16="http://schemas.microsoft.com/office/drawing/2014/main" id="{E33759D7-303E-2C25-BC49-0612B3904D44}"/>
              </a:ext>
            </a:extLst>
          </p:cNvPr>
          <p:cNvSpPr txBox="1">
            <a:spLocks noChangeArrowheads="1"/>
          </p:cNvSpPr>
          <p:nvPr/>
        </p:nvSpPr>
        <p:spPr bwMode="auto">
          <a:xfrm rot="16200000">
            <a:off x="4318147" y="3249242"/>
            <a:ext cx="3117561" cy="457202"/>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2000" dirty="0">
                <a:latin typeface="Arial" panose="020B0604020202020204" pitchFamily="34" charset="0"/>
                <a:ea typeface="Times New Roman" panose="02020603050405020304" pitchFamily="18" charset="0"/>
                <a:cs typeface="Times New Roman" panose="02020603050405020304" pitchFamily="18" charset="0"/>
              </a:rPr>
              <a:t>Salmonid growth </a:t>
            </a:r>
          </a:p>
          <a:p>
            <a:pPr marL="0" marR="0" algn="ctr">
              <a:lnSpc>
                <a:spcPct val="80000"/>
              </a:lnSpc>
              <a:spcBef>
                <a:spcPts val="0"/>
              </a:spcBef>
              <a:spcAft>
                <a:spcPts val="0"/>
              </a:spcAft>
            </a:pPr>
            <a:r>
              <a:rPr lang="en-US" sz="2000" dirty="0">
                <a:latin typeface="Arial" panose="020B0604020202020204" pitchFamily="34" charset="0"/>
                <a:ea typeface="Times New Roman" panose="02020603050405020304" pitchFamily="18" charset="0"/>
                <a:cs typeface="Times New Roman" panose="02020603050405020304" pitchFamily="18" charset="0"/>
              </a:rPr>
              <a:t>difference from unimpaired (%/day)</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5" name="Slide Number Placeholder 24">
            <a:extLst>
              <a:ext uri="{FF2B5EF4-FFF2-40B4-BE49-F238E27FC236}">
                <a16:creationId xmlns:a16="http://schemas.microsoft.com/office/drawing/2014/main" id="{CC7523A0-4915-7221-B08E-97892EB970C5}"/>
              </a:ext>
            </a:extLst>
          </p:cNvPr>
          <p:cNvSpPr>
            <a:spLocks noGrp="1"/>
          </p:cNvSpPr>
          <p:nvPr>
            <p:ph type="sldNum" sz="quarter" idx="12"/>
          </p:nvPr>
        </p:nvSpPr>
        <p:spPr/>
        <p:txBody>
          <a:bodyPr/>
          <a:lstStyle/>
          <a:p>
            <a:fld id="{B2909649-AB9D-4512-9D38-B41CFEFBB9D3}" type="slidenum">
              <a:rPr lang="en-US" smtClean="0"/>
              <a:t>68</a:t>
            </a:fld>
            <a:endParaRPr lang="en-US"/>
          </a:p>
        </p:txBody>
      </p:sp>
      <p:grpSp>
        <p:nvGrpSpPr>
          <p:cNvPr id="3" name="Group 2">
            <a:extLst>
              <a:ext uri="{FF2B5EF4-FFF2-40B4-BE49-F238E27FC236}">
                <a16:creationId xmlns:a16="http://schemas.microsoft.com/office/drawing/2014/main" id="{7C831F8E-D7CF-5282-B890-DBD8D878CDCC}"/>
              </a:ext>
            </a:extLst>
          </p:cNvPr>
          <p:cNvGrpSpPr/>
          <p:nvPr/>
        </p:nvGrpSpPr>
        <p:grpSpPr>
          <a:xfrm>
            <a:off x="6826624" y="5146400"/>
            <a:ext cx="3124097" cy="1274752"/>
            <a:chOff x="7048874" y="5146400"/>
            <a:chExt cx="3124097" cy="1274752"/>
          </a:xfrm>
        </p:grpSpPr>
        <p:pic>
          <p:nvPicPr>
            <p:cNvPr id="10" name="Picture 9">
              <a:extLst>
                <a:ext uri="{FF2B5EF4-FFF2-40B4-BE49-F238E27FC236}">
                  <a16:creationId xmlns:a16="http://schemas.microsoft.com/office/drawing/2014/main" id="{A7E48ADD-E81E-B424-A82C-062FAE330D4C}"/>
                </a:ext>
              </a:extLst>
            </p:cNvPr>
            <p:cNvPicPr>
              <a:picLocks noChangeAspect="1"/>
            </p:cNvPicPr>
            <p:nvPr/>
          </p:nvPicPr>
          <p:blipFill rotWithShape="1">
            <a:blip r:embed="rId5">
              <a:extLst>
                <a:ext uri="{28A0092B-C50C-407E-A947-70E740481C1C}">
                  <a14:useLocalDpi xmlns:a14="http://schemas.microsoft.com/office/drawing/2010/main" val="0"/>
                </a:ext>
              </a:extLst>
            </a:blip>
            <a:srcRect l="7560" t="34180" r="10809" b="24053"/>
            <a:stretch/>
          </p:blipFill>
          <p:spPr>
            <a:xfrm>
              <a:off x="7048874" y="5146400"/>
              <a:ext cx="3090533" cy="1187184"/>
            </a:xfrm>
            <a:prstGeom prst="rect">
              <a:avLst/>
            </a:prstGeom>
          </p:spPr>
        </p:pic>
        <p:sp>
          <p:nvSpPr>
            <p:cNvPr id="2" name="Content Placeholder 6">
              <a:extLst>
                <a:ext uri="{FF2B5EF4-FFF2-40B4-BE49-F238E27FC236}">
                  <a16:creationId xmlns:a16="http://schemas.microsoft.com/office/drawing/2014/main" id="{A5745230-B41F-AF44-FEF8-93E0C110C8FD}"/>
                </a:ext>
              </a:extLst>
            </p:cNvPr>
            <p:cNvSpPr txBox="1">
              <a:spLocks/>
            </p:cNvSpPr>
            <p:nvPr/>
          </p:nvSpPr>
          <p:spPr bwMode="auto">
            <a:xfrm>
              <a:off x="8698548" y="6106826"/>
              <a:ext cx="1474423"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US" sz="900" b="0" i="0" u="none" strike="noStrike" kern="0" cap="none" spc="0" normalizeH="0" baseline="0" noProof="0" dirty="0">
                  <a:ln>
                    <a:noFill/>
                  </a:ln>
                  <a:solidFill>
                    <a:schemeClr val="bg1">
                      <a:lumMod val="50000"/>
                    </a:scheme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Roger Tabor USFWS</a:t>
              </a:r>
            </a:p>
          </p:txBody>
        </p:sp>
      </p:grpSp>
      <p:pic>
        <p:nvPicPr>
          <p:cNvPr id="4" name="Picture 3">
            <a:extLst>
              <a:ext uri="{FF2B5EF4-FFF2-40B4-BE49-F238E27FC236}">
                <a16:creationId xmlns:a16="http://schemas.microsoft.com/office/drawing/2014/main" id="{4E2752D4-534A-2090-451D-93E154906E5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74665" y="5327650"/>
            <a:ext cx="1141038" cy="1211363"/>
          </a:xfrm>
          <a:prstGeom prst="rect">
            <a:avLst/>
          </a:prstGeom>
        </p:spPr>
      </p:pic>
    </p:spTree>
    <p:extLst>
      <p:ext uri="{BB962C8B-B14F-4D97-AF65-F5344CB8AC3E}">
        <p14:creationId xmlns:p14="http://schemas.microsoft.com/office/powerpoint/2010/main" val="26884475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Box 2" descr="labels for data graph">
            <a:extLst>
              <a:ext uri="{FF2B5EF4-FFF2-40B4-BE49-F238E27FC236}">
                <a16:creationId xmlns:a16="http://schemas.microsoft.com/office/drawing/2014/main" id="{70AE75D3-9320-5C6B-3ACA-22A96164DB23}"/>
              </a:ext>
            </a:extLst>
          </p:cNvPr>
          <p:cNvSpPr txBox="1">
            <a:spLocks noChangeArrowheads="1"/>
          </p:cNvSpPr>
          <p:nvPr/>
        </p:nvSpPr>
        <p:spPr bwMode="auto">
          <a:xfrm>
            <a:off x="374939" y="3086820"/>
            <a:ext cx="1484944" cy="1049739"/>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dirty="0">
                <a:latin typeface="Arial" panose="020B0604020202020204" pitchFamily="34" charset="0"/>
                <a:ea typeface="Times New Roman" panose="02020603050405020304" pitchFamily="18" charset="0"/>
                <a:cs typeface="Times New Roman" panose="02020603050405020304" pitchFamily="18" charset="0"/>
              </a:rPr>
              <a:t>Time difference relative to unimpaired</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descr="data graph">
            <a:extLst>
              <a:ext uri="{FF2B5EF4-FFF2-40B4-BE49-F238E27FC236}">
                <a16:creationId xmlns:a16="http://schemas.microsoft.com/office/drawing/2014/main" id="{E2E45DE4-D3CC-F367-CE48-53753DD4A178}"/>
              </a:ext>
            </a:extLst>
          </p:cNvPr>
          <p:cNvPicPr>
            <a:picLocks noChangeAspect="1"/>
          </p:cNvPicPr>
          <p:nvPr/>
        </p:nvPicPr>
        <p:blipFill rotWithShape="1">
          <a:blip r:embed="rId3"/>
          <a:srcRect l="2025" t="40687" r="22154" b="40359"/>
          <a:stretch/>
        </p:blipFill>
        <p:spPr bwMode="auto">
          <a:xfrm>
            <a:off x="1706147" y="2479041"/>
            <a:ext cx="8319704" cy="2495747"/>
          </a:xfrm>
          <a:prstGeom prst="rect">
            <a:avLst/>
          </a:prstGeom>
          <a:noFill/>
          <a:ln>
            <a:noFill/>
          </a:ln>
        </p:spPr>
      </p:pic>
      <p:pic>
        <p:nvPicPr>
          <p:cNvPr id="3" name="Picture 2" descr="data graph">
            <a:extLst>
              <a:ext uri="{FF2B5EF4-FFF2-40B4-BE49-F238E27FC236}">
                <a16:creationId xmlns:a16="http://schemas.microsoft.com/office/drawing/2014/main" id="{56B0703E-DCED-BABF-E4F1-57A5214F3B7B}"/>
              </a:ext>
            </a:extLst>
          </p:cNvPr>
          <p:cNvPicPr>
            <a:picLocks noChangeAspect="1"/>
          </p:cNvPicPr>
          <p:nvPr/>
        </p:nvPicPr>
        <p:blipFill rotWithShape="1">
          <a:blip r:embed="rId3"/>
          <a:srcRect l="2663" t="-309" r="22010" b="96343"/>
          <a:stretch/>
        </p:blipFill>
        <p:spPr bwMode="auto">
          <a:xfrm>
            <a:off x="1760353" y="1956822"/>
            <a:ext cx="8265498" cy="522219"/>
          </a:xfrm>
          <a:prstGeom prst="rect">
            <a:avLst/>
          </a:prstGeom>
          <a:noFill/>
          <a:ln>
            <a:noFill/>
          </a:ln>
        </p:spPr>
      </p:pic>
      <p:sp>
        <p:nvSpPr>
          <p:cNvPr id="5" name="Text Box 2" descr="labels for data graph">
            <a:extLst>
              <a:ext uri="{FF2B5EF4-FFF2-40B4-BE49-F238E27FC236}">
                <a16:creationId xmlns:a16="http://schemas.microsoft.com/office/drawing/2014/main" id="{A9B7DBE0-B3B7-6165-D20C-C2DC80F7D5B8}"/>
              </a:ext>
            </a:extLst>
          </p:cNvPr>
          <p:cNvSpPr txBox="1">
            <a:spLocks noChangeArrowheads="1"/>
          </p:cNvSpPr>
          <p:nvPr/>
        </p:nvSpPr>
        <p:spPr bwMode="auto">
          <a:xfrm>
            <a:off x="0" y="2479039"/>
            <a:ext cx="848361" cy="404963"/>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Faster</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7" name="Picture 6" descr="data graph">
            <a:extLst>
              <a:ext uri="{FF2B5EF4-FFF2-40B4-BE49-F238E27FC236}">
                <a16:creationId xmlns:a16="http://schemas.microsoft.com/office/drawing/2014/main" id="{DEB29DDF-1E1B-B5F8-1B13-14E84DE78C85}"/>
              </a:ext>
            </a:extLst>
          </p:cNvPr>
          <p:cNvPicPr>
            <a:picLocks noChangeAspect="1"/>
          </p:cNvPicPr>
          <p:nvPr/>
        </p:nvPicPr>
        <p:blipFill rotWithShape="1">
          <a:blip r:embed="rId3"/>
          <a:srcRect l="87498" t="40939" r="-461" b="37126"/>
          <a:stretch/>
        </p:blipFill>
        <p:spPr bwMode="auto">
          <a:xfrm>
            <a:off x="10429240" y="2314451"/>
            <a:ext cx="1600199" cy="3249379"/>
          </a:xfrm>
          <a:prstGeom prst="rect">
            <a:avLst/>
          </a:prstGeom>
          <a:noFill/>
          <a:ln>
            <a:noFill/>
          </a:ln>
        </p:spPr>
      </p:pic>
      <p:sp>
        <p:nvSpPr>
          <p:cNvPr id="8" name="Text Box 2" descr="labels for data graph">
            <a:extLst>
              <a:ext uri="{FF2B5EF4-FFF2-40B4-BE49-F238E27FC236}">
                <a16:creationId xmlns:a16="http://schemas.microsoft.com/office/drawing/2014/main" id="{14167540-541A-081B-58A2-3B3960451DFA}"/>
              </a:ext>
            </a:extLst>
          </p:cNvPr>
          <p:cNvSpPr txBox="1">
            <a:spLocks noChangeArrowheads="1"/>
          </p:cNvSpPr>
          <p:nvPr/>
        </p:nvSpPr>
        <p:spPr bwMode="auto">
          <a:xfrm>
            <a:off x="0" y="4541520"/>
            <a:ext cx="848361" cy="404963"/>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1600" dirty="0">
                <a:latin typeface="Arial" panose="020B0604020202020204" pitchFamily="34" charset="0"/>
                <a:ea typeface="Times New Roman" panose="02020603050405020304" pitchFamily="18" charset="0"/>
                <a:cs typeface="Times New Roman" panose="02020603050405020304" pitchFamily="18" charset="0"/>
              </a:rPr>
              <a:t>Slower</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Arrow: Up-Down 10">
            <a:extLst>
              <a:ext uri="{FF2B5EF4-FFF2-40B4-BE49-F238E27FC236}">
                <a16:creationId xmlns:a16="http://schemas.microsoft.com/office/drawing/2014/main" id="{83CD4819-2AFD-3C44-BB11-30516F915C85}"/>
              </a:ext>
            </a:extLst>
          </p:cNvPr>
          <p:cNvSpPr/>
          <p:nvPr/>
        </p:nvSpPr>
        <p:spPr>
          <a:xfrm>
            <a:off x="267058" y="2836461"/>
            <a:ext cx="314243" cy="1752600"/>
          </a:xfrm>
          <a:prstGeom prst="upDownArrow">
            <a:avLst/>
          </a:prstGeom>
          <a:solidFill>
            <a:schemeClr val="bg1">
              <a:lumMod val="85000"/>
            </a:schemeClr>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Box 2" descr="labels for data graph">
            <a:extLst>
              <a:ext uri="{FF2B5EF4-FFF2-40B4-BE49-F238E27FC236}">
                <a16:creationId xmlns:a16="http://schemas.microsoft.com/office/drawing/2014/main" id="{8CA83CB0-7DBD-32D6-3111-A46BB8B85CF0}"/>
              </a:ext>
            </a:extLst>
          </p:cNvPr>
          <p:cNvSpPr txBox="1">
            <a:spLocks noChangeArrowheads="1"/>
          </p:cNvSpPr>
          <p:nvPr/>
        </p:nvSpPr>
        <p:spPr bwMode="auto">
          <a:xfrm>
            <a:off x="10492738" y="1744261"/>
            <a:ext cx="1245936" cy="490236"/>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2000" dirty="0">
                <a:latin typeface="Arial" panose="020B0604020202020204" pitchFamily="34" charset="0"/>
                <a:ea typeface="Times New Roman" panose="02020603050405020304" pitchFamily="18" charset="0"/>
                <a:cs typeface="Times New Roman" panose="02020603050405020304" pitchFamily="18" charset="0"/>
              </a:rPr>
              <a:t>Flow scenario</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6" name="Picture 15" descr="data graph">
            <a:extLst>
              <a:ext uri="{FF2B5EF4-FFF2-40B4-BE49-F238E27FC236}">
                <a16:creationId xmlns:a16="http://schemas.microsoft.com/office/drawing/2014/main" id="{1CFB67ED-D1FC-7C4C-7EC6-A35C14A5DC79}"/>
              </a:ext>
            </a:extLst>
          </p:cNvPr>
          <p:cNvPicPr>
            <a:picLocks noChangeAspect="1"/>
          </p:cNvPicPr>
          <p:nvPr/>
        </p:nvPicPr>
        <p:blipFill rotWithShape="1">
          <a:blip r:embed="rId3"/>
          <a:srcRect l="2025" t="95761" r="22154" b="1679"/>
          <a:stretch/>
        </p:blipFill>
        <p:spPr bwMode="auto">
          <a:xfrm>
            <a:off x="1706147" y="4861560"/>
            <a:ext cx="8319704" cy="337146"/>
          </a:xfrm>
          <a:prstGeom prst="rect">
            <a:avLst/>
          </a:prstGeom>
          <a:noFill/>
          <a:ln>
            <a:noFill/>
          </a:ln>
        </p:spPr>
      </p:pic>
      <p:sp>
        <p:nvSpPr>
          <p:cNvPr id="17" name="Text Box 2" descr="labels for data graph">
            <a:extLst>
              <a:ext uri="{FF2B5EF4-FFF2-40B4-BE49-F238E27FC236}">
                <a16:creationId xmlns:a16="http://schemas.microsoft.com/office/drawing/2014/main" id="{67ACEC7D-F431-08D3-924F-FA67729A6775}"/>
              </a:ext>
            </a:extLst>
          </p:cNvPr>
          <p:cNvSpPr txBox="1">
            <a:spLocks noChangeArrowheads="1"/>
          </p:cNvSpPr>
          <p:nvPr/>
        </p:nvSpPr>
        <p:spPr bwMode="auto">
          <a:xfrm>
            <a:off x="2280920" y="797560"/>
            <a:ext cx="7630160" cy="796762"/>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sz="2800" dirty="0">
                <a:latin typeface="Arial" panose="020B0604020202020204" pitchFamily="34" charset="0"/>
                <a:ea typeface="Times New Roman" panose="02020603050405020304" pitchFamily="18" charset="0"/>
                <a:cs typeface="Times New Roman" panose="02020603050405020304" pitchFamily="18" charset="0"/>
              </a:rPr>
              <a:t>Flow effects on development time</a:t>
            </a:r>
          </a:p>
          <a:p>
            <a:pPr marL="0" marR="0" algn="ctr">
              <a:lnSpc>
                <a:spcPct val="80000"/>
              </a:lnSpc>
              <a:spcBef>
                <a:spcPts val="0"/>
              </a:spcBef>
              <a:spcAft>
                <a:spcPts val="0"/>
              </a:spcAft>
            </a:pPr>
            <a:r>
              <a:rPr lang="en-US" sz="2800" dirty="0">
                <a:latin typeface="Arial" panose="020B0604020202020204" pitchFamily="34" charset="0"/>
                <a:ea typeface="Times New Roman" panose="02020603050405020304" pitchFamily="18" charset="0"/>
                <a:cs typeface="Times New Roman" panose="02020603050405020304" pitchFamily="18" charset="0"/>
              </a:rPr>
              <a:t>(example: Normal water year type)</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Text Box 2" descr="labels for data graph">
            <a:extLst>
              <a:ext uri="{FF2B5EF4-FFF2-40B4-BE49-F238E27FC236}">
                <a16:creationId xmlns:a16="http://schemas.microsoft.com/office/drawing/2014/main" id="{BCEC44C5-0A7A-C81B-55A9-42F6EF1F9E83}"/>
              </a:ext>
            </a:extLst>
          </p:cNvPr>
          <p:cNvSpPr txBox="1">
            <a:spLocks noChangeArrowheads="1"/>
          </p:cNvSpPr>
          <p:nvPr/>
        </p:nvSpPr>
        <p:spPr bwMode="auto">
          <a:xfrm>
            <a:off x="7207250" y="1985114"/>
            <a:ext cx="2874244" cy="522219"/>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dirty="0">
                <a:latin typeface="Arial" panose="020B0604020202020204" pitchFamily="34" charset="0"/>
                <a:ea typeface="Times New Roman" panose="02020603050405020304" pitchFamily="18" charset="0"/>
                <a:cs typeface="Times New Roman" panose="02020603050405020304" pitchFamily="18" charset="0"/>
              </a:rPr>
              <a:t>Foothill yellow-legged frog</a:t>
            </a:r>
          </a:p>
          <a:p>
            <a:pPr marL="0" marR="0" algn="ctr">
              <a:lnSpc>
                <a:spcPct val="80000"/>
              </a:lnSpc>
              <a:spcBef>
                <a:spcPts val="0"/>
              </a:spcBef>
              <a:spcAft>
                <a:spcPts val="0"/>
              </a:spcAft>
            </a:pPr>
            <a:r>
              <a:rPr lang="en-US" dirty="0">
                <a:latin typeface="Arial" panose="020B0604020202020204" pitchFamily="34" charset="0"/>
                <a:ea typeface="Times New Roman" panose="02020603050405020304" pitchFamily="18" charset="0"/>
                <a:cs typeface="Times New Roman" panose="02020603050405020304" pitchFamily="18" charset="0"/>
              </a:rPr>
              <a:t>metamorphosis time</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Text Box 2" descr="labels for data graph">
            <a:extLst>
              <a:ext uri="{FF2B5EF4-FFF2-40B4-BE49-F238E27FC236}">
                <a16:creationId xmlns:a16="http://schemas.microsoft.com/office/drawing/2014/main" id="{ACAABB46-2870-9C5F-3335-E3946ABDC842}"/>
              </a:ext>
            </a:extLst>
          </p:cNvPr>
          <p:cNvSpPr txBox="1">
            <a:spLocks noChangeArrowheads="1"/>
          </p:cNvSpPr>
          <p:nvPr/>
        </p:nvSpPr>
        <p:spPr bwMode="auto">
          <a:xfrm>
            <a:off x="4857750" y="1985114"/>
            <a:ext cx="2432050" cy="522219"/>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dirty="0">
                <a:latin typeface="Arial" panose="020B0604020202020204" pitchFamily="34" charset="0"/>
                <a:ea typeface="Times New Roman" panose="02020603050405020304" pitchFamily="18" charset="0"/>
                <a:cs typeface="Times New Roman" panose="02020603050405020304" pitchFamily="18" charset="0"/>
              </a:rPr>
              <a:t>Chironomidae midge generation time</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Text Box 2" descr="labels for data graph">
            <a:extLst>
              <a:ext uri="{FF2B5EF4-FFF2-40B4-BE49-F238E27FC236}">
                <a16:creationId xmlns:a16="http://schemas.microsoft.com/office/drawing/2014/main" id="{4BB0D9F8-522A-2B29-B391-6B4AA33EF64E}"/>
              </a:ext>
            </a:extLst>
          </p:cNvPr>
          <p:cNvSpPr txBox="1">
            <a:spLocks noChangeArrowheads="1"/>
          </p:cNvSpPr>
          <p:nvPr/>
        </p:nvSpPr>
        <p:spPr bwMode="auto">
          <a:xfrm>
            <a:off x="2280920" y="1985114"/>
            <a:ext cx="2432050" cy="522219"/>
          </a:xfrm>
          <a:prstGeom prst="rect">
            <a:avLst/>
          </a:prstGeom>
          <a:solidFill>
            <a:schemeClr val="bg1"/>
          </a:solidFill>
          <a:ln w="9525">
            <a:noFill/>
            <a:miter lim="800000"/>
            <a:headEnd/>
            <a:tailEnd/>
          </a:ln>
        </p:spPr>
        <p:txBody>
          <a:bodyPr rot="0" vert="horz" wrap="square" lIns="0" tIns="0" rIns="0" bIns="0" anchor="ctr" anchorCtr="0">
            <a:noAutofit/>
          </a:bodyPr>
          <a:lstStyle/>
          <a:p>
            <a:pPr marL="0" marR="0" algn="ctr">
              <a:lnSpc>
                <a:spcPct val="80000"/>
              </a:lnSpc>
              <a:spcBef>
                <a:spcPts val="0"/>
              </a:spcBef>
              <a:spcAft>
                <a:spcPts val="0"/>
              </a:spcAft>
            </a:pPr>
            <a:r>
              <a:rPr lang="en-US" dirty="0">
                <a:latin typeface="Arial" panose="020B0604020202020204" pitchFamily="34" charset="0"/>
                <a:ea typeface="Times New Roman" panose="02020603050405020304" pitchFamily="18" charset="0"/>
                <a:cs typeface="Times New Roman" panose="02020603050405020304" pitchFamily="18" charset="0"/>
              </a:rPr>
              <a:t>Baetidae mayfly generation time</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8" name="Slide Number Placeholder 17">
            <a:extLst>
              <a:ext uri="{FF2B5EF4-FFF2-40B4-BE49-F238E27FC236}">
                <a16:creationId xmlns:a16="http://schemas.microsoft.com/office/drawing/2014/main" id="{A9096C18-BA74-5E23-4287-2915E9CCDC12}"/>
              </a:ext>
            </a:extLst>
          </p:cNvPr>
          <p:cNvSpPr>
            <a:spLocks noGrp="1"/>
          </p:cNvSpPr>
          <p:nvPr>
            <p:ph type="sldNum" sz="quarter" idx="12"/>
          </p:nvPr>
        </p:nvSpPr>
        <p:spPr/>
        <p:txBody>
          <a:bodyPr/>
          <a:lstStyle/>
          <a:p>
            <a:fld id="{B2909649-AB9D-4512-9D38-B41CFEFBB9D3}" type="slidenum">
              <a:rPr lang="en-US" smtClean="0"/>
              <a:t>69</a:t>
            </a:fld>
            <a:endParaRPr lang="en-US"/>
          </a:p>
        </p:txBody>
      </p:sp>
      <p:pic>
        <p:nvPicPr>
          <p:cNvPr id="13" name="Picture 12">
            <a:extLst>
              <a:ext uri="{FF2B5EF4-FFF2-40B4-BE49-F238E27FC236}">
                <a16:creationId xmlns:a16="http://schemas.microsoft.com/office/drawing/2014/main" id="{EFA86722-01D1-C229-7533-9C851D793EF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85" t="25575" r="10889" b="1643"/>
          <a:stretch/>
        </p:blipFill>
        <p:spPr>
          <a:xfrm>
            <a:off x="7396280" y="5322267"/>
            <a:ext cx="2582367" cy="1412172"/>
          </a:xfrm>
          <a:prstGeom prst="rect">
            <a:avLst/>
          </a:prstGeom>
        </p:spPr>
      </p:pic>
      <p:grpSp>
        <p:nvGrpSpPr>
          <p:cNvPr id="25" name="Group 24">
            <a:extLst>
              <a:ext uri="{FF2B5EF4-FFF2-40B4-BE49-F238E27FC236}">
                <a16:creationId xmlns:a16="http://schemas.microsoft.com/office/drawing/2014/main" id="{D29C737E-A2D5-D487-2C5E-2FB091912195}"/>
              </a:ext>
            </a:extLst>
          </p:cNvPr>
          <p:cNvGrpSpPr/>
          <p:nvPr/>
        </p:nvGrpSpPr>
        <p:grpSpPr>
          <a:xfrm>
            <a:off x="2129202" y="5322267"/>
            <a:ext cx="2583768" cy="1494458"/>
            <a:chOff x="2129202" y="5322267"/>
            <a:chExt cx="2583768" cy="1494458"/>
          </a:xfrm>
        </p:grpSpPr>
        <p:pic>
          <p:nvPicPr>
            <p:cNvPr id="19" name="Picture 18">
              <a:extLst>
                <a:ext uri="{FF2B5EF4-FFF2-40B4-BE49-F238E27FC236}">
                  <a16:creationId xmlns:a16="http://schemas.microsoft.com/office/drawing/2014/main" id="{9F5BCA3D-C2B7-96AD-CC15-1968212F523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3414" t="21669" r="16726" b="22791"/>
            <a:stretch/>
          </p:blipFill>
          <p:spPr>
            <a:xfrm>
              <a:off x="2280920" y="5322267"/>
              <a:ext cx="2432050" cy="1412172"/>
            </a:xfrm>
            <a:prstGeom prst="rect">
              <a:avLst/>
            </a:prstGeom>
          </p:spPr>
        </p:pic>
        <p:sp>
          <p:nvSpPr>
            <p:cNvPr id="20" name="Content Placeholder 6">
              <a:extLst>
                <a:ext uri="{FF2B5EF4-FFF2-40B4-BE49-F238E27FC236}">
                  <a16:creationId xmlns:a16="http://schemas.microsoft.com/office/drawing/2014/main" id="{EB4BD01B-A237-AB49-B900-2C6915ABB2F3}"/>
                </a:ext>
              </a:extLst>
            </p:cNvPr>
            <p:cNvSpPr txBox="1">
              <a:spLocks/>
            </p:cNvSpPr>
            <p:nvPr/>
          </p:nvSpPr>
          <p:spPr bwMode="auto">
            <a:xfrm>
              <a:off x="2129202" y="6502399"/>
              <a:ext cx="1474423"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US" sz="900" b="0" i="0" u="none" strike="noStrike" kern="0" cap="none" spc="0" normalizeH="0" baseline="0" noProof="0" dirty="0">
                  <a:ln>
                    <a:noFill/>
                  </a:ln>
                  <a:solidFill>
                    <a:schemeClr val="bg1">
                      <a:lumMod val="65000"/>
                    </a:scheme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Macroinvertebrates.org</a:t>
              </a:r>
            </a:p>
          </p:txBody>
        </p:sp>
      </p:grpSp>
      <p:grpSp>
        <p:nvGrpSpPr>
          <p:cNvPr id="24" name="Group 23">
            <a:extLst>
              <a:ext uri="{FF2B5EF4-FFF2-40B4-BE49-F238E27FC236}">
                <a16:creationId xmlns:a16="http://schemas.microsoft.com/office/drawing/2014/main" id="{8FAC1F83-F582-327C-6FFE-8DB10A2F650E}"/>
              </a:ext>
            </a:extLst>
          </p:cNvPr>
          <p:cNvGrpSpPr/>
          <p:nvPr/>
        </p:nvGrpSpPr>
        <p:grpSpPr>
          <a:xfrm>
            <a:off x="4712970" y="5322267"/>
            <a:ext cx="2576830" cy="1484934"/>
            <a:chOff x="4712970" y="5322267"/>
            <a:chExt cx="2576830" cy="1484934"/>
          </a:xfrm>
        </p:grpSpPr>
        <p:pic>
          <p:nvPicPr>
            <p:cNvPr id="22" name="Picture 21">
              <a:extLst>
                <a:ext uri="{FF2B5EF4-FFF2-40B4-BE49-F238E27FC236}">
                  <a16:creationId xmlns:a16="http://schemas.microsoft.com/office/drawing/2014/main" id="{09CD7BBF-91EB-FDFD-DB34-3051F77D35C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0597" t="17599" r="6945" b="20248"/>
            <a:stretch/>
          </p:blipFill>
          <p:spPr>
            <a:xfrm>
              <a:off x="4857750" y="5322267"/>
              <a:ext cx="2432050" cy="1412172"/>
            </a:xfrm>
            <a:prstGeom prst="rect">
              <a:avLst/>
            </a:prstGeom>
          </p:spPr>
        </p:pic>
        <p:sp>
          <p:nvSpPr>
            <p:cNvPr id="23" name="Content Placeholder 6">
              <a:extLst>
                <a:ext uri="{FF2B5EF4-FFF2-40B4-BE49-F238E27FC236}">
                  <a16:creationId xmlns:a16="http://schemas.microsoft.com/office/drawing/2014/main" id="{3DF7DF43-6B55-A937-CA25-53F932E921B9}"/>
                </a:ext>
              </a:extLst>
            </p:cNvPr>
            <p:cNvSpPr txBox="1">
              <a:spLocks/>
            </p:cNvSpPr>
            <p:nvPr/>
          </p:nvSpPr>
          <p:spPr bwMode="auto">
            <a:xfrm>
              <a:off x="4712970" y="6492875"/>
              <a:ext cx="1474423"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US" sz="900" b="0" i="0" u="none" strike="noStrike" kern="0" cap="none" spc="0" normalizeH="0" baseline="0" noProof="0" dirty="0">
                  <a:ln>
                    <a:noFill/>
                  </a:ln>
                  <a:solidFill>
                    <a:schemeClr val="bg1">
                      <a:lumMod val="65000"/>
                    </a:scheme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Macroinvertebrates.org</a:t>
              </a:r>
            </a:p>
          </p:txBody>
        </p:sp>
      </p:grpSp>
    </p:spTree>
    <p:extLst>
      <p:ext uri="{BB962C8B-B14F-4D97-AF65-F5344CB8AC3E}">
        <p14:creationId xmlns:p14="http://schemas.microsoft.com/office/powerpoint/2010/main" val="159509674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3786" t="-882" r="-53492" b="-1035"/>
          <a:stretch/>
        </p:blipFill>
        <p:spPr>
          <a:xfrm>
            <a:off x="0" y="1"/>
            <a:ext cx="12192000" cy="6857999"/>
          </a:xfrm>
          <a:prstGeom prst="rect">
            <a:avLst/>
          </a:prstGeom>
          <a:solidFill>
            <a:schemeClr val="bg1"/>
          </a:solidFill>
        </p:spPr>
      </p:pic>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dirty="0"/>
          </a:p>
        </p:txBody>
      </p:sp>
      <p:sp>
        <p:nvSpPr>
          <p:cNvPr id="5" name="TextBox 4"/>
          <p:cNvSpPr txBox="1"/>
          <p:nvPr/>
        </p:nvSpPr>
        <p:spPr>
          <a:xfrm>
            <a:off x="9699208" y="6400800"/>
            <a:ext cx="2445583" cy="461665"/>
          </a:xfrm>
          <a:prstGeom prst="rect">
            <a:avLst/>
          </a:prstGeom>
          <a:noFill/>
        </p:spPr>
        <p:txBody>
          <a:bodyPr wrap="square" rtlCol="0">
            <a:spAutoFit/>
          </a:bodyPr>
          <a:lstStyle/>
          <a:p>
            <a:pPr algn="ctr" defTabSz="914400" fontAlgn="base">
              <a:spcBef>
                <a:spcPct val="0"/>
              </a:spcBef>
              <a:spcAft>
                <a:spcPct val="0"/>
              </a:spcAft>
            </a:pPr>
            <a:r>
              <a:rPr lang="en-US" sz="2400" i="1" dirty="0">
                <a:solidFill>
                  <a:srgbClr val="000000"/>
                </a:solidFill>
                <a:latin typeface="Calibri" panose="020F0502020204030204" pitchFamily="34" charset="0"/>
              </a:rPr>
              <a:t>Steel et al. 2017</a:t>
            </a:r>
          </a:p>
        </p:txBody>
      </p:sp>
      <p:sp>
        <p:nvSpPr>
          <p:cNvPr id="7" name="Slide Number Placeholder 6">
            <a:extLst>
              <a:ext uri="{FF2B5EF4-FFF2-40B4-BE49-F238E27FC236}">
                <a16:creationId xmlns:a16="http://schemas.microsoft.com/office/drawing/2014/main" id="{8D1F5CFC-E338-6182-ED7D-F8FAE3DF5C17}"/>
              </a:ext>
            </a:extLst>
          </p:cNvPr>
          <p:cNvSpPr>
            <a:spLocks noGrp="1"/>
          </p:cNvSpPr>
          <p:nvPr>
            <p:ph type="sldNum" sz="quarter" idx="12"/>
          </p:nvPr>
        </p:nvSpPr>
        <p:spPr/>
        <p:txBody>
          <a:bodyPr/>
          <a:lstStyle/>
          <a:p>
            <a:pPr>
              <a:defRPr/>
            </a:pPr>
            <a:fld id="{3B514CF5-B75E-4684-A13E-9C9522798885}" type="slidenum">
              <a:rPr lang="en-US" smtClean="0"/>
              <a:pPr>
                <a:defRPr/>
              </a:pPr>
              <a:t>70</a:t>
            </a:fld>
            <a:endParaRPr lang="en-US" dirty="0"/>
          </a:p>
        </p:txBody>
      </p:sp>
      <p:sp>
        <p:nvSpPr>
          <p:cNvPr id="9" name="Title 1">
            <a:extLst>
              <a:ext uri="{FF2B5EF4-FFF2-40B4-BE49-F238E27FC236}">
                <a16:creationId xmlns:a16="http://schemas.microsoft.com/office/drawing/2014/main" id="{2C5E9611-6FF7-E961-D406-6A0AE2E5CF27}"/>
              </a:ext>
            </a:extLst>
          </p:cNvPr>
          <p:cNvSpPr txBox="1">
            <a:spLocks/>
          </p:cNvSpPr>
          <p:nvPr/>
        </p:nvSpPr>
        <p:spPr>
          <a:xfrm>
            <a:off x="8980173" y="202395"/>
            <a:ext cx="2952747" cy="1166031"/>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dirty="0">
                <a:ln>
                  <a:noFill/>
                </a:ln>
                <a:solidFill>
                  <a:sysClr val="windowText" lastClr="000000"/>
                </a:solidFill>
                <a:effectLst/>
                <a:uLnTx/>
                <a:uFillTx/>
                <a:latin typeface="Calibri" panose="020F0502020204030204"/>
                <a:ea typeface="+mj-ea"/>
                <a:cs typeface="+mj-cs"/>
              </a:rPr>
              <a:t>Lateral thermal diversity</a:t>
            </a:r>
          </a:p>
        </p:txBody>
      </p:sp>
    </p:spTree>
    <p:extLst>
      <p:ext uri="{BB962C8B-B14F-4D97-AF65-F5344CB8AC3E}">
        <p14:creationId xmlns:p14="http://schemas.microsoft.com/office/powerpoint/2010/main" val="123536738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3786" t="-882" r="-53492" b="-1035"/>
          <a:stretch/>
        </p:blipFill>
        <p:spPr>
          <a:xfrm>
            <a:off x="0" y="1"/>
            <a:ext cx="12192000" cy="6857999"/>
          </a:xfrm>
          <a:prstGeom prst="rect">
            <a:avLst/>
          </a:prstGeom>
          <a:solidFill>
            <a:schemeClr val="bg1"/>
          </a:solidFill>
        </p:spPr>
      </p:pic>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sp>
        <p:nvSpPr>
          <p:cNvPr id="5" name="TextBox 4"/>
          <p:cNvSpPr txBox="1"/>
          <p:nvPr/>
        </p:nvSpPr>
        <p:spPr>
          <a:xfrm>
            <a:off x="9699208" y="6400800"/>
            <a:ext cx="2445583" cy="461665"/>
          </a:xfrm>
          <a:prstGeom prst="rect">
            <a:avLst/>
          </a:prstGeom>
          <a:noFill/>
        </p:spPr>
        <p:txBody>
          <a:bodyPr wrap="square" rtlCol="0">
            <a:spAutoFit/>
          </a:bodyPr>
          <a:lstStyle/>
          <a:p>
            <a:pPr algn="ctr" defTabSz="914400" fontAlgn="base">
              <a:spcBef>
                <a:spcPct val="0"/>
              </a:spcBef>
              <a:spcAft>
                <a:spcPct val="0"/>
              </a:spcAft>
            </a:pPr>
            <a:r>
              <a:rPr lang="en-US" sz="2400" i="1" dirty="0">
                <a:solidFill>
                  <a:srgbClr val="000000"/>
                </a:solidFill>
                <a:latin typeface="Calibri" panose="020F0502020204030204" pitchFamily="34" charset="0"/>
              </a:rPr>
              <a:t>Steel et al. 2017</a:t>
            </a:r>
          </a:p>
        </p:txBody>
      </p:sp>
      <p:pic>
        <p:nvPicPr>
          <p:cNvPr id="6" name="Picture 5">
            <a:extLst>
              <a:ext uri="{FF2B5EF4-FFF2-40B4-BE49-F238E27FC236}">
                <a16:creationId xmlns:a16="http://schemas.microsoft.com/office/drawing/2014/main" id="{DA4C8676-8068-2E31-3C16-FF7EB401E64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6538" t="56115" r="-10" b="-1207"/>
          <a:stretch/>
        </p:blipFill>
        <p:spPr>
          <a:xfrm>
            <a:off x="8575477" y="3078480"/>
            <a:ext cx="3195320" cy="3058160"/>
          </a:xfrm>
          <a:prstGeom prst="rect">
            <a:avLst/>
          </a:prstGeom>
          <a:solidFill>
            <a:schemeClr val="bg1"/>
          </a:solidFill>
        </p:spPr>
      </p:pic>
      <p:sp>
        <p:nvSpPr>
          <p:cNvPr id="7" name="Slide Number Placeholder 6">
            <a:extLst>
              <a:ext uri="{FF2B5EF4-FFF2-40B4-BE49-F238E27FC236}">
                <a16:creationId xmlns:a16="http://schemas.microsoft.com/office/drawing/2014/main" id="{8D1F5CFC-E338-6182-ED7D-F8FAE3DF5C17}"/>
              </a:ext>
            </a:extLst>
          </p:cNvPr>
          <p:cNvSpPr>
            <a:spLocks noGrp="1"/>
          </p:cNvSpPr>
          <p:nvPr>
            <p:ph type="sldNum" sz="quarter" idx="12"/>
          </p:nvPr>
        </p:nvSpPr>
        <p:spPr/>
        <p:txBody>
          <a:bodyPr/>
          <a:lstStyle/>
          <a:p>
            <a:pPr>
              <a:defRPr/>
            </a:pPr>
            <a:fld id="{3B514CF5-B75E-4684-A13E-9C9522798885}" type="slidenum">
              <a:rPr lang="en-US" smtClean="0"/>
              <a:pPr>
                <a:defRPr/>
              </a:pPr>
              <a:t>71</a:t>
            </a:fld>
            <a:endParaRPr lang="en-US" dirty="0"/>
          </a:p>
        </p:txBody>
      </p:sp>
      <p:sp>
        <p:nvSpPr>
          <p:cNvPr id="8" name="Title 1">
            <a:extLst>
              <a:ext uri="{FF2B5EF4-FFF2-40B4-BE49-F238E27FC236}">
                <a16:creationId xmlns:a16="http://schemas.microsoft.com/office/drawing/2014/main" id="{734574D7-6B9A-D971-A0B3-77AFC5F7C070}"/>
              </a:ext>
            </a:extLst>
          </p:cNvPr>
          <p:cNvSpPr txBox="1">
            <a:spLocks/>
          </p:cNvSpPr>
          <p:nvPr/>
        </p:nvSpPr>
        <p:spPr>
          <a:xfrm>
            <a:off x="8980173" y="202395"/>
            <a:ext cx="2952747" cy="1166031"/>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dirty="0">
                <a:ln>
                  <a:noFill/>
                </a:ln>
                <a:solidFill>
                  <a:sysClr val="windowText" lastClr="000000"/>
                </a:solidFill>
                <a:effectLst/>
                <a:uLnTx/>
                <a:uFillTx/>
                <a:latin typeface="Calibri" panose="020F0502020204030204"/>
                <a:ea typeface="+mj-ea"/>
                <a:cs typeface="+mj-cs"/>
              </a:rPr>
              <a:t>Lateral thermal diversity</a:t>
            </a:r>
          </a:p>
        </p:txBody>
      </p:sp>
    </p:spTree>
    <p:extLst>
      <p:ext uri="{BB962C8B-B14F-4D97-AF65-F5344CB8AC3E}">
        <p14:creationId xmlns:p14="http://schemas.microsoft.com/office/powerpoint/2010/main" val="187415654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5EB9E-77A8-41FB-B022-2DB806C1E4F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0A0646E-2866-45BE-B920-34E8DD4AC770}"/>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D13BACFB-E757-4CC9-BF7E-412ADCB6ABB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80999" y="134191"/>
            <a:ext cx="11714875" cy="6589617"/>
          </a:xfrm>
          <a:prstGeom prst="rect">
            <a:avLst/>
          </a:prstGeom>
        </p:spPr>
      </p:pic>
      <p:sp>
        <p:nvSpPr>
          <p:cNvPr id="5" name="Rectangle 4">
            <a:extLst>
              <a:ext uri="{FF2B5EF4-FFF2-40B4-BE49-F238E27FC236}">
                <a16:creationId xmlns:a16="http://schemas.microsoft.com/office/drawing/2014/main" id="{0134915E-7722-443C-B144-39F16D7A64C7}"/>
              </a:ext>
            </a:extLst>
          </p:cNvPr>
          <p:cNvSpPr/>
          <p:nvPr/>
        </p:nvSpPr>
        <p:spPr>
          <a:xfrm rot="502134">
            <a:off x="6233108" y="2886543"/>
            <a:ext cx="4290145" cy="1084912"/>
          </a:xfrm>
          <a:prstGeom prst="rect">
            <a:avLst/>
          </a:prstGeom>
          <a:noFill/>
        </p:spPr>
        <p:txBody>
          <a:bodyPr wrap="square" lIns="68580" tIns="34290" rIns="68580" bIns="34290">
            <a:spAutoFit/>
            <a:scene3d>
              <a:camera prst="perspectiveHeroicExtremeLeftFacing"/>
              <a:lightRig rig="threePt" dir="t"/>
            </a:scene3d>
          </a:bodyPr>
          <a:lstStyle/>
          <a:p>
            <a:pPr algn="ctr"/>
            <a:r>
              <a:rPr lang="en-US" sz="6600" dirty="0">
                <a:ln w="0">
                  <a:solidFill>
                    <a:prstClr val="black"/>
                  </a:solidFill>
                </a:ln>
                <a:solidFill>
                  <a:prstClr val="white"/>
                </a:solidFill>
                <a:effectLst>
                  <a:reflection blurRad="6350" stA="53000" endA="300" endPos="35500" dir="5400000" sy="-90000" algn="bl" rotWithShape="0"/>
                </a:effectLst>
                <a:latin typeface="Calibri" panose="020F0502020204030204"/>
              </a:rPr>
              <a:t>Floodplain</a:t>
            </a:r>
          </a:p>
        </p:txBody>
      </p:sp>
      <p:sp>
        <p:nvSpPr>
          <p:cNvPr id="6" name="Rectangle 5">
            <a:extLst>
              <a:ext uri="{FF2B5EF4-FFF2-40B4-BE49-F238E27FC236}">
                <a16:creationId xmlns:a16="http://schemas.microsoft.com/office/drawing/2014/main" id="{3BEA5CF3-6BB7-4584-8AD6-79962650F2A9}"/>
              </a:ext>
            </a:extLst>
          </p:cNvPr>
          <p:cNvSpPr/>
          <p:nvPr/>
        </p:nvSpPr>
        <p:spPr>
          <a:xfrm rot="2195477">
            <a:off x="3797848" y="4594521"/>
            <a:ext cx="3565208" cy="992579"/>
          </a:xfrm>
          <a:prstGeom prst="rect">
            <a:avLst/>
          </a:prstGeom>
          <a:noFill/>
        </p:spPr>
        <p:txBody>
          <a:bodyPr wrap="none" lIns="68580" tIns="34290" rIns="68580" bIns="34290">
            <a:spAutoFit/>
            <a:scene3d>
              <a:camera prst="isometricOffAxis1Right"/>
              <a:lightRig rig="threePt" dir="t"/>
            </a:scene3d>
          </a:bodyPr>
          <a:lstStyle/>
          <a:p>
            <a:pPr algn="ctr"/>
            <a:r>
              <a:rPr lang="en-US" sz="6000" dirty="0">
                <a:ln w="0">
                  <a:solidFill>
                    <a:prstClr val="black"/>
                  </a:solidFill>
                </a:ln>
                <a:solidFill>
                  <a:prstClr val="white"/>
                </a:solidFill>
                <a:effectLst>
                  <a:reflection blurRad="6350" stA="53000" endA="300" endPos="35500" dir="5400000" sy="-90000" algn="bl" rotWithShape="0"/>
                </a:effectLst>
                <a:latin typeface="Calibri" panose="020F0502020204030204"/>
              </a:rPr>
              <a:t>Streambed</a:t>
            </a:r>
          </a:p>
        </p:txBody>
      </p:sp>
      <p:sp>
        <p:nvSpPr>
          <p:cNvPr id="9" name="Slide Number Placeholder 8">
            <a:extLst>
              <a:ext uri="{FF2B5EF4-FFF2-40B4-BE49-F238E27FC236}">
                <a16:creationId xmlns:a16="http://schemas.microsoft.com/office/drawing/2014/main" id="{101911E2-6D98-967D-620B-D1FF76C87219}"/>
              </a:ext>
            </a:extLst>
          </p:cNvPr>
          <p:cNvSpPr>
            <a:spLocks noGrp="1"/>
          </p:cNvSpPr>
          <p:nvPr>
            <p:ph type="sldNum" sz="quarter" idx="12"/>
          </p:nvPr>
        </p:nvSpPr>
        <p:spPr/>
        <p:txBody>
          <a:bodyPr/>
          <a:lstStyle/>
          <a:p>
            <a:fld id="{B2909649-AB9D-4512-9D38-B41CFEFBB9D3}" type="slidenum">
              <a:rPr lang="en-US" smtClean="0"/>
              <a:t>72</a:t>
            </a:fld>
            <a:endParaRPr lang="en-US"/>
          </a:p>
        </p:txBody>
      </p:sp>
    </p:spTree>
    <p:extLst>
      <p:ext uri="{BB962C8B-B14F-4D97-AF65-F5344CB8AC3E}">
        <p14:creationId xmlns:p14="http://schemas.microsoft.com/office/powerpoint/2010/main" val="236946468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14611-65B8-DBB3-C110-5ADABC8766A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1C5CF4F-DE6A-7A40-D599-FB54A1A24FA5}"/>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CF1BBE58-7BC9-65FE-A882-505E259782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040" y="179863"/>
            <a:ext cx="11633200" cy="6543675"/>
          </a:xfrm>
          <a:prstGeom prst="rect">
            <a:avLst/>
          </a:prstGeom>
        </p:spPr>
      </p:pic>
      <p:sp>
        <p:nvSpPr>
          <p:cNvPr id="7" name="Slide Number Placeholder 6">
            <a:extLst>
              <a:ext uri="{FF2B5EF4-FFF2-40B4-BE49-F238E27FC236}">
                <a16:creationId xmlns:a16="http://schemas.microsoft.com/office/drawing/2014/main" id="{AF579BB3-4DF8-8114-32B1-B8BB409C0D90}"/>
              </a:ext>
            </a:extLst>
          </p:cNvPr>
          <p:cNvSpPr>
            <a:spLocks noGrp="1"/>
          </p:cNvSpPr>
          <p:nvPr>
            <p:ph type="sldNum" sz="quarter" idx="12"/>
          </p:nvPr>
        </p:nvSpPr>
        <p:spPr/>
        <p:txBody>
          <a:bodyPr/>
          <a:lstStyle/>
          <a:p>
            <a:fld id="{B2909649-AB9D-4512-9D38-B41CFEFBB9D3}" type="slidenum">
              <a:rPr lang="en-US" smtClean="0"/>
              <a:t>73</a:t>
            </a:fld>
            <a:endParaRPr lang="en-US"/>
          </a:p>
        </p:txBody>
      </p:sp>
    </p:spTree>
    <p:extLst>
      <p:ext uri="{BB962C8B-B14F-4D97-AF65-F5344CB8AC3E}">
        <p14:creationId xmlns:p14="http://schemas.microsoft.com/office/powerpoint/2010/main" val="241174058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1C522-E59D-434F-BCCC-CE3F09BAAB75}"/>
              </a:ext>
            </a:extLst>
          </p:cNvPr>
          <p:cNvSpPr>
            <a:spLocks noGrp="1"/>
          </p:cNvSpPr>
          <p:nvPr>
            <p:ph type="title"/>
          </p:nvPr>
        </p:nvSpPr>
        <p:spPr>
          <a:xfrm>
            <a:off x="882653" y="408769"/>
            <a:ext cx="4156001" cy="790111"/>
          </a:xfrm>
        </p:spPr>
        <p:txBody>
          <a:bodyPr>
            <a:normAutofit fontScale="90000"/>
          </a:bodyPr>
          <a:lstStyle/>
          <a:p>
            <a:r>
              <a:rPr lang="en-US" sz="3200" dirty="0">
                <a:latin typeface="+mn-lt"/>
              </a:rPr>
              <a:t>Lateral thermal diversity</a:t>
            </a:r>
          </a:p>
        </p:txBody>
      </p:sp>
      <p:sp>
        <p:nvSpPr>
          <p:cNvPr id="3" name="Content Placeholder 2">
            <a:extLst>
              <a:ext uri="{FF2B5EF4-FFF2-40B4-BE49-F238E27FC236}">
                <a16:creationId xmlns:a16="http://schemas.microsoft.com/office/drawing/2014/main" id="{CA7302DE-6592-45DE-A4CB-B30F3A480E33}"/>
              </a:ext>
            </a:extLst>
          </p:cNvPr>
          <p:cNvSpPr>
            <a:spLocks noGrp="1"/>
          </p:cNvSpPr>
          <p:nvPr>
            <p:ph sz="half" idx="1"/>
          </p:nvPr>
        </p:nvSpPr>
        <p:spPr>
          <a:xfrm>
            <a:off x="135890" y="1254760"/>
            <a:ext cx="5579110" cy="3557388"/>
          </a:xfrm>
        </p:spPr>
        <p:txBody>
          <a:bodyPr>
            <a:noAutofit/>
          </a:bodyPr>
          <a:lstStyle/>
          <a:p>
            <a:r>
              <a:rPr lang="en-US" sz="2200" dirty="0"/>
              <a:t>SRH-2D modeling of Oregon Gulch restoration site (e.g., 7/25/2019, 700 cfs) </a:t>
            </a:r>
          </a:p>
          <a:p>
            <a:r>
              <a:rPr lang="en-US" sz="2200" dirty="0"/>
              <a:t>Impaired pre-project channel is thermally homogenous</a:t>
            </a:r>
          </a:p>
          <a:p>
            <a:r>
              <a:rPr lang="en-US" sz="2200" dirty="0"/>
              <a:t>Topographically influenced thermal diversity could be substantial at channel rehab sites</a:t>
            </a:r>
          </a:p>
          <a:p>
            <a:r>
              <a:rPr lang="en-US" sz="2200" dirty="0"/>
              <a:t>Thermal diversity: New evaluation metric for restoration site designs?</a:t>
            </a:r>
          </a:p>
        </p:txBody>
      </p:sp>
      <p:sp>
        <p:nvSpPr>
          <p:cNvPr id="7" name="Content Placeholder 6">
            <a:extLst>
              <a:ext uri="{FF2B5EF4-FFF2-40B4-BE49-F238E27FC236}">
                <a16:creationId xmlns:a16="http://schemas.microsoft.com/office/drawing/2014/main" id="{AF882573-F5EE-7FE9-37A1-15599326A3F3}"/>
              </a:ext>
            </a:extLst>
          </p:cNvPr>
          <p:cNvSpPr>
            <a:spLocks noGrp="1"/>
          </p:cNvSpPr>
          <p:nvPr>
            <p:ph sz="half" idx="2"/>
          </p:nvPr>
        </p:nvSpPr>
        <p:spPr/>
        <p:txBody>
          <a:bodyPr/>
          <a:lstStyle/>
          <a:p>
            <a:endParaRPr lang="en-US"/>
          </a:p>
        </p:txBody>
      </p:sp>
      <p:pic>
        <p:nvPicPr>
          <p:cNvPr id="8" name="Picture 7" descr="map. Source file: colorj25_19">
            <a:extLst>
              <a:ext uri="{FF2B5EF4-FFF2-40B4-BE49-F238E27FC236}">
                <a16:creationId xmlns:a16="http://schemas.microsoft.com/office/drawing/2014/main" id="{AA9EA136-20D2-DBC4-444E-6F961CB32AEA}"/>
              </a:ext>
            </a:extLst>
          </p:cNvPr>
          <p:cNvPicPr>
            <a:picLocks noChangeAspect="1"/>
          </p:cNvPicPr>
          <p:nvPr/>
        </p:nvPicPr>
        <p:blipFill rotWithShape="1">
          <a:blip r:embed="rId3">
            <a:extLst>
              <a:ext uri="{28A0092B-C50C-407E-A947-70E740481C1C}">
                <a14:useLocalDpi xmlns:a14="http://schemas.microsoft.com/office/drawing/2010/main" val="0"/>
              </a:ext>
            </a:extLst>
          </a:blip>
          <a:srcRect b="33403"/>
          <a:stretch/>
        </p:blipFill>
        <p:spPr bwMode="auto">
          <a:xfrm>
            <a:off x="6172200" y="408769"/>
            <a:ext cx="5695897" cy="6319295"/>
          </a:xfrm>
          <a:prstGeom prst="rect">
            <a:avLst/>
          </a:prstGeom>
          <a:noFill/>
          <a:ln>
            <a:noFill/>
          </a:ln>
        </p:spPr>
      </p:pic>
      <p:sp>
        <p:nvSpPr>
          <p:cNvPr id="11" name="Slide Number Placeholder 10">
            <a:extLst>
              <a:ext uri="{FF2B5EF4-FFF2-40B4-BE49-F238E27FC236}">
                <a16:creationId xmlns:a16="http://schemas.microsoft.com/office/drawing/2014/main" id="{ADF8DBFF-B03B-94A1-9258-E2A74DDF51F6}"/>
              </a:ext>
            </a:extLst>
          </p:cNvPr>
          <p:cNvSpPr>
            <a:spLocks noGrp="1"/>
          </p:cNvSpPr>
          <p:nvPr>
            <p:ph type="sldNum" sz="quarter" idx="12"/>
          </p:nvPr>
        </p:nvSpPr>
        <p:spPr/>
        <p:txBody>
          <a:bodyPr/>
          <a:lstStyle/>
          <a:p>
            <a:fld id="{B2909649-AB9D-4512-9D38-B41CFEFBB9D3}" type="slidenum">
              <a:rPr lang="en-US" smtClean="0"/>
              <a:t>74</a:t>
            </a:fld>
            <a:endParaRPr lang="en-US"/>
          </a:p>
        </p:txBody>
      </p:sp>
      <p:sp>
        <p:nvSpPr>
          <p:cNvPr id="4" name="Content Placeholder 2">
            <a:extLst>
              <a:ext uri="{FF2B5EF4-FFF2-40B4-BE49-F238E27FC236}">
                <a16:creationId xmlns:a16="http://schemas.microsoft.com/office/drawing/2014/main" id="{8CA0D86A-DF60-FDB9-A595-3D3F5C11EBAA}"/>
              </a:ext>
            </a:extLst>
          </p:cNvPr>
          <p:cNvSpPr txBox="1">
            <a:spLocks/>
          </p:cNvSpPr>
          <p:nvPr/>
        </p:nvSpPr>
        <p:spPr>
          <a:xfrm>
            <a:off x="680251" y="5603240"/>
            <a:ext cx="4639310" cy="35937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2200" dirty="0"/>
          </a:p>
        </p:txBody>
      </p:sp>
    </p:spTree>
    <p:extLst>
      <p:ext uri="{BB962C8B-B14F-4D97-AF65-F5344CB8AC3E}">
        <p14:creationId xmlns:p14="http://schemas.microsoft.com/office/powerpoint/2010/main" val="219864183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85C5E51-D224-45F2-8ECE-C1BBA3AC922E}"/>
              </a:ext>
            </a:extLst>
          </p:cNvPr>
          <p:cNvSpPr>
            <a:spLocks noGrp="1"/>
          </p:cNvSpPr>
          <p:nvPr>
            <p:ph type="body" idx="1"/>
          </p:nvPr>
        </p:nvSpPr>
        <p:spPr>
          <a:xfrm>
            <a:off x="1442720" y="123541"/>
            <a:ext cx="4303556" cy="509996"/>
          </a:xfrm>
        </p:spPr>
        <p:txBody>
          <a:bodyPr/>
          <a:lstStyle/>
          <a:p>
            <a:r>
              <a:rPr lang="en-US" sz="2800" dirty="0"/>
              <a:t>Existing condition – 1200cfs</a:t>
            </a:r>
          </a:p>
        </p:txBody>
      </p:sp>
      <p:pic>
        <p:nvPicPr>
          <p:cNvPr id="7" name="Content Placeholder 6">
            <a:extLst>
              <a:ext uri="{FF2B5EF4-FFF2-40B4-BE49-F238E27FC236}">
                <a16:creationId xmlns:a16="http://schemas.microsoft.com/office/drawing/2014/main" id="{9693E777-3D38-4E59-93AC-28F7D2DE8968}"/>
              </a:ext>
            </a:extLst>
          </p:cNvPr>
          <p:cNvPicPr>
            <a:picLocks noGrp="1" noChangeAspect="1"/>
          </p:cNvPicPr>
          <p:nvPr>
            <p:ph sz="quarter" idx="13"/>
          </p:nvPr>
        </p:nvPicPr>
        <p:blipFill>
          <a:blip r:embed="rId2"/>
          <a:stretch>
            <a:fillRect/>
          </a:stretch>
        </p:blipFill>
        <p:spPr>
          <a:xfrm>
            <a:off x="117397" y="830825"/>
            <a:ext cx="5945193" cy="5016256"/>
          </a:xfrm>
          <a:prstGeom prst="rect">
            <a:avLst/>
          </a:prstGeom>
        </p:spPr>
      </p:pic>
      <p:sp>
        <p:nvSpPr>
          <p:cNvPr id="5" name="Text Placeholder 4">
            <a:extLst>
              <a:ext uri="{FF2B5EF4-FFF2-40B4-BE49-F238E27FC236}">
                <a16:creationId xmlns:a16="http://schemas.microsoft.com/office/drawing/2014/main" id="{0C1421B0-E56D-41B5-BB7B-EB99ADC6D50F}"/>
              </a:ext>
            </a:extLst>
          </p:cNvPr>
          <p:cNvSpPr>
            <a:spLocks noGrp="1"/>
          </p:cNvSpPr>
          <p:nvPr>
            <p:ph type="body" sz="quarter" idx="3"/>
          </p:nvPr>
        </p:nvSpPr>
        <p:spPr>
          <a:xfrm>
            <a:off x="6584992" y="123541"/>
            <a:ext cx="4310911" cy="509996"/>
          </a:xfrm>
        </p:spPr>
        <p:txBody>
          <a:bodyPr/>
          <a:lstStyle/>
          <a:p>
            <a:r>
              <a:rPr lang="en-US" sz="2800" dirty="0"/>
              <a:t>Design condition – 1200 </a:t>
            </a:r>
            <a:r>
              <a:rPr lang="en-US" sz="2800" dirty="0" err="1"/>
              <a:t>cfs</a:t>
            </a:r>
            <a:endParaRPr lang="en-US" sz="2800" dirty="0"/>
          </a:p>
        </p:txBody>
      </p:sp>
      <p:pic>
        <p:nvPicPr>
          <p:cNvPr id="8" name="Content Placeholder 7">
            <a:extLst>
              <a:ext uri="{FF2B5EF4-FFF2-40B4-BE49-F238E27FC236}">
                <a16:creationId xmlns:a16="http://schemas.microsoft.com/office/drawing/2014/main" id="{0C56D05C-C23E-46C5-B059-150F15468F5C}"/>
              </a:ext>
            </a:extLst>
          </p:cNvPr>
          <p:cNvPicPr>
            <a:picLocks noGrp="1" noChangeAspect="1"/>
          </p:cNvPicPr>
          <p:nvPr>
            <p:ph sz="quarter" idx="14"/>
          </p:nvPr>
        </p:nvPicPr>
        <p:blipFill>
          <a:blip r:embed="rId3"/>
          <a:stretch>
            <a:fillRect/>
          </a:stretch>
        </p:blipFill>
        <p:spPr>
          <a:xfrm>
            <a:off x="6153152" y="830825"/>
            <a:ext cx="5875788" cy="4957696"/>
          </a:xfrm>
          <a:prstGeom prst="rect">
            <a:avLst/>
          </a:prstGeom>
        </p:spPr>
      </p:pic>
      <p:pic>
        <p:nvPicPr>
          <p:cNvPr id="2" name="Picture 1">
            <a:extLst>
              <a:ext uri="{FF2B5EF4-FFF2-40B4-BE49-F238E27FC236}">
                <a16:creationId xmlns:a16="http://schemas.microsoft.com/office/drawing/2014/main" id="{93153670-51AE-4A01-98F1-5A78102764A6}"/>
              </a:ext>
            </a:extLst>
          </p:cNvPr>
          <p:cNvPicPr>
            <a:picLocks noChangeAspect="1"/>
          </p:cNvPicPr>
          <p:nvPr/>
        </p:nvPicPr>
        <p:blipFill>
          <a:blip r:embed="rId4"/>
          <a:stretch>
            <a:fillRect/>
          </a:stretch>
        </p:blipFill>
        <p:spPr>
          <a:xfrm rot="18318733">
            <a:off x="3317638" y="3986891"/>
            <a:ext cx="1568332" cy="388654"/>
          </a:xfrm>
          <a:prstGeom prst="rect">
            <a:avLst/>
          </a:prstGeom>
        </p:spPr>
      </p:pic>
      <p:pic>
        <p:nvPicPr>
          <p:cNvPr id="4" name="Picture 3">
            <a:extLst>
              <a:ext uri="{FF2B5EF4-FFF2-40B4-BE49-F238E27FC236}">
                <a16:creationId xmlns:a16="http://schemas.microsoft.com/office/drawing/2014/main" id="{CB4C2401-6432-4B5A-987C-6CF8F616D54A}"/>
              </a:ext>
            </a:extLst>
          </p:cNvPr>
          <p:cNvPicPr>
            <a:picLocks noChangeAspect="1"/>
          </p:cNvPicPr>
          <p:nvPr/>
        </p:nvPicPr>
        <p:blipFill>
          <a:blip r:embed="rId4"/>
          <a:stretch>
            <a:fillRect/>
          </a:stretch>
        </p:blipFill>
        <p:spPr>
          <a:xfrm rot="18225146">
            <a:off x="8757558" y="2196196"/>
            <a:ext cx="1568332" cy="388654"/>
          </a:xfrm>
          <a:prstGeom prst="rect">
            <a:avLst/>
          </a:prstGeom>
        </p:spPr>
      </p:pic>
      <p:sp>
        <p:nvSpPr>
          <p:cNvPr id="10" name="Slide Number Placeholder 9">
            <a:extLst>
              <a:ext uri="{FF2B5EF4-FFF2-40B4-BE49-F238E27FC236}">
                <a16:creationId xmlns:a16="http://schemas.microsoft.com/office/drawing/2014/main" id="{506475EF-B716-AFAD-5254-2A9D49FDAE2A}"/>
              </a:ext>
            </a:extLst>
          </p:cNvPr>
          <p:cNvSpPr>
            <a:spLocks noGrp="1"/>
          </p:cNvSpPr>
          <p:nvPr>
            <p:ph type="sldNum" sz="quarter" idx="12"/>
          </p:nvPr>
        </p:nvSpPr>
        <p:spPr/>
        <p:txBody>
          <a:bodyPr/>
          <a:lstStyle/>
          <a:p>
            <a:fld id="{6D22F896-40B5-4ADD-8801-0D06FADFA095}" type="slidenum">
              <a:rPr lang="en-US" smtClean="0">
                <a:solidFill>
                  <a:prstClr val="black">
                    <a:tint val="75000"/>
                  </a:prstClr>
                </a:solidFill>
              </a:rPr>
              <a:pPr/>
              <a:t>75</a:t>
            </a:fld>
            <a:endParaRPr lang="en-US" dirty="0">
              <a:solidFill>
                <a:prstClr val="black">
                  <a:tint val="75000"/>
                </a:prstClr>
              </a:solidFill>
            </a:endParaRPr>
          </a:p>
        </p:txBody>
      </p:sp>
    </p:spTree>
    <p:extLst>
      <p:ext uri="{BB962C8B-B14F-4D97-AF65-F5344CB8AC3E}">
        <p14:creationId xmlns:p14="http://schemas.microsoft.com/office/powerpoint/2010/main" val="236601433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F5530-3F3E-6CF7-3CAC-A69CBD00046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50855E8-7B98-3621-8E55-F127F0A29256}"/>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B50E4CA8-C6DB-BE6C-D2F8-ADAD1ABA9189}"/>
              </a:ext>
            </a:extLst>
          </p:cNvPr>
          <p:cNvPicPr>
            <a:picLocks noChangeAspect="1"/>
          </p:cNvPicPr>
          <p:nvPr/>
        </p:nvPicPr>
        <p:blipFill>
          <a:blip r:embed="rId2"/>
          <a:stretch>
            <a:fillRect/>
          </a:stretch>
        </p:blipFill>
        <p:spPr>
          <a:xfrm>
            <a:off x="0" y="-7501"/>
            <a:ext cx="12242800" cy="8158875"/>
          </a:xfrm>
          <a:prstGeom prst="rect">
            <a:avLst/>
          </a:prstGeom>
        </p:spPr>
      </p:pic>
      <p:pic>
        <p:nvPicPr>
          <p:cNvPr id="6" name="Content Placeholder 6">
            <a:extLst>
              <a:ext uri="{FF2B5EF4-FFF2-40B4-BE49-F238E27FC236}">
                <a16:creationId xmlns:a16="http://schemas.microsoft.com/office/drawing/2014/main" id="{BCD239F2-6D19-EF15-07F3-B620153A0DFF}"/>
              </a:ext>
            </a:extLst>
          </p:cNvPr>
          <p:cNvPicPr>
            <a:picLocks noChangeAspect="1"/>
          </p:cNvPicPr>
          <p:nvPr/>
        </p:nvPicPr>
        <p:blipFill>
          <a:blip r:embed="rId3"/>
          <a:stretch>
            <a:fillRect/>
          </a:stretch>
        </p:blipFill>
        <p:spPr>
          <a:xfrm>
            <a:off x="110466" y="2545080"/>
            <a:ext cx="7393608" cy="4471541"/>
          </a:xfrm>
          <a:prstGeom prst="rect">
            <a:avLst/>
          </a:prstGeom>
        </p:spPr>
      </p:pic>
      <p:sp>
        <p:nvSpPr>
          <p:cNvPr id="9" name="Slide Number Placeholder 8">
            <a:extLst>
              <a:ext uri="{FF2B5EF4-FFF2-40B4-BE49-F238E27FC236}">
                <a16:creationId xmlns:a16="http://schemas.microsoft.com/office/drawing/2014/main" id="{876E45A7-C47F-C0A5-9894-B605ADE95C49}"/>
              </a:ext>
            </a:extLst>
          </p:cNvPr>
          <p:cNvSpPr>
            <a:spLocks noGrp="1"/>
          </p:cNvSpPr>
          <p:nvPr>
            <p:ph type="sldNum" sz="quarter" idx="12"/>
          </p:nvPr>
        </p:nvSpPr>
        <p:spPr/>
        <p:txBody>
          <a:bodyPr/>
          <a:lstStyle/>
          <a:p>
            <a:fld id="{B2909649-AB9D-4512-9D38-B41CFEFBB9D3}" type="slidenum">
              <a:rPr lang="en-US" smtClean="0"/>
              <a:t>76</a:t>
            </a:fld>
            <a:endParaRPr lang="en-US"/>
          </a:p>
        </p:txBody>
      </p:sp>
    </p:spTree>
    <p:extLst>
      <p:ext uri="{BB962C8B-B14F-4D97-AF65-F5344CB8AC3E}">
        <p14:creationId xmlns:p14="http://schemas.microsoft.com/office/powerpoint/2010/main" val="2330695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rinity Dam Aerial Photograph">
            <a:extLst>
              <a:ext uri="{FF2B5EF4-FFF2-40B4-BE49-F238E27FC236}">
                <a16:creationId xmlns:a16="http://schemas.microsoft.com/office/drawing/2014/main" id="{78C12D0B-E537-D24B-349C-8138E2FA598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27986" y="751726"/>
            <a:ext cx="7348828" cy="58684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Subtitle 2"/>
          <p:cNvSpPr txBox="1">
            <a:spLocks/>
          </p:cNvSpPr>
          <p:nvPr/>
        </p:nvSpPr>
        <p:spPr>
          <a:xfrm>
            <a:off x="3769032" y="237818"/>
            <a:ext cx="5466736" cy="10605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dirty="0"/>
              <a:t>Trinity Reservoir</a:t>
            </a:r>
          </a:p>
        </p:txBody>
      </p:sp>
      <p:sp>
        <p:nvSpPr>
          <p:cNvPr id="4" name="Content Placeholder 6">
            <a:extLst>
              <a:ext uri="{FF2B5EF4-FFF2-40B4-BE49-F238E27FC236}">
                <a16:creationId xmlns:a16="http://schemas.microsoft.com/office/drawing/2014/main" id="{0A44807B-C94E-9B07-F0DB-343D05C22CB9}"/>
              </a:ext>
            </a:extLst>
          </p:cNvPr>
          <p:cNvSpPr txBox="1">
            <a:spLocks/>
          </p:cNvSpPr>
          <p:nvPr/>
        </p:nvSpPr>
        <p:spPr bwMode="auto">
          <a:xfrm>
            <a:off x="7136267" y="6335712"/>
            <a:ext cx="3040547"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US" sz="1200" b="0" i="0" u="none" strike="noStrike" kern="0" cap="none" spc="0" normalizeH="0" baseline="0" noProof="0" dirty="0">
                <a:ln>
                  <a:noFill/>
                </a:ln>
                <a:solidFill>
                  <a:prstClr val="white">
                    <a:lumMod val="85000"/>
                  </a:prst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Photo: USBR</a:t>
            </a:r>
          </a:p>
        </p:txBody>
      </p:sp>
      <p:sp>
        <p:nvSpPr>
          <p:cNvPr id="9" name="Slide Number Placeholder 8">
            <a:extLst>
              <a:ext uri="{FF2B5EF4-FFF2-40B4-BE49-F238E27FC236}">
                <a16:creationId xmlns:a16="http://schemas.microsoft.com/office/drawing/2014/main" id="{8609EB22-C35B-F5D7-5DD7-D303E5E992F1}"/>
              </a:ext>
            </a:extLst>
          </p:cNvPr>
          <p:cNvSpPr>
            <a:spLocks noGrp="1"/>
          </p:cNvSpPr>
          <p:nvPr>
            <p:ph type="sldNum" sz="quarter" idx="12"/>
          </p:nvPr>
        </p:nvSpPr>
        <p:spPr/>
        <p:txBody>
          <a:bodyPr/>
          <a:lstStyle/>
          <a:p>
            <a:fld id="{B2909649-AB9D-4512-9D38-B41CFEFBB9D3}" type="slidenum">
              <a:rPr lang="en-US" smtClean="0"/>
              <a:t>77</a:t>
            </a:fld>
            <a:endParaRPr lang="en-US"/>
          </a:p>
        </p:txBody>
      </p:sp>
    </p:spTree>
    <p:extLst>
      <p:ext uri="{BB962C8B-B14F-4D97-AF65-F5344CB8AC3E}">
        <p14:creationId xmlns:p14="http://schemas.microsoft.com/office/powerpoint/2010/main" val="1979656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p:cNvSpPr txBox="1">
            <a:spLocks/>
          </p:cNvSpPr>
          <p:nvPr/>
        </p:nvSpPr>
        <p:spPr>
          <a:xfrm>
            <a:off x="1874930" y="197178"/>
            <a:ext cx="6704780" cy="10605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dirty="0"/>
              <a:t>Trinity Reservoir stratification</a:t>
            </a:r>
          </a:p>
        </p:txBody>
      </p:sp>
      <p:pic>
        <p:nvPicPr>
          <p:cNvPr id="3" name="Picture 2" descr="data graph top panel">
            <a:extLst>
              <a:ext uri="{FF2B5EF4-FFF2-40B4-BE49-F238E27FC236}">
                <a16:creationId xmlns:a16="http://schemas.microsoft.com/office/drawing/2014/main" id="{7685B80A-09E8-FF20-69B3-2294CC276BE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51526"/>
          <a:stretch/>
        </p:blipFill>
        <p:spPr bwMode="auto">
          <a:xfrm>
            <a:off x="99695" y="854391"/>
            <a:ext cx="9601220" cy="2659482"/>
          </a:xfrm>
          <a:prstGeom prst="rect">
            <a:avLst/>
          </a:prstGeom>
          <a:ln>
            <a:noFill/>
          </a:ln>
          <a:extLst>
            <a:ext uri="{53640926-AAD7-44D8-BBD7-CCE9431645EC}">
              <a14:shadowObscured xmlns:a14="http://schemas.microsoft.com/office/drawing/2010/main"/>
            </a:ext>
          </a:extLst>
        </p:spPr>
      </p:pic>
      <p:pic>
        <p:nvPicPr>
          <p:cNvPr id="4" name="Picture 3" descr="data graph bottom panel">
            <a:extLst>
              <a:ext uri="{FF2B5EF4-FFF2-40B4-BE49-F238E27FC236}">
                <a16:creationId xmlns:a16="http://schemas.microsoft.com/office/drawing/2014/main" id="{B32446C0-5706-B2A6-2066-508CAF9CE56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52623"/>
          <a:stretch/>
        </p:blipFill>
        <p:spPr bwMode="auto">
          <a:xfrm>
            <a:off x="99695" y="3534193"/>
            <a:ext cx="9601220" cy="2599296"/>
          </a:xfrm>
          <a:prstGeom prst="rect">
            <a:avLst/>
          </a:prstGeom>
          <a:ln>
            <a:noFill/>
          </a:ln>
          <a:extLst>
            <a:ext uri="{53640926-AAD7-44D8-BBD7-CCE9431645EC}">
              <a14:shadowObscured xmlns:a14="http://schemas.microsoft.com/office/drawing/2010/main"/>
            </a:ext>
          </a:extLst>
        </p:spPr>
      </p:pic>
      <p:pic>
        <p:nvPicPr>
          <p:cNvPr id="5" name="Picture 4" descr="x-axis for data graph">
            <a:extLst>
              <a:ext uri="{FF2B5EF4-FFF2-40B4-BE49-F238E27FC236}">
                <a16:creationId xmlns:a16="http://schemas.microsoft.com/office/drawing/2014/main" id="{BAD503D9-4A6E-117A-6657-C30AEEF1D25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90758" b="185"/>
          <a:stretch/>
        </p:blipFill>
        <p:spPr bwMode="auto">
          <a:xfrm>
            <a:off x="106680" y="6138569"/>
            <a:ext cx="9601220" cy="496904"/>
          </a:xfrm>
          <a:prstGeom prst="rect">
            <a:avLst/>
          </a:prstGeom>
          <a:ln>
            <a:noFill/>
          </a:ln>
          <a:extLst>
            <a:ext uri="{53640926-AAD7-44D8-BBD7-CCE9431645EC}">
              <a14:shadowObscured xmlns:a14="http://schemas.microsoft.com/office/drawing/2010/main"/>
            </a:ext>
          </a:extLst>
        </p:spPr>
      </p:pic>
      <p:sp>
        <p:nvSpPr>
          <p:cNvPr id="6" name="Text Box 2" descr="y-axis title for data graph">
            <a:extLst>
              <a:ext uri="{FF2B5EF4-FFF2-40B4-BE49-F238E27FC236}">
                <a16:creationId xmlns:a16="http://schemas.microsoft.com/office/drawing/2014/main" id="{09A1D5AF-ED24-AD0C-C1D6-1EB400C1125C}"/>
              </a:ext>
            </a:extLst>
          </p:cNvPr>
          <p:cNvSpPr txBox="1">
            <a:spLocks noChangeArrowheads="1"/>
          </p:cNvSpPr>
          <p:nvPr/>
        </p:nvSpPr>
        <p:spPr bwMode="auto">
          <a:xfrm rot="16200000">
            <a:off x="-610024" y="3489534"/>
            <a:ext cx="1695667" cy="499748"/>
          </a:xfrm>
          <a:prstGeom prst="rect">
            <a:avLst/>
          </a:prstGeom>
          <a:noFill/>
          <a:ln w="9525">
            <a:noFill/>
            <a:miter lim="800000"/>
            <a:headEnd/>
            <a:tailEnd/>
          </a:ln>
        </p:spPr>
        <p:txBody>
          <a:bodyPr rot="0" vert="horz" wrap="square" lIns="18288" tIns="18288" rIns="18288" bIns="18288" anchor="t" anchorCtr="0">
            <a:noAutofit/>
          </a:bodyPr>
          <a:lstStyle/>
          <a:p>
            <a:pPr marL="0" marR="0" algn="ctr">
              <a:spcBef>
                <a:spcPts val="600"/>
              </a:spcBef>
              <a:spcAft>
                <a:spcPts val="0"/>
              </a:spcAft>
            </a:pPr>
            <a:r>
              <a:rPr lang="en-US" sz="2400" dirty="0">
                <a:effectLst/>
                <a:latin typeface="Arial" panose="020B0604020202020204" pitchFamily="34" charset="0"/>
                <a:ea typeface="Times New Roman" panose="02020603050405020304" pitchFamily="18" charset="0"/>
                <a:cs typeface="Times New Roman" panose="02020603050405020304" pitchFamily="18" charset="0"/>
              </a:rPr>
              <a:t> Depth (ft)</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Subtitle 2">
            <a:extLst>
              <a:ext uri="{FF2B5EF4-FFF2-40B4-BE49-F238E27FC236}">
                <a16:creationId xmlns:a16="http://schemas.microsoft.com/office/drawing/2014/main" id="{B1D86C11-9835-B90A-B70C-CA3426DF6353}"/>
              </a:ext>
            </a:extLst>
          </p:cNvPr>
          <p:cNvSpPr txBox="1">
            <a:spLocks/>
          </p:cNvSpPr>
          <p:nvPr/>
        </p:nvSpPr>
        <p:spPr>
          <a:xfrm>
            <a:off x="9962197" y="1999530"/>
            <a:ext cx="2077720" cy="273535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85000"/>
              </a:lnSpc>
              <a:spcBef>
                <a:spcPts val="0"/>
              </a:spcBef>
              <a:buNone/>
            </a:pPr>
            <a:endParaRPr lang="en-US" sz="2000" dirty="0"/>
          </a:p>
          <a:p>
            <a:pPr marL="0" indent="0" algn="ctr">
              <a:lnSpc>
                <a:spcPct val="85000"/>
              </a:lnSpc>
              <a:spcBef>
                <a:spcPts val="0"/>
              </a:spcBef>
              <a:buNone/>
            </a:pPr>
            <a:r>
              <a:rPr lang="en-US" sz="2000" dirty="0"/>
              <a:t>Warmer surface water is present, but no way to release it</a:t>
            </a:r>
          </a:p>
          <a:p>
            <a:pPr marL="0" indent="0" algn="ctr">
              <a:lnSpc>
                <a:spcPct val="85000"/>
              </a:lnSpc>
              <a:spcBef>
                <a:spcPts val="0"/>
              </a:spcBef>
              <a:buNone/>
            </a:pPr>
            <a:endParaRPr lang="en-US" sz="2000" dirty="0"/>
          </a:p>
          <a:p>
            <a:pPr marL="0" indent="0" algn="ctr">
              <a:lnSpc>
                <a:spcPct val="85000"/>
              </a:lnSpc>
              <a:spcBef>
                <a:spcPts val="0"/>
              </a:spcBef>
              <a:buNone/>
            </a:pPr>
            <a:r>
              <a:rPr lang="en-US" sz="2000" dirty="0"/>
              <a:t>No temperature control device</a:t>
            </a:r>
          </a:p>
        </p:txBody>
      </p:sp>
      <p:sp>
        <p:nvSpPr>
          <p:cNvPr id="9" name="Freeform 52">
            <a:extLst>
              <a:ext uri="{FF2B5EF4-FFF2-40B4-BE49-F238E27FC236}">
                <a16:creationId xmlns:a16="http://schemas.microsoft.com/office/drawing/2014/main" id="{EF3ADE99-CEA8-E65A-A48B-EB67D78B554D}"/>
              </a:ext>
            </a:extLst>
          </p:cNvPr>
          <p:cNvSpPr/>
          <p:nvPr/>
        </p:nvSpPr>
        <p:spPr>
          <a:xfrm rot="6259844" flipH="1">
            <a:off x="6648752" y="-435558"/>
            <a:ext cx="1157020" cy="5517464"/>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336702"/>
              <a:gd name="connsiteY0" fmla="*/ 0 h 567937"/>
              <a:gd name="connsiteX1" fmla="*/ 1083176 w 1336702"/>
              <a:gd name="connsiteY1" fmla="*/ 327683 h 567937"/>
              <a:gd name="connsiteX2" fmla="*/ 1336702 w 1336702"/>
              <a:gd name="connsiteY2" fmla="*/ 567937 h 567937"/>
              <a:gd name="connsiteX0" fmla="*/ 48012 w 1336702"/>
              <a:gd name="connsiteY0" fmla="*/ 0 h 567937"/>
              <a:gd name="connsiteX1" fmla="*/ 1083176 w 1336702"/>
              <a:gd name="connsiteY1" fmla="*/ 327683 h 567937"/>
              <a:gd name="connsiteX2" fmla="*/ 1336702 w 1336702"/>
              <a:gd name="connsiteY2" fmla="*/ 567937 h 567937"/>
              <a:gd name="connsiteX0" fmla="*/ 2231781 w 2231780"/>
              <a:gd name="connsiteY0" fmla="*/ 0 h 443186"/>
              <a:gd name="connsiteX1" fmla="*/ 19912 w 2231780"/>
              <a:gd name="connsiteY1" fmla="*/ 202932 h 443186"/>
              <a:gd name="connsiteX2" fmla="*/ 273438 w 2231780"/>
              <a:gd name="connsiteY2" fmla="*/ 443186 h 443186"/>
              <a:gd name="connsiteX0" fmla="*/ 2003540 w 2003541"/>
              <a:gd name="connsiteY0" fmla="*/ 0 h 443186"/>
              <a:gd name="connsiteX1" fmla="*/ 197391 w 2003541"/>
              <a:gd name="connsiteY1" fmla="*/ 260120 h 443186"/>
              <a:gd name="connsiteX2" fmla="*/ 45197 w 2003541"/>
              <a:gd name="connsiteY2" fmla="*/ 443186 h 443186"/>
              <a:gd name="connsiteX0" fmla="*/ 2053725 w 2053724"/>
              <a:gd name="connsiteY0" fmla="*/ 0 h 443186"/>
              <a:gd name="connsiteX1" fmla="*/ 247576 w 2053724"/>
              <a:gd name="connsiteY1" fmla="*/ 260120 h 443186"/>
              <a:gd name="connsiteX2" fmla="*/ 95382 w 2053724"/>
              <a:gd name="connsiteY2" fmla="*/ 443186 h 443186"/>
              <a:gd name="connsiteX0" fmla="*/ 2053725 w 2053726"/>
              <a:gd name="connsiteY0" fmla="*/ 0 h 443186"/>
              <a:gd name="connsiteX1" fmla="*/ 247576 w 2053726"/>
              <a:gd name="connsiteY1" fmla="*/ 260120 h 443186"/>
              <a:gd name="connsiteX2" fmla="*/ 95382 w 2053726"/>
              <a:gd name="connsiteY2" fmla="*/ 443186 h 443186"/>
              <a:gd name="connsiteX0" fmla="*/ 2194274 w 2194274"/>
              <a:gd name="connsiteY0" fmla="*/ 0 h 451095"/>
              <a:gd name="connsiteX1" fmla="*/ 247576 w 2194274"/>
              <a:gd name="connsiteY1" fmla="*/ 268029 h 451095"/>
              <a:gd name="connsiteX2" fmla="*/ 95382 w 2194274"/>
              <a:gd name="connsiteY2" fmla="*/ 451095 h 451095"/>
              <a:gd name="connsiteX0" fmla="*/ 2120216 w 2120216"/>
              <a:gd name="connsiteY0" fmla="*/ 0 h 445217"/>
              <a:gd name="connsiteX1" fmla="*/ 173518 w 2120216"/>
              <a:gd name="connsiteY1" fmla="*/ 268029 h 445217"/>
              <a:gd name="connsiteX2" fmla="*/ 128944 w 2120216"/>
              <a:gd name="connsiteY2" fmla="*/ 445217 h 445217"/>
              <a:gd name="connsiteX0" fmla="*/ 2321978 w 2321978"/>
              <a:gd name="connsiteY0" fmla="*/ 0 h 445217"/>
              <a:gd name="connsiteX1" fmla="*/ 375280 w 2321978"/>
              <a:gd name="connsiteY1" fmla="*/ 268029 h 445217"/>
              <a:gd name="connsiteX2" fmla="*/ 330706 w 2321978"/>
              <a:gd name="connsiteY2" fmla="*/ 445217 h 445217"/>
              <a:gd name="connsiteX0" fmla="*/ 2264293 w 2264293"/>
              <a:gd name="connsiteY0" fmla="*/ 0 h 436905"/>
              <a:gd name="connsiteX1" fmla="*/ 317595 w 2264293"/>
              <a:gd name="connsiteY1" fmla="*/ 268029 h 436905"/>
              <a:gd name="connsiteX2" fmla="*/ 358404 w 2264293"/>
              <a:gd name="connsiteY2" fmla="*/ 436905 h 436905"/>
              <a:gd name="connsiteX0" fmla="*/ 2260371 w 2260371"/>
              <a:gd name="connsiteY0" fmla="*/ 0 h 436905"/>
              <a:gd name="connsiteX1" fmla="*/ 313673 w 2260371"/>
              <a:gd name="connsiteY1" fmla="*/ 268029 h 436905"/>
              <a:gd name="connsiteX2" fmla="*/ 354482 w 2260371"/>
              <a:gd name="connsiteY2" fmla="*/ 436905 h 436905"/>
              <a:gd name="connsiteX0" fmla="*/ 2136284 w 2136284"/>
              <a:gd name="connsiteY0" fmla="*/ 0 h 436905"/>
              <a:gd name="connsiteX1" fmla="*/ 189586 w 2136284"/>
              <a:gd name="connsiteY1" fmla="*/ 268029 h 436905"/>
              <a:gd name="connsiteX2" fmla="*/ 230395 w 2136284"/>
              <a:gd name="connsiteY2" fmla="*/ 436905 h 436905"/>
              <a:gd name="connsiteX0" fmla="*/ 2136282 w 2136282"/>
              <a:gd name="connsiteY0" fmla="*/ 0 h 436905"/>
              <a:gd name="connsiteX1" fmla="*/ 189584 w 2136282"/>
              <a:gd name="connsiteY1" fmla="*/ 268029 h 436905"/>
              <a:gd name="connsiteX2" fmla="*/ 230393 w 2136282"/>
              <a:gd name="connsiteY2" fmla="*/ 436905 h 436905"/>
              <a:gd name="connsiteX0" fmla="*/ 2653020 w 2653020"/>
              <a:gd name="connsiteY0" fmla="*/ 0 h 438196"/>
              <a:gd name="connsiteX1" fmla="*/ 706322 w 2653020"/>
              <a:gd name="connsiteY1" fmla="*/ 268029 h 438196"/>
              <a:gd name="connsiteX2" fmla="*/ 100859 w 2653020"/>
              <a:gd name="connsiteY2" fmla="*/ 438196 h 438196"/>
              <a:gd name="connsiteX0" fmla="*/ 2552162 w 2552162"/>
              <a:gd name="connsiteY0" fmla="*/ 0 h 438196"/>
              <a:gd name="connsiteX1" fmla="*/ 605464 w 2552162"/>
              <a:gd name="connsiteY1" fmla="*/ 268029 h 438196"/>
              <a:gd name="connsiteX2" fmla="*/ 1 w 2552162"/>
              <a:gd name="connsiteY2" fmla="*/ 438196 h 438196"/>
              <a:gd name="connsiteX0" fmla="*/ 2552162 w 2568187"/>
              <a:gd name="connsiteY0" fmla="*/ 0 h 438196"/>
              <a:gd name="connsiteX1" fmla="*/ 2129757 w 2568187"/>
              <a:gd name="connsiteY1" fmla="*/ 261373 h 438196"/>
              <a:gd name="connsiteX2" fmla="*/ 1 w 2568187"/>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720572 w 2552161"/>
              <a:gd name="connsiteY1" fmla="*/ 71369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445997 w 2445997"/>
              <a:gd name="connsiteY0" fmla="*/ 0 h 438139"/>
              <a:gd name="connsiteX1" fmla="*/ 626879 w 2445997"/>
              <a:gd name="connsiteY1" fmla="*/ 126713 h 438139"/>
              <a:gd name="connsiteX2" fmla="*/ 0 w 2445997"/>
              <a:gd name="connsiteY2" fmla="*/ 438139 h 438139"/>
              <a:gd name="connsiteX0" fmla="*/ 3351167 w 3351167"/>
              <a:gd name="connsiteY0" fmla="*/ 0 h 438139"/>
              <a:gd name="connsiteX1" fmla="*/ 1532049 w 3351167"/>
              <a:gd name="connsiteY1" fmla="*/ 126713 h 438139"/>
              <a:gd name="connsiteX2" fmla="*/ 905170 w 3351167"/>
              <a:gd name="connsiteY2" fmla="*/ 438139 h 438139"/>
              <a:gd name="connsiteX0" fmla="*/ 3320768 w 3320768"/>
              <a:gd name="connsiteY0" fmla="*/ 0 h 441400"/>
              <a:gd name="connsiteX1" fmla="*/ 1501650 w 3320768"/>
              <a:gd name="connsiteY1" fmla="*/ 126713 h 441400"/>
              <a:gd name="connsiteX2" fmla="*/ 914814 w 3320768"/>
              <a:gd name="connsiteY2" fmla="*/ 441400 h 441400"/>
              <a:gd name="connsiteX0" fmla="*/ 3448836 w 3448836"/>
              <a:gd name="connsiteY0" fmla="*/ 0 h 441400"/>
              <a:gd name="connsiteX1" fmla="*/ 1629718 w 3448836"/>
              <a:gd name="connsiteY1" fmla="*/ 126713 h 441400"/>
              <a:gd name="connsiteX2" fmla="*/ 1042882 w 3448836"/>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437172 w 3437172"/>
              <a:gd name="connsiteY0" fmla="*/ 0 h 441400"/>
              <a:gd name="connsiteX1" fmla="*/ 1618054 w 3437172"/>
              <a:gd name="connsiteY1" fmla="*/ 126713 h 441400"/>
              <a:gd name="connsiteX2" fmla="*/ 1031218 w 3437172"/>
              <a:gd name="connsiteY2" fmla="*/ 441400 h 441400"/>
              <a:gd name="connsiteX0" fmla="*/ 888933 w 1847697"/>
              <a:gd name="connsiteY0" fmla="*/ 0 h 351552"/>
              <a:gd name="connsiteX1" fmla="*/ 1618054 w 1847697"/>
              <a:gd name="connsiteY1" fmla="*/ 36865 h 351552"/>
              <a:gd name="connsiteX2" fmla="*/ 1031218 w 184769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055641 w 1197926"/>
              <a:gd name="connsiteY0" fmla="*/ 0 h 351552"/>
              <a:gd name="connsiteX1" fmla="*/ 455500 w 1197926"/>
              <a:gd name="connsiteY1" fmla="*/ 153049 h 351552"/>
              <a:gd name="connsiteX2" fmla="*/ 1197926 w 1197926"/>
              <a:gd name="connsiteY2" fmla="*/ 351552 h 351552"/>
              <a:gd name="connsiteX0" fmla="*/ 664703 w 806988"/>
              <a:gd name="connsiteY0" fmla="*/ 0 h 351552"/>
              <a:gd name="connsiteX1" fmla="*/ 64562 w 806988"/>
              <a:gd name="connsiteY1" fmla="*/ 153049 h 351552"/>
              <a:gd name="connsiteX2" fmla="*/ 806988 w 806988"/>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912970 w 912970"/>
              <a:gd name="connsiteY0" fmla="*/ 0 h 353146"/>
              <a:gd name="connsiteX1" fmla="*/ 127332 w 912970"/>
              <a:gd name="connsiteY1" fmla="*/ 162755 h 353146"/>
              <a:gd name="connsiteX2" fmla="*/ 466120 w 912970"/>
              <a:gd name="connsiteY2" fmla="*/ 353146 h 353146"/>
              <a:gd name="connsiteX0" fmla="*/ 814193 w 814193"/>
              <a:gd name="connsiteY0" fmla="*/ 0 h 353146"/>
              <a:gd name="connsiteX1" fmla="*/ 28555 w 814193"/>
              <a:gd name="connsiteY1" fmla="*/ 162755 h 353146"/>
              <a:gd name="connsiteX2" fmla="*/ 367343 w 814193"/>
              <a:gd name="connsiteY2" fmla="*/ 353146 h 353146"/>
              <a:gd name="connsiteX0" fmla="*/ 446850 w 1921080"/>
              <a:gd name="connsiteY0" fmla="*/ 0 h 353146"/>
              <a:gd name="connsiteX1" fmla="*/ 1914974 w 1921080"/>
              <a:gd name="connsiteY1" fmla="*/ 149179 h 353146"/>
              <a:gd name="connsiteX2" fmla="*/ 0 w 1921080"/>
              <a:gd name="connsiteY2" fmla="*/ 353146 h 353146"/>
              <a:gd name="connsiteX0" fmla="*/ 457628 w 1921118"/>
              <a:gd name="connsiteY0" fmla="*/ 0 h 356467"/>
              <a:gd name="connsiteX1" fmla="*/ 1914974 w 1921118"/>
              <a:gd name="connsiteY1" fmla="*/ 152500 h 356467"/>
              <a:gd name="connsiteX2" fmla="*/ 0 w 1921118"/>
              <a:gd name="connsiteY2" fmla="*/ 356467 h 356467"/>
              <a:gd name="connsiteX0" fmla="*/ 457628 w 1969475"/>
              <a:gd name="connsiteY0" fmla="*/ 0 h 356467"/>
              <a:gd name="connsiteX1" fmla="*/ 1963498 w 1969475"/>
              <a:gd name="connsiteY1" fmla="*/ 117428 h 356467"/>
              <a:gd name="connsiteX2" fmla="*/ 0 w 1969475"/>
              <a:gd name="connsiteY2" fmla="*/ 356467 h 356467"/>
              <a:gd name="connsiteX0" fmla="*/ 457628 w 2068244"/>
              <a:gd name="connsiteY0" fmla="*/ 0 h 356467"/>
              <a:gd name="connsiteX1" fmla="*/ 2062582 w 2068244"/>
              <a:gd name="connsiteY1" fmla="*/ 120240 h 356467"/>
              <a:gd name="connsiteX2" fmla="*/ 0 w 2068244"/>
              <a:gd name="connsiteY2" fmla="*/ 356467 h 356467"/>
              <a:gd name="connsiteX0" fmla="*/ 457628 w 2062582"/>
              <a:gd name="connsiteY0" fmla="*/ 0 h 356467"/>
              <a:gd name="connsiteX1" fmla="*/ 2062582 w 2062582"/>
              <a:gd name="connsiteY1" fmla="*/ 120240 h 356467"/>
              <a:gd name="connsiteX2" fmla="*/ 0 w 2062582"/>
              <a:gd name="connsiteY2" fmla="*/ 356467 h 356467"/>
              <a:gd name="connsiteX0" fmla="*/ 457628 w 2062591"/>
              <a:gd name="connsiteY0" fmla="*/ 0 h 356467"/>
              <a:gd name="connsiteX1" fmla="*/ 2062582 w 2062591"/>
              <a:gd name="connsiteY1" fmla="*/ 120240 h 356467"/>
              <a:gd name="connsiteX2" fmla="*/ 0 w 2062591"/>
              <a:gd name="connsiteY2" fmla="*/ 356467 h 356467"/>
              <a:gd name="connsiteX0" fmla="*/ 457628 w 1924752"/>
              <a:gd name="connsiteY0" fmla="*/ 0 h 356467"/>
              <a:gd name="connsiteX1" fmla="*/ 1924741 w 1924752"/>
              <a:gd name="connsiteY1" fmla="*/ 107669 h 356467"/>
              <a:gd name="connsiteX2" fmla="*/ 0 w 1924752"/>
              <a:gd name="connsiteY2" fmla="*/ 356467 h 356467"/>
              <a:gd name="connsiteX0" fmla="*/ 457628 w 1938240"/>
              <a:gd name="connsiteY0" fmla="*/ 0 h 356467"/>
              <a:gd name="connsiteX1" fmla="*/ 1938229 w 1938240"/>
              <a:gd name="connsiteY1" fmla="*/ 139812 h 356467"/>
              <a:gd name="connsiteX2" fmla="*/ 0 w 1938240"/>
              <a:gd name="connsiteY2" fmla="*/ 356467 h 356467"/>
              <a:gd name="connsiteX0" fmla="*/ 457628 w 1938240"/>
              <a:gd name="connsiteY0" fmla="*/ 0 h 356467"/>
              <a:gd name="connsiteX1" fmla="*/ 1938229 w 1938240"/>
              <a:gd name="connsiteY1" fmla="*/ 139812 h 356467"/>
              <a:gd name="connsiteX2" fmla="*/ 0 w 1938240"/>
              <a:gd name="connsiteY2" fmla="*/ 356467 h 356467"/>
              <a:gd name="connsiteX0" fmla="*/ 457628 w 1938229"/>
              <a:gd name="connsiteY0" fmla="*/ 0 h 356467"/>
              <a:gd name="connsiteX1" fmla="*/ 1938229 w 1938229"/>
              <a:gd name="connsiteY1" fmla="*/ 139812 h 356467"/>
              <a:gd name="connsiteX2" fmla="*/ 0 w 1938229"/>
              <a:gd name="connsiteY2" fmla="*/ 356467 h 356467"/>
              <a:gd name="connsiteX0" fmla="*/ 457628 w 1938229"/>
              <a:gd name="connsiteY0" fmla="*/ 0 h 356467"/>
              <a:gd name="connsiteX1" fmla="*/ 1938229 w 1938229"/>
              <a:gd name="connsiteY1" fmla="*/ 139812 h 356467"/>
              <a:gd name="connsiteX2" fmla="*/ 0 w 1938229"/>
              <a:gd name="connsiteY2" fmla="*/ 356467 h 356467"/>
              <a:gd name="connsiteX0" fmla="*/ 457628 w 1949994"/>
              <a:gd name="connsiteY0" fmla="*/ 0 h 356467"/>
              <a:gd name="connsiteX1" fmla="*/ 1938229 w 1949994"/>
              <a:gd name="connsiteY1" fmla="*/ 139812 h 356467"/>
              <a:gd name="connsiteX2" fmla="*/ 0 w 1949994"/>
              <a:gd name="connsiteY2" fmla="*/ 356467 h 356467"/>
              <a:gd name="connsiteX0" fmla="*/ 482638 w 482638"/>
              <a:gd name="connsiteY0" fmla="*/ 0 h 356467"/>
              <a:gd name="connsiteX1" fmla="*/ 2476 w 482638"/>
              <a:gd name="connsiteY1" fmla="*/ 187005 h 356467"/>
              <a:gd name="connsiteX2" fmla="*/ 25010 w 482638"/>
              <a:gd name="connsiteY2" fmla="*/ 356467 h 356467"/>
              <a:gd name="connsiteX0" fmla="*/ 7302 w 675994"/>
              <a:gd name="connsiteY0" fmla="*/ 0 h 269527"/>
              <a:gd name="connsiteX1" fmla="*/ 263305 w 675994"/>
              <a:gd name="connsiteY1" fmla="*/ 100065 h 269527"/>
              <a:gd name="connsiteX2" fmla="*/ 285839 w 675994"/>
              <a:gd name="connsiteY2" fmla="*/ 269527 h 269527"/>
              <a:gd name="connsiteX0" fmla="*/ 10967 w 679660"/>
              <a:gd name="connsiteY0" fmla="*/ 0 h 269527"/>
              <a:gd name="connsiteX1" fmla="*/ 266970 w 679660"/>
              <a:gd name="connsiteY1" fmla="*/ 100065 h 269527"/>
              <a:gd name="connsiteX2" fmla="*/ 289504 w 679660"/>
              <a:gd name="connsiteY2" fmla="*/ 269527 h 269527"/>
              <a:gd name="connsiteX0" fmla="*/ 17254 w 685947"/>
              <a:gd name="connsiteY0" fmla="*/ 0 h 269527"/>
              <a:gd name="connsiteX1" fmla="*/ 273257 w 685947"/>
              <a:gd name="connsiteY1" fmla="*/ 100065 h 269527"/>
              <a:gd name="connsiteX2" fmla="*/ 295791 w 685947"/>
              <a:gd name="connsiteY2" fmla="*/ 269527 h 269527"/>
              <a:gd name="connsiteX0" fmla="*/ 18135 w 667288"/>
              <a:gd name="connsiteY0" fmla="*/ 0 h 266472"/>
              <a:gd name="connsiteX1" fmla="*/ 254598 w 667288"/>
              <a:gd name="connsiteY1" fmla="*/ 97010 h 266472"/>
              <a:gd name="connsiteX2" fmla="*/ 277132 w 667288"/>
              <a:gd name="connsiteY2" fmla="*/ 266472 h 266472"/>
              <a:gd name="connsiteX0" fmla="*/ 36323 w 685476"/>
              <a:gd name="connsiteY0" fmla="*/ 0 h 266472"/>
              <a:gd name="connsiteX1" fmla="*/ 272786 w 685476"/>
              <a:gd name="connsiteY1" fmla="*/ 97010 h 266472"/>
              <a:gd name="connsiteX2" fmla="*/ 295320 w 685476"/>
              <a:gd name="connsiteY2" fmla="*/ 266472 h 266472"/>
              <a:gd name="connsiteX0" fmla="*/ 240646 w 499643"/>
              <a:gd name="connsiteY0" fmla="*/ 0 h 266472"/>
              <a:gd name="connsiteX1" fmla="*/ 477109 w 499643"/>
              <a:gd name="connsiteY1" fmla="*/ 97010 h 266472"/>
              <a:gd name="connsiteX2" fmla="*/ 499643 w 499643"/>
              <a:gd name="connsiteY2" fmla="*/ 266472 h 266472"/>
              <a:gd name="connsiteX0" fmla="*/ 208940 w 566882"/>
              <a:gd name="connsiteY0" fmla="*/ 0 h 266472"/>
              <a:gd name="connsiteX1" fmla="*/ 566882 w 566882"/>
              <a:gd name="connsiteY1" fmla="*/ 100222 h 266472"/>
              <a:gd name="connsiteX2" fmla="*/ 467937 w 566882"/>
              <a:gd name="connsiteY2" fmla="*/ 266472 h 266472"/>
              <a:gd name="connsiteX0" fmla="*/ 94403 w 452345"/>
              <a:gd name="connsiteY0" fmla="*/ 0 h 266472"/>
              <a:gd name="connsiteX1" fmla="*/ 452345 w 452345"/>
              <a:gd name="connsiteY1" fmla="*/ 100222 h 266472"/>
              <a:gd name="connsiteX2" fmla="*/ 353400 w 452345"/>
              <a:gd name="connsiteY2" fmla="*/ 266472 h 266472"/>
              <a:gd name="connsiteX0" fmla="*/ 79223 w 502973"/>
              <a:gd name="connsiteY0" fmla="*/ 0 h 266472"/>
              <a:gd name="connsiteX1" fmla="*/ 502973 w 502973"/>
              <a:gd name="connsiteY1" fmla="*/ 103817 h 266472"/>
              <a:gd name="connsiteX2" fmla="*/ 338220 w 502973"/>
              <a:gd name="connsiteY2" fmla="*/ 266472 h 266472"/>
              <a:gd name="connsiteX0" fmla="*/ 89141 w 469260"/>
              <a:gd name="connsiteY0" fmla="*/ 0 h 266472"/>
              <a:gd name="connsiteX1" fmla="*/ 469260 w 469260"/>
              <a:gd name="connsiteY1" fmla="*/ 106409 h 266472"/>
              <a:gd name="connsiteX2" fmla="*/ 348138 w 469260"/>
              <a:gd name="connsiteY2" fmla="*/ 266472 h 266472"/>
              <a:gd name="connsiteX0" fmla="*/ 117142 w 469260"/>
              <a:gd name="connsiteY0" fmla="*/ 0 h 273521"/>
              <a:gd name="connsiteX1" fmla="*/ 469260 w 469260"/>
              <a:gd name="connsiteY1" fmla="*/ 113458 h 273521"/>
              <a:gd name="connsiteX2" fmla="*/ 348138 w 469260"/>
              <a:gd name="connsiteY2" fmla="*/ 273521 h 273521"/>
              <a:gd name="connsiteX0" fmla="*/ 117142 w 469260"/>
              <a:gd name="connsiteY0" fmla="*/ 0 h 273521"/>
              <a:gd name="connsiteX1" fmla="*/ 469260 w 469260"/>
              <a:gd name="connsiteY1" fmla="*/ 113458 h 273521"/>
              <a:gd name="connsiteX2" fmla="*/ 348138 w 469260"/>
              <a:gd name="connsiteY2" fmla="*/ 273521 h 273521"/>
              <a:gd name="connsiteX0" fmla="*/ 117142 w 469260"/>
              <a:gd name="connsiteY0" fmla="*/ 0 h 273521"/>
              <a:gd name="connsiteX1" fmla="*/ 469260 w 469260"/>
              <a:gd name="connsiteY1" fmla="*/ 113458 h 273521"/>
              <a:gd name="connsiteX2" fmla="*/ 348138 w 469260"/>
              <a:gd name="connsiteY2" fmla="*/ 273521 h 273521"/>
              <a:gd name="connsiteX0" fmla="*/ 280098 w 632216"/>
              <a:gd name="connsiteY0" fmla="*/ 0 h 273521"/>
              <a:gd name="connsiteX1" fmla="*/ 632216 w 632216"/>
              <a:gd name="connsiteY1" fmla="*/ 113458 h 273521"/>
              <a:gd name="connsiteX2" fmla="*/ 511094 w 632216"/>
              <a:gd name="connsiteY2" fmla="*/ 273521 h 273521"/>
              <a:gd name="connsiteX0" fmla="*/ 278345 w 630463"/>
              <a:gd name="connsiteY0" fmla="*/ 0 h 273004"/>
              <a:gd name="connsiteX1" fmla="*/ 630463 w 630463"/>
              <a:gd name="connsiteY1" fmla="*/ 113458 h 273004"/>
              <a:gd name="connsiteX2" fmla="*/ 512300 w 630463"/>
              <a:gd name="connsiteY2" fmla="*/ 273004 h 273004"/>
              <a:gd name="connsiteX0" fmla="*/ 283589 w 622932"/>
              <a:gd name="connsiteY0" fmla="*/ 0 h 273004"/>
              <a:gd name="connsiteX1" fmla="*/ 622932 w 622932"/>
              <a:gd name="connsiteY1" fmla="*/ 106346 h 273004"/>
              <a:gd name="connsiteX2" fmla="*/ 517544 w 622932"/>
              <a:gd name="connsiteY2" fmla="*/ 273004 h 273004"/>
              <a:gd name="connsiteX0" fmla="*/ 279529 w 618872"/>
              <a:gd name="connsiteY0" fmla="*/ 0 h 273004"/>
              <a:gd name="connsiteX1" fmla="*/ 618872 w 618872"/>
              <a:gd name="connsiteY1" fmla="*/ 106346 h 273004"/>
              <a:gd name="connsiteX2" fmla="*/ 513484 w 618872"/>
              <a:gd name="connsiteY2" fmla="*/ 273004 h 273004"/>
              <a:gd name="connsiteX0" fmla="*/ 279529 w 649704"/>
              <a:gd name="connsiteY0" fmla="*/ 0 h 273004"/>
              <a:gd name="connsiteX1" fmla="*/ 618872 w 649704"/>
              <a:gd name="connsiteY1" fmla="*/ 106346 h 273004"/>
              <a:gd name="connsiteX2" fmla="*/ 513484 w 649704"/>
              <a:gd name="connsiteY2" fmla="*/ 273004 h 273004"/>
              <a:gd name="connsiteX0" fmla="*/ 49780 w 419955"/>
              <a:gd name="connsiteY0" fmla="*/ 0 h 273004"/>
              <a:gd name="connsiteX1" fmla="*/ 389123 w 419955"/>
              <a:gd name="connsiteY1" fmla="*/ 106346 h 273004"/>
              <a:gd name="connsiteX2" fmla="*/ 283735 w 419955"/>
              <a:gd name="connsiteY2" fmla="*/ 273004 h 273004"/>
              <a:gd name="connsiteX0" fmla="*/ 133080 w 378403"/>
              <a:gd name="connsiteY0" fmla="*/ 0 h 273004"/>
              <a:gd name="connsiteX1" fmla="*/ 341393 w 378403"/>
              <a:gd name="connsiteY1" fmla="*/ 104328 h 273004"/>
              <a:gd name="connsiteX2" fmla="*/ 367035 w 378403"/>
              <a:gd name="connsiteY2" fmla="*/ 273004 h 273004"/>
              <a:gd name="connsiteX0" fmla="*/ 29080 w 274403"/>
              <a:gd name="connsiteY0" fmla="*/ 0 h 273004"/>
              <a:gd name="connsiteX1" fmla="*/ 237393 w 274403"/>
              <a:gd name="connsiteY1" fmla="*/ 104328 h 273004"/>
              <a:gd name="connsiteX2" fmla="*/ 263035 w 274403"/>
              <a:gd name="connsiteY2" fmla="*/ 273004 h 273004"/>
              <a:gd name="connsiteX0" fmla="*/ 29733 w 263688"/>
              <a:gd name="connsiteY0" fmla="*/ 0 h 273004"/>
              <a:gd name="connsiteX1" fmla="*/ 224049 w 263688"/>
              <a:gd name="connsiteY1" fmla="*/ 93897 h 273004"/>
              <a:gd name="connsiteX2" fmla="*/ 263688 w 263688"/>
              <a:gd name="connsiteY2" fmla="*/ 273004 h 273004"/>
              <a:gd name="connsiteX0" fmla="*/ 192699 w 268560"/>
              <a:gd name="connsiteY0" fmla="*/ 0 h 274561"/>
              <a:gd name="connsiteX1" fmla="*/ 216855 w 268560"/>
              <a:gd name="connsiteY1" fmla="*/ 95454 h 274561"/>
              <a:gd name="connsiteX2" fmla="*/ 256494 w 268560"/>
              <a:gd name="connsiteY2" fmla="*/ 274561 h 274561"/>
              <a:gd name="connsiteX0" fmla="*/ 207435 w 270277"/>
              <a:gd name="connsiteY0" fmla="*/ 0 h 274821"/>
              <a:gd name="connsiteX1" fmla="*/ 216855 w 270277"/>
              <a:gd name="connsiteY1" fmla="*/ 95714 h 274821"/>
              <a:gd name="connsiteX2" fmla="*/ 256494 w 270277"/>
              <a:gd name="connsiteY2" fmla="*/ 274821 h 274821"/>
              <a:gd name="connsiteX0" fmla="*/ 220311 w 269371"/>
              <a:gd name="connsiteY0" fmla="*/ 0 h 274821"/>
              <a:gd name="connsiteX1" fmla="*/ 209918 w 269371"/>
              <a:gd name="connsiteY1" fmla="*/ 93177 h 274821"/>
              <a:gd name="connsiteX2" fmla="*/ 269370 w 269371"/>
              <a:gd name="connsiteY2" fmla="*/ 274821 h 274821"/>
              <a:gd name="connsiteX0" fmla="*/ 220311 w 269370"/>
              <a:gd name="connsiteY0" fmla="*/ 0 h 274821"/>
              <a:gd name="connsiteX1" fmla="*/ 209918 w 269370"/>
              <a:gd name="connsiteY1" fmla="*/ 93177 h 274821"/>
              <a:gd name="connsiteX2" fmla="*/ 269370 w 269370"/>
              <a:gd name="connsiteY2" fmla="*/ 274821 h 274821"/>
              <a:gd name="connsiteX0" fmla="*/ 220311 w 269960"/>
              <a:gd name="connsiteY0" fmla="*/ 0 h 274821"/>
              <a:gd name="connsiteX1" fmla="*/ 209918 w 269960"/>
              <a:gd name="connsiteY1" fmla="*/ 93177 h 274821"/>
              <a:gd name="connsiteX2" fmla="*/ 269370 w 269960"/>
              <a:gd name="connsiteY2" fmla="*/ 274821 h 274821"/>
              <a:gd name="connsiteX0" fmla="*/ 288554 w 316685"/>
              <a:gd name="connsiteY0" fmla="*/ 0 h 276700"/>
              <a:gd name="connsiteX1" fmla="*/ 209918 w 316685"/>
              <a:gd name="connsiteY1" fmla="*/ 95056 h 276700"/>
              <a:gd name="connsiteX2" fmla="*/ 269370 w 316685"/>
              <a:gd name="connsiteY2" fmla="*/ 276700 h 276700"/>
              <a:gd name="connsiteX0" fmla="*/ 675055 w 682176"/>
              <a:gd name="connsiteY0" fmla="*/ 0 h 294250"/>
              <a:gd name="connsiteX1" fmla="*/ 209918 w 682176"/>
              <a:gd name="connsiteY1" fmla="*/ 112606 h 294250"/>
              <a:gd name="connsiteX2" fmla="*/ 269370 w 682176"/>
              <a:gd name="connsiteY2" fmla="*/ 294250 h 294250"/>
              <a:gd name="connsiteX0" fmla="*/ 675055 w 675055"/>
              <a:gd name="connsiteY0" fmla="*/ 0 h 294250"/>
              <a:gd name="connsiteX1" fmla="*/ 209918 w 675055"/>
              <a:gd name="connsiteY1" fmla="*/ 112606 h 294250"/>
              <a:gd name="connsiteX2" fmla="*/ 269370 w 675055"/>
              <a:gd name="connsiteY2" fmla="*/ 294250 h 294250"/>
              <a:gd name="connsiteX0" fmla="*/ 702977 w 702977"/>
              <a:gd name="connsiteY0" fmla="*/ 0 h 294250"/>
              <a:gd name="connsiteX1" fmla="*/ 196619 w 702977"/>
              <a:gd name="connsiteY1" fmla="*/ 111850 h 294250"/>
              <a:gd name="connsiteX2" fmla="*/ 297292 w 702977"/>
              <a:gd name="connsiteY2" fmla="*/ 294250 h 294250"/>
              <a:gd name="connsiteX0" fmla="*/ 702977 w 702977"/>
              <a:gd name="connsiteY0" fmla="*/ 0 h 294250"/>
              <a:gd name="connsiteX1" fmla="*/ 196619 w 702977"/>
              <a:gd name="connsiteY1" fmla="*/ 111850 h 294250"/>
              <a:gd name="connsiteX2" fmla="*/ 297292 w 702977"/>
              <a:gd name="connsiteY2" fmla="*/ 294250 h 294250"/>
              <a:gd name="connsiteX0" fmla="*/ 650373 w 650373"/>
              <a:gd name="connsiteY0" fmla="*/ 0 h 294250"/>
              <a:gd name="connsiteX1" fmla="*/ 144015 w 650373"/>
              <a:gd name="connsiteY1" fmla="*/ 111850 h 294250"/>
              <a:gd name="connsiteX2" fmla="*/ 244688 w 650373"/>
              <a:gd name="connsiteY2" fmla="*/ 294250 h 294250"/>
              <a:gd name="connsiteX0" fmla="*/ 624340 w 624340"/>
              <a:gd name="connsiteY0" fmla="*/ 0 h 280607"/>
              <a:gd name="connsiteX1" fmla="*/ 117982 w 624340"/>
              <a:gd name="connsiteY1" fmla="*/ 111850 h 280607"/>
              <a:gd name="connsiteX2" fmla="*/ 313426 w 624340"/>
              <a:gd name="connsiteY2" fmla="*/ 280607 h 280607"/>
              <a:gd name="connsiteX0" fmla="*/ 623756 w 623756"/>
              <a:gd name="connsiteY0" fmla="*/ 0 h 280607"/>
              <a:gd name="connsiteX1" fmla="*/ 117398 w 623756"/>
              <a:gd name="connsiteY1" fmla="*/ 111850 h 280607"/>
              <a:gd name="connsiteX2" fmla="*/ 312842 w 623756"/>
              <a:gd name="connsiteY2" fmla="*/ 280607 h 280607"/>
              <a:gd name="connsiteX0" fmla="*/ 701588 w 701588"/>
              <a:gd name="connsiteY0" fmla="*/ 0 h 280607"/>
              <a:gd name="connsiteX1" fmla="*/ 98412 w 701588"/>
              <a:gd name="connsiteY1" fmla="*/ 108169 h 280607"/>
              <a:gd name="connsiteX2" fmla="*/ 390674 w 701588"/>
              <a:gd name="connsiteY2" fmla="*/ 280607 h 280607"/>
              <a:gd name="connsiteX0" fmla="*/ 633859 w 633859"/>
              <a:gd name="connsiteY0" fmla="*/ 0 h 280607"/>
              <a:gd name="connsiteX1" fmla="*/ 30683 w 633859"/>
              <a:gd name="connsiteY1" fmla="*/ 108169 h 280607"/>
              <a:gd name="connsiteX2" fmla="*/ 322945 w 633859"/>
              <a:gd name="connsiteY2" fmla="*/ 280607 h 280607"/>
              <a:gd name="connsiteX0" fmla="*/ 583021 w 583021"/>
              <a:gd name="connsiteY0" fmla="*/ 0 h 280607"/>
              <a:gd name="connsiteX1" fmla="*/ 38071 w 583021"/>
              <a:gd name="connsiteY1" fmla="*/ 111959 h 280607"/>
              <a:gd name="connsiteX2" fmla="*/ 272107 w 583021"/>
              <a:gd name="connsiteY2" fmla="*/ 280607 h 280607"/>
              <a:gd name="connsiteX0" fmla="*/ 583021 w 583021"/>
              <a:gd name="connsiteY0" fmla="*/ 0 h 280607"/>
              <a:gd name="connsiteX1" fmla="*/ 38071 w 583021"/>
              <a:gd name="connsiteY1" fmla="*/ 111959 h 280607"/>
              <a:gd name="connsiteX2" fmla="*/ 272107 w 583021"/>
              <a:gd name="connsiteY2" fmla="*/ 280607 h 280607"/>
              <a:gd name="connsiteX0" fmla="*/ 564896 w 564896"/>
              <a:gd name="connsiteY0" fmla="*/ 0 h 288233"/>
              <a:gd name="connsiteX1" fmla="*/ 19946 w 564896"/>
              <a:gd name="connsiteY1" fmla="*/ 111959 h 288233"/>
              <a:gd name="connsiteX2" fmla="*/ 465793 w 564896"/>
              <a:gd name="connsiteY2" fmla="*/ 288233 h 288233"/>
              <a:gd name="connsiteX0" fmla="*/ 258609 w 258609"/>
              <a:gd name="connsiteY0" fmla="*/ 0 h 288233"/>
              <a:gd name="connsiteX1" fmla="*/ 81629 w 258609"/>
              <a:gd name="connsiteY1" fmla="*/ 115416 h 288233"/>
              <a:gd name="connsiteX2" fmla="*/ 159506 w 258609"/>
              <a:gd name="connsiteY2" fmla="*/ 288233 h 288233"/>
              <a:gd name="connsiteX0" fmla="*/ 233791 w 233791"/>
              <a:gd name="connsiteY0" fmla="*/ 0 h 294579"/>
              <a:gd name="connsiteX1" fmla="*/ 81627 w 233791"/>
              <a:gd name="connsiteY1" fmla="*/ 121762 h 294579"/>
              <a:gd name="connsiteX2" fmla="*/ 159504 w 233791"/>
              <a:gd name="connsiteY2" fmla="*/ 294579 h 294579"/>
              <a:gd name="connsiteX0" fmla="*/ 233791 w 238130"/>
              <a:gd name="connsiteY0" fmla="*/ 0 h 294579"/>
              <a:gd name="connsiteX1" fmla="*/ 81627 w 238130"/>
              <a:gd name="connsiteY1" fmla="*/ 121762 h 294579"/>
              <a:gd name="connsiteX2" fmla="*/ 159504 w 238130"/>
              <a:gd name="connsiteY2" fmla="*/ 294579 h 294579"/>
              <a:gd name="connsiteX0" fmla="*/ 233791 w 267095"/>
              <a:gd name="connsiteY0" fmla="*/ 0 h 294579"/>
              <a:gd name="connsiteX1" fmla="*/ 81627 w 267095"/>
              <a:gd name="connsiteY1" fmla="*/ 121762 h 294579"/>
              <a:gd name="connsiteX2" fmla="*/ 159504 w 267095"/>
              <a:gd name="connsiteY2" fmla="*/ 294579 h 294579"/>
              <a:gd name="connsiteX0" fmla="*/ 232722 w 266216"/>
              <a:gd name="connsiteY0" fmla="*/ 0 h 295957"/>
              <a:gd name="connsiteX1" fmla="*/ 81627 w 266216"/>
              <a:gd name="connsiteY1" fmla="*/ 123140 h 295957"/>
              <a:gd name="connsiteX2" fmla="*/ 159504 w 266216"/>
              <a:gd name="connsiteY2" fmla="*/ 295957 h 295957"/>
              <a:gd name="connsiteX0" fmla="*/ 199780 w 233274"/>
              <a:gd name="connsiteY0" fmla="*/ 0 h 295454"/>
              <a:gd name="connsiteX1" fmla="*/ 48685 w 233274"/>
              <a:gd name="connsiteY1" fmla="*/ 123140 h 295454"/>
              <a:gd name="connsiteX2" fmla="*/ 226404 w 233274"/>
              <a:gd name="connsiteY2" fmla="*/ 295454 h 295454"/>
              <a:gd name="connsiteX0" fmla="*/ 199780 w 226404"/>
              <a:gd name="connsiteY0" fmla="*/ 0 h 295454"/>
              <a:gd name="connsiteX1" fmla="*/ 48685 w 226404"/>
              <a:gd name="connsiteY1" fmla="*/ 123140 h 295454"/>
              <a:gd name="connsiteX2" fmla="*/ 226404 w 226404"/>
              <a:gd name="connsiteY2" fmla="*/ 295454 h 295454"/>
              <a:gd name="connsiteX0" fmla="*/ 264030 w 290654"/>
              <a:gd name="connsiteY0" fmla="*/ 0 h 295454"/>
              <a:gd name="connsiteX1" fmla="*/ 34989 w 290654"/>
              <a:gd name="connsiteY1" fmla="*/ 168223 h 295454"/>
              <a:gd name="connsiteX2" fmla="*/ 290654 w 290654"/>
              <a:gd name="connsiteY2" fmla="*/ 295454 h 295454"/>
              <a:gd name="connsiteX0" fmla="*/ 237250 w 263874"/>
              <a:gd name="connsiteY0" fmla="*/ 0 h 295454"/>
              <a:gd name="connsiteX1" fmla="*/ 8209 w 263874"/>
              <a:gd name="connsiteY1" fmla="*/ 168223 h 295454"/>
              <a:gd name="connsiteX2" fmla="*/ 263874 w 263874"/>
              <a:gd name="connsiteY2" fmla="*/ 295454 h 295454"/>
              <a:gd name="connsiteX0" fmla="*/ 237250 w 263874"/>
              <a:gd name="connsiteY0" fmla="*/ 0 h 295454"/>
              <a:gd name="connsiteX1" fmla="*/ 8209 w 263874"/>
              <a:gd name="connsiteY1" fmla="*/ 168223 h 295454"/>
              <a:gd name="connsiteX2" fmla="*/ 263874 w 263874"/>
              <a:gd name="connsiteY2" fmla="*/ 295454 h 295454"/>
              <a:gd name="connsiteX0" fmla="*/ 370526 w 370526"/>
              <a:gd name="connsiteY0" fmla="*/ 0 h 292596"/>
              <a:gd name="connsiteX1" fmla="*/ 8209 w 370526"/>
              <a:gd name="connsiteY1" fmla="*/ 165365 h 292596"/>
              <a:gd name="connsiteX2" fmla="*/ 263874 w 370526"/>
              <a:gd name="connsiteY2" fmla="*/ 292596 h 292596"/>
              <a:gd name="connsiteX0" fmla="*/ 370526 w 370526"/>
              <a:gd name="connsiteY0" fmla="*/ 0 h 292596"/>
              <a:gd name="connsiteX1" fmla="*/ 8209 w 370526"/>
              <a:gd name="connsiteY1" fmla="*/ 165365 h 292596"/>
              <a:gd name="connsiteX2" fmla="*/ 263874 w 370526"/>
              <a:gd name="connsiteY2" fmla="*/ 292596 h 292596"/>
            </a:gdLst>
            <a:ahLst/>
            <a:cxnLst>
              <a:cxn ang="0">
                <a:pos x="connsiteX0" y="connsiteY0"/>
              </a:cxn>
              <a:cxn ang="0">
                <a:pos x="connsiteX1" y="connsiteY1"/>
              </a:cxn>
              <a:cxn ang="0">
                <a:pos x="connsiteX2" y="connsiteY2"/>
              </a:cxn>
            </a:cxnLst>
            <a:rect l="l" t="t" r="r" b="b"/>
            <a:pathLst>
              <a:path w="370526" h="292596">
                <a:moveTo>
                  <a:pt x="370526" y="0"/>
                </a:moveTo>
                <a:cubicBezTo>
                  <a:pt x="280965" y="40589"/>
                  <a:pt x="92631" y="92525"/>
                  <a:pt x="8209" y="165365"/>
                </a:cubicBezTo>
                <a:cubicBezTo>
                  <a:pt x="-26973" y="199809"/>
                  <a:pt x="49600" y="252164"/>
                  <a:pt x="263874" y="292596"/>
                </a:cubicBezTo>
              </a:path>
            </a:pathLst>
          </a:custGeom>
          <a:noFill/>
          <a:ln w="28575">
            <a:solidFill>
              <a:schemeClr val="tx1"/>
            </a:solidFill>
            <a:prstDash val="dash"/>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10" name="Freeform 52">
            <a:extLst>
              <a:ext uri="{FF2B5EF4-FFF2-40B4-BE49-F238E27FC236}">
                <a16:creationId xmlns:a16="http://schemas.microsoft.com/office/drawing/2014/main" id="{84539EF1-4422-D5D5-BF79-C175FF7FA018}"/>
              </a:ext>
            </a:extLst>
          </p:cNvPr>
          <p:cNvSpPr/>
          <p:nvPr/>
        </p:nvSpPr>
        <p:spPr>
          <a:xfrm rot="6259844" flipH="1">
            <a:off x="7917655" y="423844"/>
            <a:ext cx="706313" cy="3497075"/>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336702"/>
              <a:gd name="connsiteY0" fmla="*/ 0 h 567937"/>
              <a:gd name="connsiteX1" fmla="*/ 1083176 w 1336702"/>
              <a:gd name="connsiteY1" fmla="*/ 327683 h 567937"/>
              <a:gd name="connsiteX2" fmla="*/ 1336702 w 1336702"/>
              <a:gd name="connsiteY2" fmla="*/ 567937 h 567937"/>
              <a:gd name="connsiteX0" fmla="*/ 48012 w 1336702"/>
              <a:gd name="connsiteY0" fmla="*/ 0 h 567937"/>
              <a:gd name="connsiteX1" fmla="*/ 1083176 w 1336702"/>
              <a:gd name="connsiteY1" fmla="*/ 327683 h 567937"/>
              <a:gd name="connsiteX2" fmla="*/ 1336702 w 1336702"/>
              <a:gd name="connsiteY2" fmla="*/ 567937 h 567937"/>
              <a:gd name="connsiteX0" fmla="*/ 2231781 w 2231780"/>
              <a:gd name="connsiteY0" fmla="*/ 0 h 443186"/>
              <a:gd name="connsiteX1" fmla="*/ 19912 w 2231780"/>
              <a:gd name="connsiteY1" fmla="*/ 202932 h 443186"/>
              <a:gd name="connsiteX2" fmla="*/ 273438 w 2231780"/>
              <a:gd name="connsiteY2" fmla="*/ 443186 h 443186"/>
              <a:gd name="connsiteX0" fmla="*/ 2003540 w 2003541"/>
              <a:gd name="connsiteY0" fmla="*/ 0 h 443186"/>
              <a:gd name="connsiteX1" fmla="*/ 197391 w 2003541"/>
              <a:gd name="connsiteY1" fmla="*/ 260120 h 443186"/>
              <a:gd name="connsiteX2" fmla="*/ 45197 w 2003541"/>
              <a:gd name="connsiteY2" fmla="*/ 443186 h 443186"/>
              <a:gd name="connsiteX0" fmla="*/ 2053725 w 2053724"/>
              <a:gd name="connsiteY0" fmla="*/ 0 h 443186"/>
              <a:gd name="connsiteX1" fmla="*/ 247576 w 2053724"/>
              <a:gd name="connsiteY1" fmla="*/ 260120 h 443186"/>
              <a:gd name="connsiteX2" fmla="*/ 95382 w 2053724"/>
              <a:gd name="connsiteY2" fmla="*/ 443186 h 443186"/>
              <a:gd name="connsiteX0" fmla="*/ 2053725 w 2053726"/>
              <a:gd name="connsiteY0" fmla="*/ 0 h 443186"/>
              <a:gd name="connsiteX1" fmla="*/ 247576 w 2053726"/>
              <a:gd name="connsiteY1" fmla="*/ 260120 h 443186"/>
              <a:gd name="connsiteX2" fmla="*/ 95382 w 2053726"/>
              <a:gd name="connsiteY2" fmla="*/ 443186 h 443186"/>
              <a:gd name="connsiteX0" fmla="*/ 2194274 w 2194274"/>
              <a:gd name="connsiteY0" fmla="*/ 0 h 451095"/>
              <a:gd name="connsiteX1" fmla="*/ 247576 w 2194274"/>
              <a:gd name="connsiteY1" fmla="*/ 268029 h 451095"/>
              <a:gd name="connsiteX2" fmla="*/ 95382 w 2194274"/>
              <a:gd name="connsiteY2" fmla="*/ 451095 h 451095"/>
              <a:gd name="connsiteX0" fmla="*/ 2120216 w 2120216"/>
              <a:gd name="connsiteY0" fmla="*/ 0 h 445217"/>
              <a:gd name="connsiteX1" fmla="*/ 173518 w 2120216"/>
              <a:gd name="connsiteY1" fmla="*/ 268029 h 445217"/>
              <a:gd name="connsiteX2" fmla="*/ 128944 w 2120216"/>
              <a:gd name="connsiteY2" fmla="*/ 445217 h 445217"/>
              <a:gd name="connsiteX0" fmla="*/ 2321978 w 2321978"/>
              <a:gd name="connsiteY0" fmla="*/ 0 h 445217"/>
              <a:gd name="connsiteX1" fmla="*/ 375280 w 2321978"/>
              <a:gd name="connsiteY1" fmla="*/ 268029 h 445217"/>
              <a:gd name="connsiteX2" fmla="*/ 330706 w 2321978"/>
              <a:gd name="connsiteY2" fmla="*/ 445217 h 445217"/>
              <a:gd name="connsiteX0" fmla="*/ 2264293 w 2264293"/>
              <a:gd name="connsiteY0" fmla="*/ 0 h 436905"/>
              <a:gd name="connsiteX1" fmla="*/ 317595 w 2264293"/>
              <a:gd name="connsiteY1" fmla="*/ 268029 h 436905"/>
              <a:gd name="connsiteX2" fmla="*/ 358404 w 2264293"/>
              <a:gd name="connsiteY2" fmla="*/ 436905 h 436905"/>
              <a:gd name="connsiteX0" fmla="*/ 2260371 w 2260371"/>
              <a:gd name="connsiteY0" fmla="*/ 0 h 436905"/>
              <a:gd name="connsiteX1" fmla="*/ 313673 w 2260371"/>
              <a:gd name="connsiteY1" fmla="*/ 268029 h 436905"/>
              <a:gd name="connsiteX2" fmla="*/ 354482 w 2260371"/>
              <a:gd name="connsiteY2" fmla="*/ 436905 h 436905"/>
              <a:gd name="connsiteX0" fmla="*/ 2136284 w 2136284"/>
              <a:gd name="connsiteY0" fmla="*/ 0 h 436905"/>
              <a:gd name="connsiteX1" fmla="*/ 189586 w 2136284"/>
              <a:gd name="connsiteY1" fmla="*/ 268029 h 436905"/>
              <a:gd name="connsiteX2" fmla="*/ 230395 w 2136284"/>
              <a:gd name="connsiteY2" fmla="*/ 436905 h 436905"/>
              <a:gd name="connsiteX0" fmla="*/ 2136282 w 2136282"/>
              <a:gd name="connsiteY0" fmla="*/ 0 h 436905"/>
              <a:gd name="connsiteX1" fmla="*/ 189584 w 2136282"/>
              <a:gd name="connsiteY1" fmla="*/ 268029 h 436905"/>
              <a:gd name="connsiteX2" fmla="*/ 230393 w 2136282"/>
              <a:gd name="connsiteY2" fmla="*/ 436905 h 436905"/>
              <a:gd name="connsiteX0" fmla="*/ 2653020 w 2653020"/>
              <a:gd name="connsiteY0" fmla="*/ 0 h 438196"/>
              <a:gd name="connsiteX1" fmla="*/ 706322 w 2653020"/>
              <a:gd name="connsiteY1" fmla="*/ 268029 h 438196"/>
              <a:gd name="connsiteX2" fmla="*/ 100859 w 2653020"/>
              <a:gd name="connsiteY2" fmla="*/ 438196 h 438196"/>
              <a:gd name="connsiteX0" fmla="*/ 2552162 w 2552162"/>
              <a:gd name="connsiteY0" fmla="*/ 0 h 438196"/>
              <a:gd name="connsiteX1" fmla="*/ 605464 w 2552162"/>
              <a:gd name="connsiteY1" fmla="*/ 268029 h 438196"/>
              <a:gd name="connsiteX2" fmla="*/ 1 w 2552162"/>
              <a:gd name="connsiteY2" fmla="*/ 438196 h 438196"/>
              <a:gd name="connsiteX0" fmla="*/ 2552162 w 2568187"/>
              <a:gd name="connsiteY0" fmla="*/ 0 h 438196"/>
              <a:gd name="connsiteX1" fmla="*/ 2129757 w 2568187"/>
              <a:gd name="connsiteY1" fmla="*/ 261373 h 438196"/>
              <a:gd name="connsiteX2" fmla="*/ 1 w 2568187"/>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720572 w 2552161"/>
              <a:gd name="connsiteY1" fmla="*/ 71369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445997 w 2445997"/>
              <a:gd name="connsiteY0" fmla="*/ 0 h 438139"/>
              <a:gd name="connsiteX1" fmla="*/ 626879 w 2445997"/>
              <a:gd name="connsiteY1" fmla="*/ 126713 h 438139"/>
              <a:gd name="connsiteX2" fmla="*/ 0 w 2445997"/>
              <a:gd name="connsiteY2" fmla="*/ 438139 h 438139"/>
              <a:gd name="connsiteX0" fmla="*/ 3351167 w 3351167"/>
              <a:gd name="connsiteY0" fmla="*/ 0 h 438139"/>
              <a:gd name="connsiteX1" fmla="*/ 1532049 w 3351167"/>
              <a:gd name="connsiteY1" fmla="*/ 126713 h 438139"/>
              <a:gd name="connsiteX2" fmla="*/ 905170 w 3351167"/>
              <a:gd name="connsiteY2" fmla="*/ 438139 h 438139"/>
              <a:gd name="connsiteX0" fmla="*/ 3320768 w 3320768"/>
              <a:gd name="connsiteY0" fmla="*/ 0 h 441400"/>
              <a:gd name="connsiteX1" fmla="*/ 1501650 w 3320768"/>
              <a:gd name="connsiteY1" fmla="*/ 126713 h 441400"/>
              <a:gd name="connsiteX2" fmla="*/ 914814 w 3320768"/>
              <a:gd name="connsiteY2" fmla="*/ 441400 h 441400"/>
              <a:gd name="connsiteX0" fmla="*/ 3448836 w 3448836"/>
              <a:gd name="connsiteY0" fmla="*/ 0 h 441400"/>
              <a:gd name="connsiteX1" fmla="*/ 1629718 w 3448836"/>
              <a:gd name="connsiteY1" fmla="*/ 126713 h 441400"/>
              <a:gd name="connsiteX2" fmla="*/ 1042882 w 3448836"/>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437172 w 3437172"/>
              <a:gd name="connsiteY0" fmla="*/ 0 h 441400"/>
              <a:gd name="connsiteX1" fmla="*/ 1618054 w 3437172"/>
              <a:gd name="connsiteY1" fmla="*/ 126713 h 441400"/>
              <a:gd name="connsiteX2" fmla="*/ 1031218 w 3437172"/>
              <a:gd name="connsiteY2" fmla="*/ 441400 h 441400"/>
              <a:gd name="connsiteX0" fmla="*/ 888933 w 1847697"/>
              <a:gd name="connsiteY0" fmla="*/ 0 h 351552"/>
              <a:gd name="connsiteX1" fmla="*/ 1618054 w 1847697"/>
              <a:gd name="connsiteY1" fmla="*/ 36865 h 351552"/>
              <a:gd name="connsiteX2" fmla="*/ 1031218 w 184769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055641 w 1197926"/>
              <a:gd name="connsiteY0" fmla="*/ 0 h 351552"/>
              <a:gd name="connsiteX1" fmla="*/ 455500 w 1197926"/>
              <a:gd name="connsiteY1" fmla="*/ 153049 h 351552"/>
              <a:gd name="connsiteX2" fmla="*/ 1197926 w 1197926"/>
              <a:gd name="connsiteY2" fmla="*/ 351552 h 351552"/>
              <a:gd name="connsiteX0" fmla="*/ 664703 w 806988"/>
              <a:gd name="connsiteY0" fmla="*/ 0 h 351552"/>
              <a:gd name="connsiteX1" fmla="*/ 64562 w 806988"/>
              <a:gd name="connsiteY1" fmla="*/ 153049 h 351552"/>
              <a:gd name="connsiteX2" fmla="*/ 806988 w 806988"/>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912970 w 912970"/>
              <a:gd name="connsiteY0" fmla="*/ 0 h 353146"/>
              <a:gd name="connsiteX1" fmla="*/ 127332 w 912970"/>
              <a:gd name="connsiteY1" fmla="*/ 162755 h 353146"/>
              <a:gd name="connsiteX2" fmla="*/ 466120 w 912970"/>
              <a:gd name="connsiteY2" fmla="*/ 353146 h 353146"/>
              <a:gd name="connsiteX0" fmla="*/ 814193 w 814193"/>
              <a:gd name="connsiteY0" fmla="*/ 0 h 353146"/>
              <a:gd name="connsiteX1" fmla="*/ 28555 w 814193"/>
              <a:gd name="connsiteY1" fmla="*/ 162755 h 353146"/>
              <a:gd name="connsiteX2" fmla="*/ 367343 w 814193"/>
              <a:gd name="connsiteY2" fmla="*/ 353146 h 353146"/>
              <a:gd name="connsiteX0" fmla="*/ 446850 w 1921080"/>
              <a:gd name="connsiteY0" fmla="*/ 0 h 353146"/>
              <a:gd name="connsiteX1" fmla="*/ 1914974 w 1921080"/>
              <a:gd name="connsiteY1" fmla="*/ 149179 h 353146"/>
              <a:gd name="connsiteX2" fmla="*/ 0 w 1921080"/>
              <a:gd name="connsiteY2" fmla="*/ 353146 h 353146"/>
              <a:gd name="connsiteX0" fmla="*/ 457628 w 1921118"/>
              <a:gd name="connsiteY0" fmla="*/ 0 h 356467"/>
              <a:gd name="connsiteX1" fmla="*/ 1914974 w 1921118"/>
              <a:gd name="connsiteY1" fmla="*/ 152500 h 356467"/>
              <a:gd name="connsiteX2" fmla="*/ 0 w 1921118"/>
              <a:gd name="connsiteY2" fmla="*/ 356467 h 356467"/>
              <a:gd name="connsiteX0" fmla="*/ 457628 w 1969475"/>
              <a:gd name="connsiteY0" fmla="*/ 0 h 356467"/>
              <a:gd name="connsiteX1" fmla="*/ 1963498 w 1969475"/>
              <a:gd name="connsiteY1" fmla="*/ 117428 h 356467"/>
              <a:gd name="connsiteX2" fmla="*/ 0 w 1969475"/>
              <a:gd name="connsiteY2" fmla="*/ 356467 h 356467"/>
              <a:gd name="connsiteX0" fmla="*/ 457628 w 2068244"/>
              <a:gd name="connsiteY0" fmla="*/ 0 h 356467"/>
              <a:gd name="connsiteX1" fmla="*/ 2062582 w 2068244"/>
              <a:gd name="connsiteY1" fmla="*/ 120240 h 356467"/>
              <a:gd name="connsiteX2" fmla="*/ 0 w 2068244"/>
              <a:gd name="connsiteY2" fmla="*/ 356467 h 356467"/>
              <a:gd name="connsiteX0" fmla="*/ 457628 w 2062582"/>
              <a:gd name="connsiteY0" fmla="*/ 0 h 356467"/>
              <a:gd name="connsiteX1" fmla="*/ 2062582 w 2062582"/>
              <a:gd name="connsiteY1" fmla="*/ 120240 h 356467"/>
              <a:gd name="connsiteX2" fmla="*/ 0 w 2062582"/>
              <a:gd name="connsiteY2" fmla="*/ 356467 h 356467"/>
              <a:gd name="connsiteX0" fmla="*/ 457628 w 2062591"/>
              <a:gd name="connsiteY0" fmla="*/ 0 h 356467"/>
              <a:gd name="connsiteX1" fmla="*/ 2062582 w 2062591"/>
              <a:gd name="connsiteY1" fmla="*/ 120240 h 356467"/>
              <a:gd name="connsiteX2" fmla="*/ 0 w 2062591"/>
              <a:gd name="connsiteY2" fmla="*/ 356467 h 356467"/>
              <a:gd name="connsiteX0" fmla="*/ 457628 w 1924752"/>
              <a:gd name="connsiteY0" fmla="*/ 0 h 356467"/>
              <a:gd name="connsiteX1" fmla="*/ 1924741 w 1924752"/>
              <a:gd name="connsiteY1" fmla="*/ 107669 h 356467"/>
              <a:gd name="connsiteX2" fmla="*/ 0 w 1924752"/>
              <a:gd name="connsiteY2" fmla="*/ 356467 h 356467"/>
              <a:gd name="connsiteX0" fmla="*/ 457628 w 1938240"/>
              <a:gd name="connsiteY0" fmla="*/ 0 h 356467"/>
              <a:gd name="connsiteX1" fmla="*/ 1938229 w 1938240"/>
              <a:gd name="connsiteY1" fmla="*/ 139812 h 356467"/>
              <a:gd name="connsiteX2" fmla="*/ 0 w 1938240"/>
              <a:gd name="connsiteY2" fmla="*/ 356467 h 356467"/>
              <a:gd name="connsiteX0" fmla="*/ 457628 w 1938240"/>
              <a:gd name="connsiteY0" fmla="*/ 0 h 356467"/>
              <a:gd name="connsiteX1" fmla="*/ 1938229 w 1938240"/>
              <a:gd name="connsiteY1" fmla="*/ 139812 h 356467"/>
              <a:gd name="connsiteX2" fmla="*/ 0 w 1938240"/>
              <a:gd name="connsiteY2" fmla="*/ 356467 h 356467"/>
              <a:gd name="connsiteX0" fmla="*/ 457628 w 1938229"/>
              <a:gd name="connsiteY0" fmla="*/ 0 h 356467"/>
              <a:gd name="connsiteX1" fmla="*/ 1938229 w 1938229"/>
              <a:gd name="connsiteY1" fmla="*/ 139812 h 356467"/>
              <a:gd name="connsiteX2" fmla="*/ 0 w 1938229"/>
              <a:gd name="connsiteY2" fmla="*/ 356467 h 356467"/>
              <a:gd name="connsiteX0" fmla="*/ 457628 w 1938229"/>
              <a:gd name="connsiteY0" fmla="*/ 0 h 356467"/>
              <a:gd name="connsiteX1" fmla="*/ 1938229 w 1938229"/>
              <a:gd name="connsiteY1" fmla="*/ 139812 h 356467"/>
              <a:gd name="connsiteX2" fmla="*/ 0 w 1938229"/>
              <a:gd name="connsiteY2" fmla="*/ 356467 h 356467"/>
              <a:gd name="connsiteX0" fmla="*/ 457628 w 1949994"/>
              <a:gd name="connsiteY0" fmla="*/ 0 h 356467"/>
              <a:gd name="connsiteX1" fmla="*/ 1938229 w 1949994"/>
              <a:gd name="connsiteY1" fmla="*/ 139812 h 356467"/>
              <a:gd name="connsiteX2" fmla="*/ 0 w 1949994"/>
              <a:gd name="connsiteY2" fmla="*/ 356467 h 356467"/>
              <a:gd name="connsiteX0" fmla="*/ 482638 w 482638"/>
              <a:gd name="connsiteY0" fmla="*/ 0 h 356467"/>
              <a:gd name="connsiteX1" fmla="*/ 2476 w 482638"/>
              <a:gd name="connsiteY1" fmla="*/ 187005 h 356467"/>
              <a:gd name="connsiteX2" fmla="*/ 25010 w 482638"/>
              <a:gd name="connsiteY2" fmla="*/ 356467 h 356467"/>
              <a:gd name="connsiteX0" fmla="*/ 7302 w 675994"/>
              <a:gd name="connsiteY0" fmla="*/ 0 h 269527"/>
              <a:gd name="connsiteX1" fmla="*/ 263305 w 675994"/>
              <a:gd name="connsiteY1" fmla="*/ 100065 h 269527"/>
              <a:gd name="connsiteX2" fmla="*/ 285839 w 675994"/>
              <a:gd name="connsiteY2" fmla="*/ 269527 h 269527"/>
              <a:gd name="connsiteX0" fmla="*/ 10967 w 679660"/>
              <a:gd name="connsiteY0" fmla="*/ 0 h 269527"/>
              <a:gd name="connsiteX1" fmla="*/ 266970 w 679660"/>
              <a:gd name="connsiteY1" fmla="*/ 100065 h 269527"/>
              <a:gd name="connsiteX2" fmla="*/ 289504 w 679660"/>
              <a:gd name="connsiteY2" fmla="*/ 269527 h 269527"/>
              <a:gd name="connsiteX0" fmla="*/ 17254 w 685947"/>
              <a:gd name="connsiteY0" fmla="*/ 0 h 269527"/>
              <a:gd name="connsiteX1" fmla="*/ 273257 w 685947"/>
              <a:gd name="connsiteY1" fmla="*/ 100065 h 269527"/>
              <a:gd name="connsiteX2" fmla="*/ 295791 w 685947"/>
              <a:gd name="connsiteY2" fmla="*/ 269527 h 269527"/>
              <a:gd name="connsiteX0" fmla="*/ 18135 w 667288"/>
              <a:gd name="connsiteY0" fmla="*/ 0 h 266472"/>
              <a:gd name="connsiteX1" fmla="*/ 254598 w 667288"/>
              <a:gd name="connsiteY1" fmla="*/ 97010 h 266472"/>
              <a:gd name="connsiteX2" fmla="*/ 277132 w 667288"/>
              <a:gd name="connsiteY2" fmla="*/ 266472 h 266472"/>
              <a:gd name="connsiteX0" fmla="*/ 36323 w 685476"/>
              <a:gd name="connsiteY0" fmla="*/ 0 h 266472"/>
              <a:gd name="connsiteX1" fmla="*/ 272786 w 685476"/>
              <a:gd name="connsiteY1" fmla="*/ 97010 h 266472"/>
              <a:gd name="connsiteX2" fmla="*/ 295320 w 685476"/>
              <a:gd name="connsiteY2" fmla="*/ 266472 h 266472"/>
              <a:gd name="connsiteX0" fmla="*/ 240646 w 499643"/>
              <a:gd name="connsiteY0" fmla="*/ 0 h 266472"/>
              <a:gd name="connsiteX1" fmla="*/ 477109 w 499643"/>
              <a:gd name="connsiteY1" fmla="*/ 97010 h 266472"/>
              <a:gd name="connsiteX2" fmla="*/ 499643 w 499643"/>
              <a:gd name="connsiteY2" fmla="*/ 266472 h 266472"/>
              <a:gd name="connsiteX0" fmla="*/ 208940 w 566882"/>
              <a:gd name="connsiteY0" fmla="*/ 0 h 266472"/>
              <a:gd name="connsiteX1" fmla="*/ 566882 w 566882"/>
              <a:gd name="connsiteY1" fmla="*/ 100222 h 266472"/>
              <a:gd name="connsiteX2" fmla="*/ 467937 w 566882"/>
              <a:gd name="connsiteY2" fmla="*/ 266472 h 266472"/>
              <a:gd name="connsiteX0" fmla="*/ 94403 w 452345"/>
              <a:gd name="connsiteY0" fmla="*/ 0 h 266472"/>
              <a:gd name="connsiteX1" fmla="*/ 452345 w 452345"/>
              <a:gd name="connsiteY1" fmla="*/ 100222 h 266472"/>
              <a:gd name="connsiteX2" fmla="*/ 353400 w 452345"/>
              <a:gd name="connsiteY2" fmla="*/ 266472 h 266472"/>
              <a:gd name="connsiteX0" fmla="*/ 79223 w 502973"/>
              <a:gd name="connsiteY0" fmla="*/ 0 h 266472"/>
              <a:gd name="connsiteX1" fmla="*/ 502973 w 502973"/>
              <a:gd name="connsiteY1" fmla="*/ 103817 h 266472"/>
              <a:gd name="connsiteX2" fmla="*/ 338220 w 502973"/>
              <a:gd name="connsiteY2" fmla="*/ 266472 h 266472"/>
              <a:gd name="connsiteX0" fmla="*/ 89141 w 469260"/>
              <a:gd name="connsiteY0" fmla="*/ 0 h 266472"/>
              <a:gd name="connsiteX1" fmla="*/ 469260 w 469260"/>
              <a:gd name="connsiteY1" fmla="*/ 106409 h 266472"/>
              <a:gd name="connsiteX2" fmla="*/ 348138 w 469260"/>
              <a:gd name="connsiteY2" fmla="*/ 266472 h 266472"/>
              <a:gd name="connsiteX0" fmla="*/ 117142 w 469260"/>
              <a:gd name="connsiteY0" fmla="*/ 0 h 273521"/>
              <a:gd name="connsiteX1" fmla="*/ 469260 w 469260"/>
              <a:gd name="connsiteY1" fmla="*/ 113458 h 273521"/>
              <a:gd name="connsiteX2" fmla="*/ 348138 w 469260"/>
              <a:gd name="connsiteY2" fmla="*/ 273521 h 273521"/>
              <a:gd name="connsiteX0" fmla="*/ 117142 w 469260"/>
              <a:gd name="connsiteY0" fmla="*/ 0 h 273521"/>
              <a:gd name="connsiteX1" fmla="*/ 469260 w 469260"/>
              <a:gd name="connsiteY1" fmla="*/ 113458 h 273521"/>
              <a:gd name="connsiteX2" fmla="*/ 348138 w 469260"/>
              <a:gd name="connsiteY2" fmla="*/ 273521 h 273521"/>
              <a:gd name="connsiteX0" fmla="*/ 117142 w 469260"/>
              <a:gd name="connsiteY0" fmla="*/ 0 h 273521"/>
              <a:gd name="connsiteX1" fmla="*/ 469260 w 469260"/>
              <a:gd name="connsiteY1" fmla="*/ 113458 h 273521"/>
              <a:gd name="connsiteX2" fmla="*/ 348138 w 469260"/>
              <a:gd name="connsiteY2" fmla="*/ 273521 h 273521"/>
              <a:gd name="connsiteX0" fmla="*/ 280098 w 632216"/>
              <a:gd name="connsiteY0" fmla="*/ 0 h 273521"/>
              <a:gd name="connsiteX1" fmla="*/ 632216 w 632216"/>
              <a:gd name="connsiteY1" fmla="*/ 113458 h 273521"/>
              <a:gd name="connsiteX2" fmla="*/ 511094 w 632216"/>
              <a:gd name="connsiteY2" fmla="*/ 273521 h 273521"/>
              <a:gd name="connsiteX0" fmla="*/ 278345 w 630463"/>
              <a:gd name="connsiteY0" fmla="*/ 0 h 273004"/>
              <a:gd name="connsiteX1" fmla="*/ 630463 w 630463"/>
              <a:gd name="connsiteY1" fmla="*/ 113458 h 273004"/>
              <a:gd name="connsiteX2" fmla="*/ 512300 w 630463"/>
              <a:gd name="connsiteY2" fmla="*/ 273004 h 273004"/>
              <a:gd name="connsiteX0" fmla="*/ 283589 w 622932"/>
              <a:gd name="connsiteY0" fmla="*/ 0 h 273004"/>
              <a:gd name="connsiteX1" fmla="*/ 622932 w 622932"/>
              <a:gd name="connsiteY1" fmla="*/ 106346 h 273004"/>
              <a:gd name="connsiteX2" fmla="*/ 517544 w 622932"/>
              <a:gd name="connsiteY2" fmla="*/ 273004 h 273004"/>
              <a:gd name="connsiteX0" fmla="*/ 279529 w 618872"/>
              <a:gd name="connsiteY0" fmla="*/ 0 h 273004"/>
              <a:gd name="connsiteX1" fmla="*/ 618872 w 618872"/>
              <a:gd name="connsiteY1" fmla="*/ 106346 h 273004"/>
              <a:gd name="connsiteX2" fmla="*/ 513484 w 618872"/>
              <a:gd name="connsiteY2" fmla="*/ 273004 h 273004"/>
              <a:gd name="connsiteX0" fmla="*/ 279529 w 649704"/>
              <a:gd name="connsiteY0" fmla="*/ 0 h 273004"/>
              <a:gd name="connsiteX1" fmla="*/ 618872 w 649704"/>
              <a:gd name="connsiteY1" fmla="*/ 106346 h 273004"/>
              <a:gd name="connsiteX2" fmla="*/ 513484 w 649704"/>
              <a:gd name="connsiteY2" fmla="*/ 273004 h 273004"/>
              <a:gd name="connsiteX0" fmla="*/ 49780 w 419955"/>
              <a:gd name="connsiteY0" fmla="*/ 0 h 273004"/>
              <a:gd name="connsiteX1" fmla="*/ 389123 w 419955"/>
              <a:gd name="connsiteY1" fmla="*/ 106346 h 273004"/>
              <a:gd name="connsiteX2" fmla="*/ 283735 w 419955"/>
              <a:gd name="connsiteY2" fmla="*/ 273004 h 273004"/>
              <a:gd name="connsiteX0" fmla="*/ 133080 w 378403"/>
              <a:gd name="connsiteY0" fmla="*/ 0 h 273004"/>
              <a:gd name="connsiteX1" fmla="*/ 341393 w 378403"/>
              <a:gd name="connsiteY1" fmla="*/ 104328 h 273004"/>
              <a:gd name="connsiteX2" fmla="*/ 367035 w 378403"/>
              <a:gd name="connsiteY2" fmla="*/ 273004 h 273004"/>
              <a:gd name="connsiteX0" fmla="*/ 29080 w 274403"/>
              <a:gd name="connsiteY0" fmla="*/ 0 h 273004"/>
              <a:gd name="connsiteX1" fmla="*/ 237393 w 274403"/>
              <a:gd name="connsiteY1" fmla="*/ 104328 h 273004"/>
              <a:gd name="connsiteX2" fmla="*/ 263035 w 274403"/>
              <a:gd name="connsiteY2" fmla="*/ 273004 h 273004"/>
              <a:gd name="connsiteX0" fmla="*/ 29733 w 263688"/>
              <a:gd name="connsiteY0" fmla="*/ 0 h 273004"/>
              <a:gd name="connsiteX1" fmla="*/ 224049 w 263688"/>
              <a:gd name="connsiteY1" fmla="*/ 93897 h 273004"/>
              <a:gd name="connsiteX2" fmla="*/ 263688 w 263688"/>
              <a:gd name="connsiteY2" fmla="*/ 273004 h 273004"/>
              <a:gd name="connsiteX0" fmla="*/ 192699 w 268560"/>
              <a:gd name="connsiteY0" fmla="*/ 0 h 274561"/>
              <a:gd name="connsiteX1" fmla="*/ 216855 w 268560"/>
              <a:gd name="connsiteY1" fmla="*/ 95454 h 274561"/>
              <a:gd name="connsiteX2" fmla="*/ 256494 w 268560"/>
              <a:gd name="connsiteY2" fmla="*/ 274561 h 274561"/>
              <a:gd name="connsiteX0" fmla="*/ 207435 w 270277"/>
              <a:gd name="connsiteY0" fmla="*/ 0 h 274821"/>
              <a:gd name="connsiteX1" fmla="*/ 216855 w 270277"/>
              <a:gd name="connsiteY1" fmla="*/ 95714 h 274821"/>
              <a:gd name="connsiteX2" fmla="*/ 256494 w 270277"/>
              <a:gd name="connsiteY2" fmla="*/ 274821 h 274821"/>
              <a:gd name="connsiteX0" fmla="*/ 220311 w 269371"/>
              <a:gd name="connsiteY0" fmla="*/ 0 h 274821"/>
              <a:gd name="connsiteX1" fmla="*/ 209918 w 269371"/>
              <a:gd name="connsiteY1" fmla="*/ 93177 h 274821"/>
              <a:gd name="connsiteX2" fmla="*/ 269370 w 269371"/>
              <a:gd name="connsiteY2" fmla="*/ 274821 h 274821"/>
              <a:gd name="connsiteX0" fmla="*/ 220311 w 269370"/>
              <a:gd name="connsiteY0" fmla="*/ 0 h 274821"/>
              <a:gd name="connsiteX1" fmla="*/ 209918 w 269370"/>
              <a:gd name="connsiteY1" fmla="*/ 93177 h 274821"/>
              <a:gd name="connsiteX2" fmla="*/ 269370 w 269370"/>
              <a:gd name="connsiteY2" fmla="*/ 274821 h 274821"/>
              <a:gd name="connsiteX0" fmla="*/ 220311 w 269960"/>
              <a:gd name="connsiteY0" fmla="*/ 0 h 274821"/>
              <a:gd name="connsiteX1" fmla="*/ 209918 w 269960"/>
              <a:gd name="connsiteY1" fmla="*/ 93177 h 274821"/>
              <a:gd name="connsiteX2" fmla="*/ 269370 w 269960"/>
              <a:gd name="connsiteY2" fmla="*/ 274821 h 274821"/>
              <a:gd name="connsiteX0" fmla="*/ 288554 w 316685"/>
              <a:gd name="connsiteY0" fmla="*/ 0 h 276700"/>
              <a:gd name="connsiteX1" fmla="*/ 209918 w 316685"/>
              <a:gd name="connsiteY1" fmla="*/ 95056 h 276700"/>
              <a:gd name="connsiteX2" fmla="*/ 269370 w 316685"/>
              <a:gd name="connsiteY2" fmla="*/ 276700 h 276700"/>
              <a:gd name="connsiteX0" fmla="*/ 675055 w 682176"/>
              <a:gd name="connsiteY0" fmla="*/ 0 h 294250"/>
              <a:gd name="connsiteX1" fmla="*/ 209918 w 682176"/>
              <a:gd name="connsiteY1" fmla="*/ 112606 h 294250"/>
              <a:gd name="connsiteX2" fmla="*/ 269370 w 682176"/>
              <a:gd name="connsiteY2" fmla="*/ 294250 h 294250"/>
              <a:gd name="connsiteX0" fmla="*/ 675055 w 675055"/>
              <a:gd name="connsiteY0" fmla="*/ 0 h 294250"/>
              <a:gd name="connsiteX1" fmla="*/ 209918 w 675055"/>
              <a:gd name="connsiteY1" fmla="*/ 112606 h 294250"/>
              <a:gd name="connsiteX2" fmla="*/ 269370 w 675055"/>
              <a:gd name="connsiteY2" fmla="*/ 294250 h 294250"/>
              <a:gd name="connsiteX0" fmla="*/ 702977 w 702977"/>
              <a:gd name="connsiteY0" fmla="*/ 0 h 294250"/>
              <a:gd name="connsiteX1" fmla="*/ 196619 w 702977"/>
              <a:gd name="connsiteY1" fmla="*/ 111850 h 294250"/>
              <a:gd name="connsiteX2" fmla="*/ 297292 w 702977"/>
              <a:gd name="connsiteY2" fmla="*/ 294250 h 294250"/>
              <a:gd name="connsiteX0" fmla="*/ 702977 w 702977"/>
              <a:gd name="connsiteY0" fmla="*/ 0 h 294250"/>
              <a:gd name="connsiteX1" fmla="*/ 196619 w 702977"/>
              <a:gd name="connsiteY1" fmla="*/ 111850 h 294250"/>
              <a:gd name="connsiteX2" fmla="*/ 297292 w 702977"/>
              <a:gd name="connsiteY2" fmla="*/ 294250 h 294250"/>
              <a:gd name="connsiteX0" fmla="*/ 650373 w 650373"/>
              <a:gd name="connsiteY0" fmla="*/ 0 h 294250"/>
              <a:gd name="connsiteX1" fmla="*/ 144015 w 650373"/>
              <a:gd name="connsiteY1" fmla="*/ 111850 h 294250"/>
              <a:gd name="connsiteX2" fmla="*/ 244688 w 650373"/>
              <a:gd name="connsiteY2" fmla="*/ 294250 h 294250"/>
              <a:gd name="connsiteX0" fmla="*/ 624340 w 624340"/>
              <a:gd name="connsiteY0" fmla="*/ 0 h 280607"/>
              <a:gd name="connsiteX1" fmla="*/ 117982 w 624340"/>
              <a:gd name="connsiteY1" fmla="*/ 111850 h 280607"/>
              <a:gd name="connsiteX2" fmla="*/ 313426 w 624340"/>
              <a:gd name="connsiteY2" fmla="*/ 280607 h 280607"/>
              <a:gd name="connsiteX0" fmla="*/ 623756 w 623756"/>
              <a:gd name="connsiteY0" fmla="*/ 0 h 280607"/>
              <a:gd name="connsiteX1" fmla="*/ 117398 w 623756"/>
              <a:gd name="connsiteY1" fmla="*/ 111850 h 280607"/>
              <a:gd name="connsiteX2" fmla="*/ 312842 w 623756"/>
              <a:gd name="connsiteY2" fmla="*/ 280607 h 280607"/>
              <a:gd name="connsiteX0" fmla="*/ 701588 w 701588"/>
              <a:gd name="connsiteY0" fmla="*/ 0 h 280607"/>
              <a:gd name="connsiteX1" fmla="*/ 98412 w 701588"/>
              <a:gd name="connsiteY1" fmla="*/ 108169 h 280607"/>
              <a:gd name="connsiteX2" fmla="*/ 390674 w 701588"/>
              <a:gd name="connsiteY2" fmla="*/ 280607 h 280607"/>
              <a:gd name="connsiteX0" fmla="*/ 633859 w 633859"/>
              <a:gd name="connsiteY0" fmla="*/ 0 h 280607"/>
              <a:gd name="connsiteX1" fmla="*/ 30683 w 633859"/>
              <a:gd name="connsiteY1" fmla="*/ 108169 h 280607"/>
              <a:gd name="connsiteX2" fmla="*/ 322945 w 633859"/>
              <a:gd name="connsiteY2" fmla="*/ 280607 h 280607"/>
              <a:gd name="connsiteX0" fmla="*/ 583021 w 583021"/>
              <a:gd name="connsiteY0" fmla="*/ 0 h 280607"/>
              <a:gd name="connsiteX1" fmla="*/ 38071 w 583021"/>
              <a:gd name="connsiteY1" fmla="*/ 111959 h 280607"/>
              <a:gd name="connsiteX2" fmla="*/ 272107 w 583021"/>
              <a:gd name="connsiteY2" fmla="*/ 280607 h 280607"/>
              <a:gd name="connsiteX0" fmla="*/ 583021 w 583021"/>
              <a:gd name="connsiteY0" fmla="*/ 0 h 280607"/>
              <a:gd name="connsiteX1" fmla="*/ 38071 w 583021"/>
              <a:gd name="connsiteY1" fmla="*/ 111959 h 280607"/>
              <a:gd name="connsiteX2" fmla="*/ 272107 w 583021"/>
              <a:gd name="connsiteY2" fmla="*/ 280607 h 280607"/>
              <a:gd name="connsiteX0" fmla="*/ 564896 w 564896"/>
              <a:gd name="connsiteY0" fmla="*/ 0 h 288233"/>
              <a:gd name="connsiteX1" fmla="*/ 19946 w 564896"/>
              <a:gd name="connsiteY1" fmla="*/ 111959 h 288233"/>
              <a:gd name="connsiteX2" fmla="*/ 465793 w 564896"/>
              <a:gd name="connsiteY2" fmla="*/ 288233 h 288233"/>
              <a:gd name="connsiteX0" fmla="*/ 258609 w 258609"/>
              <a:gd name="connsiteY0" fmla="*/ 0 h 288233"/>
              <a:gd name="connsiteX1" fmla="*/ 81629 w 258609"/>
              <a:gd name="connsiteY1" fmla="*/ 115416 h 288233"/>
              <a:gd name="connsiteX2" fmla="*/ 159506 w 258609"/>
              <a:gd name="connsiteY2" fmla="*/ 288233 h 288233"/>
              <a:gd name="connsiteX0" fmla="*/ 233791 w 233791"/>
              <a:gd name="connsiteY0" fmla="*/ 0 h 294579"/>
              <a:gd name="connsiteX1" fmla="*/ 81627 w 233791"/>
              <a:gd name="connsiteY1" fmla="*/ 121762 h 294579"/>
              <a:gd name="connsiteX2" fmla="*/ 159504 w 233791"/>
              <a:gd name="connsiteY2" fmla="*/ 294579 h 294579"/>
              <a:gd name="connsiteX0" fmla="*/ 233791 w 238130"/>
              <a:gd name="connsiteY0" fmla="*/ 0 h 294579"/>
              <a:gd name="connsiteX1" fmla="*/ 81627 w 238130"/>
              <a:gd name="connsiteY1" fmla="*/ 121762 h 294579"/>
              <a:gd name="connsiteX2" fmla="*/ 159504 w 238130"/>
              <a:gd name="connsiteY2" fmla="*/ 294579 h 294579"/>
              <a:gd name="connsiteX0" fmla="*/ 233791 w 267095"/>
              <a:gd name="connsiteY0" fmla="*/ 0 h 294579"/>
              <a:gd name="connsiteX1" fmla="*/ 81627 w 267095"/>
              <a:gd name="connsiteY1" fmla="*/ 121762 h 294579"/>
              <a:gd name="connsiteX2" fmla="*/ 159504 w 267095"/>
              <a:gd name="connsiteY2" fmla="*/ 294579 h 294579"/>
              <a:gd name="connsiteX0" fmla="*/ 232722 w 266216"/>
              <a:gd name="connsiteY0" fmla="*/ 0 h 295957"/>
              <a:gd name="connsiteX1" fmla="*/ 81627 w 266216"/>
              <a:gd name="connsiteY1" fmla="*/ 123140 h 295957"/>
              <a:gd name="connsiteX2" fmla="*/ 159504 w 266216"/>
              <a:gd name="connsiteY2" fmla="*/ 295957 h 295957"/>
              <a:gd name="connsiteX0" fmla="*/ 199780 w 233274"/>
              <a:gd name="connsiteY0" fmla="*/ 0 h 295454"/>
              <a:gd name="connsiteX1" fmla="*/ 48685 w 233274"/>
              <a:gd name="connsiteY1" fmla="*/ 123140 h 295454"/>
              <a:gd name="connsiteX2" fmla="*/ 226404 w 233274"/>
              <a:gd name="connsiteY2" fmla="*/ 295454 h 295454"/>
              <a:gd name="connsiteX0" fmla="*/ 199780 w 226404"/>
              <a:gd name="connsiteY0" fmla="*/ 0 h 295454"/>
              <a:gd name="connsiteX1" fmla="*/ 48685 w 226404"/>
              <a:gd name="connsiteY1" fmla="*/ 123140 h 295454"/>
              <a:gd name="connsiteX2" fmla="*/ 226404 w 226404"/>
              <a:gd name="connsiteY2" fmla="*/ 295454 h 295454"/>
              <a:gd name="connsiteX0" fmla="*/ 264030 w 290654"/>
              <a:gd name="connsiteY0" fmla="*/ 0 h 295454"/>
              <a:gd name="connsiteX1" fmla="*/ 34989 w 290654"/>
              <a:gd name="connsiteY1" fmla="*/ 168223 h 295454"/>
              <a:gd name="connsiteX2" fmla="*/ 290654 w 290654"/>
              <a:gd name="connsiteY2" fmla="*/ 295454 h 295454"/>
              <a:gd name="connsiteX0" fmla="*/ 237250 w 263874"/>
              <a:gd name="connsiteY0" fmla="*/ 0 h 295454"/>
              <a:gd name="connsiteX1" fmla="*/ 8209 w 263874"/>
              <a:gd name="connsiteY1" fmla="*/ 168223 h 295454"/>
              <a:gd name="connsiteX2" fmla="*/ 263874 w 263874"/>
              <a:gd name="connsiteY2" fmla="*/ 295454 h 295454"/>
              <a:gd name="connsiteX0" fmla="*/ 237250 w 263874"/>
              <a:gd name="connsiteY0" fmla="*/ 0 h 295454"/>
              <a:gd name="connsiteX1" fmla="*/ 8209 w 263874"/>
              <a:gd name="connsiteY1" fmla="*/ 168223 h 295454"/>
              <a:gd name="connsiteX2" fmla="*/ 263874 w 263874"/>
              <a:gd name="connsiteY2" fmla="*/ 295454 h 295454"/>
              <a:gd name="connsiteX0" fmla="*/ 370526 w 370526"/>
              <a:gd name="connsiteY0" fmla="*/ 0 h 292596"/>
              <a:gd name="connsiteX1" fmla="*/ 8209 w 370526"/>
              <a:gd name="connsiteY1" fmla="*/ 165365 h 292596"/>
              <a:gd name="connsiteX2" fmla="*/ 263874 w 370526"/>
              <a:gd name="connsiteY2" fmla="*/ 292596 h 292596"/>
              <a:gd name="connsiteX0" fmla="*/ 370526 w 370526"/>
              <a:gd name="connsiteY0" fmla="*/ 0 h 292596"/>
              <a:gd name="connsiteX1" fmla="*/ 8209 w 370526"/>
              <a:gd name="connsiteY1" fmla="*/ 165365 h 292596"/>
              <a:gd name="connsiteX2" fmla="*/ 263874 w 370526"/>
              <a:gd name="connsiteY2" fmla="*/ 292596 h 292596"/>
              <a:gd name="connsiteX0" fmla="*/ 201876 w 263874"/>
              <a:gd name="connsiteY0" fmla="*/ 0 h 185453"/>
              <a:gd name="connsiteX1" fmla="*/ 8209 w 263874"/>
              <a:gd name="connsiteY1" fmla="*/ 58222 h 185453"/>
              <a:gd name="connsiteX2" fmla="*/ 263874 w 263874"/>
              <a:gd name="connsiteY2" fmla="*/ 185453 h 185453"/>
              <a:gd name="connsiteX0" fmla="*/ 171767 w 233765"/>
              <a:gd name="connsiteY0" fmla="*/ 0 h 185453"/>
              <a:gd name="connsiteX1" fmla="*/ 10903 w 233765"/>
              <a:gd name="connsiteY1" fmla="*/ 94644 h 185453"/>
              <a:gd name="connsiteX2" fmla="*/ 233765 w 233765"/>
              <a:gd name="connsiteY2" fmla="*/ 185453 h 185453"/>
              <a:gd name="connsiteX0" fmla="*/ 171767 w 233765"/>
              <a:gd name="connsiteY0" fmla="*/ 0 h 185453"/>
              <a:gd name="connsiteX1" fmla="*/ 10903 w 233765"/>
              <a:gd name="connsiteY1" fmla="*/ 94644 h 185453"/>
              <a:gd name="connsiteX2" fmla="*/ 233765 w 233765"/>
              <a:gd name="connsiteY2" fmla="*/ 185453 h 185453"/>
              <a:gd name="connsiteX0" fmla="*/ 171767 w 233765"/>
              <a:gd name="connsiteY0" fmla="*/ 0 h 185453"/>
              <a:gd name="connsiteX1" fmla="*/ 10903 w 233765"/>
              <a:gd name="connsiteY1" fmla="*/ 94644 h 185453"/>
              <a:gd name="connsiteX2" fmla="*/ 233765 w 233765"/>
              <a:gd name="connsiteY2" fmla="*/ 185453 h 185453"/>
              <a:gd name="connsiteX0" fmla="*/ 164193 w 226191"/>
              <a:gd name="connsiteY0" fmla="*/ 0 h 185453"/>
              <a:gd name="connsiteX1" fmla="*/ 3329 w 226191"/>
              <a:gd name="connsiteY1" fmla="*/ 94644 h 185453"/>
              <a:gd name="connsiteX2" fmla="*/ 226191 w 226191"/>
              <a:gd name="connsiteY2" fmla="*/ 185453 h 185453"/>
            </a:gdLst>
            <a:ahLst/>
            <a:cxnLst>
              <a:cxn ang="0">
                <a:pos x="connsiteX0" y="connsiteY0"/>
              </a:cxn>
              <a:cxn ang="0">
                <a:pos x="connsiteX1" y="connsiteY1"/>
              </a:cxn>
              <a:cxn ang="0">
                <a:pos x="connsiteX2" y="connsiteY2"/>
              </a:cxn>
            </a:cxnLst>
            <a:rect l="l" t="t" r="r" b="b"/>
            <a:pathLst>
              <a:path w="226191" h="185453">
                <a:moveTo>
                  <a:pt x="164193" y="0"/>
                </a:moveTo>
                <a:cubicBezTo>
                  <a:pt x="63564" y="41233"/>
                  <a:pt x="22910" y="76895"/>
                  <a:pt x="3329" y="94644"/>
                </a:cubicBezTo>
                <a:cubicBezTo>
                  <a:pt x="-10730" y="134987"/>
                  <a:pt x="11917" y="145021"/>
                  <a:pt x="226191" y="185453"/>
                </a:cubicBezTo>
              </a:path>
            </a:pathLst>
          </a:custGeom>
          <a:noFill/>
          <a:ln w="28575">
            <a:solidFill>
              <a:schemeClr val="tx1"/>
            </a:solidFill>
            <a:prstDash val="dash"/>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11" name="Freeform 52">
            <a:extLst>
              <a:ext uri="{FF2B5EF4-FFF2-40B4-BE49-F238E27FC236}">
                <a16:creationId xmlns:a16="http://schemas.microsoft.com/office/drawing/2014/main" id="{FC2EA201-D953-75A6-FE1E-771396BBF45C}"/>
              </a:ext>
            </a:extLst>
          </p:cNvPr>
          <p:cNvSpPr/>
          <p:nvPr/>
        </p:nvSpPr>
        <p:spPr>
          <a:xfrm rot="6259844" flipH="1">
            <a:off x="8943185" y="1256735"/>
            <a:ext cx="807690" cy="1536392"/>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336702"/>
              <a:gd name="connsiteY0" fmla="*/ 0 h 567937"/>
              <a:gd name="connsiteX1" fmla="*/ 1083176 w 1336702"/>
              <a:gd name="connsiteY1" fmla="*/ 327683 h 567937"/>
              <a:gd name="connsiteX2" fmla="*/ 1336702 w 1336702"/>
              <a:gd name="connsiteY2" fmla="*/ 567937 h 567937"/>
              <a:gd name="connsiteX0" fmla="*/ 48012 w 1336702"/>
              <a:gd name="connsiteY0" fmla="*/ 0 h 567937"/>
              <a:gd name="connsiteX1" fmla="*/ 1083176 w 1336702"/>
              <a:gd name="connsiteY1" fmla="*/ 327683 h 567937"/>
              <a:gd name="connsiteX2" fmla="*/ 1336702 w 1336702"/>
              <a:gd name="connsiteY2" fmla="*/ 567937 h 567937"/>
              <a:gd name="connsiteX0" fmla="*/ 2231781 w 2231780"/>
              <a:gd name="connsiteY0" fmla="*/ 0 h 443186"/>
              <a:gd name="connsiteX1" fmla="*/ 19912 w 2231780"/>
              <a:gd name="connsiteY1" fmla="*/ 202932 h 443186"/>
              <a:gd name="connsiteX2" fmla="*/ 273438 w 2231780"/>
              <a:gd name="connsiteY2" fmla="*/ 443186 h 443186"/>
              <a:gd name="connsiteX0" fmla="*/ 2003540 w 2003541"/>
              <a:gd name="connsiteY0" fmla="*/ 0 h 443186"/>
              <a:gd name="connsiteX1" fmla="*/ 197391 w 2003541"/>
              <a:gd name="connsiteY1" fmla="*/ 260120 h 443186"/>
              <a:gd name="connsiteX2" fmla="*/ 45197 w 2003541"/>
              <a:gd name="connsiteY2" fmla="*/ 443186 h 443186"/>
              <a:gd name="connsiteX0" fmla="*/ 2053725 w 2053724"/>
              <a:gd name="connsiteY0" fmla="*/ 0 h 443186"/>
              <a:gd name="connsiteX1" fmla="*/ 247576 w 2053724"/>
              <a:gd name="connsiteY1" fmla="*/ 260120 h 443186"/>
              <a:gd name="connsiteX2" fmla="*/ 95382 w 2053724"/>
              <a:gd name="connsiteY2" fmla="*/ 443186 h 443186"/>
              <a:gd name="connsiteX0" fmla="*/ 2053725 w 2053726"/>
              <a:gd name="connsiteY0" fmla="*/ 0 h 443186"/>
              <a:gd name="connsiteX1" fmla="*/ 247576 w 2053726"/>
              <a:gd name="connsiteY1" fmla="*/ 260120 h 443186"/>
              <a:gd name="connsiteX2" fmla="*/ 95382 w 2053726"/>
              <a:gd name="connsiteY2" fmla="*/ 443186 h 443186"/>
              <a:gd name="connsiteX0" fmla="*/ 2194274 w 2194274"/>
              <a:gd name="connsiteY0" fmla="*/ 0 h 451095"/>
              <a:gd name="connsiteX1" fmla="*/ 247576 w 2194274"/>
              <a:gd name="connsiteY1" fmla="*/ 268029 h 451095"/>
              <a:gd name="connsiteX2" fmla="*/ 95382 w 2194274"/>
              <a:gd name="connsiteY2" fmla="*/ 451095 h 451095"/>
              <a:gd name="connsiteX0" fmla="*/ 2120216 w 2120216"/>
              <a:gd name="connsiteY0" fmla="*/ 0 h 445217"/>
              <a:gd name="connsiteX1" fmla="*/ 173518 w 2120216"/>
              <a:gd name="connsiteY1" fmla="*/ 268029 h 445217"/>
              <a:gd name="connsiteX2" fmla="*/ 128944 w 2120216"/>
              <a:gd name="connsiteY2" fmla="*/ 445217 h 445217"/>
              <a:gd name="connsiteX0" fmla="*/ 2321978 w 2321978"/>
              <a:gd name="connsiteY0" fmla="*/ 0 h 445217"/>
              <a:gd name="connsiteX1" fmla="*/ 375280 w 2321978"/>
              <a:gd name="connsiteY1" fmla="*/ 268029 h 445217"/>
              <a:gd name="connsiteX2" fmla="*/ 330706 w 2321978"/>
              <a:gd name="connsiteY2" fmla="*/ 445217 h 445217"/>
              <a:gd name="connsiteX0" fmla="*/ 2264293 w 2264293"/>
              <a:gd name="connsiteY0" fmla="*/ 0 h 436905"/>
              <a:gd name="connsiteX1" fmla="*/ 317595 w 2264293"/>
              <a:gd name="connsiteY1" fmla="*/ 268029 h 436905"/>
              <a:gd name="connsiteX2" fmla="*/ 358404 w 2264293"/>
              <a:gd name="connsiteY2" fmla="*/ 436905 h 436905"/>
              <a:gd name="connsiteX0" fmla="*/ 2260371 w 2260371"/>
              <a:gd name="connsiteY0" fmla="*/ 0 h 436905"/>
              <a:gd name="connsiteX1" fmla="*/ 313673 w 2260371"/>
              <a:gd name="connsiteY1" fmla="*/ 268029 h 436905"/>
              <a:gd name="connsiteX2" fmla="*/ 354482 w 2260371"/>
              <a:gd name="connsiteY2" fmla="*/ 436905 h 436905"/>
              <a:gd name="connsiteX0" fmla="*/ 2136284 w 2136284"/>
              <a:gd name="connsiteY0" fmla="*/ 0 h 436905"/>
              <a:gd name="connsiteX1" fmla="*/ 189586 w 2136284"/>
              <a:gd name="connsiteY1" fmla="*/ 268029 h 436905"/>
              <a:gd name="connsiteX2" fmla="*/ 230395 w 2136284"/>
              <a:gd name="connsiteY2" fmla="*/ 436905 h 436905"/>
              <a:gd name="connsiteX0" fmla="*/ 2136282 w 2136282"/>
              <a:gd name="connsiteY0" fmla="*/ 0 h 436905"/>
              <a:gd name="connsiteX1" fmla="*/ 189584 w 2136282"/>
              <a:gd name="connsiteY1" fmla="*/ 268029 h 436905"/>
              <a:gd name="connsiteX2" fmla="*/ 230393 w 2136282"/>
              <a:gd name="connsiteY2" fmla="*/ 436905 h 436905"/>
              <a:gd name="connsiteX0" fmla="*/ 2653020 w 2653020"/>
              <a:gd name="connsiteY0" fmla="*/ 0 h 438196"/>
              <a:gd name="connsiteX1" fmla="*/ 706322 w 2653020"/>
              <a:gd name="connsiteY1" fmla="*/ 268029 h 438196"/>
              <a:gd name="connsiteX2" fmla="*/ 100859 w 2653020"/>
              <a:gd name="connsiteY2" fmla="*/ 438196 h 438196"/>
              <a:gd name="connsiteX0" fmla="*/ 2552162 w 2552162"/>
              <a:gd name="connsiteY0" fmla="*/ 0 h 438196"/>
              <a:gd name="connsiteX1" fmla="*/ 605464 w 2552162"/>
              <a:gd name="connsiteY1" fmla="*/ 268029 h 438196"/>
              <a:gd name="connsiteX2" fmla="*/ 1 w 2552162"/>
              <a:gd name="connsiteY2" fmla="*/ 438196 h 438196"/>
              <a:gd name="connsiteX0" fmla="*/ 2552162 w 2568187"/>
              <a:gd name="connsiteY0" fmla="*/ 0 h 438196"/>
              <a:gd name="connsiteX1" fmla="*/ 2129757 w 2568187"/>
              <a:gd name="connsiteY1" fmla="*/ 261373 h 438196"/>
              <a:gd name="connsiteX2" fmla="*/ 1 w 2568187"/>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720572 w 2552161"/>
              <a:gd name="connsiteY1" fmla="*/ 71369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445997 w 2445997"/>
              <a:gd name="connsiteY0" fmla="*/ 0 h 438139"/>
              <a:gd name="connsiteX1" fmla="*/ 626879 w 2445997"/>
              <a:gd name="connsiteY1" fmla="*/ 126713 h 438139"/>
              <a:gd name="connsiteX2" fmla="*/ 0 w 2445997"/>
              <a:gd name="connsiteY2" fmla="*/ 438139 h 438139"/>
              <a:gd name="connsiteX0" fmla="*/ 3351167 w 3351167"/>
              <a:gd name="connsiteY0" fmla="*/ 0 h 438139"/>
              <a:gd name="connsiteX1" fmla="*/ 1532049 w 3351167"/>
              <a:gd name="connsiteY1" fmla="*/ 126713 h 438139"/>
              <a:gd name="connsiteX2" fmla="*/ 905170 w 3351167"/>
              <a:gd name="connsiteY2" fmla="*/ 438139 h 438139"/>
              <a:gd name="connsiteX0" fmla="*/ 3320768 w 3320768"/>
              <a:gd name="connsiteY0" fmla="*/ 0 h 441400"/>
              <a:gd name="connsiteX1" fmla="*/ 1501650 w 3320768"/>
              <a:gd name="connsiteY1" fmla="*/ 126713 h 441400"/>
              <a:gd name="connsiteX2" fmla="*/ 914814 w 3320768"/>
              <a:gd name="connsiteY2" fmla="*/ 441400 h 441400"/>
              <a:gd name="connsiteX0" fmla="*/ 3448836 w 3448836"/>
              <a:gd name="connsiteY0" fmla="*/ 0 h 441400"/>
              <a:gd name="connsiteX1" fmla="*/ 1629718 w 3448836"/>
              <a:gd name="connsiteY1" fmla="*/ 126713 h 441400"/>
              <a:gd name="connsiteX2" fmla="*/ 1042882 w 3448836"/>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437172 w 3437172"/>
              <a:gd name="connsiteY0" fmla="*/ 0 h 441400"/>
              <a:gd name="connsiteX1" fmla="*/ 1618054 w 3437172"/>
              <a:gd name="connsiteY1" fmla="*/ 126713 h 441400"/>
              <a:gd name="connsiteX2" fmla="*/ 1031218 w 3437172"/>
              <a:gd name="connsiteY2" fmla="*/ 441400 h 441400"/>
              <a:gd name="connsiteX0" fmla="*/ 888933 w 1847697"/>
              <a:gd name="connsiteY0" fmla="*/ 0 h 351552"/>
              <a:gd name="connsiteX1" fmla="*/ 1618054 w 1847697"/>
              <a:gd name="connsiteY1" fmla="*/ 36865 h 351552"/>
              <a:gd name="connsiteX2" fmla="*/ 1031218 w 184769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055641 w 1197926"/>
              <a:gd name="connsiteY0" fmla="*/ 0 h 351552"/>
              <a:gd name="connsiteX1" fmla="*/ 455500 w 1197926"/>
              <a:gd name="connsiteY1" fmla="*/ 153049 h 351552"/>
              <a:gd name="connsiteX2" fmla="*/ 1197926 w 1197926"/>
              <a:gd name="connsiteY2" fmla="*/ 351552 h 351552"/>
              <a:gd name="connsiteX0" fmla="*/ 664703 w 806988"/>
              <a:gd name="connsiteY0" fmla="*/ 0 h 351552"/>
              <a:gd name="connsiteX1" fmla="*/ 64562 w 806988"/>
              <a:gd name="connsiteY1" fmla="*/ 153049 h 351552"/>
              <a:gd name="connsiteX2" fmla="*/ 806988 w 806988"/>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912970 w 912970"/>
              <a:gd name="connsiteY0" fmla="*/ 0 h 353146"/>
              <a:gd name="connsiteX1" fmla="*/ 127332 w 912970"/>
              <a:gd name="connsiteY1" fmla="*/ 162755 h 353146"/>
              <a:gd name="connsiteX2" fmla="*/ 466120 w 912970"/>
              <a:gd name="connsiteY2" fmla="*/ 353146 h 353146"/>
              <a:gd name="connsiteX0" fmla="*/ 814193 w 814193"/>
              <a:gd name="connsiteY0" fmla="*/ 0 h 353146"/>
              <a:gd name="connsiteX1" fmla="*/ 28555 w 814193"/>
              <a:gd name="connsiteY1" fmla="*/ 162755 h 353146"/>
              <a:gd name="connsiteX2" fmla="*/ 367343 w 814193"/>
              <a:gd name="connsiteY2" fmla="*/ 353146 h 353146"/>
              <a:gd name="connsiteX0" fmla="*/ 446850 w 1921080"/>
              <a:gd name="connsiteY0" fmla="*/ 0 h 353146"/>
              <a:gd name="connsiteX1" fmla="*/ 1914974 w 1921080"/>
              <a:gd name="connsiteY1" fmla="*/ 149179 h 353146"/>
              <a:gd name="connsiteX2" fmla="*/ 0 w 1921080"/>
              <a:gd name="connsiteY2" fmla="*/ 353146 h 353146"/>
              <a:gd name="connsiteX0" fmla="*/ 457628 w 1921118"/>
              <a:gd name="connsiteY0" fmla="*/ 0 h 356467"/>
              <a:gd name="connsiteX1" fmla="*/ 1914974 w 1921118"/>
              <a:gd name="connsiteY1" fmla="*/ 152500 h 356467"/>
              <a:gd name="connsiteX2" fmla="*/ 0 w 1921118"/>
              <a:gd name="connsiteY2" fmla="*/ 356467 h 356467"/>
              <a:gd name="connsiteX0" fmla="*/ 457628 w 1969475"/>
              <a:gd name="connsiteY0" fmla="*/ 0 h 356467"/>
              <a:gd name="connsiteX1" fmla="*/ 1963498 w 1969475"/>
              <a:gd name="connsiteY1" fmla="*/ 117428 h 356467"/>
              <a:gd name="connsiteX2" fmla="*/ 0 w 1969475"/>
              <a:gd name="connsiteY2" fmla="*/ 356467 h 356467"/>
              <a:gd name="connsiteX0" fmla="*/ 457628 w 2068244"/>
              <a:gd name="connsiteY0" fmla="*/ 0 h 356467"/>
              <a:gd name="connsiteX1" fmla="*/ 2062582 w 2068244"/>
              <a:gd name="connsiteY1" fmla="*/ 120240 h 356467"/>
              <a:gd name="connsiteX2" fmla="*/ 0 w 2068244"/>
              <a:gd name="connsiteY2" fmla="*/ 356467 h 356467"/>
              <a:gd name="connsiteX0" fmla="*/ 457628 w 2062582"/>
              <a:gd name="connsiteY0" fmla="*/ 0 h 356467"/>
              <a:gd name="connsiteX1" fmla="*/ 2062582 w 2062582"/>
              <a:gd name="connsiteY1" fmla="*/ 120240 h 356467"/>
              <a:gd name="connsiteX2" fmla="*/ 0 w 2062582"/>
              <a:gd name="connsiteY2" fmla="*/ 356467 h 356467"/>
              <a:gd name="connsiteX0" fmla="*/ 457628 w 2062591"/>
              <a:gd name="connsiteY0" fmla="*/ 0 h 356467"/>
              <a:gd name="connsiteX1" fmla="*/ 2062582 w 2062591"/>
              <a:gd name="connsiteY1" fmla="*/ 120240 h 356467"/>
              <a:gd name="connsiteX2" fmla="*/ 0 w 2062591"/>
              <a:gd name="connsiteY2" fmla="*/ 356467 h 356467"/>
              <a:gd name="connsiteX0" fmla="*/ 457628 w 1924752"/>
              <a:gd name="connsiteY0" fmla="*/ 0 h 356467"/>
              <a:gd name="connsiteX1" fmla="*/ 1924741 w 1924752"/>
              <a:gd name="connsiteY1" fmla="*/ 107669 h 356467"/>
              <a:gd name="connsiteX2" fmla="*/ 0 w 1924752"/>
              <a:gd name="connsiteY2" fmla="*/ 356467 h 356467"/>
              <a:gd name="connsiteX0" fmla="*/ 457628 w 1938240"/>
              <a:gd name="connsiteY0" fmla="*/ 0 h 356467"/>
              <a:gd name="connsiteX1" fmla="*/ 1938229 w 1938240"/>
              <a:gd name="connsiteY1" fmla="*/ 139812 h 356467"/>
              <a:gd name="connsiteX2" fmla="*/ 0 w 1938240"/>
              <a:gd name="connsiteY2" fmla="*/ 356467 h 356467"/>
              <a:gd name="connsiteX0" fmla="*/ 457628 w 1938240"/>
              <a:gd name="connsiteY0" fmla="*/ 0 h 356467"/>
              <a:gd name="connsiteX1" fmla="*/ 1938229 w 1938240"/>
              <a:gd name="connsiteY1" fmla="*/ 139812 h 356467"/>
              <a:gd name="connsiteX2" fmla="*/ 0 w 1938240"/>
              <a:gd name="connsiteY2" fmla="*/ 356467 h 356467"/>
              <a:gd name="connsiteX0" fmla="*/ 457628 w 1938229"/>
              <a:gd name="connsiteY0" fmla="*/ 0 h 356467"/>
              <a:gd name="connsiteX1" fmla="*/ 1938229 w 1938229"/>
              <a:gd name="connsiteY1" fmla="*/ 139812 h 356467"/>
              <a:gd name="connsiteX2" fmla="*/ 0 w 1938229"/>
              <a:gd name="connsiteY2" fmla="*/ 356467 h 356467"/>
              <a:gd name="connsiteX0" fmla="*/ 457628 w 1938229"/>
              <a:gd name="connsiteY0" fmla="*/ 0 h 356467"/>
              <a:gd name="connsiteX1" fmla="*/ 1938229 w 1938229"/>
              <a:gd name="connsiteY1" fmla="*/ 139812 h 356467"/>
              <a:gd name="connsiteX2" fmla="*/ 0 w 1938229"/>
              <a:gd name="connsiteY2" fmla="*/ 356467 h 356467"/>
              <a:gd name="connsiteX0" fmla="*/ 457628 w 1949994"/>
              <a:gd name="connsiteY0" fmla="*/ 0 h 356467"/>
              <a:gd name="connsiteX1" fmla="*/ 1938229 w 1949994"/>
              <a:gd name="connsiteY1" fmla="*/ 139812 h 356467"/>
              <a:gd name="connsiteX2" fmla="*/ 0 w 1949994"/>
              <a:gd name="connsiteY2" fmla="*/ 356467 h 356467"/>
              <a:gd name="connsiteX0" fmla="*/ 482638 w 482638"/>
              <a:gd name="connsiteY0" fmla="*/ 0 h 356467"/>
              <a:gd name="connsiteX1" fmla="*/ 2476 w 482638"/>
              <a:gd name="connsiteY1" fmla="*/ 187005 h 356467"/>
              <a:gd name="connsiteX2" fmla="*/ 25010 w 482638"/>
              <a:gd name="connsiteY2" fmla="*/ 356467 h 356467"/>
              <a:gd name="connsiteX0" fmla="*/ 7302 w 675994"/>
              <a:gd name="connsiteY0" fmla="*/ 0 h 269527"/>
              <a:gd name="connsiteX1" fmla="*/ 263305 w 675994"/>
              <a:gd name="connsiteY1" fmla="*/ 100065 h 269527"/>
              <a:gd name="connsiteX2" fmla="*/ 285839 w 675994"/>
              <a:gd name="connsiteY2" fmla="*/ 269527 h 269527"/>
              <a:gd name="connsiteX0" fmla="*/ 10967 w 679660"/>
              <a:gd name="connsiteY0" fmla="*/ 0 h 269527"/>
              <a:gd name="connsiteX1" fmla="*/ 266970 w 679660"/>
              <a:gd name="connsiteY1" fmla="*/ 100065 h 269527"/>
              <a:gd name="connsiteX2" fmla="*/ 289504 w 679660"/>
              <a:gd name="connsiteY2" fmla="*/ 269527 h 269527"/>
              <a:gd name="connsiteX0" fmla="*/ 17254 w 685947"/>
              <a:gd name="connsiteY0" fmla="*/ 0 h 269527"/>
              <a:gd name="connsiteX1" fmla="*/ 273257 w 685947"/>
              <a:gd name="connsiteY1" fmla="*/ 100065 h 269527"/>
              <a:gd name="connsiteX2" fmla="*/ 295791 w 685947"/>
              <a:gd name="connsiteY2" fmla="*/ 269527 h 269527"/>
              <a:gd name="connsiteX0" fmla="*/ 18135 w 667288"/>
              <a:gd name="connsiteY0" fmla="*/ 0 h 266472"/>
              <a:gd name="connsiteX1" fmla="*/ 254598 w 667288"/>
              <a:gd name="connsiteY1" fmla="*/ 97010 h 266472"/>
              <a:gd name="connsiteX2" fmla="*/ 277132 w 667288"/>
              <a:gd name="connsiteY2" fmla="*/ 266472 h 266472"/>
              <a:gd name="connsiteX0" fmla="*/ 36323 w 685476"/>
              <a:gd name="connsiteY0" fmla="*/ 0 h 266472"/>
              <a:gd name="connsiteX1" fmla="*/ 272786 w 685476"/>
              <a:gd name="connsiteY1" fmla="*/ 97010 h 266472"/>
              <a:gd name="connsiteX2" fmla="*/ 295320 w 685476"/>
              <a:gd name="connsiteY2" fmla="*/ 266472 h 266472"/>
              <a:gd name="connsiteX0" fmla="*/ 240646 w 499643"/>
              <a:gd name="connsiteY0" fmla="*/ 0 h 266472"/>
              <a:gd name="connsiteX1" fmla="*/ 477109 w 499643"/>
              <a:gd name="connsiteY1" fmla="*/ 97010 h 266472"/>
              <a:gd name="connsiteX2" fmla="*/ 499643 w 499643"/>
              <a:gd name="connsiteY2" fmla="*/ 266472 h 266472"/>
              <a:gd name="connsiteX0" fmla="*/ 208940 w 566882"/>
              <a:gd name="connsiteY0" fmla="*/ 0 h 266472"/>
              <a:gd name="connsiteX1" fmla="*/ 566882 w 566882"/>
              <a:gd name="connsiteY1" fmla="*/ 100222 h 266472"/>
              <a:gd name="connsiteX2" fmla="*/ 467937 w 566882"/>
              <a:gd name="connsiteY2" fmla="*/ 266472 h 266472"/>
              <a:gd name="connsiteX0" fmla="*/ 94403 w 452345"/>
              <a:gd name="connsiteY0" fmla="*/ 0 h 266472"/>
              <a:gd name="connsiteX1" fmla="*/ 452345 w 452345"/>
              <a:gd name="connsiteY1" fmla="*/ 100222 h 266472"/>
              <a:gd name="connsiteX2" fmla="*/ 353400 w 452345"/>
              <a:gd name="connsiteY2" fmla="*/ 266472 h 266472"/>
              <a:gd name="connsiteX0" fmla="*/ 79223 w 502973"/>
              <a:gd name="connsiteY0" fmla="*/ 0 h 266472"/>
              <a:gd name="connsiteX1" fmla="*/ 502973 w 502973"/>
              <a:gd name="connsiteY1" fmla="*/ 103817 h 266472"/>
              <a:gd name="connsiteX2" fmla="*/ 338220 w 502973"/>
              <a:gd name="connsiteY2" fmla="*/ 266472 h 266472"/>
              <a:gd name="connsiteX0" fmla="*/ 89141 w 469260"/>
              <a:gd name="connsiteY0" fmla="*/ 0 h 266472"/>
              <a:gd name="connsiteX1" fmla="*/ 469260 w 469260"/>
              <a:gd name="connsiteY1" fmla="*/ 106409 h 266472"/>
              <a:gd name="connsiteX2" fmla="*/ 348138 w 469260"/>
              <a:gd name="connsiteY2" fmla="*/ 266472 h 266472"/>
              <a:gd name="connsiteX0" fmla="*/ 117142 w 469260"/>
              <a:gd name="connsiteY0" fmla="*/ 0 h 273521"/>
              <a:gd name="connsiteX1" fmla="*/ 469260 w 469260"/>
              <a:gd name="connsiteY1" fmla="*/ 113458 h 273521"/>
              <a:gd name="connsiteX2" fmla="*/ 348138 w 469260"/>
              <a:gd name="connsiteY2" fmla="*/ 273521 h 273521"/>
              <a:gd name="connsiteX0" fmla="*/ 117142 w 469260"/>
              <a:gd name="connsiteY0" fmla="*/ 0 h 273521"/>
              <a:gd name="connsiteX1" fmla="*/ 469260 w 469260"/>
              <a:gd name="connsiteY1" fmla="*/ 113458 h 273521"/>
              <a:gd name="connsiteX2" fmla="*/ 348138 w 469260"/>
              <a:gd name="connsiteY2" fmla="*/ 273521 h 273521"/>
              <a:gd name="connsiteX0" fmla="*/ 117142 w 469260"/>
              <a:gd name="connsiteY0" fmla="*/ 0 h 273521"/>
              <a:gd name="connsiteX1" fmla="*/ 469260 w 469260"/>
              <a:gd name="connsiteY1" fmla="*/ 113458 h 273521"/>
              <a:gd name="connsiteX2" fmla="*/ 348138 w 469260"/>
              <a:gd name="connsiteY2" fmla="*/ 273521 h 273521"/>
              <a:gd name="connsiteX0" fmla="*/ 280098 w 632216"/>
              <a:gd name="connsiteY0" fmla="*/ 0 h 273521"/>
              <a:gd name="connsiteX1" fmla="*/ 632216 w 632216"/>
              <a:gd name="connsiteY1" fmla="*/ 113458 h 273521"/>
              <a:gd name="connsiteX2" fmla="*/ 511094 w 632216"/>
              <a:gd name="connsiteY2" fmla="*/ 273521 h 273521"/>
              <a:gd name="connsiteX0" fmla="*/ 278345 w 630463"/>
              <a:gd name="connsiteY0" fmla="*/ 0 h 273004"/>
              <a:gd name="connsiteX1" fmla="*/ 630463 w 630463"/>
              <a:gd name="connsiteY1" fmla="*/ 113458 h 273004"/>
              <a:gd name="connsiteX2" fmla="*/ 512300 w 630463"/>
              <a:gd name="connsiteY2" fmla="*/ 273004 h 273004"/>
              <a:gd name="connsiteX0" fmla="*/ 283589 w 622932"/>
              <a:gd name="connsiteY0" fmla="*/ 0 h 273004"/>
              <a:gd name="connsiteX1" fmla="*/ 622932 w 622932"/>
              <a:gd name="connsiteY1" fmla="*/ 106346 h 273004"/>
              <a:gd name="connsiteX2" fmla="*/ 517544 w 622932"/>
              <a:gd name="connsiteY2" fmla="*/ 273004 h 273004"/>
              <a:gd name="connsiteX0" fmla="*/ 279529 w 618872"/>
              <a:gd name="connsiteY0" fmla="*/ 0 h 273004"/>
              <a:gd name="connsiteX1" fmla="*/ 618872 w 618872"/>
              <a:gd name="connsiteY1" fmla="*/ 106346 h 273004"/>
              <a:gd name="connsiteX2" fmla="*/ 513484 w 618872"/>
              <a:gd name="connsiteY2" fmla="*/ 273004 h 273004"/>
              <a:gd name="connsiteX0" fmla="*/ 279529 w 649704"/>
              <a:gd name="connsiteY0" fmla="*/ 0 h 273004"/>
              <a:gd name="connsiteX1" fmla="*/ 618872 w 649704"/>
              <a:gd name="connsiteY1" fmla="*/ 106346 h 273004"/>
              <a:gd name="connsiteX2" fmla="*/ 513484 w 649704"/>
              <a:gd name="connsiteY2" fmla="*/ 273004 h 273004"/>
              <a:gd name="connsiteX0" fmla="*/ 49780 w 419955"/>
              <a:gd name="connsiteY0" fmla="*/ 0 h 273004"/>
              <a:gd name="connsiteX1" fmla="*/ 389123 w 419955"/>
              <a:gd name="connsiteY1" fmla="*/ 106346 h 273004"/>
              <a:gd name="connsiteX2" fmla="*/ 283735 w 419955"/>
              <a:gd name="connsiteY2" fmla="*/ 273004 h 273004"/>
              <a:gd name="connsiteX0" fmla="*/ 133080 w 378403"/>
              <a:gd name="connsiteY0" fmla="*/ 0 h 273004"/>
              <a:gd name="connsiteX1" fmla="*/ 341393 w 378403"/>
              <a:gd name="connsiteY1" fmla="*/ 104328 h 273004"/>
              <a:gd name="connsiteX2" fmla="*/ 367035 w 378403"/>
              <a:gd name="connsiteY2" fmla="*/ 273004 h 273004"/>
              <a:gd name="connsiteX0" fmla="*/ 29080 w 274403"/>
              <a:gd name="connsiteY0" fmla="*/ 0 h 273004"/>
              <a:gd name="connsiteX1" fmla="*/ 237393 w 274403"/>
              <a:gd name="connsiteY1" fmla="*/ 104328 h 273004"/>
              <a:gd name="connsiteX2" fmla="*/ 263035 w 274403"/>
              <a:gd name="connsiteY2" fmla="*/ 273004 h 273004"/>
              <a:gd name="connsiteX0" fmla="*/ 29733 w 263688"/>
              <a:gd name="connsiteY0" fmla="*/ 0 h 273004"/>
              <a:gd name="connsiteX1" fmla="*/ 224049 w 263688"/>
              <a:gd name="connsiteY1" fmla="*/ 93897 h 273004"/>
              <a:gd name="connsiteX2" fmla="*/ 263688 w 263688"/>
              <a:gd name="connsiteY2" fmla="*/ 273004 h 273004"/>
              <a:gd name="connsiteX0" fmla="*/ 192699 w 268560"/>
              <a:gd name="connsiteY0" fmla="*/ 0 h 274561"/>
              <a:gd name="connsiteX1" fmla="*/ 216855 w 268560"/>
              <a:gd name="connsiteY1" fmla="*/ 95454 h 274561"/>
              <a:gd name="connsiteX2" fmla="*/ 256494 w 268560"/>
              <a:gd name="connsiteY2" fmla="*/ 274561 h 274561"/>
              <a:gd name="connsiteX0" fmla="*/ 207435 w 270277"/>
              <a:gd name="connsiteY0" fmla="*/ 0 h 274821"/>
              <a:gd name="connsiteX1" fmla="*/ 216855 w 270277"/>
              <a:gd name="connsiteY1" fmla="*/ 95714 h 274821"/>
              <a:gd name="connsiteX2" fmla="*/ 256494 w 270277"/>
              <a:gd name="connsiteY2" fmla="*/ 274821 h 274821"/>
              <a:gd name="connsiteX0" fmla="*/ 220311 w 269371"/>
              <a:gd name="connsiteY0" fmla="*/ 0 h 274821"/>
              <a:gd name="connsiteX1" fmla="*/ 209918 w 269371"/>
              <a:gd name="connsiteY1" fmla="*/ 93177 h 274821"/>
              <a:gd name="connsiteX2" fmla="*/ 269370 w 269371"/>
              <a:gd name="connsiteY2" fmla="*/ 274821 h 274821"/>
              <a:gd name="connsiteX0" fmla="*/ 220311 w 269370"/>
              <a:gd name="connsiteY0" fmla="*/ 0 h 274821"/>
              <a:gd name="connsiteX1" fmla="*/ 209918 w 269370"/>
              <a:gd name="connsiteY1" fmla="*/ 93177 h 274821"/>
              <a:gd name="connsiteX2" fmla="*/ 269370 w 269370"/>
              <a:gd name="connsiteY2" fmla="*/ 274821 h 274821"/>
              <a:gd name="connsiteX0" fmla="*/ 220311 w 269960"/>
              <a:gd name="connsiteY0" fmla="*/ 0 h 274821"/>
              <a:gd name="connsiteX1" fmla="*/ 209918 w 269960"/>
              <a:gd name="connsiteY1" fmla="*/ 93177 h 274821"/>
              <a:gd name="connsiteX2" fmla="*/ 269370 w 269960"/>
              <a:gd name="connsiteY2" fmla="*/ 274821 h 274821"/>
              <a:gd name="connsiteX0" fmla="*/ 288554 w 316685"/>
              <a:gd name="connsiteY0" fmla="*/ 0 h 276700"/>
              <a:gd name="connsiteX1" fmla="*/ 209918 w 316685"/>
              <a:gd name="connsiteY1" fmla="*/ 95056 h 276700"/>
              <a:gd name="connsiteX2" fmla="*/ 269370 w 316685"/>
              <a:gd name="connsiteY2" fmla="*/ 276700 h 276700"/>
              <a:gd name="connsiteX0" fmla="*/ 675055 w 682176"/>
              <a:gd name="connsiteY0" fmla="*/ 0 h 294250"/>
              <a:gd name="connsiteX1" fmla="*/ 209918 w 682176"/>
              <a:gd name="connsiteY1" fmla="*/ 112606 h 294250"/>
              <a:gd name="connsiteX2" fmla="*/ 269370 w 682176"/>
              <a:gd name="connsiteY2" fmla="*/ 294250 h 294250"/>
              <a:gd name="connsiteX0" fmla="*/ 675055 w 675055"/>
              <a:gd name="connsiteY0" fmla="*/ 0 h 294250"/>
              <a:gd name="connsiteX1" fmla="*/ 209918 w 675055"/>
              <a:gd name="connsiteY1" fmla="*/ 112606 h 294250"/>
              <a:gd name="connsiteX2" fmla="*/ 269370 w 675055"/>
              <a:gd name="connsiteY2" fmla="*/ 294250 h 294250"/>
              <a:gd name="connsiteX0" fmla="*/ 702977 w 702977"/>
              <a:gd name="connsiteY0" fmla="*/ 0 h 294250"/>
              <a:gd name="connsiteX1" fmla="*/ 196619 w 702977"/>
              <a:gd name="connsiteY1" fmla="*/ 111850 h 294250"/>
              <a:gd name="connsiteX2" fmla="*/ 297292 w 702977"/>
              <a:gd name="connsiteY2" fmla="*/ 294250 h 294250"/>
              <a:gd name="connsiteX0" fmla="*/ 702977 w 702977"/>
              <a:gd name="connsiteY0" fmla="*/ 0 h 294250"/>
              <a:gd name="connsiteX1" fmla="*/ 196619 w 702977"/>
              <a:gd name="connsiteY1" fmla="*/ 111850 h 294250"/>
              <a:gd name="connsiteX2" fmla="*/ 297292 w 702977"/>
              <a:gd name="connsiteY2" fmla="*/ 294250 h 294250"/>
              <a:gd name="connsiteX0" fmla="*/ 650373 w 650373"/>
              <a:gd name="connsiteY0" fmla="*/ 0 h 294250"/>
              <a:gd name="connsiteX1" fmla="*/ 144015 w 650373"/>
              <a:gd name="connsiteY1" fmla="*/ 111850 h 294250"/>
              <a:gd name="connsiteX2" fmla="*/ 244688 w 650373"/>
              <a:gd name="connsiteY2" fmla="*/ 294250 h 294250"/>
              <a:gd name="connsiteX0" fmla="*/ 624340 w 624340"/>
              <a:gd name="connsiteY0" fmla="*/ 0 h 280607"/>
              <a:gd name="connsiteX1" fmla="*/ 117982 w 624340"/>
              <a:gd name="connsiteY1" fmla="*/ 111850 h 280607"/>
              <a:gd name="connsiteX2" fmla="*/ 313426 w 624340"/>
              <a:gd name="connsiteY2" fmla="*/ 280607 h 280607"/>
              <a:gd name="connsiteX0" fmla="*/ 623756 w 623756"/>
              <a:gd name="connsiteY0" fmla="*/ 0 h 280607"/>
              <a:gd name="connsiteX1" fmla="*/ 117398 w 623756"/>
              <a:gd name="connsiteY1" fmla="*/ 111850 h 280607"/>
              <a:gd name="connsiteX2" fmla="*/ 312842 w 623756"/>
              <a:gd name="connsiteY2" fmla="*/ 280607 h 280607"/>
              <a:gd name="connsiteX0" fmla="*/ 701588 w 701588"/>
              <a:gd name="connsiteY0" fmla="*/ 0 h 280607"/>
              <a:gd name="connsiteX1" fmla="*/ 98412 w 701588"/>
              <a:gd name="connsiteY1" fmla="*/ 108169 h 280607"/>
              <a:gd name="connsiteX2" fmla="*/ 390674 w 701588"/>
              <a:gd name="connsiteY2" fmla="*/ 280607 h 280607"/>
              <a:gd name="connsiteX0" fmla="*/ 633859 w 633859"/>
              <a:gd name="connsiteY0" fmla="*/ 0 h 280607"/>
              <a:gd name="connsiteX1" fmla="*/ 30683 w 633859"/>
              <a:gd name="connsiteY1" fmla="*/ 108169 h 280607"/>
              <a:gd name="connsiteX2" fmla="*/ 322945 w 633859"/>
              <a:gd name="connsiteY2" fmla="*/ 280607 h 280607"/>
              <a:gd name="connsiteX0" fmla="*/ 583021 w 583021"/>
              <a:gd name="connsiteY0" fmla="*/ 0 h 280607"/>
              <a:gd name="connsiteX1" fmla="*/ 38071 w 583021"/>
              <a:gd name="connsiteY1" fmla="*/ 111959 h 280607"/>
              <a:gd name="connsiteX2" fmla="*/ 272107 w 583021"/>
              <a:gd name="connsiteY2" fmla="*/ 280607 h 280607"/>
              <a:gd name="connsiteX0" fmla="*/ 583021 w 583021"/>
              <a:gd name="connsiteY0" fmla="*/ 0 h 280607"/>
              <a:gd name="connsiteX1" fmla="*/ 38071 w 583021"/>
              <a:gd name="connsiteY1" fmla="*/ 111959 h 280607"/>
              <a:gd name="connsiteX2" fmla="*/ 272107 w 583021"/>
              <a:gd name="connsiteY2" fmla="*/ 280607 h 280607"/>
              <a:gd name="connsiteX0" fmla="*/ 564896 w 564896"/>
              <a:gd name="connsiteY0" fmla="*/ 0 h 288233"/>
              <a:gd name="connsiteX1" fmla="*/ 19946 w 564896"/>
              <a:gd name="connsiteY1" fmla="*/ 111959 h 288233"/>
              <a:gd name="connsiteX2" fmla="*/ 465793 w 564896"/>
              <a:gd name="connsiteY2" fmla="*/ 288233 h 288233"/>
              <a:gd name="connsiteX0" fmla="*/ 258609 w 258609"/>
              <a:gd name="connsiteY0" fmla="*/ 0 h 288233"/>
              <a:gd name="connsiteX1" fmla="*/ 81629 w 258609"/>
              <a:gd name="connsiteY1" fmla="*/ 115416 h 288233"/>
              <a:gd name="connsiteX2" fmla="*/ 159506 w 258609"/>
              <a:gd name="connsiteY2" fmla="*/ 288233 h 288233"/>
              <a:gd name="connsiteX0" fmla="*/ 233791 w 233791"/>
              <a:gd name="connsiteY0" fmla="*/ 0 h 294579"/>
              <a:gd name="connsiteX1" fmla="*/ 81627 w 233791"/>
              <a:gd name="connsiteY1" fmla="*/ 121762 h 294579"/>
              <a:gd name="connsiteX2" fmla="*/ 159504 w 233791"/>
              <a:gd name="connsiteY2" fmla="*/ 294579 h 294579"/>
              <a:gd name="connsiteX0" fmla="*/ 233791 w 238130"/>
              <a:gd name="connsiteY0" fmla="*/ 0 h 294579"/>
              <a:gd name="connsiteX1" fmla="*/ 81627 w 238130"/>
              <a:gd name="connsiteY1" fmla="*/ 121762 h 294579"/>
              <a:gd name="connsiteX2" fmla="*/ 159504 w 238130"/>
              <a:gd name="connsiteY2" fmla="*/ 294579 h 294579"/>
              <a:gd name="connsiteX0" fmla="*/ 233791 w 267095"/>
              <a:gd name="connsiteY0" fmla="*/ 0 h 294579"/>
              <a:gd name="connsiteX1" fmla="*/ 81627 w 267095"/>
              <a:gd name="connsiteY1" fmla="*/ 121762 h 294579"/>
              <a:gd name="connsiteX2" fmla="*/ 159504 w 267095"/>
              <a:gd name="connsiteY2" fmla="*/ 294579 h 294579"/>
              <a:gd name="connsiteX0" fmla="*/ 232722 w 266216"/>
              <a:gd name="connsiteY0" fmla="*/ 0 h 295957"/>
              <a:gd name="connsiteX1" fmla="*/ 81627 w 266216"/>
              <a:gd name="connsiteY1" fmla="*/ 123140 h 295957"/>
              <a:gd name="connsiteX2" fmla="*/ 159504 w 266216"/>
              <a:gd name="connsiteY2" fmla="*/ 295957 h 295957"/>
              <a:gd name="connsiteX0" fmla="*/ 199780 w 233274"/>
              <a:gd name="connsiteY0" fmla="*/ 0 h 295454"/>
              <a:gd name="connsiteX1" fmla="*/ 48685 w 233274"/>
              <a:gd name="connsiteY1" fmla="*/ 123140 h 295454"/>
              <a:gd name="connsiteX2" fmla="*/ 226404 w 233274"/>
              <a:gd name="connsiteY2" fmla="*/ 295454 h 295454"/>
              <a:gd name="connsiteX0" fmla="*/ 199780 w 226404"/>
              <a:gd name="connsiteY0" fmla="*/ 0 h 295454"/>
              <a:gd name="connsiteX1" fmla="*/ 48685 w 226404"/>
              <a:gd name="connsiteY1" fmla="*/ 123140 h 295454"/>
              <a:gd name="connsiteX2" fmla="*/ 226404 w 226404"/>
              <a:gd name="connsiteY2" fmla="*/ 295454 h 295454"/>
              <a:gd name="connsiteX0" fmla="*/ 264030 w 290654"/>
              <a:gd name="connsiteY0" fmla="*/ 0 h 295454"/>
              <a:gd name="connsiteX1" fmla="*/ 34989 w 290654"/>
              <a:gd name="connsiteY1" fmla="*/ 168223 h 295454"/>
              <a:gd name="connsiteX2" fmla="*/ 290654 w 290654"/>
              <a:gd name="connsiteY2" fmla="*/ 295454 h 295454"/>
              <a:gd name="connsiteX0" fmla="*/ 237250 w 263874"/>
              <a:gd name="connsiteY0" fmla="*/ 0 h 295454"/>
              <a:gd name="connsiteX1" fmla="*/ 8209 w 263874"/>
              <a:gd name="connsiteY1" fmla="*/ 168223 h 295454"/>
              <a:gd name="connsiteX2" fmla="*/ 263874 w 263874"/>
              <a:gd name="connsiteY2" fmla="*/ 295454 h 295454"/>
              <a:gd name="connsiteX0" fmla="*/ 237250 w 263874"/>
              <a:gd name="connsiteY0" fmla="*/ 0 h 295454"/>
              <a:gd name="connsiteX1" fmla="*/ 8209 w 263874"/>
              <a:gd name="connsiteY1" fmla="*/ 168223 h 295454"/>
              <a:gd name="connsiteX2" fmla="*/ 263874 w 263874"/>
              <a:gd name="connsiteY2" fmla="*/ 295454 h 295454"/>
              <a:gd name="connsiteX0" fmla="*/ 370526 w 370526"/>
              <a:gd name="connsiteY0" fmla="*/ 0 h 292596"/>
              <a:gd name="connsiteX1" fmla="*/ 8209 w 370526"/>
              <a:gd name="connsiteY1" fmla="*/ 165365 h 292596"/>
              <a:gd name="connsiteX2" fmla="*/ 263874 w 370526"/>
              <a:gd name="connsiteY2" fmla="*/ 292596 h 292596"/>
              <a:gd name="connsiteX0" fmla="*/ 370526 w 370526"/>
              <a:gd name="connsiteY0" fmla="*/ 0 h 292596"/>
              <a:gd name="connsiteX1" fmla="*/ 8209 w 370526"/>
              <a:gd name="connsiteY1" fmla="*/ 165365 h 292596"/>
              <a:gd name="connsiteX2" fmla="*/ 263874 w 370526"/>
              <a:gd name="connsiteY2" fmla="*/ 292596 h 292596"/>
              <a:gd name="connsiteX0" fmla="*/ 201876 w 263874"/>
              <a:gd name="connsiteY0" fmla="*/ 0 h 185453"/>
              <a:gd name="connsiteX1" fmla="*/ 8209 w 263874"/>
              <a:gd name="connsiteY1" fmla="*/ 58222 h 185453"/>
              <a:gd name="connsiteX2" fmla="*/ 263874 w 263874"/>
              <a:gd name="connsiteY2" fmla="*/ 185453 h 185453"/>
              <a:gd name="connsiteX0" fmla="*/ 171767 w 233765"/>
              <a:gd name="connsiteY0" fmla="*/ 0 h 185453"/>
              <a:gd name="connsiteX1" fmla="*/ 10903 w 233765"/>
              <a:gd name="connsiteY1" fmla="*/ 94644 h 185453"/>
              <a:gd name="connsiteX2" fmla="*/ 233765 w 233765"/>
              <a:gd name="connsiteY2" fmla="*/ 185453 h 185453"/>
              <a:gd name="connsiteX0" fmla="*/ 171767 w 233765"/>
              <a:gd name="connsiteY0" fmla="*/ 0 h 185453"/>
              <a:gd name="connsiteX1" fmla="*/ 10903 w 233765"/>
              <a:gd name="connsiteY1" fmla="*/ 94644 h 185453"/>
              <a:gd name="connsiteX2" fmla="*/ 233765 w 233765"/>
              <a:gd name="connsiteY2" fmla="*/ 185453 h 185453"/>
              <a:gd name="connsiteX0" fmla="*/ 171767 w 233765"/>
              <a:gd name="connsiteY0" fmla="*/ 0 h 185453"/>
              <a:gd name="connsiteX1" fmla="*/ 10903 w 233765"/>
              <a:gd name="connsiteY1" fmla="*/ 94644 h 185453"/>
              <a:gd name="connsiteX2" fmla="*/ 233765 w 233765"/>
              <a:gd name="connsiteY2" fmla="*/ 185453 h 185453"/>
              <a:gd name="connsiteX0" fmla="*/ 164193 w 226191"/>
              <a:gd name="connsiteY0" fmla="*/ 0 h 185453"/>
              <a:gd name="connsiteX1" fmla="*/ 3329 w 226191"/>
              <a:gd name="connsiteY1" fmla="*/ 94644 h 185453"/>
              <a:gd name="connsiteX2" fmla="*/ 226191 w 226191"/>
              <a:gd name="connsiteY2" fmla="*/ 185453 h 185453"/>
              <a:gd name="connsiteX0" fmla="*/ 43689 w 253780"/>
              <a:gd name="connsiteY0" fmla="*/ 0 h 134345"/>
              <a:gd name="connsiteX1" fmla="*/ 30918 w 253780"/>
              <a:gd name="connsiteY1" fmla="*/ 43536 h 134345"/>
              <a:gd name="connsiteX2" fmla="*/ 253780 w 253780"/>
              <a:gd name="connsiteY2" fmla="*/ 134345 h 134345"/>
              <a:gd name="connsiteX0" fmla="*/ 41416 w 251507"/>
              <a:gd name="connsiteY0" fmla="*/ 0 h 134345"/>
              <a:gd name="connsiteX1" fmla="*/ 38115 w 251507"/>
              <a:gd name="connsiteY1" fmla="*/ 87431 h 134345"/>
              <a:gd name="connsiteX2" fmla="*/ 251507 w 251507"/>
              <a:gd name="connsiteY2" fmla="*/ 134345 h 134345"/>
              <a:gd name="connsiteX0" fmla="*/ 41416 w 251507"/>
              <a:gd name="connsiteY0" fmla="*/ 0 h 134345"/>
              <a:gd name="connsiteX1" fmla="*/ 38115 w 251507"/>
              <a:gd name="connsiteY1" fmla="*/ 87431 h 134345"/>
              <a:gd name="connsiteX2" fmla="*/ 251507 w 251507"/>
              <a:gd name="connsiteY2" fmla="*/ 134345 h 134345"/>
              <a:gd name="connsiteX0" fmla="*/ 58500 w 268591"/>
              <a:gd name="connsiteY0" fmla="*/ 0 h 134345"/>
              <a:gd name="connsiteX1" fmla="*/ 55199 w 268591"/>
              <a:gd name="connsiteY1" fmla="*/ 87431 h 134345"/>
              <a:gd name="connsiteX2" fmla="*/ 268591 w 268591"/>
              <a:gd name="connsiteY2" fmla="*/ 134345 h 134345"/>
              <a:gd name="connsiteX0" fmla="*/ 62410 w 263010"/>
              <a:gd name="connsiteY0" fmla="*/ 0 h 135572"/>
              <a:gd name="connsiteX1" fmla="*/ 49618 w 263010"/>
              <a:gd name="connsiteY1" fmla="*/ 88658 h 135572"/>
              <a:gd name="connsiteX2" fmla="*/ 263010 w 263010"/>
              <a:gd name="connsiteY2" fmla="*/ 135572 h 135572"/>
              <a:gd name="connsiteX0" fmla="*/ 56156 w 256756"/>
              <a:gd name="connsiteY0" fmla="*/ 0 h 135572"/>
              <a:gd name="connsiteX1" fmla="*/ 43364 w 256756"/>
              <a:gd name="connsiteY1" fmla="*/ 88658 h 135572"/>
              <a:gd name="connsiteX2" fmla="*/ 256756 w 256756"/>
              <a:gd name="connsiteY2" fmla="*/ 135572 h 135572"/>
              <a:gd name="connsiteX0" fmla="*/ 56156 w 256756"/>
              <a:gd name="connsiteY0" fmla="*/ 0 h 135572"/>
              <a:gd name="connsiteX1" fmla="*/ 43364 w 256756"/>
              <a:gd name="connsiteY1" fmla="*/ 88658 h 135572"/>
              <a:gd name="connsiteX2" fmla="*/ 256756 w 256756"/>
              <a:gd name="connsiteY2" fmla="*/ 135572 h 135572"/>
              <a:gd name="connsiteX0" fmla="*/ 56156 w 256756"/>
              <a:gd name="connsiteY0" fmla="*/ 0 h 135572"/>
              <a:gd name="connsiteX1" fmla="*/ 43364 w 256756"/>
              <a:gd name="connsiteY1" fmla="*/ 88658 h 135572"/>
              <a:gd name="connsiteX2" fmla="*/ 256756 w 256756"/>
              <a:gd name="connsiteY2" fmla="*/ 135572 h 135572"/>
              <a:gd name="connsiteX0" fmla="*/ 56156 w 256756"/>
              <a:gd name="connsiteY0" fmla="*/ 0 h 135572"/>
              <a:gd name="connsiteX1" fmla="*/ 43364 w 256756"/>
              <a:gd name="connsiteY1" fmla="*/ 88658 h 135572"/>
              <a:gd name="connsiteX2" fmla="*/ 256756 w 256756"/>
              <a:gd name="connsiteY2" fmla="*/ 135572 h 135572"/>
              <a:gd name="connsiteX0" fmla="*/ 56156 w 259068"/>
              <a:gd name="connsiteY0" fmla="*/ 0 h 138621"/>
              <a:gd name="connsiteX1" fmla="*/ 43364 w 259068"/>
              <a:gd name="connsiteY1" fmla="*/ 88658 h 138621"/>
              <a:gd name="connsiteX2" fmla="*/ 259068 w 259068"/>
              <a:gd name="connsiteY2" fmla="*/ 138621 h 138621"/>
              <a:gd name="connsiteX0" fmla="*/ 56521 w 258656"/>
              <a:gd name="connsiteY0" fmla="*/ 0 h 140664"/>
              <a:gd name="connsiteX1" fmla="*/ 42952 w 258656"/>
              <a:gd name="connsiteY1" fmla="*/ 90701 h 140664"/>
              <a:gd name="connsiteX2" fmla="*/ 258656 w 258656"/>
              <a:gd name="connsiteY2" fmla="*/ 140664 h 140664"/>
            </a:gdLst>
            <a:ahLst/>
            <a:cxnLst>
              <a:cxn ang="0">
                <a:pos x="connsiteX0" y="connsiteY0"/>
              </a:cxn>
              <a:cxn ang="0">
                <a:pos x="connsiteX1" y="connsiteY1"/>
              </a:cxn>
              <a:cxn ang="0">
                <a:pos x="connsiteX2" y="connsiteY2"/>
              </a:cxn>
            </a:cxnLst>
            <a:rect l="l" t="t" r="r" b="b"/>
            <a:pathLst>
              <a:path w="258656" h="140664">
                <a:moveTo>
                  <a:pt x="56521" y="0"/>
                </a:moveTo>
                <a:cubicBezTo>
                  <a:pt x="-28415" y="46219"/>
                  <a:pt x="-4542" y="72853"/>
                  <a:pt x="42952" y="90701"/>
                </a:cubicBezTo>
                <a:cubicBezTo>
                  <a:pt x="146406" y="134826"/>
                  <a:pt x="134652" y="126987"/>
                  <a:pt x="258656" y="140664"/>
                </a:cubicBezTo>
              </a:path>
            </a:pathLst>
          </a:custGeom>
          <a:noFill/>
          <a:ln w="28575">
            <a:solidFill>
              <a:schemeClr val="tx1"/>
            </a:solidFill>
            <a:prstDash val="dash"/>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14" name="Slide Number Placeholder 13">
            <a:extLst>
              <a:ext uri="{FF2B5EF4-FFF2-40B4-BE49-F238E27FC236}">
                <a16:creationId xmlns:a16="http://schemas.microsoft.com/office/drawing/2014/main" id="{B7246B66-74ED-5C67-1A48-3CC724D1831A}"/>
              </a:ext>
            </a:extLst>
          </p:cNvPr>
          <p:cNvSpPr>
            <a:spLocks noGrp="1"/>
          </p:cNvSpPr>
          <p:nvPr>
            <p:ph type="sldNum" sz="quarter" idx="12"/>
          </p:nvPr>
        </p:nvSpPr>
        <p:spPr/>
        <p:txBody>
          <a:bodyPr/>
          <a:lstStyle/>
          <a:p>
            <a:fld id="{B2909649-AB9D-4512-9D38-B41CFEFBB9D3}" type="slidenum">
              <a:rPr lang="en-US" smtClean="0"/>
              <a:t>78</a:t>
            </a:fld>
            <a:endParaRPr lang="en-US"/>
          </a:p>
        </p:txBody>
      </p:sp>
    </p:spTree>
    <p:extLst>
      <p:ext uri="{BB962C8B-B14F-4D97-AF65-F5344CB8AC3E}">
        <p14:creationId xmlns:p14="http://schemas.microsoft.com/office/powerpoint/2010/main" val="179546331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p:cNvSpPr txBox="1">
            <a:spLocks/>
          </p:cNvSpPr>
          <p:nvPr/>
        </p:nvSpPr>
        <p:spPr>
          <a:xfrm>
            <a:off x="3480620" y="374978"/>
            <a:ext cx="5466736" cy="10605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dirty="0"/>
              <a:t>Trinity Reservoir storage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2290" y="1299866"/>
            <a:ext cx="11339594" cy="4572614"/>
          </a:xfrm>
          <a:prstGeom prst="rect">
            <a:avLst/>
          </a:prstGeom>
        </p:spPr>
      </p:pic>
      <p:sp>
        <p:nvSpPr>
          <p:cNvPr id="5" name="Slide Number Placeholder 4">
            <a:extLst>
              <a:ext uri="{FF2B5EF4-FFF2-40B4-BE49-F238E27FC236}">
                <a16:creationId xmlns:a16="http://schemas.microsoft.com/office/drawing/2014/main" id="{4DE9DC55-FA00-8341-D7C3-B009DF978581}"/>
              </a:ext>
            </a:extLst>
          </p:cNvPr>
          <p:cNvSpPr>
            <a:spLocks noGrp="1"/>
          </p:cNvSpPr>
          <p:nvPr>
            <p:ph type="sldNum" sz="quarter" idx="12"/>
          </p:nvPr>
        </p:nvSpPr>
        <p:spPr/>
        <p:txBody>
          <a:bodyPr/>
          <a:lstStyle/>
          <a:p>
            <a:fld id="{B2909649-AB9D-4512-9D38-B41CFEFBB9D3}" type="slidenum">
              <a:rPr lang="en-US" smtClean="0"/>
              <a:t>79</a:t>
            </a:fld>
            <a:endParaRPr lang="en-US"/>
          </a:p>
        </p:txBody>
      </p:sp>
    </p:spTree>
    <p:extLst>
      <p:ext uri="{BB962C8B-B14F-4D97-AF65-F5344CB8AC3E}">
        <p14:creationId xmlns:p14="http://schemas.microsoft.com/office/powerpoint/2010/main" val="297467869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132" y="164520"/>
            <a:ext cx="6687947" cy="3343975"/>
          </a:xfrm>
          <a:prstGeom prst="rect">
            <a:avLst/>
          </a:prstGeom>
        </p:spPr>
      </p:pic>
      <p:sp>
        <p:nvSpPr>
          <p:cNvPr id="25" name="Subtitle 2">
            <a:extLst>
              <a:ext uri="{FF2B5EF4-FFF2-40B4-BE49-F238E27FC236}">
                <a16:creationId xmlns:a16="http://schemas.microsoft.com/office/drawing/2014/main" id="{ABB8E11D-B919-EC25-13E3-8B340C6F4CF1}"/>
              </a:ext>
            </a:extLst>
          </p:cNvPr>
          <p:cNvSpPr txBox="1">
            <a:spLocks/>
          </p:cNvSpPr>
          <p:nvPr/>
        </p:nvSpPr>
        <p:spPr>
          <a:xfrm>
            <a:off x="7472680" y="660401"/>
            <a:ext cx="4658360" cy="49519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85000"/>
              </a:lnSpc>
              <a:spcBef>
                <a:spcPts val="0"/>
              </a:spcBef>
              <a:buNone/>
            </a:pPr>
            <a:r>
              <a:rPr lang="en-US" sz="3300" dirty="0"/>
              <a:t>Trinity Reservoir</a:t>
            </a:r>
          </a:p>
        </p:txBody>
      </p:sp>
      <p:sp>
        <p:nvSpPr>
          <p:cNvPr id="28" name="Slide Number Placeholder 27">
            <a:extLst>
              <a:ext uri="{FF2B5EF4-FFF2-40B4-BE49-F238E27FC236}">
                <a16:creationId xmlns:a16="http://schemas.microsoft.com/office/drawing/2014/main" id="{6D950AAB-1A23-2B30-C7CB-6F8081ED4F58}"/>
              </a:ext>
            </a:extLst>
          </p:cNvPr>
          <p:cNvSpPr>
            <a:spLocks noGrp="1"/>
          </p:cNvSpPr>
          <p:nvPr>
            <p:ph type="sldNum" sz="quarter" idx="12"/>
          </p:nvPr>
        </p:nvSpPr>
        <p:spPr/>
        <p:txBody>
          <a:bodyPr/>
          <a:lstStyle/>
          <a:p>
            <a:fld id="{B2909649-AB9D-4512-9D38-B41CFEFBB9D3}" type="slidenum">
              <a:rPr lang="en-US" smtClean="0"/>
              <a:t>80</a:t>
            </a:fld>
            <a:endParaRPr lang="en-US"/>
          </a:p>
        </p:txBody>
      </p:sp>
    </p:spTree>
    <p:extLst>
      <p:ext uri="{BB962C8B-B14F-4D97-AF65-F5344CB8AC3E}">
        <p14:creationId xmlns:p14="http://schemas.microsoft.com/office/powerpoint/2010/main" val="141752640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9792" y="3683216"/>
            <a:ext cx="8648579" cy="3088168"/>
          </a:xfrm>
          <a:prstGeom prst="rect">
            <a:avLst/>
          </a:prstGeom>
        </p:spPr>
      </p:pic>
      <p:sp>
        <p:nvSpPr>
          <p:cNvPr id="7" name="Subtitle 2"/>
          <p:cNvSpPr txBox="1">
            <a:spLocks/>
          </p:cNvSpPr>
          <p:nvPr/>
        </p:nvSpPr>
        <p:spPr>
          <a:xfrm>
            <a:off x="7472680" y="660401"/>
            <a:ext cx="4658360" cy="49519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85000"/>
              </a:lnSpc>
              <a:spcBef>
                <a:spcPts val="0"/>
              </a:spcBef>
              <a:buNone/>
            </a:pPr>
            <a:r>
              <a:rPr lang="en-US" sz="3300" dirty="0"/>
              <a:t>Trinity Reservoir</a:t>
            </a: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132" y="164520"/>
            <a:ext cx="6687947" cy="3343975"/>
          </a:xfrm>
          <a:prstGeom prst="rect">
            <a:avLst/>
          </a:prstGeom>
        </p:spPr>
      </p:pic>
      <p:sp>
        <p:nvSpPr>
          <p:cNvPr id="2" name="Rectangle 1">
            <a:extLst>
              <a:ext uri="{FF2B5EF4-FFF2-40B4-BE49-F238E27FC236}">
                <a16:creationId xmlns:a16="http://schemas.microsoft.com/office/drawing/2014/main" id="{FF45198E-37E3-4FD5-B2F5-E54A9656B618}"/>
              </a:ext>
            </a:extLst>
          </p:cNvPr>
          <p:cNvSpPr/>
          <p:nvPr/>
        </p:nvSpPr>
        <p:spPr>
          <a:xfrm>
            <a:off x="8539480" y="1610418"/>
            <a:ext cx="2524760" cy="668645"/>
          </a:xfrm>
          <a:prstGeom prst="rect">
            <a:avLst/>
          </a:prstGeom>
        </p:spPr>
        <p:txBody>
          <a:bodyPr wrap="square">
            <a:spAutoFit/>
          </a:bodyPr>
          <a:lstStyle/>
          <a:p>
            <a:pPr algn="ctr">
              <a:lnSpc>
                <a:spcPct val="85000"/>
              </a:lnSpc>
            </a:pPr>
            <a:r>
              <a:rPr lang="en-US" sz="2200" dirty="0">
                <a:ea typeface="Times New Roman" panose="02020603050405020304" pitchFamily="18" charset="0"/>
              </a:rPr>
              <a:t>Coldest water has warmed 1 °C </a:t>
            </a:r>
            <a:endParaRPr lang="en-US" sz="2200" dirty="0"/>
          </a:p>
        </p:txBody>
      </p:sp>
      <p:cxnSp>
        <p:nvCxnSpPr>
          <p:cNvPr id="8" name="Straight Arrow Connector 7">
            <a:extLst>
              <a:ext uri="{FF2B5EF4-FFF2-40B4-BE49-F238E27FC236}">
                <a16:creationId xmlns:a16="http://schemas.microsoft.com/office/drawing/2014/main" id="{830DABAD-741E-4A9F-B3CF-B896EF5B9440}"/>
              </a:ext>
            </a:extLst>
          </p:cNvPr>
          <p:cNvCxnSpPr>
            <a:cxnSpLocks/>
          </p:cNvCxnSpPr>
          <p:nvPr/>
        </p:nvCxnSpPr>
        <p:spPr>
          <a:xfrm flipH="1">
            <a:off x="7005320" y="1800970"/>
            <a:ext cx="1727200" cy="495190"/>
          </a:xfrm>
          <a:prstGeom prst="straightConnector1">
            <a:avLst/>
          </a:prstGeom>
          <a:ln w="28575">
            <a:prstDash val="dash"/>
            <a:tailEnd type="triangle"/>
          </a:ln>
        </p:spPr>
        <p:style>
          <a:lnRef idx="1">
            <a:schemeClr val="dk1"/>
          </a:lnRef>
          <a:fillRef idx="0">
            <a:schemeClr val="dk1"/>
          </a:fillRef>
          <a:effectRef idx="0">
            <a:schemeClr val="dk1"/>
          </a:effectRef>
          <a:fontRef idx="minor">
            <a:schemeClr val="tx1"/>
          </a:fontRef>
        </p:style>
      </p:cxnSp>
      <p:sp>
        <p:nvSpPr>
          <p:cNvPr id="10" name="Rectangle 9">
            <a:extLst>
              <a:ext uri="{FF2B5EF4-FFF2-40B4-BE49-F238E27FC236}">
                <a16:creationId xmlns:a16="http://schemas.microsoft.com/office/drawing/2014/main" id="{A394E13F-2D46-EAB9-26ED-99ADAECCFDE7}"/>
              </a:ext>
            </a:extLst>
          </p:cNvPr>
          <p:cNvSpPr/>
          <p:nvPr/>
        </p:nvSpPr>
        <p:spPr>
          <a:xfrm>
            <a:off x="8107870" y="2472523"/>
            <a:ext cx="3544918" cy="769441"/>
          </a:xfrm>
          <a:prstGeom prst="rect">
            <a:avLst/>
          </a:prstGeom>
        </p:spPr>
        <p:txBody>
          <a:bodyPr wrap="square">
            <a:spAutoFit/>
          </a:bodyPr>
          <a:lstStyle/>
          <a:p>
            <a:pPr algn="ctr"/>
            <a:r>
              <a:rPr lang="en-US" sz="2200" dirty="0">
                <a:ea typeface="Times New Roman" panose="02020603050405020304" pitchFamily="18" charset="0"/>
              </a:rPr>
              <a:t>Temperatures increase during drought drawdowns</a:t>
            </a:r>
            <a:endParaRPr lang="en-US" sz="2200" dirty="0"/>
          </a:p>
        </p:txBody>
      </p:sp>
      <p:sp>
        <p:nvSpPr>
          <p:cNvPr id="14" name="Freeform 52">
            <a:extLst>
              <a:ext uri="{FF2B5EF4-FFF2-40B4-BE49-F238E27FC236}">
                <a16:creationId xmlns:a16="http://schemas.microsoft.com/office/drawing/2014/main" id="{4B849BD7-40A1-138E-9D57-31D9083FE96C}"/>
              </a:ext>
            </a:extLst>
          </p:cNvPr>
          <p:cNvSpPr/>
          <p:nvPr/>
        </p:nvSpPr>
        <p:spPr>
          <a:xfrm rot="4597338" flipH="1">
            <a:off x="5682868" y="1260412"/>
            <a:ext cx="842851" cy="4830696"/>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336702"/>
              <a:gd name="connsiteY0" fmla="*/ 0 h 567937"/>
              <a:gd name="connsiteX1" fmla="*/ 1083176 w 1336702"/>
              <a:gd name="connsiteY1" fmla="*/ 327683 h 567937"/>
              <a:gd name="connsiteX2" fmla="*/ 1336702 w 1336702"/>
              <a:gd name="connsiteY2" fmla="*/ 567937 h 567937"/>
              <a:gd name="connsiteX0" fmla="*/ 48012 w 1336702"/>
              <a:gd name="connsiteY0" fmla="*/ 0 h 567937"/>
              <a:gd name="connsiteX1" fmla="*/ 1083176 w 1336702"/>
              <a:gd name="connsiteY1" fmla="*/ 327683 h 567937"/>
              <a:gd name="connsiteX2" fmla="*/ 1336702 w 1336702"/>
              <a:gd name="connsiteY2" fmla="*/ 567937 h 567937"/>
              <a:gd name="connsiteX0" fmla="*/ 2231781 w 2231780"/>
              <a:gd name="connsiteY0" fmla="*/ 0 h 443186"/>
              <a:gd name="connsiteX1" fmla="*/ 19912 w 2231780"/>
              <a:gd name="connsiteY1" fmla="*/ 202932 h 443186"/>
              <a:gd name="connsiteX2" fmla="*/ 273438 w 2231780"/>
              <a:gd name="connsiteY2" fmla="*/ 443186 h 443186"/>
              <a:gd name="connsiteX0" fmla="*/ 2003540 w 2003541"/>
              <a:gd name="connsiteY0" fmla="*/ 0 h 443186"/>
              <a:gd name="connsiteX1" fmla="*/ 197391 w 2003541"/>
              <a:gd name="connsiteY1" fmla="*/ 260120 h 443186"/>
              <a:gd name="connsiteX2" fmla="*/ 45197 w 2003541"/>
              <a:gd name="connsiteY2" fmla="*/ 443186 h 443186"/>
              <a:gd name="connsiteX0" fmla="*/ 2053725 w 2053724"/>
              <a:gd name="connsiteY0" fmla="*/ 0 h 443186"/>
              <a:gd name="connsiteX1" fmla="*/ 247576 w 2053724"/>
              <a:gd name="connsiteY1" fmla="*/ 260120 h 443186"/>
              <a:gd name="connsiteX2" fmla="*/ 95382 w 2053724"/>
              <a:gd name="connsiteY2" fmla="*/ 443186 h 443186"/>
              <a:gd name="connsiteX0" fmla="*/ 2053725 w 2053726"/>
              <a:gd name="connsiteY0" fmla="*/ 0 h 443186"/>
              <a:gd name="connsiteX1" fmla="*/ 247576 w 2053726"/>
              <a:gd name="connsiteY1" fmla="*/ 260120 h 443186"/>
              <a:gd name="connsiteX2" fmla="*/ 95382 w 2053726"/>
              <a:gd name="connsiteY2" fmla="*/ 443186 h 443186"/>
              <a:gd name="connsiteX0" fmla="*/ 2194274 w 2194274"/>
              <a:gd name="connsiteY0" fmla="*/ 0 h 451095"/>
              <a:gd name="connsiteX1" fmla="*/ 247576 w 2194274"/>
              <a:gd name="connsiteY1" fmla="*/ 268029 h 451095"/>
              <a:gd name="connsiteX2" fmla="*/ 95382 w 2194274"/>
              <a:gd name="connsiteY2" fmla="*/ 451095 h 451095"/>
              <a:gd name="connsiteX0" fmla="*/ 2120216 w 2120216"/>
              <a:gd name="connsiteY0" fmla="*/ 0 h 445217"/>
              <a:gd name="connsiteX1" fmla="*/ 173518 w 2120216"/>
              <a:gd name="connsiteY1" fmla="*/ 268029 h 445217"/>
              <a:gd name="connsiteX2" fmla="*/ 128944 w 2120216"/>
              <a:gd name="connsiteY2" fmla="*/ 445217 h 445217"/>
              <a:gd name="connsiteX0" fmla="*/ 2321978 w 2321978"/>
              <a:gd name="connsiteY0" fmla="*/ 0 h 445217"/>
              <a:gd name="connsiteX1" fmla="*/ 375280 w 2321978"/>
              <a:gd name="connsiteY1" fmla="*/ 268029 h 445217"/>
              <a:gd name="connsiteX2" fmla="*/ 330706 w 2321978"/>
              <a:gd name="connsiteY2" fmla="*/ 445217 h 445217"/>
              <a:gd name="connsiteX0" fmla="*/ 2264293 w 2264293"/>
              <a:gd name="connsiteY0" fmla="*/ 0 h 436905"/>
              <a:gd name="connsiteX1" fmla="*/ 317595 w 2264293"/>
              <a:gd name="connsiteY1" fmla="*/ 268029 h 436905"/>
              <a:gd name="connsiteX2" fmla="*/ 358404 w 2264293"/>
              <a:gd name="connsiteY2" fmla="*/ 436905 h 436905"/>
              <a:gd name="connsiteX0" fmla="*/ 2260371 w 2260371"/>
              <a:gd name="connsiteY0" fmla="*/ 0 h 436905"/>
              <a:gd name="connsiteX1" fmla="*/ 313673 w 2260371"/>
              <a:gd name="connsiteY1" fmla="*/ 268029 h 436905"/>
              <a:gd name="connsiteX2" fmla="*/ 354482 w 2260371"/>
              <a:gd name="connsiteY2" fmla="*/ 436905 h 436905"/>
              <a:gd name="connsiteX0" fmla="*/ 2136284 w 2136284"/>
              <a:gd name="connsiteY0" fmla="*/ 0 h 436905"/>
              <a:gd name="connsiteX1" fmla="*/ 189586 w 2136284"/>
              <a:gd name="connsiteY1" fmla="*/ 268029 h 436905"/>
              <a:gd name="connsiteX2" fmla="*/ 230395 w 2136284"/>
              <a:gd name="connsiteY2" fmla="*/ 436905 h 436905"/>
              <a:gd name="connsiteX0" fmla="*/ 2136282 w 2136282"/>
              <a:gd name="connsiteY0" fmla="*/ 0 h 436905"/>
              <a:gd name="connsiteX1" fmla="*/ 189584 w 2136282"/>
              <a:gd name="connsiteY1" fmla="*/ 268029 h 436905"/>
              <a:gd name="connsiteX2" fmla="*/ 230393 w 2136282"/>
              <a:gd name="connsiteY2" fmla="*/ 436905 h 436905"/>
              <a:gd name="connsiteX0" fmla="*/ 2653020 w 2653020"/>
              <a:gd name="connsiteY0" fmla="*/ 0 h 438196"/>
              <a:gd name="connsiteX1" fmla="*/ 706322 w 2653020"/>
              <a:gd name="connsiteY1" fmla="*/ 268029 h 438196"/>
              <a:gd name="connsiteX2" fmla="*/ 100859 w 2653020"/>
              <a:gd name="connsiteY2" fmla="*/ 438196 h 438196"/>
              <a:gd name="connsiteX0" fmla="*/ 2552162 w 2552162"/>
              <a:gd name="connsiteY0" fmla="*/ 0 h 438196"/>
              <a:gd name="connsiteX1" fmla="*/ 605464 w 2552162"/>
              <a:gd name="connsiteY1" fmla="*/ 268029 h 438196"/>
              <a:gd name="connsiteX2" fmla="*/ 1 w 2552162"/>
              <a:gd name="connsiteY2" fmla="*/ 438196 h 438196"/>
              <a:gd name="connsiteX0" fmla="*/ 2552162 w 2568187"/>
              <a:gd name="connsiteY0" fmla="*/ 0 h 438196"/>
              <a:gd name="connsiteX1" fmla="*/ 2129757 w 2568187"/>
              <a:gd name="connsiteY1" fmla="*/ 261373 h 438196"/>
              <a:gd name="connsiteX2" fmla="*/ 1 w 2568187"/>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720572 w 2552161"/>
              <a:gd name="connsiteY1" fmla="*/ 71369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445997 w 2445997"/>
              <a:gd name="connsiteY0" fmla="*/ 0 h 438139"/>
              <a:gd name="connsiteX1" fmla="*/ 626879 w 2445997"/>
              <a:gd name="connsiteY1" fmla="*/ 126713 h 438139"/>
              <a:gd name="connsiteX2" fmla="*/ 0 w 2445997"/>
              <a:gd name="connsiteY2" fmla="*/ 438139 h 438139"/>
              <a:gd name="connsiteX0" fmla="*/ 3351167 w 3351167"/>
              <a:gd name="connsiteY0" fmla="*/ 0 h 438139"/>
              <a:gd name="connsiteX1" fmla="*/ 1532049 w 3351167"/>
              <a:gd name="connsiteY1" fmla="*/ 126713 h 438139"/>
              <a:gd name="connsiteX2" fmla="*/ 905170 w 3351167"/>
              <a:gd name="connsiteY2" fmla="*/ 438139 h 438139"/>
              <a:gd name="connsiteX0" fmla="*/ 3320768 w 3320768"/>
              <a:gd name="connsiteY0" fmla="*/ 0 h 441400"/>
              <a:gd name="connsiteX1" fmla="*/ 1501650 w 3320768"/>
              <a:gd name="connsiteY1" fmla="*/ 126713 h 441400"/>
              <a:gd name="connsiteX2" fmla="*/ 914814 w 3320768"/>
              <a:gd name="connsiteY2" fmla="*/ 441400 h 441400"/>
              <a:gd name="connsiteX0" fmla="*/ 3448836 w 3448836"/>
              <a:gd name="connsiteY0" fmla="*/ 0 h 441400"/>
              <a:gd name="connsiteX1" fmla="*/ 1629718 w 3448836"/>
              <a:gd name="connsiteY1" fmla="*/ 126713 h 441400"/>
              <a:gd name="connsiteX2" fmla="*/ 1042882 w 3448836"/>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437172 w 3437172"/>
              <a:gd name="connsiteY0" fmla="*/ 0 h 441400"/>
              <a:gd name="connsiteX1" fmla="*/ 1618054 w 3437172"/>
              <a:gd name="connsiteY1" fmla="*/ 126713 h 441400"/>
              <a:gd name="connsiteX2" fmla="*/ 1031218 w 3437172"/>
              <a:gd name="connsiteY2" fmla="*/ 441400 h 441400"/>
              <a:gd name="connsiteX0" fmla="*/ 888933 w 1847697"/>
              <a:gd name="connsiteY0" fmla="*/ 0 h 351552"/>
              <a:gd name="connsiteX1" fmla="*/ 1618054 w 1847697"/>
              <a:gd name="connsiteY1" fmla="*/ 36865 h 351552"/>
              <a:gd name="connsiteX2" fmla="*/ 1031218 w 184769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055641 w 1197926"/>
              <a:gd name="connsiteY0" fmla="*/ 0 h 351552"/>
              <a:gd name="connsiteX1" fmla="*/ 455500 w 1197926"/>
              <a:gd name="connsiteY1" fmla="*/ 153049 h 351552"/>
              <a:gd name="connsiteX2" fmla="*/ 1197926 w 1197926"/>
              <a:gd name="connsiteY2" fmla="*/ 351552 h 351552"/>
              <a:gd name="connsiteX0" fmla="*/ 664703 w 806988"/>
              <a:gd name="connsiteY0" fmla="*/ 0 h 351552"/>
              <a:gd name="connsiteX1" fmla="*/ 64562 w 806988"/>
              <a:gd name="connsiteY1" fmla="*/ 153049 h 351552"/>
              <a:gd name="connsiteX2" fmla="*/ 806988 w 806988"/>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912970 w 912970"/>
              <a:gd name="connsiteY0" fmla="*/ 0 h 353146"/>
              <a:gd name="connsiteX1" fmla="*/ 127332 w 912970"/>
              <a:gd name="connsiteY1" fmla="*/ 162755 h 353146"/>
              <a:gd name="connsiteX2" fmla="*/ 466120 w 912970"/>
              <a:gd name="connsiteY2" fmla="*/ 353146 h 353146"/>
              <a:gd name="connsiteX0" fmla="*/ 814193 w 814193"/>
              <a:gd name="connsiteY0" fmla="*/ 0 h 353146"/>
              <a:gd name="connsiteX1" fmla="*/ 28555 w 814193"/>
              <a:gd name="connsiteY1" fmla="*/ 162755 h 353146"/>
              <a:gd name="connsiteX2" fmla="*/ 367343 w 814193"/>
              <a:gd name="connsiteY2" fmla="*/ 353146 h 353146"/>
              <a:gd name="connsiteX0" fmla="*/ 446850 w 1921080"/>
              <a:gd name="connsiteY0" fmla="*/ 0 h 353146"/>
              <a:gd name="connsiteX1" fmla="*/ 1914974 w 1921080"/>
              <a:gd name="connsiteY1" fmla="*/ 149179 h 353146"/>
              <a:gd name="connsiteX2" fmla="*/ 0 w 1921080"/>
              <a:gd name="connsiteY2" fmla="*/ 353146 h 353146"/>
              <a:gd name="connsiteX0" fmla="*/ 457628 w 1921118"/>
              <a:gd name="connsiteY0" fmla="*/ 0 h 356467"/>
              <a:gd name="connsiteX1" fmla="*/ 1914974 w 1921118"/>
              <a:gd name="connsiteY1" fmla="*/ 152500 h 356467"/>
              <a:gd name="connsiteX2" fmla="*/ 0 w 1921118"/>
              <a:gd name="connsiteY2" fmla="*/ 356467 h 356467"/>
              <a:gd name="connsiteX0" fmla="*/ 457628 w 1969475"/>
              <a:gd name="connsiteY0" fmla="*/ 0 h 356467"/>
              <a:gd name="connsiteX1" fmla="*/ 1963498 w 1969475"/>
              <a:gd name="connsiteY1" fmla="*/ 117428 h 356467"/>
              <a:gd name="connsiteX2" fmla="*/ 0 w 1969475"/>
              <a:gd name="connsiteY2" fmla="*/ 356467 h 356467"/>
              <a:gd name="connsiteX0" fmla="*/ 457628 w 2068244"/>
              <a:gd name="connsiteY0" fmla="*/ 0 h 356467"/>
              <a:gd name="connsiteX1" fmla="*/ 2062582 w 2068244"/>
              <a:gd name="connsiteY1" fmla="*/ 120240 h 356467"/>
              <a:gd name="connsiteX2" fmla="*/ 0 w 2068244"/>
              <a:gd name="connsiteY2" fmla="*/ 356467 h 356467"/>
              <a:gd name="connsiteX0" fmla="*/ 457628 w 2062582"/>
              <a:gd name="connsiteY0" fmla="*/ 0 h 356467"/>
              <a:gd name="connsiteX1" fmla="*/ 2062582 w 2062582"/>
              <a:gd name="connsiteY1" fmla="*/ 120240 h 356467"/>
              <a:gd name="connsiteX2" fmla="*/ 0 w 2062582"/>
              <a:gd name="connsiteY2" fmla="*/ 356467 h 356467"/>
              <a:gd name="connsiteX0" fmla="*/ 457628 w 2062591"/>
              <a:gd name="connsiteY0" fmla="*/ 0 h 356467"/>
              <a:gd name="connsiteX1" fmla="*/ 2062582 w 2062591"/>
              <a:gd name="connsiteY1" fmla="*/ 120240 h 356467"/>
              <a:gd name="connsiteX2" fmla="*/ 0 w 2062591"/>
              <a:gd name="connsiteY2" fmla="*/ 356467 h 356467"/>
              <a:gd name="connsiteX0" fmla="*/ 457628 w 1924752"/>
              <a:gd name="connsiteY0" fmla="*/ 0 h 356467"/>
              <a:gd name="connsiteX1" fmla="*/ 1924741 w 1924752"/>
              <a:gd name="connsiteY1" fmla="*/ 107669 h 356467"/>
              <a:gd name="connsiteX2" fmla="*/ 0 w 1924752"/>
              <a:gd name="connsiteY2" fmla="*/ 356467 h 356467"/>
              <a:gd name="connsiteX0" fmla="*/ 457628 w 1938240"/>
              <a:gd name="connsiteY0" fmla="*/ 0 h 356467"/>
              <a:gd name="connsiteX1" fmla="*/ 1938229 w 1938240"/>
              <a:gd name="connsiteY1" fmla="*/ 139812 h 356467"/>
              <a:gd name="connsiteX2" fmla="*/ 0 w 1938240"/>
              <a:gd name="connsiteY2" fmla="*/ 356467 h 356467"/>
              <a:gd name="connsiteX0" fmla="*/ 457628 w 1938240"/>
              <a:gd name="connsiteY0" fmla="*/ 0 h 356467"/>
              <a:gd name="connsiteX1" fmla="*/ 1938229 w 1938240"/>
              <a:gd name="connsiteY1" fmla="*/ 139812 h 356467"/>
              <a:gd name="connsiteX2" fmla="*/ 0 w 1938240"/>
              <a:gd name="connsiteY2" fmla="*/ 356467 h 356467"/>
              <a:gd name="connsiteX0" fmla="*/ 457628 w 1938229"/>
              <a:gd name="connsiteY0" fmla="*/ 0 h 356467"/>
              <a:gd name="connsiteX1" fmla="*/ 1938229 w 1938229"/>
              <a:gd name="connsiteY1" fmla="*/ 139812 h 356467"/>
              <a:gd name="connsiteX2" fmla="*/ 0 w 1938229"/>
              <a:gd name="connsiteY2" fmla="*/ 356467 h 356467"/>
              <a:gd name="connsiteX0" fmla="*/ 457628 w 1938229"/>
              <a:gd name="connsiteY0" fmla="*/ 0 h 356467"/>
              <a:gd name="connsiteX1" fmla="*/ 1938229 w 1938229"/>
              <a:gd name="connsiteY1" fmla="*/ 139812 h 356467"/>
              <a:gd name="connsiteX2" fmla="*/ 0 w 1938229"/>
              <a:gd name="connsiteY2" fmla="*/ 356467 h 356467"/>
              <a:gd name="connsiteX0" fmla="*/ 457628 w 1949994"/>
              <a:gd name="connsiteY0" fmla="*/ 0 h 356467"/>
              <a:gd name="connsiteX1" fmla="*/ 1938229 w 1949994"/>
              <a:gd name="connsiteY1" fmla="*/ 139812 h 356467"/>
              <a:gd name="connsiteX2" fmla="*/ 0 w 1949994"/>
              <a:gd name="connsiteY2" fmla="*/ 356467 h 356467"/>
              <a:gd name="connsiteX0" fmla="*/ 482638 w 482638"/>
              <a:gd name="connsiteY0" fmla="*/ 0 h 356467"/>
              <a:gd name="connsiteX1" fmla="*/ 2476 w 482638"/>
              <a:gd name="connsiteY1" fmla="*/ 187005 h 356467"/>
              <a:gd name="connsiteX2" fmla="*/ 25010 w 482638"/>
              <a:gd name="connsiteY2" fmla="*/ 356467 h 356467"/>
              <a:gd name="connsiteX0" fmla="*/ 7302 w 675994"/>
              <a:gd name="connsiteY0" fmla="*/ 0 h 269527"/>
              <a:gd name="connsiteX1" fmla="*/ 263305 w 675994"/>
              <a:gd name="connsiteY1" fmla="*/ 100065 h 269527"/>
              <a:gd name="connsiteX2" fmla="*/ 285839 w 675994"/>
              <a:gd name="connsiteY2" fmla="*/ 269527 h 269527"/>
              <a:gd name="connsiteX0" fmla="*/ 10967 w 679660"/>
              <a:gd name="connsiteY0" fmla="*/ 0 h 269527"/>
              <a:gd name="connsiteX1" fmla="*/ 266970 w 679660"/>
              <a:gd name="connsiteY1" fmla="*/ 100065 h 269527"/>
              <a:gd name="connsiteX2" fmla="*/ 289504 w 679660"/>
              <a:gd name="connsiteY2" fmla="*/ 269527 h 269527"/>
              <a:gd name="connsiteX0" fmla="*/ 17254 w 685947"/>
              <a:gd name="connsiteY0" fmla="*/ 0 h 269527"/>
              <a:gd name="connsiteX1" fmla="*/ 273257 w 685947"/>
              <a:gd name="connsiteY1" fmla="*/ 100065 h 269527"/>
              <a:gd name="connsiteX2" fmla="*/ 295791 w 685947"/>
              <a:gd name="connsiteY2" fmla="*/ 269527 h 269527"/>
              <a:gd name="connsiteX0" fmla="*/ 18135 w 667288"/>
              <a:gd name="connsiteY0" fmla="*/ 0 h 266472"/>
              <a:gd name="connsiteX1" fmla="*/ 254598 w 667288"/>
              <a:gd name="connsiteY1" fmla="*/ 97010 h 266472"/>
              <a:gd name="connsiteX2" fmla="*/ 277132 w 667288"/>
              <a:gd name="connsiteY2" fmla="*/ 266472 h 266472"/>
              <a:gd name="connsiteX0" fmla="*/ 36323 w 685476"/>
              <a:gd name="connsiteY0" fmla="*/ 0 h 266472"/>
              <a:gd name="connsiteX1" fmla="*/ 272786 w 685476"/>
              <a:gd name="connsiteY1" fmla="*/ 97010 h 266472"/>
              <a:gd name="connsiteX2" fmla="*/ 295320 w 685476"/>
              <a:gd name="connsiteY2" fmla="*/ 266472 h 266472"/>
              <a:gd name="connsiteX0" fmla="*/ 240646 w 499643"/>
              <a:gd name="connsiteY0" fmla="*/ 0 h 266472"/>
              <a:gd name="connsiteX1" fmla="*/ 477109 w 499643"/>
              <a:gd name="connsiteY1" fmla="*/ 97010 h 266472"/>
              <a:gd name="connsiteX2" fmla="*/ 499643 w 499643"/>
              <a:gd name="connsiteY2" fmla="*/ 266472 h 266472"/>
              <a:gd name="connsiteX0" fmla="*/ 208940 w 566882"/>
              <a:gd name="connsiteY0" fmla="*/ 0 h 266472"/>
              <a:gd name="connsiteX1" fmla="*/ 566882 w 566882"/>
              <a:gd name="connsiteY1" fmla="*/ 100222 h 266472"/>
              <a:gd name="connsiteX2" fmla="*/ 467937 w 566882"/>
              <a:gd name="connsiteY2" fmla="*/ 266472 h 266472"/>
              <a:gd name="connsiteX0" fmla="*/ 94403 w 452345"/>
              <a:gd name="connsiteY0" fmla="*/ 0 h 266472"/>
              <a:gd name="connsiteX1" fmla="*/ 452345 w 452345"/>
              <a:gd name="connsiteY1" fmla="*/ 100222 h 266472"/>
              <a:gd name="connsiteX2" fmla="*/ 353400 w 452345"/>
              <a:gd name="connsiteY2" fmla="*/ 266472 h 266472"/>
              <a:gd name="connsiteX0" fmla="*/ 79223 w 502973"/>
              <a:gd name="connsiteY0" fmla="*/ 0 h 266472"/>
              <a:gd name="connsiteX1" fmla="*/ 502973 w 502973"/>
              <a:gd name="connsiteY1" fmla="*/ 103817 h 266472"/>
              <a:gd name="connsiteX2" fmla="*/ 338220 w 502973"/>
              <a:gd name="connsiteY2" fmla="*/ 266472 h 266472"/>
              <a:gd name="connsiteX0" fmla="*/ 89141 w 469260"/>
              <a:gd name="connsiteY0" fmla="*/ 0 h 266472"/>
              <a:gd name="connsiteX1" fmla="*/ 469260 w 469260"/>
              <a:gd name="connsiteY1" fmla="*/ 106409 h 266472"/>
              <a:gd name="connsiteX2" fmla="*/ 348138 w 469260"/>
              <a:gd name="connsiteY2" fmla="*/ 266472 h 266472"/>
              <a:gd name="connsiteX0" fmla="*/ 117142 w 469260"/>
              <a:gd name="connsiteY0" fmla="*/ 0 h 273521"/>
              <a:gd name="connsiteX1" fmla="*/ 469260 w 469260"/>
              <a:gd name="connsiteY1" fmla="*/ 113458 h 273521"/>
              <a:gd name="connsiteX2" fmla="*/ 348138 w 469260"/>
              <a:gd name="connsiteY2" fmla="*/ 273521 h 273521"/>
              <a:gd name="connsiteX0" fmla="*/ 117142 w 469260"/>
              <a:gd name="connsiteY0" fmla="*/ 0 h 273521"/>
              <a:gd name="connsiteX1" fmla="*/ 469260 w 469260"/>
              <a:gd name="connsiteY1" fmla="*/ 113458 h 273521"/>
              <a:gd name="connsiteX2" fmla="*/ 348138 w 469260"/>
              <a:gd name="connsiteY2" fmla="*/ 273521 h 273521"/>
              <a:gd name="connsiteX0" fmla="*/ 117142 w 469260"/>
              <a:gd name="connsiteY0" fmla="*/ 0 h 273521"/>
              <a:gd name="connsiteX1" fmla="*/ 469260 w 469260"/>
              <a:gd name="connsiteY1" fmla="*/ 113458 h 273521"/>
              <a:gd name="connsiteX2" fmla="*/ 348138 w 469260"/>
              <a:gd name="connsiteY2" fmla="*/ 273521 h 273521"/>
              <a:gd name="connsiteX0" fmla="*/ 280098 w 632216"/>
              <a:gd name="connsiteY0" fmla="*/ 0 h 273521"/>
              <a:gd name="connsiteX1" fmla="*/ 632216 w 632216"/>
              <a:gd name="connsiteY1" fmla="*/ 113458 h 273521"/>
              <a:gd name="connsiteX2" fmla="*/ 511094 w 632216"/>
              <a:gd name="connsiteY2" fmla="*/ 273521 h 273521"/>
              <a:gd name="connsiteX0" fmla="*/ 278345 w 630463"/>
              <a:gd name="connsiteY0" fmla="*/ 0 h 273004"/>
              <a:gd name="connsiteX1" fmla="*/ 630463 w 630463"/>
              <a:gd name="connsiteY1" fmla="*/ 113458 h 273004"/>
              <a:gd name="connsiteX2" fmla="*/ 512300 w 630463"/>
              <a:gd name="connsiteY2" fmla="*/ 273004 h 273004"/>
              <a:gd name="connsiteX0" fmla="*/ 283589 w 622932"/>
              <a:gd name="connsiteY0" fmla="*/ 0 h 273004"/>
              <a:gd name="connsiteX1" fmla="*/ 622932 w 622932"/>
              <a:gd name="connsiteY1" fmla="*/ 106346 h 273004"/>
              <a:gd name="connsiteX2" fmla="*/ 517544 w 622932"/>
              <a:gd name="connsiteY2" fmla="*/ 273004 h 273004"/>
              <a:gd name="connsiteX0" fmla="*/ 279529 w 618872"/>
              <a:gd name="connsiteY0" fmla="*/ 0 h 273004"/>
              <a:gd name="connsiteX1" fmla="*/ 618872 w 618872"/>
              <a:gd name="connsiteY1" fmla="*/ 106346 h 273004"/>
              <a:gd name="connsiteX2" fmla="*/ 513484 w 618872"/>
              <a:gd name="connsiteY2" fmla="*/ 273004 h 273004"/>
              <a:gd name="connsiteX0" fmla="*/ 279529 w 649704"/>
              <a:gd name="connsiteY0" fmla="*/ 0 h 273004"/>
              <a:gd name="connsiteX1" fmla="*/ 618872 w 649704"/>
              <a:gd name="connsiteY1" fmla="*/ 106346 h 273004"/>
              <a:gd name="connsiteX2" fmla="*/ 513484 w 649704"/>
              <a:gd name="connsiteY2" fmla="*/ 273004 h 273004"/>
              <a:gd name="connsiteX0" fmla="*/ 49780 w 419955"/>
              <a:gd name="connsiteY0" fmla="*/ 0 h 273004"/>
              <a:gd name="connsiteX1" fmla="*/ 389123 w 419955"/>
              <a:gd name="connsiteY1" fmla="*/ 106346 h 273004"/>
              <a:gd name="connsiteX2" fmla="*/ 283735 w 419955"/>
              <a:gd name="connsiteY2" fmla="*/ 273004 h 273004"/>
              <a:gd name="connsiteX0" fmla="*/ 133080 w 378403"/>
              <a:gd name="connsiteY0" fmla="*/ 0 h 273004"/>
              <a:gd name="connsiteX1" fmla="*/ 341393 w 378403"/>
              <a:gd name="connsiteY1" fmla="*/ 104328 h 273004"/>
              <a:gd name="connsiteX2" fmla="*/ 367035 w 378403"/>
              <a:gd name="connsiteY2" fmla="*/ 273004 h 273004"/>
              <a:gd name="connsiteX0" fmla="*/ 29080 w 274403"/>
              <a:gd name="connsiteY0" fmla="*/ 0 h 273004"/>
              <a:gd name="connsiteX1" fmla="*/ 237393 w 274403"/>
              <a:gd name="connsiteY1" fmla="*/ 104328 h 273004"/>
              <a:gd name="connsiteX2" fmla="*/ 263035 w 274403"/>
              <a:gd name="connsiteY2" fmla="*/ 273004 h 273004"/>
              <a:gd name="connsiteX0" fmla="*/ 29733 w 263688"/>
              <a:gd name="connsiteY0" fmla="*/ 0 h 273004"/>
              <a:gd name="connsiteX1" fmla="*/ 224049 w 263688"/>
              <a:gd name="connsiteY1" fmla="*/ 93897 h 273004"/>
              <a:gd name="connsiteX2" fmla="*/ 263688 w 263688"/>
              <a:gd name="connsiteY2" fmla="*/ 273004 h 273004"/>
              <a:gd name="connsiteX0" fmla="*/ 192699 w 268560"/>
              <a:gd name="connsiteY0" fmla="*/ 0 h 274561"/>
              <a:gd name="connsiteX1" fmla="*/ 216855 w 268560"/>
              <a:gd name="connsiteY1" fmla="*/ 95454 h 274561"/>
              <a:gd name="connsiteX2" fmla="*/ 256494 w 268560"/>
              <a:gd name="connsiteY2" fmla="*/ 274561 h 274561"/>
              <a:gd name="connsiteX0" fmla="*/ 207435 w 270277"/>
              <a:gd name="connsiteY0" fmla="*/ 0 h 274821"/>
              <a:gd name="connsiteX1" fmla="*/ 216855 w 270277"/>
              <a:gd name="connsiteY1" fmla="*/ 95714 h 274821"/>
              <a:gd name="connsiteX2" fmla="*/ 256494 w 270277"/>
              <a:gd name="connsiteY2" fmla="*/ 274821 h 274821"/>
              <a:gd name="connsiteX0" fmla="*/ 220311 w 269371"/>
              <a:gd name="connsiteY0" fmla="*/ 0 h 274821"/>
              <a:gd name="connsiteX1" fmla="*/ 209918 w 269371"/>
              <a:gd name="connsiteY1" fmla="*/ 93177 h 274821"/>
              <a:gd name="connsiteX2" fmla="*/ 269370 w 269371"/>
              <a:gd name="connsiteY2" fmla="*/ 274821 h 274821"/>
              <a:gd name="connsiteX0" fmla="*/ 220311 w 269370"/>
              <a:gd name="connsiteY0" fmla="*/ 0 h 274821"/>
              <a:gd name="connsiteX1" fmla="*/ 209918 w 269370"/>
              <a:gd name="connsiteY1" fmla="*/ 93177 h 274821"/>
              <a:gd name="connsiteX2" fmla="*/ 269370 w 269370"/>
              <a:gd name="connsiteY2" fmla="*/ 274821 h 274821"/>
              <a:gd name="connsiteX0" fmla="*/ 220311 w 269960"/>
              <a:gd name="connsiteY0" fmla="*/ 0 h 274821"/>
              <a:gd name="connsiteX1" fmla="*/ 209918 w 269960"/>
              <a:gd name="connsiteY1" fmla="*/ 93177 h 274821"/>
              <a:gd name="connsiteX2" fmla="*/ 269370 w 269960"/>
              <a:gd name="connsiteY2" fmla="*/ 274821 h 274821"/>
              <a:gd name="connsiteX0" fmla="*/ 288554 w 316685"/>
              <a:gd name="connsiteY0" fmla="*/ 0 h 276700"/>
              <a:gd name="connsiteX1" fmla="*/ 209918 w 316685"/>
              <a:gd name="connsiteY1" fmla="*/ 95056 h 276700"/>
              <a:gd name="connsiteX2" fmla="*/ 269370 w 316685"/>
              <a:gd name="connsiteY2" fmla="*/ 276700 h 276700"/>
              <a:gd name="connsiteX0" fmla="*/ 675055 w 682176"/>
              <a:gd name="connsiteY0" fmla="*/ 0 h 294250"/>
              <a:gd name="connsiteX1" fmla="*/ 209918 w 682176"/>
              <a:gd name="connsiteY1" fmla="*/ 112606 h 294250"/>
              <a:gd name="connsiteX2" fmla="*/ 269370 w 682176"/>
              <a:gd name="connsiteY2" fmla="*/ 294250 h 294250"/>
              <a:gd name="connsiteX0" fmla="*/ 675055 w 675055"/>
              <a:gd name="connsiteY0" fmla="*/ 0 h 294250"/>
              <a:gd name="connsiteX1" fmla="*/ 209918 w 675055"/>
              <a:gd name="connsiteY1" fmla="*/ 112606 h 294250"/>
              <a:gd name="connsiteX2" fmla="*/ 269370 w 675055"/>
              <a:gd name="connsiteY2" fmla="*/ 294250 h 294250"/>
              <a:gd name="connsiteX0" fmla="*/ 702977 w 702977"/>
              <a:gd name="connsiteY0" fmla="*/ 0 h 294250"/>
              <a:gd name="connsiteX1" fmla="*/ 196619 w 702977"/>
              <a:gd name="connsiteY1" fmla="*/ 111850 h 294250"/>
              <a:gd name="connsiteX2" fmla="*/ 297292 w 702977"/>
              <a:gd name="connsiteY2" fmla="*/ 294250 h 294250"/>
              <a:gd name="connsiteX0" fmla="*/ 702977 w 702977"/>
              <a:gd name="connsiteY0" fmla="*/ 0 h 294250"/>
              <a:gd name="connsiteX1" fmla="*/ 196619 w 702977"/>
              <a:gd name="connsiteY1" fmla="*/ 111850 h 294250"/>
              <a:gd name="connsiteX2" fmla="*/ 297292 w 702977"/>
              <a:gd name="connsiteY2" fmla="*/ 294250 h 294250"/>
              <a:gd name="connsiteX0" fmla="*/ 650373 w 650373"/>
              <a:gd name="connsiteY0" fmla="*/ 0 h 294250"/>
              <a:gd name="connsiteX1" fmla="*/ 144015 w 650373"/>
              <a:gd name="connsiteY1" fmla="*/ 111850 h 294250"/>
              <a:gd name="connsiteX2" fmla="*/ 244688 w 650373"/>
              <a:gd name="connsiteY2" fmla="*/ 294250 h 294250"/>
              <a:gd name="connsiteX0" fmla="*/ 624340 w 624340"/>
              <a:gd name="connsiteY0" fmla="*/ 0 h 280607"/>
              <a:gd name="connsiteX1" fmla="*/ 117982 w 624340"/>
              <a:gd name="connsiteY1" fmla="*/ 111850 h 280607"/>
              <a:gd name="connsiteX2" fmla="*/ 313426 w 624340"/>
              <a:gd name="connsiteY2" fmla="*/ 280607 h 280607"/>
              <a:gd name="connsiteX0" fmla="*/ 623756 w 623756"/>
              <a:gd name="connsiteY0" fmla="*/ 0 h 280607"/>
              <a:gd name="connsiteX1" fmla="*/ 117398 w 623756"/>
              <a:gd name="connsiteY1" fmla="*/ 111850 h 280607"/>
              <a:gd name="connsiteX2" fmla="*/ 312842 w 623756"/>
              <a:gd name="connsiteY2" fmla="*/ 280607 h 280607"/>
              <a:gd name="connsiteX0" fmla="*/ 701588 w 701588"/>
              <a:gd name="connsiteY0" fmla="*/ 0 h 280607"/>
              <a:gd name="connsiteX1" fmla="*/ 98412 w 701588"/>
              <a:gd name="connsiteY1" fmla="*/ 108169 h 280607"/>
              <a:gd name="connsiteX2" fmla="*/ 390674 w 701588"/>
              <a:gd name="connsiteY2" fmla="*/ 280607 h 280607"/>
              <a:gd name="connsiteX0" fmla="*/ 633859 w 633859"/>
              <a:gd name="connsiteY0" fmla="*/ 0 h 280607"/>
              <a:gd name="connsiteX1" fmla="*/ 30683 w 633859"/>
              <a:gd name="connsiteY1" fmla="*/ 108169 h 280607"/>
              <a:gd name="connsiteX2" fmla="*/ 322945 w 633859"/>
              <a:gd name="connsiteY2" fmla="*/ 280607 h 280607"/>
              <a:gd name="connsiteX0" fmla="*/ 583021 w 583021"/>
              <a:gd name="connsiteY0" fmla="*/ 0 h 280607"/>
              <a:gd name="connsiteX1" fmla="*/ 38071 w 583021"/>
              <a:gd name="connsiteY1" fmla="*/ 111959 h 280607"/>
              <a:gd name="connsiteX2" fmla="*/ 272107 w 583021"/>
              <a:gd name="connsiteY2" fmla="*/ 280607 h 280607"/>
              <a:gd name="connsiteX0" fmla="*/ 583021 w 583021"/>
              <a:gd name="connsiteY0" fmla="*/ 0 h 280607"/>
              <a:gd name="connsiteX1" fmla="*/ 38071 w 583021"/>
              <a:gd name="connsiteY1" fmla="*/ 111959 h 280607"/>
              <a:gd name="connsiteX2" fmla="*/ 272107 w 583021"/>
              <a:gd name="connsiteY2" fmla="*/ 280607 h 280607"/>
            </a:gdLst>
            <a:ahLst/>
            <a:cxnLst>
              <a:cxn ang="0">
                <a:pos x="connsiteX0" y="connsiteY0"/>
              </a:cxn>
              <a:cxn ang="0">
                <a:pos x="connsiteX1" y="connsiteY1"/>
              </a:cxn>
              <a:cxn ang="0">
                <a:pos x="connsiteX2" y="connsiteY2"/>
              </a:cxn>
            </a:cxnLst>
            <a:rect l="l" t="t" r="r" b="b"/>
            <a:pathLst>
              <a:path w="583021" h="280607">
                <a:moveTo>
                  <a:pt x="583021" y="0"/>
                </a:moveTo>
                <a:cubicBezTo>
                  <a:pt x="518110" y="46061"/>
                  <a:pt x="184701" y="43419"/>
                  <a:pt x="38071" y="111959"/>
                </a:cubicBezTo>
                <a:cubicBezTo>
                  <a:pt x="-67417" y="199595"/>
                  <a:pt x="57833" y="240175"/>
                  <a:pt x="272107" y="280607"/>
                </a:cubicBezTo>
              </a:path>
            </a:pathLst>
          </a:custGeom>
          <a:noFill/>
          <a:ln w="28575">
            <a:solidFill>
              <a:schemeClr val="tx1"/>
            </a:solidFill>
            <a:prstDash val="dash"/>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19" name="Freeform 52">
            <a:extLst>
              <a:ext uri="{FF2B5EF4-FFF2-40B4-BE49-F238E27FC236}">
                <a16:creationId xmlns:a16="http://schemas.microsoft.com/office/drawing/2014/main" id="{156431B5-C8B6-219D-1314-30BF92AD9520}"/>
              </a:ext>
            </a:extLst>
          </p:cNvPr>
          <p:cNvSpPr/>
          <p:nvPr/>
        </p:nvSpPr>
        <p:spPr>
          <a:xfrm rot="4597338" flipH="1">
            <a:off x="3545783" y="3607026"/>
            <a:ext cx="163762" cy="2069678"/>
          </a:xfrm>
          <a:custGeom>
            <a:avLst/>
            <a:gdLst>
              <a:gd name="connsiteX0" fmla="*/ 0 w 1724628"/>
              <a:gd name="connsiteY0" fmla="*/ 0 h 578734"/>
              <a:gd name="connsiteX1" fmla="*/ 567160 w 1724628"/>
              <a:gd name="connsiteY1" fmla="*/ 474562 h 578734"/>
              <a:gd name="connsiteX2" fmla="*/ 1724628 w 1724628"/>
              <a:gd name="connsiteY2" fmla="*/ 578734 h 578734"/>
              <a:gd name="connsiteX0" fmla="*/ 0 w 1724628"/>
              <a:gd name="connsiteY0" fmla="*/ 0 h 578734"/>
              <a:gd name="connsiteX1" fmla="*/ 942683 w 1724628"/>
              <a:gd name="connsiteY1" fmla="*/ 455892 h 578734"/>
              <a:gd name="connsiteX2" fmla="*/ 1724628 w 1724628"/>
              <a:gd name="connsiteY2" fmla="*/ 578734 h 578734"/>
              <a:gd name="connsiteX0" fmla="*/ 0 w 1794169"/>
              <a:gd name="connsiteY0" fmla="*/ 0 h 510119"/>
              <a:gd name="connsiteX1" fmla="*/ 942683 w 1794169"/>
              <a:gd name="connsiteY1" fmla="*/ 455892 h 510119"/>
              <a:gd name="connsiteX2" fmla="*/ 1794169 w 1794169"/>
              <a:gd name="connsiteY2" fmla="*/ 504058 h 510119"/>
              <a:gd name="connsiteX0" fmla="*/ 0 w 1794169"/>
              <a:gd name="connsiteY0" fmla="*/ 0 h 504058"/>
              <a:gd name="connsiteX1" fmla="*/ 1183138 w 1794169"/>
              <a:gd name="connsiteY1" fmla="*/ 337007 h 504058"/>
              <a:gd name="connsiteX2" fmla="*/ 1794169 w 1794169"/>
              <a:gd name="connsiteY2" fmla="*/ 504058 h 504058"/>
              <a:gd name="connsiteX0" fmla="*/ 0 w 1218693"/>
              <a:gd name="connsiteY0" fmla="*/ 0 h 536693"/>
              <a:gd name="connsiteX1" fmla="*/ 1183138 w 1218693"/>
              <a:gd name="connsiteY1" fmla="*/ 337007 h 536693"/>
              <a:gd name="connsiteX2" fmla="*/ 1146788 w 1218693"/>
              <a:gd name="connsiteY2" fmla="*/ 536693 h 536693"/>
              <a:gd name="connsiteX0" fmla="*/ 0 w 1082954"/>
              <a:gd name="connsiteY0" fmla="*/ 0 h 534362"/>
              <a:gd name="connsiteX1" fmla="*/ 1053661 w 1082954"/>
              <a:gd name="connsiteY1" fmla="*/ 334676 h 534362"/>
              <a:gd name="connsiteX2" fmla="*/ 1017311 w 1082954"/>
              <a:gd name="connsiteY2" fmla="*/ 534362 h 534362"/>
              <a:gd name="connsiteX0" fmla="*/ 44693 w 1127646"/>
              <a:gd name="connsiteY0" fmla="*/ 0 h 534362"/>
              <a:gd name="connsiteX1" fmla="*/ 1098354 w 1127646"/>
              <a:gd name="connsiteY1" fmla="*/ 334676 h 534362"/>
              <a:gd name="connsiteX2" fmla="*/ 1062004 w 1127646"/>
              <a:gd name="connsiteY2" fmla="*/ 534362 h 534362"/>
              <a:gd name="connsiteX0" fmla="*/ 47331 w 1545554"/>
              <a:gd name="connsiteY0" fmla="*/ 0 h 539024"/>
              <a:gd name="connsiteX1" fmla="*/ 1100992 w 1545554"/>
              <a:gd name="connsiteY1" fmla="*/ 334676 h 539024"/>
              <a:gd name="connsiteX2" fmla="*/ 1545554 w 1545554"/>
              <a:gd name="connsiteY2" fmla="*/ 539024 h 539024"/>
              <a:gd name="connsiteX0" fmla="*/ 47333 w 1545556"/>
              <a:gd name="connsiteY0" fmla="*/ 0 h 539024"/>
              <a:gd name="connsiteX1" fmla="*/ 1100994 w 1545556"/>
              <a:gd name="connsiteY1" fmla="*/ 334676 h 539024"/>
              <a:gd name="connsiteX2" fmla="*/ 1545556 w 1545556"/>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546235"/>
              <a:gd name="connsiteY0" fmla="*/ 0 h 539024"/>
              <a:gd name="connsiteX1" fmla="*/ 1083176 w 1546235"/>
              <a:gd name="connsiteY1" fmla="*/ 327683 h 539024"/>
              <a:gd name="connsiteX2" fmla="*/ 1546235 w 1546235"/>
              <a:gd name="connsiteY2" fmla="*/ 539024 h 539024"/>
              <a:gd name="connsiteX0" fmla="*/ 48012 w 1336702"/>
              <a:gd name="connsiteY0" fmla="*/ 0 h 567937"/>
              <a:gd name="connsiteX1" fmla="*/ 1083176 w 1336702"/>
              <a:gd name="connsiteY1" fmla="*/ 327683 h 567937"/>
              <a:gd name="connsiteX2" fmla="*/ 1336702 w 1336702"/>
              <a:gd name="connsiteY2" fmla="*/ 567937 h 567937"/>
              <a:gd name="connsiteX0" fmla="*/ 48012 w 1336702"/>
              <a:gd name="connsiteY0" fmla="*/ 0 h 567937"/>
              <a:gd name="connsiteX1" fmla="*/ 1083176 w 1336702"/>
              <a:gd name="connsiteY1" fmla="*/ 327683 h 567937"/>
              <a:gd name="connsiteX2" fmla="*/ 1336702 w 1336702"/>
              <a:gd name="connsiteY2" fmla="*/ 567937 h 567937"/>
              <a:gd name="connsiteX0" fmla="*/ 2231781 w 2231780"/>
              <a:gd name="connsiteY0" fmla="*/ 0 h 443186"/>
              <a:gd name="connsiteX1" fmla="*/ 19912 w 2231780"/>
              <a:gd name="connsiteY1" fmla="*/ 202932 h 443186"/>
              <a:gd name="connsiteX2" fmla="*/ 273438 w 2231780"/>
              <a:gd name="connsiteY2" fmla="*/ 443186 h 443186"/>
              <a:gd name="connsiteX0" fmla="*/ 2003540 w 2003541"/>
              <a:gd name="connsiteY0" fmla="*/ 0 h 443186"/>
              <a:gd name="connsiteX1" fmla="*/ 197391 w 2003541"/>
              <a:gd name="connsiteY1" fmla="*/ 260120 h 443186"/>
              <a:gd name="connsiteX2" fmla="*/ 45197 w 2003541"/>
              <a:gd name="connsiteY2" fmla="*/ 443186 h 443186"/>
              <a:gd name="connsiteX0" fmla="*/ 2053725 w 2053724"/>
              <a:gd name="connsiteY0" fmla="*/ 0 h 443186"/>
              <a:gd name="connsiteX1" fmla="*/ 247576 w 2053724"/>
              <a:gd name="connsiteY1" fmla="*/ 260120 h 443186"/>
              <a:gd name="connsiteX2" fmla="*/ 95382 w 2053724"/>
              <a:gd name="connsiteY2" fmla="*/ 443186 h 443186"/>
              <a:gd name="connsiteX0" fmla="*/ 2053725 w 2053726"/>
              <a:gd name="connsiteY0" fmla="*/ 0 h 443186"/>
              <a:gd name="connsiteX1" fmla="*/ 247576 w 2053726"/>
              <a:gd name="connsiteY1" fmla="*/ 260120 h 443186"/>
              <a:gd name="connsiteX2" fmla="*/ 95382 w 2053726"/>
              <a:gd name="connsiteY2" fmla="*/ 443186 h 443186"/>
              <a:gd name="connsiteX0" fmla="*/ 2194274 w 2194274"/>
              <a:gd name="connsiteY0" fmla="*/ 0 h 451095"/>
              <a:gd name="connsiteX1" fmla="*/ 247576 w 2194274"/>
              <a:gd name="connsiteY1" fmla="*/ 268029 h 451095"/>
              <a:gd name="connsiteX2" fmla="*/ 95382 w 2194274"/>
              <a:gd name="connsiteY2" fmla="*/ 451095 h 451095"/>
              <a:gd name="connsiteX0" fmla="*/ 2120216 w 2120216"/>
              <a:gd name="connsiteY0" fmla="*/ 0 h 445217"/>
              <a:gd name="connsiteX1" fmla="*/ 173518 w 2120216"/>
              <a:gd name="connsiteY1" fmla="*/ 268029 h 445217"/>
              <a:gd name="connsiteX2" fmla="*/ 128944 w 2120216"/>
              <a:gd name="connsiteY2" fmla="*/ 445217 h 445217"/>
              <a:gd name="connsiteX0" fmla="*/ 2321978 w 2321978"/>
              <a:gd name="connsiteY0" fmla="*/ 0 h 445217"/>
              <a:gd name="connsiteX1" fmla="*/ 375280 w 2321978"/>
              <a:gd name="connsiteY1" fmla="*/ 268029 h 445217"/>
              <a:gd name="connsiteX2" fmla="*/ 330706 w 2321978"/>
              <a:gd name="connsiteY2" fmla="*/ 445217 h 445217"/>
              <a:gd name="connsiteX0" fmla="*/ 2264293 w 2264293"/>
              <a:gd name="connsiteY0" fmla="*/ 0 h 436905"/>
              <a:gd name="connsiteX1" fmla="*/ 317595 w 2264293"/>
              <a:gd name="connsiteY1" fmla="*/ 268029 h 436905"/>
              <a:gd name="connsiteX2" fmla="*/ 358404 w 2264293"/>
              <a:gd name="connsiteY2" fmla="*/ 436905 h 436905"/>
              <a:gd name="connsiteX0" fmla="*/ 2260371 w 2260371"/>
              <a:gd name="connsiteY0" fmla="*/ 0 h 436905"/>
              <a:gd name="connsiteX1" fmla="*/ 313673 w 2260371"/>
              <a:gd name="connsiteY1" fmla="*/ 268029 h 436905"/>
              <a:gd name="connsiteX2" fmla="*/ 354482 w 2260371"/>
              <a:gd name="connsiteY2" fmla="*/ 436905 h 436905"/>
              <a:gd name="connsiteX0" fmla="*/ 2136284 w 2136284"/>
              <a:gd name="connsiteY0" fmla="*/ 0 h 436905"/>
              <a:gd name="connsiteX1" fmla="*/ 189586 w 2136284"/>
              <a:gd name="connsiteY1" fmla="*/ 268029 h 436905"/>
              <a:gd name="connsiteX2" fmla="*/ 230395 w 2136284"/>
              <a:gd name="connsiteY2" fmla="*/ 436905 h 436905"/>
              <a:gd name="connsiteX0" fmla="*/ 2136282 w 2136282"/>
              <a:gd name="connsiteY0" fmla="*/ 0 h 436905"/>
              <a:gd name="connsiteX1" fmla="*/ 189584 w 2136282"/>
              <a:gd name="connsiteY1" fmla="*/ 268029 h 436905"/>
              <a:gd name="connsiteX2" fmla="*/ 230393 w 2136282"/>
              <a:gd name="connsiteY2" fmla="*/ 436905 h 436905"/>
              <a:gd name="connsiteX0" fmla="*/ 2653020 w 2653020"/>
              <a:gd name="connsiteY0" fmla="*/ 0 h 438196"/>
              <a:gd name="connsiteX1" fmla="*/ 706322 w 2653020"/>
              <a:gd name="connsiteY1" fmla="*/ 268029 h 438196"/>
              <a:gd name="connsiteX2" fmla="*/ 100859 w 2653020"/>
              <a:gd name="connsiteY2" fmla="*/ 438196 h 438196"/>
              <a:gd name="connsiteX0" fmla="*/ 2552162 w 2552162"/>
              <a:gd name="connsiteY0" fmla="*/ 0 h 438196"/>
              <a:gd name="connsiteX1" fmla="*/ 605464 w 2552162"/>
              <a:gd name="connsiteY1" fmla="*/ 268029 h 438196"/>
              <a:gd name="connsiteX2" fmla="*/ 1 w 2552162"/>
              <a:gd name="connsiteY2" fmla="*/ 438196 h 438196"/>
              <a:gd name="connsiteX0" fmla="*/ 2552162 w 2568187"/>
              <a:gd name="connsiteY0" fmla="*/ 0 h 438196"/>
              <a:gd name="connsiteX1" fmla="*/ 2129757 w 2568187"/>
              <a:gd name="connsiteY1" fmla="*/ 261373 h 438196"/>
              <a:gd name="connsiteX2" fmla="*/ 1 w 2568187"/>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2 w 2552162"/>
              <a:gd name="connsiteY0" fmla="*/ 0 h 438196"/>
              <a:gd name="connsiteX1" fmla="*/ 2129757 w 2552162"/>
              <a:gd name="connsiteY1" fmla="*/ 261373 h 438196"/>
              <a:gd name="connsiteX2" fmla="*/ 1 w 2552162"/>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915060 w 2552161"/>
              <a:gd name="connsiteY1" fmla="*/ 91852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631960 w 2552161"/>
              <a:gd name="connsiteY1" fmla="*/ 110057 h 438196"/>
              <a:gd name="connsiteX2" fmla="*/ 0 w 2552161"/>
              <a:gd name="connsiteY2" fmla="*/ 438196 h 438196"/>
              <a:gd name="connsiteX0" fmla="*/ 2552161 w 2552161"/>
              <a:gd name="connsiteY0" fmla="*/ 0 h 438196"/>
              <a:gd name="connsiteX1" fmla="*/ 720572 w 2552161"/>
              <a:gd name="connsiteY1" fmla="*/ 71369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7244 w 2552161"/>
              <a:gd name="connsiteY1" fmla="*/ 94914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552161 w 2552161"/>
              <a:gd name="connsiteY0" fmla="*/ 0 h 438196"/>
              <a:gd name="connsiteX1" fmla="*/ 733043 w 2552161"/>
              <a:gd name="connsiteY1" fmla="*/ 126713 h 438196"/>
              <a:gd name="connsiteX2" fmla="*/ 0 w 2552161"/>
              <a:gd name="connsiteY2" fmla="*/ 438196 h 438196"/>
              <a:gd name="connsiteX0" fmla="*/ 2445997 w 2445997"/>
              <a:gd name="connsiteY0" fmla="*/ 0 h 438139"/>
              <a:gd name="connsiteX1" fmla="*/ 626879 w 2445997"/>
              <a:gd name="connsiteY1" fmla="*/ 126713 h 438139"/>
              <a:gd name="connsiteX2" fmla="*/ 0 w 2445997"/>
              <a:gd name="connsiteY2" fmla="*/ 438139 h 438139"/>
              <a:gd name="connsiteX0" fmla="*/ 3351167 w 3351167"/>
              <a:gd name="connsiteY0" fmla="*/ 0 h 438139"/>
              <a:gd name="connsiteX1" fmla="*/ 1532049 w 3351167"/>
              <a:gd name="connsiteY1" fmla="*/ 126713 h 438139"/>
              <a:gd name="connsiteX2" fmla="*/ 905170 w 3351167"/>
              <a:gd name="connsiteY2" fmla="*/ 438139 h 438139"/>
              <a:gd name="connsiteX0" fmla="*/ 3320768 w 3320768"/>
              <a:gd name="connsiteY0" fmla="*/ 0 h 441400"/>
              <a:gd name="connsiteX1" fmla="*/ 1501650 w 3320768"/>
              <a:gd name="connsiteY1" fmla="*/ 126713 h 441400"/>
              <a:gd name="connsiteX2" fmla="*/ 914814 w 3320768"/>
              <a:gd name="connsiteY2" fmla="*/ 441400 h 441400"/>
              <a:gd name="connsiteX0" fmla="*/ 3448836 w 3448836"/>
              <a:gd name="connsiteY0" fmla="*/ 0 h 441400"/>
              <a:gd name="connsiteX1" fmla="*/ 1629718 w 3448836"/>
              <a:gd name="connsiteY1" fmla="*/ 126713 h 441400"/>
              <a:gd name="connsiteX2" fmla="*/ 1042882 w 3448836"/>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626348 w 3626348"/>
              <a:gd name="connsiteY0" fmla="*/ 0 h 441400"/>
              <a:gd name="connsiteX1" fmla="*/ 1807230 w 3626348"/>
              <a:gd name="connsiteY1" fmla="*/ 126713 h 441400"/>
              <a:gd name="connsiteX2" fmla="*/ 1220394 w 3626348"/>
              <a:gd name="connsiteY2" fmla="*/ 441400 h 441400"/>
              <a:gd name="connsiteX0" fmla="*/ 3437172 w 3437172"/>
              <a:gd name="connsiteY0" fmla="*/ 0 h 441400"/>
              <a:gd name="connsiteX1" fmla="*/ 1618054 w 3437172"/>
              <a:gd name="connsiteY1" fmla="*/ 126713 h 441400"/>
              <a:gd name="connsiteX2" fmla="*/ 1031218 w 3437172"/>
              <a:gd name="connsiteY2" fmla="*/ 441400 h 441400"/>
              <a:gd name="connsiteX0" fmla="*/ 888933 w 1847697"/>
              <a:gd name="connsiteY0" fmla="*/ 0 h 351552"/>
              <a:gd name="connsiteX1" fmla="*/ 1618054 w 1847697"/>
              <a:gd name="connsiteY1" fmla="*/ 36865 h 351552"/>
              <a:gd name="connsiteX2" fmla="*/ 1031218 w 184769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495052 w 1637337"/>
              <a:gd name="connsiteY0" fmla="*/ 0 h 351552"/>
              <a:gd name="connsiteX1" fmla="*/ 894911 w 1637337"/>
              <a:gd name="connsiteY1" fmla="*/ 153049 h 351552"/>
              <a:gd name="connsiteX2" fmla="*/ 1637337 w 1637337"/>
              <a:gd name="connsiteY2" fmla="*/ 351552 h 351552"/>
              <a:gd name="connsiteX0" fmla="*/ 1055641 w 1197926"/>
              <a:gd name="connsiteY0" fmla="*/ 0 h 351552"/>
              <a:gd name="connsiteX1" fmla="*/ 455500 w 1197926"/>
              <a:gd name="connsiteY1" fmla="*/ 153049 h 351552"/>
              <a:gd name="connsiteX2" fmla="*/ 1197926 w 1197926"/>
              <a:gd name="connsiteY2" fmla="*/ 351552 h 351552"/>
              <a:gd name="connsiteX0" fmla="*/ 664703 w 806988"/>
              <a:gd name="connsiteY0" fmla="*/ 0 h 351552"/>
              <a:gd name="connsiteX1" fmla="*/ 64562 w 806988"/>
              <a:gd name="connsiteY1" fmla="*/ 153049 h 351552"/>
              <a:gd name="connsiteX2" fmla="*/ 806988 w 806988"/>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837501 w 979786"/>
              <a:gd name="connsiteY0" fmla="*/ 0 h 351552"/>
              <a:gd name="connsiteX1" fmla="*/ 51863 w 979786"/>
              <a:gd name="connsiteY1" fmla="*/ 162755 h 351552"/>
              <a:gd name="connsiteX2" fmla="*/ 979786 w 979786"/>
              <a:gd name="connsiteY2" fmla="*/ 351552 h 351552"/>
              <a:gd name="connsiteX0" fmla="*/ 912970 w 912970"/>
              <a:gd name="connsiteY0" fmla="*/ 0 h 353146"/>
              <a:gd name="connsiteX1" fmla="*/ 127332 w 912970"/>
              <a:gd name="connsiteY1" fmla="*/ 162755 h 353146"/>
              <a:gd name="connsiteX2" fmla="*/ 466120 w 912970"/>
              <a:gd name="connsiteY2" fmla="*/ 353146 h 353146"/>
              <a:gd name="connsiteX0" fmla="*/ 814193 w 814193"/>
              <a:gd name="connsiteY0" fmla="*/ 0 h 353146"/>
              <a:gd name="connsiteX1" fmla="*/ 28555 w 814193"/>
              <a:gd name="connsiteY1" fmla="*/ 162755 h 353146"/>
              <a:gd name="connsiteX2" fmla="*/ 367343 w 814193"/>
              <a:gd name="connsiteY2" fmla="*/ 353146 h 353146"/>
              <a:gd name="connsiteX0" fmla="*/ 446850 w 1921080"/>
              <a:gd name="connsiteY0" fmla="*/ 0 h 353146"/>
              <a:gd name="connsiteX1" fmla="*/ 1914974 w 1921080"/>
              <a:gd name="connsiteY1" fmla="*/ 149179 h 353146"/>
              <a:gd name="connsiteX2" fmla="*/ 0 w 1921080"/>
              <a:gd name="connsiteY2" fmla="*/ 353146 h 353146"/>
              <a:gd name="connsiteX0" fmla="*/ 457628 w 1921118"/>
              <a:gd name="connsiteY0" fmla="*/ 0 h 356467"/>
              <a:gd name="connsiteX1" fmla="*/ 1914974 w 1921118"/>
              <a:gd name="connsiteY1" fmla="*/ 152500 h 356467"/>
              <a:gd name="connsiteX2" fmla="*/ 0 w 1921118"/>
              <a:gd name="connsiteY2" fmla="*/ 356467 h 356467"/>
              <a:gd name="connsiteX0" fmla="*/ 457628 w 1969475"/>
              <a:gd name="connsiteY0" fmla="*/ 0 h 356467"/>
              <a:gd name="connsiteX1" fmla="*/ 1963498 w 1969475"/>
              <a:gd name="connsiteY1" fmla="*/ 117428 h 356467"/>
              <a:gd name="connsiteX2" fmla="*/ 0 w 1969475"/>
              <a:gd name="connsiteY2" fmla="*/ 356467 h 356467"/>
              <a:gd name="connsiteX0" fmla="*/ 457628 w 2068244"/>
              <a:gd name="connsiteY0" fmla="*/ 0 h 356467"/>
              <a:gd name="connsiteX1" fmla="*/ 2062582 w 2068244"/>
              <a:gd name="connsiteY1" fmla="*/ 120240 h 356467"/>
              <a:gd name="connsiteX2" fmla="*/ 0 w 2068244"/>
              <a:gd name="connsiteY2" fmla="*/ 356467 h 356467"/>
              <a:gd name="connsiteX0" fmla="*/ 457628 w 2062582"/>
              <a:gd name="connsiteY0" fmla="*/ 0 h 356467"/>
              <a:gd name="connsiteX1" fmla="*/ 2062582 w 2062582"/>
              <a:gd name="connsiteY1" fmla="*/ 120240 h 356467"/>
              <a:gd name="connsiteX2" fmla="*/ 0 w 2062582"/>
              <a:gd name="connsiteY2" fmla="*/ 356467 h 356467"/>
              <a:gd name="connsiteX0" fmla="*/ 457628 w 2062591"/>
              <a:gd name="connsiteY0" fmla="*/ 0 h 356467"/>
              <a:gd name="connsiteX1" fmla="*/ 2062582 w 2062591"/>
              <a:gd name="connsiteY1" fmla="*/ 120240 h 356467"/>
              <a:gd name="connsiteX2" fmla="*/ 0 w 2062591"/>
              <a:gd name="connsiteY2" fmla="*/ 356467 h 356467"/>
              <a:gd name="connsiteX0" fmla="*/ 457628 w 1924752"/>
              <a:gd name="connsiteY0" fmla="*/ 0 h 356467"/>
              <a:gd name="connsiteX1" fmla="*/ 1924741 w 1924752"/>
              <a:gd name="connsiteY1" fmla="*/ 107669 h 356467"/>
              <a:gd name="connsiteX2" fmla="*/ 0 w 1924752"/>
              <a:gd name="connsiteY2" fmla="*/ 356467 h 356467"/>
              <a:gd name="connsiteX0" fmla="*/ 457628 w 1938240"/>
              <a:gd name="connsiteY0" fmla="*/ 0 h 356467"/>
              <a:gd name="connsiteX1" fmla="*/ 1938229 w 1938240"/>
              <a:gd name="connsiteY1" fmla="*/ 139812 h 356467"/>
              <a:gd name="connsiteX2" fmla="*/ 0 w 1938240"/>
              <a:gd name="connsiteY2" fmla="*/ 356467 h 356467"/>
              <a:gd name="connsiteX0" fmla="*/ 457628 w 1938240"/>
              <a:gd name="connsiteY0" fmla="*/ 0 h 356467"/>
              <a:gd name="connsiteX1" fmla="*/ 1938229 w 1938240"/>
              <a:gd name="connsiteY1" fmla="*/ 139812 h 356467"/>
              <a:gd name="connsiteX2" fmla="*/ 0 w 1938240"/>
              <a:gd name="connsiteY2" fmla="*/ 356467 h 356467"/>
              <a:gd name="connsiteX0" fmla="*/ 457628 w 1938229"/>
              <a:gd name="connsiteY0" fmla="*/ 0 h 356467"/>
              <a:gd name="connsiteX1" fmla="*/ 1938229 w 1938229"/>
              <a:gd name="connsiteY1" fmla="*/ 139812 h 356467"/>
              <a:gd name="connsiteX2" fmla="*/ 0 w 1938229"/>
              <a:gd name="connsiteY2" fmla="*/ 356467 h 356467"/>
              <a:gd name="connsiteX0" fmla="*/ 457628 w 1938229"/>
              <a:gd name="connsiteY0" fmla="*/ 0 h 356467"/>
              <a:gd name="connsiteX1" fmla="*/ 1938229 w 1938229"/>
              <a:gd name="connsiteY1" fmla="*/ 139812 h 356467"/>
              <a:gd name="connsiteX2" fmla="*/ 0 w 1938229"/>
              <a:gd name="connsiteY2" fmla="*/ 356467 h 356467"/>
              <a:gd name="connsiteX0" fmla="*/ 457628 w 1949994"/>
              <a:gd name="connsiteY0" fmla="*/ 0 h 356467"/>
              <a:gd name="connsiteX1" fmla="*/ 1938229 w 1949994"/>
              <a:gd name="connsiteY1" fmla="*/ 139812 h 356467"/>
              <a:gd name="connsiteX2" fmla="*/ 0 w 1949994"/>
              <a:gd name="connsiteY2" fmla="*/ 356467 h 356467"/>
              <a:gd name="connsiteX0" fmla="*/ 482638 w 482638"/>
              <a:gd name="connsiteY0" fmla="*/ 0 h 356467"/>
              <a:gd name="connsiteX1" fmla="*/ 2476 w 482638"/>
              <a:gd name="connsiteY1" fmla="*/ 187005 h 356467"/>
              <a:gd name="connsiteX2" fmla="*/ 25010 w 482638"/>
              <a:gd name="connsiteY2" fmla="*/ 356467 h 356467"/>
              <a:gd name="connsiteX0" fmla="*/ 7302 w 675994"/>
              <a:gd name="connsiteY0" fmla="*/ 0 h 269527"/>
              <a:gd name="connsiteX1" fmla="*/ 263305 w 675994"/>
              <a:gd name="connsiteY1" fmla="*/ 100065 h 269527"/>
              <a:gd name="connsiteX2" fmla="*/ 285839 w 675994"/>
              <a:gd name="connsiteY2" fmla="*/ 269527 h 269527"/>
              <a:gd name="connsiteX0" fmla="*/ 10967 w 679660"/>
              <a:gd name="connsiteY0" fmla="*/ 0 h 269527"/>
              <a:gd name="connsiteX1" fmla="*/ 266970 w 679660"/>
              <a:gd name="connsiteY1" fmla="*/ 100065 h 269527"/>
              <a:gd name="connsiteX2" fmla="*/ 289504 w 679660"/>
              <a:gd name="connsiteY2" fmla="*/ 269527 h 269527"/>
              <a:gd name="connsiteX0" fmla="*/ 17254 w 685947"/>
              <a:gd name="connsiteY0" fmla="*/ 0 h 269527"/>
              <a:gd name="connsiteX1" fmla="*/ 273257 w 685947"/>
              <a:gd name="connsiteY1" fmla="*/ 100065 h 269527"/>
              <a:gd name="connsiteX2" fmla="*/ 295791 w 685947"/>
              <a:gd name="connsiteY2" fmla="*/ 269527 h 269527"/>
              <a:gd name="connsiteX0" fmla="*/ 18135 w 667288"/>
              <a:gd name="connsiteY0" fmla="*/ 0 h 266472"/>
              <a:gd name="connsiteX1" fmla="*/ 254598 w 667288"/>
              <a:gd name="connsiteY1" fmla="*/ 97010 h 266472"/>
              <a:gd name="connsiteX2" fmla="*/ 277132 w 667288"/>
              <a:gd name="connsiteY2" fmla="*/ 266472 h 266472"/>
              <a:gd name="connsiteX0" fmla="*/ 36323 w 685476"/>
              <a:gd name="connsiteY0" fmla="*/ 0 h 266472"/>
              <a:gd name="connsiteX1" fmla="*/ 272786 w 685476"/>
              <a:gd name="connsiteY1" fmla="*/ 97010 h 266472"/>
              <a:gd name="connsiteX2" fmla="*/ 295320 w 685476"/>
              <a:gd name="connsiteY2" fmla="*/ 266472 h 266472"/>
              <a:gd name="connsiteX0" fmla="*/ 240646 w 499643"/>
              <a:gd name="connsiteY0" fmla="*/ 0 h 266472"/>
              <a:gd name="connsiteX1" fmla="*/ 477109 w 499643"/>
              <a:gd name="connsiteY1" fmla="*/ 97010 h 266472"/>
              <a:gd name="connsiteX2" fmla="*/ 499643 w 499643"/>
              <a:gd name="connsiteY2" fmla="*/ 266472 h 266472"/>
              <a:gd name="connsiteX0" fmla="*/ 208940 w 566882"/>
              <a:gd name="connsiteY0" fmla="*/ 0 h 266472"/>
              <a:gd name="connsiteX1" fmla="*/ 566882 w 566882"/>
              <a:gd name="connsiteY1" fmla="*/ 100222 h 266472"/>
              <a:gd name="connsiteX2" fmla="*/ 467937 w 566882"/>
              <a:gd name="connsiteY2" fmla="*/ 266472 h 266472"/>
              <a:gd name="connsiteX0" fmla="*/ 94403 w 452345"/>
              <a:gd name="connsiteY0" fmla="*/ 0 h 266472"/>
              <a:gd name="connsiteX1" fmla="*/ 452345 w 452345"/>
              <a:gd name="connsiteY1" fmla="*/ 100222 h 266472"/>
              <a:gd name="connsiteX2" fmla="*/ 353400 w 452345"/>
              <a:gd name="connsiteY2" fmla="*/ 266472 h 266472"/>
              <a:gd name="connsiteX0" fmla="*/ 79223 w 502973"/>
              <a:gd name="connsiteY0" fmla="*/ 0 h 266472"/>
              <a:gd name="connsiteX1" fmla="*/ 502973 w 502973"/>
              <a:gd name="connsiteY1" fmla="*/ 103817 h 266472"/>
              <a:gd name="connsiteX2" fmla="*/ 338220 w 502973"/>
              <a:gd name="connsiteY2" fmla="*/ 266472 h 266472"/>
              <a:gd name="connsiteX0" fmla="*/ 89141 w 469260"/>
              <a:gd name="connsiteY0" fmla="*/ 0 h 266472"/>
              <a:gd name="connsiteX1" fmla="*/ 469260 w 469260"/>
              <a:gd name="connsiteY1" fmla="*/ 106409 h 266472"/>
              <a:gd name="connsiteX2" fmla="*/ 348138 w 469260"/>
              <a:gd name="connsiteY2" fmla="*/ 266472 h 266472"/>
              <a:gd name="connsiteX0" fmla="*/ 117142 w 469260"/>
              <a:gd name="connsiteY0" fmla="*/ 0 h 273521"/>
              <a:gd name="connsiteX1" fmla="*/ 469260 w 469260"/>
              <a:gd name="connsiteY1" fmla="*/ 113458 h 273521"/>
              <a:gd name="connsiteX2" fmla="*/ 348138 w 469260"/>
              <a:gd name="connsiteY2" fmla="*/ 273521 h 273521"/>
              <a:gd name="connsiteX0" fmla="*/ 117142 w 469260"/>
              <a:gd name="connsiteY0" fmla="*/ 0 h 273521"/>
              <a:gd name="connsiteX1" fmla="*/ 469260 w 469260"/>
              <a:gd name="connsiteY1" fmla="*/ 113458 h 273521"/>
              <a:gd name="connsiteX2" fmla="*/ 348138 w 469260"/>
              <a:gd name="connsiteY2" fmla="*/ 273521 h 273521"/>
              <a:gd name="connsiteX0" fmla="*/ 117142 w 469260"/>
              <a:gd name="connsiteY0" fmla="*/ 0 h 273521"/>
              <a:gd name="connsiteX1" fmla="*/ 469260 w 469260"/>
              <a:gd name="connsiteY1" fmla="*/ 113458 h 273521"/>
              <a:gd name="connsiteX2" fmla="*/ 348138 w 469260"/>
              <a:gd name="connsiteY2" fmla="*/ 273521 h 273521"/>
              <a:gd name="connsiteX0" fmla="*/ 280098 w 632216"/>
              <a:gd name="connsiteY0" fmla="*/ 0 h 273521"/>
              <a:gd name="connsiteX1" fmla="*/ 632216 w 632216"/>
              <a:gd name="connsiteY1" fmla="*/ 113458 h 273521"/>
              <a:gd name="connsiteX2" fmla="*/ 511094 w 632216"/>
              <a:gd name="connsiteY2" fmla="*/ 273521 h 273521"/>
              <a:gd name="connsiteX0" fmla="*/ 278345 w 630463"/>
              <a:gd name="connsiteY0" fmla="*/ 0 h 273004"/>
              <a:gd name="connsiteX1" fmla="*/ 630463 w 630463"/>
              <a:gd name="connsiteY1" fmla="*/ 113458 h 273004"/>
              <a:gd name="connsiteX2" fmla="*/ 512300 w 630463"/>
              <a:gd name="connsiteY2" fmla="*/ 273004 h 273004"/>
              <a:gd name="connsiteX0" fmla="*/ 283589 w 622932"/>
              <a:gd name="connsiteY0" fmla="*/ 0 h 273004"/>
              <a:gd name="connsiteX1" fmla="*/ 622932 w 622932"/>
              <a:gd name="connsiteY1" fmla="*/ 106346 h 273004"/>
              <a:gd name="connsiteX2" fmla="*/ 517544 w 622932"/>
              <a:gd name="connsiteY2" fmla="*/ 273004 h 273004"/>
              <a:gd name="connsiteX0" fmla="*/ 279529 w 618872"/>
              <a:gd name="connsiteY0" fmla="*/ 0 h 273004"/>
              <a:gd name="connsiteX1" fmla="*/ 618872 w 618872"/>
              <a:gd name="connsiteY1" fmla="*/ 106346 h 273004"/>
              <a:gd name="connsiteX2" fmla="*/ 513484 w 618872"/>
              <a:gd name="connsiteY2" fmla="*/ 273004 h 273004"/>
              <a:gd name="connsiteX0" fmla="*/ 279529 w 649704"/>
              <a:gd name="connsiteY0" fmla="*/ 0 h 273004"/>
              <a:gd name="connsiteX1" fmla="*/ 618872 w 649704"/>
              <a:gd name="connsiteY1" fmla="*/ 106346 h 273004"/>
              <a:gd name="connsiteX2" fmla="*/ 513484 w 649704"/>
              <a:gd name="connsiteY2" fmla="*/ 273004 h 273004"/>
              <a:gd name="connsiteX0" fmla="*/ 49780 w 419955"/>
              <a:gd name="connsiteY0" fmla="*/ 0 h 273004"/>
              <a:gd name="connsiteX1" fmla="*/ 389123 w 419955"/>
              <a:gd name="connsiteY1" fmla="*/ 106346 h 273004"/>
              <a:gd name="connsiteX2" fmla="*/ 283735 w 419955"/>
              <a:gd name="connsiteY2" fmla="*/ 273004 h 273004"/>
              <a:gd name="connsiteX0" fmla="*/ 133080 w 378403"/>
              <a:gd name="connsiteY0" fmla="*/ 0 h 273004"/>
              <a:gd name="connsiteX1" fmla="*/ 341393 w 378403"/>
              <a:gd name="connsiteY1" fmla="*/ 104328 h 273004"/>
              <a:gd name="connsiteX2" fmla="*/ 367035 w 378403"/>
              <a:gd name="connsiteY2" fmla="*/ 273004 h 273004"/>
              <a:gd name="connsiteX0" fmla="*/ 29080 w 274403"/>
              <a:gd name="connsiteY0" fmla="*/ 0 h 273004"/>
              <a:gd name="connsiteX1" fmla="*/ 237393 w 274403"/>
              <a:gd name="connsiteY1" fmla="*/ 104328 h 273004"/>
              <a:gd name="connsiteX2" fmla="*/ 263035 w 274403"/>
              <a:gd name="connsiteY2" fmla="*/ 273004 h 273004"/>
              <a:gd name="connsiteX0" fmla="*/ 29733 w 263688"/>
              <a:gd name="connsiteY0" fmla="*/ 0 h 273004"/>
              <a:gd name="connsiteX1" fmla="*/ 224049 w 263688"/>
              <a:gd name="connsiteY1" fmla="*/ 93897 h 273004"/>
              <a:gd name="connsiteX2" fmla="*/ 263688 w 263688"/>
              <a:gd name="connsiteY2" fmla="*/ 273004 h 273004"/>
              <a:gd name="connsiteX0" fmla="*/ 192699 w 268560"/>
              <a:gd name="connsiteY0" fmla="*/ 0 h 274561"/>
              <a:gd name="connsiteX1" fmla="*/ 216855 w 268560"/>
              <a:gd name="connsiteY1" fmla="*/ 95454 h 274561"/>
              <a:gd name="connsiteX2" fmla="*/ 256494 w 268560"/>
              <a:gd name="connsiteY2" fmla="*/ 274561 h 274561"/>
              <a:gd name="connsiteX0" fmla="*/ 207435 w 270277"/>
              <a:gd name="connsiteY0" fmla="*/ 0 h 274821"/>
              <a:gd name="connsiteX1" fmla="*/ 216855 w 270277"/>
              <a:gd name="connsiteY1" fmla="*/ 95714 h 274821"/>
              <a:gd name="connsiteX2" fmla="*/ 256494 w 270277"/>
              <a:gd name="connsiteY2" fmla="*/ 274821 h 274821"/>
              <a:gd name="connsiteX0" fmla="*/ 220311 w 269371"/>
              <a:gd name="connsiteY0" fmla="*/ 0 h 274821"/>
              <a:gd name="connsiteX1" fmla="*/ 209918 w 269371"/>
              <a:gd name="connsiteY1" fmla="*/ 93177 h 274821"/>
              <a:gd name="connsiteX2" fmla="*/ 269370 w 269371"/>
              <a:gd name="connsiteY2" fmla="*/ 274821 h 274821"/>
              <a:gd name="connsiteX0" fmla="*/ 220311 w 269370"/>
              <a:gd name="connsiteY0" fmla="*/ 0 h 274821"/>
              <a:gd name="connsiteX1" fmla="*/ 209918 w 269370"/>
              <a:gd name="connsiteY1" fmla="*/ 93177 h 274821"/>
              <a:gd name="connsiteX2" fmla="*/ 269370 w 269370"/>
              <a:gd name="connsiteY2" fmla="*/ 274821 h 274821"/>
              <a:gd name="connsiteX0" fmla="*/ 220311 w 269960"/>
              <a:gd name="connsiteY0" fmla="*/ 0 h 274821"/>
              <a:gd name="connsiteX1" fmla="*/ 209918 w 269960"/>
              <a:gd name="connsiteY1" fmla="*/ 93177 h 274821"/>
              <a:gd name="connsiteX2" fmla="*/ 269370 w 269960"/>
              <a:gd name="connsiteY2" fmla="*/ 274821 h 274821"/>
              <a:gd name="connsiteX0" fmla="*/ 288554 w 316685"/>
              <a:gd name="connsiteY0" fmla="*/ 0 h 276700"/>
              <a:gd name="connsiteX1" fmla="*/ 209918 w 316685"/>
              <a:gd name="connsiteY1" fmla="*/ 95056 h 276700"/>
              <a:gd name="connsiteX2" fmla="*/ 269370 w 316685"/>
              <a:gd name="connsiteY2" fmla="*/ 276700 h 276700"/>
              <a:gd name="connsiteX0" fmla="*/ 675055 w 682176"/>
              <a:gd name="connsiteY0" fmla="*/ 0 h 294250"/>
              <a:gd name="connsiteX1" fmla="*/ 209918 w 682176"/>
              <a:gd name="connsiteY1" fmla="*/ 112606 h 294250"/>
              <a:gd name="connsiteX2" fmla="*/ 269370 w 682176"/>
              <a:gd name="connsiteY2" fmla="*/ 294250 h 294250"/>
              <a:gd name="connsiteX0" fmla="*/ 675055 w 675055"/>
              <a:gd name="connsiteY0" fmla="*/ 0 h 294250"/>
              <a:gd name="connsiteX1" fmla="*/ 209918 w 675055"/>
              <a:gd name="connsiteY1" fmla="*/ 112606 h 294250"/>
              <a:gd name="connsiteX2" fmla="*/ 269370 w 675055"/>
              <a:gd name="connsiteY2" fmla="*/ 294250 h 294250"/>
              <a:gd name="connsiteX0" fmla="*/ 702977 w 702977"/>
              <a:gd name="connsiteY0" fmla="*/ 0 h 294250"/>
              <a:gd name="connsiteX1" fmla="*/ 196619 w 702977"/>
              <a:gd name="connsiteY1" fmla="*/ 111850 h 294250"/>
              <a:gd name="connsiteX2" fmla="*/ 297292 w 702977"/>
              <a:gd name="connsiteY2" fmla="*/ 294250 h 294250"/>
              <a:gd name="connsiteX0" fmla="*/ 702977 w 702977"/>
              <a:gd name="connsiteY0" fmla="*/ 0 h 294250"/>
              <a:gd name="connsiteX1" fmla="*/ 196619 w 702977"/>
              <a:gd name="connsiteY1" fmla="*/ 111850 h 294250"/>
              <a:gd name="connsiteX2" fmla="*/ 297292 w 702977"/>
              <a:gd name="connsiteY2" fmla="*/ 294250 h 294250"/>
              <a:gd name="connsiteX0" fmla="*/ 650373 w 650373"/>
              <a:gd name="connsiteY0" fmla="*/ 0 h 294250"/>
              <a:gd name="connsiteX1" fmla="*/ 144015 w 650373"/>
              <a:gd name="connsiteY1" fmla="*/ 111850 h 294250"/>
              <a:gd name="connsiteX2" fmla="*/ 244688 w 650373"/>
              <a:gd name="connsiteY2" fmla="*/ 294250 h 294250"/>
              <a:gd name="connsiteX0" fmla="*/ 624340 w 624340"/>
              <a:gd name="connsiteY0" fmla="*/ 0 h 280607"/>
              <a:gd name="connsiteX1" fmla="*/ 117982 w 624340"/>
              <a:gd name="connsiteY1" fmla="*/ 111850 h 280607"/>
              <a:gd name="connsiteX2" fmla="*/ 313426 w 624340"/>
              <a:gd name="connsiteY2" fmla="*/ 280607 h 280607"/>
              <a:gd name="connsiteX0" fmla="*/ 623756 w 623756"/>
              <a:gd name="connsiteY0" fmla="*/ 0 h 280607"/>
              <a:gd name="connsiteX1" fmla="*/ 117398 w 623756"/>
              <a:gd name="connsiteY1" fmla="*/ 111850 h 280607"/>
              <a:gd name="connsiteX2" fmla="*/ 312842 w 623756"/>
              <a:gd name="connsiteY2" fmla="*/ 280607 h 280607"/>
              <a:gd name="connsiteX0" fmla="*/ 701588 w 701588"/>
              <a:gd name="connsiteY0" fmla="*/ 0 h 280607"/>
              <a:gd name="connsiteX1" fmla="*/ 98412 w 701588"/>
              <a:gd name="connsiteY1" fmla="*/ 108169 h 280607"/>
              <a:gd name="connsiteX2" fmla="*/ 390674 w 701588"/>
              <a:gd name="connsiteY2" fmla="*/ 280607 h 280607"/>
              <a:gd name="connsiteX0" fmla="*/ 633859 w 633859"/>
              <a:gd name="connsiteY0" fmla="*/ 0 h 280607"/>
              <a:gd name="connsiteX1" fmla="*/ 30683 w 633859"/>
              <a:gd name="connsiteY1" fmla="*/ 108169 h 280607"/>
              <a:gd name="connsiteX2" fmla="*/ 322945 w 633859"/>
              <a:gd name="connsiteY2" fmla="*/ 280607 h 280607"/>
              <a:gd name="connsiteX0" fmla="*/ 583021 w 583021"/>
              <a:gd name="connsiteY0" fmla="*/ 0 h 280607"/>
              <a:gd name="connsiteX1" fmla="*/ 38071 w 583021"/>
              <a:gd name="connsiteY1" fmla="*/ 111959 h 280607"/>
              <a:gd name="connsiteX2" fmla="*/ 272107 w 583021"/>
              <a:gd name="connsiteY2" fmla="*/ 280607 h 280607"/>
              <a:gd name="connsiteX0" fmla="*/ 583021 w 583021"/>
              <a:gd name="connsiteY0" fmla="*/ 0 h 280607"/>
              <a:gd name="connsiteX1" fmla="*/ 38071 w 583021"/>
              <a:gd name="connsiteY1" fmla="*/ 111959 h 280607"/>
              <a:gd name="connsiteX2" fmla="*/ 272107 w 583021"/>
              <a:gd name="connsiteY2" fmla="*/ 280607 h 280607"/>
              <a:gd name="connsiteX0" fmla="*/ 564896 w 564896"/>
              <a:gd name="connsiteY0" fmla="*/ 0 h 288233"/>
              <a:gd name="connsiteX1" fmla="*/ 19946 w 564896"/>
              <a:gd name="connsiteY1" fmla="*/ 111959 h 288233"/>
              <a:gd name="connsiteX2" fmla="*/ 465793 w 564896"/>
              <a:gd name="connsiteY2" fmla="*/ 288233 h 288233"/>
              <a:gd name="connsiteX0" fmla="*/ 258609 w 258609"/>
              <a:gd name="connsiteY0" fmla="*/ 0 h 288233"/>
              <a:gd name="connsiteX1" fmla="*/ 81629 w 258609"/>
              <a:gd name="connsiteY1" fmla="*/ 115416 h 288233"/>
              <a:gd name="connsiteX2" fmla="*/ 159506 w 258609"/>
              <a:gd name="connsiteY2" fmla="*/ 288233 h 288233"/>
              <a:gd name="connsiteX0" fmla="*/ 233791 w 233791"/>
              <a:gd name="connsiteY0" fmla="*/ 0 h 294579"/>
              <a:gd name="connsiteX1" fmla="*/ 81627 w 233791"/>
              <a:gd name="connsiteY1" fmla="*/ 121762 h 294579"/>
              <a:gd name="connsiteX2" fmla="*/ 159504 w 233791"/>
              <a:gd name="connsiteY2" fmla="*/ 294579 h 294579"/>
              <a:gd name="connsiteX0" fmla="*/ 233791 w 238130"/>
              <a:gd name="connsiteY0" fmla="*/ 0 h 294579"/>
              <a:gd name="connsiteX1" fmla="*/ 81627 w 238130"/>
              <a:gd name="connsiteY1" fmla="*/ 121762 h 294579"/>
              <a:gd name="connsiteX2" fmla="*/ 159504 w 238130"/>
              <a:gd name="connsiteY2" fmla="*/ 294579 h 294579"/>
              <a:gd name="connsiteX0" fmla="*/ 233791 w 267095"/>
              <a:gd name="connsiteY0" fmla="*/ 0 h 294579"/>
              <a:gd name="connsiteX1" fmla="*/ 81627 w 267095"/>
              <a:gd name="connsiteY1" fmla="*/ 121762 h 294579"/>
              <a:gd name="connsiteX2" fmla="*/ 159504 w 267095"/>
              <a:gd name="connsiteY2" fmla="*/ 294579 h 294579"/>
              <a:gd name="connsiteX0" fmla="*/ 232722 w 266216"/>
              <a:gd name="connsiteY0" fmla="*/ 0 h 295957"/>
              <a:gd name="connsiteX1" fmla="*/ 81627 w 266216"/>
              <a:gd name="connsiteY1" fmla="*/ 123140 h 295957"/>
              <a:gd name="connsiteX2" fmla="*/ 159504 w 266216"/>
              <a:gd name="connsiteY2" fmla="*/ 295957 h 295957"/>
            </a:gdLst>
            <a:ahLst/>
            <a:cxnLst>
              <a:cxn ang="0">
                <a:pos x="connsiteX0" y="connsiteY0"/>
              </a:cxn>
              <a:cxn ang="0">
                <a:pos x="connsiteX1" y="connsiteY1"/>
              </a:cxn>
              <a:cxn ang="0">
                <a:pos x="connsiteX2" y="connsiteY2"/>
              </a:cxn>
            </a:cxnLst>
            <a:rect l="l" t="t" r="r" b="b"/>
            <a:pathLst>
              <a:path w="266216" h="295957">
                <a:moveTo>
                  <a:pt x="232722" y="0"/>
                </a:moveTo>
                <a:cubicBezTo>
                  <a:pt x="318856" y="49690"/>
                  <a:pt x="228257" y="54600"/>
                  <a:pt x="81627" y="123140"/>
                </a:cubicBezTo>
                <a:cubicBezTo>
                  <a:pt x="-23861" y="210776"/>
                  <a:pt x="-54770" y="255525"/>
                  <a:pt x="159504" y="295957"/>
                </a:cubicBezTo>
              </a:path>
            </a:pathLst>
          </a:custGeom>
          <a:noFill/>
          <a:ln w="28575">
            <a:solidFill>
              <a:schemeClr val="tx1"/>
            </a:solidFill>
            <a:prstDash val="dash"/>
            <a:headEnd w="sm"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sp>
        <p:nvSpPr>
          <p:cNvPr id="12" name="Slide Number Placeholder 11">
            <a:extLst>
              <a:ext uri="{FF2B5EF4-FFF2-40B4-BE49-F238E27FC236}">
                <a16:creationId xmlns:a16="http://schemas.microsoft.com/office/drawing/2014/main" id="{B14D11D3-21AA-08CD-C0F6-A51B3C6B0D0F}"/>
              </a:ext>
            </a:extLst>
          </p:cNvPr>
          <p:cNvSpPr>
            <a:spLocks noGrp="1"/>
          </p:cNvSpPr>
          <p:nvPr>
            <p:ph type="sldNum" sz="quarter" idx="12"/>
          </p:nvPr>
        </p:nvSpPr>
        <p:spPr/>
        <p:txBody>
          <a:bodyPr/>
          <a:lstStyle/>
          <a:p>
            <a:fld id="{B2909649-AB9D-4512-9D38-B41CFEFBB9D3}" type="slidenum">
              <a:rPr lang="en-US" smtClean="0"/>
              <a:t>81</a:t>
            </a:fld>
            <a:endParaRPr lang="en-US"/>
          </a:p>
        </p:txBody>
      </p:sp>
    </p:spTree>
    <p:extLst>
      <p:ext uri="{BB962C8B-B14F-4D97-AF65-F5344CB8AC3E}">
        <p14:creationId xmlns:p14="http://schemas.microsoft.com/office/powerpoint/2010/main" val="181284849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027" y="176166"/>
            <a:ext cx="8677413" cy="6505668"/>
          </a:xfrm>
          <a:prstGeom prst="rect">
            <a:avLst/>
          </a:prstGeom>
        </p:spPr>
      </p:pic>
      <p:sp>
        <p:nvSpPr>
          <p:cNvPr id="3" name="Subtitle 2">
            <a:extLst>
              <a:ext uri="{FF2B5EF4-FFF2-40B4-BE49-F238E27FC236}">
                <a16:creationId xmlns:a16="http://schemas.microsoft.com/office/drawing/2014/main" id="{31DDF7F2-22C2-AD6E-0C33-E5721EFC012A}"/>
              </a:ext>
            </a:extLst>
          </p:cNvPr>
          <p:cNvSpPr txBox="1">
            <a:spLocks/>
          </p:cNvSpPr>
          <p:nvPr/>
        </p:nvSpPr>
        <p:spPr>
          <a:xfrm>
            <a:off x="7472680" y="660401"/>
            <a:ext cx="4658360" cy="49519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85000"/>
              </a:lnSpc>
              <a:spcBef>
                <a:spcPts val="0"/>
              </a:spcBef>
              <a:buNone/>
            </a:pPr>
            <a:r>
              <a:rPr lang="en-US" sz="3300" dirty="0"/>
              <a:t>Trinity Reservoir</a:t>
            </a:r>
          </a:p>
        </p:txBody>
      </p:sp>
      <p:sp>
        <p:nvSpPr>
          <p:cNvPr id="8" name="Slide Number Placeholder 7">
            <a:extLst>
              <a:ext uri="{FF2B5EF4-FFF2-40B4-BE49-F238E27FC236}">
                <a16:creationId xmlns:a16="http://schemas.microsoft.com/office/drawing/2014/main" id="{EE1BDDF9-702F-F38B-BC5C-328EDBA3272E}"/>
              </a:ext>
            </a:extLst>
          </p:cNvPr>
          <p:cNvSpPr>
            <a:spLocks noGrp="1"/>
          </p:cNvSpPr>
          <p:nvPr>
            <p:ph type="sldNum" sz="quarter" idx="12"/>
          </p:nvPr>
        </p:nvSpPr>
        <p:spPr/>
        <p:txBody>
          <a:bodyPr/>
          <a:lstStyle/>
          <a:p>
            <a:fld id="{B2909649-AB9D-4512-9D38-B41CFEFBB9D3}" type="slidenum">
              <a:rPr lang="en-US" smtClean="0"/>
              <a:t>82</a:t>
            </a:fld>
            <a:endParaRPr lang="en-US"/>
          </a:p>
        </p:txBody>
      </p:sp>
    </p:spTree>
    <p:extLst>
      <p:ext uri="{BB962C8B-B14F-4D97-AF65-F5344CB8AC3E}">
        <p14:creationId xmlns:p14="http://schemas.microsoft.com/office/powerpoint/2010/main" val="373315108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7B8CE8-83E2-4B6F-9A90-B6CE23E2DC7C}"/>
              </a:ext>
            </a:extLst>
          </p:cNvPr>
          <p:cNvSpPr txBox="1"/>
          <p:nvPr/>
        </p:nvSpPr>
        <p:spPr>
          <a:xfrm>
            <a:off x="492435" y="279123"/>
            <a:ext cx="3767280" cy="954107"/>
          </a:xfrm>
          <a:prstGeom prst="rect">
            <a:avLst/>
          </a:prstGeom>
          <a:noFill/>
        </p:spPr>
        <p:txBody>
          <a:bodyPr wrap="square" rtlCol="0">
            <a:spAutoFit/>
          </a:bodyPr>
          <a:lstStyle/>
          <a:p>
            <a:pPr algn="ctr"/>
            <a:r>
              <a:rPr lang="en-US" sz="2800" dirty="0"/>
              <a:t>Salmonid egg survival versus temperature </a:t>
            </a:r>
          </a:p>
        </p:txBody>
      </p:sp>
      <p:pic>
        <p:nvPicPr>
          <p:cNvPr id="3" name="Picture 2">
            <a:extLst>
              <a:ext uri="{FF2B5EF4-FFF2-40B4-BE49-F238E27FC236}">
                <a16:creationId xmlns:a16="http://schemas.microsoft.com/office/drawing/2014/main" id="{8526A9BD-29DA-4F28-AEA4-D9BC934C809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5140960" y="98339"/>
            <a:ext cx="4673600" cy="6598026"/>
          </a:xfrm>
          <a:prstGeom prst="rect">
            <a:avLst/>
          </a:prstGeom>
        </p:spPr>
      </p:pic>
      <p:sp>
        <p:nvSpPr>
          <p:cNvPr id="4" name="Oval 3">
            <a:extLst>
              <a:ext uri="{FF2B5EF4-FFF2-40B4-BE49-F238E27FC236}">
                <a16:creationId xmlns:a16="http://schemas.microsoft.com/office/drawing/2014/main" id="{83292C65-301E-4867-B4DF-7AC7789A1A80}"/>
              </a:ext>
            </a:extLst>
          </p:cNvPr>
          <p:cNvSpPr/>
          <p:nvPr/>
        </p:nvSpPr>
        <p:spPr>
          <a:xfrm>
            <a:off x="5286734" y="5128965"/>
            <a:ext cx="2515264" cy="156740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57C0A237-B181-4D27-9C05-FDB343E64481}"/>
              </a:ext>
            </a:extLst>
          </p:cNvPr>
          <p:cNvSpPr txBox="1"/>
          <p:nvPr/>
        </p:nvSpPr>
        <p:spPr>
          <a:xfrm>
            <a:off x="9672321" y="6518564"/>
            <a:ext cx="2652424" cy="338554"/>
          </a:xfrm>
          <a:prstGeom prst="rect">
            <a:avLst/>
          </a:prstGeom>
          <a:noFill/>
        </p:spPr>
        <p:txBody>
          <a:bodyPr wrap="square" rtlCol="0">
            <a:spAutoFit/>
          </a:bodyPr>
          <a:lstStyle/>
          <a:p>
            <a:r>
              <a:rPr lang="en-US" sz="1600" i="1" dirty="0"/>
              <a:t>Beacham and Murray 1990</a:t>
            </a:r>
          </a:p>
        </p:txBody>
      </p:sp>
      <p:sp>
        <p:nvSpPr>
          <p:cNvPr id="8" name="Slide Number Placeholder 7">
            <a:extLst>
              <a:ext uri="{FF2B5EF4-FFF2-40B4-BE49-F238E27FC236}">
                <a16:creationId xmlns:a16="http://schemas.microsoft.com/office/drawing/2014/main" id="{97D3BDB2-BA42-551E-70B8-D782FFD52C71}"/>
              </a:ext>
            </a:extLst>
          </p:cNvPr>
          <p:cNvSpPr>
            <a:spLocks noGrp="1"/>
          </p:cNvSpPr>
          <p:nvPr>
            <p:ph type="sldNum" sz="quarter" idx="12"/>
          </p:nvPr>
        </p:nvSpPr>
        <p:spPr/>
        <p:txBody>
          <a:bodyPr/>
          <a:lstStyle/>
          <a:p>
            <a:fld id="{B2909649-AB9D-4512-9D38-B41CFEFBB9D3}" type="slidenum">
              <a:rPr lang="en-US" smtClean="0"/>
              <a:t>83</a:t>
            </a:fld>
            <a:endParaRPr lang="en-US"/>
          </a:p>
        </p:txBody>
      </p:sp>
      <p:sp>
        <p:nvSpPr>
          <p:cNvPr id="5" name="Rectangle 4">
            <a:extLst>
              <a:ext uri="{FF2B5EF4-FFF2-40B4-BE49-F238E27FC236}">
                <a16:creationId xmlns:a16="http://schemas.microsoft.com/office/drawing/2014/main" id="{78109402-E7AA-441C-8B14-FA1CB1AE5147}"/>
              </a:ext>
            </a:extLst>
          </p:cNvPr>
          <p:cNvSpPr/>
          <p:nvPr/>
        </p:nvSpPr>
        <p:spPr>
          <a:xfrm>
            <a:off x="1391595" y="5552235"/>
            <a:ext cx="4207431" cy="830997"/>
          </a:xfrm>
          <a:prstGeom prst="rect">
            <a:avLst/>
          </a:prstGeom>
        </p:spPr>
        <p:txBody>
          <a:bodyPr wrap="square">
            <a:spAutoFit/>
          </a:bodyPr>
          <a:lstStyle/>
          <a:p>
            <a:pPr algn="ctr"/>
            <a:r>
              <a:rPr lang="en-US" sz="2400" dirty="0">
                <a:solidFill>
                  <a:srgbClr val="C00000"/>
                </a:solidFill>
              </a:rPr>
              <a:t>Coho salmon egg survival rapidly falls at temps &gt;12</a:t>
            </a:r>
            <a:r>
              <a:rPr lang="en-US" sz="2400" dirty="0">
                <a:solidFill>
                  <a:srgbClr val="C00000"/>
                </a:solidFill>
                <a:latin typeface="Times New Roman" panose="02020603050405020304" pitchFamily="18" charset="0"/>
                <a:cs typeface="Times New Roman" panose="02020603050405020304" pitchFamily="18" charset="0"/>
              </a:rPr>
              <a:t>°</a:t>
            </a:r>
            <a:r>
              <a:rPr lang="en-US" sz="2400" dirty="0">
                <a:solidFill>
                  <a:srgbClr val="C00000"/>
                </a:solidFill>
              </a:rPr>
              <a:t>C</a:t>
            </a:r>
          </a:p>
        </p:txBody>
      </p:sp>
      <p:pic>
        <p:nvPicPr>
          <p:cNvPr id="6" name="Picture 5">
            <a:extLst>
              <a:ext uri="{FF2B5EF4-FFF2-40B4-BE49-F238E27FC236}">
                <a16:creationId xmlns:a16="http://schemas.microsoft.com/office/drawing/2014/main" id="{39EBB546-5374-E8AF-B85F-CCA991068C7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97" r="19849"/>
          <a:stretch/>
        </p:blipFill>
        <p:spPr>
          <a:xfrm>
            <a:off x="325120" y="3344730"/>
            <a:ext cx="3883302" cy="2150366"/>
          </a:xfrm>
          <a:prstGeom prst="rect">
            <a:avLst/>
          </a:prstGeom>
          <a:effectLst>
            <a:outerShdw blurRad="50800" dist="101600" dir="2700000" algn="tl" rotWithShape="0">
              <a:prstClr val="black">
                <a:alpha val="40000"/>
              </a:prstClr>
            </a:outerShdw>
          </a:effectLst>
        </p:spPr>
      </p:pic>
      <p:sp>
        <p:nvSpPr>
          <p:cNvPr id="7" name="Rectangle 2">
            <a:extLst>
              <a:ext uri="{FF2B5EF4-FFF2-40B4-BE49-F238E27FC236}">
                <a16:creationId xmlns:a16="http://schemas.microsoft.com/office/drawing/2014/main" id="{9B9CCB5C-B31D-CE6E-C9E8-94625A362B8C}"/>
              </a:ext>
            </a:extLst>
          </p:cNvPr>
          <p:cNvSpPr>
            <a:spLocks noChangeArrowheads="1"/>
          </p:cNvSpPr>
          <p:nvPr/>
        </p:nvSpPr>
        <p:spPr bwMode="auto">
          <a:xfrm>
            <a:off x="289235" y="5268118"/>
            <a:ext cx="182372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900">
                <a:solidFill>
                  <a:schemeClr val="tx1"/>
                </a:solidFill>
                <a:latin typeface="Arial" charset="0"/>
              </a:defRPr>
            </a:lvl1pPr>
            <a:lvl2pPr marL="742950" indent="-285750" eaLnBrk="0" hangingPunct="0">
              <a:spcBef>
                <a:spcPct val="20000"/>
              </a:spcBef>
              <a:buChar char="–"/>
              <a:defRPr sz="29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1900">
                <a:solidFill>
                  <a:schemeClr val="tx1"/>
                </a:solidFill>
                <a:latin typeface="Arial" charset="0"/>
              </a:defRPr>
            </a:lvl4pPr>
            <a:lvl5pPr marL="2057400" indent="-228600" eaLnBrk="0" hangingPunct="0">
              <a:spcBef>
                <a:spcPct val="20000"/>
              </a:spcBef>
              <a:buChar char="»"/>
              <a:defRPr sz="1900">
                <a:solidFill>
                  <a:schemeClr val="tx1"/>
                </a:solidFill>
                <a:latin typeface="Arial" charset="0"/>
              </a:defRPr>
            </a:lvl5pPr>
            <a:lvl6pPr marL="2514600" indent="-228600" eaLnBrk="0" fontAlgn="base" hangingPunct="0">
              <a:spcBef>
                <a:spcPct val="20000"/>
              </a:spcBef>
              <a:spcAft>
                <a:spcPct val="0"/>
              </a:spcAft>
              <a:buChar char="»"/>
              <a:defRPr sz="1900">
                <a:solidFill>
                  <a:schemeClr val="tx1"/>
                </a:solidFill>
                <a:latin typeface="Arial" charset="0"/>
              </a:defRPr>
            </a:lvl6pPr>
            <a:lvl7pPr marL="2971800" indent="-228600" eaLnBrk="0" fontAlgn="base" hangingPunct="0">
              <a:spcBef>
                <a:spcPct val="20000"/>
              </a:spcBef>
              <a:spcAft>
                <a:spcPct val="0"/>
              </a:spcAft>
              <a:buChar char="»"/>
              <a:defRPr sz="1900">
                <a:solidFill>
                  <a:schemeClr val="tx1"/>
                </a:solidFill>
                <a:latin typeface="Arial" charset="0"/>
              </a:defRPr>
            </a:lvl7pPr>
            <a:lvl8pPr marL="3429000" indent="-228600" eaLnBrk="0" fontAlgn="base" hangingPunct="0">
              <a:spcBef>
                <a:spcPct val="20000"/>
              </a:spcBef>
              <a:spcAft>
                <a:spcPct val="0"/>
              </a:spcAft>
              <a:buChar char="»"/>
              <a:defRPr sz="1900">
                <a:solidFill>
                  <a:schemeClr val="tx1"/>
                </a:solidFill>
                <a:latin typeface="Arial" charset="0"/>
              </a:defRPr>
            </a:lvl8pPr>
            <a:lvl9pPr marL="3886200" indent="-228600" eaLnBrk="0" fontAlgn="base" hangingPunct="0">
              <a:spcBef>
                <a:spcPct val="20000"/>
              </a:spcBef>
              <a:spcAft>
                <a:spcPct val="0"/>
              </a:spcAft>
              <a:buChar char="»"/>
              <a:defRPr sz="1900">
                <a:solidFill>
                  <a:schemeClr val="tx1"/>
                </a:solidFill>
                <a:latin typeface="Arial" charset="0"/>
              </a:defRPr>
            </a:lvl9p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altLang="en-US" sz="1000" b="0" i="0" u="none" strike="noStrike" kern="1200" cap="none" spc="0" normalizeH="0" baseline="0" noProof="0" dirty="0">
                <a:ln>
                  <a:noFill/>
                </a:ln>
                <a:solidFill>
                  <a:schemeClr val="bg1">
                    <a:lumMod val="75000"/>
                  </a:schemeClr>
                </a:solidFill>
                <a:effectLst/>
                <a:uLnTx/>
                <a:uFillTx/>
                <a:latin typeface="Arial Narrow" panose="020B0606020202030204" pitchFamily="34" charset="0"/>
                <a:ea typeface="+mn-ea"/>
                <a:cs typeface="+mn-cs"/>
              </a:rPr>
              <a:t>Florian Graner USFWS</a:t>
            </a:r>
          </a:p>
        </p:txBody>
      </p:sp>
    </p:spTree>
    <p:extLst>
      <p:ext uri="{BB962C8B-B14F-4D97-AF65-F5344CB8AC3E}">
        <p14:creationId xmlns:p14="http://schemas.microsoft.com/office/powerpoint/2010/main" val="428329912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746DA-3F28-4F2E-AE18-48F009702D43}"/>
              </a:ext>
            </a:extLst>
          </p:cNvPr>
          <p:cNvSpPr>
            <a:spLocks noGrp="1"/>
          </p:cNvSpPr>
          <p:nvPr>
            <p:ph type="title"/>
          </p:nvPr>
        </p:nvSpPr>
        <p:spPr>
          <a:xfrm>
            <a:off x="3227573" y="243718"/>
            <a:ext cx="5736855" cy="604652"/>
          </a:xfrm>
        </p:spPr>
        <p:txBody>
          <a:bodyPr>
            <a:noAutofit/>
          </a:bodyPr>
          <a:lstStyle/>
          <a:p>
            <a:r>
              <a:rPr lang="en-US" sz="2800" dirty="0"/>
              <a:t>Trinity River at Lewiston temperatures</a:t>
            </a:r>
          </a:p>
        </p:txBody>
      </p:sp>
      <p:pic>
        <p:nvPicPr>
          <p:cNvPr id="7" name="Picture 6">
            <a:extLst>
              <a:ext uri="{FF2B5EF4-FFF2-40B4-BE49-F238E27FC236}">
                <a16:creationId xmlns:a16="http://schemas.microsoft.com/office/drawing/2014/main" id="{9B034349-0485-4AE1-AD72-C75C57D8189F}"/>
              </a:ext>
            </a:extLst>
          </p:cNvPr>
          <p:cNvPicPr>
            <a:picLocks noChangeAspect="1"/>
          </p:cNvPicPr>
          <p:nvPr/>
        </p:nvPicPr>
        <p:blipFill rotWithShape="1">
          <a:blip r:embed="rId2" cstate="screen">
            <a:extLst>
              <a:ext uri="{28A0092B-C50C-407E-A947-70E740481C1C}">
                <a14:useLocalDpi xmlns:a14="http://schemas.microsoft.com/office/drawing/2010/main" val="0"/>
              </a:ext>
            </a:extLst>
          </a:blip>
          <a:srcRect l="1449" t="1582" r="1176" b="3087"/>
          <a:stretch/>
        </p:blipFill>
        <p:spPr>
          <a:xfrm>
            <a:off x="2489200" y="1107440"/>
            <a:ext cx="7233920" cy="5146040"/>
          </a:xfrm>
          <a:prstGeom prst="rect">
            <a:avLst/>
          </a:prstGeom>
        </p:spPr>
      </p:pic>
      <p:sp>
        <p:nvSpPr>
          <p:cNvPr id="3" name="TextBox 2">
            <a:extLst>
              <a:ext uri="{FF2B5EF4-FFF2-40B4-BE49-F238E27FC236}">
                <a16:creationId xmlns:a16="http://schemas.microsoft.com/office/drawing/2014/main" id="{2F2AF534-C68B-4593-8694-3E31FBAE24B3}"/>
              </a:ext>
            </a:extLst>
          </p:cNvPr>
          <p:cNvSpPr txBox="1"/>
          <p:nvPr/>
        </p:nvSpPr>
        <p:spPr>
          <a:xfrm>
            <a:off x="9514840" y="848370"/>
            <a:ext cx="1868777" cy="646331"/>
          </a:xfrm>
          <a:prstGeom prst="rect">
            <a:avLst/>
          </a:prstGeom>
          <a:noFill/>
        </p:spPr>
        <p:txBody>
          <a:bodyPr wrap="square" rtlCol="0">
            <a:spAutoFit/>
          </a:bodyPr>
          <a:lstStyle/>
          <a:p>
            <a:r>
              <a:rPr lang="en-US" dirty="0"/>
              <a:t>Thermal maxima in November</a:t>
            </a:r>
          </a:p>
        </p:txBody>
      </p:sp>
      <p:cxnSp>
        <p:nvCxnSpPr>
          <p:cNvPr id="5" name="Straight Arrow Connector 4">
            <a:extLst>
              <a:ext uri="{FF2B5EF4-FFF2-40B4-BE49-F238E27FC236}">
                <a16:creationId xmlns:a16="http://schemas.microsoft.com/office/drawing/2014/main" id="{9C68D909-ACEC-42B9-8566-53B7DA38E6A8}"/>
              </a:ext>
            </a:extLst>
          </p:cNvPr>
          <p:cNvCxnSpPr>
            <a:cxnSpLocks/>
          </p:cNvCxnSpPr>
          <p:nvPr/>
        </p:nvCxnSpPr>
        <p:spPr>
          <a:xfrm flipH="1">
            <a:off x="7879080" y="1107440"/>
            <a:ext cx="1696720" cy="863600"/>
          </a:xfrm>
          <a:prstGeom prst="straightConnector1">
            <a:avLst/>
          </a:prstGeom>
          <a:ln w="28575">
            <a:prstDash val="dash"/>
            <a:tailEnd type="triangle"/>
          </a:ln>
        </p:spPr>
        <p:style>
          <a:lnRef idx="1">
            <a:schemeClr val="dk1"/>
          </a:lnRef>
          <a:fillRef idx="0">
            <a:schemeClr val="dk1"/>
          </a:fillRef>
          <a:effectRef idx="0">
            <a:schemeClr val="dk1"/>
          </a:effectRef>
          <a:fontRef idx="minor">
            <a:schemeClr val="tx1"/>
          </a:fontRef>
        </p:style>
      </p:cxnSp>
      <p:sp>
        <p:nvSpPr>
          <p:cNvPr id="9" name="Slide Number Placeholder 8">
            <a:extLst>
              <a:ext uri="{FF2B5EF4-FFF2-40B4-BE49-F238E27FC236}">
                <a16:creationId xmlns:a16="http://schemas.microsoft.com/office/drawing/2014/main" id="{445E314A-76E5-67BE-10A9-FDDBE59F70F5}"/>
              </a:ext>
            </a:extLst>
          </p:cNvPr>
          <p:cNvSpPr>
            <a:spLocks noGrp="1"/>
          </p:cNvSpPr>
          <p:nvPr>
            <p:ph type="sldNum" sz="quarter" idx="12"/>
          </p:nvPr>
        </p:nvSpPr>
        <p:spPr/>
        <p:txBody>
          <a:bodyPr/>
          <a:lstStyle/>
          <a:p>
            <a:fld id="{B2909649-AB9D-4512-9D38-B41CFEFBB9D3}" type="slidenum">
              <a:rPr lang="en-US" smtClean="0"/>
              <a:t>84</a:t>
            </a:fld>
            <a:endParaRPr lang="en-US"/>
          </a:p>
        </p:txBody>
      </p:sp>
    </p:spTree>
    <p:extLst>
      <p:ext uri="{BB962C8B-B14F-4D97-AF65-F5344CB8AC3E}">
        <p14:creationId xmlns:p14="http://schemas.microsoft.com/office/powerpoint/2010/main" val="73687122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746DA-3F28-4F2E-AE18-48F009702D43}"/>
              </a:ext>
            </a:extLst>
          </p:cNvPr>
          <p:cNvSpPr>
            <a:spLocks noGrp="1"/>
          </p:cNvSpPr>
          <p:nvPr>
            <p:ph type="title"/>
          </p:nvPr>
        </p:nvSpPr>
        <p:spPr>
          <a:xfrm>
            <a:off x="4442102" y="127552"/>
            <a:ext cx="7626406" cy="802771"/>
          </a:xfrm>
        </p:spPr>
        <p:txBody>
          <a:bodyPr>
            <a:noAutofit/>
          </a:bodyPr>
          <a:lstStyle/>
          <a:p>
            <a:r>
              <a:rPr lang="en-US" sz="2800" dirty="0"/>
              <a:t>Measured hatchery Coho Salmon egg survival 2021</a:t>
            </a:r>
          </a:p>
        </p:txBody>
      </p:sp>
      <p:pic>
        <p:nvPicPr>
          <p:cNvPr id="3" name="Picture 2">
            <a:extLst>
              <a:ext uri="{FF2B5EF4-FFF2-40B4-BE49-F238E27FC236}">
                <a16:creationId xmlns:a16="http://schemas.microsoft.com/office/drawing/2014/main" id="{036C8177-BCAE-4846-AD32-C03043F67A45}"/>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4142907" y="775384"/>
            <a:ext cx="7722635" cy="5597688"/>
          </a:xfrm>
          <a:prstGeom prst="rect">
            <a:avLst/>
          </a:prstGeom>
        </p:spPr>
      </p:pic>
      <p:sp>
        <p:nvSpPr>
          <p:cNvPr id="6" name="TextBox 5">
            <a:extLst>
              <a:ext uri="{FF2B5EF4-FFF2-40B4-BE49-F238E27FC236}">
                <a16:creationId xmlns:a16="http://schemas.microsoft.com/office/drawing/2014/main" id="{5656D269-B3B2-4A6C-9DAC-26A30E1B7AF1}"/>
              </a:ext>
            </a:extLst>
          </p:cNvPr>
          <p:cNvSpPr txBox="1"/>
          <p:nvPr/>
        </p:nvSpPr>
        <p:spPr>
          <a:xfrm>
            <a:off x="10203494" y="6381383"/>
            <a:ext cx="1865014" cy="276999"/>
          </a:xfrm>
          <a:prstGeom prst="rect">
            <a:avLst/>
          </a:prstGeom>
          <a:noFill/>
        </p:spPr>
        <p:txBody>
          <a:bodyPr wrap="square" rtlCol="0">
            <a:spAutoFit/>
          </a:bodyPr>
          <a:lstStyle/>
          <a:p>
            <a:r>
              <a:rPr lang="en-US" sz="1200" dirty="0"/>
              <a:t>Data provided by CDFW</a:t>
            </a:r>
          </a:p>
        </p:txBody>
      </p:sp>
      <p:sp>
        <p:nvSpPr>
          <p:cNvPr id="8" name="Slide Number Placeholder 7">
            <a:extLst>
              <a:ext uri="{FF2B5EF4-FFF2-40B4-BE49-F238E27FC236}">
                <a16:creationId xmlns:a16="http://schemas.microsoft.com/office/drawing/2014/main" id="{B8F814CF-4ADF-1423-7585-EE61A4AAE08F}"/>
              </a:ext>
            </a:extLst>
          </p:cNvPr>
          <p:cNvSpPr>
            <a:spLocks noGrp="1"/>
          </p:cNvSpPr>
          <p:nvPr>
            <p:ph type="sldNum" sz="quarter" idx="12"/>
          </p:nvPr>
        </p:nvSpPr>
        <p:spPr>
          <a:xfrm>
            <a:off x="11691432" y="6456839"/>
            <a:ext cx="2743200" cy="365125"/>
          </a:xfrm>
        </p:spPr>
        <p:txBody>
          <a:bodyPr/>
          <a:lstStyle/>
          <a:p>
            <a:fld id="{B2909649-AB9D-4512-9D38-B41CFEFBB9D3}" type="slidenum">
              <a:rPr lang="en-US" smtClean="0"/>
              <a:t>85</a:t>
            </a:fld>
            <a:endParaRPr lang="en-US"/>
          </a:p>
        </p:txBody>
      </p:sp>
      <p:pic>
        <p:nvPicPr>
          <p:cNvPr id="5" name="Picture 4">
            <a:extLst>
              <a:ext uri="{FF2B5EF4-FFF2-40B4-BE49-F238E27FC236}">
                <a16:creationId xmlns:a16="http://schemas.microsoft.com/office/drawing/2014/main" id="{47D532C3-580E-8004-3B65-643F2631BCC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97" r="19849"/>
          <a:stretch/>
        </p:blipFill>
        <p:spPr>
          <a:xfrm>
            <a:off x="441960" y="4222706"/>
            <a:ext cx="3883302" cy="2150366"/>
          </a:xfrm>
          <a:prstGeom prst="rect">
            <a:avLst/>
          </a:prstGeom>
          <a:effectLst>
            <a:outerShdw blurRad="50800" dist="101600" dir="2700000" algn="tl" rotWithShape="0">
              <a:prstClr val="black">
                <a:alpha val="40000"/>
              </a:prstClr>
            </a:outerShdw>
          </a:effectLst>
        </p:spPr>
      </p:pic>
      <p:sp>
        <p:nvSpPr>
          <p:cNvPr id="7" name="Rectangle 2">
            <a:extLst>
              <a:ext uri="{FF2B5EF4-FFF2-40B4-BE49-F238E27FC236}">
                <a16:creationId xmlns:a16="http://schemas.microsoft.com/office/drawing/2014/main" id="{753F2B84-9FA4-C4C8-1881-7EE43C01864A}"/>
              </a:ext>
            </a:extLst>
          </p:cNvPr>
          <p:cNvSpPr>
            <a:spLocks noChangeArrowheads="1"/>
          </p:cNvSpPr>
          <p:nvPr/>
        </p:nvSpPr>
        <p:spPr bwMode="auto">
          <a:xfrm>
            <a:off x="508000" y="6135162"/>
            <a:ext cx="182372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900">
                <a:solidFill>
                  <a:schemeClr val="tx1"/>
                </a:solidFill>
                <a:latin typeface="Arial" charset="0"/>
              </a:defRPr>
            </a:lvl1pPr>
            <a:lvl2pPr marL="742950" indent="-285750" eaLnBrk="0" hangingPunct="0">
              <a:spcBef>
                <a:spcPct val="20000"/>
              </a:spcBef>
              <a:buChar char="–"/>
              <a:defRPr sz="29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1900">
                <a:solidFill>
                  <a:schemeClr val="tx1"/>
                </a:solidFill>
                <a:latin typeface="Arial" charset="0"/>
              </a:defRPr>
            </a:lvl4pPr>
            <a:lvl5pPr marL="2057400" indent="-228600" eaLnBrk="0" hangingPunct="0">
              <a:spcBef>
                <a:spcPct val="20000"/>
              </a:spcBef>
              <a:buChar char="»"/>
              <a:defRPr sz="1900">
                <a:solidFill>
                  <a:schemeClr val="tx1"/>
                </a:solidFill>
                <a:latin typeface="Arial" charset="0"/>
              </a:defRPr>
            </a:lvl5pPr>
            <a:lvl6pPr marL="2514600" indent="-228600" eaLnBrk="0" fontAlgn="base" hangingPunct="0">
              <a:spcBef>
                <a:spcPct val="20000"/>
              </a:spcBef>
              <a:spcAft>
                <a:spcPct val="0"/>
              </a:spcAft>
              <a:buChar char="»"/>
              <a:defRPr sz="1900">
                <a:solidFill>
                  <a:schemeClr val="tx1"/>
                </a:solidFill>
                <a:latin typeface="Arial" charset="0"/>
              </a:defRPr>
            </a:lvl6pPr>
            <a:lvl7pPr marL="2971800" indent="-228600" eaLnBrk="0" fontAlgn="base" hangingPunct="0">
              <a:spcBef>
                <a:spcPct val="20000"/>
              </a:spcBef>
              <a:spcAft>
                <a:spcPct val="0"/>
              </a:spcAft>
              <a:buChar char="»"/>
              <a:defRPr sz="1900">
                <a:solidFill>
                  <a:schemeClr val="tx1"/>
                </a:solidFill>
                <a:latin typeface="Arial" charset="0"/>
              </a:defRPr>
            </a:lvl7pPr>
            <a:lvl8pPr marL="3429000" indent="-228600" eaLnBrk="0" fontAlgn="base" hangingPunct="0">
              <a:spcBef>
                <a:spcPct val="20000"/>
              </a:spcBef>
              <a:spcAft>
                <a:spcPct val="0"/>
              </a:spcAft>
              <a:buChar char="»"/>
              <a:defRPr sz="1900">
                <a:solidFill>
                  <a:schemeClr val="tx1"/>
                </a:solidFill>
                <a:latin typeface="Arial" charset="0"/>
              </a:defRPr>
            </a:lvl8pPr>
            <a:lvl9pPr marL="3886200" indent="-228600" eaLnBrk="0" fontAlgn="base" hangingPunct="0">
              <a:spcBef>
                <a:spcPct val="20000"/>
              </a:spcBef>
              <a:spcAft>
                <a:spcPct val="0"/>
              </a:spcAft>
              <a:buChar char="»"/>
              <a:defRPr sz="1900">
                <a:solidFill>
                  <a:schemeClr val="tx1"/>
                </a:solidFill>
                <a:latin typeface="Arial" charset="0"/>
              </a:defRPr>
            </a:lvl9p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altLang="en-US" sz="1000" b="0" i="0" u="none" strike="noStrike" kern="1200" cap="none" spc="0" normalizeH="0" baseline="0" noProof="0" dirty="0">
                <a:ln>
                  <a:noFill/>
                </a:ln>
                <a:solidFill>
                  <a:schemeClr val="bg1">
                    <a:lumMod val="75000"/>
                  </a:schemeClr>
                </a:solidFill>
                <a:effectLst/>
                <a:uLnTx/>
                <a:uFillTx/>
                <a:latin typeface="Arial Narrow" panose="020B0606020202030204" pitchFamily="34" charset="0"/>
                <a:ea typeface="+mn-ea"/>
                <a:cs typeface="+mn-cs"/>
              </a:rPr>
              <a:t>Florian Graner USFWS</a:t>
            </a:r>
          </a:p>
        </p:txBody>
      </p:sp>
    </p:spTree>
    <p:extLst>
      <p:ext uri="{BB962C8B-B14F-4D97-AF65-F5344CB8AC3E}">
        <p14:creationId xmlns:p14="http://schemas.microsoft.com/office/powerpoint/2010/main" val="377205195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p:cNvSpPr txBox="1">
            <a:spLocks/>
          </p:cNvSpPr>
          <p:nvPr/>
        </p:nvSpPr>
        <p:spPr>
          <a:xfrm>
            <a:off x="3715934" y="182364"/>
            <a:ext cx="6147733" cy="5377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600" dirty="0"/>
              <a:t>Climate Change: Snowpack</a:t>
            </a:r>
          </a:p>
        </p:txBody>
      </p:sp>
      <p:sp>
        <p:nvSpPr>
          <p:cNvPr id="9" name="Rectangle 8"/>
          <p:cNvSpPr/>
          <p:nvPr/>
        </p:nvSpPr>
        <p:spPr>
          <a:xfrm>
            <a:off x="7281333" y="1051411"/>
            <a:ext cx="4631267" cy="1692771"/>
          </a:xfrm>
          <a:prstGeom prst="rect">
            <a:avLst/>
          </a:prstGeom>
        </p:spPr>
        <p:txBody>
          <a:bodyPr wrap="square">
            <a:spAutoFit/>
          </a:bodyPr>
          <a:lstStyle/>
          <a:p>
            <a:pPr>
              <a:spcAft>
                <a:spcPts val="1200"/>
              </a:spcAft>
            </a:pPr>
            <a:r>
              <a:rPr lang="en-US" sz="2800" dirty="0">
                <a:ea typeface="Times New Roman" panose="02020603050405020304" pitchFamily="18" charset="0"/>
              </a:rPr>
              <a:t>Snowpack &gt;3,000 ft elevation:</a:t>
            </a:r>
          </a:p>
          <a:p>
            <a:pPr lvl="1">
              <a:spcAft>
                <a:spcPts val="1200"/>
              </a:spcAft>
            </a:pPr>
            <a:r>
              <a:rPr lang="en-US" sz="2800" dirty="0">
                <a:ea typeface="Times New Roman" panose="02020603050405020304" pitchFamily="18" charset="0"/>
              </a:rPr>
              <a:t>11.6 inches in 1981-2010</a:t>
            </a:r>
          </a:p>
          <a:p>
            <a:pPr lvl="1">
              <a:spcAft>
                <a:spcPts val="1200"/>
              </a:spcAft>
            </a:pPr>
            <a:r>
              <a:rPr lang="en-US" sz="2800" dirty="0">
                <a:ea typeface="Times New Roman" panose="02020603050405020304" pitchFamily="18" charset="0"/>
              </a:rPr>
              <a:t>1.6 inches in 2070-2099</a:t>
            </a:r>
          </a:p>
        </p:txBody>
      </p:sp>
      <p:sp>
        <p:nvSpPr>
          <p:cNvPr id="2" name="Rectangle 1">
            <a:extLst>
              <a:ext uri="{FF2B5EF4-FFF2-40B4-BE49-F238E27FC236}">
                <a16:creationId xmlns:a16="http://schemas.microsoft.com/office/drawing/2014/main" id="{EA389EAE-177F-A45D-FC5F-0B7593350633}"/>
              </a:ext>
            </a:extLst>
          </p:cNvPr>
          <p:cNvSpPr/>
          <p:nvPr/>
        </p:nvSpPr>
        <p:spPr>
          <a:xfrm>
            <a:off x="8729295" y="6396334"/>
            <a:ext cx="3183305" cy="461665"/>
          </a:xfrm>
          <a:prstGeom prst="rect">
            <a:avLst/>
          </a:prstGeom>
        </p:spPr>
        <p:txBody>
          <a:bodyPr wrap="square">
            <a:spAutoFit/>
          </a:bodyPr>
          <a:lstStyle/>
          <a:p>
            <a:pPr algn="r"/>
            <a:r>
              <a:rPr lang="en-US" sz="2400" i="1" dirty="0">
                <a:ea typeface="Times New Roman" panose="02020603050405020304" pitchFamily="18" charset="0"/>
              </a:rPr>
              <a:t>Micheli et al. 2018</a:t>
            </a:r>
          </a:p>
        </p:txBody>
      </p:sp>
      <p:sp>
        <p:nvSpPr>
          <p:cNvPr id="11" name="Slide Number Placeholder 10">
            <a:extLst>
              <a:ext uri="{FF2B5EF4-FFF2-40B4-BE49-F238E27FC236}">
                <a16:creationId xmlns:a16="http://schemas.microsoft.com/office/drawing/2014/main" id="{264C711B-FFEF-DEE2-B6B4-300D7386F06D}"/>
              </a:ext>
            </a:extLst>
          </p:cNvPr>
          <p:cNvSpPr>
            <a:spLocks noGrp="1"/>
          </p:cNvSpPr>
          <p:nvPr>
            <p:ph type="sldNum" sz="quarter" idx="12"/>
          </p:nvPr>
        </p:nvSpPr>
        <p:spPr/>
        <p:txBody>
          <a:bodyPr/>
          <a:lstStyle/>
          <a:p>
            <a:fld id="{B2909649-AB9D-4512-9D38-B41CFEFBB9D3}" type="slidenum">
              <a:rPr lang="en-US" smtClean="0"/>
              <a:t>86</a:t>
            </a:fld>
            <a:endParaRPr lang="en-US"/>
          </a:p>
        </p:txBody>
      </p:sp>
      <p:pic>
        <p:nvPicPr>
          <p:cNvPr id="3" name="Picture 2" descr="map">
            <a:extLst>
              <a:ext uri="{FF2B5EF4-FFF2-40B4-BE49-F238E27FC236}">
                <a16:creationId xmlns:a16="http://schemas.microsoft.com/office/drawing/2014/main" id="{11203E69-AE79-ACBA-EC02-D1E5DD27F35B}"/>
              </a:ext>
            </a:extLst>
          </p:cNvPr>
          <p:cNvPicPr>
            <a:picLocks noChangeAspect="1"/>
          </p:cNvPicPr>
          <p:nvPr/>
        </p:nvPicPr>
        <p:blipFill rotWithShape="1">
          <a:blip r:embed="rId3">
            <a:extLst>
              <a:ext uri="{28A0092B-C50C-407E-A947-70E740481C1C}">
                <a14:useLocalDpi xmlns:a14="http://schemas.microsoft.com/office/drawing/2010/main" val="0"/>
              </a:ext>
            </a:extLst>
          </a:blip>
          <a:srcRect l="3592" t="11465" r="3879" b="26266"/>
          <a:stretch/>
        </p:blipFill>
        <p:spPr bwMode="auto">
          <a:xfrm>
            <a:off x="459970" y="917147"/>
            <a:ext cx="6448829" cy="5646487"/>
          </a:xfrm>
          <a:prstGeom prst="rect">
            <a:avLst/>
          </a:prstGeom>
          <a:ln w="3175" cap="flat" cmpd="sng" algn="ctr">
            <a:solidFill>
              <a:sysClr val="window" lastClr="FFFFFF">
                <a:lumMod val="50000"/>
              </a:sysClr>
            </a:solidFill>
            <a:prstDash val="solid"/>
            <a:round/>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ffectLst>
            <a:outerShdw blurRad="50800" dist="38100" dir="2700000" algn="tl" rotWithShape="0">
              <a:prstClr val="black">
                <a:alpha val="40000"/>
              </a:prst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68377699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Trinity Dam Aerial Photograph">
            <a:extLst>
              <a:ext uri="{FF2B5EF4-FFF2-40B4-BE49-F238E27FC236}">
                <a16:creationId xmlns:a16="http://schemas.microsoft.com/office/drawing/2014/main" id="{F56326F3-E52B-4CAD-8A20-8031A13139B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7004" y="324803"/>
            <a:ext cx="7729592" cy="6172518"/>
          </a:xfrm>
          <a:prstGeom prst="roundRect">
            <a:avLst/>
          </a:prstGeom>
          <a:effectLst>
            <a:outerShdw blurRad="50800" dist="38100" dir="2700000" algn="tl" rotWithShape="0">
              <a:prstClr val="black">
                <a:alpha val="40000"/>
              </a:prstClr>
            </a:outerShdw>
          </a:effectLst>
        </p:spPr>
      </p:pic>
      <p:sp>
        <p:nvSpPr>
          <p:cNvPr id="22" name="Content Placeholder 6">
            <a:extLst>
              <a:ext uri="{FF2B5EF4-FFF2-40B4-BE49-F238E27FC236}">
                <a16:creationId xmlns:a16="http://schemas.microsoft.com/office/drawing/2014/main" id="{9188335F-9708-401C-850D-EB48E450FFC6}"/>
              </a:ext>
            </a:extLst>
          </p:cNvPr>
          <p:cNvSpPr txBox="1">
            <a:spLocks/>
          </p:cNvSpPr>
          <p:nvPr/>
        </p:nvSpPr>
        <p:spPr>
          <a:xfrm>
            <a:off x="8752840" y="1278890"/>
            <a:ext cx="3032760" cy="553719"/>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Rain</a:t>
            </a:r>
          </a:p>
        </p:txBody>
      </p:sp>
      <p:sp>
        <p:nvSpPr>
          <p:cNvPr id="23" name="Content Placeholder 6">
            <a:extLst>
              <a:ext uri="{FF2B5EF4-FFF2-40B4-BE49-F238E27FC236}">
                <a16:creationId xmlns:a16="http://schemas.microsoft.com/office/drawing/2014/main" id="{B6DF7F02-9AE5-48BD-831B-8AEC9194BDED}"/>
              </a:ext>
            </a:extLst>
          </p:cNvPr>
          <p:cNvSpPr txBox="1">
            <a:spLocks/>
          </p:cNvSpPr>
          <p:nvPr/>
        </p:nvSpPr>
        <p:spPr>
          <a:xfrm>
            <a:off x="9601200" y="2423161"/>
            <a:ext cx="2428240" cy="955039"/>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0" marR="0" lvl="0" indent="0" algn="ctr" defTabSz="914400" rtl="0" eaLnBrk="1" fontAlgn="auto" latinLnBrk="0" hangingPunct="1">
              <a:lnSpc>
                <a:spcPct val="80000"/>
              </a:lnSpc>
              <a:spcBef>
                <a:spcPct val="20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Earlier runoff</a:t>
            </a:r>
          </a:p>
        </p:txBody>
      </p:sp>
      <p:sp>
        <p:nvSpPr>
          <p:cNvPr id="28" name="Content Placeholder 6">
            <a:extLst>
              <a:ext uri="{FF2B5EF4-FFF2-40B4-BE49-F238E27FC236}">
                <a16:creationId xmlns:a16="http://schemas.microsoft.com/office/drawing/2014/main" id="{5475C4F6-2668-463E-A487-FA106F4297F2}"/>
              </a:ext>
            </a:extLst>
          </p:cNvPr>
          <p:cNvSpPr txBox="1">
            <a:spLocks/>
          </p:cNvSpPr>
          <p:nvPr/>
        </p:nvSpPr>
        <p:spPr>
          <a:xfrm>
            <a:off x="10520680" y="1253490"/>
            <a:ext cx="2032000" cy="553719"/>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Snow</a:t>
            </a:r>
          </a:p>
        </p:txBody>
      </p:sp>
      <p:sp>
        <p:nvSpPr>
          <p:cNvPr id="30" name="Arrow: Right 29">
            <a:extLst>
              <a:ext uri="{FF2B5EF4-FFF2-40B4-BE49-F238E27FC236}">
                <a16:creationId xmlns:a16="http://schemas.microsoft.com/office/drawing/2014/main" id="{5F09E66F-8B3B-4066-946F-2F8F2CB224DA}"/>
              </a:ext>
            </a:extLst>
          </p:cNvPr>
          <p:cNvSpPr/>
          <p:nvPr/>
        </p:nvSpPr>
        <p:spPr>
          <a:xfrm rot="5400000">
            <a:off x="9994900" y="1327150"/>
            <a:ext cx="576580" cy="4800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prstClr val="white"/>
              </a:solidFill>
              <a:effectLst/>
              <a:uLnTx/>
              <a:uFillTx/>
              <a:latin typeface="Calibri"/>
              <a:ea typeface="+mn-ea"/>
              <a:cs typeface="+mn-cs"/>
            </a:endParaRPr>
          </a:p>
        </p:txBody>
      </p:sp>
      <p:sp>
        <p:nvSpPr>
          <p:cNvPr id="34" name="Arrow: Right 33">
            <a:extLst>
              <a:ext uri="{FF2B5EF4-FFF2-40B4-BE49-F238E27FC236}">
                <a16:creationId xmlns:a16="http://schemas.microsoft.com/office/drawing/2014/main" id="{25F929D3-50AE-4357-BA91-D85BB0F016E7}"/>
              </a:ext>
            </a:extLst>
          </p:cNvPr>
          <p:cNvSpPr/>
          <p:nvPr/>
        </p:nvSpPr>
        <p:spPr>
          <a:xfrm rot="16200000">
            <a:off x="8181340" y="1327150"/>
            <a:ext cx="576580" cy="4800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prstClr val="white"/>
              </a:solidFill>
              <a:effectLst/>
              <a:uLnTx/>
              <a:uFillTx/>
              <a:latin typeface="Calibri"/>
              <a:ea typeface="+mn-ea"/>
              <a:cs typeface="+mn-cs"/>
            </a:endParaRPr>
          </a:p>
        </p:txBody>
      </p:sp>
      <p:cxnSp>
        <p:nvCxnSpPr>
          <p:cNvPr id="69" name="Straight Arrow Connector 68">
            <a:extLst>
              <a:ext uri="{FF2B5EF4-FFF2-40B4-BE49-F238E27FC236}">
                <a16:creationId xmlns:a16="http://schemas.microsoft.com/office/drawing/2014/main" id="{948651A8-9C2A-461A-B9D1-D47BF820E94C}"/>
              </a:ext>
            </a:extLst>
          </p:cNvPr>
          <p:cNvCxnSpPr>
            <a:cxnSpLocks/>
          </p:cNvCxnSpPr>
          <p:nvPr/>
        </p:nvCxnSpPr>
        <p:spPr>
          <a:xfrm>
            <a:off x="9372600" y="1803400"/>
            <a:ext cx="878840" cy="650240"/>
          </a:xfrm>
          <a:prstGeom prst="straightConnector1">
            <a:avLst/>
          </a:prstGeom>
          <a:ln w="38100">
            <a:solidFill>
              <a:schemeClr val="tx1">
                <a:lumMod val="50000"/>
                <a:lumOff val="50000"/>
              </a:schemeClr>
            </a:solidFill>
            <a:prstDash val="sysDot"/>
            <a:headEnd w="sm"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3" name="Straight Arrow Connector 72">
            <a:extLst>
              <a:ext uri="{FF2B5EF4-FFF2-40B4-BE49-F238E27FC236}">
                <a16:creationId xmlns:a16="http://schemas.microsoft.com/office/drawing/2014/main" id="{47048265-6EEB-4917-A016-4B1D366072B3}"/>
              </a:ext>
            </a:extLst>
          </p:cNvPr>
          <p:cNvCxnSpPr>
            <a:cxnSpLocks/>
          </p:cNvCxnSpPr>
          <p:nvPr/>
        </p:nvCxnSpPr>
        <p:spPr>
          <a:xfrm flipH="1">
            <a:off x="10373360" y="1762760"/>
            <a:ext cx="792480" cy="650240"/>
          </a:xfrm>
          <a:prstGeom prst="straightConnector1">
            <a:avLst/>
          </a:prstGeom>
          <a:ln w="38100">
            <a:solidFill>
              <a:schemeClr val="tx1">
                <a:lumMod val="50000"/>
                <a:lumOff val="50000"/>
              </a:schemeClr>
            </a:solidFill>
            <a:prstDash val="sysDot"/>
            <a:headEnd w="sm" len="med"/>
            <a:tailEnd type="triangle" w="med" len="med"/>
          </a:ln>
        </p:spPr>
        <p:style>
          <a:lnRef idx="1">
            <a:schemeClr val="accent1"/>
          </a:lnRef>
          <a:fillRef idx="0">
            <a:schemeClr val="accent1"/>
          </a:fillRef>
          <a:effectRef idx="0">
            <a:schemeClr val="accent1"/>
          </a:effectRef>
          <a:fontRef idx="minor">
            <a:schemeClr val="tx1"/>
          </a:fontRef>
        </p:style>
      </p:cxnSp>
      <p:pic>
        <p:nvPicPr>
          <p:cNvPr id="21" name="Picture 20">
            <a:extLst>
              <a:ext uri="{FF2B5EF4-FFF2-40B4-BE49-F238E27FC236}">
                <a16:creationId xmlns:a16="http://schemas.microsoft.com/office/drawing/2014/main" id="{F7C81249-905B-45B9-8A9A-A672B69302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87608" y="856269"/>
            <a:ext cx="312342" cy="466859"/>
          </a:xfrm>
          <a:prstGeom prst="rect">
            <a:avLst/>
          </a:prstGeom>
        </p:spPr>
      </p:pic>
      <p:pic>
        <p:nvPicPr>
          <p:cNvPr id="25" name="Picture 24">
            <a:extLst>
              <a:ext uri="{FF2B5EF4-FFF2-40B4-BE49-F238E27FC236}">
                <a16:creationId xmlns:a16="http://schemas.microsoft.com/office/drawing/2014/main" id="{9B8482F7-7027-490F-B0CA-6FE78E1BEFD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05660" y="918551"/>
            <a:ext cx="326019" cy="418285"/>
          </a:xfrm>
          <a:prstGeom prst="rect">
            <a:avLst/>
          </a:prstGeom>
        </p:spPr>
      </p:pic>
      <p:pic>
        <p:nvPicPr>
          <p:cNvPr id="27" name="Picture 26">
            <a:extLst>
              <a:ext uri="{FF2B5EF4-FFF2-40B4-BE49-F238E27FC236}">
                <a16:creationId xmlns:a16="http://schemas.microsoft.com/office/drawing/2014/main" id="{25E8212F-2FB7-4F4C-ABEA-81F5B46C89E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11356452" y="2079361"/>
            <a:ext cx="338834" cy="373387"/>
          </a:xfrm>
          <a:prstGeom prst="rect">
            <a:avLst/>
          </a:prstGeom>
        </p:spPr>
      </p:pic>
      <p:sp>
        <p:nvSpPr>
          <p:cNvPr id="31" name="Content Placeholder 6">
            <a:extLst>
              <a:ext uri="{FF2B5EF4-FFF2-40B4-BE49-F238E27FC236}">
                <a16:creationId xmlns:a16="http://schemas.microsoft.com/office/drawing/2014/main" id="{980742A9-ED52-4180-8938-787811F3A5CC}"/>
              </a:ext>
            </a:extLst>
          </p:cNvPr>
          <p:cNvSpPr txBox="1">
            <a:spLocks/>
          </p:cNvSpPr>
          <p:nvPr/>
        </p:nvSpPr>
        <p:spPr>
          <a:xfrm>
            <a:off x="1198880" y="721361"/>
            <a:ext cx="6410960" cy="548639"/>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0" marR="0" lvl="0" indent="0" algn="l" defTabSz="914400" rtl="0" eaLnBrk="1" fontAlgn="auto" latinLnBrk="0" hangingPunct="1">
              <a:lnSpc>
                <a:spcPct val="85000"/>
              </a:lnSpc>
              <a:spcBef>
                <a:spcPct val="20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a:ea typeface="+mn-ea"/>
                <a:cs typeface="+mn-cs"/>
              </a:rPr>
              <a:t>Trinity Reservoir climate challenges</a:t>
            </a:r>
          </a:p>
        </p:txBody>
      </p:sp>
      <p:sp>
        <p:nvSpPr>
          <p:cNvPr id="15" name="Content Placeholder 6">
            <a:extLst>
              <a:ext uri="{FF2B5EF4-FFF2-40B4-BE49-F238E27FC236}">
                <a16:creationId xmlns:a16="http://schemas.microsoft.com/office/drawing/2014/main" id="{CC34EDEE-70BF-47D0-AA42-E79438B0BBB0}"/>
              </a:ext>
            </a:extLst>
          </p:cNvPr>
          <p:cNvSpPr txBox="1">
            <a:spLocks/>
          </p:cNvSpPr>
          <p:nvPr/>
        </p:nvSpPr>
        <p:spPr bwMode="auto">
          <a:xfrm>
            <a:off x="4087285" y="6247338"/>
            <a:ext cx="3040547"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US" sz="1200" b="0" i="0" u="none" strike="noStrike" kern="0" cap="none" spc="0" normalizeH="0" baseline="0" noProof="0" dirty="0">
                <a:ln>
                  <a:noFill/>
                </a:ln>
                <a:solidFill>
                  <a:prstClr val="white">
                    <a:lumMod val="85000"/>
                  </a:prst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Photo: USBR</a:t>
            </a:r>
          </a:p>
        </p:txBody>
      </p:sp>
      <p:sp>
        <p:nvSpPr>
          <p:cNvPr id="2" name="Slide Number Placeholder 1">
            <a:extLst>
              <a:ext uri="{FF2B5EF4-FFF2-40B4-BE49-F238E27FC236}">
                <a16:creationId xmlns:a16="http://schemas.microsoft.com/office/drawing/2014/main" id="{E9E41FDD-5474-E4F3-D87C-041D7DFBD774}"/>
              </a:ext>
            </a:extLst>
          </p:cNvPr>
          <p:cNvSpPr>
            <a:spLocks noGrp="1"/>
          </p:cNvSpPr>
          <p:nvPr>
            <p:ph type="sldNum" sz="quarter" idx="12"/>
          </p:nvPr>
        </p:nvSpPr>
        <p:spPr/>
        <p:txBody>
          <a:bodyPr/>
          <a:lstStyle/>
          <a:p>
            <a:fld id="{85E80BC6-4763-4CF4-844D-4F10D2D02284}" type="slidenum">
              <a:rPr lang="en-US" smtClean="0"/>
              <a:t>87</a:t>
            </a:fld>
            <a:endParaRPr lang="en-US"/>
          </a:p>
        </p:txBody>
      </p:sp>
      <p:pic>
        <p:nvPicPr>
          <p:cNvPr id="3" name="Picture 2">
            <a:extLst>
              <a:ext uri="{FF2B5EF4-FFF2-40B4-BE49-F238E27FC236}">
                <a16:creationId xmlns:a16="http://schemas.microsoft.com/office/drawing/2014/main" id="{F0D2DC13-B817-41C2-5F55-6C5C6E3880F5}"/>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0587" t="-2671" b="1"/>
          <a:stretch/>
        </p:blipFill>
        <p:spPr>
          <a:xfrm>
            <a:off x="5781041" y="2838924"/>
            <a:ext cx="6410959" cy="4030507"/>
          </a:xfrm>
          <a:prstGeom prst="rect">
            <a:avLst/>
          </a:prstGeom>
          <a:solidFill>
            <a:schemeClr val="bg1"/>
          </a:solidFill>
        </p:spPr>
      </p:pic>
      <p:sp>
        <p:nvSpPr>
          <p:cNvPr id="4" name="Rectangle 3">
            <a:extLst>
              <a:ext uri="{FF2B5EF4-FFF2-40B4-BE49-F238E27FC236}">
                <a16:creationId xmlns:a16="http://schemas.microsoft.com/office/drawing/2014/main" id="{DEAB096E-E413-3D0C-4924-F4585EF172AF}"/>
              </a:ext>
            </a:extLst>
          </p:cNvPr>
          <p:cNvSpPr/>
          <p:nvPr/>
        </p:nvSpPr>
        <p:spPr>
          <a:xfrm>
            <a:off x="10464155" y="6504306"/>
            <a:ext cx="1727845" cy="369332"/>
          </a:xfrm>
          <a:prstGeom prst="rect">
            <a:avLst/>
          </a:prstGeom>
        </p:spPr>
        <p:txBody>
          <a:bodyPr wrap="none">
            <a:spAutoFit/>
          </a:bodyPr>
          <a:lstStyle/>
          <a:p>
            <a:r>
              <a:rPr lang="en-US" i="1" dirty="0"/>
              <a:t>Mote et al. 2014</a:t>
            </a:r>
          </a:p>
        </p:txBody>
      </p:sp>
    </p:spTree>
    <p:extLst>
      <p:ext uri="{BB962C8B-B14F-4D97-AF65-F5344CB8AC3E}">
        <p14:creationId xmlns:p14="http://schemas.microsoft.com/office/powerpoint/2010/main" val="342167886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Trinity Dam Aerial Photograph">
            <a:extLst>
              <a:ext uri="{FF2B5EF4-FFF2-40B4-BE49-F238E27FC236}">
                <a16:creationId xmlns:a16="http://schemas.microsoft.com/office/drawing/2014/main" id="{F56326F3-E52B-4CAD-8A20-8031A13139B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7004" y="324803"/>
            <a:ext cx="7729592" cy="6172518"/>
          </a:xfrm>
          <a:prstGeom prst="roundRect">
            <a:avLst/>
          </a:prstGeom>
          <a:effectLst>
            <a:outerShdw blurRad="50800" dist="38100" dir="2700000" algn="tl" rotWithShape="0">
              <a:prstClr val="black">
                <a:alpha val="40000"/>
              </a:prstClr>
            </a:outerShdw>
          </a:effectLst>
        </p:spPr>
      </p:pic>
      <p:sp>
        <p:nvSpPr>
          <p:cNvPr id="22" name="Content Placeholder 6">
            <a:extLst>
              <a:ext uri="{FF2B5EF4-FFF2-40B4-BE49-F238E27FC236}">
                <a16:creationId xmlns:a16="http://schemas.microsoft.com/office/drawing/2014/main" id="{9188335F-9708-401C-850D-EB48E450FFC6}"/>
              </a:ext>
            </a:extLst>
          </p:cNvPr>
          <p:cNvSpPr txBox="1">
            <a:spLocks/>
          </p:cNvSpPr>
          <p:nvPr/>
        </p:nvSpPr>
        <p:spPr>
          <a:xfrm>
            <a:off x="8752840" y="1278890"/>
            <a:ext cx="3032760" cy="553719"/>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Rain</a:t>
            </a:r>
          </a:p>
        </p:txBody>
      </p:sp>
      <p:sp>
        <p:nvSpPr>
          <p:cNvPr id="23" name="Content Placeholder 6">
            <a:extLst>
              <a:ext uri="{FF2B5EF4-FFF2-40B4-BE49-F238E27FC236}">
                <a16:creationId xmlns:a16="http://schemas.microsoft.com/office/drawing/2014/main" id="{B6DF7F02-9AE5-48BD-831B-8AEC9194BDED}"/>
              </a:ext>
            </a:extLst>
          </p:cNvPr>
          <p:cNvSpPr txBox="1">
            <a:spLocks/>
          </p:cNvSpPr>
          <p:nvPr/>
        </p:nvSpPr>
        <p:spPr>
          <a:xfrm>
            <a:off x="9601200" y="2423161"/>
            <a:ext cx="2428240" cy="955039"/>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0" marR="0" lvl="0" indent="0" algn="ctr" defTabSz="914400" rtl="0" eaLnBrk="1" fontAlgn="auto" latinLnBrk="0" hangingPunct="1">
              <a:lnSpc>
                <a:spcPct val="80000"/>
              </a:lnSpc>
              <a:spcBef>
                <a:spcPct val="20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Earlier runoff</a:t>
            </a:r>
          </a:p>
        </p:txBody>
      </p:sp>
      <p:sp>
        <p:nvSpPr>
          <p:cNvPr id="28" name="Content Placeholder 6">
            <a:extLst>
              <a:ext uri="{FF2B5EF4-FFF2-40B4-BE49-F238E27FC236}">
                <a16:creationId xmlns:a16="http://schemas.microsoft.com/office/drawing/2014/main" id="{5475C4F6-2668-463E-A487-FA106F4297F2}"/>
              </a:ext>
            </a:extLst>
          </p:cNvPr>
          <p:cNvSpPr txBox="1">
            <a:spLocks/>
          </p:cNvSpPr>
          <p:nvPr/>
        </p:nvSpPr>
        <p:spPr>
          <a:xfrm>
            <a:off x="10520680" y="1253490"/>
            <a:ext cx="2032000" cy="553719"/>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Snow</a:t>
            </a:r>
          </a:p>
        </p:txBody>
      </p:sp>
      <p:sp>
        <p:nvSpPr>
          <p:cNvPr id="30" name="Arrow: Right 29">
            <a:extLst>
              <a:ext uri="{FF2B5EF4-FFF2-40B4-BE49-F238E27FC236}">
                <a16:creationId xmlns:a16="http://schemas.microsoft.com/office/drawing/2014/main" id="{5F09E66F-8B3B-4066-946F-2F8F2CB224DA}"/>
              </a:ext>
            </a:extLst>
          </p:cNvPr>
          <p:cNvSpPr/>
          <p:nvPr/>
        </p:nvSpPr>
        <p:spPr>
          <a:xfrm rot="5400000">
            <a:off x="9994900" y="1327150"/>
            <a:ext cx="576580" cy="4800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prstClr val="white"/>
              </a:solidFill>
              <a:effectLst/>
              <a:uLnTx/>
              <a:uFillTx/>
              <a:latin typeface="Calibri"/>
              <a:ea typeface="+mn-ea"/>
              <a:cs typeface="+mn-cs"/>
            </a:endParaRPr>
          </a:p>
        </p:txBody>
      </p:sp>
      <p:sp>
        <p:nvSpPr>
          <p:cNvPr id="34" name="Arrow: Right 33">
            <a:extLst>
              <a:ext uri="{FF2B5EF4-FFF2-40B4-BE49-F238E27FC236}">
                <a16:creationId xmlns:a16="http://schemas.microsoft.com/office/drawing/2014/main" id="{25F929D3-50AE-4357-BA91-D85BB0F016E7}"/>
              </a:ext>
            </a:extLst>
          </p:cNvPr>
          <p:cNvSpPr/>
          <p:nvPr/>
        </p:nvSpPr>
        <p:spPr>
          <a:xfrm rot="16200000">
            <a:off x="8181340" y="1327150"/>
            <a:ext cx="576580" cy="4800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prstClr val="white"/>
              </a:solidFill>
              <a:effectLst/>
              <a:uLnTx/>
              <a:uFillTx/>
              <a:latin typeface="Calibri"/>
              <a:ea typeface="+mn-ea"/>
              <a:cs typeface="+mn-cs"/>
            </a:endParaRPr>
          </a:p>
        </p:txBody>
      </p:sp>
      <p:cxnSp>
        <p:nvCxnSpPr>
          <p:cNvPr id="36" name="Straight Arrow Connector 35">
            <a:extLst>
              <a:ext uri="{FF2B5EF4-FFF2-40B4-BE49-F238E27FC236}">
                <a16:creationId xmlns:a16="http://schemas.microsoft.com/office/drawing/2014/main" id="{2A3F9CBF-A609-481C-AF37-66EBDF5B8D74}"/>
              </a:ext>
            </a:extLst>
          </p:cNvPr>
          <p:cNvCxnSpPr>
            <a:cxnSpLocks/>
          </p:cNvCxnSpPr>
          <p:nvPr/>
        </p:nvCxnSpPr>
        <p:spPr>
          <a:xfrm>
            <a:off x="9250680" y="1788160"/>
            <a:ext cx="365760" cy="1524000"/>
          </a:xfrm>
          <a:prstGeom prst="straightConnector1">
            <a:avLst/>
          </a:prstGeom>
          <a:ln w="38100">
            <a:solidFill>
              <a:schemeClr val="tx1">
                <a:lumMod val="50000"/>
                <a:lumOff val="50000"/>
              </a:schemeClr>
            </a:solidFill>
            <a:prstDash val="sysDot"/>
            <a:headEnd w="sm"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7938B336-36D4-48CE-AACC-A20A18F521F0}"/>
              </a:ext>
            </a:extLst>
          </p:cNvPr>
          <p:cNvCxnSpPr>
            <a:cxnSpLocks/>
          </p:cNvCxnSpPr>
          <p:nvPr/>
        </p:nvCxnSpPr>
        <p:spPr>
          <a:xfrm flipH="1">
            <a:off x="9692640" y="2880360"/>
            <a:ext cx="538480" cy="457200"/>
          </a:xfrm>
          <a:prstGeom prst="straightConnector1">
            <a:avLst/>
          </a:prstGeom>
          <a:ln w="38100">
            <a:solidFill>
              <a:schemeClr val="tx1">
                <a:lumMod val="50000"/>
                <a:lumOff val="50000"/>
              </a:schemeClr>
            </a:solidFill>
            <a:prstDash val="sysDot"/>
            <a:headEnd w="sm" len="med"/>
            <a:tailEnd type="triangle" w="med" len="med"/>
          </a:ln>
        </p:spPr>
        <p:style>
          <a:lnRef idx="1">
            <a:schemeClr val="accent1"/>
          </a:lnRef>
          <a:fillRef idx="0">
            <a:schemeClr val="accent1"/>
          </a:fillRef>
          <a:effectRef idx="0">
            <a:schemeClr val="accent1"/>
          </a:effectRef>
          <a:fontRef idx="minor">
            <a:schemeClr val="tx1"/>
          </a:fontRef>
        </p:style>
      </p:cxnSp>
      <p:sp>
        <p:nvSpPr>
          <p:cNvPr id="42" name="Content Placeholder 6">
            <a:extLst>
              <a:ext uri="{FF2B5EF4-FFF2-40B4-BE49-F238E27FC236}">
                <a16:creationId xmlns:a16="http://schemas.microsoft.com/office/drawing/2014/main" id="{8C986D09-72B1-497E-9C40-74127733E204}"/>
              </a:ext>
            </a:extLst>
          </p:cNvPr>
          <p:cNvSpPr txBox="1">
            <a:spLocks/>
          </p:cNvSpPr>
          <p:nvPr/>
        </p:nvSpPr>
        <p:spPr>
          <a:xfrm>
            <a:off x="8671560" y="3413761"/>
            <a:ext cx="3733800" cy="888999"/>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0" marR="0" lvl="0" indent="0" algn="l" defTabSz="914400" rtl="0" eaLnBrk="1" fontAlgn="auto" latinLnBrk="0" hangingPunct="1">
              <a:lnSpc>
                <a:spcPct val="70000"/>
              </a:lnSpc>
              <a:spcBef>
                <a:spcPct val="20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prstClr val="black"/>
                </a:solidFill>
                <a:effectLst/>
                <a:uLnTx/>
                <a:uFillTx/>
                <a:latin typeface="Calibri"/>
                <a:ea typeface="+mn-ea"/>
                <a:cs typeface="+mn-cs"/>
              </a:rPr>
              <a:t>Flood control releases</a:t>
            </a:r>
          </a:p>
        </p:txBody>
      </p:sp>
      <p:sp>
        <p:nvSpPr>
          <p:cNvPr id="43" name="Content Placeholder 6">
            <a:extLst>
              <a:ext uri="{FF2B5EF4-FFF2-40B4-BE49-F238E27FC236}">
                <a16:creationId xmlns:a16="http://schemas.microsoft.com/office/drawing/2014/main" id="{59E99CF1-F8CC-45D1-B91B-49016CF89136}"/>
              </a:ext>
            </a:extLst>
          </p:cNvPr>
          <p:cNvSpPr txBox="1">
            <a:spLocks/>
          </p:cNvSpPr>
          <p:nvPr/>
        </p:nvSpPr>
        <p:spPr>
          <a:xfrm>
            <a:off x="8671560" y="4658361"/>
            <a:ext cx="3474720" cy="568959"/>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Water storage</a:t>
            </a:r>
          </a:p>
        </p:txBody>
      </p:sp>
      <p:sp>
        <p:nvSpPr>
          <p:cNvPr id="44" name="Arrow: Right 43">
            <a:extLst>
              <a:ext uri="{FF2B5EF4-FFF2-40B4-BE49-F238E27FC236}">
                <a16:creationId xmlns:a16="http://schemas.microsoft.com/office/drawing/2014/main" id="{2065DAED-DA62-4348-BFBC-2D744EC539EE}"/>
              </a:ext>
            </a:extLst>
          </p:cNvPr>
          <p:cNvSpPr/>
          <p:nvPr/>
        </p:nvSpPr>
        <p:spPr>
          <a:xfrm rot="5400000">
            <a:off x="8161020" y="4674870"/>
            <a:ext cx="576580" cy="4800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endParaRPr>
          </a:p>
        </p:txBody>
      </p:sp>
      <p:sp>
        <p:nvSpPr>
          <p:cNvPr id="45" name="Arrow: Right 44">
            <a:extLst>
              <a:ext uri="{FF2B5EF4-FFF2-40B4-BE49-F238E27FC236}">
                <a16:creationId xmlns:a16="http://schemas.microsoft.com/office/drawing/2014/main" id="{E936A8A0-748F-49B2-90CC-4FD69F5653AD}"/>
              </a:ext>
            </a:extLst>
          </p:cNvPr>
          <p:cNvSpPr/>
          <p:nvPr/>
        </p:nvSpPr>
        <p:spPr>
          <a:xfrm rot="5400000">
            <a:off x="8155940" y="5568950"/>
            <a:ext cx="576580" cy="4800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prstClr val="white"/>
              </a:solidFill>
              <a:effectLst/>
              <a:uLnTx/>
              <a:uFillTx/>
              <a:latin typeface="Calibri"/>
              <a:ea typeface="+mn-ea"/>
              <a:cs typeface="+mn-cs"/>
            </a:endParaRPr>
          </a:p>
        </p:txBody>
      </p:sp>
      <p:sp>
        <p:nvSpPr>
          <p:cNvPr id="56" name="Arrow: Right 55">
            <a:extLst>
              <a:ext uri="{FF2B5EF4-FFF2-40B4-BE49-F238E27FC236}">
                <a16:creationId xmlns:a16="http://schemas.microsoft.com/office/drawing/2014/main" id="{6191DDAC-6BD0-4CE9-AC87-B547F3854894}"/>
              </a:ext>
            </a:extLst>
          </p:cNvPr>
          <p:cNvSpPr/>
          <p:nvPr/>
        </p:nvSpPr>
        <p:spPr>
          <a:xfrm rot="16200000">
            <a:off x="8171180" y="3455670"/>
            <a:ext cx="576580" cy="4800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prstClr val="white"/>
              </a:solidFill>
              <a:effectLst/>
              <a:uLnTx/>
              <a:uFillTx/>
              <a:latin typeface="Calibri"/>
              <a:ea typeface="+mn-ea"/>
              <a:cs typeface="+mn-cs"/>
            </a:endParaRPr>
          </a:p>
        </p:txBody>
      </p:sp>
      <p:cxnSp>
        <p:nvCxnSpPr>
          <p:cNvPr id="61" name="Straight Arrow Connector 60">
            <a:extLst>
              <a:ext uri="{FF2B5EF4-FFF2-40B4-BE49-F238E27FC236}">
                <a16:creationId xmlns:a16="http://schemas.microsoft.com/office/drawing/2014/main" id="{D21D317E-5E62-47A5-966A-547F32ACF2DE}"/>
              </a:ext>
            </a:extLst>
          </p:cNvPr>
          <p:cNvCxnSpPr>
            <a:cxnSpLocks/>
          </p:cNvCxnSpPr>
          <p:nvPr/>
        </p:nvCxnSpPr>
        <p:spPr>
          <a:xfrm>
            <a:off x="9789160" y="5176520"/>
            <a:ext cx="309880" cy="441960"/>
          </a:xfrm>
          <a:prstGeom prst="straightConnector1">
            <a:avLst/>
          </a:prstGeom>
          <a:ln w="38100">
            <a:solidFill>
              <a:schemeClr val="tx1">
                <a:lumMod val="50000"/>
                <a:lumOff val="50000"/>
              </a:schemeClr>
            </a:solidFill>
            <a:prstDash val="sysDot"/>
            <a:headEnd w="sm" len="med"/>
            <a:tailEnd type="triangle" w="med" len="med"/>
          </a:ln>
        </p:spPr>
        <p:style>
          <a:lnRef idx="1">
            <a:schemeClr val="accent1"/>
          </a:lnRef>
          <a:fillRef idx="0">
            <a:schemeClr val="accent1"/>
          </a:fillRef>
          <a:effectRef idx="0">
            <a:schemeClr val="accent1"/>
          </a:effectRef>
          <a:fontRef idx="minor">
            <a:schemeClr val="tx1"/>
          </a:fontRef>
        </p:style>
      </p:cxnSp>
      <p:sp>
        <p:nvSpPr>
          <p:cNvPr id="64" name="Content Placeholder 6">
            <a:extLst>
              <a:ext uri="{FF2B5EF4-FFF2-40B4-BE49-F238E27FC236}">
                <a16:creationId xmlns:a16="http://schemas.microsoft.com/office/drawing/2014/main" id="{EE86275B-016F-4DBE-A15A-9E72AA2AD4E8}"/>
              </a:ext>
            </a:extLst>
          </p:cNvPr>
          <p:cNvSpPr txBox="1">
            <a:spLocks/>
          </p:cNvSpPr>
          <p:nvPr/>
        </p:nvSpPr>
        <p:spPr>
          <a:xfrm>
            <a:off x="8671560" y="5527041"/>
            <a:ext cx="3474720" cy="1285239"/>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Cold-water pool</a:t>
            </a:r>
          </a:p>
        </p:txBody>
      </p:sp>
      <p:cxnSp>
        <p:nvCxnSpPr>
          <p:cNvPr id="66" name="Straight Arrow Connector 65">
            <a:extLst>
              <a:ext uri="{FF2B5EF4-FFF2-40B4-BE49-F238E27FC236}">
                <a16:creationId xmlns:a16="http://schemas.microsoft.com/office/drawing/2014/main" id="{968680C2-F02A-47EC-81C9-5F9EC170C48E}"/>
              </a:ext>
            </a:extLst>
          </p:cNvPr>
          <p:cNvCxnSpPr>
            <a:cxnSpLocks/>
          </p:cNvCxnSpPr>
          <p:nvPr/>
        </p:nvCxnSpPr>
        <p:spPr>
          <a:xfrm>
            <a:off x="9494520" y="4155440"/>
            <a:ext cx="111760" cy="650240"/>
          </a:xfrm>
          <a:prstGeom prst="straightConnector1">
            <a:avLst/>
          </a:prstGeom>
          <a:ln w="38100">
            <a:solidFill>
              <a:schemeClr val="tx1">
                <a:lumMod val="50000"/>
                <a:lumOff val="50000"/>
              </a:schemeClr>
            </a:solidFill>
            <a:prstDash val="sysDot"/>
            <a:headEnd w="sm"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id="{948651A8-9C2A-461A-B9D1-D47BF820E94C}"/>
              </a:ext>
            </a:extLst>
          </p:cNvPr>
          <p:cNvCxnSpPr>
            <a:cxnSpLocks/>
          </p:cNvCxnSpPr>
          <p:nvPr/>
        </p:nvCxnSpPr>
        <p:spPr>
          <a:xfrm>
            <a:off x="9372600" y="1803400"/>
            <a:ext cx="878840" cy="650240"/>
          </a:xfrm>
          <a:prstGeom prst="straightConnector1">
            <a:avLst/>
          </a:prstGeom>
          <a:ln w="38100">
            <a:solidFill>
              <a:schemeClr val="tx1">
                <a:lumMod val="50000"/>
                <a:lumOff val="50000"/>
              </a:schemeClr>
            </a:solidFill>
            <a:prstDash val="sysDot"/>
            <a:headEnd w="sm"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3" name="Straight Arrow Connector 72">
            <a:extLst>
              <a:ext uri="{FF2B5EF4-FFF2-40B4-BE49-F238E27FC236}">
                <a16:creationId xmlns:a16="http://schemas.microsoft.com/office/drawing/2014/main" id="{47048265-6EEB-4917-A016-4B1D366072B3}"/>
              </a:ext>
            </a:extLst>
          </p:cNvPr>
          <p:cNvCxnSpPr>
            <a:cxnSpLocks/>
          </p:cNvCxnSpPr>
          <p:nvPr/>
        </p:nvCxnSpPr>
        <p:spPr>
          <a:xfrm flipH="1">
            <a:off x="10373360" y="1762760"/>
            <a:ext cx="792480" cy="650240"/>
          </a:xfrm>
          <a:prstGeom prst="straightConnector1">
            <a:avLst/>
          </a:prstGeom>
          <a:ln w="38100">
            <a:solidFill>
              <a:schemeClr val="tx1">
                <a:lumMod val="50000"/>
                <a:lumOff val="50000"/>
              </a:schemeClr>
            </a:solidFill>
            <a:prstDash val="sysDot"/>
            <a:headEnd w="sm" len="med"/>
            <a:tailEnd type="triangle" w="med" len="med"/>
          </a:ln>
        </p:spPr>
        <p:style>
          <a:lnRef idx="1">
            <a:schemeClr val="accent1"/>
          </a:lnRef>
          <a:fillRef idx="0">
            <a:schemeClr val="accent1"/>
          </a:fillRef>
          <a:effectRef idx="0">
            <a:schemeClr val="accent1"/>
          </a:effectRef>
          <a:fontRef idx="minor">
            <a:schemeClr val="tx1"/>
          </a:fontRef>
        </p:style>
      </p:cxnSp>
      <p:pic>
        <p:nvPicPr>
          <p:cNvPr id="100" name="Picture 99">
            <a:extLst>
              <a:ext uri="{FF2B5EF4-FFF2-40B4-BE49-F238E27FC236}">
                <a16:creationId xmlns:a16="http://schemas.microsoft.com/office/drawing/2014/main" id="{CA7FEF52-A912-44B9-80E0-AA3A2DC720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87608" y="856269"/>
            <a:ext cx="312342" cy="466859"/>
          </a:xfrm>
          <a:prstGeom prst="rect">
            <a:avLst/>
          </a:prstGeom>
        </p:spPr>
      </p:pic>
      <p:pic>
        <p:nvPicPr>
          <p:cNvPr id="101" name="Picture 100">
            <a:extLst>
              <a:ext uri="{FF2B5EF4-FFF2-40B4-BE49-F238E27FC236}">
                <a16:creationId xmlns:a16="http://schemas.microsoft.com/office/drawing/2014/main" id="{58648C88-21AA-495C-B562-41DE720EAC2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05660" y="918551"/>
            <a:ext cx="326019" cy="418285"/>
          </a:xfrm>
          <a:prstGeom prst="rect">
            <a:avLst/>
          </a:prstGeom>
        </p:spPr>
      </p:pic>
      <p:pic>
        <p:nvPicPr>
          <p:cNvPr id="103" name="Picture 102">
            <a:extLst>
              <a:ext uri="{FF2B5EF4-FFF2-40B4-BE49-F238E27FC236}">
                <a16:creationId xmlns:a16="http://schemas.microsoft.com/office/drawing/2014/main" id="{356F6851-01A2-42E0-BE5F-F084BFD2A41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11356452" y="2079361"/>
            <a:ext cx="338834" cy="373387"/>
          </a:xfrm>
          <a:prstGeom prst="rect">
            <a:avLst/>
          </a:prstGeom>
        </p:spPr>
      </p:pic>
      <p:sp>
        <p:nvSpPr>
          <p:cNvPr id="108" name="Content Placeholder 6">
            <a:extLst>
              <a:ext uri="{FF2B5EF4-FFF2-40B4-BE49-F238E27FC236}">
                <a16:creationId xmlns:a16="http://schemas.microsoft.com/office/drawing/2014/main" id="{2DF70872-72D7-4BA7-9C72-E6BAD7822CE6}"/>
              </a:ext>
            </a:extLst>
          </p:cNvPr>
          <p:cNvSpPr txBox="1">
            <a:spLocks/>
          </p:cNvSpPr>
          <p:nvPr/>
        </p:nvSpPr>
        <p:spPr>
          <a:xfrm>
            <a:off x="1198880" y="721361"/>
            <a:ext cx="6410960" cy="548639"/>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0" marR="0" lvl="0" indent="0" algn="l" defTabSz="914400" rtl="0" eaLnBrk="1" fontAlgn="auto" latinLnBrk="0" hangingPunct="1">
              <a:lnSpc>
                <a:spcPct val="85000"/>
              </a:lnSpc>
              <a:spcBef>
                <a:spcPct val="20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a:ea typeface="+mn-ea"/>
                <a:cs typeface="+mn-cs"/>
              </a:rPr>
              <a:t>Trinity Reservoir climate challenges</a:t>
            </a:r>
          </a:p>
        </p:txBody>
      </p:sp>
      <p:sp>
        <p:nvSpPr>
          <p:cNvPr id="25" name="Content Placeholder 6">
            <a:extLst>
              <a:ext uri="{FF2B5EF4-FFF2-40B4-BE49-F238E27FC236}">
                <a16:creationId xmlns:a16="http://schemas.microsoft.com/office/drawing/2014/main" id="{C847C848-7237-4A71-BADC-2703D057DF0F}"/>
              </a:ext>
            </a:extLst>
          </p:cNvPr>
          <p:cNvSpPr txBox="1">
            <a:spLocks/>
          </p:cNvSpPr>
          <p:nvPr/>
        </p:nvSpPr>
        <p:spPr bwMode="auto">
          <a:xfrm>
            <a:off x="4087285" y="6247338"/>
            <a:ext cx="3040547" cy="3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bg1"/>
                </a:solidFill>
                <a:latin typeface="Arial" panose="020B0604020202020204" pitchFamily="34" charset="0"/>
                <a:ea typeface="+mn-ea"/>
                <a:cs typeface="Arial" panose="020B0604020202020204" pitchFamily="34" charset="0"/>
              </a:defRPr>
            </a:lvl1pPr>
            <a:lvl2pPr marL="457200" indent="0" algn="ctr" rtl="0" eaLnBrk="0" fontAlgn="base" hangingPunct="0">
              <a:spcBef>
                <a:spcPct val="20000"/>
              </a:spcBef>
              <a:spcAft>
                <a:spcPct val="0"/>
              </a:spcAft>
              <a:buNone/>
              <a:defRPr sz="2800">
                <a:solidFill>
                  <a:schemeClr val="bg1"/>
                </a:solidFill>
                <a:latin typeface="Arial" panose="020B0604020202020204" pitchFamily="34" charset="0"/>
                <a:cs typeface="Arial" panose="020B0604020202020204" pitchFamily="34" charset="0"/>
              </a:defRPr>
            </a:lvl2pPr>
            <a:lvl3pPr marL="914400" indent="0" algn="ctr" rtl="0" eaLnBrk="0" fontAlgn="base" hangingPunct="0">
              <a:spcBef>
                <a:spcPct val="20000"/>
              </a:spcBef>
              <a:spcAft>
                <a:spcPct val="0"/>
              </a:spcAft>
              <a:buNone/>
              <a:defRPr sz="2400">
                <a:solidFill>
                  <a:schemeClr val="bg1"/>
                </a:solidFill>
                <a:latin typeface="Arial" panose="020B0604020202020204" pitchFamily="34" charset="0"/>
                <a:cs typeface="Arial" panose="020B0604020202020204" pitchFamily="34" charset="0"/>
              </a:defRPr>
            </a:lvl3pPr>
            <a:lvl4pPr marL="13716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4pPr>
            <a:lvl5pPr marL="1828800" indent="0" algn="ctr" rtl="0" eaLnBrk="0" fontAlgn="base" hangingPunct="0">
              <a:spcBef>
                <a:spcPct val="20000"/>
              </a:spcBef>
              <a:spcAft>
                <a:spcPct val="0"/>
              </a:spcAft>
              <a:buNone/>
              <a:defRPr sz="2000">
                <a:solidFill>
                  <a:schemeClr val="bg1"/>
                </a:solidFill>
                <a:latin typeface="Arial" panose="020B0604020202020204" pitchFamily="34" charset="0"/>
                <a:cs typeface="Arial" panose="020B0604020202020204" pitchFamily="34"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US" sz="1200" b="0" i="0" u="none" strike="noStrike" kern="0" cap="none" spc="0" normalizeH="0" baseline="0" noProof="0" dirty="0">
                <a:ln>
                  <a:noFill/>
                </a:ln>
                <a:solidFill>
                  <a:prstClr val="white">
                    <a:lumMod val="85000"/>
                  </a:prst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Photo: USBR</a:t>
            </a:r>
          </a:p>
        </p:txBody>
      </p:sp>
      <p:sp>
        <p:nvSpPr>
          <p:cNvPr id="2" name="Slide Number Placeholder 1">
            <a:extLst>
              <a:ext uri="{FF2B5EF4-FFF2-40B4-BE49-F238E27FC236}">
                <a16:creationId xmlns:a16="http://schemas.microsoft.com/office/drawing/2014/main" id="{3C0C9DF2-8868-7109-4841-03D6EBA54521}"/>
              </a:ext>
            </a:extLst>
          </p:cNvPr>
          <p:cNvSpPr>
            <a:spLocks noGrp="1"/>
          </p:cNvSpPr>
          <p:nvPr>
            <p:ph type="sldNum" sz="quarter" idx="12"/>
          </p:nvPr>
        </p:nvSpPr>
        <p:spPr/>
        <p:txBody>
          <a:bodyPr/>
          <a:lstStyle/>
          <a:p>
            <a:fld id="{85E80BC6-4763-4CF4-844D-4F10D2D02284}" type="slidenum">
              <a:rPr lang="en-US" smtClean="0"/>
              <a:t>88</a:t>
            </a:fld>
            <a:endParaRPr lang="en-US"/>
          </a:p>
        </p:txBody>
      </p:sp>
    </p:spTree>
    <p:extLst>
      <p:ext uri="{BB962C8B-B14F-4D97-AF65-F5344CB8AC3E}">
        <p14:creationId xmlns:p14="http://schemas.microsoft.com/office/powerpoint/2010/main" val="65101517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p:cNvSpPr txBox="1">
            <a:spLocks/>
          </p:cNvSpPr>
          <p:nvPr/>
        </p:nvSpPr>
        <p:spPr>
          <a:xfrm>
            <a:off x="719668" y="199910"/>
            <a:ext cx="10532532" cy="5377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dirty="0"/>
              <a:t>Climate Change: Reservoir Storage</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9000" y="793864"/>
            <a:ext cx="9931400" cy="5270271"/>
          </a:xfrm>
          <a:prstGeom prst="rect">
            <a:avLst/>
          </a:prstGeom>
        </p:spPr>
      </p:pic>
      <p:sp>
        <p:nvSpPr>
          <p:cNvPr id="10" name="Rectangle 9">
            <a:extLst>
              <a:ext uri="{FF2B5EF4-FFF2-40B4-BE49-F238E27FC236}">
                <a16:creationId xmlns:a16="http://schemas.microsoft.com/office/drawing/2014/main" id="{F45201AB-0113-4448-82F7-8093FBCC8EED}"/>
              </a:ext>
            </a:extLst>
          </p:cNvPr>
          <p:cNvSpPr/>
          <p:nvPr/>
        </p:nvSpPr>
        <p:spPr>
          <a:xfrm>
            <a:off x="177800" y="5866472"/>
            <a:ext cx="11836400" cy="507831"/>
          </a:xfrm>
          <a:prstGeom prst="rect">
            <a:avLst/>
          </a:prstGeom>
        </p:spPr>
        <p:txBody>
          <a:bodyPr wrap="square">
            <a:spAutoFit/>
          </a:bodyPr>
          <a:lstStyle/>
          <a:p>
            <a:pPr algn="ctr"/>
            <a:r>
              <a:rPr lang="en-US" sz="2700" dirty="0">
                <a:ea typeface="Times New Roman" panose="02020603050405020304" pitchFamily="18" charset="0"/>
              </a:rPr>
              <a:t>Substantially reduced storage with status quo operation by 2060</a:t>
            </a:r>
          </a:p>
        </p:txBody>
      </p:sp>
      <p:sp>
        <p:nvSpPr>
          <p:cNvPr id="2" name="Rectangle 1">
            <a:extLst>
              <a:ext uri="{FF2B5EF4-FFF2-40B4-BE49-F238E27FC236}">
                <a16:creationId xmlns:a16="http://schemas.microsoft.com/office/drawing/2014/main" id="{436D436A-033B-1441-0B03-1EFF4DC9E256}"/>
              </a:ext>
            </a:extLst>
          </p:cNvPr>
          <p:cNvSpPr/>
          <p:nvPr/>
        </p:nvSpPr>
        <p:spPr>
          <a:xfrm>
            <a:off x="9128758" y="6459993"/>
            <a:ext cx="2819402" cy="430887"/>
          </a:xfrm>
          <a:prstGeom prst="rect">
            <a:avLst/>
          </a:prstGeom>
        </p:spPr>
        <p:txBody>
          <a:bodyPr wrap="square">
            <a:spAutoFit/>
          </a:bodyPr>
          <a:lstStyle/>
          <a:p>
            <a:pPr algn="r"/>
            <a:r>
              <a:rPr lang="en-US" sz="2200" i="1" dirty="0">
                <a:ea typeface="Times New Roman" panose="02020603050405020304" pitchFamily="18" charset="0"/>
              </a:rPr>
              <a:t>CDWR &amp; USBR 2016</a:t>
            </a:r>
          </a:p>
        </p:txBody>
      </p:sp>
      <p:sp>
        <p:nvSpPr>
          <p:cNvPr id="11" name="Slide Number Placeholder 10">
            <a:extLst>
              <a:ext uri="{FF2B5EF4-FFF2-40B4-BE49-F238E27FC236}">
                <a16:creationId xmlns:a16="http://schemas.microsoft.com/office/drawing/2014/main" id="{87937571-A0E8-5B44-85F4-6777D57A9C55}"/>
              </a:ext>
            </a:extLst>
          </p:cNvPr>
          <p:cNvSpPr>
            <a:spLocks noGrp="1"/>
          </p:cNvSpPr>
          <p:nvPr>
            <p:ph type="sldNum" sz="quarter" idx="12"/>
          </p:nvPr>
        </p:nvSpPr>
        <p:spPr/>
        <p:txBody>
          <a:bodyPr/>
          <a:lstStyle/>
          <a:p>
            <a:fld id="{B2909649-AB9D-4512-9D38-B41CFEFBB9D3}" type="slidenum">
              <a:rPr lang="en-US" smtClean="0"/>
              <a:t>89</a:t>
            </a:fld>
            <a:endParaRPr lang="en-US"/>
          </a:p>
        </p:txBody>
      </p:sp>
    </p:spTree>
    <p:extLst>
      <p:ext uri="{BB962C8B-B14F-4D97-AF65-F5344CB8AC3E}">
        <p14:creationId xmlns:p14="http://schemas.microsoft.com/office/powerpoint/2010/main" val="229941920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4E808B7-AFCA-4B9B-8F55-033C7E02B10A}"/>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9049221" y="5370950"/>
            <a:ext cx="2698854" cy="1432105"/>
          </a:xfrm>
          <a:prstGeom prst="rect">
            <a:avLst/>
          </a:prstGeom>
        </p:spPr>
      </p:pic>
      <p:sp>
        <p:nvSpPr>
          <p:cNvPr id="3" name="Subtitle 2"/>
          <p:cNvSpPr txBox="1">
            <a:spLocks/>
          </p:cNvSpPr>
          <p:nvPr/>
        </p:nvSpPr>
        <p:spPr>
          <a:xfrm>
            <a:off x="1967268" y="342338"/>
            <a:ext cx="3295996" cy="5377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800" dirty="0"/>
              <a:t>Major Findings</a:t>
            </a:r>
          </a:p>
        </p:txBody>
      </p:sp>
      <p:sp>
        <p:nvSpPr>
          <p:cNvPr id="2" name="TextBox 1"/>
          <p:cNvSpPr txBox="1"/>
          <p:nvPr/>
        </p:nvSpPr>
        <p:spPr>
          <a:xfrm>
            <a:off x="183591" y="1116041"/>
            <a:ext cx="8498129" cy="4862870"/>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600" dirty="0"/>
              <a:t>ROD era flow releases unnaturally reduced spring temperatures, reducing growth </a:t>
            </a:r>
          </a:p>
          <a:p>
            <a:pPr marL="285750" indent="-285750">
              <a:spcAft>
                <a:spcPts val="1200"/>
              </a:spcAft>
              <a:buFont typeface="Arial" panose="020B0604020202020204" pitchFamily="34" charset="0"/>
              <a:buChar char="•"/>
            </a:pPr>
            <a:r>
              <a:rPr lang="en-US" sz="2600" dirty="0"/>
              <a:t>Flows and temperatures from Lewiston Dam cannot be manipulated separately in an effective manner </a:t>
            </a:r>
          </a:p>
          <a:p>
            <a:pPr marL="285750" indent="-285750">
              <a:spcAft>
                <a:spcPts val="1200"/>
              </a:spcAft>
              <a:buFont typeface="Arial" panose="020B0604020202020204" pitchFamily="34" charset="0"/>
              <a:buChar char="•"/>
            </a:pPr>
            <a:r>
              <a:rPr lang="en-US" sz="2600" dirty="0"/>
              <a:t>Trinity Reservoir:</a:t>
            </a:r>
          </a:p>
          <a:p>
            <a:pPr marL="742950" lvl="1" indent="-285750">
              <a:spcAft>
                <a:spcPts val="1200"/>
              </a:spcAft>
              <a:buFont typeface="Arial" panose="020B0604020202020204" pitchFamily="34" charset="0"/>
              <a:buChar char="•"/>
            </a:pPr>
            <a:r>
              <a:rPr lang="en-US" sz="2600" dirty="0"/>
              <a:t>Temperatures are warming</a:t>
            </a:r>
          </a:p>
          <a:p>
            <a:pPr marL="742950" lvl="1" indent="-285750">
              <a:spcAft>
                <a:spcPts val="1200"/>
              </a:spcAft>
              <a:buFont typeface="Arial" panose="020B0604020202020204" pitchFamily="34" charset="0"/>
              <a:buChar char="•"/>
            </a:pPr>
            <a:r>
              <a:rPr lang="en-US" sz="2600" dirty="0"/>
              <a:t>At storage less than 750 TAF, warm release temperatures can threaten spawning adult salmonids</a:t>
            </a:r>
          </a:p>
          <a:p>
            <a:pPr marL="742950" lvl="1" indent="-285750">
              <a:spcAft>
                <a:spcPts val="1200"/>
              </a:spcAft>
              <a:buFont typeface="Arial" panose="020B0604020202020204" pitchFamily="34" charset="0"/>
              <a:buChar char="•"/>
            </a:pPr>
            <a:r>
              <a:rPr lang="en-US" sz="2600" dirty="0"/>
              <a:t>Storage and warm fall releases will be exacerbated by climate change</a:t>
            </a:r>
          </a:p>
        </p:txBody>
      </p:sp>
      <p:pic>
        <p:nvPicPr>
          <p:cNvPr id="11" name="Picture 10">
            <a:extLst>
              <a:ext uri="{FF2B5EF4-FFF2-40B4-BE49-F238E27FC236}">
                <a16:creationId xmlns:a16="http://schemas.microsoft.com/office/drawing/2014/main" id="{A1968AAE-BA8B-4FFA-8CD1-E33373A0EF08}"/>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8776126" y="50926"/>
            <a:ext cx="3124587" cy="2053298"/>
          </a:xfrm>
          <a:prstGeom prst="rect">
            <a:avLst/>
          </a:prstGeom>
        </p:spPr>
      </p:pic>
      <p:cxnSp>
        <p:nvCxnSpPr>
          <p:cNvPr id="9" name="Straight Arrow Connector 8">
            <a:extLst>
              <a:ext uri="{FF2B5EF4-FFF2-40B4-BE49-F238E27FC236}">
                <a16:creationId xmlns:a16="http://schemas.microsoft.com/office/drawing/2014/main" id="{6F26AA4B-D612-452A-8488-FDA67554C900}"/>
              </a:ext>
            </a:extLst>
          </p:cNvPr>
          <p:cNvCxnSpPr>
            <a:cxnSpLocks/>
          </p:cNvCxnSpPr>
          <p:nvPr/>
        </p:nvCxnSpPr>
        <p:spPr>
          <a:xfrm flipV="1">
            <a:off x="7193580" y="1116041"/>
            <a:ext cx="1488140" cy="271325"/>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a:extLst>
              <a:ext uri="{FF2B5EF4-FFF2-40B4-BE49-F238E27FC236}">
                <a16:creationId xmlns:a16="http://schemas.microsoft.com/office/drawing/2014/main" id="{33C5A712-CCE4-4577-824B-9C1FB6BC7E3E}"/>
              </a:ext>
            </a:extLst>
          </p:cNvPr>
          <p:cNvCxnSpPr>
            <a:cxnSpLocks/>
          </p:cNvCxnSpPr>
          <p:nvPr/>
        </p:nvCxnSpPr>
        <p:spPr>
          <a:xfrm flipV="1">
            <a:off x="4716142" y="3265714"/>
            <a:ext cx="3256705" cy="545037"/>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a:extLst>
              <a:ext uri="{FF2B5EF4-FFF2-40B4-BE49-F238E27FC236}">
                <a16:creationId xmlns:a16="http://schemas.microsoft.com/office/drawing/2014/main" id="{2EA32DA9-E184-4F74-9540-64D342D1EE0B}"/>
              </a:ext>
            </a:extLst>
          </p:cNvPr>
          <p:cNvCxnSpPr>
            <a:cxnSpLocks/>
          </p:cNvCxnSpPr>
          <p:nvPr/>
        </p:nvCxnSpPr>
        <p:spPr>
          <a:xfrm>
            <a:off x="8184687" y="5570479"/>
            <a:ext cx="705313" cy="425363"/>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20" name="Slide Number Placeholder 19">
            <a:extLst>
              <a:ext uri="{FF2B5EF4-FFF2-40B4-BE49-F238E27FC236}">
                <a16:creationId xmlns:a16="http://schemas.microsoft.com/office/drawing/2014/main" id="{6C0A6D95-808B-8E36-7BF8-8C1B2BD69C45}"/>
              </a:ext>
            </a:extLst>
          </p:cNvPr>
          <p:cNvSpPr>
            <a:spLocks noGrp="1"/>
          </p:cNvSpPr>
          <p:nvPr>
            <p:ph type="sldNum" sz="quarter" idx="12"/>
          </p:nvPr>
        </p:nvSpPr>
        <p:spPr/>
        <p:txBody>
          <a:bodyPr/>
          <a:lstStyle/>
          <a:p>
            <a:fld id="{B2909649-AB9D-4512-9D38-B41CFEFBB9D3}" type="slidenum">
              <a:rPr lang="en-US" smtClean="0"/>
              <a:t>90</a:t>
            </a:fld>
            <a:endParaRPr lang="en-US"/>
          </a:p>
        </p:txBody>
      </p:sp>
      <p:cxnSp>
        <p:nvCxnSpPr>
          <p:cNvPr id="5" name="Straight Arrow Connector 4">
            <a:extLst>
              <a:ext uri="{FF2B5EF4-FFF2-40B4-BE49-F238E27FC236}">
                <a16:creationId xmlns:a16="http://schemas.microsoft.com/office/drawing/2014/main" id="{02A3FF44-6A9B-AFB5-0035-864DB002745A}"/>
              </a:ext>
            </a:extLst>
          </p:cNvPr>
          <p:cNvCxnSpPr>
            <a:cxnSpLocks/>
          </p:cNvCxnSpPr>
          <p:nvPr/>
        </p:nvCxnSpPr>
        <p:spPr>
          <a:xfrm flipV="1">
            <a:off x="8184687" y="4691286"/>
            <a:ext cx="591439" cy="77403"/>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pic>
        <p:nvPicPr>
          <p:cNvPr id="19" name="Picture 18">
            <a:extLst>
              <a:ext uri="{FF2B5EF4-FFF2-40B4-BE49-F238E27FC236}">
                <a16:creationId xmlns:a16="http://schemas.microsoft.com/office/drawing/2014/main" id="{DE8099BD-0A50-D74F-0626-678A4D7EBAC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49" t="12567" r="1176" b="3087"/>
          <a:stretch/>
        </p:blipFill>
        <p:spPr>
          <a:xfrm>
            <a:off x="8890000" y="4166428"/>
            <a:ext cx="2205220" cy="1204522"/>
          </a:xfrm>
          <a:prstGeom prst="rect">
            <a:avLst/>
          </a:prstGeom>
        </p:spPr>
      </p:pic>
      <p:pic>
        <p:nvPicPr>
          <p:cNvPr id="22" name="Picture 21">
            <a:extLst>
              <a:ext uri="{FF2B5EF4-FFF2-40B4-BE49-F238E27FC236}">
                <a16:creationId xmlns:a16="http://schemas.microsoft.com/office/drawing/2014/main" id="{1A1C495C-523A-3603-0A6D-54942FD5F90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32221" y="2338730"/>
            <a:ext cx="2962999" cy="1481500"/>
          </a:xfrm>
          <a:prstGeom prst="rect">
            <a:avLst/>
          </a:prstGeom>
        </p:spPr>
      </p:pic>
    </p:spTree>
    <p:extLst>
      <p:ext uri="{BB962C8B-B14F-4D97-AF65-F5344CB8AC3E}">
        <p14:creationId xmlns:p14="http://schemas.microsoft.com/office/powerpoint/2010/main" val="425477271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txBox="1">
            <a:spLocks/>
          </p:cNvSpPr>
          <p:nvPr/>
        </p:nvSpPr>
        <p:spPr>
          <a:xfrm>
            <a:off x="1923010" y="354254"/>
            <a:ext cx="4172990" cy="5377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600" dirty="0"/>
              <a:t>Recommendations </a:t>
            </a:r>
          </a:p>
        </p:txBody>
      </p:sp>
      <p:sp>
        <p:nvSpPr>
          <p:cNvPr id="2" name="Rectangle 1"/>
          <p:cNvSpPr/>
          <p:nvPr/>
        </p:nvSpPr>
        <p:spPr>
          <a:xfrm>
            <a:off x="245534" y="1034267"/>
            <a:ext cx="7450666" cy="5324535"/>
          </a:xfrm>
          <a:prstGeom prst="rect">
            <a:avLst/>
          </a:prstGeom>
        </p:spPr>
        <p:txBody>
          <a:bodyPr wrap="square">
            <a:spAutoFit/>
          </a:bodyPr>
          <a:lstStyle/>
          <a:p>
            <a:pPr marL="342900" indent="-342900">
              <a:buAutoNum type="arabicPeriod"/>
            </a:pPr>
            <a:r>
              <a:rPr lang="en-US" sz="2000" dirty="0"/>
              <a:t>Monitor temperatures upstream of Trinity Reservoir to understand</a:t>
            </a:r>
          </a:p>
          <a:p>
            <a:pPr marL="800100" lvl="1" indent="-342900">
              <a:buFont typeface="+mj-lt"/>
              <a:buAutoNum type="alphaLcPeriod"/>
            </a:pPr>
            <a:r>
              <a:rPr lang="en-US" sz="2000" dirty="0"/>
              <a:t>Natural temperature regime</a:t>
            </a:r>
          </a:p>
          <a:p>
            <a:pPr marL="800100" lvl="1" indent="-342900">
              <a:buFont typeface="+mj-lt"/>
              <a:buAutoNum type="alphaLcPeriod"/>
            </a:pPr>
            <a:r>
              <a:rPr lang="en-US" sz="2000" dirty="0"/>
              <a:t>Effects on temperatures in Trinity Reservoir</a:t>
            </a:r>
          </a:p>
          <a:p>
            <a:pPr lvl="1"/>
            <a:endParaRPr lang="en-US" sz="2000" dirty="0"/>
          </a:p>
          <a:p>
            <a:pPr marL="342900" indent="-342900">
              <a:buAutoNum type="arabicPeriod"/>
            </a:pPr>
            <a:r>
              <a:rPr lang="en-US" sz="2000" dirty="0"/>
              <a:t>Until a temperature control device is installed in Trinity Reservoir, for optimal juvenile salmonid growth (13-16.5 °C), flows in spring months should recede beginning in:</a:t>
            </a:r>
          </a:p>
          <a:p>
            <a:pPr marL="800100" lvl="1" indent="-342900">
              <a:buFont typeface="+mj-lt"/>
              <a:buAutoNum type="alphaLcPeriod"/>
            </a:pPr>
            <a:r>
              <a:rPr lang="en-US" sz="2000" dirty="0"/>
              <a:t>April of Dry and Critically Dry years</a:t>
            </a:r>
          </a:p>
          <a:p>
            <a:pPr marL="800100" lvl="1" indent="-342900">
              <a:buFont typeface="+mj-lt"/>
              <a:buAutoNum type="alphaLcPeriod"/>
            </a:pPr>
            <a:r>
              <a:rPr lang="en-US" sz="2000" dirty="0"/>
              <a:t>May of Normal and wetter years</a:t>
            </a:r>
          </a:p>
          <a:p>
            <a:pPr marL="342900" indent="-342900">
              <a:buAutoNum type="arabicPeriod"/>
            </a:pPr>
            <a:endParaRPr lang="en-US" sz="2000" dirty="0"/>
          </a:p>
          <a:p>
            <a:pPr marL="342900" indent="-342900">
              <a:buAutoNum type="arabicPeriod"/>
            </a:pPr>
            <a:r>
              <a:rPr lang="en-US" sz="2000" dirty="0"/>
              <a:t>Reduce emphasis on meeting ROD temperature targets for smoltification at Weitchpec. Instead, balance:</a:t>
            </a:r>
          </a:p>
          <a:p>
            <a:pPr marL="800100" lvl="1" indent="-342900">
              <a:buFont typeface="+mj-lt"/>
              <a:buAutoNum type="alphaLcPeriod"/>
            </a:pPr>
            <a:r>
              <a:rPr lang="en-US" sz="2000" dirty="0"/>
              <a:t>Growth </a:t>
            </a:r>
          </a:p>
          <a:p>
            <a:pPr marL="800100" lvl="1" indent="-342900">
              <a:buFont typeface="+mj-lt"/>
              <a:buAutoNum type="alphaLcPeriod"/>
            </a:pPr>
            <a:r>
              <a:rPr lang="en-US" sz="2000" dirty="0"/>
              <a:t>Encouraging timely outmigration</a:t>
            </a:r>
          </a:p>
          <a:p>
            <a:pPr marL="800100" lvl="1" indent="-342900">
              <a:buFont typeface="+mj-lt"/>
              <a:buAutoNum type="alphaLcPeriod"/>
            </a:pPr>
            <a:r>
              <a:rPr lang="en-US" sz="2000" dirty="0"/>
              <a:t>Mitigating temperatures in the lower river as they approach the thermal limits of juvenile salmonids.</a:t>
            </a:r>
          </a:p>
          <a:p>
            <a:pPr marL="342900" indent="-342900">
              <a:buAutoNum type="arabicPeriod"/>
            </a:pPr>
            <a:endParaRPr lang="en-US" sz="2000" dirty="0"/>
          </a:p>
        </p:txBody>
      </p:sp>
      <p:sp>
        <p:nvSpPr>
          <p:cNvPr id="7" name="Slide Number Placeholder 6">
            <a:extLst>
              <a:ext uri="{FF2B5EF4-FFF2-40B4-BE49-F238E27FC236}">
                <a16:creationId xmlns:a16="http://schemas.microsoft.com/office/drawing/2014/main" id="{4CEA35D5-B872-A3E5-99DD-C979B9F98F3F}"/>
              </a:ext>
            </a:extLst>
          </p:cNvPr>
          <p:cNvSpPr>
            <a:spLocks noGrp="1"/>
          </p:cNvSpPr>
          <p:nvPr>
            <p:ph type="sldNum" sz="quarter" idx="12"/>
          </p:nvPr>
        </p:nvSpPr>
        <p:spPr/>
        <p:txBody>
          <a:bodyPr/>
          <a:lstStyle/>
          <a:p>
            <a:fld id="{B2909649-AB9D-4512-9D38-B41CFEFBB9D3}" type="slidenum">
              <a:rPr lang="en-US" smtClean="0"/>
              <a:t>91</a:t>
            </a:fld>
            <a:endParaRPr lang="en-US"/>
          </a:p>
        </p:txBody>
      </p:sp>
      <p:pic>
        <p:nvPicPr>
          <p:cNvPr id="5" name="Picture 4">
            <a:extLst>
              <a:ext uri="{FF2B5EF4-FFF2-40B4-BE49-F238E27FC236}">
                <a16:creationId xmlns:a16="http://schemas.microsoft.com/office/drawing/2014/main" id="{00B59BCC-D778-EE69-5122-8A9DDC76F74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3430" t="-397" r="5296" b="397"/>
          <a:stretch/>
        </p:blipFill>
        <p:spPr>
          <a:xfrm>
            <a:off x="8138066" y="476250"/>
            <a:ext cx="3592907" cy="5781675"/>
          </a:xfrm>
          <a:prstGeom prst="rect">
            <a:avLst/>
          </a:prstGeom>
          <a:effectLst>
            <a:outerShdw blurRad="50800" dist="101600" dir="2700000" algn="tl" rotWithShape="0">
              <a:prstClr val="black">
                <a:alpha val="40000"/>
              </a:prstClr>
            </a:outerShdw>
          </a:effectLst>
        </p:spPr>
      </p:pic>
      <p:sp>
        <p:nvSpPr>
          <p:cNvPr id="6" name="Rectangle 2">
            <a:extLst>
              <a:ext uri="{FF2B5EF4-FFF2-40B4-BE49-F238E27FC236}">
                <a16:creationId xmlns:a16="http://schemas.microsoft.com/office/drawing/2014/main" id="{5BA689C6-EFB3-15C8-CEEB-1B1964C67DBF}"/>
              </a:ext>
            </a:extLst>
          </p:cNvPr>
          <p:cNvSpPr>
            <a:spLocks noChangeArrowheads="1"/>
          </p:cNvSpPr>
          <p:nvPr/>
        </p:nvSpPr>
        <p:spPr bwMode="auto">
          <a:xfrm>
            <a:off x="10804101" y="5974319"/>
            <a:ext cx="91417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900">
                <a:solidFill>
                  <a:schemeClr val="tx1"/>
                </a:solidFill>
                <a:latin typeface="Arial" charset="0"/>
              </a:defRPr>
            </a:lvl1pPr>
            <a:lvl2pPr marL="742950" indent="-285750" eaLnBrk="0" hangingPunct="0">
              <a:spcBef>
                <a:spcPct val="20000"/>
              </a:spcBef>
              <a:buChar char="–"/>
              <a:defRPr sz="29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1900">
                <a:solidFill>
                  <a:schemeClr val="tx1"/>
                </a:solidFill>
                <a:latin typeface="Arial" charset="0"/>
              </a:defRPr>
            </a:lvl4pPr>
            <a:lvl5pPr marL="2057400" indent="-228600" eaLnBrk="0" hangingPunct="0">
              <a:spcBef>
                <a:spcPct val="20000"/>
              </a:spcBef>
              <a:buChar char="»"/>
              <a:defRPr sz="1900">
                <a:solidFill>
                  <a:schemeClr val="tx1"/>
                </a:solidFill>
                <a:latin typeface="Arial" charset="0"/>
              </a:defRPr>
            </a:lvl5pPr>
            <a:lvl6pPr marL="2514600" indent="-228600" eaLnBrk="0" fontAlgn="base" hangingPunct="0">
              <a:spcBef>
                <a:spcPct val="20000"/>
              </a:spcBef>
              <a:spcAft>
                <a:spcPct val="0"/>
              </a:spcAft>
              <a:buChar char="»"/>
              <a:defRPr sz="1900">
                <a:solidFill>
                  <a:schemeClr val="tx1"/>
                </a:solidFill>
                <a:latin typeface="Arial" charset="0"/>
              </a:defRPr>
            </a:lvl6pPr>
            <a:lvl7pPr marL="2971800" indent="-228600" eaLnBrk="0" fontAlgn="base" hangingPunct="0">
              <a:spcBef>
                <a:spcPct val="20000"/>
              </a:spcBef>
              <a:spcAft>
                <a:spcPct val="0"/>
              </a:spcAft>
              <a:buChar char="»"/>
              <a:defRPr sz="1900">
                <a:solidFill>
                  <a:schemeClr val="tx1"/>
                </a:solidFill>
                <a:latin typeface="Arial" charset="0"/>
              </a:defRPr>
            </a:lvl7pPr>
            <a:lvl8pPr marL="3429000" indent="-228600" eaLnBrk="0" fontAlgn="base" hangingPunct="0">
              <a:spcBef>
                <a:spcPct val="20000"/>
              </a:spcBef>
              <a:spcAft>
                <a:spcPct val="0"/>
              </a:spcAft>
              <a:buChar char="»"/>
              <a:defRPr sz="1900">
                <a:solidFill>
                  <a:schemeClr val="tx1"/>
                </a:solidFill>
                <a:latin typeface="Arial" charset="0"/>
              </a:defRPr>
            </a:lvl8pPr>
            <a:lvl9pPr marL="3886200" indent="-228600" eaLnBrk="0" fontAlgn="base" hangingPunct="0">
              <a:spcBef>
                <a:spcPct val="20000"/>
              </a:spcBef>
              <a:spcAft>
                <a:spcPct val="0"/>
              </a:spcAft>
              <a:buChar char="»"/>
              <a:defRPr sz="1900">
                <a:solidFill>
                  <a:schemeClr val="tx1"/>
                </a:solidFill>
                <a:latin typeface="Arial"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altLang="en-US" sz="1000" b="0" i="0" u="none" strike="noStrike" kern="1200" cap="none" spc="0" normalizeH="0" baseline="0" noProof="0" dirty="0">
                <a:ln>
                  <a:noFill/>
                </a:ln>
                <a:solidFill>
                  <a:srgbClr val="FFFFFF"/>
                </a:solidFill>
                <a:effectLst/>
                <a:uLnTx/>
                <a:uFillTx/>
                <a:latin typeface="Arial Narrow" panose="020B0606020202030204" pitchFamily="34" charset="0"/>
                <a:ea typeface="+mn-ea"/>
                <a:cs typeface="+mn-cs"/>
              </a:rPr>
              <a:t>Photo: USBR</a:t>
            </a:r>
          </a:p>
        </p:txBody>
      </p:sp>
    </p:spTree>
    <p:extLst>
      <p:ext uri="{BB962C8B-B14F-4D97-AF65-F5344CB8AC3E}">
        <p14:creationId xmlns:p14="http://schemas.microsoft.com/office/powerpoint/2010/main" val="2801356418"/>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139194"/>
            <a:ext cx="11049000" cy="4401205"/>
          </a:xfrm>
          <a:prstGeom prst="rect">
            <a:avLst/>
          </a:prstGeom>
        </p:spPr>
        <p:txBody>
          <a:bodyPr wrap="square">
            <a:spAutoFit/>
          </a:bodyPr>
          <a:lstStyle/>
          <a:p>
            <a:pPr marL="457200" indent="-457200">
              <a:buFont typeface="+mj-lt"/>
              <a:buAutoNum type="arabicPeriod" startAt="4"/>
            </a:pPr>
            <a:r>
              <a:rPr lang="en-US" sz="2000" dirty="0"/>
              <a:t>Modify infrastructure to enable flow and temperature management actions:</a:t>
            </a:r>
          </a:p>
          <a:p>
            <a:pPr marL="800100" lvl="1" indent="-342900">
              <a:buFont typeface="+mj-lt"/>
              <a:buAutoNum type="alphaLcPeriod"/>
            </a:pPr>
            <a:r>
              <a:rPr lang="en-US" sz="2000" dirty="0"/>
              <a:t>Installation of a multi-level temperature control device in Trinity Reservoir</a:t>
            </a:r>
          </a:p>
          <a:p>
            <a:pPr marL="800100" lvl="1" indent="-342900">
              <a:buFont typeface="+mj-lt"/>
              <a:buAutoNum type="alphaLcPeriod"/>
            </a:pPr>
            <a:r>
              <a:rPr lang="en-US" sz="2000" dirty="0"/>
              <a:t>Removal of Lewiston Dam, or a new type of conveyance through or around Lewiston</a:t>
            </a:r>
          </a:p>
          <a:p>
            <a:pPr marL="800100" lvl="1" indent="-342900">
              <a:buFont typeface="+mj-lt"/>
              <a:buAutoNum type="alphaLcPeriod"/>
            </a:pPr>
            <a:endParaRPr lang="en-US" sz="2000" dirty="0"/>
          </a:p>
          <a:p>
            <a:pPr marL="342900" indent="-342900">
              <a:buAutoNum type="arabicPeriod" startAt="4"/>
            </a:pPr>
            <a:r>
              <a:rPr lang="en-US" sz="2000" dirty="0"/>
              <a:t>Adhere to end of September storage minimum of 750,000 acre-feet per Bender (2012) recommendations.</a:t>
            </a:r>
          </a:p>
          <a:p>
            <a:pPr marL="342900" indent="-342900">
              <a:buAutoNum type="arabicPeriod" startAt="4"/>
            </a:pPr>
            <a:endParaRPr lang="en-US" sz="2000" dirty="0"/>
          </a:p>
          <a:p>
            <a:pPr marL="342900" indent="-342900">
              <a:buAutoNum type="arabicPeriod" startAt="4"/>
            </a:pPr>
            <a:r>
              <a:rPr lang="en-US" sz="2000" dirty="0"/>
              <a:t>Develop multi-year drought contingency plan</a:t>
            </a:r>
          </a:p>
          <a:p>
            <a:pPr marL="800100" lvl="1" indent="-342900">
              <a:buFont typeface="+mj-lt"/>
              <a:buAutoNum type="alphaLcPeriod"/>
            </a:pPr>
            <a:r>
              <a:rPr lang="en-US" sz="2000" dirty="0"/>
              <a:t>Assess multiyear drought effects on Trinity Reservoir storage levels, water temperatures, and ability to meet temperature criteria</a:t>
            </a:r>
          </a:p>
          <a:p>
            <a:pPr marL="800100" lvl="1" indent="-342900">
              <a:buFont typeface="+mj-lt"/>
              <a:buAutoNum type="alphaLcPeriod"/>
            </a:pPr>
            <a:r>
              <a:rPr lang="en-US" sz="2000" dirty="0"/>
              <a:t>Specifies steps taken when reservoir storage is predicted to be less than 1,250,000 acre-feet in any year, assuming a multi-year drought is possible at any time </a:t>
            </a:r>
          </a:p>
          <a:p>
            <a:pPr lvl="1"/>
            <a:endParaRPr lang="en-US" sz="2000" dirty="0"/>
          </a:p>
          <a:p>
            <a:endParaRPr lang="en-US" sz="2000" dirty="0"/>
          </a:p>
        </p:txBody>
      </p:sp>
      <p:sp>
        <p:nvSpPr>
          <p:cNvPr id="4" name="Subtitle 2"/>
          <p:cNvSpPr txBox="1">
            <a:spLocks/>
          </p:cNvSpPr>
          <p:nvPr/>
        </p:nvSpPr>
        <p:spPr>
          <a:xfrm>
            <a:off x="2973241" y="394271"/>
            <a:ext cx="6487063" cy="5377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600" dirty="0"/>
              <a:t>Recommendations continued </a:t>
            </a:r>
          </a:p>
        </p:txBody>
      </p:sp>
      <p:sp>
        <p:nvSpPr>
          <p:cNvPr id="7" name="Slide Number Placeholder 6">
            <a:extLst>
              <a:ext uri="{FF2B5EF4-FFF2-40B4-BE49-F238E27FC236}">
                <a16:creationId xmlns:a16="http://schemas.microsoft.com/office/drawing/2014/main" id="{E7643C3D-11D7-E109-5D5B-F00BCAB76D9E}"/>
              </a:ext>
            </a:extLst>
          </p:cNvPr>
          <p:cNvSpPr>
            <a:spLocks noGrp="1"/>
          </p:cNvSpPr>
          <p:nvPr>
            <p:ph type="sldNum" sz="quarter" idx="12"/>
          </p:nvPr>
        </p:nvSpPr>
        <p:spPr/>
        <p:txBody>
          <a:bodyPr/>
          <a:lstStyle/>
          <a:p>
            <a:fld id="{B2909649-AB9D-4512-9D38-B41CFEFBB9D3}" type="slidenum">
              <a:rPr lang="en-US" smtClean="0"/>
              <a:t>92</a:t>
            </a:fld>
            <a:endParaRPr lang="en-US"/>
          </a:p>
        </p:txBody>
      </p:sp>
    </p:spTree>
    <p:extLst>
      <p:ext uri="{BB962C8B-B14F-4D97-AF65-F5344CB8AC3E}">
        <p14:creationId xmlns:p14="http://schemas.microsoft.com/office/powerpoint/2010/main" val="75516053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p:cNvSpPr txBox="1">
            <a:spLocks/>
          </p:cNvSpPr>
          <p:nvPr/>
        </p:nvSpPr>
        <p:spPr>
          <a:xfrm>
            <a:off x="3733800" y="2780267"/>
            <a:ext cx="3954556" cy="5377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dirty="0"/>
              <a:t>Extra slides</a:t>
            </a:r>
          </a:p>
        </p:txBody>
      </p:sp>
      <p:sp>
        <p:nvSpPr>
          <p:cNvPr id="4" name="Slide Number Placeholder 3">
            <a:extLst>
              <a:ext uri="{FF2B5EF4-FFF2-40B4-BE49-F238E27FC236}">
                <a16:creationId xmlns:a16="http://schemas.microsoft.com/office/drawing/2014/main" id="{0EEBA28A-1DAD-CC91-0D2E-E8A1A97B5551}"/>
              </a:ext>
            </a:extLst>
          </p:cNvPr>
          <p:cNvSpPr>
            <a:spLocks noGrp="1"/>
          </p:cNvSpPr>
          <p:nvPr>
            <p:ph type="sldNum" sz="quarter" idx="12"/>
          </p:nvPr>
        </p:nvSpPr>
        <p:spPr/>
        <p:txBody>
          <a:bodyPr/>
          <a:lstStyle/>
          <a:p>
            <a:fld id="{B2909649-AB9D-4512-9D38-B41CFEFBB9D3}" type="slidenum">
              <a:rPr lang="en-US" smtClean="0"/>
              <a:t>93</a:t>
            </a:fld>
            <a:endParaRPr lang="en-US"/>
          </a:p>
        </p:txBody>
      </p:sp>
    </p:spTree>
    <p:extLst>
      <p:ext uri="{BB962C8B-B14F-4D97-AF65-F5344CB8AC3E}">
        <p14:creationId xmlns:p14="http://schemas.microsoft.com/office/powerpoint/2010/main" val="367502313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p:cNvSpPr txBox="1">
            <a:spLocks/>
          </p:cNvSpPr>
          <p:nvPr/>
        </p:nvSpPr>
        <p:spPr>
          <a:xfrm>
            <a:off x="5440572" y="291067"/>
            <a:ext cx="1949334" cy="5377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600" dirty="0"/>
              <a:t>Methods</a:t>
            </a:r>
          </a:p>
        </p:txBody>
      </p:sp>
      <p:sp>
        <p:nvSpPr>
          <p:cNvPr id="6" name="Rectangle 5"/>
          <p:cNvSpPr/>
          <p:nvPr/>
        </p:nvSpPr>
        <p:spPr>
          <a:xfrm>
            <a:off x="1786948" y="559915"/>
            <a:ext cx="6075976" cy="5909310"/>
          </a:xfrm>
          <a:prstGeom prst="rect">
            <a:avLst/>
          </a:prstGeom>
        </p:spPr>
        <p:txBody>
          <a:bodyPr wrap="square">
            <a:spAutoFit/>
          </a:bodyPr>
          <a:lstStyle/>
          <a:p>
            <a:pPr marL="285750" indent="-285750">
              <a:buFont typeface="Arial" panose="020B0604020202020204" pitchFamily="34" charset="0"/>
              <a:buChar char="•"/>
            </a:pPr>
            <a:r>
              <a:rPr lang="en-US" dirty="0"/>
              <a:t>Time separated into four eras </a:t>
            </a:r>
          </a:p>
          <a:p>
            <a:pPr marL="742950" lvl="1" indent="-285750">
              <a:buFont typeface="Arial" panose="020B0604020202020204" pitchFamily="34" charset="0"/>
              <a:buChar char="•"/>
            </a:pPr>
            <a:r>
              <a:rPr lang="en-US" dirty="0"/>
              <a:t>Pre-dam era (1911–1961) </a:t>
            </a:r>
          </a:p>
          <a:p>
            <a:pPr marL="742950" lvl="1" indent="-285750">
              <a:buFont typeface="Arial" panose="020B0604020202020204" pitchFamily="34" charset="0"/>
              <a:buChar char="•"/>
            </a:pPr>
            <a:r>
              <a:rPr lang="en-US" dirty="0"/>
              <a:t>Full diversion era (1963–1978) </a:t>
            </a:r>
          </a:p>
          <a:p>
            <a:pPr marL="742950" lvl="1" indent="-285750">
              <a:buFont typeface="Arial" panose="020B0604020202020204" pitchFamily="34" charset="0"/>
              <a:buChar char="•"/>
            </a:pPr>
            <a:r>
              <a:rPr lang="en-US" dirty="0"/>
              <a:t>Transitional era (1978–1999)</a:t>
            </a:r>
          </a:p>
          <a:p>
            <a:pPr marL="742950" lvl="1" indent="-285750">
              <a:buFont typeface="Arial" panose="020B0604020202020204" pitchFamily="34" charset="0"/>
              <a:buChar char="•"/>
            </a:pPr>
            <a:r>
              <a:rPr lang="en-US" dirty="0"/>
              <a:t>ROD era (2000–2019)* </a:t>
            </a:r>
          </a:p>
          <a:p>
            <a:pPr marL="285750" indent="-285750">
              <a:buFont typeface="Arial" panose="020B0604020202020204" pitchFamily="34" charset="0"/>
              <a:buChar char="•"/>
            </a:pPr>
            <a:r>
              <a:rPr lang="en-US" dirty="0"/>
              <a:t>Datasets gathered from</a:t>
            </a:r>
          </a:p>
          <a:p>
            <a:pPr marL="742950" lvl="1" indent="-285750">
              <a:buFont typeface="Arial" panose="020B0604020202020204" pitchFamily="34" charset="0"/>
              <a:buChar char="•"/>
            </a:pPr>
            <a:r>
              <a:rPr lang="en-US" dirty="0"/>
              <a:t>USFWS</a:t>
            </a:r>
          </a:p>
          <a:p>
            <a:pPr marL="742950" lvl="1" indent="-285750">
              <a:buFont typeface="Arial" panose="020B0604020202020204" pitchFamily="34" charset="0"/>
              <a:buChar char="•"/>
            </a:pPr>
            <a:r>
              <a:rPr lang="en-US" dirty="0"/>
              <a:t>USGS</a:t>
            </a:r>
          </a:p>
          <a:p>
            <a:pPr marL="742950" lvl="1" indent="-285750">
              <a:buFont typeface="Arial" panose="020B0604020202020204" pitchFamily="34" charset="0"/>
              <a:buChar char="•"/>
            </a:pPr>
            <a:r>
              <a:rPr lang="en-US" dirty="0"/>
              <a:t>USFS</a:t>
            </a:r>
          </a:p>
          <a:p>
            <a:pPr marL="742950" lvl="1" indent="-285750">
              <a:buFont typeface="Arial" panose="020B0604020202020204" pitchFamily="34" charset="0"/>
              <a:buChar char="•"/>
            </a:pPr>
            <a:r>
              <a:rPr lang="en-US" dirty="0"/>
              <a:t>Hoopa Tribe</a:t>
            </a:r>
          </a:p>
          <a:p>
            <a:pPr marL="742950" lvl="1" indent="-285750">
              <a:buFont typeface="Arial" panose="020B0604020202020204" pitchFamily="34" charset="0"/>
              <a:buChar char="•"/>
            </a:pPr>
            <a:r>
              <a:rPr lang="en-US" dirty="0"/>
              <a:t>Yurok Tribe</a:t>
            </a:r>
          </a:p>
          <a:p>
            <a:pPr marL="742950" lvl="1" indent="-285750">
              <a:buFont typeface="Arial" panose="020B0604020202020204" pitchFamily="34" charset="0"/>
              <a:buChar char="•"/>
            </a:pPr>
            <a:r>
              <a:rPr lang="en-US" dirty="0"/>
              <a:t>Others</a:t>
            </a:r>
          </a:p>
          <a:p>
            <a:pPr marL="285750" indent="-285750">
              <a:buFont typeface="Arial" panose="020B0604020202020204" pitchFamily="34" charset="0"/>
              <a:buChar char="•"/>
            </a:pPr>
            <a:r>
              <a:rPr lang="en-US" dirty="0"/>
              <a:t>Statistical and modeling</a:t>
            </a:r>
          </a:p>
          <a:p>
            <a:pPr marL="742950" lvl="1" indent="-285750">
              <a:buFont typeface="Arial" panose="020B0604020202020204" pitchFamily="34" charset="0"/>
              <a:buChar char="•"/>
            </a:pPr>
            <a:r>
              <a:rPr lang="en-US" dirty="0"/>
              <a:t>RBM10</a:t>
            </a:r>
          </a:p>
          <a:p>
            <a:pPr marL="742950" lvl="1" indent="-285750">
              <a:buFont typeface="Arial" panose="020B0604020202020204" pitchFamily="34" charset="0"/>
              <a:buChar char="•"/>
            </a:pPr>
            <a:r>
              <a:rPr lang="en-US" dirty="0"/>
              <a:t>FYFAM, invertebrate lifecycle, salmonid bioenergetics </a:t>
            </a:r>
          </a:p>
          <a:p>
            <a:pPr marL="742950" lvl="1" indent="-285750">
              <a:buFont typeface="Arial" panose="020B0604020202020204" pitchFamily="34" charset="0"/>
              <a:buChar char="•"/>
            </a:pPr>
            <a:r>
              <a:rPr lang="en-US" dirty="0"/>
              <a:t>SRH-2D</a:t>
            </a:r>
          </a:p>
          <a:p>
            <a:pPr marL="742950" lvl="1" indent="-285750">
              <a:buFont typeface="Arial" panose="020B0604020202020204" pitchFamily="34" charset="0"/>
              <a:buChar char="•"/>
            </a:pPr>
            <a:r>
              <a:rPr lang="en-US" dirty="0"/>
              <a:t>Climate change models</a:t>
            </a:r>
          </a:p>
          <a:p>
            <a:pPr marL="742950" lvl="1" indent="-285750">
              <a:buFont typeface="Arial" panose="020B0604020202020204" pitchFamily="34" charset="0"/>
              <a:buChar char="•"/>
            </a:pPr>
            <a:r>
              <a:rPr lang="en-US" dirty="0"/>
              <a:t>Reservoir dynamics</a:t>
            </a:r>
          </a:p>
          <a:p>
            <a:pPr marL="742950" lvl="1" indent="-285750">
              <a:buFont typeface="Arial" panose="020B0604020202020204" pitchFamily="34" charset="0"/>
              <a:buChar char="•"/>
            </a:pPr>
            <a:r>
              <a:rPr lang="en-US" dirty="0"/>
              <a:t>Gap filling</a:t>
            </a:r>
          </a:p>
          <a:p>
            <a:pPr marL="742950" lvl="1" indent="-285750">
              <a:buFont typeface="Arial" panose="020B0604020202020204" pitchFamily="34" charset="0"/>
              <a:buChar char="•"/>
            </a:pPr>
            <a:r>
              <a:rPr lang="en-US" dirty="0"/>
              <a:t>Linear regression, linear mixed effects models, generalized additive models, and LOESS. </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8746" y="1980260"/>
            <a:ext cx="3475021" cy="2048434"/>
          </a:xfrm>
          <a:prstGeom prst="rect">
            <a:avLst/>
          </a:prstGeom>
        </p:spPr>
      </p:pic>
      <p:sp>
        <p:nvSpPr>
          <p:cNvPr id="4" name="Slide Number Placeholder 3">
            <a:extLst>
              <a:ext uri="{FF2B5EF4-FFF2-40B4-BE49-F238E27FC236}">
                <a16:creationId xmlns:a16="http://schemas.microsoft.com/office/drawing/2014/main" id="{B1B5A6AD-537A-613A-B7B1-F589FDCB8950}"/>
              </a:ext>
            </a:extLst>
          </p:cNvPr>
          <p:cNvSpPr>
            <a:spLocks noGrp="1"/>
          </p:cNvSpPr>
          <p:nvPr>
            <p:ph type="sldNum" sz="quarter" idx="12"/>
          </p:nvPr>
        </p:nvSpPr>
        <p:spPr/>
        <p:txBody>
          <a:bodyPr/>
          <a:lstStyle/>
          <a:p>
            <a:fld id="{B2909649-AB9D-4512-9D38-B41CFEFBB9D3}" type="slidenum">
              <a:rPr lang="en-US" smtClean="0"/>
              <a:t>94</a:t>
            </a:fld>
            <a:endParaRPr lang="en-US"/>
          </a:p>
        </p:txBody>
      </p:sp>
    </p:spTree>
    <p:extLst>
      <p:ext uri="{BB962C8B-B14F-4D97-AF65-F5344CB8AC3E}">
        <p14:creationId xmlns:p14="http://schemas.microsoft.com/office/powerpoint/2010/main" val="274157674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13EEFC1-E05B-4E5B-92EC-334917B1B57B}"/>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154809" y="1159933"/>
            <a:ext cx="12346809" cy="4842933"/>
          </a:xfrm>
          <a:prstGeom prst="rect">
            <a:avLst/>
          </a:prstGeom>
        </p:spPr>
      </p:pic>
      <p:sp>
        <p:nvSpPr>
          <p:cNvPr id="4" name="TextBox 3">
            <a:extLst>
              <a:ext uri="{FF2B5EF4-FFF2-40B4-BE49-F238E27FC236}">
                <a16:creationId xmlns:a16="http://schemas.microsoft.com/office/drawing/2014/main" id="{8A284408-6B7B-480D-97C9-AED2517E8E38}"/>
              </a:ext>
            </a:extLst>
          </p:cNvPr>
          <p:cNvSpPr txBox="1"/>
          <p:nvPr/>
        </p:nvSpPr>
        <p:spPr>
          <a:xfrm>
            <a:off x="220132" y="393048"/>
            <a:ext cx="11413067" cy="523220"/>
          </a:xfrm>
          <a:prstGeom prst="rect">
            <a:avLst/>
          </a:prstGeom>
          <a:noFill/>
        </p:spPr>
        <p:txBody>
          <a:bodyPr wrap="square" rtlCol="0">
            <a:spAutoFit/>
          </a:bodyPr>
          <a:lstStyle/>
          <a:p>
            <a:pPr algn="ctr"/>
            <a:r>
              <a:rPr lang="en-US" sz="2800" dirty="0"/>
              <a:t>Adult Salmonid Disease Prevention Flows</a:t>
            </a:r>
          </a:p>
        </p:txBody>
      </p:sp>
      <p:sp>
        <p:nvSpPr>
          <p:cNvPr id="7" name="Slide Number Placeholder 6">
            <a:extLst>
              <a:ext uri="{FF2B5EF4-FFF2-40B4-BE49-F238E27FC236}">
                <a16:creationId xmlns:a16="http://schemas.microsoft.com/office/drawing/2014/main" id="{ACD44F93-8E38-6ABF-900D-E42BEA258F96}"/>
              </a:ext>
            </a:extLst>
          </p:cNvPr>
          <p:cNvSpPr>
            <a:spLocks noGrp="1"/>
          </p:cNvSpPr>
          <p:nvPr>
            <p:ph type="sldNum" sz="quarter" idx="12"/>
          </p:nvPr>
        </p:nvSpPr>
        <p:spPr/>
        <p:txBody>
          <a:bodyPr/>
          <a:lstStyle/>
          <a:p>
            <a:fld id="{B2909649-AB9D-4512-9D38-B41CFEFBB9D3}" type="slidenum">
              <a:rPr lang="en-US" smtClean="0"/>
              <a:t>95</a:t>
            </a:fld>
            <a:endParaRPr lang="en-US"/>
          </a:p>
        </p:txBody>
      </p:sp>
    </p:spTree>
    <p:extLst>
      <p:ext uri="{BB962C8B-B14F-4D97-AF65-F5344CB8AC3E}">
        <p14:creationId xmlns:p14="http://schemas.microsoft.com/office/powerpoint/2010/main" val="344917877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F6866DF-492B-487E-82B6-F9B5B8181BCB}"/>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1298" y="1176867"/>
            <a:ext cx="12193298" cy="4792133"/>
          </a:xfrm>
          <a:prstGeom prst="rect">
            <a:avLst/>
          </a:prstGeom>
        </p:spPr>
      </p:pic>
      <p:sp>
        <p:nvSpPr>
          <p:cNvPr id="6" name="TextBox 5">
            <a:extLst>
              <a:ext uri="{FF2B5EF4-FFF2-40B4-BE49-F238E27FC236}">
                <a16:creationId xmlns:a16="http://schemas.microsoft.com/office/drawing/2014/main" id="{8F33F301-9D5A-4DBC-BB19-BAFCFF356854}"/>
              </a:ext>
            </a:extLst>
          </p:cNvPr>
          <p:cNvSpPr txBox="1"/>
          <p:nvPr/>
        </p:nvSpPr>
        <p:spPr>
          <a:xfrm>
            <a:off x="3646400" y="351419"/>
            <a:ext cx="5242635" cy="523220"/>
          </a:xfrm>
          <a:prstGeom prst="rect">
            <a:avLst/>
          </a:prstGeom>
          <a:noFill/>
        </p:spPr>
        <p:txBody>
          <a:bodyPr wrap="square" rtlCol="0">
            <a:spAutoFit/>
          </a:bodyPr>
          <a:lstStyle/>
          <a:p>
            <a:r>
              <a:rPr lang="en-US" sz="2800" dirty="0"/>
              <a:t>Ceremonial Release Flows</a:t>
            </a:r>
          </a:p>
        </p:txBody>
      </p:sp>
      <p:sp>
        <p:nvSpPr>
          <p:cNvPr id="7" name="Slide Number Placeholder 6">
            <a:extLst>
              <a:ext uri="{FF2B5EF4-FFF2-40B4-BE49-F238E27FC236}">
                <a16:creationId xmlns:a16="http://schemas.microsoft.com/office/drawing/2014/main" id="{2CCE31B7-5144-B69E-B53F-886C70C5F4B9}"/>
              </a:ext>
            </a:extLst>
          </p:cNvPr>
          <p:cNvSpPr>
            <a:spLocks noGrp="1"/>
          </p:cNvSpPr>
          <p:nvPr>
            <p:ph type="sldNum" sz="quarter" idx="12"/>
          </p:nvPr>
        </p:nvSpPr>
        <p:spPr/>
        <p:txBody>
          <a:bodyPr/>
          <a:lstStyle/>
          <a:p>
            <a:fld id="{B2909649-AB9D-4512-9D38-B41CFEFBB9D3}" type="slidenum">
              <a:rPr lang="en-US" smtClean="0"/>
              <a:t>96</a:t>
            </a:fld>
            <a:endParaRPr lang="en-US"/>
          </a:p>
        </p:txBody>
      </p:sp>
    </p:spTree>
    <p:extLst>
      <p:ext uri="{BB962C8B-B14F-4D97-AF65-F5344CB8AC3E}">
        <p14:creationId xmlns:p14="http://schemas.microsoft.com/office/powerpoint/2010/main" val="163527818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B9A024E-F024-4217-A8D8-286776533DA8}"/>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240478" y="724685"/>
            <a:ext cx="11718641" cy="4102305"/>
          </a:xfrm>
          <a:prstGeom prst="rect">
            <a:avLst/>
          </a:prstGeom>
        </p:spPr>
      </p:pic>
      <p:sp>
        <p:nvSpPr>
          <p:cNvPr id="10" name="TextBox 9">
            <a:extLst>
              <a:ext uri="{FF2B5EF4-FFF2-40B4-BE49-F238E27FC236}">
                <a16:creationId xmlns:a16="http://schemas.microsoft.com/office/drawing/2014/main" id="{901E4F64-9BC3-4247-AA51-EEBA1DE2BCE4}"/>
              </a:ext>
            </a:extLst>
          </p:cNvPr>
          <p:cNvSpPr txBox="1"/>
          <p:nvPr/>
        </p:nvSpPr>
        <p:spPr>
          <a:xfrm>
            <a:off x="381000" y="4776341"/>
            <a:ext cx="11362267" cy="1504707"/>
          </a:xfrm>
          <a:prstGeom prst="rect">
            <a:avLst/>
          </a:prstGeom>
          <a:noFill/>
        </p:spPr>
        <p:txBody>
          <a:bodyPr wrap="square" rtlCol="0">
            <a:spAutoFit/>
          </a:bodyPr>
          <a:lstStyle/>
          <a:p>
            <a:pPr marL="285750" indent="-285750">
              <a:lnSpc>
                <a:spcPct val="85000"/>
              </a:lnSpc>
              <a:spcAft>
                <a:spcPts val="600"/>
              </a:spcAft>
              <a:buFont typeface="Arial" panose="020B0604020202020204" pitchFamily="34" charset="0"/>
              <a:buChar char="•"/>
            </a:pPr>
            <a:r>
              <a:rPr lang="en-US" sz="2400" dirty="0"/>
              <a:t>Cooling of Klamath River from Lewiston releases increase to ~1,450 cfs, then tapers off</a:t>
            </a:r>
          </a:p>
          <a:p>
            <a:pPr marL="285750" indent="-285750">
              <a:lnSpc>
                <a:spcPct val="85000"/>
              </a:lnSpc>
              <a:spcAft>
                <a:spcPts val="600"/>
              </a:spcAft>
              <a:buFont typeface="Arial" panose="020B0604020202020204" pitchFamily="34" charset="0"/>
              <a:buChar char="•"/>
            </a:pPr>
            <a:r>
              <a:rPr lang="en-US" sz="2400" dirty="0"/>
              <a:t>RBM10 results are 1.7 °C/1000 </a:t>
            </a:r>
            <a:r>
              <a:rPr lang="en-US" sz="2400" dirty="0" err="1"/>
              <a:t>cfs</a:t>
            </a:r>
            <a:r>
              <a:rPr lang="en-US" sz="2400" dirty="0"/>
              <a:t> of cooling </a:t>
            </a:r>
          </a:p>
          <a:p>
            <a:pPr marL="285750" indent="-285750">
              <a:lnSpc>
                <a:spcPct val="85000"/>
              </a:lnSpc>
              <a:spcAft>
                <a:spcPts val="600"/>
              </a:spcAft>
              <a:buFont typeface="Arial" panose="020B0604020202020204" pitchFamily="34" charset="0"/>
              <a:buChar char="•"/>
            </a:pPr>
            <a:r>
              <a:rPr lang="en-US" sz="2400" dirty="0"/>
              <a:t>RBM10 appears to overestimate cooling effect of Trinity on lower Klamath due to underestimating Klamath flows (hopefully fixing soon!)</a:t>
            </a:r>
          </a:p>
        </p:txBody>
      </p:sp>
      <p:sp>
        <p:nvSpPr>
          <p:cNvPr id="6" name="TextBox 5">
            <a:extLst>
              <a:ext uri="{FF2B5EF4-FFF2-40B4-BE49-F238E27FC236}">
                <a16:creationId xmlns:a16="http://schemas.microsoft.com/office/drawing/2014/main" id="{BA02981E-BA7C-4DB8-B376-2240F1120E87}"/>
              </a:ext>
            </a:extLst>
          </p:cNvPr>
          <p:cNvSpPr txBox="1"/>
          <p:nvPr/>
        </p:nvSpPr>
        <p:spPr>
          <a:xfrm>
            <a:off x="1496879" y="263020"/>
            <a:ext cx="8791797" cy="461665"/>
          </a:xfrm>
          <a:prstGeom prst="rect">
            <a:avLst/>
          </a:prstGeom>
          <a:noFill/>
        </p:spPr>
        <p:txBody>
          <a:bodyPr wrap="square" rtlCol="0">
            <a:spAutoFit/>
          </a:bodyPr>
          <a:lstStyle/>
          <a:p>
            <a:pPr algn="ctr"/>
            <a:r>
              <a:rPr lang="en-US" sz="2400" dirty="0"/>
              <a:t>Summer cooling of Lower Klamath River from Trinity Releases</a:t>
            </a:r>
          </a:p>
        </p:txBody>
      </p:sp>
      <p:sp>
        <p:nvSpPr>
          <p:cNvPr id="4" name="Slide Number Placeholder 3">
            <a:extLst>
              <a:ext uri="{FF2B5EF4-FFF2-40B4-BE49-F238E27FC236}">
                <a16:creationId xmlns:a16="http://schemas.microsoft.com/office/drawing/2014/main" id="{F05577BE-7C96-5057-48B8-04DD654A3E79}"/>
              </a:ext>
            </a:extLst>
          </p:cNvPr>
          <p:cNvSpPr>
            <a:spLocks noGrp="1"/>
          </p:cNvSpPr>
          <p:nvPr>
            <p:ph type="sldNum" sz="quarter" idx="12"/>
          </p:nvPr>
        </p:nvSpPr>
        <p:spPr/>
        <p:txBody>
          <a:bodyPr/>
          <a:lstStyle/>
          <a:p>
            <a:fld id="{B2909649-AB9D-4512-9D38-B41CFEFBB9D3}" type="slidenum">
              <a:rPr lang="en-US" smtClean="0"/>
              <a:t>97</a:t>
            </a:fld>
            <a:endParaRPr lang="en-US"/>
          </a:p>
        </p:txBody>
      </p:sp>
    </p:spTree>
    <p:extLst>
      <p:ext uri="{BB962C8B-B14F-4D97-AF65-F5344CB8AC3E}">
        <p14:creationId xmlns:p14="http://schemas.microsoft.com/office/powerpoint/2010/main" val="816382763"/>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40061" y="396819"/>
            <a:ext cx="2432648" cy="646331"/>
          </a:xfrm>
          <a:prstGeom prst="rect">
            <a:avLst/>
          </a:prstGeom>
          <a:noFill/>
        </p:spPr>
        <p:txBody>
          <a:bodyPr wrap="square" rtlCol="0">
            <a:spAutoFit/>
          </a:bodyPr>
          <a:lstStyle/>
          <a:p>
            <a:r>
              <a:rPr lang="en-US" sz="3600" dirty="0"/>
              <a:t>Thank you!</a:t>
            </a:r>
          </a:p>
        </p:txBody>
      </p:sp>
      <p:sp>
        <p:nvSpPr>
          <p:cNvPr id="3" name="Rectangle 2"/>
          <p:cNvSpPr/>
          <p:nvPr/>
        </p:nvSpPr>
        <p:spPr>
          <a:xfrm>
            <a:off x="1412240" y="1534400"/>
            <a:ext cx="4450847" cy="4031873"/>
          </a:xfrm>
          <a:prstGeom prst="rect">
            <a:avLst/>
          </a:prstGeom>
        </p:spPr>
        <p:txBody>
          <a:bodyPr wrap="square">
            <a:spAutoFit/>
          </a:bodyPr>
          <a:lstStyle/>
          <a:p>
            <a:pPr marL="742950" lvl="1" indent="-285750">
              <a:buFont typeface="Arial" panose="020B0604020202020204" pitchFamily="34" charset="0"/>
              <a:buChar char="•"/>
            </a:pPr>
            <a:r>
              <a:rPr lang="en-US" sz="3200" dirty="0"/>
              <a:t>Reclamation</a:t>
            </a:r>
          </a:p>
          <a:p>
            <a:pPr marL="742950" lvl="1" indent="-285750">
              <a:buFont typeface="Arial" panose="020B0604020202020204" pitchFamily="34" charset="0"/>
              <a:buChar char="•"/>
            </a:pPr>
            <a:r>
              <a:rPr lang="en-US" sz="3200" dirty="0"/>
              <a:t>USFWS</a:t>
            </a:r>
          </a:p>
          <a:p>
            <a:pPr marL="742950" lvl="1" indent="-285750">
              <a:buFont typeface="Arial" panose="020B0604020202020204" pitchFamily="34" charset="0"/>
              <a:buChar char="•"/>
            </a:pPr>
            <a:r>
              <a:rPr lang="en-US" sz="3200" dirty="0"/>
              <a:t>USGS</a:t>
            </a:r>
          </a:p>
          <a:p>
            <a:pPr marL="742950" lvl="1" indent="-285750">
              <a:buFont typeface="Arial" panose="020B0604020202020204" pitchFamily="34" charset="0"/>
              <a:buChar char="•"/>
            </a:pPr>
            <a:r>
              <a:rPr lang="en-US" sz="3200" dirty="0"/>
              <a:t>USFS</a:t>
            </a:r>
          </a:p>
          <a:p>
            <a:pPr marL="742950" lvl="1" indent="-285750">
              <a:buFont typeface="Arial" panose="020B0604020202020204" pitchFamily="34" charset="0"/>
              <a:buChar char="•"/>
            </a:pPr>
            <a:r>
              <a:rPr lang="en-US" sz="3200" dirty="0"/>
              <a:t>NOAA</a:t>
            </a:r>
          </a:p>
          <a:p>
            <a:pPr marL="742950" lvl="1" indent="-285750">
              <a:buFont typeface="Arial" panose="020B0604020202020204" pitchFamily="34" charset="0"/>
              <a:buChar char="•"/>
            </a:pPr>
            <a:r>
              <a:rPr lang="en-US" sz="3200" dirty="0"/>
              <a:t>Hoopa Tribe</a:t>
            </a:r>
          </a:p>
          <a:p>
            <a:pPr marL="742950" lvl="1" indent="-285750">
              <a:buFont typeface="Arial" panose="020B0604020202020204" pitchFamily="34" charset="0"/>
              <a:buChar char="•"/>
            </a:pPr>
            <a:r>
              <a:rPr lang="en-US" sz="3200" dirty="0"/>
              <a:t>Yurok Tribe</a:t>
            </a:r>
          </a:p>
          <a:p>
            <a:pPr marL="742950" lvl="1" indent="-285750">
              <a:buFont typeface="Arial" panose="020B0604020202020204" pitchFamily="34" charset="0"/>
              <a:buChar char="•"/>
            </a:pPr>
            <a:r>
              <a:rPr lang="en-US" sz="3200" dirty="0"/>
              <a:t>Other collaborators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41700" y="1631832"/>
            <a:ext cx="3125637" cy="3125637"/>
          </a:xfrm>
          <a:prstGeom prst="rect">
            <a:avLst/>
          </a:prstGeom>
        </p:spPr>
      </p:pic>
      <p:sp>
        <p:nvSpPr>
          <p:cNvPr id="6" name="TextBox 5">
            <a:extLst>
              <a:ext uri="{FF2B5EF4-FFF2-40B4-BE49-F238E27FC236}">
                <a16:creationId xmlns:a16="http://schemas.microsoft.com/office/drawing/2014/main" id="{BB1A7D65-60FD-4842-8F7B-E5D932FE268A}"/>
              </a:ext>
            </a:extLst>
          </p:cNvPr>
          <p:cNvSpPr txBox="1"/>
          <p:nvPr/>
        </p:nvSpPr>
        <p:spPr>
          <a:xfrm>
            <a:off x="2841685" y="5970288"/>
            <a:ext cx="6629400" cy="369332"/>
          </a:xfrm>
          <a:prstGeom prst="rect">
            <a:avLst/>
          </a:prstGeom>
          <a:noFill/>
        </p:spPr>
        <p:txBody>
          <a:bodyPr wrap="square" rtlCol="0">
            <a:spAutoFit/>
          </a:bodyPr>
          <a:lstStyle/>
          <a:p>
            <a:r>
              <a:rPr lang="en-US" dirty="0"/>
              <a:t>Report available: </a:t>
            </a:r>
            <a:r>
              <a:rPr lang="en-US" dirty="0">
                <a:hlinkClick r:id="rId3"/>
              </a:rPr>
              <a:t>https://www.trrp.net/library/document/?id=2615</a:t>
            </a:r>
            <a:r>
              <a:rPr lang="en-US" dirty="0"/>
              <a:t> </a:t>
            </a:r>
          </a:p>
        </p:txBody>
      </p:sp>
      <p:sp>
        <p:nvSpPr>
          <p:cNvPr id="9" name="Slide Number Placeholder 8">
            <a:extLst>
              <a:ext uri="{FF2B5EF4-FFF2-40B4-BE49-F238E27FC236}">
                <a16:creationId xmlns:a16="http://schemas.microsoft.com/office/drawing/2014/main" id="{766E8464-02DF-6A94-257B-1BEE283E233E}"/>
              </a:ext>
            </a:extLst>
          </p:cNvPr>
          <p:cNvSpPr>
            <a:spLocks noGrp="1"/>
          </p:cNvSpPr>
          <p:nvPr>
            <p:ph type="sldNum" sz="quarter" idx="12"/>
          </p:nvPr>
        </p:nvSpPr>
        <p:spPr/>
        <p:txBody>
          <a:bodyPr/>
          <a:lstStyle/>
          <a:p>
            <a:fld id="{B2909649-AB9D-4512-9D38-B41CFEFBB9D3}" type="slidenum">
              <a:rPr lang="en-US" smtClean="0"/>
              <a:t>98</a:t>
            </a:fld>
            <a:endParaRPr lang="en-US"/>
          </a:p>
        </p:txBody>
      </p:sp>
    </p:spTree>
    <p:extLst>
      <p:ext uri="{BB962C8B-B14F-4D97-AF65-F5344CB8AC3E}">
        <p14:creationId xmlns:p14="http://schemas.microsoft.com/office/powerpoint/2010/main" val="773177342"/>
      </p:ext>
    </p:extLst>
  </p:cSld>
  <p:clrMapOvr>
    <a:masterClrMapping/>
  </p:clrMapOvr>
</p:sld>
</file>

<file path=ppt/theme/_rels/theme4.xml.rels><?xml version="1.0" encoding="UTF-8" standalone="yes"?>
<Relationships xmlns="http://schemas.openxmlformats.org/package/2006/relationships"><Relationship Id="rId1" Type="http://schemas.openxmlformats.org/officeDocument/2006/relationships/image" Target="../media/image2.jpeg" /></Relationships>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1"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1"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Grid">
  <a:themeElements>
    <a:clrScheme name="Custom 1">
      <a:dk1>
        <a:srgbClr val="254061"/>
      </a:dk1>
      <a:lt1>
        <a:sysClr val="window" lastClr="FFFFFF"/>
      </a:lt1>
      <a:dk2>
        <a:srgbClr val="254061"/>
      </a:dk2>
      <a:lt2>
        <a:srgbClr val="E9F4E8"/>
      </a:lt2>
      <a:accent1>
        <a:srgbClr val="195D64"/>
      </a:accent1>
      <a:accent2>
        <a:srgbClr val="647E3A"/>
      </a:accent2>
      <a:accent3>
        <a:srgbClr val="8D89A4"/>
      </a:accent3>
      <a:accent4>
        <a:srgbClr val="748560"/>
      </a:accent4>
      <a:accent5>
        <a:srgbClr val="9E9273"/>
      </a:accent5>
      <a:accent6>
        <a:srgbClr val="7E848D"/>
      </a:accent6>
      <a:hlink>
        <a:srgbClr val="00C8C3"/>
      </a:hlink>
      <a:folHlink>
        <a:srgbClr val="A116E0"/>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ppt/theme/theme5.xml><?xml version="1.0" encoding="utf-8"?>
<a:theme xmlns:a="http://schemas.openxmlformats.org/drawingml/2006/main" name="2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29972</TotalTime>
  <Words>6422</Words>
  <Application>Microsoft Office PowerPoint</Application>
  <PresentationFormat>Widescreen</PresentationFormat>
  <Paragraphs>1009</Paragraphs>
  <Slides>98</Slides>
  <Notes>74</Notes>
  <HiddenSlides>0</HiddenSlides>
  <MMClips>0</MMClips>
  <ScaleCrop>false</ScaleCrop>
  <HeadingPairs>
    <vt:vector size="4" baseType="variant">
      <vt:variant>
        <vt:lpstr>Theme</vt:lpstr>
      </vt:variant>
      <vt:variant>
        <vt:i4>5</vt:i4>
      </vt:variant>
      <vt:variant>
        <vt:lpstr>Slide Titles</vt:lpstr>
      </vt:variant>
      <vt:variant>
        <vt:i4>98</vt:i4>
      </vt:variant>
    </vt:vector>
  </HeadingPairs>
  <TitlesOfParts>
    <vt:vector size="103" baseType="lpstr">
      <vt:lpstr>Office Theme</vt:lpstr>
      <vt:lpstr>1_Office Theme</vt:lpstr>
      <vt:lpstr>Default Design</vt:lpstr>
      <vt:lpstr>Grid</vt:lpstr>
      <vt:lpstr>2_Office Theme</vt:lpstr>
      <vt:lpstr> Trinity River Science Symposium Weaverville, CA May 1, 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Part 2 Conclusions</vt:lpstr>
      <vt:lpstr>Part 2 Conclusions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Modeling Unimpaired (no-dam) Temperatures at Lewiston</vt:lpstr>
      <vt:lpstr>Modeling Unimpaired (no-dam) Temperatures at Lewiston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Lateral thermal diversity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Trinity River at Lewiston temperatures</vt:lpstr>
      <vt:lpstr>Measured hatchery Coho Salmon egg survival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Seth W. Naman</dc:creator>
  <cp:lastModifiedBy>Eli Asarian</cp:lastModifiedBy>
  <cp:revision>529</cp:revision>
  <dcterms:created xsi:type="dcterms:W3CDTF">2021-01-07T16:29:30Z</dcterms:created>
  <dcterms:modified xsi:type="dcterms:W3CDTF">2024-05-01T05:12:51Z</dcterms:modified>
</cp:coreProperties>
</file>